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2"/>
  </p:notesMasterIdLst>
  <p:handoutMasterIdLst>
    <p:handoutMasterId r:id="rId73"/>
  </p:handoutMasterIdLst>
  <p:sldIdLst>
    <p:sldId id="275" r:id="rId5"/>
    <p:sldId id="517" r:id="rId6"/>
    <p:sldId id="421" r:id="rId7"/>
    <p:sldId id="424" r:id="rId8"/>
    <p:sldId id="518" r:id="rId9"/>
    <p:sldId id="477" r:id="rId10"/>
    <p:sldId id="503" r:id="rId11"/>
    <p:sldId id="533" r:id="rId12"/>
    <p:sldId id="534" r:id="rId13"/>
    <p:sldId id="535" r:id="rId14"/>
    <p:sldId id="536" r:id="rId15"/>
    <p:sldId id="537" r:id="rId16"/>
    <p:sldId id="479" r:id="rId17"/>
    <p:sldId id="422" r:id="rId18"/>
    <p:sldId id="550" r:id="rId19"/>
    <p:sldId id="524" r:id="rId20"/>
    <p:sldId id="525" r:id="rId21"/>
    <p:sldId id="526" r:id="rId22"/>
    <p:sldId id="528" r:id="rId23"/>
    <p:sldId id="527" r:id="rId24"/>
    <p:sldId id="520" r:id="rId25"/>
    <p:sldId id="256" r:id="rId26"/>
    <p:sldId id="521" r:id="rId27"/>
    <p:sldId id="538" r:id="rId28"/>
    <p:sldId id="531" r:id="rId29"/>
    <p:sldId id="522" r:id="rId30"/>
    <p:sldId id="504" r:id="rId31"/>
    <p:sldId id="523" r:id="rId32"/>
    <p:sldId id="532" r:id="rId33"/>
    <p:sldId id="539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  <p:sldId id="270" r:id="rId44"/>
    <p:sldId id="271" r:id="rId45"/>
    <p:sldId id="272" r:id="rId46"/>
    <p:sldId id="273" r:id="rId47"/>
    <p:sldId id="274" r:id="rId48"/>
    <p:sldId id="540" r:id="rId49"/>
    <p:sldId id="276" r:id="rId50"/>
    <p:sldId id="277" r:id="rId51"/>
    <p:sldId id="278" r:id="rId52"/>
    <p:sldId id="279" r:id="rId53"/>
    <p:sldId id="280" r:id="rId54"/>
    <p:sldId id="281" r:id="rId55"/>
    <p:sldId id="282" r:id="rId56"/>
    <p:sldId id="283" r:id="rId57"/>
    <p:sldId id="284" r:id="rId58"/>
    <p:sldId id="285" r:id="rId59"/>
    <p:sldId id="541" r:id="rId60"/>
    <p:sldId id="542" r:id="rId61"/>
    <p:sldId id="543" r:id="rId62"/>
    <p:sldId id="544" r:id="rId63"/>
    <p:sldId id="545" r:id="rId64"/>
    <p:sldId id="546" r:id="rId65"/>
    <p:sldId id="547" r:id="rId66"/>
    <p:sldId id="548" r:id="rId67"/>
    <p:sldId id="286" r:id="rId68"/>
    <p:sldId id="287" r:id="rId69"/>
    <p:sldId id="549" r:id="rId70"/>
    <p:sldId id="289" r:id="rId7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  <a:srgbClr val="4E863A"/>
    <a:srgbClr val="18A1E6"/>
    <a:srgbClr val="75F3F3"/>
    <a:srgbClr val="EE8E00"/>
    <a:srgbClr val="DE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3955A5-D021-DEA9-2393-CE587330CDE8}" v="13" dt="2024-06-13T10:51:36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2" autoAdjust="0"/>
    <p:restoredTop sz="95865" autoAdjust="0"/>
  </p:normalViewPr>
  <p:slideViewPr>
    <p:cSldViewPr>
      <p:cViewPr varScale="1">
        <p:scale>
          <a:sx n="82" d="100"/>
          <a:sy n="82" d="100"/>
        </p:scale>
        <p:origin x="184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10800"/>
    </p:cViewPr>
  </p:sorterViewPr>
  <p:notesViewPr>
    <p:cSldViewPr showGuides="1">
      <p:cViewPr varScale="1">
        <p:scale>
          <a:sx n="83" d="100"/>
          <a:sy n="83" d="100"/>
        </p:scale>
        <p:origin x="3928" y="20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handoutMaster" Target="handoutMasters/handoutMaster1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y Smith" userId="1ebc69705d607082" providerId="LiveId" clId="{50CC4D2E-58AD-48E5-99ED-FF7648BE551E}"/>
    <pc:docChg chg="undo custSel addSld delSld modSld sldOrd modMainMaster">
      <pc:chgData name="Judy Smith" userId="1ebc69705d607082" providerId="LiveId" clId="{50CC4D2E-58AD-48E5-99ED-FF7648BE551E}" dt="2024-06-12T22:52:33.813" v="3161" actId="20577"/>
      <pc:docMkLst>
        <pc:docMk/>
      </pc:docMkLst>
      <pc:sldChg chg="modSp add mod ord modTransition">
        <pc:chgData name="Judy Smith" userId="1ebc69705d607082" providerId="LiveId" clId="{50CC4D2E-58AD-48E5-99ED-FF7648BE551E}" dt="2024-06-12T20:19:26.962" v="2588" actId="20577"/>
        <pc:sldMkLst>
          <pc:docMk/>
          <pc:sldMk cId="2723443585" sldId="256"/>
        </pc:sldMkLst>
        <pc:spChg chg="mod">
          <ac:chgData name="Judy Smith" userId="1ebc69705d607082" providerId="LiveId" clId="{50CC4D2E-58AD-48E5-99ED-FF7648BE551E}" dt="2024-06-03T23:28:46.894" v="176" actId="164"/>
          <ac:spMkLst>
            <pc:docMk/>
            <pc:sldMk cId="2723443585" sldId="256"/>
            <ac:spMk id="2" creationId="{00000000-0000-0000-0000-000000000000}"/>
          </ac:spMkLst>
        </pc:spChg>
        <pc:spChg chg="mod">
          <ac:chgData name="Judy Smith" userId="1ebc69705d607082" providerId="LiveId" clId="{50CC4D2E-58AD-48E5-99ED-FF7648BE551E}" dt="2024-06-03T23:28:46.894" v="176" actId="164"/>
          <ac:spMkLst>
            <pc:docMk/>
            <pc:sldMk cId="2723443585" sldId="256"/>
            <ac:spMk id="4" creationId="{00000000-0000-0000-0000-000000000000}"/>
          </ac:spMkLst>
        </pc:spChg>
        <pc:spChg chg="mod">
          <ac:chgData name="Judy Smith" userId="1ebc69705d607082" providerId="LiveId" clId="{50CC4D2E-58AD-48E5-99ED-FF7648BE551E}" dt="2024-06-03T23:28:46.894" v="176" actId="164"/>
          <ac:spMkLst>
            <pc:docMk/>
            <pc:sldMk cId="2723443585" sldId="256"/>
            <ac:spMk id="5" creationId="{00000000-0000-0000-0000-000000000000}"/>
          </ac:spMkLst>
        </pc:spChg>
        <pc:spChg chg="mod ord">
          <ac:chgData name="Judy Smith" userId="1ebc69705d607082" providerId="LiveId" clId="{50CC4D2E-58AD-48E5-99ED-FF7648BE551E}" dt="2024-06-03T23:28:47.910" v="177" actId="700"/>
          <ac:spMkLst>
            <pc:docMk/>
            <pc:sldMk cId="2723443585" sldId="256"/>
            <ac:spMk id="12" creationId="{00000000-0000-0000-0000-000000000000}"/>
          </ac:spMkLst>
        </pc:spChg>
        <pc:spChg chg="mod">
          <ac:chgData name="Judy Smith" userId="1ebc69705d607082" providerId="LiveId" clId="{50CC4D2E-58AD-48E5-99ED-FF7648BE551E}" dt="2024-06-12T20:19:26.962" v="2588" actId="20577"/>
          <ac:spMkLst>
            <pc:docMk/>
            <pc:sldMk cId="2723443585" sldId="256"/>
            <ac:spMk id="14" creationId="{7B800D28-5E79-D4B5-7D3A-D736AFE141DC}"/>
          </ac:spMkLst>
        </pc:spChg>
        <pc:grpChg chg="add mod">
          <ac:chgData name="Judy Smith" userId="1ebc69705d607082" providerId="LiveId" clId="{50CC4D2E-58AD-48E5-99ED-FF7648BE551E}" dt="2024-06-03T23:28:46.894" v="176" actId="164"/>
          <ac:grpSpMkLst>
            <pc:docMk/>
            <pc:sldMk cId="2723443585" sldId="256"/>
            <ac:grpSpMk id="13" creationId="{0D2CCBE7-B887-6D4B-E876-0A46266A41CF}"/>
          </ac:grpSpMkLst>
        </pc:grpChg>
        <pc:picChg chg="mod">
          <ac:chgData name="Judy Smith" userId="1ebc69705d607082" providerId="LiveId" clId="{50CC4D2E-58AD-48E5-99ED-FF7648BE551E}" dt="2024-06-03T23:28:46.894" v="176" actId="164"/>
          <ac:picMkLst>
            <pc:docMk/>
            <pc:sldMk cId="2723443585" sldId="256"/>
            <ac:picMk id="6" creationId="{00000000-0000-0000-0000-000000000000}"/>
          </ac:picMkLst>
        </pc:picChg>
        <pc:picChg chg="mod">
          <ac:chgData name="Judy Smith" userId="1ebc69705d607082" providerId="LiveId" clId="{50CC4D2E-58AD-48E5-99ED-FF7648BE551E}" dt="2024-06-03T23:28:46.894" v="176" actId="164"/>
          <ac:picMkLst>
            <pc:docMk/>
            <pc:sldMk cId="2723443585" sldId="256"/>
            <ac:picMk id="7" creationId="{00000000-0000-0000-0000-000000000000}"/>
          </ac:picMkLst>
        </pc:picChg>
        <pc:picChg chg="mod">
          <ac:chgData name="Judy Smith" userId="1ebc69705d607082" providerId="LiveId" clId="{50CC4D2E-58AD-48E5-99ED-FF7648BE551E}" dt="2024-06-03T23:28:46.894" v="176" actId="164"/>
          <ac:picMkLst>
            <pc:docMk/>
            <pc:sldMk cId="2723443585" sldId="256"/>
            <ac:picMk id="8" creationId="{00000000-0000-0000-0000-000000000000}"/>
          </ac:picMkLst>
        </pc:picChg>
        <pc:picChg chg="mod">
          <ac:chgData name="Judy Smith" userId="1ebc69705d607082" providerId="LiveId" clId="{50CC4D2E-58AD-48E5-99ED-FF7648BE551E}" dt="2024-06-03T23:28:46.894" v="176" actId="164"/>
          <ac:picMkLst>
            <pc:docMk/>
            <pc:sldMk cId="2723443585" sldId="256"/>
            <ac:picMk id="9" creationId="{00000000-0000-0000-0000-000000000000}"/>
          </ac:picMkLst>
        </pc:picChg>
        <pc:picChg chg="mod">
          <ac:chgData name="Judy Smith" userId="1ebc69705d607082" providerId="LiveId" clId="{50CC4D2E-58AD-48E5-99ED-FF7648BE551E}" dt="2024-06-03T23:28:46.894" v="176" actId="164"/>
          <ac:picMkLst>
            <pc:docMk/>
            <pc:sldMk cId="2723443585" sldId="256"/>
            <ac:picMk id="10" creationId="{00000000-0000-0000-0000-000000000000}"/>
          </ac:picMkLst>
        </pc:picChg>
        <pc:picChg chg="mod">
          <ac:chgData name="Judy Smith" userId="1ebc69705d607082" providerId="LiveId" clId="{50CC4D2E-58AD-48E5-99ED-FF7648BE551E}" dt="2024-06-03T23:28:46.894" v="176" actId="164"/>
          <ac:picMkLst>
            <pc:docMk/>
            <pc:sldMk cId="2723443585" sldId="256"/>
            <ac:picMk id="11" creationId="{00000000-0000-0000-0000-000000000000}"/>
          </ac:picMkLst>
        </pc:picChg>
      </pc:sldChg>
      <pc:sldChg chg="add del modTransition">
        <pc:chgData name="Judy Smith" userId="1ebc69705d607082" providerId="LiveId" clId="{50CC4D2E-58AD-48E5-99ED-FF7648BE551E}" dt="2024-06-12T20:12:19.724" v="2572" actId="47"/>
        <pc:sldMkLst>
          <pc:docMk/>
          <pc:sldMk cId="3460608918" sldId="257"/>
        </pc:sldMkLst>
      </pc:sldChg>
      <pc:sldChg chg="modSp add del modTransition">
        <pc:chgData name="Judy Smith" userId="1ebc69705d607082" providerId="LiveId" clId="{50CC4D2E-58AD-48E5-99ED-FF7648BE551E}" dt="2024-06-12T20:46:30.956" v="3068"/>
        <pc:sldMkLst>
          <pc:docMk/>
          <pc:sldMk cId="0" sldId="261"/>
        </pc:sldMkLst>
        <pc:spChg chg="mod">
          <ac:chgData name="Judy Smith" userId="1ebc69705d607082" providerId="LiveId" clId="{50CC4D2E-58AD-48E5-99ED-FF7648BE551E}" dt="2024-06-12T20:46:30.956" v="3068"/>
          <ac:spMkLst>
            <pc:docMk/>
            <pc:sldMk cId="0" sldId="261"/>
            <ac:spMk id="49" creationId="{00000000-0000-0000-0000-000000000000}"/>
          </ac:spMkLst>
        </pc:spChg>
      </pc:sldChg>
      <pc:sldChg chg="add del">
        <pc:chgData name="Judy Smith" userId="1ebc69705d607082" providerId="LiveId" clId="{50CC4D2E-58AD-48E5-99ED-FF7648BE551E}" dt="2024-06-12T20:46:15.715" v="3050" actId="47"/>
        <pc:sldMkLst>
          <pc:docMk/>
          <pc:sldMk cId="2326877216" sldId="261"/>
        </pc:sldMkLst>
      </pc:sldChg>
      <pc:sldChg chg="modSp add del mod modTransition">
        <pc:chgData name="Judy Smith" userId="1ebc69705d607082" providerId="LiveId" clId="{50CC4D2E-58AD-48E5-99ED-FF7648BE551E}" dt="2024-06-12T20:48:55.666" v="3074" actId="14100"/>
        <pc:sldMkLst>
          <pc:docMk/>
          <pc:sldMk cId="0" sldId="262"/>
        </pc:sldMkLst>
        <pc:spChg chg="mod">
          <ac:chgData name="Judy Smith" userId="1ebc69705d607082" providerId="LiveId" clId="{50CC4D2E-58AD-48E5-99ED-FF7648BE551E}" dt="2024-06-12T20:48:55.666" v="3074" actId="14100"/>
          <ac:spMkLst>
            <pc:docMk/>
            <pc:sldMk cId="0" sldId="262"/>
            <ac:spMk id="40" creationId="{00000000-0000-0000-0000-000000000000}"/>
          </ac:spMkLst>
        </pc:spChg>
        <pc:spChg chg="mod">
          <ac:chgData name="Judy Smith" userId="1ebc69705d607082" providerId="LiveId" clId="{50CC4D2E-58AD-48E5-99ED-FF7648BE551E}" dt="2024-06-12T20:46:30.956" v="3068"/>
          <ac:spMkLst>
            <pc:docMk/>
            <pc:sldMk cId="0" sldId="262"/>
            <ac:spMk id="49" creationId="{00000000-0000-0000-0000-000000000000}"/>
          </ac:spMkLst>
        </pc:spChg>
      </pc:sldChg>
      <pc:sldChg chg="del">
        <pc:chgData name="Judy Smith" userId="1ebc69705d607082" providerId="LiveId" clId="{50CC4D2E-58AD-48E5-99ED-FF7648BE551E}" dt="2024-06-03T23:35:58.115" v="361" actId="47"/>
        <pc:sldMkLst>
          <pc:docMk/>
          <pc:sldMk cId="486238254" sldId="262"/>
        </pc:sldMkLst>
      </pc:sldChg>
      <pc:sldChg chg="add del">
        <pc:chgData name="Judy Smith" userId="1ebc69705d607082" providerId="LiveId" clId="{50CC4D2E-58AD-48E5-99ED-FF7648BE551E}" dt="2024-06-12T20:46:17.001" v="3051" actId="47"/>
        <pc:sldMkLst>
          <pc:docMk/>
          <pc:sldMk cId="3049168215" sldId="262"/>
        </pc:sldMkLst>
      </pc:sldChg>
      <pc:sldChg chg="modSp add del mod modTransition">
        <pc:chgData name="Judy Smith" userId="1ebc69705d607082" providerId="LiveId" clId="{50CC4D2E-58AD-48E5-99ED-FF7648BE551E}" dt="2024-06-12T20:49:01.432" v="3075" actId="14100"/>
        <pc:sldMkLst>
          <pc:docMk/>
          <pc:sldMk cId="0" sldId="263"/>
        </pc:sldMkLst>
        <pc:spChg chg="mod">
          <ac:chgData name="Judy Smith" userId="1ebc69705d607082" providerId="LiveId" clId="{50CC4D2E-58AD-48E5-99ED-FF7648BE551E}" dt="2024-06-12T20:49:01.432" v="3075" actId="14100"/>
          <ac:spMkLst>
            <pc:docMk/>
            <pc:sldMk cId="0" sldId="263"/>
            <ac:spMk id="2" creationId="{00000000-0000-0000-0000-000000000000}"/>
          </ac:spMkLst>
        </pc:spChg>
        <pc:spChg chg="mod">
          <ac:chgData name="Judy Smith" userId="1ebc69705d607082" providerId="LiveId" clId="{50CC4D2E-58AD-48E5-99ED-FF7648BE551E}" dt="2024-06-12T20:46:30.956" v="3068"/>
          <ac:spMkLst>
            <pc:docMk/>
            <pc:sldMk cId="0" sldId="263"/>
            <ac:spMk id="26" creationId="{00000000-0000-0000-0000-000000000000}"/>
          </ac:spMkLst>
        </pc:spChg>
      </pc:sldChg>
      <pc:sldChg chg="add del">
        <pc:chgData name="Judy Smith" userId="1ebc69705d607082" providerId="LiveId" clId="{50CC4D2E-58AD-48E5-99ED-FF7648BE551E}" dt="2024-06-12T20:46:17.735" v="3052" actId="47"/>
        <pc:sldMkLst>
          <pc:docMk/>
          <pc:sldMk cId="4055355398" sldId="263"/>
        </pc:sldMkLst>
      </pc:sldChg>
      <pc:sldChg chg="modSp add del mod modTransition">
        <pc:chgData name="Judy Smith" userId="1ebc69705d607082" providerId="LiveId" clId="{50CC4D2E-58AD-48E5-99ED-FF7648BE551E}" dt="2024-06-12T20:49:07.078" v="3076" actId="14100"/>
        <pc:sldMkLst>
          <pc:docMk/>
          <pc:sldMk cId="0" sldId="264"/>
        </pc:sldMkLst>
        <pc:spChg chg="mod">
          <ac:chgData name="Judy Smith" userId="1ebc69705d607082" providerId="LiveId" clId="{50CC4D2E-58AD-48E5-99ED-FF7648BE551E}" dt="2024-06-12T20:49:07.078" v="3076" actId="14100"/>
          <ac:spMkLst>
            <pc:docMk/>
            <pc:sldMk cId="0" sldId="264"/>
            <ac:spMk id="46" creationId="{00000000-0000-0000-0000-000000000000}"/>
          </ac:spMkLst>
        </pc:spChg>
        <pc:spChg chg="mod">
          <ac:chgData name="Judy Smith" userId="1ebc69705d607082" providerId="LiveId" clId="{50CC4D2E-58AD-48E5-99ED-FF7648BE551E}" dt="2024-06-12T20:46:30.956" v="3068"/>
          <ac:spMkLst>
            <pc:docMk/>
            <pc:sldMk cId="0" sldId="264"/>
            <ac:spMk id="69" creationId="{00000000-0000-0000-0000-000000000000}"/>
          </ac:spMkLst>
        </pc:spChg>
      </pc:sldChg>
      <pc:sldChg chg="add del">
        <pc:chgData name="Judy Smith" userId="1ebc69705d607082" providerId="LiveId" clId="{50CC4D2E-58AD-48E5-99ED-FF7648BE551E}" dt="2024-06-12T20:46:18.720" v="3053" actId="47"/>
        <pc:sldMkLst>
          <pc:docMk/>
          <pc:sldMk cId="2058544978" sldId="264"/>
        </pc:sldMkLst>
      </pc:sldChg>
      <pc:sldChg chg="modSp add del mod modTransition">
        <pc:chgData name="Judy Smith" userId="1ebc69705d607082" providerId="LiveId" clId="{50CC4D2E-58AD-48E5-99ED-FF7648BE551E}" dt="2024-06-12T20:49:13.002" v="3077" actId="1076"/>
        <pc:sldMkLst>
          <pc:docMk/>
          <pc:sldMk cId="0" sldId="265"/>
        </pc:sldMkLst>
        <pc:spChg chg="mod">
          <ac:chgData name="Judy Smith" userId="1ebc69705d607082" providerId="LiveId" clId="{50CC4D2E-58AD-48E5-99ED-FF7648BE551E}" dt="2024-06-12T20:49:13.002" v="3077" actId="1076"/>
          <ac:spMkLst>
            <pc:docMk/>
            <pc:sldMk cId="0" sldId="265"/>
            <ac:spMk id="2" creationId="{00000000-0000-0000-0000-000000000000}"/>
          </ac:spMkLst>
        </pc:spChg>
      </pc:sldChg>
      <pc:sldChg chg="add del">
        <pc:chgData name="Judy Smith" userId="1ebc69705d607082" providerId="LiveId" clId="{50CC4D2E-58AD-48E5-99ED-FF7648BE551E}" dt="2024-06-12T20:42:18.157" v="3034" actId="2696"/>
        <pc:sldMkLst>
          <pc:docMk/>
          <pc:sldMk cId="596720025" sldId="265"/>
        </pc:sldMkLst>
      </pc:sldChg>
      <pc:sldChg chg="add del">
        <pc:chgData name="Judy Smith" userId="1ebc69705d607082" providerId="LiveId" clId="{50CC4D2E-58AD-48E5-99ED-FF7648BE551E}" dt="2024-06-12T20:46:22.360" v="3064" actId="47"/>
        <pc:sldMkLst>
          <pc:docMk/>
          <pc:sldMk cId="1834557415" sldId="265"/>
        </pc:sldMkLst>
      </pc:sldChg>
      <pc:sldChg chg="modSp add del modTransition">
        <pc:chgData name="Judy Smith" userId="1ebc69705d607082" providerId="LiveId" clId="{50CC4D2E-58AD-48E5-99ED-FF7648BE551E}" dt="2024-06-12T20:46:30.956" v="3068"/>
        <pc:sldMkLst>
          <pc:docMk/>
          <pc:sldMk cId="0" sldId="266"/>
        </pc:sldMkLst>
        <pc:spChg chg="mod">
          <ac:chgData name="Judy Smith" userId="1ebc69705d607082" providerId="LiveId" clId="{50CC4D2E-58AD-48E5-99ED-FF7648BE551E}" dt="2024-06-12T20:46:30.956" v="3068"/>
          <ac:spMkLst>
            <pc:docMk/>
            <pc:sldMk cId="0" sldId="266"/>
            <ac:spMk id="91" creationId="{00000000-0000-0000-0000-000000000000}"/>
          </ac:spMkLst>
        </pc:spChg>
      </pc:sldChg>
      <pc:sldChg chg="add del">
        <pc:chgData name="Judy Smith" userId="1ebc69705d607082" providerId="LiveId" clId="{50CC4D2E-58AD-48E5-99ED-FF7648BE551E}" dt="2024-06-12T20:46:22.689" v="3065" actId="47"/>
        <pc:sldMkLst>
          <pc:docMk/>
          <pc:sldMk cId="152514129" sldId="266"/>
        </pc:sldMkLst>
      </pc:sldChg>
      <pc:sldChg chg="add del">
        <pc:chgData name="Judy Smith" userId="1ebc69705d607082" providerId="LiveId" clId="{50CC4D2E-58AD-48E5-99ED-FF7648BE551E}" dt="2024-06-12T20:42:18.157" v="3034" actId="2696"/>
        <pc:sldMkLst>
          <pc:docMk/>
          <pc:sldMk cId="213201183" sldId="266"/>
        </pc:sldMkLst>
      </pc:sldChg>
      <pc:sldChg chg="modSp add del modTransition">
        <pc:chgData name="Judy Smith" userId="1ebc69705d607082" providerId="LiveId" clId="{50CC4D2E-58AD-48E5-99ED-FF7648BE551E}" dt="2024-06-12T20:46:30.956" v="3068"/>
        <pc:sldMkLst>
          <pc:docMk/>
          <pc:sldMk cId="0" sldId="267"/>
        </pc:sldMkLst>
        <pc:spChg chg="mod">
          <ac:chgData name="Judy Smith" userId="1ebc69705d607082" providerId="LiveId" clId="{50CC4D2E-58AD-48E5-99ED-FF7648BE551E}" dt="2024-06-12T20:46:30.956" v="3068"/>
          <ac:spMkLst>
            <pc:docMk/>
            <pc:sldMk cId="0" sldId="267"/>
            <ac:spMk id="56" creationId="{00000000-0000-0000-0000-000000000000}"/>
          </ac:spMkLst>
        </pc:spChg>
      </pc:sldChg>
      <pc:sldChg chg="add del">
        <pc:chgData name="Judy Smith" userId="1ebc69705d607082" providerId="LiveId" clId="{50CC4D2E-58AD-48E5-99ED-FF7648BE551E}" dt="2024-06-12T20:42:18.157" v="3034" actId="2696"/>
        <pc:sldMkLst>
          <pc:docMk/>
          <pc:sldMk cId="134971349" sldId="267"/>
        </pc:sldMkLst>
      </pc:sldChg>
      <pc:sldChg chg="add del">
        <pc:chgData name="Judy Smith" userId="1ebc69705d607082" providerId="LiveId" clId="{50CC4D2E-58AD-48E5-99ED-FF7648BE551E}" dt="2024-06-12T20:46:23.079" v="3066" actId="47"/>
        <pc:sldMkLst>
          <pc:docMk/>
          <pc:sldMk cId="1097671060" sldId="267"/>
        </pc:sldMkLst>
      </pc:sldChg>
      <pc:sldChg chg="modSp add del modTransition">
        <pc:chgData name="Judy Smith" userId="1ebc69705d607082" providerId="LiveId" clId="{50CC4D2E-58AD-48E5-99ED-FF7648BE551E}" dt="2024-06-12T20:46:30.956" v="3068"/>
        <pc:sldMkLst>
          <pc:docMk/>
          <pc:sldMk cId="0" sldId="268"/>
        </pc:sldMkLst>
        <pc:spChg chg="mod">
          <ac:chgData name="Judy Smith" userId="1ebc69705d607082" providerId="LiveId" clId="{50CC4D2E-58AD-48E5-99ED-FF7648BE551E}" dt="2024-06-12T20:46:30.956" v="3068"/>
          <ac:spMkLst>
            <pc:docMk/>
            <pc:sldMk cId="0" sldId="268"/>
            <ac:spMk id="53" creationId="{00000000-0000-0000-0000-000000000000}"/>
          </ac:spMkLst>
        </pc:spChg>
      </pc:sldChg>
      <pc:sldChg chg="add del">
        <pc:chgData name="Judy Smith" userId="1ebc69705d607082" providerId="LiveId" clId="{50CC4D2E-58AD-48E5-99ED-FF7648BE551E}" dt="2024-06-12T20:46:19.079" v="3054" actId="47"/>
        <pc:sldMkLst>
          <pc:docMk/>
          <pc:sldMk cId="493184337" sldId="268"/>
        </pc:sldMkLst>
      </pc:sldChg>
      <pc:sldChg chg="modSp add del mod modTransition">
        <pc:chgData name="Judy Smith" userId="1ebc69705d607082" providerId="LiveId" clId="{50CC4D2E-58AD-48E5-99ED-FF7648BE551E}" dt="2024-06-12T20:48:45.870" v="3073" actId="1076"/>
        <pc:sldMkLst>
          <pc:docMk/>
          <pc:sldMk cId="0" sldId="269"/>
        </pc:sldMkLst>
        <pc:spChg chg="mod">
          <ac:chgData name="Judy Smith" userId="1ebc69705d607082" providerId="LiveId" clId="{50CC4D2E-58AD-48E5-99ED-FF7648BE551E}" dt="2024-06-12T20:48:45.870" v="3073" actId="1076"/>
          <ac:spMkLst>
            <pc:docMk/>
            <pc:sldMk cId="0" sldId="269"/>
            <ac:spMk id="2" creationId="{00000000-0000-0000-0000-000000000000}"/>
          </ac:spMkLst>
        </pc:spChg>
        <pc:spChg chg="mod">
          <ac:chgData name="Judy Smith" userId="1ebc69705d607082" providerId="LiveId" clId="{50CC4D2E-58AD-48E5-99ED-FF7648BE551E}" dt="2024-06-12T20:46:30.956" v="3068"/>
          <ac:spMkLst>
            <pc:docMk/>
            <pc:sldMk cId="0" sldId="269"/>
            <ac:spMk id="100" creationId="{00000000-0000-0000-0000-000000000000}"/>
          </ac:spMkLst>
        </pc:spChg>
      </pc:sldChg>
      <pc:sldChg chg="add del">
        <pc:chgData name="Judy Smith" userId="1ebc69705d607082" providerId="LiveId" clId="{50CC4D2E-58AD-48E5-99ED-FF7648BE551E}" dt="2024-06-12T20:46:19.501" v="3055" actId="47"/>
        <pc:sldMkLst>
          <pc:docMk/>
          <pc:sldMk cId="1985302531" sldId="269"/>
        </pc:sldMkLst>
      </pc:sldChg>
      <pc:sldChg chg="modSp add del modTransition">
        <pc:chgData name="Judy Smith" userId="1ebc69705d607082" providerId="LiveId" clId="{50CC4D2E-58AD-48E5-99ED-FF7648BE551E}" dt="2024-06-12T20:46:30.956" v="3068"/>
        <pc:sldMkLst>
          <pc:docMk/>
          <pc:sldMk cId="0" sldId="270"/>
        </pc:sldMkLst>
        <pc:spChg chg="mod">
          <ac:chgData name="Judy Smith" userId="1ebc69705d607082" providerId="LiveId" clId="{50CC4D2E-58AD-48E5-99ED-FF7648BE551E}" dt="2024-06-12T20:46:30.956" v="3068"/>
          <ac:spMkLst>
            <pc:docMk/>
            <pc:sldMk cId="0" sldId="270"/>
            <ac:spMk id="113" creationId="{00000000-0000-0000-0000-000000000000}"/>
          </ac:spMkLst>
        </pc:spChg>
      </pc:sldChg>
      <pc:sldChg chg="add del">
        <pc:chgData name="Judy Smith" userId="1ebc69705d607082" providerId="LiveId" clId="{50CC4D2E-58AD-48E5-99ED-FF7648BE551E}" dt="2024-06-12T20:42:39.343" v="3036" actId="2696"/>
        <pc:sldMkLst>
          <pc:docMk/>
          <pc:sldMk cId="274354067" sldId="270"/>
        </pc:sldMkLst>
      </pc:sldChg>
      <pc:sldChg chg="add del">
        <pc:chgData name="Judy Smith" userId="1ebc69705d607082" providerId="LiveId" clId="{50CC4D2E-58AD-48E5-99ED-FF7648BE551E}" dt="2024-06-12T20:46:23.423" v="3067" actId="47"/>
        <pc:sldMkLst>
          <pc:docMk/>
          <pc:sldMk cId="3912473315" sldId="270"/>
        </pc:sldMkLst>
      </pc:sldChg>
      <pc:sldChg chg="modSp add del modTransition">
        <pc:chgData name="Judy Smith" userId="1ebc69705d607082" providerId="LiveId" clId="{50CC4D2E-58AD-48E5-99ED-FF7648BE551E}" dt="2024-06-12T20:46:30.956" v="3068"/>
        <pc:sldMkLst>
          <pc:docMk/>
          <pc:sldMk cId="0" sldId="271"/>
        </pc:sldMkLst>
        <pc:spChg chg="mod">
          <ac:chgData name="Judy Smith" userId="1ebc69705d607082" providerId="LiveId" clId="{50CC4D2E-58AD-48E5-99ED-FF7648BE551E}" dt="2024-06-12T20:46:30.956" v="3068"/>
          <ac:spMkLst>
            <pc:docMk/>
            <pc:sldMk cId="0" sldId="271"/>
            <ac:spMk id="73" creationId="{00000000-0000-0000-0000-000000000000}"/>
          </ac:spMkLst>
        </pc:spChg>
      </pc:sldChg>
      <pc:sldChg chg="add del">
        <pc:chgData name="Judy Smith" userId="1ebc69705d607082" providerId="LiveId" clId="{50CC4D2E-58AD-48E5-99ED-FF7648BE551E}" dt="2024-06-12T20:46:19.876" v="3056" actId="47"/>
        <pc:sldMkLst>
          <pc:docMk/>
          <pc:sldMk cId="2885083785" sldId="271"/>
        </pc:sldMkLst>
      </pc:sldChg>
      <pc:sldChg chg="modSp add del mod modTransition">
        <pc:chgData name="Judy Smith" userId="1ebc69705d607082" providerId="LiveId" clId="{50CC4D2E-58AD-48E5-99ED-FF7648BE551E}" dt="2024-06-12T20:49:35.434" v="3078" actId="14100"/>
        <pc:sldMkLst>
          <pc:docMk/>
          <pc:sldMk cId="0" sldId="272"/>
        </pc:sldMkLst>
        <pc:spChg chg="mod">
          <ac:chgData name="Judy Smith" userId="1ebc69705d607082" providerId="LiveId" clId="{50CC4D2E-58AD-48E5-99ED-FF7648BE551E}" dt="2024-06-12T20:49:35.434" v="3078" actId="14100"/>
          <ac:spMkLst>
            <pc:docMk/>
            <pc:sldMk cId="0" sldId="272"/>
            <ac:spMk id="2" creationId="{00000000-0000-0000-0000-000000000000}"/>
          </ac:spMkLst>
        </pc:spChg>
        <pc:spChg chg="mod">
          <ac:chgData name="Judy Smith" userId="1ebc69705d607082" providerId="LiveId" clId="{50CC4D2E-58AD-48E5-99ED-FF7648BE551E}" dt="2024-06-12T20:46:30.956" v="3068"/>
          <ac:spMkLst>
            <pc:docMk/>
            <pc:sldMk cId="0" sldId="272"/>
            <ac:spMk id="72" creationId="{00000000-0000-0000-0000-000000000000}"/>
          </ac:spMkLst>
        </pc:spChg>
      </pc:sldChg>
      <pc:sldChg chg="add del">
        <pc:chgData name="Judy Smith" userId="1ebc69705d607082" providerId="LiveId" clId="{50CC4D2E-58AD-48E5-99ED-FF7648BE551E}" dt="2024-06-12T20:46:20.173" v="3057" actId="47"/>
        <pc:sldMkLst>
          <pc:docMk/>
          <pc:sldMk cId="180523622" sldId="272"/>
        </pc:sldMkLst>
      </pc:sldChg>
      <pc:sldChg chg="modSp add del mod modTransition">
        <pc:chgData name="Judy Smith" userId="1ebc69705d607082" providerId="LiveId" clId="{50CC4D2E-58AD-48E5-99ED-FF7648BE551E}" dt="2024-06-12T20:49:41.147" v="3079" actId="1076"/>
        <pc:sldMkLst>
          <pc:docMk/>
          <pc:sldMk cId="0" sldId="273"/>
        </pc:sldMkLst>
        <pc:spChg chg="mod">
          <ac:chgData name="Judy Smith" userId="1ebc69705d607082" providerId="LiveId" clId="{50CC4D2E-58AD-48E5-99ED-FF7648BE551E}" dt="2024-06-12T20:49:41.147" v="3079" actId="1076"/>
          <ac:spMkLst>
            <pc:docMk/>
            <pc:sldMk cId="0" sldId="273"/>
            <ac:spMk id="2" creationId="{00000000-0000-0000-0000-000000000000}"/>
          </ac:spMkLst>
        </pc:spChg>
        <pc:spChg chg="mod">
          <ac:chgData name="Judy Smith" userId="1ebc69705d607082" providerId="LiveId" clId="{50CC4D2E-58AD-48E5-99ED-FF7648BE551E}" dt="2024-06-12T20:46:30.956" v="3068"/>
          <ac:spMkLst>
            <pc:docMk/>
            <pc:sldMk cId="0" sldId="273"/>
            <ac:spMk id="109" creationId="{00000000-0000-0000-0000-000000000000}"/>
          </ac:spMkLst>
        </pc:spChg>
      </pc:sldChg>
      <pc:sldChg chg="add del">
        <pc:chgData name="Judy Smith" userId="1ebc69705d607082" providerId="LiveId" clId="{50CC4D2E-58AD-48E5-99ED-FF7648BE551E}" dt="2024-06-12T20:46:20.516" v="3058" actId="47"/>
        <pc:sldMkLst>
          <pc:docMk/>
          <pc:sldMk cId="2816963337" sldId="273"/>
        </pc:sldMkLst>
      </pc:sldChg>
      <pc:sldChg chg="modSp add del modTransition">
        <pc:chgData name="Judy Smith" userId="1ebc69705d607082" providerId="LiveId" clId="{50CC4D2E-58AD-48E5-99ED-FF7648BE551E}" dt="2024-06-12T20:46:30.956" v="3068"/>
        <pc:sldMkLst>
          <pc:docMk/>
          <pc:sldMk cId="0" sldId="274"/>
        </pc:sldMkLst>
        <pc:spChg chg="mod">
          <ac:chgData name="Judy Smith" userId="1ebc69705d607082" providerId="LiveId" clId="{50CC4D2E-58AD-48E5-99ED-FF7648BE551E}" dt="2024-06-12T20:46:30.956" v="3068"/>
          <ac:spMkLst>
            <pc:docMk/>
            <pc:sldMk cId="0" sldId="274"/>
            <ac:spMk id="91" creationId="{00000000-0000-0000-0000-000000000000}"/>
          </ac:spMkLst>
        </pc:spChg>
      </pc:sldChg>
      <pc:sldChg chg="add del">
        <pc:chgData name="Judy Smith" userId="1ebc69705d607082" providerId="LiveId" clId="{50CC4D2E-58AD-48E5-99ED-FF7648BE551E}" dt="2024-06-12T20:46:20.829" v="3059" actId="47"/>
        <pc:sldMkLst>
          <pc:docMk/>
          <pc:sldMk cId="1183139975" sldId="274"/>
        </pc:sldMkLst>
      </pc:sldChg>
      <pc:sldChg chg="modSp add del modTransition">
        <pc:chgData name="Judy Smith" userId="1ebc69705d607082" providerId="LiveId" clId="{50CC4D2E-58AD-48E5-99ED-FF7648BE551E}" dt="2024-06-12T20:46:30.956" v="3068"/>
        <pc:sldMkLst>
          <pc:docMk/>
          <pc:sldMk cId="0" sldId="276"/>
        </pc:sldMkLst>
        <pc:spChg chg="mod">
          <ac:chgData name="Judy Smith" userId="1ebc69705d607082" providerId="LiveId" clId="{50CC4D2E-58AD-48E5-99ED-FF7648BE551E}" dt="2024-06-12T20:46:30.956" v="3068"/>
          <ac:spMkLst>
            <pc:docMk/>
            <pc:sldMk cId="0" sldId="276"/>
            <ac:spMk id="99" creationId="{00000000-0000-0000-0000-000000000000}"/>
          </ac:spMkLst>
        </pc:spChg>
      </pc:sldChg>
      <pc:sldChg chg="add del">
        <pc:chgData name="Judy Smith" userId="1ebc69705d607082" providerId="LiveId" clId="{50CC4D2E-58AD-48E5-99ED-FF7648BE551E}" dt="2024-06-12T20:46:21.438" v="3061" actId="47"/>
        <pc:sldMkLst>
          <pc:docMk/>
          <pc:sldMk cId="4102001332" sldId="276"/>
        </pc:sldMkLst>
      </pc:sldChg>
      <pc:sldChg chg="modSp add del mod modTransition">
        <pc:chgData name="Judy Smith" userId="1ebc69705d607082" providerId="LiveId" clId="{50CC4D2E-58AD-48E5-99ED-FF7648BE551E}" dt="2024-06-12T20:46:36.877" v="3069" actId="14100"/>
        <pc:sldMkLst>
          <pc:docMk/>
          <pc:sldMk cId="0" sldId="277"/>
        </pc:sldMkLst>
        <pc:spChg chg="mod">
          <ac:chgData name="Judy Smith" userId="1ebc69705d607082" providerId="LiveId" clId="{50CC4D2E-58AD-48E5-99ED-FF7648BE551E}" dt="2024-06-12T20:46:36.877" v="3069" actId="14100"/>
          <ac:spMkLst>
            <pc:docMk/>
            <pc:sldMk cId="0" sldId="277"/>
            <ac:spMk id="94" creationId="{00000000-0000-0000-0000-000000000000}"/>
          </ac:spMkLst>
        </pc:spChg>
        <pc:spChg chg="mod">
          <ac:chgData name="Judy Smith" userId="1ebc69705d607082" providerId="LiveId" clId="{50CC4D2E-58AD-48E5-99ED-FF7648BE551E}" dt="2024-06-12T20:46:30.956" v="3068"/>
          <ac:spMkLst>
            <pc:docMk/>
            <pc:sldMk cId="0" sldId="277"/>
            <ac:spMk id="140" creationId="{00000000-0000-0000-0000-000000000000}"/>
          </ac:spMkLst>
        </pc:spChg>
      </pc:sldChg>
      <pc:sldChg chg="add del">
        <pc:chgData name="Judy Smith" userId="1ebc69705d607082" providerId="LiveId" clId="{50CC4D2E-58AD-48E5-99ED-FF7648BE551E}" dt="2024-06-12T20:46:21.735" v="3062" actId="47"/>
        <pc:sldMkLst>
          <pc:docMk/>
          <pc:sldMk cId="1333015466" sldId="277"/>
        </pc:sldMkLst>
      </pc:sldChg>
      <pc:sldChg chg="modSp add del mod modTransition">
        <pc:chgData name="Judy Smith" userId="1ebc69705d607082" providerId="LiveId" clId="{50CC4D2E-58AD-48E5-99ED-FF7648BE551E}" dt="2024-06-12T20:50:23.108" v="3084" actId="1076"/>
        <pc:sldMkLst>
          <pc:docMk/>
          <pc:sldMk cId="0" sldId="278"/>
        </pc:sldMkLst>
        <pc:spChg chg="mod">
          <ac:chgData name="Judy Smith" userId="1ebc69705d607082" providerId="LiveId" clId="{50CC4D2E-58AD-48E5-99ED-FF7648BE551E}" dt="2024-06-04T00:46:15.058" v="1151" actId="1076"/>
          <ac:spMkLst>
            <pc:docMk/>
            <pc:sldMk cId="0" sldId="278"/>
            <ac:spMk id="40" creationId="{00000000-0000-0000-0000-000000000000}"/>
          </ac:spMkLst>
        </pc:spChg>
        <pc:spChg chg="mod">
          <ac:chgData name="Judy Smith" userId="1ebc69705d607082" providerId="LiveId" clId="{50CC4D2E-58AD-48E5-99ED-FF7648BE551E}" dt="2024-06-12T20:50:23.108" v="3084" actId="1076"/>
          <ac:spMkLst>
            <pc:docMk/>
            <pc:sldMk cId="0" sldId="278"/>
            <ac:spMk id="53" creationId="{00000000-0000-0000-0000-000000000000}"/>
          </ac:spMkLst>
        </pc:spChg>
        <pc:spChg chg="mod">
          <ac:chgData name="Judy Smith" userId="1ebc69705d607082" providerId="LiveId" clId="{50CC4D2E-58AD-48E5-99ED-FF7648BE551E}" dt="2024-06-12T20:47:25.072" v="3070"/>
          <ac:spMkLst>
            <pc:docMk/>
            <pc:sldMk cId="0" sldId="278"/>
            <ac:spMk id="57" creationId="{00000000-0000-0000-0000-000000000000}"/>
          </ac:spMkLst>
        </pc:spChg>
      </pc:sldChg>
      <pc:sldChg chg="add del">
        <pc:chgData name="Judy Smith" userId="1ebc69705d607082" providerId="LiveId" clId="{50CC4D2E-58AD-48E5-99ED-FF7648BE551E}" dt="2024-06-12T20:46:22.032" v="3063" actId="47"/>
        <pc:sldMkLst>
          <pc:docMk/>
          <pc:sldMk cId="946193836" sldId="278"/>
        </pc:sldMkLst>
      </pc:sldChg>
      <pc:sldChg chg="modSp add del modTransition">
        <pc:chgData name="Judy Smith" userId="1ebc69705d607082" providerId="LiveId" clId="{50CC4D2E-58AD-48E5-99ED-FF7648BE551E}" dt="2024-06-12T20:47:25.072" v="3070"/>
        <pc:sldMkLst>
          <pc:docMk/>
          <pc:sldMk cId="0" sldId="279"/>
        </pc:sldMkLst>
        <pc:spChg chg="mod">
          <ac:chgData name="Judy Smith" userId="1ebc69705d607082" providerId="LiveId" clId="{50CC4D2E-58AD-48E5-99ED-FF7648BE551E}" dt="2024-06-12T20:47:25.072" v="3070"/>
          <ac:spMkLst>
            <pc:docMk/>
            <pc:sldMk cId="0" sldId="279"/>
            <ac:spMk id="64" creationId="{00000000-0000-0000-0000-000000000000}"/>
          </ac:spMkLst>
        </pc:spChg>
      </pc:sldChg>
      <pc:sldChg chg="modSp add del mod modTransition">
        <pc:chgData name="Judy Smith" userId="1ebc69705d607082" providerId="LiveId" clId="{50CC4D2E-58AD-48E5-99ED-FF7648BE551E}" dt="2024-06-12T20:50:54.470" v="3087" actId="14100"/>
        <pc:sldMkLst>
          <pc:docMk/>
          <pc:sldMk cId="0" sldId="280"/>
        </pc:sldMkLst>
        <pc:spChg chg="mod">
          <ac:chgData name="Judy Smith" userId="1ebc69705d607082" providerId="LiveId" clId="{50CC4D2E-58AD-48E5-99ED-FF7648BE551E}" dt="2024-06-04T00:47:14.623" v="1159" actId="1076"/>
          <ac:spMkLst>
            <pc:docMk/>
            <pc:sldMk cId="0" sldId="280"/>
            <ac:spMk id="55" creationId="{00000000-0000-0000-0000-000000000000}"/>
          </ac:spMkLst>
        </pc:spChg>
        <pc:spChg chg="mod">
          <ac:chgData name="Judy Smith" userId="1ebc69705d607082" providerId="LiveId" clId="{50CC4D2E-58AD-48E5-99ED-FF7648BE551E}" dt="2024-06-12T20:50:54.470" v="3087" actId="14100"/>
          <ac:spMkLst>
            <pc:docMk/>
            <pc:sldMk cId="0" sldId="280"/>
            <ac:spMk id="73" creationId="{00000000-0000-0000-0000-000000000000}"/>
          </ac:spMkLst>
        </pc:spChg>
        <pc:spChg chg="mod">
          <ac:chgData name="Judy Smith" userId="1ebc69705d607082" providerId="LiveId" clId="{50CC4D2E-58AD-48E5-99ED-FF7648BE551E}" dt="2024-06-12T20:47:25.072" v="3070"/>
          <ac:spMkLst>
            <pc:docMk/>
            <pc:sldMk cId="0" sldId="280"/>
            <ac:spMk id="128" creationId="{00000000-0000-0000-0000-000000000000}"/>
          </ac:spMkLst>
        </pc:spChg>
      </pc:sldChg>
      <pc:sldChg chg="add del modTransition">
        <pc:chgData name="Judy Smith" userId="1ebc69705d607082" providerId="LiveId" clId="{50CC4D2E-58AD-48E5-99ED-FF7648BE551E}" dt="2024-06-12T20:47:25.072" v="3070"/>
        <pc:sldMkLst>
          <pc:docMk/>
          <pc:sldMk cId="0" sldId="281"/>
        </pc:sldMkLst>
      </pc:sldChg>
      <pc:sldChg chg="modSp add del modTransition">
        <pc:chgData name="Judy Smith" userId="1ebc69705d607082" providerId="LiveId" clId="{50CC4D2E-58AD-48E5-99ED-FF7648BE551E}" dt="2024-06-12T20:47:25.072" v="3070"/>
        <pc:sldMkLst>
          <pc:docMk/>
          <pc:sldMk cId="0" sldId="282"/>
        </pc:sldMkLst>
        <pc:spChg chg="mod">
          <ac:chgData name="Judy Smith" userId="1ebc69705d607082" providerId="LiveId" clId="{50CC4D2E-58AD-48E5-99ED-FF7648BE551E}" dt="2024-06-12T20:47:25.072" v="3070"/>
          <ac:spMkLst>
            <pc:docMk/>
            <pc:sldMk cId="0" sldId="282"/>
            <ac:spMk id="33" creationId="{00000000-0000-0000-0000-000000000000}"/>
          </ac:spMkLst>
        </pc:spChg>
      </pc:sldChg>
      <pc:sldChg chg="modSp add del mod modTransition">
        <pc:chgData name="Judy Smith" userId="1ebc69705d607082" providerId="LiveId" clId="{50CC4D2E-58AD-48E5-99ED-FF7648BE551E}" dt="2024-06-12T20:51:13.961" v="3089" actId="1076"/>
        <pc:sldMkLst>
          <pc:docMk/>
          <pc:sldMk cId="0" sldId="283"/>
        </pc:sldMkLst>
        <pc:spChg chg="mod">
          <ac:chgData name="Judy Smith" userId="1ebc69705d607082" providerId="LiveId" clId="{50CC4D2E-58AD-48E5-99ED-FF7648BE551E}" dt="2024-06-12T20:51:13.961" v="3089" actId="1076"/>
          <ac:spMkLst>
            <pc:docMk/>
            <pc:sldMk cId="0" sldId="283"/>
            <ac:spMk id="15" creationId="{00000000-0000-0000-0000-000000000000}"/>
          </ac:spMkLst>
        </pc:spChg>
        <pc:spChg chg="mod">
          <ac:chgData name="Judy Smith" userId="1ebc69705d607082" providerId="LiveId" clId="{50CC4D2E-58AD-48E5-99ED-FF7648BE551E}" dt="2024-06-12T20:47:25.072" v="3070"/>
          <ac:spMkLst>
            <pc:docMk/>
            <pc:sldMk cId="0" sldId="283"/>
            <ac:spMk id="63" creationId="{00000000-0000-0000-0000-000000000000}"/>
          </ac:spMkLst>
        </pc:spChg>
      </pc:sldChg>
      <pc:sldChg chg="modSp add del modTransition">
        <pc:chgData name="Judy Smith" userId="1ebc69705d607082" providerId="LiveId" clId="{50CC4D2E-58AD-48E5-99ED-FF7648BE551E}" dt="2024-06-12T20:47:25.072" v="3070"/>
        <pc:sldMkLst>
          <pc:docMk/>
          <pc:sldMk cId="0" sldId="284"/>
        </pc:sldMkLst>
        <pc:spChg chg="mod">
          <ac:chgData name="Judy Smith" userId="1ebc69705d607082" providerId="LiveId" clId="{50CC4D2E-58AD-48E5-99ED-FF7648BE551E}" dt="2024-06-12T20:47:25.072" v="3070"/>
          <ac:spMkLst>
            <pc:docMk/>
            <pc:sldMk cId="0" sldId="284"/>
            <ac:spMk id="88" creationId="{00000000-0000-0000-0000-000000000000}"/>
          </ac:spMkLst>
        </pc:spChg>
      </pc:sldChg>
      <pc:sldChg chg="add del modTransition">
        <pc:chgData name="Judy Smith" userId="1ebc69705d607082" providerId="LiveId" clId="{50CC4D2E-58AD-48E5-99ED-FF7648BE551E}" dt="2024-06-12T20:47:25.072" v="3070"/>
        <pc:sldMkLst>
          <pc:docMk/>
          <pc:sldMk cId="0" sldId="285"/>
        </pc:sldMkLst>
      </pc:sldChg>
      <pc:sldChg chg="modSp add del modTransition">
        <pc:chgData name="Judy Smith" userId="1ebc69705d607082" providerId="LiveId" clId="{50CC4D2E-58AD-48E5-99ED-FF7648BE551E}" dt="2024-06-12T20:48:02.984" v="3071"/>
        <pc:sldMkLst>
          <pc:docMk/>
          <pc:sldMk cId="0" sldId="286"/>
        </pc:sldMkLst>
        <pc:spChg chg="mod">
          <ac:chgData name="Judy Smith" userId="1ebc69705d607082" providerId="LiveId" clId="{50CC4D2E-58AD-48E5-99ED-FF7648BE551E}" dt="2024-06-12T20:48:02.984" v="3071"/>
          <ac:spMkLst>
            <pc:docMk/>
            <pc:sldMk cId="0" sldId="286"/>
            <ac:spMk id="108" creationId="{00000000-0000-0000-0000-000000000000}"/>
          </ac:spMkLst>
        </pc:spChg>
      </pc:sldChg>
      <pc:sldChg chg="modSp add del modTransition">
        <pc:chgData name="Judy Smith" userId="1ebc69705d607082" providerId="LiveId" clId="{50CC4D2E-58AD-48E5-99ED-FF7648BE551E}" dt="2024-06-12T20:48:02.984" v="3071"/>
        <pc:sldMkLst>
          <pc:docMk/>
          <pc:sldMk cId="0" sldId="287"/>
        </pc:sldMkLst>
        <pc:spChg chg="mod">
          <ac:chgData name="Judy Smith" userId="1ebc69705d607082" providerId="LiveId" clId="{50CC4D2E-58AD-48E5-99ED-FF7648BE551E}" dt="2024-06-12T20:48:02.984" v="3071"/>
          <ac:spMkLst>
            <pc:docMk/>
            <pc:sldMk cId="0" sldId="287"/>
            <ac:spMk id="86" creationId="{00000000-0000-0000-0000-000000000000}"/>
          </ac:spMkLst>
        </pc:spChg>
      </pc:sldChg>
      <pc:sldChg chg="modSp add del ord modTransition">
        <pc:chgData name="Judy Smith" userId="1ebc69705d607082" providerId="LiveId" clId="{50CC4D2E-58AD-48E5-99ED-FF7648BE551E}" dt="2024-06-12T20:55:55.514" v="3098" actId="47"/>
        <pc:sldMkLst>
          <pc:docMk/>
          <pc:sldMk cId="0" sldId="288"/>
        </pc:sldMkLst>
        <pc:spChg chg="mod">
          <ac:chgData name="Judy Smith" userId="1ebc69705d607082" providerId="LiveId" clId="{50CC4D2E-58AD-48E5-99ED-FF7648BE551E}" dt="2024-06-04T00:40:47.141" v="1110"/>
          <ac:spMkLst>
            <pc:docMk/>
            <pc:sldMk cId="0" sldId="288"/>
            <ac:spMk id="15" creationId="{00000000-0000-0000-0000-000000000000}"/>
          </ac:spMkLst>
        </pc:spChg>
      </pc:sldChg>
      <pc:sldChg chg="modSp add modTransition">
        <pc:chgData name="Judy Smith" userId="1ebc69705d607082" providerId="LiveId" clId="{50CC4D2E-58AD-48E5-99ED-FF7648BE551E}" dt="2024-06-12T20:48:02.984" v="3071"/>
        <pc:sldMkLst>
          <pc:docMk/>
          <pc:sldMk cId="0" sldId="289"/>
        </pc:sldMkLst>
        <pc:spChg chg="mod">
          <ac:chgData name="Judy Smith" userId="1ebc69705d607082" providerId="LiveId" clId="{50CC4D2E-58AD-48E5-99ED-FF7648BE551E}" dt="2024-06-12T20:48:02.984" v="3071"/>
          <ac:spMkLst>
            <pc:docMk/>
            <pc:sldMk cId="0" sldId="289"/>
            <ac:spMk id="17" creationId="{00000000-0000-0000-0000-000000000000}"/>
          </ac:spMkLst>
        </pc:spChg>
      </pc:sldChg>
      <pc:sldChg chg="del">
        <pc:chgData name="Judy Smith" userId="1ebc69705d607082" providerId="LiveId" clId="{50CC4D2E-58AD-48E5-99ED-FF7648BE551E}" dt="2024-06-04T00:49:55.884" v="1254" actId="47"/>
        <pc:sldMkLst>
          <pc:docMk/>
          <pc:sldMk cId="2773520379" sldId="389"/>
        </pc:sldMkLst>
      </pc:sldChg>
      <pc:sldChg chg="del">
        <pc:chgData name="Judy Smith" userId="1ebc69705d607082" providerId="LiveId" clId="{50CC4D2E-58AD-48E5-99ED-FF7648BE551E}" dt="2024-06-04T00:49:56.134" v="1255" actId="47"/>
        <pc:sldMkLst>
          <pc:docMk/>
          <pc:sldMk cId="902914645" sldId="392"/>
        </pc:sldMkLst>
      </pc:sldChg>
      <pc:sldChg chg="del">
        <pc:chgData name="Judy Smith" userId="1ebc69705d607082" providerId="LiveId" clId="{50CC4D2E-58AD-48E5-99ED-FF7648BE551E}" dt="2024-06-04T00:49:56.400" v="1256" actId="47"/>
        <pc:sldMkLst>
          <pc:docMk/>
          <pc:sldMk cId="531030196" sldId="393"/>
        </pc:sldMkLst>
      </pc:sldChg>
      <pc:sldChg chg="del">
        <pc:chgData name="Judy Smith" userId="1ebc69705d607082" providerId="LiveId" clId="{50CC4D2E-58AD-48E5-99ED-FF7648BE551E}" dt="2024-06-04T00:49:56.715" v="1257" actId="47"/>
        <pc:sldMkLst>
          <pc:docMk/>
          <pc:sldMk cId="2225574117" sldId="394"/>
        </pc:sldMkLst>
      </pc:sldChg>
      <pc:sldChg chg="del">
        <pc:chgData name="Judy Smith" userId="1ebc69705d607082" providerId="LiveId" clId="{50CC4D2E-58AD-48E5-99ED-FF7648BE551E}" dt="2024-06-04T00:49:56.985" v="1258" actId="47"/>
        <pc:sldMkLst>
          <pc:docMk/>
          <pc:sldMk cId="618442095" sldId="395"/>
        </pc:sldMkLst>
      </pc:sldChg>
      <pc:sldChg chg="del">
        <pc:chgData name="Judy Smith" userId="1ebc69705d607082" providerId="LiveId" clId="{50CC4D2E-58AD-48E5-99ED-FF7648BE551E}" dt="2024-06-04T00:49:57.347" v="1259" actId="47"/>
        <pc:sldMkLst>
          <pc:docMk/>
          <pc:sldMk cId="999708808" sldId="396"/>
        </pc:sldMkLst>
      </pc:sldChg>
      <pc:sldChg chg="del">
        <pc:chgData name="Judy Smith" userId="1ebc69705d607082" providerId="LiveId" clId="{50CC4D2E-58AD-48E5-99ED-FF7648BE551E}" dt="2024-06-04T00:49:57.615" v="1260" actId="47"/>
        <pc:sldMkLst>
          <pc:docMk/>
          <pc:sldMk cId="1424467957" sldId="397"/>
        </pc:sldMkLst>
      </pc:sldChg>
      <pc:sldChg chg="del">
        <pc:chgData name="Judy Smith" userId="1ebc69705d607082" providerId="LiveId" clId="{50CC4D2E-58AD-48E5-99ED-FF7648BE551E}" dt="2024-06-04T00:49:57.881" v="1261" actId="47"/>
        <pc:sldMkLst>
          <pc:docMk/>
          <pc:sldMk cId="3202511820" sldId="398"/>
        </pc:sldMkLst>
      </pc:sldChg>
      <pc:sldChg chg="del">
        <pc:chgData name="Judy Smith" userId="1ebc69705d607082" providerId="LiveId" clId="{50CC4D2E-58AD-48E5-99ED-FF7648BE551E}" dt="2024-06-04T00:49:58.197" v="1262" actId="47"/>
        <pc:sldMkLst>
          <pc:docMk/>
          <pc:sldMk cId="15425690" sldId="399"/>
        </pc:sldMkLst>
      </pc:sldChg>
      <pc:sldChg chg="del">
        <pc:chgData name="Judy Smith" userId="1ebc69705d607082" providerId="LiveId" clId="{50CC4D2E-58AD-48E5-99ED-FF7648BE551E}" dt="2024-06-04T00:49:58.748" v="1263" actId="47"/>
        <pc:sldMkLst>
          <pc:docMk/>
          <pc:sldMk cId="2176630691" sldId="400"/>
        </pc:sldMkLst>
      </pc:sldChg>
      <pc:sldChg chg="del">
        <pc:chgData name="Judy Smith" userId="1ebc69705d607082" providerId="LiveId" clId="{50CC4D2E-58AD-48E5-99ED-FF7648BE551E}" dt="2024-06-04T00:49:59.189" v="1264" actId="47"/>
        <pc:sldMkLst>
          <pc:docMk/>
          <pc:sldMk cId="1653208989" sldId="401"/>
        </pc:sldMkLst>
      </pc:sldChg>
      <pc:sldChg chg="del">
        <pc:chgData name="Judy Smith" userId="1ebc69705d607082" providerId="LiveId" clId="{50CC4D2E-58AD-48E5-99ED-FF7648BE551E}" dt="2024-06-04T00:49:59.455" v="1265" actId="47"/>
        <pc:sldMkLst>
          <pc:docMk/>
          <pc:sldMk cId="1927766603" sldId="402"/>
        </pc:sldMkLst>
      </pc:sldChg>
      <pc:sldChg chg="del">
        <pc:chgData name="Judy Smith" userId="1ebc69705d607082" providerId="LiveId" clId="{50CC4D2E-58AD-48E5-99ED-FF7648BE551E}" dt="2024-06-04T00:50:00.819" v="1266" actId="47"/>
        <pc:sldMkLst>
          <pc:docMk/>
          <pc:sldMk cId="1251379122" sldId="403"/>
        </pc:sldMkLst>
      </pc:sldChg>
      <pc:sldChg chg="del">
        <pc:chgData name="Judy Smith" userId="1ebc69705d607082" providerId="LiveId" clId="{50CC4D2E-58AD-48E5-99ED-FF7648BE551E}" dt="2024-06-04T00:50:01.053" v="1267" actId="47"/>
        <pc:sldMkLst>
          <pc:docMk/>
          <pc:sldMk cId="3192289894" sldId="404"/>
        </pc:sldMkLst>
      </pc:sldChg>
      <pc:sldChg chg="del">
        <pc:chgData name="Judy Smith" userId="1ebc69705d607082" providerId="LiveId" clId="{50CC4D2E-58AD-48E5-99ED-FF7648BE551E}" dt="2024-06-04T00:50:01.288" v="1268" actId="47"/>
        <pc:sldMkLst>
          <pc:docMk/>
          <pc:sldMk cId="3677427523" sldId="405"/>
        </pc:sldMkLst>
      </pc:sldChg>
      <pc:sldChg chg="del">
        <pc:chgData name="Judy Smith" userId="1ebc69705d607082" providerId="LiveId" clId="{50CC4D2E-58AD-48E5-99ED-FF7648BE551E}" dt="2024-06-04T00:50:01.571" v="1269" actId="47"/>
        <pc:sldMkLst>
          <pc:docMk/>
          <pc:sldMk cId="1444155226" sldId="406"/>
        </pc:sldMkLst>
      </pc:sldChg>
      <pc:sldChg chg="del">
        <pc:chgData name="Judy Smith" userId="1ebc69705d607082" providerId="LiveId" clId="{50CC4D2E-58AD-48E5-99ED-FF7648BE551E}" dt="2024-06-04T00:49:55.213" v="1251" actId="47"/>
        <pc:sldMkLst>
          <pc:docMk/>
          <pc:sldMk cId="3719593835" sldId="408"/>
        </pc:sldMkLst>
      </pc:sldChg>
      <pc:sldChg chg="del">
        <pc:chgData name="Judy Smith" userId="1ebc69705d607082" providerId="LiveId" clId="{50CC4D2E-58AD-48E5-99ED-FF7648BE551E}" dt="2024-06-04T00:49:53.994" v="1246" actId="47"/>
        <pc:sldMkLst>
          <pc:docMk/>
          <pc:sldMk cId="2941527758" sldId="409"/>
        </pc:sldMkLst>
      </pc:sldChg>
      <pc:sldChg chg="del">
        <pc:chgData name="Judy Smith" userId="1ebc69705d607082" providerId="LiveId" clId="{50CC4D2E-58AD-48E5-99ED-FF7648BE551E}" dt="2024-06-04T00:49:53.541" v="1244" actId="47"/>
        <pc:sldMkLst>
          <pc:docMk/>
          <pc:sldMk cId="378239423" sldId="410"/>
        </pc:sldMkLst>
      </pc:sldChg>
      <pc:sldChg chg="del">
        <pc:chgData name="Judy Smith" userId="1ebc69705d607082" providerId="LiveId" clId="{50CC4D2E-58AD-48E5-99ED-FF7648BE551E}" dt="2024-06-04T00:49:53.307" v="1243" actId="47"/>
        <pc:sldMkLst>
          <pc:docMk/>
          <pc:sldMk cId="1245623250" sldId="411"/>
        </pc:sldMkLst>
      </pc:sldChg>
      <pc:sldChg chg="del">
        <pc:chgData name="Judy Smith" userId="1ebc69705d607082" providerId="LiveId" clId="{50CC4D2E-58AD-48E5-99ED-FF7648BE551E}" dt="2024-06-04T00:49:55.666" v="1253" actId="47"/>
        <pc:sldMkLst>
          <pc:docMk/>
          <pc:sldMk cId="3827767401" sldId="412"/>
        </pc:sldMkLst>
      </pc:sldChg>
      <pc:sldChg chg="del">
        <pc:chgData name="Judy Smith" userId="1ebc69705d607082" providerId="LiveId" clId="{50CC4D2E-58AD-48E5-99ED-FF7648BE551E}" dt="2024-06-04T00:49:53.057" v="1242" actId="47"/>
        <pc:sldMkLst>
          <pc:docMk/>
          <pc:sldMk cId="877917249" sldId="413"/>
        </pc:sldMkLst>
      </pc:sldChg>
      <pc:sldChg chg="del">
        <pc:chgData name="Judy Smith" userId="1ebc69705d607082" providerId="LiveId" clId="{50CC4D2E-58AD-48E5-99ED-FF7648BE551E}" dt="2024-06-04T00:49:54.994" v="1250" actId="47"/>
        <pc:sldMkLst>
          <pc:docMk/>
          <pc:sldMk cId="514769769" sldId="414"/>
        </pc:sldMkLst>
      </pc:sldChg>
      <pc:sldChg chg="del">
        <pc:chgData name="Judy Smith" userId="1ebc69705d607082" providerId="LiveId" clId="{50CC4D2E-58AD-48E5-99ED-FF7648BE551E}" dt="2024-06-04T00:49:55.447" v="1252" actId="47"/>
        <pc:sldMkLst>
          <pc:docMk/>
          <pc:sldMk cId="1609258268" sldId="416"/>
        </pc:sldMkLst>
      </pc:sldChg>
      <pc:sldChg chg="del">
        <pc:chgData name="Judy Smith" userId="1ebc69705d607082" providerId="LiveId" clId="{50CC4D2E-58AD-48E5-99ED-FF7648BE551E}" dt="2024-06-04T00:49:54.228" v="1247" actId="47"/>
        <pc:sldMkLst>
          <pc:docMk/>
          <pc:sldMk cId="2506713539" sldId="417"/>
        </pc:sldMkLst>
      </pc:sldChg>
      <pc:sldChg chg="addSp delSp modSp del mod ord">
        <pc:chgData name="Judy Smith" userId="1ebc69705d607082" providerId="LiveId" clId="{50CC4D2E-58AD-48E5-99ED-FF7648BE551E}" dt="2024-06-04T00:49:51.150" v="1239" actId="47"/>
        <pc:sldMkLst>
          <pc:docMk/>
          <pc:sldMk cId="2838165499" sldId="418"/>
        </pc:sldMkLst>
        <pc:spChg chg="mod">
          <ac:chgData name="Judy Smith" userId="1ebc69705d607082" providerId="LiveId" clId="{50CC4D2E-58AD-48E5-99ED-FF7648BE551E}" dt="2024-06-03T23:20:22.480" v="131" actId="20577"/>
          <ac:spMkLst>
            <pc:docMk/>
            <pc:sldMk cId="2838165499" sldId="418"/>
            <ac:spMk id="2" creationId="{B9D4E23B-DF2A-ED62-7D88-BABAFC1F42AC}"/>
          </ac:spMkLst>
        </pc:spChg>
        <pc:spChg chg="mod">
          <ac:chgData name="Judy Smith" userId="1ebc69705d607082" providerId="LiveId" clId="{50CC4D2E-58AD-48E5-99ED-FF7648BE551E}" dt="2024-06-03T23:26:14.906" v="151"/>
          <ac:spMkLst>
            <pc:docMk/>
            <pc:sldMk cId="2838165499" sldId="418"/>
            <ac:spMk id="4" creationId="{0A771588-EEC5-517D-48D0-6EF61EA9AE89}"/>
          </ac:spMkLst>
        </pc:spChg>
        <pc:spChg chg="mod">
          <ac:chgData name="Judy Smith" userId="1ebc69705d607082" providerId="LiveId" clId="{50CC4D2E-58AD-48E5-99ED-FF7648BE551E}" dt="2024-06-03T23:26:14.906" v="151"/>
          <ac:spMkLst>
            <pc:docMk/>
            <pc:sldMk cId="2838165499" sldId="418"/>
            <ac:spMk id="5" creationId="{E08B8523-78AC-D559-7DC3-6A3DC15C3C7D}"/>
          </ac:spMkLst>
        </pc:spChg>
        <pc:spChg chg="mod">
          <ac:chgData name="Judy Smith" userId="1ebc69705d607082" providerId="LiveId" clId="{50CC4D2E-58AD-48E5-99ED-FF7648BE551E}" dt="2024-06-03T23:26:14.906" v="151"/>
          <ac:spMkLst>
            <pc:docMk/>
            <pc:sldMk cId="2838165499" sldId="418"/>
            <ac:spMk id="6" creationId="{97F1299C-13A0-B7D0-2ED2-F4EA1D9CD949}"/>
          </ac:spMkLst>
        </pc:spChg>
        <pc:spChg chg="mod">
          <ac:chgData name="Judy Smith" userId="1ebc69705d607082" providerId="LiveId" clId="{50CC4D2E-58AD-48E5-99ED-FF7648BE551E}" dt="2024-06-03T23:28:01.200" v="160"/>
          <ac:spMkLst>
            <pc:docMk/>
            <pc:sldMk cId="2838165499" sldId="418"/>
            <ac:spMk id="18" creationId="{0BD1AD6E-375A-F669-EAC1-B57CB34AD29D}"/>
          </ac:spMkLst>
        </pc:spChg>
        <pc:spChg chg="add del mod">
          <ac:chgData name="Judy Smith" userId="1ebc69705d607082" providerId="LiveId" clId="{50CC4D2E-58AD-48E5-99ED-FF7648BE551E}" dt="2024-06-03T23:28:43.175" v="173" actId="14100"/>
          <ac:spMkLst>
            <pc:docMk/>
            <pc:sldMk cId="2838165499" sldId="418"/>
            <ac:spMk id="24" creationId="{31586F7D-76C2-6386-D266-610DBE9F379D}"/>
          </ac:spMkLst>
        </pc:spChg>
        <pc:spChg chg="add mod">
          <ac:chgData name="Judy Smith" userId="1ebc69705d607082" providerId="LiveId" clId="{50CC4D2E-58AD-48E5-99ED-FF7648BE551E}" dt="2024-06-03T23:30:16.186" v="192" actId="14100"/>
          <ac:spMkLst>
            <pc:docMk/>
            <pc:sldMk cId="2838165499" sldId="418"/>
            <ac:spMk id="25" creationId="{52A1CE01-B040-5EB7-541F-E01E4A702ABF}"/>
          </ac:spMkLst>
        </pc:spChg>
        <pc:grpChg chg="add mod">
          <ac:chgData name="Judy Smith" userId="1ebc69705d607082" providerId="LiveId" clId="{50CC4D2E-58AD-48E5-99ED-FF7648BE551E}" dt="2024-06-03T23:28:43.722" v="174" actId="14100"/>
          <ac:grpSpMkLst>
            <pc:docMk/>
            <pc:sldMk cId="2838165499" sldId="418"/>
            <ac:grpSpMk id="3" creationId="{D0D873FC-7F93-0E07-8444-1A5FD764780D}"/>
          </ac:grpSpMkLst>
        </pc:grpChg>
        <pc:grpChg chg="add mod">
          <ac:chgData name="Judy Smith" userId="1ebc69705d607082" providerId="LiveId" clId="{50CC4D2E-58AD-48E5-99ED-FF7648BE551E}" dt="2024-06-03T23:28:37.832" v="166" actId="14100"/>
          <ac:grpSpMkLst>
            <pc:docMk/>
            <pc:sldMk cId="2838165499" sldId="418"/>
            <ac:grpSpMk id="16" creationId="{FBACE7D8-1939-F8C8-374F-3B95D3768A07}"/>
          </ac:grpSpMkLst>
        </pc:grpChg>
        <pc:picChg chg="del">
          <ac:chgData name="Judy Smith" userId="1ebc69705d607082" providerId="LiveId" clId="{50CC4D2E-58AD-48E5-99ED-FF7648BE551E}" dt="2024-06-03T23:29:19.839" v="182" actId="478"/>
          <ac:picMkLst>
            <pc:docMk/>
            <pc:sldMk cId="2838165499" sldId="418"/>
            <ac:picMk id="7" creationId="{CE30E81F-A0CA-2F80-6E87-C71AF08E049F}"/>
          </ac:picMkLst>
        </pc:picChg>
        <pc:picChg chg="mod">
          <ac:chgData name="Judy Smith" userId="1ebc69705d607082" providerId="LiveId" clId="{50CC4D2E-58AD-48E5-99ED-FF7648BE551E}" dt="2024-06-03T23:26:14.906" v="151"/>
          <ac:picMkLst>
            <pc:docMk/>
            <pc:sldMk cId="2838165499" sldId="418"/>
            <ac:picMk id="8" creationId="{6D7C84FA-78C1-D3D7-B326-75079922B8FC}"/>
          </ac:picMkLst>
        </pc:picChg>
        <pc:picChg chg="mod">
          <ac:chgData name="Judy Smith" userId="1ebc69705d607082" providerId="LiveId" clId="{50CC4D2E-58AD-48E5-99ED-FF7648BE551E}" dt="2024-06-03T23:26:14.906" v="151"/>
          <ac:picMkLst>
            <pc:docMk/>
            <pc:sldMk cId="2838165499" sldId="418"/>
            <ac:picMk id="9" creationId="{F5E281CE-A09C-93B8-A96A-6757E920BF48}"/>
          </ac:picMkLst>
        </pc:picChg>
        <pc:picChg chg="mod">
          <ac:chgData name="Judy Smith" userId="1ebc69705d607082" providerId="LiveId" clId="{50CC4D2E-58AD-48E5-99ED-FF7648BE551E}" dt="2024-06-03T23:26:14.906" v="151"/>
          <ac:picMkLst>
            <pc:docMk/>
            <pc:sldMk cId="2838165499" sldId="418"/>
            <ac:picMk id="10" creationId="{9F0BBA53-DF40-A8A7-C764-F3B560A53B01}"/>
          </ac:picMkLst>
        </pc:picChg>
        <pc:picChg chg="del">
          <ac:chgData name="Judy Smith" userId="1ebc69705d607082" providerId="LiveId" clId="{50CC4D2E-58AD-48E5-99ED-FF7648BE551E}" dt="2024-06-03T23:29:25.971" v="184" actId="478"/>
          <ac:picMkLst>
            <pc:docMk/>
            <pc:sldMk cId="2838165499" sldId="418"/>
            <ac:picMk id="11" creationId="{F391331E-50F1-50B2-1733-B6F7FDA8A37D}"/>
          </ac:picMkLst>
        </pc:picChg>
        <pc:picChg chg="mod">
          <ac:chgData name="Judy Smith" userId="1ebc69705d607082" providerId="LiveId" clId="{50CC4D2E-58AD-48E5-99ED-FF7648BE551E}" dt="2024-06-03T23:26:14.906" v="151"/>
          <ac:picMkLst>
            <pc:docMk/>
            <pc:sldMk cId="2838165499" sldId="418"/>
            <ac:picMk id="12" creationId="{B0F1B9E7-5030-F7DA-9F20-CF9E80F51A63}"/>
          </ac:picMkLst>
        </pc:picChg>
        <pc:picChg chg="del">
          <ac:chgData name="Judy Smith" userId="1ebc69705d607082" providerId="LiveId" clId="{50CC4D2E-58AD-48E5-99ED-FF7648BE551E}" dt="2024-06-03T23:29:23.055" v="183" actId="478"/>
          <ac:picMkLst>
            <pc:docMk/>
            <pc:sldMk cId="2838165499" sldId="418"/>
            <ac:picMk id="13" creationId="{4A177FE4-2A13-6A33-1F4F-B5F02912704C}"/>
          </ac:picMkLst>
        </pc:picChg>
        <pc:picChg chg="mod">
          <ac:chgData name="Judy Smith" userId="1ebc69705d607082" providerId="LiveId" clId="{50CC4D2E-58AD-48E5-99ED-FF7648BE551E}" dt="2024-06-03T23:26:14.906" v="151"/>
          <ac:picMkLst>
            <pc:docMk/>
            <pc:sldMk cId="2838165499" sldId="418"/>
            <ac:picMk id="14" creationId="{779EA82C-4C73-E5A6-4722-4390064A166E}"/>
          </ac:picMkLst>
        </pc:picChg>
        <pc:picChg chg="mod">
          <ac:chgData name="Judy Smith" userId="1ebc69705d607082" providerId="LiveId" clId="{50CC4D2E-58AD-48E5-99ED-FF7648BE551E}" dt="2024-06-03T23:26:14.906" v="151"/>
          <ac:picMkLst>
            <pc:docMk/>
            <pc:sldMk cId="2838165499" sldId="418"/>
            <ac:picMk id="15" creationId="{A63ECE2A-136A-4682-2EBF-B1A82561ECA7}"/>
          </ac:picMkLst>
        </pc:picChg>
        <pc:picChg chg="del">
          <ac:chgData name="Judy Smith" userId="1ebc69705d607082" providerId="LiveId" clId="{50CC4D2E-58AD-48E5-99ED-FF7648BE551E}" dt="2024-06-03T23:23:20.346" v="132" actId="478"/>
          <ac:picMkLst>
            <pc:docMk/>
            <pc:sldMk cId="2838165499" sldId="418"/>
            <ac:picMk id="17" creationId="{BB6425E3-819F-DE51-EC57-E2EDABA3ADC3}"/>
          </ac:picMkLst>
        </pc:picChg>
        <pc:picChg chg="del">
          <ac:chgData name="Judy Smith" userId="1ebc69705d607082" providerId="LiveId" clId="{50CC4D2E-58AD-48E5-99ED-FF7648BE551E}" dt="2024-06-03T23:29:39.877" v="186" actId="478"/>
          <ac:picMkLst>
            <pc:docMk/>
            <pc:sldMk cId="2838165499" sldId="418"/>
            <ac:picMk id="19" creationId="{4DE5A809-C752-2D33-412B-13ECF89D3498}"/>
          </ac:picMkLst>
        </pc:picChg>
        <pc:picChg chg="mod">
          <ac:chgData name="Judy Smith" userId="1ebc69705d607082" providerId="LiveId" clId="{50CC4D2E-58AD-48E5-99ED-FF7648BE551E}" dt="2024-06-03T23:28:01.200" v="160"/>
          <ac:picMkLst>
            <pc:docMk/>
            <pc:sldMk cId="2838165499" sldId="418"/>
            <ac:picMk id="20" creationId="{0EBF638F-6263-1768-278B-B01E0E24EBE0}"/>
          </ac:picMkLst>
        </pc:picChg>
        <pc:picChg chg="del">
          <ac:chgData name="Judy Smith" userId="1ebc69705d607082" providerId="LiveId" clId="{50CC4D2E-58AD-48E5-99ED-FF7648BE551E}" dt="2024-06-03T23:29:53.379" v="188" actId="478"/>
          <ac:picMkLst>
            <pc:docMk/>
            <pc:sldMk cId="2838165499" sldId="418"/>
            <ac:picMk id="21" creationId="{DC8B4BDF-6261-DF08-8F4F-E2BF08A178DF}"/>
          </ac:picMkLst>
        </pc:picChg>
        <pc:picChg chg="del mod">
          <ac:chgData name="Judy Smith" userId="1ebc69705d607082" providerId="LiveId" clId="{50CC4D2E-58AD-48E5-99ED-FF7648BE551E}" dt="2024-06-03T23:30:05.748" v="190" actId="478"/>
          <ac:picMkLst>
            <pc:docMk/>
            <pc:sldMk cId="2838165499" sldId="418"/>
            <ac:picMk id="23" creationId="{37B9012C-7E53-8E82-8DF7-E96DC1CBBE89}"/>
          </ac:picMkLst>
        </pc:picChg>
      </pc:sldChg>
      <pc:sldChg chg="addSp modSp mod">
        <pc:chgData name="Judy Smith" userId="1ebc69705d607082" providerId="LiveId" clId="{50CC4D2E-58AD-48E5-99ED-FF7648BE551E}" dt="2024-06-04T00:42:52.917" v="1118" actId="1076"/>
        <pc:sldMkLst>
          <pc:docMk/>
          <pc:sldMk cId="1730657220" sldId="421"/>
        </pc:sldMkLst>
        <pc:picChg chg="add mod">
          <ac:chgData name="Judy Smith" userId="1ebc69705d607082" providerId="LiveId" clId="{50CC4D2E-58AD-48E5-99ED-FF7648BE551E}" dt="2024-06-04T00:42:52.917" v="1118" actId="1076"/>
          <ac:picMkLst>
            <pc:docMk/>
            <pc:sldMk cId="1730657220" sldId="421"/>
            <ac:picMk id="4" creationId="{A3AB50FD-466E-E5CA-B65C-47C5A837F701}"/>
          </ac:picMkLst>
        </pc:picChg>
      </pc:sldChg>
      <pc:sldChg chg="modSp mod">
        <pc:chgData name="Judy Smith" userId="1ebc69705d607082" providerId="LiveId" clId="{50CC4D2E-58AD-48E5-99ED-FF7648BE551E}" dt="2024-06-03T23:17:27.813" v="69" actId="20577"/>
        <pc:sldMkLst>
          <pc:docMk/>
          <pc:sldMk cId="1063971701" sldId="422"/>
        </pc:sldMkLst>
        <pc:spChg chg="mod">
          <ac:chgData name="Judy Smith" userId="1ebc69705d607082" providerId="LiveId" clId="{50CC4D2E-58AD-48E5-99ED-FF7648BE551E}" dt="2024-06-03T23:17:27.813" v="69" actId="20577"/>
          <ac:spMkLst>
            <pc:docMk/>
            <pc:sldMk cId="1063971701" sldId="422"/>
            <ac:spMk id="2" creationId="{00000000-0000-0000-0000-000000000000}"/>
          </ac:spMkLst>
        </pc:spChg>
      </pc:sldChg>
      <pc:sldChg chg="addSp modSp mod">
        <pc:chgData name="Judy Smith" userId="1ebc69705d607082" providerId="LiveId" clId="{50CC4D2E-58AD-48E5-99ED-FF7648BE551E}" dt="2024-06-04T00:42:57.977" v="1120" actId="1076"/>
        <pc:sldMkLst>
          <pc:docMk/>
          <pc:sldMk cId="354318968" sldId="424"/>
        </pc:sldMkLst>
        <pc:spChg chg="mod">
          <ac:chgData name="Judy Smith" userId="1ebc69705d607082" providerId="LiveId" clId="{50CC4D2E-58AD-48E5-99ED-FF7648BE551E}" dt="2024-06-03T23:38:26.606" v="607" actId="113"/>
          <ac:spMkLst>
            <pc:docMk/>
            <pc:sldMk cId="354318968" sldId="424"/>
            <ac:spMk id="11" creationId="{00000000-0000-0000-0000-000000000000}"/>
          </ac:spMkLst>
        </pc:spChg>
        <pc:picChg chg="add mod">
          <ac:chgData name="Judy Smith" userId="1ebc69705d607082" providerId="LiveId" clId="{50CC4D2E-58AD-48E5-99ED-FF7648BE551E}" dt="2024-06-04T00:42:57.977" v="1120" actId="1076"/>
          <ac:picMkLst>
            <pc:docMk/>
            <pc:sldMk cId="354318968" sldId="424"/>
            <ac:picMk id="2" creationId="{22144BE8-5C8E-B6A3-F4B4-3F9220848793}"/>
          </ac:picMkLst>
        </pc:picChg>
      </pc:sldChg>
      <pc:sldChg chg="del">
        <pc:chgData name="Judy Smith" userId="1ebc69705d607082" providerId="LiveId" clId="{50CC4D2E-58AD-48E5-99ED-FF7648BE551E}" dt="2024-06-04T00:49:54.572" v="1248" actId="47"/>
        <pc:sldMkLst>
          <pc:docMk/>
          <pc:sldMk cId="2579448874" sldId="426"/>
        </pc:sldMkLst>
      </pc:sldChg>
      <pc:sldChg chg="del">
        <pc:chgData name="Judy Smith" userId="1ebc69705d607082" providerId="LiveId" clId="{50CC4D2E-58AD-48E5-99ED-FF7648BE551E}" dt="2024-06-04T00:49:53.760" v="1245" actId="47"/>
        <pc:sldMkLst>
          <pc:docMk/>
          <pc:sldMk cId="1508220225" sldId="427"/>
        </pc:sldMkLst>
      </pc:sldChg>
      <pc:sldChg chg="del">
        <pc:chgData name="Judy Smith" userId="1ebc69705d607082" providerId="LiveId" clId="{50CC4D2E-58AD-48E5-99ED-FF7648BE551E}" dt="2024-06-04T00:49:51.400" v="1240" actId="47"/>
        <pc:sldMkLst>
          <pc:docMk/>
          <pc:sldMk cId="2963353919" sldId="428"/>
        </pc:sldMkLst>
      </pc:sldChg>
      <pc:sldChg chg="del">
        <pc:chgData name="Judy Smith" userId="1ebc69705d607082" providerId="LiveId" clId="{50CC4D2E-58AD-48E5-99ED-FF7648BE551E}" dt="2024-06-04T00:49:52.291" v="1241" actId="47"/>
        <pc:sldMkLst>
          <pc:docMk/>
          <pc:sldMk cId="2018148638" sldId="429"/>
        </pc:sldMkLst>
      </pc:sldChg>
      <pc:sldChg chg="del">
        <pc:chgData name="Judy Smith" userId="1ebc69705d607082" providerId="LiveId" clId="{50CC4D2E-58AD-48E5-99ED-FF7648BE551E}" dt="2024-06-04T00:49:54.806" v="1249" actId="47"/>
        <pc:sldMkLst>
          <pc:docMk/>
          <pc:sldMk cId="647004784" sldId="430"/>
        </pc:sldMkLst>
      </pc:sldChg>
      <pc:sldChg chg="del ord">
        <pc:chgData name="Judy Smith" userId="1ebc69705d607082" providerId="LiveId" clId="{50CC4D2E-58AD-48E5-99ED-FF7648BE551E}" dt="2024-06-04T00:49:50.320" v="1238" actId="47"/>
        <pc:sldMkLst>
          <pc:docMk/>
          <pc:sldMk cId="2839374936" sldId="432"/>
        </pc:sldMkLst>
      </pc:sldChg>
      <pc:sldChg chg="addSp modSp mod ord">
        <pc:chgData name="Judy Smith" userId="1ebc69705d607082" providerId="LiveId" clId="{50CC4D2E-58AD-48E5-99ED-FF7648BE551E}" dt="2024-06-04T00:43:21.304" v="1126" actId="1076"/>
        <pc:sldMkLst>
          <pc:docMk/>
          <pc:sldMk cId="3422044808" sldId="477"/>
        </pc:sldMkLst>
        <pc:spChg chg="mod">
          <ac:chgData name="Judy Smith" userId="1ebc69705d607082" providerId="LiveId" clId="{50CC4D2E-58AD-48E5-99ED-FF7648BE551E}" dt="2024-06-04T00:43:13.908" v="1124" actId="1076"/>
          <ac:spMkLst>
            <pc:docMk/>
            <pc:sldMk cId="3422044808" sldId="477"/>
            <ac:spMk id="29" creationId="{00000000-0000-0000-0000-000000000000}"/>
          </ac:spMkLst>
        </pc:spChg>
        <pc:spChg chg="mod">
          <ac:chgData name="Judy Smith" userId="1ebc69705d607082" providerId="LiveId" clId="{50CC4D2E-58AD-48E5-99ED-FF7648BE551E}" dt="2024-06-04T00:43:16.458" v="1125" actId="1076"/>
          <ac:spMkLst>
            <pc:docMk/>
            <pc:sldMk cId="3422044808" sldId="477"/>
            <ac:spMk id="42" creationId="{00000000-0000-0000-0000-000000000000}"/>
          </ac:spMkLst>
        </pc:spChg>
        <pc:spChg chg="mod">
          <ac:chgData name="Judy Smith" userId="1ebc69705d607082" providerId="LiveId" clId="{50CC4D2E-58AD-48E5-99ED-FF7648BE551E}" dt="2024-06-04T00:43:21.304" v="1126" actId="1076"/>
          <ac:spMkLst>
            <pc:docMk/>
            <pc:sldMk cId="3422044808" sldId="477"/>
            <ac:spMk id="43" creationId="{00000000-0000-0000-0000-000000000000}"/>
          </ac:spMkLst>
        </pc:spChg>
        <pc:spChg chg="mod">
          <ac:chgData name="Judy Smith" userId="1ebc69705d607082" providerId="LiveId" clId="{50CC4D2E-58AD-48E5-99ED-FF7648BE551E}" dt="2024-06-03T23:38:44.173" v="608" actId="313"/>
          <ac:spMkLst>
            <pc:docMk/>
            <pc:sldMk cId="3422044808" sldId="477"/>
            <ac:spMk id="44" creationId="{00000000-0000-0000-0000-000000000000}"/>
          </ac:spMkLst>
        </pc:spChg>
        <pc:picChg chg="add mod">
          <ac:chgData name="Judy Smith" userId="1ebc69705d607082" providerId="LiveId" clId="{50CC4D2E-58AD-48E5-99ED-FF7648BE551E}" dt="2024-06-04T00:43:07.784" v="1122" actId="1076"/>
          <ac:picMkLst>
            <pc:docMk/>
            <pc:sldMk cId="3422044808" sldId="477"/>
            <ac:picMk id="2" creationId="{B2599925-38DB-9519-B7E5-8D92108CAB18}"/>
          </ac:picMkLst>
        </pc:picChg>
      </pc:sldChg>
      <pc:sldChg chg="addSp modSp mod ord">
        <pc:chgData name="Judy Smith" userId="1ebc69705d607082" providerId="LiveId" clId="{50CC4D2E-58AD-48E5-99ED-FF7648BE551E}" dt="2024-06-12T20:17:47.299" v="2579" actId="1076"/>
        <pc:sldMkLst>
          <pc:docMk/>
          <pc:sldMk cId="4018756288" sldId="479"/>
        </pc:sldMkLst>
        <pc:graphicFrameChg chg="mod modGraphic">
          <ac:chgData name="Judy Smith" userId="1ebc69705d607082" providerId="LiveId" clId="{50CC4D2E-58AD-48E5-99ED-FF7648BE551E}" dt="2024-06-04T00:43:51.541" v="1134" actId="14100"/>
          <ac:graphicFrameMkLst>
            <pc:docMk/>
            <pc:sldMk cId="4018756288" sldId="479"/>
            <ac:graphicFrameMk id="4" creationId="{FA29420D-0DD5-C0B6-1001-EFEE3BCA1A74}"/>
          </ac:graphicFrameMkLst>
        </pc:graphicFrameChg>
        <pc:picChg chg="add mod">
          <ac:chgData name="Judy Smith" userId="1ebc69705d607082" providerId="LiveId" clId="{50CC4D2E-58AD-48E5-99ED-FF7648BE551E}" dt="2024-06-12T20:17:47.299" v="2579" actId="1076"/>
          <ac:picMkLst>
            <pc:docMk/>
            <pc:sldMk cId="4018756288" sldId="479"/>
            <ac:picMk id="3" creationId="{1C7A7E8C-51D6-2713-2135-3F891BB7A01C}"/>
          </ac:picMkLst>
        </pc:picChg>
      </pc:sldChg>
      <pc:sldChg chg="del">
        <pc:chgData name="Judy Smith" userId="1ebc69705d607082" providerId="LiveId" clId="{50CC4D2E-58AD-48E5-99ED-FF7648BE551E}" dt="2024-06-04T00:50:01.869" v="1270" actId="47"/>
        <pc:sldMkLst>
          <pc:docMk/>
          <pc:sldMk cId="4179446730" sldId="502"/>
        </pc:sldMkLst>
      </pc:sldChg>
      <pc:sldChg chg="addSp modSp mod ord">
        <pc:chgData name="Judy Smith" userId="1ebc69705d607082" providerId="LiveId" clId="{50CC4D2E-58AD-48E5-99ED-FF7648BE551E}" dt="2024-06-04T00:43:31.551" v="1129" actId="1076"/>
        <pc:sldMkLst>
          <pc:docMk/>
          <pc:sldMk cId="2877615545" sldId="503"/>
        </pc:sldMkLst>
        <pc:spChg chg="mod">
          <ac:chgData name="Judy Smith" userId="1ebc69705d607082" providerId="LiveId" clId="{50CC4D2E-58AD-48E5-99ED-FF7648BE551E}" dt="2024-06-04T00:19:19.019" v="1092" actId="20577"/>
          <ac:spMkLst>
            <pc:docMk/>
            <pc:sldMk cId="2877615545" sldId="503"/>
            <ac:spMk id="3" creationId="{D1947025-1902-3B94-CFF3-1CCAB21734AB}"/>
          </ac:spMkLst>
        </pc:spChg>
        <pc:picChg chg="add mod">
          <ac:chgData name="Judy Smith" userId="1ebc69705d607082" providerId="LiveId" clId="{50CC4D2E-58AD-48E5-99ED-FF7648BE551E}" dt="2024-06-04T00:43:31.551" v="1129" actId="1076"/>
          <ac:picMkLst>
            <pc:docMk/>
            <pc:sldMk cId="2877615545" sldId="503"/>
            <ac:picMk id="4" creationId="{CF16D83A-AB1E-3263-25EE-EBA9B38CDC07}"/>
          </ac:picMkLst>
        </pc:picChg>
      </pc:sldChg>
      <pc:sldChg chg="addSp delSp modSp mod ord">
        <pc:chgData name="Judy Smith" userId="1ebc69705d607082" providerId="LiveId" clId="{50CC4D2E-58AD-48E5-99ED-FF7648BE551E}" dt="2024-06-12T20:59:37.973" v="3144" actId="14100"/>
        <pc:sldMkLst>
          <pc:docMk/>
          <pc:sldMk cId="3483746281" sldId="504"/>
        </pc:sldMkLst>
        <pc:spChg chg="mod">
          <ac:chgData name="Judy Smith" userId="1ebc69705d607082" providerId="LiveId" clId="{50CC4D2E-58AD-48E5-99ED-FF7648BE551E}" dt="2024-06-12T20:59:37.973" v="3144" actId="14100"/>
          <ac:spMkLst>
            <pc:docMk/>
            <pc:sldMk cId="3483746281" sldId="504"/>
            <ac:spMk id="2" creationId="{228D1690-F6E1-F597-492B-B601CA9F5C38}"/>
          </ac:spMkLst>
        </pc:spChg>
        <pc:spChg chg="add del mod">
          <ac:chgData name="Judy Smith" userId="1ebc69705d607082" providerId="LiveId" clId="{50CC4D2E-58AD-48E5-99ED-FF7648BE551E}" dt="2024-06-12T20:59:20.455" v="3135"/>
          <ac:spMkLst>
            <pc:docMk/>
            <pc:sldMk cId="3483746281" sldId="504"/>
            <ac:spMk id="5" creationId="{0DA5AD8A-6BB4-86A1-7B4A-58266B9FB835}"/>
          </ac:spMkLst>
        </pc:spChg>
      </pc:sldChg>
      <pc:sldChg chg="del">
        <pc:chgData name="Judy Smith" userId="1ebc69705d607082" providerId="LiveId" clId="{50CC4D2E-58AD-48E5-99ED-FF7648BE551E}" dt="2024-06-04T00:50:05.838" v="1273" actId="47"/>
        <pc:sldMkLst>
          <pc:docMk/>
          <pc:sldMk cId="1725103108" sldId="509"/>
        </pc:sldMkLst>
      </pc:sldChg>
      <pc:sldChg chg="del">
        <pc:chgData name="Judy Smith" userId="1ebc69705d607082" providerId="LiveId" clId="{50CC4D2E-58AD-48E5-99ED-FF7648BE551E}" dt="2024-06-04T00:50:03.174" v="1272" actId="47"/>
        <pc:sldMkLst>
          <pc:docMk/>
          <pc:sldMk cId="877204212" sldId="510"/>
        </pc:sldMkLst>
      </pc:sldChg>
      <pc:sldChg chg="del">
        <pc:chgData name="Judy Smith" userId="1ebc69705d607082" providerId="LiveId" clId="{50CC4D2E-58AD-48E5-99ED-FF7648BE551E}" dt="2024-06-04T00:50:06.376" v="1274" actId="47"/>
        <pc:sldMkLst>
          <pc:docMk/>
          <pc:sldMk cId="3691859719" sldId="513"/>
        </pc:sldMkLst>
      </pc:sldChg>
      <pc:sldChg chg="del">
        <pc:chgData name="Judy Smith" userId="1ebc69705d607082" providerId="LiveId" clId="{50CC4D2E-58AD-48E5-99ED-FF7648BE551E}" dt="2024-06-04T00:50:02.230" v="1271" actId="47"/>
        <pc:sldMkLst>
          <pc:docMk/>
          <pc:sldMk cId="286484996" sldId="515"/>
        </pc:sldMkLst>
      </pc:sldChg>
      <pc:sldChg chg="del">
        <pc:chgData name="Judy Smith" userId="1ebc69705d607082" providerId="LiveId" clId="{50CC4D2E-58AD-48E5-99ED-FF7648BE551E}" dt="2024-06-04T00:50:07.556" v="1275" actId="47"/>
        <pc:sldMkLst>
          <pc:docMk/>
          <pc:sldMk cId="1197798237" sldId="516"/>
        </pc:sldMkLst>
      </pc:sldChg>
      <pc:sldChg chg="addSp modSp mod">
        <pc:chgData name="Judy Smith" userId="1ebc69705d607082" providerId="LiveId" clId="{50CC4D2E-58AD-48E5-99ED-FF7648BE551E}" dt="2024-06-12T20:33:18.260" v="2962" actId="20577"/>
        <pc:sldMkLst>
          <pc:docMk/>
          <pc:sldMk cId="4272984244" sldId="517"/>
        </pc:sldMkLst>
        <pc:spChg chg="mod">
          <ac:chgData name="Judy Smith" userId="1ebc69705d607082" providerId="LiveId" clId="{50CC4D2E-58AD-48E5-99ED-FF7648BE551E}" dt="2024-06-12T20:33:18.260" v="2962" actId="20577"/>
          <ac:spMkLst>
            <pc:docMk/>
            <pc:sldMk cId="4272984244" sldId="517"/>
            <ac:spMk id="3" creationId="{DFC13B0D-B95A-4B86-5B94-4A8CFB5935D1}"/>
          </ac:spMkLst>
        </pc:spChg>
        <pc:picChg chg="add mod">
          <ac:chgData name="Judy Smith" userId="1ebc69705d607082" providerId="LiveId" clId="{50CC4D2E-58AD-48E5-99ED-FF7648BE551E}" dt="2024-06-04T00:42:46.761" v="1116" actId="1076"/>
          <ac:picMkLst>
            <pc:docMk/>
            <pc:sldMk cId="4272984244" sldId="517"/>
            <ac:picMk id="4" creationId="{D4D5AE20-E704-6F14-BA22-7541172071D2}"/>
          </ac:picMkLst>
        </pc:picChg>
      </pc:sldChg>
      <pc:sldChg chg="modSp add mod ord">
        <pc:chgData name="Judy Smith" userId="1ebc69705d607082" providerId="LiveId" clId="{50CC4D2E-58AD-48E5-99ED-FF7648BE551E}" dt="2024-06-03T23:15:28.146" v="30"/>
        <pc:sldMkLst>
          <pc:docMk/>
          <pc:sldMk cId="722131121" sldId="518"/>
        </pc:sldMkLst>
        <pc:spChg chg="mod">
          <ac:chgData name="Judy Smith" userId="1ebc69705d607082" providerId="LiveId" clId="{50CC4D2E-58AD-48E5-99ED-FF7648BE551E}" dt="2024-06-03T23:15:18.412" v="28" actId="20577"/>
          <ac:spMkLst>
            <pc:docMk/>
            <pc:sldMk cId="722131121" sldId="518"/>
            <ac:spMk id="2" creationId="{00000000-0000-0000-0000-000000000000}"/>
          </ac:spMkLst>
        </pc:spChg>
      </pc:sldChg>
      <pc:sldChg chg="add del ord">
        <pc:chgData name="Judy Smith" userId="1ebc69705d607082" providerId="LiveId" clId="{50CC4D2E-58AD-48E5-99ED-FF7648BE551E}" dt="2024-06-03T23:19:34.482" v="126" actId="47"/>
        <pc:sldMkLst>
          <pc:docMk/>
          <pc:sldMk cId="1096244681" sldId="519"/>
        </pc:sldMkLst>
      </pc:sldChg>
      <pc:sldChg chg="modSp add mod ord">
        <pc:chgData name="Judy Smith" userId="1ebc69705d607082" providerId="LiveId" clId="{50CC4D2E-58AD-48E5-99ED-FF7648BE551E}" dt="2024-06-03T23:34:39.507" v="265"/>
        <pc:sldMkLst>
          <pc:docMk/>
          <pc:sldMk cId="1068073945" sldId="520"/>
        </pc:sldMkLst>
        <pc:spChg chg="mod">
          <ac:chgData name="Judy Smith" userId="1ebc69705d607082" providerId="LiveId" clId="{50CC4D2E-58AD-48E5-99ED-FF7648BE551E}" dt="2024-06-03T23:19:19.332" v="121" actId="20577"/>
          <ac:spMkLst>
            <pc:docMk/>
            <pc:sldMk cId="1068073945" sldId="520"/>
            <ac:spMk id="2" creationId="{00000000-0000-0000-0000-000000000000}"/>
          </ac:spMkLst>
        </pc:spChg>
      </pc:sldChg>
      <pc:sldChg chg="add del">
        <pc:chgData name="Judy Smith" userId="1ebc69705d607082" providerId="LiveId" clId="{50CC4D2E-58AD-48E5-99ED-FF7648BE551E}" dt="2024-06-03T23:24:04.086" v="136" actId="47"/>
        <pc:sldMkLst>
          <pc:docMk/>
          <pc:sldMk cId="518726274" sldId="521"/>
        </pc:sldMkLst>
      </pc:sldChg>
      <pc:sldChg chg="modSp add mod">
        <pc:chgData name="Judy Smith" userId="1ebc69705d607082" providerId="LiveId" clId="{50CC4D2E-58AD-48E5-99ED-FF7648BE551E}" dt="2024-06-03T23:34:02.242" v="263" actId="313"/>
        <pc:sldMkLst>
          <pc:docMk/>
          <pc:sldMk cId="1542952155" sldId="521"/>
        </pc:sldMkLst>
        <pc:spChg chg="mod">
          <ac:chgData name="Judy Smith" userId="1ebc69705d607082" providerId="LiveId" clId="{50CC4D2E-58AD-48E5-99ED-FF7648BE551E}" dt="2024-06-03T23:34:02.242" v="263" actId="313"/>
          <ac:spMkLst>
            <pc:docMk/>
            <pc:sldMk cId="1542952155" sldId="521"/>
            <ac:spMk id="2" creationId="{00000000-0000-0000-0000-000000000000}"/>
          </ac:spMkLst>
        </pc:spChg>
      </pc:sldChg>
      <pc:sldChg chg="new del mod modClrScheme chgLayout">
        <pc:chgData name="Judy Smith" userId="1ebc69705d607082" providerId="LiveId" clId="{50CC4D2E-58AD-48E5-99ED-FF7648BE551E}" dt="2024-06-03T23:32:30.438" v="194" actId="47"/>
        <pc:sldMkLst>
          <pc:docMk/>
          <pc:sldMk cId="2119128267" sldId="521"/>
        </pc:sldMkLst>
      </pc:sldChg>
      <pc:sldChg chg="modSp add mod ord">
        <pc:chgData name="Judy Smith" userId="1ebc69705d607082" providerId="LiveId" clId="{50CC4D2E-58AD-48E5-99ED-FF7648BE551E}" dt="2024-06-03T23:35:15.825" v="317" actId="20577"/>
        <pc:sldMkLst>
          <pc:docMk/>
          <pc:sldMk cId="2661704482" sldId="522"/>
        </pc:sldMkLst>
        <pc:spChg chg="mod">
          <ac:chgData name="Judy Smith" userId="1ebc69705d607082" providerId="LiveId" clId="{50CC4D2E-58AD-48E5-99ED-FF7648BE551E}" dt="2024-06-03T23:35:15.825" v="317" actId="20577"/>
          <ac:spMkLst>
            <pc:docMk/>
            <pc:sldMk cId="2661704482" sldId="522"/>
            <ac:spMk id="2" creationId="{00000000-0000-0000-0000-000000000000}"/>
          </ac:spMkLst>
        </pc:spChg>
        <pc:spChg chg="mod">
          <ac:chgData name="Judy Smith" userId="1ebc69705d607082" providerId="LiveId" clId="{50CC4D2E-58AD-48E5-99ED-FF7648BE551E}" dt="2024-06-03T23:25:04.208" v="144"/>
          <ac:spMkLst>
            <pc:docMk/>
            <pc:sldMk cId="2661704482" sldId="522"/>
            <ac:spMk id="12" creationId="{00000000-0000-0000-0000-000000000000}"/>
          </ac:spMkLst>
        </pc:spChg>
      </pc:sldChg>
      <pc:sldChg chg="add del">
        <pc:chgData name="Judy Smith" userId="1ebc69705d607082" providerId="LiveId" clId="{50CC4D2E-58AD-48E5-99ED-FF7648BE551E}" dt="2024-06-03T23:24:02.505" v="135" actId="47"/>
        <pc:sldMkLst>
          <pc:docMk/>
          <pc:sldMk cId="3379577808" sldId="522"/>
        </pc:sldMkLst>
      </pc:sldChg>
      <pc:sldChg chg="modSp add mod">
        <pc:chgData name="Judy Smith" userId="1ebc69705d607082" providerId="LiveId" clId="{50CC4D2E-58AD-48E5-99ED-FF7648BE551E}" dt="2024-06-03T23:35:39.617" v="360" actId="20577"/>
        <pc:sldMkLst>
          <pc:docMk/>
          <pc:sldMk cId="1427635849" sldId="523"/>
        </pc:sldMkLst>
        <pc:spChg chg="mod">
          <ac:chgData name="Judy Smith" userId="1ebc69705d607082" providerId="LiveId" clId="{50CC4D2E-58AD-48E5-99ED-FF7648BE551E}" dt="2024-06-03T23:35:39.617" v="360" actId="20577"/>
          <ac:spMkLst>
            <pc:docMk/>
            <pc:sldMk cId="1427635849" sldId="523"/>
            <ac:spMk id="2" creationId="{00000000-0000-0000-0000-000000000000}"/>
          </ac:spMkLst>
        </pc:spChg>
      </pc:sldChg>
      <pc:sldChg chg="new del mod modClrScheme chgLayout">
        <pc:chgData name="Judy Smith" userId="1ebc69705d607082" providerId="LiveId" clId="{50CC4D2E-58AD-48E5-99ED-FF7648BE551E}" dt="2024-06-03T23:28:50.457" v="180" actId="680"/>
        <pc:sldMkLst>
          <pc:docMk/>
          <pc:sldMk cId="3208328118" sldId="523"/>
        </pc:sldMkLst>
      </pc:sldChg>
      <pc:sldChg chg="modSp add del modTransition">
        <pc:chgData name="Judy Smith" userId="1ebc69705d607082" providerId="LiveId" clId="{50CC4D2E-58AD-48E5-99ED-FF7648BE551E}" dt="2024-06-03T23:28:48.957" v="178"/>
        <pc:sldMkLst>
          <pc:docMk/>
          <pc:sldMk cId="3805294110" sldId="524"/>
        </pc:sldMkLst>
        <pc:spChg chg="mod">
          <ac:chgData name="Judy Smith" userId="1ebc69705d607082" providerId="LiveId" clId="{50CC4D2E-58AD-48E5-99ED-FF7648BE551E}" dt="2024-06-03T23:59:23.039" v="732" actId="313"/>
          <ac:spMkLst>
            <pc:docMk/>
            <pc:sldMk cId="3805294110" sldId="524"/>
            <ac:spMk id="2" creationId="{2B8D8BE5-DBF8-E441-6342-179F47A054D5}"/>
          </ac:spMkLst>
        </pc:spChg>
        <pc:spChg chg="del">
          <ac:chgData name="Judy Smith" userId="1ebc69705d607082" providerId="LiveId" clId="{50CC4D2E-58AD-48E5-99ED-FF7648BE551E}" dt="2024-06-03T23:49:31.689" v="610" actId="478"/>
          <ac:spMkLst>
            <pc:docMk/>
            <pc:sldMk cId="3805294110" sldId="524"/>
            <ac:spMk id="3" creationId="{82A03466-37F1-4FE2-AE2A-5D676AAD858B}"/>
          </ac:spMkLst>
        </pc:spChg>
        <pc:spChg chg="add mod">
          <ac:chgData name="Judy Smith" userId="1ebc69705d607082" providerId="LiveId" clId="{50CC4D2E-58AD-48E5-99ED-FF7648BE551E}" dt="2024-06-03T23:53:19.904" v="645" actId="1076"/>
          <ac:spMkLst>
            <pc:docMk/>
            <pc:sldMk cId="3805294110" sldId="524"/>
            <ac:spMk id="11" creationId="{51C9D837-8BAA-70BE-721E-A3707A623A9F}"/>
          </ac:spMkLst>
        </pc:spChg>
        <pc:spChg chg="mod">
          <ac:chgData name="Judy Smith" userId="1ebc69705d607082" providerId="LiveId" clId="{50CC4D2E-58AD-48E5-99ED-FF7648BE551E}" dt="2024-06-03T23:25:23.567" v="147"/>
          <ac:spMkLst>
            <pc:docMk/>
            <pc:sldMk cId="3805294110" sldId="524"/>
            <ac:spMk id="12" creationId="{00000000-0000-0000-0000-000000000000}"/>
          </ac:spMkLst>
        </pc:spChg>
        <pc:graphicFrameChg chg="add del mod">
          <ac:chgData name="Judy Smith" userId="1ebc69705d607082" providerId="LiveId" clId="{50CC4D2E-58AD-48E5-99ED-FF7648BE551E}" dt="2024-06-03T23:50:47.375" v="625" actId="478"/>
          <ac:graphicFrameMkLst>
            <pc:docMk/>
            <pc:sldMk cId="3805294110" sldId="524"/>
            <ac:graphicFrameMk id="7" creationId="{1E2B613F-2FD3-2999-7B01-3A22D22A0020}"/>
          </ac:graphicFrameMkLst>
        </pc:graphicFrameChg>
        <pc:graphicFrameChg chg="add del mod modGraphic">
          <ac:chgData name="Judy Smith" userId="1ebc69705d607082" providerId="LiveId" clId="{50CC4D2E-58AD-48E5-99ED-FF7648BE551E}" dt="2024-06-03T23:51:59.951" v="629" actId="478"/>
          <ac:graphicFrameMkLst>
            <pc:docMk/>
            <pc:sldMk cId="3805294110" sldId="524"/>
            <ac:graphicFrameMk id="8" creationId="{C23BF5A3-2795-94E2-2E48-CB6A163858A0}"/>
          </ac:graphicFrameMkLst>
        </pc:graphicFrameChg>
        <pc:graphicFrameChg chg="add del mod modGraphic">
          <ac:chgData name="Judy Smith" userId="1ebc69705d607082" providerId="LiveId" clId="{50CC4D2E-58AD-48E5-99ED-FF7648BE551E}" dt="2024-06-03T23:52:21.977" v="634" actId="478"/>
          <ac:graphicFrameMkLst>
            <pc:docMk/>
            <pc:sldMk cId="3805294110" sldId="524"/>
            <ac:graphicFrameMk id="9" creationId="{254DB0B1-9D2B-85E3-84DC-213F454663A3}"/>
          </ac:graphicFrameMkLst>
        </pc:graphicFrameChg>
        <pc:graphicFrameChg chg="add mod modGraphic">
          <ac:chgData name="Judy Smith" userId="1ebc69705d607082" providerId="LiveId" clId="{50CC4D2E-58AD-48E5-99ED-FF7648BE551E}" dt="2024-06-04T00:19:47.716" v="1093" actId="255"/>
          <ac:graphicFrameMkLst>
            <pc:docMk/>
            <pc:sldMk cId="3805294110" sldId="524"/>
            <ac:graphicFrameMk id="10" creationId="{0419A51C-2119-7F29-A633-7C691F765FFA}"/>
          </ac:graphicFrameMkLst>
        </pc:graphicFrameChg>
        <pc:picChg chg="add del mod">
          <ac:chgData name="Judy Smith" userId="1ebc69705d607082" providerId="LiveId" clId="{50CC4D2E-58AD-48E5-99ED-FF7648BE551E}" dt="2024-06-03T23:50:01.482" v="617" actId="478"/>
          <ac:picMkLst>
            <pc:docMk/>
            <pc:sldMk cId="3805294110" sldId="524"/>
            <ac:picMk id="4" creationId="{EB127127-A2CE-202A-D70D-05D392B2BE27}"/>
          </ac:picMkLst>
        </pc:picChg>
        <pc:picChg chg="add del mod">
          <ac:chgData name="Judy Smith" userId="1ebc69705d607082" providerId="LiveId" clId="{50CC4D2E-58AD-48E5-99ED-FF7648BE551E}" dt="2024-06-03T23:50:32.664" v="623" actId="478"/>
          <ac:picMkLst>
            <pc:docMk/>
            <pc:sldMk cId="3805294110" sldId="524"/>
            <ac:picMk id="5" creationId="{7FA4D8FA-9C75-A17B-DBD8-C83536C06D92}"/>
          </ac:picMkLst>
        </pc:picChg>
        <pc:picChg chg="add del">
          <ac:chgData name="Judy Smith" userId="1ebc69705d607082" providerId="LiveId" clId="{50CC4D2E-58AD-48E5-99ED-FF7648BE551E}" dt="2024-06-03T23:50:31.198" v="622" actId="478"/>
          <ac:picMkLst>
            <pc:docMk/>
            <pc:sldMk cId="3805294110" sldId="524"/>
            <ac:picMk id="6" creationId="{7D9006E3-B8F7-8735-A9F5-CA13BC326241}"/>
          </ac:picMkLst>
        </pc:picChg>
        <pc:picChg chg="add mod">
          <ac:chgData name="Judy Smith" userId="1ebc69705d607082" providerId="LiveId" clId="{50CC4D2E-58AD-48E5-99ED-FF7648BE551E}" dt="2024-06-04T00:44:03.387" v="1136" actId="1076"/>
          <ac:picMkLst>
            <pc:docMk/>
            <pc:sldMk cId="3805294110" sldId="524"/>
            <ac:picMk id="12" creationId="{BA7316FF-FF57-3F5A-DD50-034136FE8128}"/>
          </ac:picMkLst>
        </pc:picChg>
      </pc:sldChg>
      <pc:sldChg chg="addSp delSp modSp new mod">
        <pc:chgData name="Judy Smith" userId="1ebc69705d607082" providerId="LiveId" clId="{50CC4D2E-58AD-48E5-99ED-FF7648BE551E}" dt="2024-06-04T00:44:08.002" v="1138" actId="1076"/>
        <pc:sldMkLst>
          <pc:docMk/>
          <pc:sldMk cId="2352478068" sldId="525"/>
        </pc:sldMkLst>
        <pc:spChg chg="mod">
          <ac:chgData name="Judy Smith" userId="1ebc69705d607082" providerId="LiveId" clId="{50CC4D2E-58AD-48E5-99ED-FF7648BE551E}" dt="2024-06-03T23:59:56.686" v="820" actId="1076"/>
          <ac:spMkLst>
            <pc:docMk/>
            <pc:sldMk cId="2352478068" sldId="525"/>
            <ac:spMk id="2" creationId="{CD10D2D1-B4DB-85EE-D5F8-88D97D96AFBC}"/>
          </ac:spMkLst>
        </pc:spChg>
        <pc:spChg chg="del">
          <ac:chgData name="Judy Smith" userId="1ebc69705d607082" providerId="LiveId" clId="{50CC4D2E-58AD-48E5-99ED-FF7648BE551E}" dt="2024-06-03T23:57:40.059" v="647" actId="478"/>
          <ac:spMkLst>
            <pc:docMk/>
            <pc:sldMk cId="2352478068" sldId="525"/>
            <ac:spMk id="3" creationId="{1EB3D437-461F-ECA4-DEAD-F0D06BDAD46A}"/>
          </ac:spMkLst>
        </pc:spChg>
        <pc:graphicFrameChg chg="add del mod">
          <ac:chgData name="Judy Smith" userId="1ebc69705d607082" providerId="LiveId" clId="{50CC4D2E-58AD-48E5-99ED-FF7648BE551E}" dt="2024-06-03T23:57:50.449" v="649" actId="478"/>
          <ac:graphicFrameMkLst>
            <pc:docMk/>
            <pc:sldMk cId="2352478068" sldId="525"/>
            <ac:graphicFrameMk id="4" creationId="{35B78F3E-4184-6600-1B2F-941D371F4618}"/>
          </ac:graphicFrameMkLst>
        </pc:graphicFrameChg>
        <pc:graphicFrameChg chg="add mod modGraphic">
          <ac:chgData name="Judy Smith" userId="1ebc69705d607082" providerId="LiveId" clId="{50CC4D2E-58AD-48E5-99ED-FF7648BE551E}" dt="2024-06-04T00:20:23.187" v="1096" actId="1076"/>
          <ac:graphicFrameMkLst>
            <pc:docMk/>
            <pc:sldMk cId="2352478068" sldId="525"/>
            <ac:graphicFrameMk id="5" creationId="{D05FC9EE-03E2-66C7-40CC-007D9C36EF15}"/>
          </ac:graphicFrameMkLst>
        </pc:graphicFrameChg>
        <pc:picChg chg="add mod">
          <ac:chgData name="Judy Smith" userId="1ebc69705d607082" providerId="LiveId" clId="{50CC4D2E-58AD-48E5-99ED-FF7648BE551E}" dt="2024-06-04T00:44:08.002" v="1138" actId="1076"/>
          <ac:picMkLst>
            <pc:docMk/>
            <pc:sldMk cId="2352478068" sldId="525"/>
            <ac:picMk id="6" creationId="{2CBF4B2C-3192-ADAB-E8B7-4E2746474A91}"/>
          </ac:picMkLst>
        </pc:picChg>
      </pc:sldChg>
      <pc:sldChg chg="addSp delSp modSp new mod">
        <pc:chgData name="Judy Smith" userId="1ebc69705d607082" providerId="LiveId" clId="{50CC4D2E-58AD-48E5-99ED-FF7648BE551E}" dt="2024-06-04T00:44:13.738" v="1140" actId="1076"/>
        <pc:sldMkLst>
          <pc:docMk/>
          <pc:sldMk cId="3812239845" sldId="526"/>
        </pc:sldMkLst>
        <pc:spChg chg="mod">
          <ac:chgData name="Judy Smith" userId="1ebc69705d607082" providerId="LiveId" clId="{50CC4D2E-58AD-48E5-99ED-FF7648BE551E}" dt="2024-06-04T00:06:10.280" v="911" actId="20577"/>
          <ac:spMkLst>
            <pc:docMk/>
            <pc:sldMk cId="3812239845" sldId="526"/>
            <ac:spMk id="2" creationId="{589A0D76-9ACD-BEF3-B61D-07CAD1451579}"/>
          </ac:spMkLst>
        </pc:spChg>
        <pc:spChg chg="del">
          <ac:chgData name="Judy Smith" userId="1ebc69705d607082" providerId="LiveId" clId="{50CC4D2E-58AD-48E5-99ED-FF7648BE551E}" dt="2024-06-04T00:05:06.816" v="822" actId="478"/>
          <ac:spMkLst>
            <pc:docMk/>
            <pc:sldMk cId="3812239845" sldId="526"/>
            <ac:spMk id="3" creationId="{8369DF79-A07A-361D-E89B-672A80F082B1}"/>
          </ac:spMkLst>
        </pc:spChg>
        <pc:graphicFrameChg chg="add del mod modGraphic">
          <ac:chgData name="Judy Smith" userId="1ebc69705d607082" providerId="LiveId" clId="{50CC4D2E-58AD-48E5-99ED-FF7648BE551E}" dt="2024-06-04T00:05:36.488" v="826" actId="478"/>
          <ac:graphicFrameMkLst>
            <pc:docMk/>
            <pc:sldMk cId="3812239845" sldId="526"/>
            <ac:graphicFrameMk id="4" creationId="{0D4CFE4B-04AC-401C-67C4-C5331F05BF74}"/>
          </ac:graphicFrameMkLst>
        </pc:graphicFrameChg>
        <pc:graphicFrameChg chg="add mod modGraphic">
          <ac:chgData name="Judy Smith" userId="1ebc69705d607082" providerId="LiveId" clId="{50CC4D2E-58AD-48E5-99ED-FF7648BE551E}" dt="2024-06-04T00:20:54.008" v="1100" actId="1076"/>
          <ac:graphicFrameMkLst>
            <pc:docMk/>
            <pc:sldMk cId="3812239845" sldId="526"/>
            <ac:graphicFrameMk id="5" creationId="{64209DDD-B46C-6321-42A7-08C06CE0F685}"/>
          </ac:graphicFrameMkLst>
        </pc:graphicFrameChg>
        <pc:graphicFrameChg chg="add mod">
          <ac:chgData name="Judy Smith" userId="1ebc69705d607082" providerId="LiveId" clId="{50CC4D2E-58AD-48E5-99ED-FF7648BE551E}" dt="2024-06-04T00:06:17.309" v="912"/>
          <ac:graphicFrameMkLst>
            <pc:docMk/>
            <pc:sldMk cId="3812239845" sldId="526"/>
            <ac:graphicFrameMk id="6" creationId="{B266A4C1-A5E5-431D-00B9-449C241F487D}"/>
          </ac:graphicFrameMkLst>
        </pc:graphicFrameChg>
        <pc:picChg chg="add mod">
          <ac:chgData name="Judy Smith" userId="1ebc69705d607082" providerId="LiveId" clId="{50CC4D2E-58AD-48E5-99ED-FF7648BE551E}" dt="2024-06-04T00:44:13.738" v="1140" actId="1076"/>
          <ac:picMkLst>
            <pc:docMk/>
            <pc:sldMk cId="3812239845" sldId="526"/>
            <ac:picMk id="7" creationId="{7D9D35F5-5891-B14A-D9A2-C1608A64AF73}"/>
          </ac:picMkLst>
        </pc:picChg>
      </pc:sldChg>
      <pc:sldChg chg="addSp delSp modSp new mod">
        <pc:chgData name="Judy Smith" userId="1ebc69705d607082" providerId="LiveId" clId="{50CC4D2E-58AD-48E5-99ED-FF7648BE551E}" dt="2024-06-04T00:42:35.393" v="1114" actId="1076"/>
        <pc:sldMkLst>
          <pc:docMk/>
          <pc:sldMk cId="2377545632" sldId="527"/>
        </pc:sldMkLst>
        <pc:spChg chg="mod">
          <ac:chgData name="Judy Smith" userId="1ebc69705d607082" providerId="LiveId" clId="{50CC4D2E-58AD-48E5-99ED-FF7648BE551E}" dt="2024-06-04T00:18:51.561" v="1088" actId="1076"/>
          <ac:spMkLst>
            <pc:docMk/>
            <pc:sldMk cId="2377545632" sldId="527"/>
            <ac:spMk id="2" creationId="{2F596EA0-4F2D-C444-4F0B-BD52AFB74981}"/>
          </ac:spMkLst>
        </pc:spChg>
        <pc:spChg chg="del">
          <ac:chgData name="Judy Smith" userId="1ebc69705d607082" providerId="LiveId" clId="{50CC4D2E-58AD-48E5-99ED-FF7648BE551E}" dt="2024-06-04T00:18:13.066" v="1021" actId="478"/>
          <ac:spMkLst>
            <pc:docMk/>
            <pc:sldMk cId="2377545632" sldId="527"/>
            <ac:spMk id="3" creationId="{220DE136-3BF1-D319-DA1B-BF52EB6245B2}"/>
          </ac:spMkLst>
        </pc:spChg>
        <pc:graphicFrameChg chg="add mod modGraphic">
          <ac:chgData name="Judy Smith" userId="1ebc69705d607082" providerId="LiveId" clId="{50CC4D2E-58AD-48E5-99ED-FF7648BE551E}" dt="2024-06-04T00:18:23.158" v="1024" actId="1076"/>
          <ac:graphicFrameMkLst>
            <pc:docMk/>
            <pc:sldMk cId="2377545632" sldId="527"/>
            <ac:graphicFrameMk id="4" creationId="{3D1A5CBA-7F1C-CC8D-4CC0-5E5EEA64DADC}"/>
          </ac:graphicFrameMkLst>
        </pc:graphicFrameChg>
        <pc:picChg chg="add mod">
          <ac:chgData name="Judy Smith" userId="1ebc69705d607082" providerId="LiveId" clId="{50CC4D2E-58AD-48E5-99ED-FF7648BE551E}" dt="2024-06-04T00:42:35.393" v="1114" actId="1076"/>
          <ac:picMkLst>
            <pc:docMk/>
            <pc:sldMk cId="2377545632" sldId="527"/>
            <ac:picMk id="7" creationId="{00000000-0000-0000-0000-000000000000}"/>
          </ac:picMkLst>
        </pc:picChg>
      </pc:sldChg>
      <pc:sldChg chg="addSp delSp modSp new mod ord">
        <pc:chgData name="Judy Smith" userId="1ebc69705d607082" providerId="LiveId" clId="{50CC4D2E-58AD-48E5-99ED-FF7648BE551E}" dt="2024-06-04T00:44:19.187" v="1142" actId="1076"/>
        <pc:sldMkLst>
          <pc:docMk/>
          <pc:sldMk cId="1108566906" sldId="528"/>
        </pc:sldMkLst>
        <pc:spChg chg="mod">
          <ac:chgData name="Judy Smith" userId="1ebc69705d607082" providerId="LiveId" clId="{50CC4D2E-58AD-48E5-99ED-FF7648BE551E}" dt="2024-06-04T00:11:09.805" v="1018" actId="313"/>
          <ac:spMkLst>
            <pc:docMk/>
            <pc:sldMk cId="1108566906" sldId="528"/>
            <ac:spMk id="2" creationId="{79B3ECA8-1A5A-B9C7-A7DE-06AC27943F71}"/>
          </ac:spMkLst>
        </pc:spChg>
        <pc:spChg chg="del">
          <ac:chgData name="Judy Smith" userId="1ebc69705d607082" providerId="LiveId" clId="{50CC4D2E-58AD-48E5-99ED-FF7648BE551E}" dt="2024-06-04T00:06:29.225" v="915" actId="478"/>
          <ac:spMkLst>
            <pc:docMk/>
            <pc:sldMk cId="1108566906" sldId="528"/>
            <ac:spMk id="3" creationId="{F27B3F7F-30F2-B181-BADF-753BB6BE005E}"/>
          </ac:spMkLst>
        </pc:spChg>
        <pc:graphicFrameChg chg="add del mod modGraphic">
          <ac:chgData name="Judy Smith" userId="1ebc69705d607082" providerId="LiveId" clId="{50CC4D2E-58AD-48E5-99ED-FF7648BE551E}" dt="2024-06-04T00:09:55.506" v="920" actId="478"/>
          <ac:graphicFrameMkLst>
            <pc:docMk/>
            <pc:sldMk cId="1108566906" sldId="528"/>
            <ac:graphicFrameMk id="4" creationId="{2D658D09-CA04-682E-71E7-37FAF4048D60}"/>
          </ac:graphicFrameMkLst>
        </pc:graphicFrameChg>
        <pc:graphicFrameChg chg="add del mod modGraphic">
          <ac:chgData name="Judy Smith" userId="1ebc69705d607082" providerId="LiveId" clId="{50CC4D2E-58AD-48E5-99ED-FF7648BE551E}" dt="2024-06-04T00:21:47.032" v="1101" actId="478"/>
          <ac:graphicFrameMkLst>
            <pc:docMk/>
            <pc:sldMk cId="1108566906" sldId="528"/>
            <ac:graphicFrameMk id="5" creationId="{3BAD1361-3B03-3794-7F69-36AEE10BAB47}"/>
          </ac:graphicFrameMkLst>
        </pc:graphicFrameChg>
        <pc:graphicFrameChg chg="add mod modGraphic">
          <ac:chgData name="Judy Smith" userId="1ebc69705d607082" providerId="LiveId" clId="{50CC4D2E-58AD-48E5-99ED-FF7648BE551E}" dt="2024-06-04T00:22:00.390" v="1104" actId="1076"/>
          <ac:graphicFrameMkLst>
            <pc:docMk/>
            <pc:sldMk cId="1108566906" sldId="528"/>
            <ac:graphicFrameMk id="6" creationId="{8B8FF806-A84E-EC3C-7727-24E567EB7E43}"/>
          </ac:graphicFrameMkLst>
        </pc:graphicFrameChg>
        <pc:picChg chg="add mod">
          <ac:chgData name="Judy Smith" userId="1ebc69705d607082" providerId="LiveId" clId="{50CC4D2E-58AD-48E5-99ED-FF7648BE551E}" dt="2024-06-04T00:44:19.187" v="1142" actId="1076"/>
          <ac:picMkLst>
            <pc:docMk/>
            <pc:sldMk cId="1108566906" sldId="528"/>
            <ac:picMk id="7" creationId="{6AB2C656-9329-3B81-4CAE-498051A010BF}"/>
          </ac:picMkLst>
        </pc:picChg>
      </pc:sldChg>
      <pc:sldChg chg="addSp delSp modSp new del mod modClrScheme chgLayout">
        <pc:chgData name="Judy Smith" userId="1ebc69705d607082" providerId="LiveId" clId="{50CC4D2E-58AD-48E5-99ED-FF7648BE551E}" dt="2024-06-04T00:47:53.149" v="1162" actId="47"/>
        <pc:sldMkLst>
          <pc:docMk/>
          <pc:sldMk cId="2691368333" sldId="529"/>
        </pc:sldMkLst>
        <pc:spChg chg="del">
          <ac:chgData name="Judy Smith" userId="1ebc69705d607082" providerId="LiveId" clId="{50CC4D2E-58AD-48E5-99ED-FF7648BE551E}" dt="2024-06-04T00:26:32.709" v="1106" actId="700"/>
          <ac:spMkLst>
            <pc:docMk/>
            <pc:sldMk cId="2691368333" sldId="529"/>
            <ac:spMk id="2" creationId="{49D72338-D4DF-7BA4-8314-1C70D7281071}"/>
          </ac:spMkLst>
        </pc:spChg>
        <pc:spChg chg="del">
          <ac:chgData name="Judy Smith" userId="1ebc69705d607082" providerId="LiveId" clId="{50CC4D2E-58AD-48E5-99ED-FF7648BE551E}" dt="2024-06-04T00:26:32.709" v="1106" actId="700"/>
          <ac:spMkLst>
            <pc:docMk/>
            <pc:sldMk cId="2691368333" sldId="529"/>
            <ac:spMk id="3" creationId="{2ED87E9B-BBDB-2FAE-0E41-0CAB0B276014}"/>
          </ac:spMkLst>
        </pc:spChg>
        <pc:spChg chg="add del mod">
          <ac:chgData name="Judy Smith" userId="1ebc69705d607082" providerId="LiveId" clId="{50CC4D2E-58AD-48E5-99ED-FF7648BE551E}" dt="2024-06-04T00:26:48.773" v="1109" actId="478"/>
          <ac:spMkLst>
            <pc:docMk/>
            <pc:sldMk cId="2691368333" sldId="529"/>
            <ac:spMk id="4" creationId="{8DAF3BB9-1DB5-D2E7-3B0A-B5D337D0ED5B}"/>
          </ac:spMkLst>
        </pc:spChg>
      </pc:sldChg>
      <pc:sldChg chg="add del modTransition">
        <pc:chgData name="Judy Smith" userId="1ebc69705d607082" providerId="LiveId" clId="{50CC4D2E-58AD-48E5-99ED-FF7648BE551E}" dt="2024-06-12T20:41:30.005" v="3031" actId="2696"/>
        <pc:sldMkLst>
          <pc:docMk/>
          <pc:sldMk cId="0" sldId="530"/>
        </pc:sldMkLst>
      </pc:sldChg>
      <pc:sldChg chg="add del">
        <pc:chgData name="Judy Smith" userId="1ebc69705d607082" providerId="LiveId" clId="{50CC4D2E-58AD-48E5-99ED-FF7648BE551E}" dt="2024-06-12T20:46:21.141" v="3060" actId="47"/>
        <pc:sldMkLst>
          <pc:docMk/>
          <pc:sldMk cId="3523393866" sldId="530"/>
        </pc:sldMkLst>
      </pc:sldChg>
      <pc:sldChg chg="addSp modSp new mod">
        <pc:chgData name="Judy Smith" userId="1ebc69705d607082" providerId="LiveId" clId="{50CC4D2E-58AD-48E5-99ED-FF7648BE551E}" dt="2024-06-04T01:00:04.190" v="2260" actId="313"/>
        <pc:sldMkLst>
          <pc:docMk/>
          <pc:sldMk cId="4259497283" sldId="531"/>
        </pc:sldMkLst>
        <pc:spChg chg="mod">
          <ac:chgData name="Judy Smith" userId="1ebc69705d607082" providerId="LiveId" clId="{50CC4D2E-58AD-48E5-99ED-FF7648BE551E}" dt="2024-06-04T00:57:26.011" v="1921" actId="1076"/>
          <ac:spMkLst>
            <pc:docMk/>
            <pc:sldMk cId="4259497283" sldId="531"/>
            <ac:spMk id="2" creationId="{265913B2-87AE-3BF9-0CB2-057CE6ABCE1A}"/>
          </ac:spMkLst>
        </pc:spChg>
        <pc:spChg chg="mod">
          <ac:chgData name="Judy Smith" userId="1ebc69705d607082" providerId="LiveId" clId="{50CC4D2E-58AD-48E5-99ED-FF7648BE551E}" dt="2024-06-04T01:00:04.190" v="2260" actId="313"/>
          <ac:spMkLst>
            <pc:docMk/>
            <pc:sldMk cId="4259497283" sldId="531"/>
            <ac:spMk id="3" creationId="{1DA19EAB-7094-4EC0-2785-A800E1C45F76}"/>
          </ac:spMkLst>
        </pc:spChg>
        <pc:picChg chg="add mod">
          <ac:chgData name="Judy Smith" userId="1ebc69705d607082" providerId="LiveId" clId="{50CC4D2E-58AD-48E5-99ED-FF7648BE551E}" dt="2024-06-04T00:48:48.524" v="1211"/>
          <ac:picMkLst>
            <pc:docMk/>
            <pc:sldMk cId="4259497283" sldId="531"/>
            <ac:picMk id="4" creationId="{9D45446D-1F9A-66F6-D024-10A2761E0A99}"/>
          </ac:picMkLst>
        </pc:picChg>
      </pc:sldChg>
      <pc:sldChg chg="modSp new mod">
        <pc:chgData name="Judy Smith" userId="1ebc69705d607082" providerId="LiveId" clId="{50CC4D2E-58AD-48E5-99ED-FF7648BE551E}" dt="2024-06-04T01:03:35.710" v="2570" actId="20577"/>
        <pc:sldMkLst>
          <pc:docMk/>
          <pc:sldMk cId="2626039447" sldId="532"/>
        </pc:sldMkLst>
        <pc:spChg chg="mod">
          <ac:chgData name="Judy Smith" userId="1ebc69705d607082" providerId="LiveId" clId="{50CC4D2E-58AD-48E5-99ED-FF7648BE551E}" dt="2024-06-04T01:00:38.934" v="2285" actId="20577"/>
          <ac:spMkLst>
            <pc:docMk/>
            <pc:sldMk cId="2626039447" sldId="532"/>
            <ac:spMk id="2" creationId="{B13A99C5-EEAF-E465-8086-99242BCB6E40}"/>
          </ac:spMkLst>
        </pc:spChg>
        <pc:spChg chg="mod">
          <ac:chgData name="Judy Smith" userId="1ebc69705d607082" providerId="LiveId" clId="{50CC4D2E-58AD-48E5-99ED-FF7648BE551E}" dt="2024-06-04T01:03:35.710" v="2570" actId="20577"/>
          <ac:spMkLst>
            <pc:docMk/>
            <pc:sldMk cId="2626039447" sldId="532"/>
            <ac:spMk id="3" creationId="{57EC749A-618F-88E9-2A66-0B1ADC8AA810}"/>
          </ac:spMkLst>
        </pc:spChg>
      </pc:sldChg>
      <pc:sldChg chg="modSp add mod modTransition">
        <pc:chgData name="Judy Smith" userId="1ebc69705d607082" providerId="LiveId" clId="{50CC4D2E-58AD-48E5-99ED-FF7648BE551E}" dt="2024-06-12T22:52:01.446" v="3145" actId="6549"/>
        <pc:sldMkLst>
          <pc:docMk/>
          <pc:sldMk cId="3268565279" sldId="533"/>
        </pc:sldMkLst>
        <pc:spChg chg="mod">
          <ac:chgData name="Judy Smith" userId="1ebc69705d607082" providerId="LiveId" clId="{50CC4D2E-58AD-48E5-99ED-FF7648BE551E}" dt="2024-06-12T20:16:54.671" v="2573"/>
          <ac:spMkLst>
            <pc:docMk/>
            <pc:sldMk cId="3268565279" sldId="533"/>
            <ac:spMk id="2" creationId="{0788FB08-6314-4013-8A23-6BE8839CFA2E}"/>
          </ac:spMkLst>
        </pc:spChg>
        <pc:spChg chg="mod">
          <ac:chgData name="Judy Smith" userId="1ebc69705d607082" providerId="LiveId" clId="{50CC4D2E-58AD-48E5-99ED-FF7648BE551E}" dt="2024-06-12T22:52:01.446" v="3145" actId="6549"/>
          <ac:spMkLst>
            <pc:docMk/>
            <pc:sldMk cId="3268565279" sldId="533"/>
            <ac:spMk id="6" creationId="{870247DA-09CA-2EF9-DF20-E2B06B4666C0}"/>
          </ac:spMkLst>
        </pc:spChg>
      </pc:sldChg>
      <pc:sldChg chg="modSp add mod modTransition">
        <pc:chgData name="Judy Smith" userId="1ebc69705d607082" providerId="LiveId" clId="{50CC4D2E-58AD-48E5-99ED-FF7648BE551E}" dt="2024-06-12T20:17:15.282" v="2575" actId="207"/>
        <pc:sldMkLst>
          <pc:docMk/>
          <pc:sldMk cId="2241343760" sldId="534"/>
        </pc:sldMkLst>
        <pc:spChg chg="mod">
          <ac:chgData name="Judy Smith" userId="1ebc69705d607082" providerId="LiveId" clId="{50CC4D2E-58AD-48E5-99ED-FF7648BE551E}" dt="2024-06-12T20:16:54.671" v="2573"/>
          <ac:spMkLst>
            <pc:docMk/>
            <pc:sldMk cId="2241343760" sldId="534"/>
            <ac:spMk id="2" creationId="{0788FB08-6314-4013-8A23-6BE8839CFA2E}"/>
          </ac:spMkLst>
        </pc:spChg>
        <pc:spChg chg="mod">
          <ac:chgData name="Judy Smith" userId="1ebc69705d607082" providerId="LiveId" clId="{50CC4D2E-58AD-48E5-99ED-FF7648BE551E}" dt="2024-06-12T20:17:15.282" v="2575" actId="207"/>
          <ac:spMkLst>
            <pc:docMk/>
            <pc:sldMk cId="2241343760" sldId="534"/>
            <ac:spMk id="6" creationId="{870247DA-09CA-2EF9-DF20-E2B06B4666C0}"/>
          </ac:spMkLst>
        </pc:spChg>
      </pc:sldChg>
      <pc:sldChg chg="modSp add mod modTransition">
        <pc:chgData name="Judy Smith" userId="1ebc69705d607082" providerId="LiveId" clId="{50CC4D2E-58AD-48E5-99ED-FF7648BE551E}" dt="2024-06-12T20:17:20.835" v="2576" actId="207"/>
        <pc:sldMkLst>
          <pc:docMk/>
          <pc:sldMk cId="1173626457" sldId="535"/>
        </pc:sldMkLst>
        <pc:spChg chg="mod">
          <ac:chgData name="Judy Smith" userId="1ebc69705d607082" providerId="LiveId" clId="{50CC4D2E-58AD-48E5-99ED-FF7648BE551E}" dt="2024-06-12T20:16:54.671" v="2573"/>
          <ac:spMkLst>
            <pc:docMk/>
            <pc:sldMk cId="1173626457" sldId="535"/>
            <ac:spMk id="2" creationId="{0788FB08-6314-4013-8A23-6BE8839CFA2E}"/>
          </ac:spMkLst>
        </pc:spChg>
        <pc:spChg chg="mod">
          <ac:chgData name="Judy Smith" userId="1ebc69705d607082" providerId="LiveId" clId="{50CC4D2E-58AD-48E5-99ED-FF7648BE551E}" dt="2024-06-12T20:17:20.835" v="2576" actId="207"/>
          <ac:spMkLst>
            <pc:docMk/>
            <pc:sldMk cId="1173626457" sldId="535"/>
            <ac:spMk id="6" creationId="{870247DA-09CA-2EF9-DF20-E2B06B4666C0}"/>
          </ac:spMkLst>
        </pc:spChg>
      </pc:sldChg>
      <pc:sldChg chg="modSp add mod modTransition">
        <pc:chgData name="Judy Smith" userId="1ebc69705d607082" providerId="LiveId" clId="{50CC4D2E-58AD-48E5-99ED-FF7648BE551E}" dt="2024-06-12T22:52:33.813" v="3161" actId="20577"/>
        <pc:sldMkLst>
          <pc:docMk/>
          <pc:sldMk cId="3415452896" sldId="536"/>
        </pc:sldMkLst>
        <pc:spChg chg="mod">
          <ac:chgData name="Judy Smith" userId="1ebc69705d607082" providerId="LiveId" clId="{50CC4D2E-58AD-48E5-99ED-FF7648BE551E}" dt="2024-06-12T20:16:54.671" v="2573"/>
          <ac:spMkLst>
            <pc:docMk/>
            <pc:sldMk cId="3415452896" sldId="536"/>
            <ac:spMk id="2" creationId="{0788FB08-6314-4013-8A23-6BE8839CFA2E}"/>
          </ac:spMkLst>
        </pc:spChg>
        <pc:spChg chg="mod">
          <ac:chgData name="Judy Smith" userId="1ebc69705d607082" providerId="LiveId" clId="{50CC4D2E-58AD-48E5-99ED-FF7648BE551E}" dt="2024-06-12T22:52:33.813" v="3161" actId="20577"/>
          <ac:spMkLst>
            <pc:docMk/>
            <pc:sldMk cId="3415452896" sldId="536"/>
            <ac:spMk id="6" creationId="{870247DA-09CA-2EF9-DF20-E2B06B4666C0}"/>
          </ac:spMkLst>
        </pc:spChg>
      </pc:sldChg>
      <pc:sldChg chg="modSp add mod modTransition">
        <pc:chgData name="Judy Smith" userId="1ebc69705d607082" providerId="LiveId" clId="{50CC4D2E-58AD-48E5-99ED-FF7648BE551E}" dt="2024-06-12T20:17:34.563" v="2578" actId="207"/>
        <pc:sldMkLst>
          <pc:docMk/>
          <pc:sldMk cId="1180237147" sldId="537"/>
        </pc:sldMkLst>
        <pc:spChg chg="mod">
          <ac:chgData name="Judy Smith" userId="1ebc69705d607082" providerId="LiveId" clId="{50CC4D2E-58AD-48E5-99ED-FF7648BE551E}" dt="2024-06-12T20:16:54.671" v="2573"/>
          <ac:spMkLst>
            <pc:docMk/>
            <pc:sldMk cId="1180237147" sldId="537"/>
            <ac:spMk id="2" creationId="{0788FB08-6314-4013-8A23-6BE8839CFA2E}"/>
          </ac:spMkLst>
        </pc:spChg>
        <pc:spChg chg="mod">
          <ac:chgData name="Judy Smith" userId="1ebc69705d607082" providerId="LiveId" clId="{50CC4D2E-58AD-48E5-99ED-FF7648BE551E}" dt="2024-06-12T20:17:34.563" v="2578" actId="207"/>
          <ac:spMkLst>
            <pc:docMk/>
            <pc:sldMk cId="1180237147" sldId="537"/>
            <ac:spMk id="6" creationId="{870247DA-09CA-2EF9-DF20-E2B06B4666C0}"/>
          </ac:spMkLst>
        </pc:spChg>
      </pc:sldChg>
      <pc:sldChg chg="modSp new mod">
        <pc:chgData name="Judy Smith" userId="1ebc69705d607082" providerId="LiveId" clId="{50CC4D2E-58AD-48E5-99ED-FF7648BE551E}" dt="2024-06-12T20:39:32.834" v="3028" actId="20577"/>
        <pc:sldMkLst>
          <pc:docMk/>
          <pc:sldMk cId="4273410558" sldId="538"/>
        </pc:sldMkLst>
        <pc:spChg chg="mod">
          <ac:chgData name="Judy Smith" userId="1ebc69705d607082" providerId="LiveId" clId="{50CC4D2E-58AD-48E5-99ED-FF7648BE551E}" dt="2024-06-12T20:29:06.170" v="2608" actId="20577"/>
          <ac:spMkLst>
            <pc:docMk/>
            <pc:sldMk cId="4273410558" sldId="538"/>
            <ac:spMk id="2" creationId="{F4F7319D-0D33-6414-EF9F-D557354EE5EB}"/>
          </ac:spMkLst>
        </pc:spChg>
        <pc:spChg chg="mod">
          <ac:chgData name="Judy Smith" userId="1ebc69705d607082" providerId="LiveId" clId="{50CC4D2E-58AD-48E5-99ED-FF7648BE551E}" dt="2024-06-12T20:39:32.834" v="3028" actId="20577"/>
          <ac:spMkLst>
            <pc:docMk/>
            <pc:sldMk cId="4273410558" sldId="538"/>
            <ac:spMk id="3" creationId="{3CA05994-BF84-3A0A-E730-6CC2813CF017}"/>
          </ac:spMkLst>
        </pc:spChg>
      </pc:sldChg>
      <pc:sldChg chg="modSp add mod">
        <pc:chgData name="Judy Smith" userId="1ebc69705d607082" providerId="LiveId" clId="{50CC4D2E-58AD-48E5-99ED-FF7648BE551E}" dt="2024-06-12T20:44:13.930" v="3049" actId="115"/>
        <pc:sldMkLst>
          <pc:docMk/>
          <pc:sldMk cId="2440033387" sldId="539"/>
        </pc:sldMkLst>
        <pc:spChg chg="mod">
          <ac:chgData name="Judy Smith" userId="1ebc69705d607082" providerId="LiveId" clId="{50CC4D2E-58AD-48E5-99ED-FF7648BE551E}" dt="2024-06-12T20:44:13.930" v="3049" actId="115"/>
          <ac:spMkLst>
            <pc:docMk/>
            <pc:sldMk cId="2440033387" sldId="539"/>
            <ac:spMk id="2" creationId="{00000000-0000-0000-0000-000000000000}"/>
          </ac:spMkLst>
        </pc:spChg>
      </pc:sldChg>
      <pc:sldChg chg="add modTransition">
        <pc:chgData name="Judy Smith" userId="1ebc69705d607082" providerId="LiveId" clId="{50CC4D2E-58AD-48E5-99ED-FF7648BE551E}" dt="2024-06-12T20:46:30.956" v="3068"/>
        <pc:sldMkLst>
          <pc:docMk/>
          <pc:sldMk cId="0" sldId="540"/>
        </pc:sldMkLst>
      </pc:sldChg>
      <pc:sldChg chg="modSp add mod modTransition">
        <pc:chgData name="Judy Smith" userId="1ebc69705d607082" providerId="LiveId" clId="{50CC4D2E-58AD-48E5-99ED-FF7648BE551E}" dt="2024-06-12T20:51:30.180" v="3091" actId="14100"/>
        <pc:sldMkLst>
          <pc:docMk/>
          <pc:sldMk cId="0" sldId="541"/>
        </pc:sldMkLst>
        <pc:spChg chg="mod">
          <ac:chgData name="Judy Smith" userId="1ebc69705d607082" providerId="LiveId" clId="{50CC4D2E-58AD-48E5-99ED-FF7648BE551E}" dt="2024-06-12T20:51:30.180" v="3091" actId="14100"/>
          <ac:spMkLst>
            <pc:docMk/>
            <pc:sldMk cId="0" sldId="541"/>
            <ac:spMk id="53" creationId="{00000000-0000-0000-0000-000000000000}"/>
          </ac:spMkLst>
        </pc:spChg>
        <pc:spChg chg="mod">
          <ac:chgData name="Judy Smith" userId="1ebc69705d607082" providerId="LiveId" clId="{50CC4D2E-58AD-48E5-99ED-FF7648BE551E}" dt="2024-06-12T20:48:02.984" v="3071"/>
          <ac:spMkLst>
            <pc:docMk/>
            <pc:sldMk cId="0" sldId="541"/>
            <ac:spMk id="57" creationId="{00000000-0000-0000-0000-000000000000}"/>
          </ac:spMkLst>
        </pc:spChg>
      </pc:sldChg>
      <pc:sldChg chg="modSp add modTransition">
        <pc:chgData name="Judy Smith" userId="1ebc69705d607082" providerId="LiveId" clId="{50CC4D2E-58AD-48E5-99ED-FF7648BE551E}" dt="2024-06-12T20:48:02.984" v="3071"/>
        <pc:sldMkLst>
          <pc:docMk/>
          <pc:sldMk cId="0" sldId="542"/>
        </pc:sldMkLst>
        <pc:spChg chg="mod">
          <ac:chgData name="Judy Smith" userId="1ebc69705d607082" providerId="LiveId" clId="{50CC4D2E-58AD-48E5-99ED-FF7648BE551E}" dt="2024-06-12T20:48:02.984" v="3071"/>
          <ac:spMkLst>
            <pc:docMk/>
            <pc:sldMk cId="0" sldId="542"/>
            <ac:spMk id="64" creationId="{00000000-0000-0000-0000-000000000000}"/>
          </ac:spMkLst>
        </pc:spChg>
      </pc:sldChg>
      <pc:sldChg chg="modSp add mod modTransition">
        <pc:chgData name="Judy Smith" userId="1ebc69705d607082" providerId="LiveId" clId="{50CC4D2E-58AD-48E5-99ED-FF7648BE551E}" dt="2024-06-12T20:51:55.958" v="3094" actId="1076"/>
        <pc:sldMkLst>
          <pc:docMk/>
          <pc:sldMk cId="0" sldId="543"/>
        </pc:sldMkLst>
        <pc:spChg chg="mod">
          <ac:chgData name="Judy Smith" userId="1ebc69705d607082" providerId="LiveId" clId="{50CC4D2E-58AD-48E5-99ED-FF7648BE551E}" dt="2024-06-12T20:51:55.958" v="3094" actId="1076"/>
          <ac:spMkLst>
            <pc:docMk/>
            <pc:sldMk cId="0" sldId="543"/>
            <ac:spMk id="73" creationId="{00000000-0000-0000-0000-000000000000}"/>
          </ac:spMkLst>
        </pc:spChg>
        <pc:spChg chg="mod">
          <ac:chgData name="Judy Smith" userId="1ebc69705d607082" providerId="LiveId" clId="{50CC4D2E-58AD-48E5-99ED-FF7648BE551E}" dt="2024-06-12T20:48:02.984" v="3071"/>
          <ac:spMkLst>
            <pc:docMk/>
            <pc:sldMk cId="0" sldId="543"/>
            <ac:spMk id="128" creationId="{00000000-0000-0000-0000-000000000000}"/>
          </ac:spMkLst>
        </pc:spChg>
      </pc:sldChg>
      <pc:sldChg chg="add modTransition">
        <pc:chgData name="Judy Smith" userId="1ebc69705d607082" providerId="LiveId" clId="{50CC4D2E-58AD-48E5-99ED-FF7648BE551E}" dt="2024-06-12T20:48:02.984" v="3071"/>
        <pc:sldMkLst>
          <pc:docMk/>
          <pc:sldMk cId="0" sldId="544"/>
        </pc:sldMkLst>
      </pc:sldChg>
      <pc:sldChg chg="modSp add modTransition">
        <pc:chgData name="Judy Smith" userId="1ebc69705d607082" providerId="LiveId" clId="{50CC4D2E-58AD-48E5-99ED-FF7648BE551E}" dt="2024-06-12T20:48:02.984" v="3071"/>
        <pc:sldMkLst>
          <pc:docMk/>
          <pc:sldMk cId="0" sldId="545"/>
        </pc:sldMkLst>
        <pc:spChg chg="mod">
          <ac:chgData name="Judy Smith" userId="1ebc69705d607082" providerId="LiveId" clId="{50CC4D2E-58AD-48E5-99ED-FF7648BE551E}" dt="2024-06-12T20:48:02.984" v="3071"/>
          <ac:spMkLst>
            <pc:docMk/>
            <pc:sldMk cId="0" sldId="545"/>
            <ac:spMk id="33" creationId="{00000000-0000-0000-0000-000000000000}"/>
          </ac:spMkLst>
        </pc:spChg>
      </pc:sldChg>
      <pc:sldChg chg="modSp add mod modTransition">
        <pc:chgData name="Judy Smith" userId="1ebc69705d607082" providerId="LiveId" clId="{50CC4D2E-58AD-48E5-99ED-FF7648BE551E}" dt="2024-06-12T20:52:10.394" v="3095" actId="14100"/>
        <pc:sldMkLst>
          <pc:docMk/>
          <pc:sldMk cId="0" sldId="546"/>
        </pc:sldMkLst>
        <pc:spChg chg="mod">
          <ac:chgData name="Judy Smith" userId="1ebc69705d607082" providerId="LiveId" clId="{50CC4D2E-58AD-48E5-99ED-FF7648BE551E}" dt="2024-06-12T20:52:10.394" v="3095" actId="14100"/>
          <ac:spMkLst>
            <pc:docMk/>
            <pc:sldMk cId="0" sldId="546"/>
            <ac:spMk id="15" creationId="{00000000-0000-0000-0000-000000000000}"/>
          </ac:spMkLst>
        </pc:spChg>
        <pc:spChg chg="mod">
          <ac:chgData name="Judy Smith" userId="1ebc69705d607082" providerId="LiveId" clId="{50CC4D2E-58AD-48E5-99ED-FF7648BE551E}" dt="2024-06-12T20:48:02.984" v="3071"/>
          <ac:spMkLst>
            <pc:docMk/>
            <pc:sldMk cId="0" sldId="546"/>
            <ac:spMk id="63" creationId="{00000000-0000-0000-0000-000000000000}"/>
          </ac:spMkLst>
        </pc:spChg>
      </pc:sldChg>
      <pc:sldChg chg="modSp add modTransition">
        <pc:chgData name="Judy Smith" userId="1ebc69705d607082" providerId="LiveId" clId="{50CC4D2E-58AD-48E5-99ED-FF7648BE551E}" dt="2024-06-12T20:48:02.984" v="3071"/>
        <pc:sldMkLst>
          <pc:docMk/>
          <pc:sldMk cId="0" sldId="547"/>
        </pc:sldMkLst>
        <pc:spChg chg="mod">
          <ac:chgData name="Judy Smith" userId="1ebc69705d607082" providerId="LiveId" clId="{50CC4D2E-58AD-48E5-99ED-FF7648BE551E}" dt="2024-06-12T20:48:02.984" v="3071"/>
          <ac:spMkLst>
            <pc:docMk/>
            <pc:sldMk cId="0" sldId="547"/>
            <ac:spMk id="88" creationId="{00000000-0000-0000-0000-000000000000}"/>
          </ac:spMkLst>
        </pc:spChg>
      </pc:sldChg>
      <pc:sldChg chg="add modTransition">
        <pc:chgData name="Judy Smith" userId="1ebc69705d607082" providerId="LiveId" clId="{50CC4D2E-58AD-48E5-99ED-FF7648BE551E}" dt="2024-06-12T20:48:02.984" v="3071"/>
        <pc:sldMkLst>
          <pc:docMk/>
          <pc:sldMk cId="0" sldId="548"/>
        </pc:sldMkLst>
      </pc:sldChg>
      <pc:sldChg chg="modSp add modTransition">
        <pc:chgData name="Judy Smith" userId="1ebc69705d607082" providerId="LiveId" clId="{50CC4D2E-58AD-48E5-99ED-FF7648BE551E}" dt="2024-06-12T20:48:02.984" v="3071"/>
        <pc:sldMkLst>
          <pc:docMk/>
          <pc:sldMk cId="0" sldId="549"/>
        </pc:sldMkLst>
        <pc:spChg chg="mod">
          <ac:chgData name="Judy Smith" userId="1ebc69705d607082" providerId="LiveId" clId="{50CC4D2E-58AD-48E5-99ED-FF7648BE551E}" dt="2024-06-12T20:48:02.984" v="3071"/>
          <ac:spMkLst>
            <pc:docMk/>
            <pc:sldMk cId="0" sldId="549"/>
            <ac:spMk id="15" creationId="{00000000-0000-0000-0000-000000000000}"/>
          </ac:spMkLst>
        </pc:spChg>
      </pc:sldChg>
      <pc:sldChg chg="addSp delSp modSp new mod modClrScheme chgLayout">
        <pc:chgData name="Judy Smith" userId="1ebc69705d607082" providerId="LiveId" clId="{50CC4D2E-58AD-48E5-99ED-FF7648BE551E}" dt="2024-06-12T20:58:24.614" v="3132" actId="20577"/>
        <pc:sldMkLst>
          <pc:docMk/>
          <pc:sldMk cId="3721890784" sldId="550"/>
        </pc:sldMkLst>
        <pc:spChg chg="del">
          <ac:chgData name="Judy Smith" userId="1ebc69705d607082" providerId="LiveId" clId="{50CC4D2E-58AD-48E5-99ED-FF7648BE551E}" dt="2024-06-12T20:57:39.305" v="3100" actId="700"/>
          <ac:spMkLst>
            <pc:docMk/>
            <pc:sldMk cId="3721890784" sldId="550"/>
            <ac:spMk id="2" creationId="{7ED02329-E686-A36B-D6E4-14C24D71AAEF}"/>
          </ac:spMkLst>
        </pc:spChg>
        <pc:spChg chg="del">
          <ac:chgData name="Judy Smith" userId="1ebc69705d607082" providerId="LiveId" clId="{50CC4D2E-58AD-48E5-99ED-FF7648BE551E}" dt="2024-06-12T20:57:39.305" v="3100" actId="700"/>
          <ac:spMkLst>
            <pc:docMk/>
            <pc:sldMk cId="3721890784" sldId="550"/>
            <ac:spMk id="3" creationId="{2B7538AE-FF2D-97C6-8C10-94C904135E0E}"/>
          </ac:spMkLst>
        </pc:spChg>
        <pc:spChg chg="add mod">
          <ac:chgData name="Judy Smith" userId="1ebc69705d607082" providerId="LiveId" clId="{50CC4D2E-58AD-48E5-99ED-FF7648BE551E}" dt="2024-06-12T20:58:24.614" v="3132" actId="20577"/>
          <ac:spMkLst>
            <pc:docMk/>
            <pc:sldMk cId="3721890784" sldId="550"/>
            <ac:spMk id="4" creationId="{3BF0AD6C-4FEF-9C94-7CC2-853EA2AF34B9}"/>
          </ac:spMkLst>
        </pc:spChg>
        <pc:spChg chg="add del mod">
          <ac:chgData name="Judy Smith" userId="1ebc69705d607082" providerId="LiveId" clId="{50CC4D2E-58AD-48E5-99ED-FF7648BE551E}" dt="2024-06-12T20:57:53.844" v="3102" actId="478"/>
          <ac:spMkLst>
            <pc:docMk/>
            <pc:sldMk cId="3721890784" sldId="550"/>
            <ac:spMk id="5" creationId="{8A58D7F6-1320-DA7B-0DE2-CB250091F426}"/>
          </ac:spMkLst>
        </pc:spChg>
        <pc:picChg chg="add mod">
          <ac:chgData name="Judy Smith" userId="1ebc69705d607082" providerId="LiveId" clId="{50CC4D2E-58AD-48E5-99ED-FF7648BE551E}" dt="2024-06-12T20:58:01.691" v="3105" actId="1076"/>
          <ac:picMkLst>
            <pc:docMk/>
            <pc:sldMk cId="3721890784" sldId="550"/>
            <ac:picMk id="6" creationId="{2EBF660C-6D79-8B7E-4B8A-7F28A9CDB2FF}"/>
          </ac:picMkLst>
        </pc:picChg>
      </pc:sldChg>
      <pc:sldMasterChg chg="delSp mod">
        <pc:chgData name="Judy Smith" userId="1ebc69705d607082" providerId="LiveId" clId="{50CC4D2E-58AD-48E5-99ED-FF7648BE551E}" dt="2024-06-04T00:41:55.815" v="1111" actId="21"/>
        <pc:sldMasterMkLst>
          <pc:docMk/>
          <pc:sldMasterMk cId="1944039382" sldId="2147483648"/>
        </pc:sldMasterMkLst>
        <pc:picChg chg="del">
          <ac:chgData name="Judy Smith" userId="1ebc69705d607082" providerId="LiveId" clId="{50CC4D2E-58AD-48E5-99ED-FF7648BE551E}" dt="2024-06-04T00:41:55.815" v="1111" actId="21"/>
          <ac:picMkLst>
            <pc:docMk/>
            <pc:sldMasterMk cId="1944039382" sldId="2147483648"/>
            <ac:picMk id="7" creationId="{00000000-0000-0000-0000-000000000000}"/>
          </ac:picMkLst>
        </pc:picChg>
      </pc:sldMasterChg>
    </pc:docChg>
  </pc:docChgLst>
  <pc:docChgLst>
    <pc:chgData name="Guest User" userId="S::urn:spo:anon#e328ba16f38dfa758ee40c1a0af8942fb71e6ab35a260a31c754e42508694b89::" providerId="AD" clId="Web-{E03955A5-D021-DEA9-2393-CE587330CDE8}"/>
    <pc:docChg chg="modSld">
      <pc:chgData name="Guest User" userId="S::urn:spo:anon#e328ba16f38dfa758ee40c1a0af8942fb71e6ab35a260a31c754e42508694b89::" providerId="AD" clId="Web-{E03955A5-D021-DEA9-2393-CE587330CDE8}" dt="2024-06-13T10:51:36.801" v="5" actId="20577"/>
      <pc:docMkLst>
        <pc:docMk/>
      </pc:docMkLst>
      <pc:sldChg chg="modSp">
        <pc:chgData name="Guest User" userId="S::urn:spo:anon#e328ba16f38dfa758ee40c1a0af8942fb71e6ab35a260a31c754e42508694b89::" providerId="AD" clId="Web-{E03955A5-D021-DEA9-2393-CE587330CDE8}" dt="2024-06-13T10:51:36.801" v="5" actId="20577"/>
        <pc:sldMkLst>
          <pc:docMk/>
          <pc:sldMk cId="3221505063" sldId="275"/>
        </pc:sldMkLst>
        <pc:spChg chg="mod">
          <ac:chgData name="Guest User" userId="S::urn:spo:anon#e328ba16f38dfa758ee40c1a0af8942fb71e6ab35a260a31c754e42508694b89::" providerId="AD" clId="Web-{E03955A5-D021-DEA9-2393-CE587330CDE8}" dt="2024-06-13T10:51:36.801" v="5" actId="20577"/>
          <ac:spMkLst>
            <pc:docMk/>
            <pc:sldMk cId="3221505063" sldId="275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9A990B0-5BEE-466B-853C-9608DB6BC8FB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4C188CF-D49B-46CE-9D2C-173C289C5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2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2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2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63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65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83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75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30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98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838200"/>
            <a:ext cx="5257800" cy="1066800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081" y="1930400"/>
            <a:ext cx="4326038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9" y="152400"/>
            <a:ext cx="6167511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1722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28725"/>
            <a:ext cx="5524500" cy="1133475"/>
          </a:xfrm>
        </p:spPr>
        <p:txBody>
          <a:bodyPr anchor="t"/>
          <a:lstStyle>
            <a:lvl1pPr algn="ctr">
              <a:defRPr sz="36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774700"/>
            <a:ext cx="5524500" cy="44450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324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2484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13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121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913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121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1722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778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/>
          <a:latin typeface="+mj-lt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7d8c96a27495400884010ae1b9bbe6c7@open-xchange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838200"/>
            <a:ext cx="8534400" cy="1371600"/>
          </a:xfrm>
        </p:spPr>
        <p:txBody>
          <a:bodyPr/>
          <a:lstStyle/>
          <a:p>
            <a:r>
              <a:rPr lang="en-US" sz="3600" dirty="0"/>
              <a:t>Columbia (MD) Chapter Links Incorporated</a:t>
            </a:r>
            <a:br>
              <a:rPr lang="en-US" sz="3600" dirty="0"/>
            </a:br>
            <a:r>
              <a:rPr lang="en-US" sz="3600" dirty="0"/>
              <a:t>(Draft) Strategic Plan</a:t>
            </a:r>
            <a:br>
              <a:rPr lang="en-US" sz="3600" dirty="0"/>
            </a:br>
            <a:r>
              <a:rPr lang="en-US" sz="3600" dirty="0"/>
              <a:t>2022-2025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715000"/>
            <a:ext cx="326791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June 12, 2024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Link Judy L. Smith</a:t>
            </a:r>
            <a:endParaRPr lang="en-US" sz="2000" b="1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Strategic Planning Chair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05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2362E1-5DFF-4E0D-A07F-EC9ABE15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91" y="1059510"/>
            <a:ext cx="6347713" cy="640380"/>
          </a:xfrm>
        </p:spPr>
        <p:txBody>
          <a:bodyPr/>
          <a:lstStyle/>
          <a:p>
            <a:r>
              <a:rPr lang="en-US" dirty="0"/>
              <a:t>Strategic Priority #2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BD7E044B-B169-473C-A44F-26C84821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9" y="4908992"/>
            <a:ext cx="1694407" cy="95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8FB08-6314-4013-8A23-6BE8839C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/>
            <a:fld id="{B5183004-C8B6-49A5-9F23-3180723EAD3C}" type="slidenum">
              <a:rPr lang="en-US" smtClean="0"/>
              <a:pPr/>
              <a:t>10</a:t>
            </a:fld>
            <a:endParaRPr lang="en-US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A18E7E-3524-BB46-2517-1BDA62590802}"/>
              </a:ext>
            </a:extLst>
          </p:cNvPr>
          <p:cNvSpPr txBox="1">
            <a:spLocks/>
          </p:cNvSpPr>
          <p:nvPr/>
        </p:nvSpPr>
        <p:spPr>
          <a:xfrm>
            <a:off x="145790" y="1759986"/>
            <a:ext cx="4101971" cy="30452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r>
              <a:rPr lang="en-US" sz="2100" dirty="0">
                <a:solidFill>
                  <a:sysClr val="windowText" lastClr="000000"/>
                </a:solidFill>
                <a:latin typeface="Calibri" panose="020F0502020204030204"/>
              </a:rPr>
              <a:t>Promote a Culture of Transformational Community   Service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Plan and implement an umbrella program; align with National priorities by 2023-2025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Plan and implement one or more integrated programs, align with National priorities by 2023-2025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endParaRPr lang="en-US" sz="18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0247DA-09CA-2EF9-DF20-E2B06B4666C0}"/>
              </a:ext>
            </a:extLst>
          </p:cNvPr>
          <p:cNvSpPr/>
          <p:nvPr/>
        </p:nvSpPr>
        <p:spPr>
          <a:xfrm>
            <a:off x="4247761" y="1642175"/>
            <a:ext cx="2874995" cy="31630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u="sng" dirty="0"/>
              <a:t>Primary Responsibility</a:t>
            </a:r>
          </a:p>
          <a:p>
            <a:pPr algn="ctr"/>
            <a:r>
              <a:rPr lang="en-US" sz="1350" dirty="0"/>
              <a:t>Programming Committee</a:t>
            </a:r>
          </a:p>
          <a:p>
            <a:pPr algn="ctr"/>
            <a:r>
              <a:rPr lang="en-US" sz="1350" i="1" dirty="0"/>
              <a:t>Link Regina Little-Hollis</a:t>
            </a:r>
          </a:p>
          <a:p>
            <a:pPr algn="ctr"/>
            <a:endParaRPr lang="en-US" sz="1350" dirty="0"/>
          </a:p>
          <a:p>
            <a:pPr algn="ctr"/>
            <a:r>
              <a:rPr lang="en-US" sz="1350" b="1" u="sng" dirty="0"/>
              <a:t>Secondary Responsibility</a:t>
            </a:r>
          </a:p>
          <a:p>
            <a:pPr algn="ctr"/>
            <a:endParaRPr lang="en-US" sz="1350" b="1" u="sng" dirty="0"/>
          </a:p>
          <a:p>
            <a:pPr algn="ctr"/>
            <a:r>
              <a:rPr lang="en-US" sz="1350" dirty="0"/>
              <a:t>Arts Facet</a:t>
            </a:r>
          </a:p>
          <a:p>
            <a:pPr algn="ctr"/>
            <a:r>
              <a:rPr lang="en-US" sz="1350" dirty="0"/>
              <a:t>Health and Human Services Facet</a:t>
            </a:r>
          </a:p>
          <a:p>
            <a:pPr algn="ctr"/>
            <a:r>
              <a:rPr lang="en-US" sz="1350" dirty="0"/>
              <a:t>International Trends Facet</a:t>
            </a:r>
          </a:p>
          <a:p>
            <a:pPr algn="ctr"/>
            <a:r>
              <a:rPr lang="en-US" sz="1350" dirty="0"/>
              <a:t>National Trends Facet</a:t>
            </a:r>
          </a:p>
          <a:p>
            <a:pPr algn="ctr"/>
            <a:r>
              <a:rPr lang="en-US" sz="1350" dirty="0"/>
              <a:t>Service To Youth Facet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73626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2362E1-5DFF-4E0D-A07F-EC9ABE15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91" y="1059510"/>
            <a:ext cx="6347713" cy="640380"/>
          </a:xfrm>
        </p:spPr>
        <p:txBody>
          <a:bodyPr/>
          <a:lstStyle/>
          <a:p>
            <a:r>
              <a:rPr lang="en-US" dirty="0"/>
              <a:t>Strategic Priority #4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BD7E044B-B169-473C-A44F-26C84821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9" y="4908992"/>
            <a:ext cx="1694407" cy="95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8FB08-6314-4013-8A23-6BE8839C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/>
            <a:fld id="{B5183004-C8B6-49A5-9F23-3180723EAD3C}" type="slidenum">
              <a:rPr lang="en-US" smtClean="0"/>
              <a:pPr/>
              <a:t>11</a:t>
            </a:fld>
            <a:endParaRPr lang="en-US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A18E7E-3524-BB46-2517-1BDA62590802}"/>
              </a:ext>
            </a:extLst>
          </p:cNvPr>
          <p:cNvSpPr txBox="1">
            <a:spLocks/>
          </p:cNvSpPr>
          <p:nvPr/>
        </p:nvSpPr>
        <p:spPr>
          <a:xfrm>
            <a:off x="0" y="1699890"/>
            <a:ext cx="3943350" cy="305349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ysClr val="windowText" lastClr="000000"/>
                </a:solidFill>
                <a:latin typeface="Calibri" panose="020F0502020204030204"/>
              </a:rPr>
              <a:t>Promote </a:t>
            </a:r>
            <a:r>
              <a:rPr lang="en-US" sz="2100" dirty="0"/>
              <a:t>a Culture of Organizational Excellence and Alignment</a:t>
            </a: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Create an environment that fosters engagement, measured by 90% engagement satisfaction of the Chapter by 2025National priorities by 2023-2025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endParaRPr lang="en-US" sz="18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0247DA-09CA-2EF9-DF20-E2B06B4666C0}"/>
              </a:ext>
            </a:extLst>
          </p:cNvPr>
          <p:cNvSpPr/>
          <p:nvPr/>
        </p:nvSpPr>
        <p:spPr>
          <a:xfrm>
            <a:off x="4089140" y="1699890"/>
            <a:ext cx="3289041" cy="32412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u="sng" dirty="0"/>
              <a:t>Primary Responsibility</a:t>
            </a:r>
          </a:p>
          <a:p>
            <a:pPr algn="ctr"/>
            <a:endParaRPr lang="en-US" sz="1350" b="1" u="sng" dirty="0"/>
          </a:p>
          <a:p>
            <a:pPr algn="ctr"/>
            <a:r>
              <a:rPr lang="en-US" sz="1350" b="1" dirty="0"/>
              <a:t>President</a:t>
            </a:r>
          </a:p>
          <a:p>
            <a:pPr algn="ctr"/>
            <a:r>
              <a:rPr lang="en-US" sz="1350" i="1" dirty="0"/>
              <a:t>Link Lisa Cooper Lucas</a:t>
            </a:r>
          </a:p>
          <a:p>
            <a:pPr algn="ctr"/>
            <a:endParaRPr lang="en-US" sz="1350" dirty="0"/>
          </a:p>
          <a:p>
            <a:pPr algn="ctr"/>
            <a:r>
              <a:rPr lang="en-US" sz="1350" b="1" u="sng" dirty="0"/>
              <a:t>Secondary Responsibility</a:t>
            </a:r>
          </a:p>
          <a:p>
            <a:pPr algn="ctr"/>
            <a:endParaRPr lang="en-US" sz="1350" b="1" u="sng" dirty="0"/>
          </a:p>
          <a:p>
            <a:pPr algn="ctr"/>
            <a:r>
              <a:rPr lang="en-US" sz="1350"/>
              <a:t>Executive Committee</a:t>
            </a:r>
            <a:endParaRPr lang="en-US" sz="1350" dirty="0"/>
          </a:p>
          <a:p>
            <a:pPr algn="ctr"/>
            <a:r>
              <a:rPr lang="en-US" sz="1350" dirty="0"/>
              <a:t>Membership Committee</a:t>
            </a:r>
            <a:br>
              <a:rPr lang="en-US" sz="1350" dirty="0"/>
            </a:br>
            <a:r>
              <a:rPr lang="en-US" sz="1350" dirty="0"/>
              <a:t>Programming Committee</a:t>
            </a:r>
          </a:p>
          <a:p>
            <a:pPr algn="ctr"/>
            <a:r>
              <a:rPr lang="en-US" sz="1350" dirty="0"/>
              <a:t>Strategic Planning Committee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15452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2362E1-5DFF-4E0D-A07F-EC9ABE15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91" y="1059510"/>
            <a:ext cx="6347713" cy="640380"/>
          </a:xfrm>
        </p:spPr>
        <p:txBody>
          <a:bodyPr/>
          <a:lstStyle/>
          <a:p>
            <a:r>
              <a:rPr lang="en-US" dirty="0"/>
              <a:t>Strategic Priority #5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BD7E044B-B169-473C-A44F-26C84821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9" y="4908992"/>
            <a:ext cx="1694407" cy="95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8FB08-6314-4013-8A23-6BE8839C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/>
            <a:fld id="{B5183004-C8B6-49A5-9F23-3180723EAD3C}" type="slidenum">
              <a:rPr lang="en-US" smtClean="0"/>
              <a:pPr/>
              <a:t>12</a:t>
            </a:fld>
            <a:endParaRPr lang="en-US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A18E7E-3524-BB46-2517-1BDA62590802}"/>
              </a:ext>
            </a:extLst>
          </p:cNvPr>
          <p:cNvSpPr txBox="1">
            <a:spLocks/>
          </p:cNvSpPr>
          <p:nvPr/>
        </p:nvSpPr>
        <p:spPr>
          <a:xfrm>
            <a:off x="0" y="1726653"/>
            <a:ext cx="3943350" cy="305349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ysClr val="windowText" lastClr="000000"/>
                </a:solidFill>
                <a:latin typeface="Calibri" panose="020F0502020204030204"/>
              </a:rPr>
              <a:t>Promote </a:t>
            </a:r>
            <a:r>
              <a:rPr lang="en-US" sz="2100" dirty="0"/>
              <a:t>a Culture of Brand Awareness</a:t>
            </a: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Increase utilization of strategically targeted media by 20% from 2023-2025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Increase our social media followers by 10% by 2025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endParaRPr lang="en-US" sz="18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0247DA-09CA-2EF9-DF20-E2B06B4666C0}"/>
              </a:ext>
            </a:extLst>
          </p:cNvPr>
          <p:cNvSpPr/>
          <p:nvPr/>
        </p:nvSpPr>
        <p:spPr>
          <a:xfrm>
            <a:off x="4093807" y="1726654"/>
            <a:ext cx="3512975" cy="31823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u="sng" dirty="0"/>
              <a:t>Primary Responsibility</a:t>
            </a:r>
          </a:p>
          <a:p>
            <a:pPr algn="ctr"/>
            <a:r>
              <a:rPr lang="en-US" sz="1350" dirty="0"/>
              <a:t>Marketing and Communications Committee</a:t>
            </a:r>
          </a:p>
          <a:p>
            <a:pPr algn="ctr"/>
            <a:r>
              <a:rPr lang="en-US" sz="1350" i="1" dirty="0"/>
              <a:t>Link Myra Smith</a:t>
            </a:r>
          </a:p>
          <a:p>
            <a:pPr algn="ctr"/>
            <a:endParaRPr lang="en-US" sz="1350" dirty="0"/>
          </a:p>
          <a:p>
            <a:pPr algn="ctr"/>
            <a:r>
              <a:rPr lang="en-US" sz="1350" b="1" u="sng" dirty="0"/>
              <a:t>Secondary Responsibility</a:t>
            </a:r>
          </a:p>
          <a:p>
            <a:pPr algn="ctr"/>
            <a:endParaRPr lang="en-US" sz="1350" b="1" u="sng" dirty="0"/>
          </a:p>
          <a:p>
            <a:pPr algn="ctr"/>
            <a:r>
              <a:rPr lang="en-US" sz="1350" dirty="0"/>
              <a:t>Technology Committee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80237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1690-F6E1-F597-492B-B601CA9F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238999" cy="685800"/>
          </a:xfrm>
        </p:spPr>
        <p:txBody>
          <a:bodyPr>
            <a:normAutofit/>
          </a:bodyPr>
          <a:lstStyle/>
          <a:p>
            <a:r>
              <a:rPr lang="en-US" dirty="0"/>
              <a:t>Methods to Measure Goals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A29420D-0DD5-C0B6-1001-EFEE3BCA1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425711"/>
              </p:ext>
            </p:extLst>
          </p:nvPr>
        </p:nvGraphicFramePr>
        <p:xfrm>
          <a:off x="0" y="1044245"/>
          <a:ext cx="9144000" cy="57873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50826">
                  <a:extLst>
                    <a:ext uri="{9D8B030D-6E8A-4147-A177-3AD203B41FA5}">
                      <a16:colId xmlns:a16="http://schemas.microsoft.com/office/drawing/2014/main" val="3620579312"/>
                    </a:ext>
                  </a:extLst>
                </a:gridCol>
                <a:gridCol w="2443655">
                  <a:extLst>
                    <a:ext uri="{9D8B030D-6E8A-4147-A177-3AD203B41FA5}">
                      <a16:colId xmlns:a16="http://schemas.microsoft.com/office/drawing/2014/main" val="4235485782"/>
                    </a:ext>
                  </a:extLst>
                </a:gridCol>
                <a:gridCol w="2049519">
                  <a:extLst>
                    <a:ext uri="{9D8B030D-6E8A-4147-A177-3AD203B41FA5}">
                      <a16:colId xmlns:a16="http://schemas.microsoft.com/office/drawing/2014/main" val="1501322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Goals Aligned to Priorities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1377"/>
                  </a:ext>
                </a:extLst>
              </a:tr>
              <a:tr h="1085406">
                <a:tc>
                  <a:txBody>
                    <a:bodyPr/>
                    <a:lstStyle/>
                    <a:p>
                      <a:pPr marL="400050" lvl="1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i="1" dirty="0"/>
                        <a:t>Goal 1 </a:t>
                      </a:r>
                      <a:r>
                        <a:rPr lang="en-US" sz="1400" dirty="0"/>
                        <a:t>Enhance harmony and friendship with the Columbia (MD) Chapter, increasing participation in friendship activities by at least 20% by 2025 </a:t>
                      </a:r>
                    </a:p>
                    <a:p>
                      <a:pPr marL="400050" lvl="1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i="0" dirty="0"/>
                        <a:t>Goal 2 Increase participation in membership Chapter meetings, averaging 80% in attendance by  2023-2025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Meeting attendance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Chapter meetings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Facet and Committee meetings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Friendship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Meeting minutes, Attendance lists</a:t>
                      </a:r>
                    </a:p>
                    <a:p>
                      <a:r>
                        <a:rPr lang="en-US" sz="1400" dirty="0"/>
                        <a:t>Survey 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123449"/>
                  </a:ext>
                </a:extLst>
              </a:tr>
              <a:tr h="885463">
                <a:tc>
                  <a:txBody>
                    <a:bodyPr/>
                    <a:lstStyle/>
                    <a:p>
                      <a:pPr marL="400050" lvl="1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Goal 1 Plan, implement an umbrella program; align with National priorities by 2023-2025</a:t>
                      </a:r>
                    </a:p>
                    <a:p>
                      <a:pPr marL="400050" lvl="1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Goal 2 Plan, implement one or more  integrated programs,  align with National priorities by 2023-2025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Resources contributed by each facet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Numbers 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Program Service Delivery Model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29721"/>
                  </a:ext>
                </a:extLst>
              </a:tr>
              <a:tr h="1285349">
                <a:tc>
                  <a:txBody>
                    <a:bodyPr/>
                    <a:lstStyle/>
                    <a:p>
                      <a:pPr marL="400050" lvl="1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i="1" dirty="0"/>
                        <a:t>Goal 1 Double  existing program budget by 2025</a:t>
                      </a:r>
                    </a:p>
                    <a:p>
                      <a:pPr marL="400050" lvl="1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i="1" dirty="0"/>
                        <a:t>Goal 2</a:t>
                      </a:r>
                      <a:r>
                        <a:rPr lang="en-US" sz="1400" dirty="0"/>
                        <a:t> Double  existing scholarship budget by 2025</a:t>
                      </a:r>
                    </a:p>
                    <a:p>
                      <a:pPr marL="400050" lvl="1" indent="0" algn="l">
                        <a:buFont typeface="Arial" panose="020B0604020202020204" pitchFamily="34" charset="0"/>
                        <a:buNone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2024-2025 program budget increases to 16k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2024-2025 scholarship budget increases to $40k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Revised 2024-2025 program budget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4 scholarships are awarded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134635"/>
                  </a:ext>
                </a:extLst>
              </a:tr>
              <a:tr h="88546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i="0" dirty="0"/>
                        <a:t>Goal 1 Create an environment that fosters engagement, measured by  90% engagement satisfaction of the Chapter by 2025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Annual Engagement Survey results- friendship, engagement and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Chapter Engagement 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216900"/>
                  </a:ext>
                </a:extLst>
              </a:tr>
              <a:tr h="1001958">
                <a:tc>
                  <a:txBody>
                    <a:bodyPr/>
                    <a:lstStyle/>
                    <a:p>
                      <a:pPr marL="400050" lvl="1" indent="0">
                        <a:buNone/>
                      </a:pPr>
                      <a:r>
                        <a:rPr lang="en-US" sz="1400" i="1" dirty="0"/>
                        <a:t>Goal 1 increase utilization of targeted media by 20%  by  2025</a:t>
                      </a:r>
                    </a:p>
                    <a:p>
                      <a:pPr marL="400050" lvl="1" indent="0">
                        <a:buNone/>
                      </a:pPr>
                      <a:r>
                        <a:rPr lang="en-US" sz="1400" i="1" dirty="0"/>
                        <a:t>Goal 2 increase our social media followers by 10% by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Chapter website hits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Instagram followers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Targeted marketing hits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Chapter website and social 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9092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C7A7E8C-51D6-2713-2135-3F891BB7A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01" y="0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756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6000">
        <p15:prstTrans prst="origami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838200"/>
            <a:ext cx="6629400" cy="1066800"/>
          </a:xfrm>
        </p:spPr>
        <p:txBody>
          <a:bodyPr/>
          <a:lstStyle/>
          <a:p>
            <a:r>
              <a:rPr lang="en-US" sz="3200" dirty="0"/>
              <a:t>2023-2024 Strategic Plan Results</a:t>
            </a:r>
          </a:p>
        </p:txBody>
      </p:sp>
    </p:spTree>
    <p:extLst>
      <p:ext uri="{BB962C8B-B14F-4D97-AF65-F5344CB8AC3E}">
        <p14:creationId xmlns:p14="http://schemas.microsoft.com/office/powerpoint/2010/main" val="1063971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F0AD6C-4FEF-9C94-7CC2-853EA2AF3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 Rating Scale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F660C-6D79-8B7E-4B8A-7F28A9CDB2FF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11151"/>
            <a:ext cx="5753100" cy="3235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890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D8BE5-DBF8-E441-6342-179F47A0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" y="330990"/>
            <a:ext cx="677711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Priority 1 – Promote a Culture of Friendship and Engagement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19A51C-2119-7F29-A633-7C691F765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924411"/>
              </p:ext>
            </p:extLst>
          </p:nvPr>
        </p:nvGraphicFramePr>
        <p:xfrm>
          <a:off x="342899" y="1752600"/>
          <a:ext cx="8458201" cy="3980988"/>
        </p:xfrm>
        <a:graphic>
          <a:graphicData uri="http://schemas.openxmlformats.org/drawingml/2006/table">
            <a:tbl>
              <a:tblPr/>
              <a:tblGrid>
                <a:gridCol w="3897908">
                  <a:extLst>
                    <a:ext uri="{9D8B030D-6E8A-4147-A177-3AD203B41FA5}">
                      <a16:colId xmlns:a16="http://schemas.microsoft.com/office/drawing/2014/main" val="866227667"/>
                    </a:ext>
                  </a:extLst>
                </a:gridCol>
                <a:gridCol w="1362952">
                  <a:extLst>
                    <a:ext uri="{9D8B030D-6E8A-4147-A177-3AD203B41FA5}">
                      <a16:colId xmlns:a16="http://schemas.microsoft.com/office/drawing/2014/main" val="872754483"/>
                    </a:ext>
                  </a:extLst>
                </a:gridCol>
                <a:gridCol w="165925">
                  <a:extLst>
                    <a:ext uri="{9D8B030D-6E8A-4147-A177-3AD203B41FA5}">
                      <a16:colId xmlns:a16="http://schemas.microsoft.com/office/drawing/2014/main" val="282413143"/>
                    </a:ext>
                  </a:extLst>
                </a:gridCol>
                <a:gridCol w="165925">
                  <a:extLst>
                    <a:ext uri="{9D8B030D-6E8A-4147-A177-3AD203B41FA5}">
                      <a16:colId xmlns:a16="http://schemas.microsoft.com/office/drawing/2014/main" val="3232343918"/>
                    </a:ext>
                  </a:extLst>
                </a:gridCol>
                <a:gridCol w="165925">
                  <a:extLst>
                    <a:ext uri="{9D8B030D-6E8A-4147-A177-3AD203B41FA5}">
                      <a16:colId xmlns:a16="http://schemas.microsoft.com/office/drawing/2014/main" val="805296753"/>
                    </a:ext>
                  </a:extLst>
                </a:gridCol>
                <a:gridCol w="165925">
                  <a:extLst>
                    <a:ext uri="{9D8B030D-6E8A-4147-A177-3AD203B41FA5}">
                      <a16:colId xmlns:a16="http://schemas.microsoft.com/office/drawing/2014/main" val="2018903549"/>
                    </a:ext>
                  </a:extLst>
                </a:gridCol>
                <a:gridCol w="355552">
                  <a:extLst>
                    <a:ext uri="{9D8B030D-6E8A-4147-A177-3AD203B41FA5}">
                      <a16:colId xmlns:a16="http://schemas.microsoft.com/office/drawing/2014/main" val="3653758687"/>
                    </a:ext>
                  </a:extLst>
                </a:gridCol>
                <a:gridCol w="426664">
                  <a:extLst>
                    <a:ext uri="{9D8B030D-6E8A-4147-A177-3AD203B41FA5}">
                      <a16:colId xmlns:a16="http://schemas.microsoft.com/office/drawing/2014/main" val="557848457"/>
                    </a:ext>
                  </a:extLst>
                </a:gridCol>
                <a:gridCol w="1000814">
                  <a:extLst>
                    <a:ext uri="{9D8B030D-6E8A-4147-A177-3AD203B41FA5}">
                      <a16:colId xmlns:a16="http://schemas.microsoft.com/office/drawing/2014/main" val="119870247"/>
                    </a:ext>
                  </a:extLst>
                </a:gridCol>
                <a:gridCol w="750611">
                  <a:extLst>
                    <a:ext uri="{9D8B030D-6E8A-4147-A177-3AD203B41FA5}">
                      <a16:colId xmlns:a16="http://schemas.microsoft.com/office/drawing/2014/main" val="1486324382"/>
                    </a:ext>
                  </a:extLst>
                </a:gridCol>
              </a:tblGrid>
              <a:tr h="169842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Columbia (MD) Chapter Implementation Plan - Year 1 </a:t>
                      </a:r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(DRAFT)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756537"/>
                  </a:ext>
                </a:extLst>
              </a:tr>
              <a:tr h="301942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Calibri" panose="020F0502020204030204" pitchFamily="34" charset="0"/>
                        </a:rPr>
                        <a:t>Priority 1 - Promote a culture of friendship and engagement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114980"/>
                  </a:ext>
                </a:extLst>
              </a:tr>
              <a:tr h="301942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Goal 1:  Promote a culture of friendship and engagement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723437"/>
                  </a:ext>
                </a:extLst>
              </a:tr>
              <a:tr h="301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Year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385769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Activities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State/Activities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 Person(s)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34090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Identify friendship activities ( e.g., happy hour, card night, bowling, etc.,) that the Chapter can participant in about every 6 to 8 weeks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951758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Identify a POC for each activity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635831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Generate activity plans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67976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Review and approve activity plans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51859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Implement activity plans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30382"/>
                  </a:ext>
                </a:extLst>
              </a:tr>
              <a:tr h="15726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Goal 2: Increase participation in membership Chapter meetings, average 80% in attendance in 2023-2025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187933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Activities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State/Activities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 Person(s)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411453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Identify activities and/or ice breakers to add to Chapter meetings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76719"/>
                  </a:ext>
                </a:extLst>
              </a:tr>
              <a:tr h="301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Work with the President to modify the Chapter meeting agenda to include some type of networking and/or activity into each meeting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910302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Implement the new agenda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5154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Develop a measurement method to gauge the success of the added activities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369456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 Measure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907188"/>
                  </a:ext>
                </a:extLst>
              </a:tr>
              <a:tr h="15726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Adjust agenda as needed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50243"/>
                  </a:ext>
                </a:extLst>
              </a:tr>
            </a:tbl>
          </a:graphicData>
        </a:graphic>
      </p:graphicFrame>
      <p:sp>
        <p:nvSpPr>
          <p:cNvPr id="11" name="TextBox 2">
            <a:extLst>
              <a:ext uri="{FF2B5EF4-FFF2-40B4-BE49-F238E27FC236}">
                <a16:creationId xmlns:a16="http://schemas.microsoft.com/office/drawing/2014/main" id="{51C9D837-8BAA-70BE-721E-A3707A623A9F}"/>
              </a:ext>
            </a:extLst>
          </p:cNvPr>
          <p:cNvSpPr txBox="1"/>
          <p:nvPr/>
        </p:nvSpPr>
        <p:spPr>
          <a:xfrm>
            <a:off x="11053526" y="2972265"/>
            <a:ext cx="189265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7316FF-FF57-3F5A-DD50-034136FE8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1477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5294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D2D1-B4DB-85EE-D5F8-88D97D96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771"/>
            <a:ext cx="7005711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Priority 2 – Promote a Culture of Transformational Community Service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5FC9EE-03E2-66C7-40CC-007D9C36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27441"/>
              </p:ext>
            </p:extLst>
          </p:nvPr>
        </p:nvGraphicFramePr>
        <p:xfrm>
          <a:off x="380999" y="1387151"/>
          <a:ext cx="8382002" cy="5038945"/>
        </p:xfrm>
        <a:graphic>
          <a:graphicData uri="http://schemas.openxmlformats.org/drawingml/2006/table">
            <a:tbl>
              <a:tblPr/>
              <a:tblGrid>
                <a:gridCol w="3862793">
                  <a:extLst>
                    <a:ext uri="{9D8B030D-6E8A-4147-A177-3AD203B41FA5}">
                      <a16:colId xmlns:a16="http://schemas.microsoft.com/office/drawing/2014/main" val="1814146383"/>
                    </a:ext>
                  </a:extLst>
                </a:gridCol>
                <a:gridCol w="1350673">
                  <a:extLst>
                    <a:ext uri="{9D8B030D-6E8A-4147-A177-3AD203B41FA5}">
                      <a16:colId xmlns:a16="http://schemas.microsoft.com/office/drawing/2014/main" val="3569744232"/>
                    </a:ext>
                  </a:extLst>
                </a:gridCol>
                <a:gridCol w="164430">
                  <a:extLst>
                    <a:ext uri="{9D8B030D-6E8A-4147-A177-3AD203B41FA5}">
                      <a16:colId xmlns:a16="http://schemas.microsoft.com/office/drawing/2014/main" val="2032718952"/>
                    </a:ext>
                  </a:extLst>
                </a:gridCol>
                <a:gridCol w="164430">
                  <a:extLst>
                    <a:ext uri="{9D8B030D-6E8A-4147-A177-3AD203B41FA5}">
                      <a16:colId xmlns:a16="http://schemas.microsoft.com/office/drawing/2014/main" val="251295042"/>
                    </a:ext>
                  </a:extLst>
                </a:gridCol>
                <a:gridCol w="164430">
                  <a:extLst>
                    <a:ext uri="{9D8B030D-6E8A-4147-A177-3AD203B41FA5}">
                      <a16:colId xmlns:a16="http://schemas.microsoft.com/office/drawing/2014/main" val="2811854548"/>
                    </a:ext>
                  </a:extLst>
                </a:gridCol>
                <a:gridCol w="164430">
                  <a:extLst>
                    <a:ext uri="{9D8B030D-6E8A-4147-A177-3AD203B41FA5}">
                      <a16:colId xmlns:a16="http://schemas.microsoft.com/office/drawing/2014/main" val="3624382506"/>
                    </a:ext>
                  </a:extLst>
                </a:gridCol>
                <a:gridCol w="352349">
                  <a:extLst>
                    <a:ext uri="{9D8B030D-6E8A-4147-A177-3AD203B41FA5}">
                      <a16:colId xmlns:a16="http://schemas.microsoft.com/office/drawing/2014/main" val="2048665603"/>
                    </a:ext>
                  </a:extLst>
                </a:gridCol>
                <a:gridCol w="422820">
                  <a:extLst>
                    <a:ext uri="{9D8B030D-6E8A-4147-A177-3AD203B41FA5}">
                      <a16:colId xmlns:a16="http://schemas.microsoft.com/office/drawing/2014/main" val="3601762371"/>
                    </a:ext>
                  </a:extLst>
                </a:gridCol>
                <a:gridCol w="991798">
                  <a:extLst>
                    <a:ext uri="{9D8B030D-6E8A-4147-A177-3AD203B41FA5}">
                      <a16:colId xmlns:a16="http://schemas.microsoft.com/office/drawing/2014/main" val="2712470074"/>
                    </a:ext>
                  </a:extLst>
                </a:gridCol>
                <a:gridCol w="743849">
                  <a:extLst>
                    <a:ext uri="{9D8B030D-6E8A-4147-A177-3AD203B41FA5}">
                      <a16:colId xmlns:a16="http://schemas.microsoft.com/office/drawing/2014/main" val="3863128201"/>
                    </a:ext>
                  </a:extLst>
                </a:gridCol>
              </a:tblGrid>
              <a:tr h="231354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Calibri" panose="020F0502020204030204" pitchFamily="34" charset="0"/>
                        </a:rPr>
                        <a:t>Priority 2 -Promote a culture of transformational community service</a:t>
                      </a:r>
                    </a:p>
                  </a:txBody>
                  <a:tcPr marL="3617" marR="3617" marT="3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148834"/>
                  </a:ext>
                </a:extLst>
              </a:tr>
              <a:tr h="115677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Goal 1: Plan, implement an umbrella program; align with National priorities by 2023-2025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41269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Activities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State/Activities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 Person(s)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994593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Look at the environmental data and community needs and identify a project that is relevant and value added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239280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Identify programming that is relevant and value-added 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50958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 Determine the need and if it is fundable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146302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Determine an associated funding plan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786022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Test to see if the funding plan is reasonable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060719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If yes, work with the Finance Committee for the budget and the fundraising committee for ways to raise the money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757083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If no, start over from step 1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98822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Develop and present a plan to the Executive Committee and Chapter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216995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Begin Executing the plan ( Identify fundraising sources and develop those sources)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509941"/>
                  </a:ext>
                </a:extLst>
              </a:tr>
              <a:tr h="12049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741624"/>
                  </a:ext>
                </a:extLst>
              </a:tr>
              <a:tr h="120496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Goal 2: Plan, implement one or more integrated programs, align with National priorities 2023-2025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160918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Activities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State/Activities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 Person(s)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035013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Look at the environmental data and determine community gaps and compare against Chapter goals and interests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797767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Identify an umbrella program 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585105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 working with Facets and Committees, determine if all Facets have a role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766111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If so, begin to define program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919687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If not, start over and find another program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475040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Work with Finance Committee and Fundraising Committee to develop a budget and activities for the integrated program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003602"/>
                  </a:ext>
                </a:extLst>
              </a:tr>
              <a:tr h="2217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Work with each Facet and Committee to determine what activities will be started, stopped, and continued as a result of the integrated program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841713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Adjust Committee and Facet activities and align 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992859"/>
                  </a:ext>
                </a:extLst>
              </a:tr>
              <a:tr h="12049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Begin Execution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18239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CBF4B2C-3192-ADAB-E8B7-4E2746474A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5983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2478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A0D76-9ACD-BEF3-B61D-07CAD145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Priority 3 – Promote a Culture of Fiscal Responsibility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209DDD-B46C-6321-42A7-08C06CE0F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168890"/>
              </p:ext>
            </p:extLst>
          </p:nvPr>
        </p:nvGraphicFramePr>
        <p:xfrm>
          <a:off x="381000" y="1828800"/>
          <a:ext cx="8229599" cy="3577074"/>
        </p:xfrm>
        <a:graphic>
          <a:graphicData uri="http://schemas.openxmlformats.org/drawingml/2006/table">
            <a:tbl>
              <a:tblPr/>
              <a:tblGrid>
                <a:gridCol w="3792560">
                  <a:extLst>
                    <a:ext uri="{9D8B030D-6E8A-4147-A177-3AD203B41FA5}">
                      <a16:colId xmlns:a16="http://schemas.microsoft.com/office/drawing/2014/main" val="2259535766"/>
                    </a:ext>
                  </a:extLst>
                </a:gridCol>
                <a:gridCol w="1326115">
                  <a:extLst>
                    <a:ext uri="{9D8B030D-6E8A-4147-A177-3AD203B41FA5}">
                      <a16:colId xmlns:a16="http://schemas.microsoft.com/office/drawing/2014/main" val="1718520564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2820236885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3501840197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302928210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1512821443"/>
                    </a:ext>
                  </a:extLst>
                </a:gridCol>
                <a:gridCol w="345943">
                  <a:extLst>
                    <a:ext uri="{9D8B030D-6E8A-4147-A177-3AD203B41FA5}">
                      <a16:colId xmlns:a16="http://schemas.microsoft.com/office/drawing/2014/main" val="1789610193"/>
                    </a:ext>
                  </a:extLst>
                </a:gridCol>
                <a:gridCol w="415132">
                  <a:extLst>
                    <a:ext uri="{9D8B030D-6E8A-4147-A177-3AD203B41FA5}">
                      <a16:colId xmlns:a16="http://schemas.microsoft.com/office/drawing/2014/main" val="2749993723"/>
                    </a:ext>
                  </a:extLst>
                </a:gridCol>
                <a:gridCol w="973765">
                  <a:extLst>
                    <a:ext uri="{9D8B030D-6E8A-4147-A177-3AD203B41FA5}">
                      <a16:colId xmlns:a16="http://schemas.microsoft.com/office/drawing/2014/main" val="4196193316"/>
                    </a:ext>
                  </a:extLst>
                </a:gridCol>
                <a:gridCol w="730324">
                  <a:extLst>
                    <a:ext uri="{9D8B030D-6E8A-4147-A177-3AD203B41FA5}">
                      <a16:colId xmlns:a16="http://schemas.microsoft.com/office/drawing/2014/main" val="2642666185"/>
                    </a:ext>
                  </a:extLst>
                </a:gridCol>
              </a:tblGrid>
              <a:tr h="173636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Calibri" panose="020F0502020204030204" pitchFamily="34" charset="0"/>
                        </a:rPr>
                        <a:t>Priority 3 - Promote a culture of fiscal responsibility</a:t>
                      </a:r>
                    </a:p>
                  </a:txBody>
                  <a:tcPr marL="3617" marR="3617" marT="3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329974"/>
                  </a:ext>
                </a:extLst>
              </a:tr>
              <a:tr h="86818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Goal 1: Double our existing programs budget by 2025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629081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Activities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State/Activities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 Person(s)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453270"/>
                  </a:ext>
                </a:extLst>
              </a:tr>
              <a:tr h="173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Work with the Facet and Fundraising Chair to determine a roadmap for creating programming that satisfies community need and Chapter interest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670682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Develop a budget for those activities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458340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facets and Committeess inctegrate these activites into their current plans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752013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Begin to execute that programming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196911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At the end of the Discal year Evaluate Program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893251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Adjust the Programming for the Upcoming Year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600577"/>
                  </a:ext>
                </a:extLst>
              </a:tr>
              <a:tr h="9043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Goal 2: Double our existing scholarship budget by 2025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516580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Activities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State/Activities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 Person(s)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658835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Work with the Service to Youth Facet Chair to update the fundraising plan to identify the types of new scholarships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271787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Develop a plan ( see old scholarship plan - e.g., 3 new $15,000 scholarships) and time phase the plan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235514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Work with the Fundraising Committee to identify new fundraising activities that will lead to raising the identified new funds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15501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Develop and finalize the new scholarship and fundraising plans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9458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D9D35F5-5891-B14A-D9A2-C1608A64A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9290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239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3ECA8-1A5A-B9C7-A7DE-06AC2794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89" y="152400"/>
            <a:ext cx="6624711" cy="16764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Priority 4 - Promote a Culture of Organizational Excellence and Alignment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8FF806-A84E-EC3C-7727-24E567EB7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8526"/>
              </p:ext>
            </p:extLst>
          </p:nvPr>
        </p:nvGraphicFramePr>
        <p:xfrm>
          <a:off x="304800" y="2362200"/>
          <a:ext cx="8229599" cy="2329404"/>
        </p:xfrm>
        <a:graphic>
          <a:graphicData uri="http://schemas.openxmlformats.org/drawingml/2006/table">
            <a:tbl>
              <a:tblPr/>
              <a:tblGrid>
                <a:gridCol w="3792560">
                  <a:extLst>
                    <a:ext uri="{9D8B030D-6E8A-4147-A177-3AD203B41FA5}">
                      <a16:colId xmlns:a16="http://schemas.microsoft.com/office/drawing/2014/main" val="2435665963"/>
                    </a:ext>
                  </a:extLst>
                </a:gridCol>
                <a:gridCol w="1326115">
                  <a:extLst>
                    <a:ext uri="{9D8B030D-6E8A-4147-A177-3AD203B41FA5}">
                      <a16:colId xmlns:a16="http://schemas.microsoft.com/office/drawing/2014/main" val="445880629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4074954889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4016749437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3992125083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4055826000"/>
                    </a:ext>
                  </a:extLst>
                </a:gridCol>
                <a:gridCol w="345943">
                  <a:extLst>
                    <a:ext uri="{9D8B030D-6E8A-4147-A177-3AD203B41FA5}">
                      <a16:colId xmlns:a16="http://schemas.microsoft.com/office/drawing/2014/main" val="3452525095"/>
                    </a:ext>
                  </a:extLst>
                </a:gridCol>
                <a:gridCol w="415132">
                  <a:extLst>
                    <a:ext uri="{9D8B030D-6E8A-4147-A177-3AD203B41FA5}">
                      <a16:colId xmlns:a16="http://schemas.microsoft.com/office/drawing/2014/main" val="1093639934"/>
                    </a:ext>
                  </a:extLst>
                </a:gridCol>
                <a:gridCol w="973765">
                  <a:extLst>
                    <a:ext uri="{9D8B030D-6E8A-4147-A177-3AD203B41FA5}">
                      <a16:colId xmlns:a16="http://schemas.microsoft.com/office/drawing/2014/main" val="22368888"/>
                    </a:ext>
                  </a:extLst>
                </a:gridCol>
                <a:gridCol w="730324">
                  <a:extLst>
                    <a:ext uri="{9D8B030D-6E8A-4147-A177-3AD203B41FA5}">
                      <a16:colId xmlns:a16="http://schemas.microsoft.com/office/drawing/2014/main" val="4251151174"/>
                    </a:ext>
                  </a:extLst>
                </a:gridCol>
              </a:tblGrid>
              <a:tr h="97670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Calibri" panose="020F0502020204030204" pitchFamily="34" charset="0"/>
                        </a:rPr>
                        <a:t>Priority 4 - Promote a culture of organizational excellence and alignment</a:t>
                      </a:r>
                    </a:p>
                  </a:txBody>
                  <a:tcPr marL="3617" marR="3617" marT="3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953341"/>
                  </a:ext>
                </a:extLst>
              </a:tr>
              <a:tr h="86818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Goal 1: Create an environment that fosters engagement, measured by 90% engagement satisfaction of the chapter by 2025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43109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Activities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State/Activities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 Person(s)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215216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Identify a consultant ( preferably a Link)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640759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Develop a training approach (team building)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554974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Develop a after training satisfaction questionnaire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907121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Administer the training (team building event, maybe one like DISC or Strength Finder)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039278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Administer the training questionnaire, analyze the questionnaire, report results to executive Committee and Chapter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730007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Identify any "quick hits" to implement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588423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Work with the appropriate Facet/Committee to implement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763185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Retake the engagement survey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577480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Determine if improvement since last survey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4617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AB2C656-9329-3B81-4CAE-498051A010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551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8566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BA95-AF22-DE69-24CC-8330690E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13B0D-B95A-4B86-5B94-4A8CFB593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Plan Journey Map</a:t>
            </a:r>
          </a:p>
          <a:p>
            <a:r>
              <a:rPr lang="en-US" dirty="0"/>
              <a:t>Mission and Vision</a:t>
            </a:r>
          </a:p>
          <a:p>
            <a:r>
              <a:rPr lang="en-US" dirty="0"/>
              <a:t>2023-2025 Chapter Strategy</a:t>
            </a:r>
          </a:p>
          <a:p>
            <a:r>
              <a:rPr lang="en-US" dirty="0"/>
              <a:t>Strategic Plan 2023-2024 Results</a:t>
            </a:r>
          </a:p>
          <a:p>
            <a:r>
              <a:rPr lang="en-US" dirty="0"/>
              <a:t>Refreshed Environmental Data (Representing 2023)</a:t>
            </a:r>
          </a:p>
          <a:p>
            <a:r>
              <a:rPr lang="en-US" dirty="0"/>
              <a:t>2024-2025 Strategic Priorities Discussion By Reflecting Upon 2023-2024</a:t>
            </a:r>
          </a:p>
          <a:p>
            <a:r>
              <a:rPr lang="en-US" dirty="0"/>
              <a:t>Set High Level 2024-2025 Strategic Priorities</a:t>
            </a:r>
          </a:p>
          <a:p>
            <a:r>
              <a:rPr lang="en-US" dirty="0"/>
              <a:t>Summary and Next Steps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5AE20-E704-6F14-BA22-754117207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4212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2984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6EA0-4F2D-C444-4F0B-BD52AFB7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654851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Priority 5 – Promote a Culture of Brand Awareness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1A5CBA-7F1C-CC8D-4CC0-5E5EEA64D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54700"/>
              </p:ext>
            </p:extLst>
          </p:nvPr>
        </p:nvGraphicFramePr>
        <p:xfrm>
          <a:off x="304800" y="1676400"/>
          <a:ext cx="8229599" cy="4335923"/>
        </p:xfrm>
        <a:graphic>
          <a:graphicData uri="http://schemas.openxmlformats.org/drawingml/2006/table">
            <a:tbl>
              <a:tblPr/>
              <a:tblGrid>
                <a:gridCol w="3792560">
                  <a:extLst>
                    <a:ext uri="{9D8B030D-6E8A-4147-A177-3AD203B41FA5}">
                      <a16:colId xmlns:a16="http://schemas.microsoft.com/office/drawing/2014/main" val="425884160"/>
                    </a:ext>
                  </a:extLst>
                </a:gridCol>
                <a:gridCol w="1326115">
                  <a:extLst>
                    <a:ext uri="{9D8B030D-6E8A-4147-A177-3AD203B41FA5}">
                      <a16:colId xmlns:a16="http://schemas.microsoft.com/office/drawing/2014/main" val="4083551436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715646344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1986100499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3881252010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1372265974"/>
                    </a:ext>
                  </a:extLst>
                </a:gridCol>
                <a:gridCol w="345943">
                  <a:extLst>
                    <a:ext uri="{9D8B030D-6E8A-4147-A177-3AD203B41FA5}">
                      <a16:colId xmlns:a16="http://schemas.microsoft.com/office/drawing/2014/main" val="2285189270"/>
                    </a:ext>
                  </a:extLst>
                </a:gridCol>
                <a:gridCol w="415132">
                  <a:extLst>
                    <a:ext uri="{9D8B030D-6E8A-4147-A177-3AD203B41FA5}">
                      <a16:colId xmlns:a16="http://schemas.microsoft.com/office/drawing/2014/main" val="3423028345"/>
                    </a:ext>
                  </a:extLst>
                </a:gridCol>
                <a:gridCol w="973765">
                  <a:extLst>
                    <a:ext uri="{9D8B030D-6E8A-4147-A177-3AD203B41FA5}">
                      <a16:colId xmlns:a16="http://schemas.microsoft.com/office/drawing/2014/main" val="3564867470"/>
                    </a:ext>
                  </a:extLst>
                </a:gridCol>
                <a:gridCol w="730324">
                  <a:extLst>
                    <a:ext uri="{9D8B030D-6E8A-4147-A177-3AD203B41FA5}">
                      <a16:colId xmlns:a16="http://schemas.microsoft.com/office/drawing/2014/main" val="2656040393"/>
                    </a:ext>
                  </a:extLst>
                </a:gridCol>
              </a:tblGrid>
              <a:tr h="97670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Calibri" panose="020F0502020204030204" pitchFamily="34" charset="0"/>
                        </a:rPr>
                        <a:t>Priority 5 - Promote a culture of brand awareness</a:t>
                      </a:r>
                    </a:p>
                  </a:txBody>
                  <a:tcPr marL="3617" marR="3617" marT="3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035268"/>
                  </a:ext>
                </a:extLst>
              </a:tr>
              <a:tr h="86818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Goal 1: Increase utilization of strategically targeted media by 20% from 2023-2025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783144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Activities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State/Activities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 Person(s)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7053866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Identify a Marketing and Communications Chair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88876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Identify Committee Members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8078881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Baseline current media outlets, to include, audience reached and usage metrics; tie to programs and fundraising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173443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Prioritize media outlets based on programming and fundraising goals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339652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Develop a media communications toolkit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046259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Develop a communications approach to include measures of success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699823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Begin outreach to 50% of media outlets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121884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Measure success; adjust approach and materials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863262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Outreach to the remaining 50% of media outlets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348141"/>
                  </a:ext>
                </a:extLst>
              </a:tr>
              <a:tr h="9043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Goal 2: Increase our social media followers by 10% by 2025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369645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Activities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State/Activities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 Person(s)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83867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Using the engagement survey, identify three major themes such as positivity, accountability and transparency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308544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Working with Marketing and Communications Committee, create messaging for the three major these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956995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On a monthly basis (Chapter) meeting have a 5  minute movement on one of the 3 themes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234576"/>
                  </a:ext>
                </a:extLst>
              </a:tr>
              <a:tr h="166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Work with the President and Executive Committee  and Membership Committee to integrate the  5 minute moments into each meeting and all internal communications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603586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Measure the impact of the 5 minute moments and adjust messaging as needed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2235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39959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545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838200"/>
            <a:ext cx="6629400" cy="1066800"/>
          </a:xfrm>
        </p:spPr>
        <p:txBody>
          <a:bodyPr/>
          <a:lstStyle/>
          <a:p>
            <a:r>
              <a:rPr lang="en-US" sz="3200" dirty="0"/>
              <a:t>Refreshed Environmental Data </a:t>
            </a:r>
            <a:br>
              <a:rPr lang="en-US" sz="3200" dirty="0"/>
            </a:br>
            <a:r>
              <a:rPr lang="en-US" sz="3200" dirty="0"/>
              <a:t>(2023 Update)</a:t>
            </a:r>
          </a:p>
        </p:txBody>
      </p:sp>
    </p:spTree>
    <p:extLst>
      <p:ext uri="{BB962C8B-B14F-4D97-AF65-F5344CB8AC3E}">
        <p14:creationId xmlns:p14="http://schemas.microsoft.com/office/powerpoint/2010/main" val="1068073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E7C289-3AE3-FA9F-60D0-18804663BC1D}"/>
              </a:ext>
            </a:extLst>
          </p:cNvPr>
          <p:cNvSpPr txBox="1"/>
          <p:nvPr/>
        </p:nvSpPr>
        <p:spPr>
          <a:xfrm>
            <a:off x="3438941" y="994598"/>
            <a:ext cx="268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Priority Initiatives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D2CD7D-1F2B-B718-BA6B-F0564DECD64B}"/>
              </a:ext>
            </a:extLst>
          </p:cNvPr>
          <p:cNvSpPr/>
          <p:nvPr/>
        </p:nvSpPr>
        <p:spPr>
          <a:xfrm>
            <a:off x="237298" y="1743882"/>
            <a:ext cx="2609023" cy="41821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/>
              <a:t>The Arts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Classics Through The Ages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National Poster Art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Transforming Communities Thru Film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Young Mater Writers &amp; Artist Competition</a:t>
            </a:r>
          </a:p>
          <a:p>
            <a:r>
              <a:rPr lang="en-US" sz="1050" dirty="0"/>
              <a:t>Health &amp; Human Services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Diabetes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Child Obesity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HIV and Hepatitis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Walk for Healthy Living</a:t>
            </a:r>
          </a:p>
          <a:p>
            <a:r>
              <a:rPr lang="en-US" sz="1050" dirty="0"/>
              <a:t>International Trends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Education Across Miles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Jamaica Mission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Life Signature</a:t>
            </a:r>
          </a:p>
          <a:p>
            <a:r>
              <a:rPr lang="en-US" sz="1050" dirty="0"/>
              <a:t>National Trends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Ally Wallet Wise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Dressing Her From Inside Out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LAMBS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Peace Program</a:t>
            </a:r>
          </a:p>
          <a:p>
            <a:r>
              <a:rPr lang="en-US" sz="1050" dirty="0"/>
              <a:t>Service to Youth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dirty="0"/>
              <a:t>Linked to Success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dirty="0"/>
              <a:t>Love HBCUs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dirty="0"/>
              <a:t>National Mentoring Program</a:t>
            </a:r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FB201B-4DC2-524E-3720-6C08A8439A71}"/>
              </a:ext>
            </a:extLst>
          </p:cNvPr>
          <p:cNvSpPr/>
          <p:nvPr/>
        </p:nvSpPr>
        <p:spPr>
          <a:xfrm>
            <a:off x="5497433" y="1762844"/>
            <a:ext cx="3073982" cy="41821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5952BD-09B4-59BF-143D-3D3F3D60B2FB}"/>
              </a:ext>
            </a:extLst>
          </p:cNvPr>
          <p:cNvSpPr/>
          <p:nvPr/>
        </p:nvSpPr>
        <p:spPr>
          <a:xfrm>
            <a:off x="2990130" y="1738102"/>
            <a:ext cx="2234438" cy="40858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/>
              <a:t>The Arts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Adequate Space for the Arts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Arts not Perceived to Add Value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Unorganized Voice of the Arts Community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Inadequate Partnership Development</a:t>
            </a:r>
          </a:p>
          <a:p>
            <a:r>
              <a:rPr lang="en-US" sz="1350" dirty="0"/>
              <a:t>Health and Human services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Healthy lifestyles activities related to prevention and care for gestational diabetes, maternal and infant health and prevention of pediatric obesity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Healthy Living: Health promotion related to chronic disease prevention and care increased movement and healthier food and beverage choices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Healthy Minds: Health promotion for social engagement and support to mental health</a:t>
            </a:r>
          </a:p>
          <a:p>
            <a:r>
              <a:rPr lang="en-US" sz="1350" dirty="0"/>
              <a:t>International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TBD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6856A0-0CD3-9739-37AB-03E2B690A0BD}"/>
              </a:ext>
            </a:extLst>
          </p:cNvPr>
          <p:cNvSpPr txBox="1"/>
          <p:nvPr/>
        </p:nvSpPr>
        <p:spPr>
          <a:xfrm>
            <a:off x="359048" y="1461102"/>
            <a:ext cx="17592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National Programs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4BE27E-2480-B4CA-DF50-627BD3D39F2C}"/>
              </a:ext>
            </a:extLst>
          </p:cNvPr>
          <p:cNvSpPr txBox="1"/>
          <p:nvPr/>
        </p:nvSpPr>
        <p:spPr>
          <a:xfrm>
            <a:off x="3047898" y="1485844"/>
            <a:ext cx="21766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Howard County Needs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C63E73-448D-C4CB-F459-E92805031EA1}"/>
              </a:ext>
            </a:extLst>
          </p:cNvPr>
          <p:cNvSpPr txBox="1"/>
          <p:nvPr/>
        </p:nvSpPr>
        <p:spPr>
          <a:xfrm>
            <a:off x="5692640" y="1463209"/>
            <a:ext cx="26835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Howard County Needs (continued)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800D28-5E79-D4B5-7D3A-D736AFE141DC}"/>
              </a:ext>
            </a:extLst>
          </p:cNvPr>
          <p:cNvSpPr txBox="1"/>
          <p:nvPr/>
        </p:nvSpPr>
        <p:spPr>
          <a:xfrm>
            <a:off x="5497432" y="1776405"/>
            <a:ext cx="2885144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National Trends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African Americans 20.1% of HC population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40% of African American Living in Poverty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447 Howard County Public School System Students experience Homelessness and 63% of them were African American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54% of 648 households that called the homeless services were African American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52% of the CAC food recipients were African American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46% of the students that received free and reduced meals in the school system were Black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Lack of employment opportunities that align with skills of  population experiencing poverty</a:t>
            </a:r>
          </a:p>
          <a:p>
            <a:r>
              <a:rPr lang="en-US" sz="1350" dirty="0">
                <a:solidFill>
                  <a:schemeClr val="bg1"/>
                </a:solidFill>
              </a:rPr>
              <a:t>Service To Youth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24.8% of HCPSS students are African American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Economically disadvantaged students continue to be chronically absent at disproportionately higher rates than their peers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African American saw an increase of 1.97% in graduation rates which is much lower than other disadvantaged groups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Less than 62% of African American students demonstrated post secondary readiness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African American students receiving special education services and students receiving free and reduced prices meals more than double the average of suspension rates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72344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8382000" cy="1066800"/>
          </a:xfrm>
        </p:spPr>
        <p:txBody>
          <a:bodyPr/>
          <a:lstStyle/>
          <a:p>
            <a:r>
              <a:rPr lang="en-US" sz="3200" dirty="0"/>
              <a:t>2024-2025 Strategic Priorities Discussion By Reflecting Upon 2023-2024</a:t>
            </a:r>
          </a:p>
        </p:txBody>
      </p:sp>
    </p:spTree>
    <p:extLst>
      <p:ext uri="{BB962C8B-B14F-4D97-AF65-F5344CB8AC3E}">
        <p14:creationId xmlns:p14="http://schemas.microsoft.com/office/powerpoint/2010/main" val="1542952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319D-0D33-6414-EF9F-D557354EE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05994-BF84-3A0A-E730-6CC2813CF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be placed in a breakout room</a:t>
            </a:r>
          </a:p>
          <a:p>
            <a:r>
              <a:rPr lang="en-US" dirty="0"/>
              <a:t>Quickly review the:</a:t>
            </a:r>
          </a:p>
          <a:p>
            <a:pPr lvl="1"/>
            <a:r>
              <a:rPr lang="en-US" dirty="0"/>
              <a:t>Strategic Priority You Were Assigned</a:t>
            </a:r>
          </a:p>
          <a:p>
            <a:pPr lvl="1"/>
            <a:r>
              <a:rPr lang="en-US" dirty="0"/>
              <a:t>Review 2023-2024 Results</a:t>
            </a:r>
          </a:p>
          <a:p>
            <a:pPr lvl="1"/>
            <a:r>
              <a:rPr lang="en-US" dirty="0"/>
              <a:t>Discuss Strategic Priority Results </a:t>
            </a:r>
          </a:p>
          <a:p>
            <a:pPr lvl="1"/>
            <a:r>
              <a:rPr lang="en-US" dirty="0"/>
              <a:t>Discuss the Howard County Data</a:t>
            </a:r>
          </a:p>
          <a:p>
            <a:pPr lvl="1"/>
            <a:r>
              <a:rPr lang="en-US" dirty="0"/>
              <a:t>Discuss Questions on Page 52 entitled, “2024-2025 Strategic Priorities Discussion”</a:t>
            </a:r>
          </a:p>
          <a:p>
            <a:pPr lvl="1"/>
            <a:r>
              <a:rPr lang="en-US" dirty="0"/>
              <a:t>Summarize Your Discussion and Report Out</a:t>
            </a:r>
          </a:p>
        </p:txBody>
      </p:sp>
    </p:spTree>
    <p:extLst>
      <p:ext uri="{BB962C8B-B14F-4D97-AF65-F5344CB8AC3E}">
        <p14:creationId xmlns:p14="http://schemas.microsoft.com/office/powerpoint/2010/main" val="427341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13B2-87AE-3BF9-0CB2-057CE6AB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76" y="-228600"/>
            <a:ext cx="6167511" cy="1143000"/>
          </a:xfrm>
        </p:spPr>
        <p:txBody>
          <a:bodyPr/>
          <a:lstStyle/>
          <a:p>
            <a:r>
              <a:rPr lang="en-US" dirty="0"/>
              <a:t>2024-2025 Priorities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19EAB-7094-4EC0-2785-A800E1C45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685800"/>
            <a:ext cx="8229600" cy="5261765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Promote a culture of friendship and engagement </a:t>
            </a:r>
          </a:p>
          <a:p>
            <a:pPr marL="400050" lvl="1" indent="0">
              <a:buNone/>
            </a:pPr>
            <a:r>
              <a:rPr lang="en-US" sz="2000" i="1" dirty="0"/>
              <a:t>- </a:t>
            </a:r>
            <a:r>
              <a:rPr lang="en-US" sz="2000" dirty="0"/>
              <a:t>Is it Reasonable to Increase participation in friendship activities by at least 30% by 2025? </a:t>
            </a:r>
          </a:p>
          <a:p>
            <a:pPr marL="400050" lvl="1" indent="0">
              <a:buNone/>
            </a:pPr>
            <a:r>
              <a:rPr lang="en-US" sz="2000" dirty="0"/>
              <a:t>- Is It Reasonable to Try Increase participation in membership Chapter meetings, averaging 90% in attendance by  2024-2025?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Promote a culture of transformational community service</a:t>
            </a:r>
          </a:p>
          <a:p>
            <a:pPr lvl="1" indent="-342900"/>
            <a:r>
              <a:rPr lang="en-US" sz="2000" dirty="0"/>
              <a:t>How would the Next Level Umbrella Program Look?</a:t>
            </a:r>
          </a:p>
          <a:p>
            <a:pPr lvl="1" indent="-342900"/>
            <a:r>
              <a:rPr lang="en-US" sz="2000" dirty="0"/>
              <a:t>Can We Integrate the Arts Facet?</a:t>
            </a:r>
          </a:p>
          <a:p>
            <a:pPr lvl="1" indent="-342900"/>
            <a:r>
              <a:rPr lang="en-US" sz="2000" dirty="0"/>
              <a:t>Can we Achieve 100% Participation in Our Umbrella and Integrated Programs?</a:t>
            </a:r>
          </a:p>
          <a:p>
            <a:pPr lvl="1" indent="-342900"/>
            <a:r>
              <a:rPr lang="en-US" sz="2000" dirty="0"/>
              <a:t>Can We Further Integrate NTS?</a:t>
            </a:r>
          </a:p>
          <a:p>
            <a:pPr lvl="1" indent="-342900"/>
            <a:r>
              <a:rPr lang="en-US" sz="2000" dirty="0"/>
              <a:t>How Will An Integrated Program Look?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Promote a culture of fiscal responsibility??</a:t>
            </a:r>
          </a:p>
          <a:p>
            <a:pPr marL="400050" lvl="1" indent="0">
              <a:buNone/>
            </a:pPr>
            <a:r>
              <a:rPr lang="en-US" sz="2000" i="1" dirty="0"/>
              <a:t>- </a:t>
            </a:r>
            <a:r>
              <a:rPr lang="en-US" sz="2000" dirty="0"/>
              <a:t>Is it still reasonable to Try to Double our existing program budget by 2025?</a:t>
            </a:r>
          </a:p>
          <a:p>
            <a:pPr marL="400050" lvl="1" indent="0">
              <a:buNone/>
            </a:pPr>
            <a:r>
              <a:rPr lang="en-US" sz="2000" dirty="0"/>
              <a:t> - Is It Still Reasonable to Try to Double our existing scholarship budget by 2025?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Promote a culture of organizational excellence and alignment </a:t>
            </a:r>
          </a:p>
          <a:p>
            <a:pPr marL="400050" lvl="1" indent="0">
              <a:buNone/>
            </a:pPr>
            <a:r>
              <a:rPr lang="en-US" sz="2000" i="1" dirty="0"/>
              <a:t>- </a:t>
            </a:r>
            <a:r>
              <a:rPr lang="en-US" sz="2000" dirty="0"/>
              <a:t>Is it Reasonable to Expect Full Chapter Engagement by 2025?</a:t>
            </a:r>
          </a:p>
          <a:p>
            <a:pPr marL="400050" lvl="1" indent="0">
              <a:buNone/>
            </a:pPr>
            <a:r>
              <a:rPr lang="en-US" sz="2000" dirty="0"/>
              <a:t>- Will Intake Be an Option By 2025?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Promote a culture of brand awareness</a:t>
            </a:r>
          </a:p>
          <a:p>
            <a:pPr lvl="1" indent="-342900">
              <a:buFontTx/>
              <a:buChar char="-"/>
            </a:pPr>
            <a:r>
              <a:rPr lang="en-US" sz="2000" dirty="0"/>
              <a:t>Is it Reasonable to Assume our Marketing and Communications Activities will Increase By 50%?</a:t>
            </a:r>
          </a:p>
          <a:p>
            <a:pPr lvl="1" indent="-342900">
              <a:buFontTx/>
              <a:buChar char="-"/>
            </a:pPr>
            <a:r>
              <a:rPr lang="en-US" sz="2000" dirty="0"/>
              <a:t>Is it Reasonable to Assume that our Marketing and Communications will be integrated into the Facet and Committee Activities?</a:t>
            </a:r>
          </a:p>
          <a:p>
            <a:pPr marL="400050" lvl="1" indent="0">
              <a:buNone/>
            </a:pPr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5446D-1F9A-66F6-D024-10A2761E0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5983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497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8382000" cy="1066800"/>
          </a:xfrm>
        </p:spPr>
        <p:txBody>
          <a:bodyPr/>
          <a:lstStyle/>
          <a:p>
            <a:r>
              <a:rPr lang="en-US" sz="3200" dirty="0"/>
              <a:t>Set High Level 2024-2025 Strategic Priorities</a:t>
            </a:r>
          </a:p>
        </p:txBody>
      </p:sp>
    </p:spTree>
    <p:extLst>
      <p:ext uri="{BB962C8B-B14F-4D97-AF65-F5344CB8AC3E}">
        <p14:creationId xmlns:p14="http://schemas.microsoft.com/office/powerpoint/2010/main" val="2661704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1690-F6E1-F597-492B-B601CA9F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925046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Next Steps- Detailed Action and Implementation Planning</a:t>
            </a:r>
            <a:br>
              <a:rPr lang="en-US" sz="2800" dirty="0"/>
            </a:br>
            <a:r>
              <a:rPr lang="en-US" sz="2800" dirty="0"/>
              <a:t>(TBD)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47025-1902-3B94-CFF3-1CCAB2173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54" y="838200"/>
            <a:ext cx="8925046" cy="57912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en-US" sz="2000" i="1" dirty="0"/>
          </a:p>
          <a:p>
            <a:pPr marL="400050" lvl="1" indent="0">
              <a:buNone/>
            </a:pP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D2CBBA-6F99-079C-E4C4-DD217EA93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034720"/>
              </p:ext>
            </p:extLst>
          </p:nvPr>
        </p:nvGraphicFramePr>
        <p:xfrm>
          <a:off x="228600" y="1143000"/>
          <a:ext cx="8696447" cy="5105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2318">
                  <a:extLst>
                    <a:ext uri="{9D8B030D-6E8A-4147-A177-3AD203B41FA5}">
                      <a16:colId xmlns:a16="http://schemas.microsoft.com/office/drawing/2014/main" val="3608415131"/>
                    </a:ext>
                  </a:extLst>
                </a:gridCol>
                <a:gridCol w="729772">
                  <a:extLst>
                    <a:ext uri="{9D8B030D-6E8A-4147-A177-3AD203B41FA5}">
                      <a16:colId xmlns:a16="http://schemas.microsoft.com/office/drawing/2014/main" val="3117788494"/>
                    </a:ext>
                  </a:extLst>
                </a:gridCol>
                <a:gridCol w="1240612">
                  <a:extLst>
                    <a:ext uri="{9D8B030D-6E8A-4147-A177-3AD203B41FA5}">
                      <a16:colId xmlns:a16="http://schemas.microsoft.com/office/drawing/2014/main" val="3685784520"/>
                    </a:ext>
                  </a:extLst>
                </a:gridCol>
                <a:gridCol w="1678475">
                  <a:extLst>
                    <a:ext uri="{9D8B030D-6E8A-4147-A177-3AD203B41FA5}">
                      <a16:colId xmlns:a16="http://schemas.microsoft.com/office/drawing/2014/main" val="3984200718"/>
                    </a:ext>
                  </a:extLst>
                </a:gridCol>
                <a:gridCol w="1313589">
                  <a:extLst>
                    <a:ext uri="{9D8B030D-6E8A-4147-A177-3AD203B41FA5}">
                      <a16:colId xmlns:a16="http://schemas.microsoft.com/office/drawing/2014/main" val="4004056513"/>
                    </a:ext>
                  </a:extLst>
                </a:gridCol>
                <a:gridCol w="1021681">
                  <a:extLst>
                    <a:ext uri="{9D8B030D-6E8A-4147-A177-3AD203B41FA5}">
                      <a16:colId xmlns:a16="http://schemas.microsoft.com/office/drawing/2014/main" val="1946856083"/>
                    </a:ext>
                  </a:extLst>
                </a:gridCol>
              </a:tblGrid>
              <a:tr h="62914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ACTION PLAN  (B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 FACET AND COMMITTEE)</a:t>
                      </a:r>
                      <a:endParaRPr lang="en-US" sz="1200" b="1" i="1" dirty="0"/>
                    </a:p>
                  </a:txBody>
                  <a:tcPr marL="73025" marR="73025" marT="73025" marB="730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415003"/>
                  </a:ext>
                </a:extLst>
              </a:tr>
              <a:tr h="950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Activity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Target Date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Resources Required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Lead Person(s)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Anticipated Product or Result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Progress Notes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384062258"/>
                  </a:ext>
                </a:extLst>
              </a:tr>
              <a:tr h="11752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716639523"/>
                  </a:ext>
                </a:extLst>
              </a:tr>
              <a:tr h="11752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2025969017"/>
                  </a:ext>
                </a:extLst>
              </a:tr>
              <a:tr h="11752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268371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746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6000">
        <p15:prstTrans prst="origami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8382000" cy="1066800"/>
          </a:xfrm>
        </p:spPr>
        <p:txBody>
          <a:bodyPr/>
          <a:lstStyle/>
          <a:p>
            <a:r>
              <a:rPr lang="en-US" sz="3200" dirty="0"/>
              <a:t>Summary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1427635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A99C5-EEAF-E465-8086-99242BCB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C749A-618F-88E9-2A66-0B1ADC8AA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Off to </a:t>
            </a:r>
            <a:r>
              <a:rPr lang="en-US"/>
              <a:t>An Excellent Start</a:t>
            </a:r>
          </a:p>
          <a:p>
            <a:r>
              <a:rPr lang="en-US" dirty="0"/>
              <a:t>To Stay on Track with the Strategic Journey Map, We Will Have To:</a:t>
            </a:r>
          </a:p>
          <a:p>
            <a:pPr lvl="1"/>
            <a:r>
              <a:rPr lang="en-US" dirty="0"/>
              <a:t> Meet One Per Month Through August</a:t>
            </a:r>
          </a:p>
          <a:p>
            <a:pPr lvl="1"/>
            <a:r>
              <a:rPr lang="en-US" dirty="0"/>
              <a:t>Align the Strategic Plan with our Facet and Committee Activities</a:t>
            </a:r>
          </a:p>
          <a:p>
            <a:pPr lvl="1"/>
            <a:r>
              <a:rPr lang="en-US" dirty="0"/>
              <a:t>Begin to Plan a September Retreat</a:t>
            </a:r>
          </a:p>
        </p:txBody>
      </p:sp>
    </p:spTree>
    <p:extLst>
      <p:ext uri="{BB962C8B-B14F-4D97-AF65-F5344CB8AC3E}">
        <p14:creationId xmlns:p14="http://schemas.microsoft.com/office/powerpoint/2010/main" val="2626039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7A2C-08A5-4167-ADF8-C7F62A89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938" y="455665"/>
            <a:ext cx="8229600" cy="533450"/>
          </a:xfrm>
        </p:spPr>
        <p:txBody>
          <a:bodyPr/>
          <a:lstStyle/>
          <a:p>
            <a:r>
              <a:rPr lang="en-US" dirty="0"/>
              <a:t>Strategic Planning Journey Map</a:t>
            </a:r>
            <a:endParaRPr lang="es-UY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9D294B-48EC-B6CF-7F70-C1298DC82824}"/>
              </a:ext>
            </a:extLst>
          </p:cNvPr>
          <p:cNvGrpSpPr/>
          <p:nvPr/>
        </p:nvGrpSpPr>
        <p:grpSpPr>
          <a:xfrm>
            <a:off x="-76200" y="1730008"/>
            <a:ext cx="8686800" cy="4312169"/>
            <a:chOff x="-76200" y="1730008"/>
            <a:chExt cx="7727344" cy="431216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BE0D3F1-E707-44D8-AE25-F06E52DB6726}"/>
                </a:ext>
              </a:extLst>
            </p:cNvPr>
            <p:cNvSpPr/>
            <p:nvPr/>
          </p:nvSpPr>
          <p:spPr>
            <a:xfrm>
              <a:off x="1077847" y="2605738"/>
              <a:ext cx="6547691" cy="722875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latin typeface="Poppins" pitchFamily="2" charset="77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FE54A36-9876-452B-8740-E066798D262D}"/>
                </a:ext>
              </a:extLst>
            </p:cNvPr>
            <p:cNvSpPr/>
            <p:nvPr/>
          </p:nvSpPr>
          <p:spPr>
            <a:xfrm>
              <a:off x="1060695" y="3327024"/>
              <a:ext cx="6522601" cy="830267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latin typeface="Poppins" pitchFamily="2" charset="77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0F0517A-F8C5-4066-AD8A-758EFEA3B53A}"/>
                </a:ext>
              </a:extLst>
            </p:cNvPr>
            <p:cNvSpPr/>
            <p:nvPr/>
          </p:nvSpPr>
          <p:spPr>
            <a:xfrm>
              <a:off x="1055684" y="4114996"/>
              <a:ext cx="6547690" cy="830267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latin typeface="Poppins" pitchFamily="2" charset="77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EA8919-6853-41B3-938F-2F567556EB16}"/>
                </a:ext>
              </a:extLst>
            </p:cNvPr>
            <p:cNvCxnSpPr/>
            <p:nvPr/>
          </p:nvCxnSpPr>
          <p:spPr>
            <a:xfrm>
              <a:off x="1064906" y="1730008"/>
              <a:ext cx="0" cy="402427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CE8BD61-CC70-4647-8755-62DE12894D04}"/>
                </a:ext>
              </a:extLst>
            </p:cNvPr>
            <p:cNvCxnSpPr/>
            <p:nvPr/>
          </p:nvCxnSpPr>
          <p:spPr>
            <a:xfrm>
              <a:off x="7597124" y="1808905"/>
              <a:ext cx="0" cy="402427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3E8B46A-B3F6-4D8F-A2B4-0FD85251E344}"/>
                </a:ext>
              </a:extLst>
            </p:cNvPr>
            <p:cNvCxnSpPr/>
            <p:nvPr/>
          </p:nvCxnSpPr>
          <p:spPr>
            <a:xfrm>
              <a:off x="5327736" y="1754734"/>
              <a:ext cx="0" cy="402427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BA3D8EE-22DB-4900-BD98-4BC2E87D1C11}"/>
                </a:ext>
              </a:extLst>
            </p:cNvPr>
            <p:cNvCxnSpPr/>
            <p:nvPr/>
          </p:nvCxnSpPr>
          <p:spPr>
            <a:xfrm>
              <a:off x="3391143" y="1730008"/>
              <a:ext cx="0" cy="402427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3B70DC5-1504-43EC-AC53-3E3C25D33862}"/>
                </a:ext>
              </a:extLst>
            </p:cNvPr>
            <p:cNvSpPr txBox="1"/>
            <p:nvPr/>
          </p:nvSpPr>
          <p:spPr>
            <a:xfrm>
              <a:off x="1539386" y="1863725"/>
              <a:ext cx="1531815" cy="58477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B050"/>
                  </a:solidFill>
                  <a:ea typeface="League Spartan" charset="0"/>
                  <a:cs typeface="Poppins" pitchFamily="2" charset="77"/>
                </a:rPr>
                <a:t>PHASE 1</a:t>
              </a:r>
            </a:p>
            <a:p>
              <a:pPr algn="ctr"/>
              <a:r>
                <a:rPr lang="en-US" sz="1600" b="1" dirty="0">
                  <a:solidFill>
                    <a:srgbClr val="00B050"/>
                  </a:solidFill>
                  <a:ea typeface="League Spartan" charset="0"/>
                  <a:cs typeface="Poppins" pitchFamily="2" charset="77"/>
                </a:rPr>
                <a:t>May- August 2022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6759E91-A8F0-4297-BEC5-3368B8C38ACB}"/>
                </a:ext>
              </a:extLst>
            </p:cNvPr>
            <p:cNvSpPr txBox="1"/>
            <p:nvPr/>
          </p:nvSpPr>
          <p:spPr>
            <a:xfrm>
              <a:off x="3670456" y="1862419"/>
              <a:ext cx="1249933" cy="58477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B050"/>
                  </a:solidFill>
                  <a:ea typeface="League Spartan" charset="0"/>
                  <a:cs typeface="Poppins" pitchFamily="2" charset="77"/>
                </a:rPr>
                <a:t>PHASE 2</a:t>
              </a:r>
            </a:p>
            <a:p>
              <a:pPr algn="ctr"/>
              <a:r>
                <a:rPr lang="en-US" sz="1600" b="1" dirty="0">
                  <a:solidFill>
                    <a:srgbClr val="00B050"/>
                  </a:solidFill>
                  <a:ea typeface="League Spartan" charset="0"/>
                  <a:cs typeface="Poppins" pitchFamily="2" charset="77"/>
                </a:rPr>
                <a:t>Sept-Dec 2022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3369C3E-E2CA-43AD-8A9F-1F0EA75B484A}"/>
                </a:ext>
              </a:extLst>
            </p:cNvPr>
            <p:cNvSpPr txBox="1"/>
            <p:nvPr/>
          </p:nvSpPr>
          <p:spPr>
            <a:xfrm>
              <a:off x="5291134" y="1900846"/>
              <a:ext cx="2360010" cy="584775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B050"/>
                  </a:solidFill>
                  <a:ea typeface="League Spartan" charset="0"/>
                  <a:cs typeface="Poppins" pitchFamily="2" charset="77"/>
                </a:rPr>
                <a:t>PHASE 3 </a:t>
              </a:r>
            </a:p>
            <a:p>
              <a:pPr algn="ctr"/>
              <a:r>
                <a:rPr lang="en-US" sz="1600" b="1" dirty="0">
                  <a:solidFill>
                    <a:srgbClr val="00B050"/>
                  </a:solidFill>
                  <a:ea typeface="League Spartan" charset="0"/>
                  <a:cs typeface="Poppins" pitchFamily="2" charset="77"/>
                </a:rPr>
                <a:t>Jan-April 2022</a:t>
              </a:r>
            </a:p>
          </p:txBody>
        </p:sp>
        <p:sp>
          <p:nvSpPr>
            <p:cNvPr id="77" name="Subtitle 2">
              <a:extLst>
                <a:ext uri="{FF2B5EF4-FFF2-40B4-BE49-F238E27FC236}">
                  <a16:creationId xmlns:a16="http://schemas.microsoft.com/office/drawing/2014/main" id="{760DB23A-89F5-4573-926E-5A67E2B853E2}"/>
                </a:ext>
              </a:extLst>
            </p:cNvPr>
            <p:cNvSpPr txBox="1">
              <a:spLocks/>
            </p:cNvSpPr>
            <p:nvPr/>
          </p:nvSpPr>
          <p:spPr>
            <a:xfrm>
              <a:off x="1267667" y="5049579"/>
              <a:ext cx="1848533" cy="992598"/>
            </a:xfrm>
            <a:prstGeom prst="rect">
              <a:avLst/>
            </a:prstGeom>
          </p:spPr>
          <p:txBody>
            <a:bodyPr vert="horz" wrap="square" lIns="68598" tIns="34299" rIns="68598" bIns="34299" rtlCol="0" anchor="t">
              <a:spAutoFit/>
            </a:bodyPr>
            <a:lstStyle>
              <a:defPPr>
                <a:defRPr lang="en-US"/>
              </a:defPPr>
              <a:lvl1pPr indent="0" algn="ctr" defTabSz="1087636">
                <a:lnSpc>
                  <a:spcPct val="100000"/>
                </a:lnSpc>
                <a:spcBef>
                  <a:spcPts val="0"/>
                </a:spcBef>
                <a:buFont typeface="Arial"/>
                <a:buNone/>
                <a:defRPr sz="1200">
                  <a:ea typeface="Lato Light" panose="020F0502020204030203" pitchFamily="34" charset="0"/>
                  <a:cs typeface="Mukta ExtraLight" panose="020B0000000000000000" pitchFamily="34" charset="77"/>
                </a:defRPr>
              </a:lvl1pPr>
              <a:lvl2pPr marL="108763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5271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912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5054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8184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5820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3455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701091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br>
                <a:rPr lang="en-US" sz="900" dirty="0"/>
              </a:br>
              <a:r>
                <a:rPr lang="en-US" sz="1400" b="1" dirty="0">
                  <a:solidFill>
                    <a:srgbClr val="00B050"/>
                  </a:solidFill>
                </a:rPr>
                <a:t>SWOT </a:t>
              </a:r>
            </a:p>
            <a:p>
              <a:r>
                <a:rPr lang="en-US" sz="1400" b="1" dirty="0">
                  <a:solidFill>
                    <a:srgbClr val="00B050"/>
                  </a:solidFill>
                </a:rPr>
                <a:t>Change Agenda </a:t>
              </a:r>
            </a:p>
            <a:p>
              <a:r>
                <a:rPr lang="en-US" sz="1400" b="1" dirty="0">
                  <a:solidFill>
                    <a:srgbClr val="00B050"/>
                  </a:solidFill>
                </a:rPr>
                <a:t>SMART Goals </a:t>
              </a:r>
            </a:p>
            <a:p>
              <a:endParaRPr lang="en-US" sz="900" b="1" dirty="0"/>
            </a:p>
          </p:txBody>
        </p:sp>
        <p:sp>
          <p:nvSpPr>
            <p:cNvPr id="80" name="Subtitle 2">
              <a:extLst>
                <a:ext uri="{FF2B5EF4-FFF2-40B4-BE49-F238E27FC236}">
                  <a16:creationId xmlns:a16="http://schemas.microsoft.com/office/drawing/2014/main" id="{6A198C91-19CC-449E-8231-4661B8A4B316}"/>
                </a:ext>
              </a:extLst>
            </p:cNvPr>
            <p:cNvSpPr txBox="1">
              <a:spLocks/>
            </p:cNvSpPr>
            <p:nvPr/>
          </p:nvSpPr>
          <p:spPr>
            <a:xfrm>
              <a:off x="3429069" y="5055435"/>
              <a:ext cx="1827028" cy="715599"/>
            </a:xfrm>
            <a:prstGeom prst="rect">
              <a:avLst/>
            </a:prstGeom>
          </p:spPr>
          <p:txBody>
            <a:bodyPr vert="horz" wrap="square" lIns="68598" tIns="34299" rIns="68598" bIns="34299" rtlCol="0" anchor="t">
              <a:spAutoFit/>
            </a:bodyPr>
            <a:lstStyle>
              <a:defPPr>
                <a:defRPr lang="en-US"/>
              </a:defPPr>
              <a:lvl1pPr indent="0" algn="ctr" defTabSz="1087636">
                <a:lnSpc>
                  <a:spcPct val="100000"/>
                </a:lnSpc>
                <a:spcBef>
                  <a:spcPts val="0"/>
                </a:spcBef>
                <a:buFont typeface="Arial"/>
                <a:buNone/>
                <a:defRPr sz="1200">
                  <a:ea typeface="Lato Light" panose="020F0502020204030203" pitchFamily="34" charset="0"/>
                  <a:cs typeface="Mukta ExtraLight" panose="020B0000000000000000" pitchFamily="34" charset="77"/>
                </a:defRPr>
              </a:lvl1pPr>
              <a:lvl2pPr marL="108763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5271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912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5054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8184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5820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3455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701091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en-US" sz="1400" b="1" dirty="0">
                  <a:solidFill>
                    <a:srgbClr val="00B050"/>
                  </a:solidFill>
                </a:rPr>
                <a:t>Service Delivery Model</a:t>
              </a:r>
            </a:p>
            <a:p>
              <a:r>
                <a:rPr lang="en-US" sz="1400" b="1" dirty="0">
                  <a:solidFill>
                    <a:srgbClr val="00B050"/>
                  </a:solidFill>
                </a:rPr>
                <a:t>Budget</a:t>
              </a:r>
            </a:p>
            <a:p>
              <a:r>
                <a:rPr lang="en-US" sz="1400" b="1" dirty="0">
                  <a:solidFill>
                    <a:srgbClr val="00B050"/>
                  </a:solidFill>
                </a:rPr>
                <a:t>Metrics</a:t>
              </a:r>
            </a:p>
          </p:txBody>
        </p:sp>
        <p:sp>
          <p:nvSpPr>
            <p:cNvPr id="82" name="Subtitle 2">
              <a:extLst>
                <a:ext uri="{FF2B5EF4-FFF2-40B4-BE49-F238E27FC236}">
                  <a16:creationId xmlns:a16="http://schemas.microsoft.com/office/drawing/2014/main" id="{86AF18B0-1EB6-4F2D-B849-21A6FD704EBE}"/>
                </a:ext>
              </a:extLst>
            </p:cNvPr>
            <p:cNvSpPr txBox="1">
              <a:spLocks/>
            </p:cNvSpPr>
            <p:nvPr/>
          </p:nvSpPr>
          <p:spPr>
            <a:xfrm>
              <a:off x="5396354" y="5050005"/>
              <a:ext cx="1706771" cy="931042"/>
            </a:xfrm>
            <a:prstGeom prst="rect">
              <a:avLst/>
            </a:prstGeom>
          </p:spPr>
          <p:txBody>
            <a:bodyPr vert="horz" wrap="square" lIns="68598" tIns="34299" rIns="68598" bIns="34299" rtlCol="0" anchor="t">
              <a:spAutoFit/>
            </a:bodyPr>
            <a:lstStyle>
              <a:defPPr>
                <a:defRPr lang="en-US"/>
              </a:defPPr>
              <a:lvl1pPr indent="0" algn="ctr" defTabSz="1087636">
                <a:lnSpc>
                  <a:spcPct val="100000"/>
                </a:lnSpc>
                <a:spcBef>
                  <a:spcPts val="0"/>
                </a:spcBef>
                <a:buFont typeface="Arial"/>
                <a:buNone/>
                <a:defRPr sz="1200">
                  <a:ea typeface="Lato Light" panose="020F0502020204030203" pitchFamily="34" charset="0"/>
                  <a:cs typeface="Mukta ExtraLight" panose="020B0000000000000000" pitchFamily="34" charset="77"/>
                </a:defRPr>
              </a:lvl1pPr>
              <a:lvl2pPr marL="108763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5271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912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5054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8184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5820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3455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701091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en-US" sz="1400" b="1" dirty="0">
                  <a:solidFill>
                    <a:srgbClr val="00B050"/>
                  </a:solidFill>
                </a:rPr>
                <a:t>Monthly Check-Ins</a:t>
              </a:r>
            </a:p>
            <a:p>
              <a:r>
                <a:rPr lang="en-US" sz="1400" b="1" dirty="0">
                  <a:solidFill>
                    <a:srgbClr val="00B050"/>
                  </a:solidFill>
                </a:rPr>
                <a:t>Submit Chapter Strategic Plan/April 30th</a:t>
              </a:r>
            </a:p>
          </p:txBody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7544B7D0-B816-4FBA-AF4A-EB47D73D56A1}"/>
                </a:ext>
              </a:extLst>
            </p:cNvPr>
            <p:cNvSpPr/>
            <p:nvPr/>
          </p:nvSpPr>
          <p:spPr>
            <a:xfrm>
              <a:off x="1074392" y="2836548"/>
              <a:ext cx="6535839" cy="1728812"/>
            </a:xfrm>
            <a:custGeom>
              <a:avLst/>
              <a:gdLst>
                <a:gd name="connsiteX0" fmla="*/ 0 w 16747958"/>
                <a:gd name="connsiteY0" fmla="*/ 1540043 h 2237874"/>
                <a:gd name="connsiteX1" fmla="*/ 288758 w 16747958"/>
                <a:gd name="connsiteY1" fmla="*/ 1155032 h 2237874"/>
                <a:gd name="connsiteX2" fmla="*/ 433137 w 16747958"/>
                <a:gd name="connsiteY2" fmla="*/ 1010653 h 2237874"/>
                <a:gd name="connsiteX3" fmla="*/ 794084 w 16747958"/>
                <a:gd name="connsiteY3" fmla="*/ 721895 h 2237874"/>
                <a:gd name="connsiteX4" fmla="*/ 1179095 w 16747958"/>
                <a:gd name="connsiteY4" fmla="*/ 529390 h 2237874"/>
                <a:gd name="connsiteX5" fmla="*/ 1732547 w 16747958"/>
                <a:gd name="connsiteY5" fmla="*/ 336885 h 2237874"/>
                <a:gd name="connsiteX6" fmla="*/ 2093495 w 16747958"/>
                <a:gd name="connsiteY6" fmla="*/ 264695 h 2237874"/>
                <a:gd name="connsiteX7" fmla="*/ 2719137 w 16747958"/>
                <a:gd name="connsiteY7" fmla="*/ 144379 h 2237874"/>
                <a:gd name="connsiteX8" fmla="*/ 3537284 w 16747958"/>
                <a:gd name="connsiteY8" fmla="*/ 48127 h 2237874"/>
                <a:gd name="connsiteX9" fmla="*/ 4307305 w 16747958"/>
                <a:gd name="connsiteY9" fmla="*/ 0 h 2237874"/>
                <a:gd name="connsiteX10" fmla="*/ 5895474 w 16747958"/>
                <a:gd name="connsiteY10" fmla="*/ 48127 h 2237874"/>
                <a:gd name="connsiteX11" fmla="*/ 6545179 w 16747958"/>
                <a:gd name="connsiteY11" fmla="*/ 144379 h 2237874"/>
                <a:gd name="connsiteX12" fmla="*/ 7146758 w 16747958"/>
                <a:gd name="connsiteY12" fmla="*/ 240632 h 2237874"/>
                <a:gd name="connsiteX13" fmla="*/ 7531769 w 16747958"/>
                <a:gd name="connsiteY13" fmla="*/ 336885 h 2237874"/>
                <a:gd name="connsiteX14" fmla="*/ 7676147 w 16747958"/>
                <a:gd name="connsiteY14" fmla="*/ 360948 h 2237874"/>
                <a:gd name="connsiteX15" fmla="*/ 8061158 w 16747958"/>
                <a:gd name="connsiteY15" fmla="*/ 457200 h 2237874"/>
                <a:gd name="connsiteX16" fmla="*/ 8253663 w 16747958"/>
                <a:gd name="connsiteY16" fmla="*/ 529390 h 2237874"/>
                <a:gd name="connsiteX17" fmla="*/ 8614611 w 16747958"/>
                <a:gd name="connsiteY17" fmla="*/ 649706 h 2237874"/>
                <a:gd name="connsiteX18" fmla="*/ 8831179 w 16747958"/>
                <a:gd name="connsiteY18" fmla="*/ 721895 h 2237874"/>
                <a:gd name="connsiteX19" fmla="*/ 8999621 w 16747958"/>
                <a:gd name="connsiteY19" fmla="*/ 794085 h 2237874"/>
                <a:gd name="connsiteX20" fmla="*/ 9288379 w 16747958"/>
                <a:gd name="connsiteY20" fmla="*/ 890337 h 2237874"/>
                <a:gd name="connsiteX21" fmla="*/ 9480884 w 16747958"/>
                <a:gd name="connsiteY21" fmla="*/ 986590 h 2237874"/>
                <a:gd name="connsiteX22" fmla="*/ 9769642 w 16747958"/>
                <a:gd name="connsiteY22" fmla="*/ 1130969 h 2237874"/>
                <a:gd name="connsiteX23" fmla="*/ 9938084 w 16747958"/>
                <a:gd name="connsiteY23" fmla="*/ 1179095 h 2237874"/>
                <a:gd name="connsiteX24" fmla="*/ 10539663 w 16747958"/>
                <a:gd name="connsiteY24" fmla="*/ 1419727 h 2237874"/>
                <a:gd name="connsiteX25" fmla="*/ 10852484 w 16747958"/>
                <a:gd name="connsiteY25" fmla="*/ 1515979 h 2237874"/>
                <a:gd name="connsiteX26" fmla="*/ 11165305 w 16747958"/>
                <a:gd name="connsiteY26" fmla="*/ 1636295 h 2237874"/>
                <a:gd name="connsiteX27" fmla="*/ 12729411 w 16747958"/>
                <a:gd name="connsiteY27" fmla="*/ 2021306 h 2237874"/>
                <a:gd name="connsiteX28" fmla="*/ 13090358 w 16747958"/>
                <a:gd name="connsiteY28" fmla="*/ 2093495 h 2237874"/>
                <a:gd name="connsiteX29" fmla="*/ 13306926 w 16747958"/>
                <a:gd name="connsiteY29" fmla="*/ 2117558 h 2237874"/>
                <a:gd name="connsiteX30" fmla="*/ 13980695 w 16747958"/>
                <a:gd name="connsiteY30" fmla="*/ 2213811 h 2237874"/>
                <a:gd name="connsiteX31" fmla="*/ 14461958 w 16747958"/>
                <a:gd name="connsiteY31" fmla="*/ 2237874 h 2237874"/>
                <a:gd name="connsiteX32" fmla="*/ 14702590 w 16747958"/>
                <a:gd name="connsiteY32" fmla="*/ 2213811 h 2237874"/>
                <a:gd name="connsiteX33" fmla="*/ 14991347 w 16747958"/>
                <a:gd name="connsiteY33" fmla="*/ 2165685 h 2237874"/>
                <a:gd name="connsiteX34" fmla="*/ 15207916 w 16747958"/>
                <a:gd name="connsiteY34" fmla="*/ 2069432 h 2237874"/>
                <a:gd name="connsiteX35" fmla="*/ 15400421 w 16747958"/>
                <a:gd name="connsiteY35" fmla="*/ 1949116 h 2237874"/>
                <a:gd name="connsiteX36" fmla="*/ 15641053 w 16747958"/>
                <a:gd name="connsiteY36" fmla="*/ 1804737 h 2237874"/>
                <a:gd name="connsiteX37" fmla="*/ 15761369 w 16747958"/>
                <a:gd name="connsiteY37" fmla="*/ 1756611 h 2237874"/>
                <a:gd name="connsiteX38" fmla="*/ 15881684 w 16747958"/>
                <a:gd name="connsiteY38" fmla="*/ 1636295 h 2237874"/>
                <a:gd name="connsiteX39" fmla="*/ 16170442 w 16747958"/>
                <a:gd name="connsiteY39" fmla="*/ 1371600 h 2237874"/>
                <a:gd name="connsiteX40" fmla="*/ 16290758 w 16747958"/>
                <a:gd name="connsiteY40" fmla="*/ 1203158 h 2237874"/>
                <a:gd name="connsiteX41" fmla="*/ 16483263 w 16747958"/>
                <a:gd name="connsiteY41" fmla="*/ 986590 h 2237874"/>
                <a:gd name="connsiteX42" fmla="*/ 16579516 w 16747958"/>
                <a:gd name="connsiteY42" fmla="*/ 842211 h 2237874"/>
                <a:gd name="connsiteX43" fmla="*/ 16627642 w 16747958"/>
                <a:gd name="connsiteY43" fmla="*/ 770022 h 2237874"/>
                <a:gd name="connsiteX44" fmla="*/ 16675769 w 16747958"/>
                <a:gd name="connsiteY44" fmla="*/ 673769 h 2237874"/>
                <a:gd name="connsiteX45" fmla="*/ 16723895 w 16747958"/>
                <a:gd name="connsiteY45" fmla="*/ 601579 h 2237874"/>
                <a:gd name="connsiteX46" fmla="*/ 16747958 w 16747958"/>
                <a:gd name="connsiteY46" fmla="*/ 529390 h 2237874"/>
                <a:gd name="connsiteX0" fmla="*/ 0 w 16747958"/>
                <a:gd name="connsiteY0" fmla="*/ 1540043 h 2237874"/>
                <a:gd name="connsiteX1" fmla="*/ 433137 w 16747958"/>
                <a:gd name="connsiteY1" fmla="*/ 1010653 h 2237874"/>
                <a:gd name="connsiteX2" fmla="*/ 794084 w 16747958"/>
                <a:gd name="connsiteY2" fmla="*/ 721895 h 2237874"/>
                <a:gd name="connsiteX3" fmla="*/ 1179095 w 16747958"/>
                <a:gd name="connsiteY3" fmla="*/ 529390 h 2237874"/>
                <a:gd name="connsiteX4" fmla="*/ 1732547 w 16747958"/>
                <a:gd name="connsiteY4" fmla="*/ 336885 h 2237874"/>
                <a:gd name="connsiteX5" fmla="*/ 2093495 w 16747958"/>
                <a:gd name="connsiteY5" fmla="*/ 264695 h 2237874"/>
                <a:gd name="connsiteX6" fmla="*/ 2719137 w 16747958"/>
                <a:gd name="connsiteY6" fmla="*/ 144379 h 2237874"/>
                <a:gd name="connsiteX7" fmla="*/ 3537284 w 16747958"/>
                <a:gd name="connsiteY7" fmla="*/ 48127 h 2237874"/>
                <a:gd name="connsiteX8" fmla="*/ 4307305 w 16747958"/>
                <a:gd name="connsiteY8" fmla="*/ 0 h 2237874"/>
                <a:gd name="connsiteX9" fmla="*/ 5895474 w 16747958"/>
                <a:gd name="connsiteY9" fmla="*/ 48127 h 2237874"/>
                <a:gd name="connsiteX10" fmla="*/ 6545179 w 16747958"/>
                <a:gd name="connsiteY10" fmla="*/ 144379 h 2237874"/>
                <a:gd name="connsiteX11" fmla="*/ 7146758 w 16747958"/>
                <a:gd name="connsiteY11" fmla="*/ 240632 h 2237874"/>
                <a:gd name="connsiteX12" fmla="*/ 7531769 w 16747958"/>
                <a:gd name="connsiteY12" fmla="*/ 336885 h 2237874"/>
                <a:gd name="connsiteX13" fmla="*/ 7676147 w 16747958"/>
                <a:gd name="connsiteY13" fmla="*/ 360948 h 2237874"/>
                <a:gd name="connsiteX14" fmla="*/ 8061158 w 16747958"/>
                <a:gd name="connsiteY14" fmla="*/ 457200 h 2237874"/>
                <a:gd name="connsiteX15" fmla="*/ 8253663 w 16747958"/>
                <a:gd name="connsiteY15" fmla="*/ 529390 h 2237874"/>
                <a:gd name="connsiteX16" fmla="*/ 8614611 w 16747958"/>
                <a:gd name="connsiteY16" fmla="*/ 649706 h 2237874"/>
                <a:gd name="connsiteX17" fmla="*/ 8831179 w 16747958"/>
                <a:gd name="connsiteY17" fmla="*/ 721895 h 2237874"/>
                <a:gd name="connsiteX18" fmla="*/ 8999621 w 16747958"/>
                <a:gd name="connsiteY18" fmla="*/ 794085 h 2237874"/>
                <a:gd name="connsiteX19" fmla="*/ 9288379 w 16747958"/>
                <a:gd name="connsiteY19" fmla="*/ 890337 h 2237874"/>
                <a:gd name="connsiteX20" fmla="*/ 9480884 w 16747958"/>
                <a:gd name="connsiteY20" fmla="*/ 986590 h 2237874"/>
                <a:gd name="connsiteX21" fmla="*/ 9769642 w 16747958"/>
                <a:gd name="connsiteY21" fmla="*/ 1130969 h 2237874"/>
                <a:gd name="connsiteX22" fmla="*/ 9938084 w 16747958"/>
                <a:gd name="connsiteY22" fmla="*/ 1179095 h 2237874"/>
                <a:gd name="connsiteX23" fmla="*/ 10539663 w 16747958"/>
                <a:gd name="connsiteY23" fmla="*/ 1419727 h 2237874"/>
                <a:gd name="connsiteX24" fmla="*/ 10852484 w 16747958"/>
                <a:gd name="connsiteY24" fmla="*/ 1515979 h 2237874"/>
                <a:gd name="connsiteX25" fmla="*/ 11165305 w 16747958"/>
                <a:gd name="connsiteY25" fmla="*/ 1636295 h 2237874"/>
                <a:gd name="connsiteX26" fmla="*/ 12729411 w 16747958"/>
                <a:gd name="connsiteY26" fmla="*/ 2021306 h 2237874"/>
                <a:gd name="connsiteX27" fmla="*/ 13090358 w 16747958"/>
                <a:gd name="connsiteY27" fmla="*/ 2093495 h 2237874"/>
                <a:gd name="connsiteX28" fmla="*/ 13306926 w 16747958"/>
                <a:gd name="connsiteY28" fmla="*/ 2117558 h 2237874"/>
                <a:gd name="connsiteX29" fmla="*/ 13980695 w 16747958"/>
                <a:gd name="connsiteY29" fmla="*/ 2213811 h 2237874"/>
                <a:gd name="connsiteX30" fmla="*/ 14461958 w 16747958"/>
                <a:gd name="connsiteY30" fmla="*/ 2237874 h 2237874"/>
                <a:gd name="connsiteX31" fmla="*/ 14702590 w 16747958"/>
                <a:gd name="connsiteY31" fmla="*/ 2213811 h 2237874"/>
                <a:gd name="connsiteX32" fmla="*/ 14991347 w 16747958"/>
                <a:gd name="connsiteY32" fmla="*/ 2165685 h 2237874"/>
                <a:gd name="connsiteX33" fmla="*/ 15207916 w 16747958"/>
                <a:gd name="connsiteY33" fmla="*/ 2069432 h 2237874"/>
                <a:gd name="connsiteX34" fmla="*/ 15400421 w 16747958"/>
                <a:gd name="connsiteY34" fmla="*/ 1949116 h 2237874"/>
                <a:gd name="connsiteX35" fmla="*/ 15641053 w 16747958"/>
                <a:gd name="connsiteY35" fmla="*/ 1804737 h 2237874"/>
                <a:gd name="connsiteX36" fmla="*/ 15761369 w 16747958"/>
                <a:gd name="connsiteY36" fmla="*/ 1756611 h 2237874"/>
                <a:gd name="connsiteX37" fmla="*/ 15881684 w 16747958"/>
                <a:gd name="connsiteY37" fmla="*/ 1636295 h 2237874"/>
                <a:gd name="connsiteX38" fmla="*/ 16170442 w 16747958"/>
                <a:gd name="connsiteY38" fmla="*/ 1371600 h 2237874"/>
                <a:gd name="connsiteX39" fmla="*/ 16290758 w 16747958"/>
                <a:gd name="connsiteY39" fmla="*/ 1203158 h 2237874"/>
                <a:gd name="connsiteX40" fmla="*/ 16483263 w 16747958"/>
                <a:gd name="connsiteY40" fmla="*/ 986590 h 2237874"/>
                <a:gd name="connsiteX41" fmla="*/ 16579516 w 16747958"/>
                <a:gd name="connsiteY41" fmla="*/ 842211 h 2237874"/>
                <a:gd name="connsiteX42" fmla="*/ 16627642 w 16747958"/>
                <a:gd name="connsiteY42" fmla="*/ 770022 h 2237874"/>
                <a:gd name="connsiteX43" fmla="*/ 16675769 w 16747958"/>
                <a:gd name="connsiteY43" fmla="*/ 673769 h 2237874"/>
                <a:gd name="connsiteX44" fmla="*/ 16723895 w 16747958"/>
                <a:gd name="connsiteY44" fmla="*/ 601579 h 2237874"/>
                <a:gd name="connsiteX45" fmla="*/ 16747958 w 16747958"/>
                <a:gd name="connsiteY45" fmla="*/ 529390 h 2237874"/>
                <a:gd name="connsiteX0" fmla="*/ 0 w 16747958"/>
                <a:gd name="connsiteY0" fmla="*/ 1540043 h 2237874"/>
                <a:gd name="connsiteX1" fmla="*/ 433137 w 16747958"/>
                <a:gd name="connsiteY1" fmla="*/ 1010653 h 2237874"/>
                <a:gd name="connsiteX2" fmla="*/ 1179095 w 16747958"/>
                <a:gd name="connsiteY2" fmla="*/ 529390 h 2237874"/>
                <a:gd name="connsiteX3" fmla="*/ 1732547 w 16747958"/>
                <a:gd name="connsiteY3" fmla="*/ 336885 h 2237874"/>
                <a:gd name="connsiteX4" fmla="*/ 2093495 w 16747958"/>
                <a:gd name="connsiteY4" fmla="*/ 264695 h 2237874"/>
                <a:gd name="connsiteX5" fmla="*/ 2719137 w 16747958"/>
                <a:gd name="connsiteY5" fmla="*/ 144379 h 2237874"/>
                <a:gd name="connsiteX6" fmla="*/ 3537284 w 16747958"/>
                <a:gd name="connsiteY6" fmla="*/ 48127 h 2237874"/>
                <a:gd name="connsiteX7" fmla="*/ 4307305 w 16747958"/>
                <a:gd name="connsiteY7" fmla="*/ 0 h 2237874"/>
                <a:gd name="connsiteX8" fmla="*/ 5895474 w 16747958"/>
                <a:gd name="connsiteY8" fmla="*/ 48127 h 2237874"/>
                <a:gd name="connsiteX9" fmla="*/ 6545179 w 16747958"/>
                <a:gd name="connsiteY9" fmla="*/ 144379 h 2237874"/>
                <a:gd name="connsiteX10" fmla="*/ 7146758 w 16747958"/>
                <a:gd name="connsiteY10" fmla="*/ 240632 h 2237874"/>
                <a:gd name="connsiteX11" fmla="*/ 7531769 w 16747958"/>
                <a:gd name="connsiteY11" fmla="*/ 336885 h 2237874"/>
                <a:gd name="connsiteX12" fmla="*/ 7676147 w 16747958"/>
                <a:gd name="connsiteY12" fmla="*/ 360948 h 2237874"/>
                <a:gd name="connsiteX13" fmla="*/ 8061158 w 16747958"/>
                <a:gd name="connsiteY13" fmla="*/ 457200 h 2237874"/>
                <a:gd name="connsiteX14" fmla="*/ 8253663 w 16747958"/>
                <a:gd name="connsiteY14" fmla="*/ 529390 h 2237874"/>
                <a:gd name="connsiteX15" fmla="*/ 8614611 w 16747958"/>
                <a:gd name="connsiteY15" fmla="*/ 649706 h 2237874"/>
                <a:gd name="connsiteX16" fmla="*/ 8831179 w 16747958"/>
                <a:gd name="connsiteY16" fmla="*/ 721895 h 2237874"/>
                <a:gd name="connsiteX17" fmla="*/ 8999621 w 16747958"/>
                <a:gd name="connsiteY17" fmla="*/ 794085 h 2237874"/>
                <a:gd name="connsiteX18" fmla="*/ 9288379 w 16747958"/>
                <a:gd name="connsiteY18" fmla="*/ 890337 h 2237874"/>
                <a:gd name="connsiteX19" fmla="*/ 9480884 w 16747958"/>
                <a:gd name="connsiteY19" fmla="*/ 986590 h 2237874"/>
                <a:gd name="connsiteX20" fmla="*/ 9769642 w 16747958"/>
                <a:gd name="connsiteY20" fmla="*/ 1130969 h 2237874"/>
                <a:gd name="connsiteX21" fmla="*/ 9938084 w 16747958"/>
                <a:gd name="connsiteY21" fmla="*/ 1179095 h 2237874"/>
                <a:gd name="connsiteX22" fmla="*/ 10539663 w 16747958"/>
                <a:gd name="connsiteY22" fmla="*/ 1419727 h 2237874"/>
                <a:gd name="connsiteX23" fmla="*/ 10852484 w 16747958"/>
                <a:gd name="connsiteY23" fmla="*/ 1515979 h 2237874"/>
                <a:gd name="connsiteX24" fmla="*/ 11165305 w 16747958"/>
                <a:gd name="connsiteY24" fmla="*/ 1636295 h 2237874"/>
                <a:gd name="connsiteX25" fmla="*/ 12729411 w 16747958"/>
                <a:gd name="connsiteY25" fmla="*/ 2021306 h 2237874"/>
                <a:gd name="connsiteX26" fmla="*/ 13090358 w 16747958"/>
                <a:gd name="connsiteY26" fmla="*/ 2093495 h 2237874"/>
                <a:gd name="connsiteX27" fmla="*/ 13306926 w 16747958"/>
                <a:gd name="connsiteY27" fmla="*/ 2117558 h 2237874"/>
                <a:gd name="connsiteX28" fmla="*/ 13980695 w 16747958"/>
                <a:gd name="connsiteY28" fmla="*/ 2213811 h 2237874"/>
                <a:gd name="connsiteX29" fmla="*/ 14461958 w 16747958"/>
                <a:gd name="connsiteY29" fmla="*/ 2237874 h 2237874"/>
                <a:gd name="connsiteX30" fmla="*/ 14702590 w 16747958"/>
                <a:gd name="connsiteY30" fmla="*/ 2213811 h 2237874"/>
                <a:gd name="connsiteX31" fmla="*/ 14991347 w 16747958"/>
                <a:gd name="connsiteY31" fmla="*/ 2165685 h 2237874"/>
                <a:gd name="connsiteX32" fmla="*/ 15207916 w 16747958"/>
                <a:gd name="connsiteY32" fmla="*/ 2069432 h 2237874"/>
                <a:gd name="connsiteX33" fmla="*/ 15400421 w 16747958"/>
                <a:gd name="connsiteY33" fmla="*/ 1949116 h 2237874"/>
                <a:gd name="connsiteX34" fmla="*/ 15641053 w 16747958"/>
                <a:gd name="connsiteY34" fmla="*/ 1804737 h 2237874"/>
                <a:gd name="connsiteX35" fmla="*/ 15761369 w 16747958"/>
                <a:gd name="connsiteY35" fmla="*/ 1756611 h 2237874"/>
                <a:gd name="connsiteX36" fmla="*/ 15881684 w 16747958"/>
                <a:gd name="connsiteY36" fmla="*/ 1636295 h 2237874"/>
                <a:gd name="connsiteX37" fmla="*/ 16170442 w 16747958"/>
                <a:gd name="connsiteY37" fmla="*/ 1371600 h 2237874"/>
                <a:gd name="connsiteX38" fmla="*/ 16290758 w 16747958"/>
                <a:gd name="connsiteY38" fmla="*/ 1203158 h 2237874"/>
                <a:gd name="connsiteX39" fmla="*/ 16483263 w 16747958"/>
                <a:gd name="connsiteY39" fmla="*/ 986590 h 2237874"/>
                <a:gd name="connsiteX40" fmla="*/ 16579516 w 16747958"/>
                <a:gd name="connsiteY40" fmla="*/ 842211 h 2237874"/>
                <a:gd name="connsiteX41" fmla="*/ 16627642 w 16747958"/>
                <a:gd name="connsiteY41" fmla="*/ 770022 h 2237874"/>
                <a:gd name="connsiteX42" fmla="*/ 16675769 w 16747958"/>
                <a:gd name="connsiteY42" fmla="*/ 673769 h 2237874"/>
                <a:gd name="connsiteX43" fmla="*/ 16723895 w 16747958"/>
                <a:gd name="connsiteY43" fmla="*/ 601579 h 2237874"/>
                <a:gd name="connsiteX44" fmla="*/ 16747958 w 16747958"/>
                <a:gd name="connsiteY44" fmla="*/ 529390 h 2237874"/>
                <a:gd name="connsiteX0" fmla="*/ 0 w 16747958"/>
                <a:gd name="connsiteY0" fmla="*/ 1540043 h 2237874"/>
                <a:gd name="connsiteX1" fmla="*/ 433137 w 16747958"/>
                <a:gd name="connsiteY1" fmla="*/ 1010653 h 2237874"/>
                <a:gd name="connsiteX2" fmla="*/ 1179095 w 16747958"/>
                <a:gd name="connsiteY2" fmla="*/ 529390 h 2237874"/>
                <a:gd name="connsiteX3" fmla="*/ 2093495 w 16747958"/>
                <a:gd name="connsiteY3" fmla="*/ 264695 h 2237874"/>
                <a:gd name="connsiteX4" fmla="*/ 2719137 w 16747958"/>
                <a:gd name="connsiteY4" fmla="*/ 144379 h 2237874"/>
                <a:gd name="connsiteX5" fmla="*/ 3537284 w 16747958"/>
                <a:gd name="connsiteY5" fmla="*/ 48127 h 2237874"/>
                <a:gd name="connsiteX6" fmla="*/ 4307305 w 16747958"/>
                <a:gd name="connsiteY6" fmla="*/ 0 h 2237874"/>
                <a:gd name="connsiteX7" fmla="*/ 5895474 w 16747958"/>
                <a:gd name="connsiteY7" fmla="*/ 48127 h 2237874"/>
                <a:gd name="connsiteX8" fmla="*/ 6545179 w 16747958"/>
                <a:gd name="connsiteY8" fmla="*/ 144379 h 2237874"/>
                <a:gd name="connsiteX9" fmla="*/ 7146758 w 16747958"/>
                <a:gd name="connsiteY9" fmla="*/ 240632 h 2237874"/>
                <a:gd name="connsiteX10" fmla="*/ 7531769 w 16747958"/>
                <a:gd name="connsiteY10" fmla="*/ 336885 h 2237874"/>
                <a:gd name="connsiteX11" fmla="*/ 7676147 w 16747958"/>
                <a:gd name="connsiteY11" fmla="*/ 360948 h 2237874"/>
                <a:gd name="connsiteX12" fmla="*/ 8061158 w 16747958"/>
                <a:gd name="connsiteY12" fmla="*/ 457200 h 2237874"/>
                <a:gd name="connsiteX13" fmla="*/ 8253663 w 16747958"/>
                <a:gd name="connsiteY13" fmla="*/ 529390 h 2237874"/>
                <a:gd name="connsiteX14" fmla="*/ 8614611 w 16747958"/>
                <a:gd name="connsiteY14" fmla="*/ 649706 h 2237874"/>
                <a:gd name="connsiteX15" fmla="*/ 8831179 w 16747958"/>
                <a:gd name="connsiteY15" fmla="*/ 721895 h 2237874"/>
                <a:gd name="connsiteX16" fmla="*/ 8999621 w 16747958"/>
                <a:gd name="connsiteY16" fmla="*/ 794085 h 2237874"/>
                <a:gd name="connsiteX17" fmla="*/ 9288379 w 16747958"/>
                <a:gd name="connsiteY17" fmla="*/ 890337 h 2237874"/>
                <a:gd name="connsiteX18" fmla="*/ 9480884 w 16747958"/>
                <a:gd name="connsiteY18" fmla="*/ 986590 h 2237874"/>
                <a:gd name="connsiteX19" fmla="*/ 9769642 w 16747958"/>
                <a:gd name="connsiteY19" fmla="*/ 1130969 h 2237874"/>
                <a:gd name="connsiteX20" fmla="*/ 9938084 w 16747958"/>
                <a:gd name="connsiteY20" fmla="*/ 1179095 h 2237874"/>
                <a:gd name="connsiteX21" fmla="*/ 10539663 w 16747958"/>
                <a:gd name="connsiteY21" fmla="*/ 1419727 h 2237874"/>
                <a:gd name="connsiteX22" fmla="*/ 10852484 w 16747958"/>
                <a:gd name="connsiteY22" fmla="*/ 1515979 h 2237874"/>
                <a:gd name="connsiteX23" fmla="*/ 11165305 w 16747958"/>
                <a:gd name="connsiteY23" fmla="*/ 1636295 h 2237874"/>
                <a:gd name="connsiteX24" fmla="*/ 12729411 w 16747958"/>
                <a:gd name="connsiteY24" fmla="*/ 2021306 h 2237874"/>
                <a:gd name="connsiteX25" fmla="*/ 13090358 w 16747958"/>
                <a:gd name="connsiteY25" fmla="*/ 2093495 h 2237874"/>
                <a:gd name="connsiteX26" fmla="*/ 13306926 w 16747958"/>
                <a:gd name="connsiteY26" fmla="*/ 2117558 h 2237874"/>
                <a:gd name="connsiteX27" fmla="*/ 13980695 w 16747958"/>
                <a:gd name="connsiteY27" fmla="*/ 2213811 h 2237874"/>
                <a:gd name="connsiteX28" fmla="*/ 14461958 w 16747958"/>
                <a:gd name="connsiteY28" fmla="*/ 2237874 h 2237874"/>
                <a:gd name="connsiteX29" fmla="*/ 14702590 w 16747958"/>
                <a:gd name="connsiteY29" fmla="*/ 2213811 h 2237874"/>
                <a:gd name="connsiteX30" fmla="*/ 14991347 w 16747958"/>
                <a:gd name="connsiteY30" fmla="*/ 2165685 h 2237874"/>
                <a:gd name="connsiteX31" fmla="*/ 15207916 w 16747958"/>
                <a:gd name="connsiteY31" fmla="*/ 2069432 h 2237874"/>
                <a:gd name="connsiteX32" fmla="*/ 15400421 w 16747958"/>
                <a:gd name="connsiteY32" fmla="*/ 1949116 h 2237874"/>
                <a:gd name="connsiteX33" fmla="*/ 15641053 w 16747958"/>
                <a:gd name="connsiteY33" fmla="*/ 1804737 h 2237874"/>
                <a:gd name="connsiteX34" fmla="*/ 15761369 w 16747958"/>
                <a:gd name="connsiteY34" fmla="*/ 1756611 h 2237874"/>
                <a:gd name="connsiteX35" fmla="*/ 15881684 w 16747958"/>
                <a:gd name="connsiteY35" fmla="*/ 1636295 h 2237874"/>
                <a:gd name="connsiteX36" fmla="*/ 16170442 w 16747958"/>
                <a:gd name="connsiteY36" fmla="*/ 1371600 h 2237874"/>
                <a:gd name="connsiteX37" fmla="*/ 16290758 w 16747958"/>
                <a:gd name="connsiteY37" fmla="*/ 1203158 h 2237874"/>
                <a:gd name="connsiteX38" fmla="*/ 16483263 w 16747958"/>
                <a:gd name="connsiteY38" fmla="*/ 986590 h 2237874"/>
                <a:gd name="connsiteX39" fmla="*/ 16579516 w 16747958"/>
                <a:gd name="connsiteY39" fmla="*/ 842211 h 2237874"/>
                <a:gd name="connsiteX40" fmla="*/ 16627642 w 16747958"/>
                <a:gd name="connsiteY40" fmla="*/ 770022 h 2237874"/>
                <a:gd name="connsiteX41" fmla="*/ 16675769 w 16747958"/>
                <a:gd name="connsiteY41" fmla="*/ 673769 h 2237874"/>
                <a:gd name="connsiteX42" fmla="*/ 16723895 w 16747958"/>
                <a:gd name="connsiteY42" fmla="*/ 601579 h 2237874"/>
                <a:gd name="connsiteX43" fmla="*/ 16747958 w 16747958"/>
                <a:gd name="connsiteY43" fmla="*/ 529390 h 2237874"/>
                <a:gd name="connsiteX0" fmla="*/ 0 w 16747958"/>
                <a:gd name="connsiteY0" fmla="*/ 1540043 h 2237874"/>
                <a:gd name="connsiteX1" fmla="*/ 433137 w 16747958"/>
                <a:gd name="connsiteY1" fmla="*/ 1010653 h 2237874"/>
                <a:gd name="connsiteX2" fmla="*/ 1179095 w 16747958"/>
                <a:gd name="connsiteY2" fmla="*/ 529390 h 2237874"/>
                <a:gd name="connsiteX3" fmla="*/ 2093495 w 16747958"/>
                <a:gd name="connsiteY3" fmla="*/ 264695 h 2237874"/>
                <a:gd name="connsiteX4" fmla="*/ 3537284 w 16747958"/>
                <a:gd name="connsiteY4" fmla="*/ 48127 h 2237874"/>
                <a:gd name="connsiteX5" fmla="*/ 4307305 w 16747958"/>
                <a:gd name="connsiteY5" fmla="*/ 0 h 2237874"/>
                <a:gd name="connsiteX6" fmla="*/ 5895474 w 16747958"/>
                <a:gd name="connsiteY6" fmla="*/ 48127 h 2237874"/>
                <a:gd name="connsiteX7" fmla="*/ 6545179 w 16747958"/>
                <a:gd name="connsiteY7" fmla="*/ 144379 h 2237874"/>
                <a:gd name="connsiteX8" fmla="*/ 7146758 w 16747958"/>
                <a:gd name="connsiteY8" fmla="*/ 240632 h 2237874"/>
                <a:gd name="connsiteX9" fmla="*/ 7531769 w 16747958"/>
                <a:gd name="connsiteY9" fmla="*/ 336885 h 2237874"/>
                <a:gd name="connsiteX10" fmla="*/ 7676147 w 16747958"/>
                <a:gd name="connsiteY10" fmla="*/ 360948 h 2237874"/>
                <a:gd name="connsiteX11" fmla="*/ 8061158 w 16747958"/>
                <a:gd name="connsiteY11" fmla="*/ 457200 h 2237874"/>
                <a:gd name="connsiteX12" fmla="*/ 8253663 w 16747958"/>
                <a:gd name="connsiteY12" fmla="*/ 529390 h 2237874"/>
                <a:gd name="connsiteX13" fmla="*/ 8614611 w 16747958"/>
                <a:gd name="connsiteY13" fmla="*/ 649706 h 2237874"/>
                <a:gd name="connsiteX14" fmla="*/ 8831179 w 16747958"/>
                <a:gd name="connsiteY14" fmla="*/ 721895 h 2237874"/>
                <a:gd name="connsiteX15" fmla="*/ 8999621 w 16747958"/>
                <a:gd name="connsiteY15" fmla="*/ 794085 h 2237874"/>
                <a:gd name="connsiteX16" fmla="*/ 9288379 w 16747958"/>
                <a:gd name="connsiteY16" fmla="*/ 890337 h 2237874"/>
                <a:gd name="connsiteX17" fmla="*/ 9480884 w 16747958"/>
                <a:gd name="connsiteY17" fmla="*/ 986590 h 2237874"/>
                <a:gd name="connsiteX18" fmla="*/ 9769642 w 16747958"/>
                <a:gd name="connsiteY18" fmla="*/ 1130969 h 2237874"/>
                <a:gd name="connsiteX19" fmla="*/ 9938084 w 16747958"/>
                <a:gd name="connsiteY19" fmla="*/ 1179095 h 2237874"/>
                <a:gd name="connsiteX20" fmla="*/ 10539663 w 16747958"/>
                <a:gd name="connsiteY20" fmla="*/ 1419727 h 2237874"/>
                <a:gd name="connsiteX21" fmla="*/ 10852484 w 16747958"/>
                <a:gd name="connsiteY21" fmla="*/ 1515979 h 2237874"/>
                <a:gd name="connsiteX22" fmla="*/ 11165305 w 16747958"/>
                <a:gd name="connsiteY22" fmla="*/ 1636295 h 2237874"/>
                <a:gd name="connsiteX23" fmla="*/ 12729411 w 16747958"/>
                <a:gd name="connsiteY23" fmla="*/ 2021306 h 2237874"/>
                <a:gd name="connsiteX24" fmla="*/ 13090358 w 16747958"/>
                <a:gd name="connsiteY24" fmla="*/ 2093495 h 2237874"/>
                <a:gd name="connsiteX25" fmla="*/ 13306926 w 16747958"/>
                <a:gd name="connsiteY25" fmla="*/ 2117558 h 2237874"/>
                <a:gd name="connsiteX26" fmla="*/ 13980695 w 16747958"/>
                <a:gd name="connsiteY26" fmla="*/ 2213811 h 2237874"/>
                <a:gd name="connsiteX27" fmla="*/ 14461958 w 16747958"/>
                <a:gd name="connsiteY27" fmla="*/ 2237874 h 2237874"/>
                <a:gd name="connsiteX28" fmla="*/ 14702590 w 16747958"/>
                <a:gd name="connsiteY28" fmla="*/ 2213811 h 2237874"/>
                <a:gd name="connsiteX29" fmla="*/ 14991347 w 16747958"/>
                <a:gd name="connsiteY29" fmla="*/ 2165685 h 2237874"/>
                <a:gd name="connsiteX30" fmla="*/ 15207916 w 16747958"/>
                <a:gd name="connsiteY30" fmla="*/ 2069432 h 2237874"/>
                <a:gd name="connsiteX31" fmla="*/ 15400421 w 16747958"/>
                <a:gd name="connsiteY31" fmla="*/ 1949116 h 2237874"/>
                <a:gd name="connsiteX32" fmla="*/ 15641053 w 16747958"/>
                <a:gd name="connsiteY32" fmla="*/ 1804737 h 2237874"/>
                <a:gd name="connsiteX33" fmla="*/ 15761369 w 16747958"/>
                <a:gd name="connsiteY33" fmla="*/ 1756611 h 2237874"/>
                <a:gd name="connsiteX34" fmla="*/ 15881684 w 16747958"/>
                <a:gd name="connsiteY34" fmla="*/ 1636295 h 2237874"/>
                <a:gd name="connsiteX35" fmla="*/ 16170442 w 16747958"/>
                <a:gd name="connsiteY35" fmla="*/ 1371600 h 2237874"/>
                <a:gd name="connsiteX36" fmla="*/ 16290758 w 16747958"/>
                <a:gd name="connsiteY36" fmla="*/ 1203158 h 2237874"/>
                <a:gd name="connsiteX37" fmla="*/ 16483263 w 16747958"/>
                <a:gd name="connsiteY37" fmla="*/ 986590 h 2237874"/>
                <a:gd name="connsiteX38" fmla="*/ 16579516 w 16747958"/>
                <a:gd name="connsiteY38" fmla="*/ 842211 h 2237874"/>
                <a:gd name="connsiteX39" fmla="*/ 16627642 w 16747958"/>
                <a:gd name="connsiteY39" fmla="*/ 770022 h 2237874"/>
                <a:gd name="connsiteX40" fmla="*/ 16675769 w 16747958"/>
                <a:gd name="connsiteY40" fmla="*/ 673769 h 2237874"/>
                <a:gd name="connsiteX41" fmla="*/ 16723895 w 16747958"/>
                <a:gd name="connsiteY41" fmla="*/ 601579 h 2237874"/>
                <a:gd name="connsiteX42" fmla="*/ 16747958 w 16747958"/>
                <a:gd name="connsiteY42" fmla="*/ 529390 h 2237874"/>
                <a:gd name="connsiteX0" fmla="*/ 0 w 16747958"/>
                <a:gd name="connsiteY0" fmla="*/ 1512145 h 2209976"/>
                <a:gd name="connsiteX1" fmla="*/ 433137 w 16747958"/>
                <a:gd name="connsiteY1" fmla="*/ 982755 h 2209976"/>
                <a:gd name="connsiteX2" fmla="*/ 1179095 w 16747958"/>
                <a:gd name="connsiteY2" fmla="*/ 501492 h 2209976"/>
                <a:gd name="connsiteX3" fmla="*/ 2093495 w 16747958"/>
                <a:gd name="connsiteY3" fmla="*/ 236797 h 2209976"/>
                <a:gd name="connsiteX4" fmla="*/ 3537284 w 16747958"/>
                <a:gd name="connsiteY4" fmla="*/ 20229 h 2209976"/>
                <a:gd name="connsiteX5" fmla="*/ 5895474 w 16747958"/>
                <a:gd name="connsiteY5" fmla="*/ 20229 h 2209976"/>
                <a:gd name="connsiteX6" fmla="*/ 6545179 w 16747958"/>
                <a:gd name="connsiteY6" fmla="*/ 116481 h 2209976"/>
                <a:gd name="connsiteX7" fmla="*/ 7146758 w 16747958"/>
                <a:gd name="connsiteY7" fmla="*/ 212734 h 2209976"/>
                <a:gd name="connsiteX8" fmla="*/ 7531769 w 16747958"/>
                <a:gd name="connsiteY8" fmla="*/ 308987 h 2209976"/>
                <a:gd name="connsiteX9" fmla="*/ 7676147 w 16747958"/>
                <a:gd name="connsiteY9" fmla="*/ 333050 h 2209976"/>
                <a:gd name="connsiteX10" fmla="*/ 8061158 w 16747958"/>
                <a:gd name="connsiteY10" fmla="*/ 429302 h 2209976"/>
                <a:gd name="connsiteX11" fmla="*/ 8253663 w 16747958"/>
                <a:gd name="connsiteY11" fmla="*/ 501492 h 2209976"/>
                <a:gd name="connsiteX12" fmla="*/ 8614611 w 16747958"/>
                <a:gd name="connsiteY12" fmla="*/ 621808 h 2209976"/>
                <a:gd name="connsiteX13" fmla="*/ 8831179 w 16747958"/>
                <a:gd name="connsiteY13" fmla="*/ 693997 h 2209976"/>
                <a:gd name="connsiteX14" fmla="*/ 8999621 w 16747958"/>
                <a:gd name="connsiteY14" fmla="*/ 766187 h 2209976"/>
                <a:gd name="connsiteX15" fmla="*/ 9288379 w 16747958"/>
                <a:gd name="connsiteY15" fmla="*/ 862439 h 2209976"/>
                <a:gd name="connsiteX16" fmla="*/ 9480884 w 16747958"/>
                <a:gd name="connsiteY16" fmla="*/ 958692 h 2209976"/>
                <a:gd name="connsiteX17" fmla="*/ 9769642 w 16747958"/>
                <a:gd name="connsiteY17" fmla="*/ 1103071 h 2209976"/>
                <a:gd name="connsiteX18" fmla="*/ 9938084 w 16747958"/>
                <a:gd name="connsiteY18" fmla="*/ 1151197 h 2209976"/>
                <a:gd name="connsiteX19" fmla="*/ 10539663 w 16747958"/>
                <a:gd name="connsiteY19" fmla="*/ 1391829 h 2209976"/>
                <a:gd name="connsiteX20" fmla="*/ 10852484 w 16747958"/>
                <a:gd name="connsiteY20" fmla="*/ 1488081 h 2209976"/>
                <a:gd name="connsiteX21" fmla="*/ 11165305 w 16747958"/>
                <a:gd name="connsiteY21" fmla="*/ 1608397 h 2209976"/>
                <a:gd name="connsiteX22" fmla="*/ 12729411 w 16747958"/>
                <a:gd name="connsiteY22" fmla="*/ 1993408 h 2209976"/>
                <a:gd name="connsiteX23" fmla="*/ 13090358 w 16747958"/>
                <a:gd name="connsiteY23" fmla="*/ 2065597 h 2209976"/>
                <a:gd name="connsiteX24" fmla="*/ 13306926 w 16747958"/>
                <a:gd name="connsiteY24" fmla="*/ 2089660 h 2209976"/>
                <a:gd name="connsiteX25" fmla="*/ 13980695 w 16747958"/>
                <a:gd name="connsiteY25" fmla="*/ 2185913 h 2209976"/>
                <a:gd name="connsiteX26" fmla="*/ 14461958 w 16747958"/>
                <a:gd name="connsiteY26" fmla="*/ 2209976 h 2209976"/>
                <a:gd name="connsiteX27" fmla="*/ 14702590 w 16747958"/>
                <a:gd name="connsiteY27" fmla="*/ 2185913 h 2209976"/>
                <a:gd name="connsiteX28" fmla="*/ 14991347 w 16747958"/>
                <a:gd name="connsiteY28" fmla="*/ 2137787 h 2209976"/>
                <a:gd name="connsiteX29" fmla="*/ 15207916 w 16747958"/>
                <a:gd name="connsiteY29" fmla="*/ 2041534 h 2209976"/>
                <a:gd name="connsiteX30" fmla="*/ 15400421 w 16747958"/>
                <a:gd name="connsiteY30" fmla="*/ 1921218 h 2209976"/>
                <a:gd name="connsiteX31" fmla="*/ 15641053 w 16747958"/>
                <a:gd name="connsiteY31" fmla="*/ 1776839 h 2209976"/>
                <a:gd name="connsiteX32" fmla="*/ 15761369 w 16747958"/>
                <a:gd name="connsiteY32" fmla="*/ 1728713 h 2209976"/>
                <a:gd name="connsiteX33" fmla="*/ 15881684 w 16747958"/>
                <a:gd name="connsiteY33" fmla="*/ 1608397 h 2209976"/>
                <a:gd name="connsiteX34" fmla="*/ 16170442 w 16747958"/>
                <a:gd name="connsiteY34" fmla="*/ 1343702 h 2209976"/>
                <a:gd name="connsiteX35" fmla="*/ 16290758 w 16747958"/>
                <a:gd name="connsiteY35" fmla="*/ 1175260 h 2209976"/>
                <a:gd name="connsiteX36" fmla="*/ 16483263 w 16747958"/>
                <a:gd name="connsiteY36" fmla="*/ 958692 h 2209976"/>
                <a:gd name="connsiteX37" fmla="*/ 16579516 w 16747958"/>
                <a:gd name="connsiteY37" fmla="*/ 814313 h 2209976"/>
                <a:gd name="connsiteX38" fmla="*/ 16627642 w 16747958"/>
                <a:gd name="connsiteY38" fmla="*/ 742124 h 2209976"/>
                <a:gd name="connsiteX39" fmla="*/ 16675769 w 16747958"/>
                <a:gd name="connsiteY39" fmla="*/ 645871 h 2209976"/>
                <a:gd name="connsiteX40" fmla="*/ 16723895 w 16747958"/>
                <a:gd name="connsiteY40" fmla="*/ 573681 h 2209976"/>
                <a:gd name="connsiteX41" fmla="*/ 16747958 w 16747958"/>
                <a:gd name="connsiteY41" fmla="*/ 501492 h 220997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7531769 w 16747958"/>
                <a:gd name="connsiteY7" fmla="*/ 314347 h 2215336"/>
                <a:gd name="connsiteX8" fmla="*/ 7676147 w 16747958"/>
                <a:gd name="connsiteY8" fmla="*/ 338410 h 2215336"/>
                <a:gd name="connsiteX9" fmla="*/ 8061158 w 16747958"/>
                <a:gd name="connsiteY9" fmla="*/ 434662 h 2215336"/>
                <a:gd name="connsiteX10" fmla="*/ 8253663 w 16747958"/>
                <a:gd name="connsiteY10" fmla="*/ 506852 h 2215336"/>
                <a:gd name="connsiteX11" fmla="*/ 8614611 w 16747958"/>
                <a:gd name="connsiteY11" fmla="*/ 627168 h 2215336"/>
                <a:gd name="connsiteX12" fmla="*/ 8831179 w 16747958"/>
                <a:gd name="connsiteY12" fmla="*/ 699357 h 2215336"/>
                <a:gd name="connsiteX13" fmla="*/ 8999621 w 16747958"/>
                <a:gd name="connsiteY13" fmla="*/ 771547 h 2215336"/>
                <a:gd name="connsiteX14" fmla="*/ 9288379 w 16747958"/>
                <a:gd name="connsiteY14" fmla="*/ 867799 h 2215336"/>
                <a:gd name="connsiteX15" fmla="*/ 9480884 w 16747958"/>
                <a:gd name="connsiteY15" fmla="*/ 964052 h 2215336"/>
                <a:gd name="connsiteX16" fmla="*/ 9769642 w 16747958"/>
                <a:gd name="connsiteY16" fmla="*/ 1108431 h 2215336"/>
                <a:gd name="connsiteX17" fmla="*/ 9938084 w 16747958"/>
                <a:gd name="connsiteY17" fmla="*/ 1156557 h 2215336"/>
                <a:gd name="connsiteX18" fmla="*/ 10539663 w 16747958"/>
                <a:gd name="connsiteY18" fmla="*/ 1397189 h 2215336"/>
                <a:gd name="connsiteX19" fmla="*/ 10852484 w 16747958"/>
                <a:gd name="connsiteY19" fmla="*/ 1493441 h 2215336"/>
                <a:gd name="connsiteX20" fmla="*/ 11165305 w 16747958"/>
                <a:gd name="connsiteY20" fmla="*/ 1613757 h 2215336"/>
                <a:gd name="connsiteX21" fmla="*/ 12729411 w 16747958"/>
                <a:gd name="connsiteY21" fmla="*/ 1998768 h 2215336"/>
                <a:gd name="connsiteX22" fmla="*/ 13090358 w 16747958"/>
                <a:gd name="connsiteY22" fmla="*/ 2070957 h 2215336"/>
                <a:gd name="connsiteX23" fmla="*/ 13306926 w 16747958"/>
                <a:gd name="connsiteY23" fmla="*/ 2095020 h 2215336"/>
                <a:gd name="connsiteX24" fmla="*/ 13980695 w 16747958"/>
                <a:gd name="connsiteY24" fmla="*/ 2191273 h 2215336"/>
                <a:gd name="connsiteX25" fmla="*/ 14461958 w 16747958"/>
                <a:gd name="connsiteY25" fmla="*/ 2215336 h 2215336"/>
                <a:gd name="connsiteX26" fmla="*/ 14702590 w 16747958"/>
                <a:gd name="connsiteY26" fmla="*/ 2191273 h 2215336"/>
                <a:gd name="connsiteX27" fmla="*/ 14991347 w 16747958"/>
                <a:gd name="connsiteY27" fmla="*/ 2143147 h 2215336"/>
                <a:gd name="connsiteX28" fmla="*/ 15207916 w 16747958"/>
                <a:gd name="connsiteY28" fmla="*/ 2046894 h 2215336"/>
                <a:gd name="connsiteX29" fmla="*/ 15400421 w 16747958"/>
                <a:gd name="connsiteY29" fmla="*/ 1926578 h 2215336"/>
                <a:gd name="connsiteX30" fmla="*/ 15641053 w 16747958"/>
                <a:gd name="connsiteY30" fmla="*/ 1782199 h 2215336"/>
                <a:gd name="connsiteX31" fmla="*/ 15761369 w 16747958"/>
                <a:gd name="connsiteY31" fmla="*/ 1734073 h 2215336"/>
                <a:gd name="connsiteX32" fmla="*/ 15881684 w 16747958"/>
                <a:gd name="connsiteY32" fmla="*/ 1613757 h 2215336"/>
                <a:gd name="connsiteX33" fmla="*/ 16170442 w 16747958"/>
                <a:gd name="connsiteY33" fmla="*/ 1349062 h 2215336"/>
                <a:gd name="connsiteX34" fmla="*/ 16290758 w 16747958"/>
                <a:gd name="connsiteY34" fmla="*/ 1180620 h 2215336"/>
                <a:gd name="connsiteX35" fmla="*/ 16483263 w 16747958"/>
                <a:gd name="connsiteY35" fmla="*/ 964052 h 2215336"/>
                <a:gd name="connsiteX36" fmla="*/ 16579516 w 16747958"/>
                <a:gd name="connsiteY36" fmla="*/ 819673 h 2215336"/>
                <a:gd name="connsiteX37" fmla="*/ 16627642 w 16747958"/>
                <a:gd name="connsiteY37" fmla="*/ 747484 h 2215336"/>
                <a:gd name="connsiteX38" fmla="*/ 16675769 w 16747958"/>
                <a:gd name="connsiteY38" fmla="*/ 651231 h 2215336"/>
                <a:gd name="connsiteX39" fmla="*/ 16723895 w 16747958"/>
                <a:gd name="connsiteY39" fmla="*/ 579041 h 2215336"/>
                <a:gd name="connsiteX40" fmla="*/ 16747958 w 16747958"/>
                <a:gd name="connsiteY40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7676147 w 16747958"/>
                <a:gd name="connsiteY7" fmla="*/ 338410 h 2215336"/>
                <a:gd name="connsiteX8" fmla="*/ 8061158 w 16747958"/>
                <a:gd name="connsiteY8" fmla="*/ 434662 h 2215336"/>
                <a:gd name="connsiteX9" fmla="*/ 8253663 w 16747958"/>
                <a:gd name="connsiteY9" fmla="*/ 506852 h 2215336"/>
                <a:gd name="connsiteX10" fmla="*/ 8614611 w 16747958"/>
                <a:gd name="connsiteY10" fmla="*/ 627168 h 2215336"/>
                <a:gd name="connsiteX11" fmla="*/ 8831179 w 16747958"/>
                <a:gd name="connsiteY11" fmla="*/ 699357 h 2215336"/>
                <a:gd name="connsiteX12" fmla="*/ 8999621 w 16747958"/>
                <a:gd name="connsiteY12" fmla="*/ 771547 h 2215336"/>
                <a:gd name="connsiteX13" fmla="*/ 9288379 w 16747958"/>
                <a:gd name="connsiteY13" fmla="*/ 867799 h 2215336"/>
                <a:gd name="connsiteX14" fmla="*/ 9480884 w 16747958"/>
                <a:gd name="connsiteY14" fmla="*/ 964052 h 2215336"/>
                <a:gd name="connsiteX15" fmla="*/ 9769642 w 16747958"/>
                <a:gd name="connsiteY15" fmla="*/ 1108431 h 2215336"/>
                <a:gd name="connsiteX16" fmla="*/ 9938084 w 16747958"/>
                <a:gd name="connsiteY16" fmla="*/ 1156557 h 2215336"/>
                <a:gd name="connsiteX17" fmla="*/ 10539663 w 16747958"/>
                <a:gd name="connsiteY17" fmla="*/ 1397189 h 2215336"/>
                <a:gd name="connsiteX18" fmla="*/ 10852484 w 16747958"/>
                <a:gd name="connsiteY18" fmla="*/ 1493441 h 2215336"/>
                <a:gd name="connsiteX19" fmla="*/ 11165305 w 16747958"/>
                <a:gd name="connsiteY19" fmla="*/ 1613757 h 2215336"/>
                <a:gd name="connsiteX20" fmla="*/ 12729411 w 16747958"/>
                <a:gd name="connsiteY20" fmla="*/ 1998768 h 2215336"/>
                <a:gd name="connsiteX21" fmla="*/ 13090358 w 16747958"/>
                <a:gd name="connsiteY21" fmla="*/ 2070957 h 2215336"/>
                <a:gd name="connsiteX22" fmla="*/ 13306926 w 16747958"/>
                <a:gd name="connsiteY22" fmla="*/ 2095020 h 2215336"/>
                <a:gd name="connsiteX23" fmla="*/ 13980695 w 16747958"/>
                <a:gd name="connsiteY23" fmla="*/ 2191273 h 2215336"/>
                <a:gd name="connsiteX24" fmla="*/ 14461958 w 16747958"/>
                <a:gd name="connsiteY24" fmla="*/ 2215336 h 2215336"/>
                <a:gd name="connsiteX25" fmla="*/ 14702590 w 16747958"/>
                <a:gd name="connsiteY25" fmla="*/ 2191273 h 2215336"/>
                <a:gd name="connsiteX26" fmla="*/ 14991347 w 16747958"/>
                <a:gd name="connsiteY26" fmla="*/ 2143147 h 2215336"/>
                <a:gd name="connsiteX27" fmla="*/ 15207916 w 16747958"/>
                <a:gd name="connsiteY27" fmla="*/ 2046894 h 2215336"/>
                <a:gd name="connsiteX28" fmla="*/ 15400421 w 16747958"/>
                <a:gd name="connsiteY28" fmla="*/ 1926578 h 2215336"/>
                <a:gd name="connsiteX29" fmla="*/ 15641053 w 16747958"/>
                <a:gd name="connsiteY29" fmla="*/ 1782199 h 2215336"/>
                <a:gd name="connsiteX30" fmla="*/ 15761369 w 16747958"/>
                <a:gd name="connsiteY30" fmla="*/ 1734073 h 2215336"/>
                <a:gd name="connsiteX31" fmla="*/ 15881684 w 16747958"/>
                <a:gd name="connsiteY31" fmla="*/ 1613757 h 2215336"/>
                <a:gd name="connsiteX32" fmla="*/ 16170442 w 16747958"/>
                <a:gd name="connsiteY32" fmla="*/ 1349062 h 2215336"/>
                <a:gd name="connsiteX33" fmla="*/ 16290758 w 16747958"/>
                <a:gd name="connsiteY33" fmla="*/ 1180620 h 2215336"/>
                <a:gd name="connsiteX34" fmla="*/ 16483263 w 16747958"/>
                <a:gd name="connsiteY34" fmla="*/ 964052 h 2215336"/>
                <a:gd name="connsiteX35" fmla="*/ 16579516 w 16747958"/>
                <a:gd name="connsiteY35" fmla="*/ 819673 h 2215336"/>
                <a:gd name="connsiteX36" fmla="*/ 16627642 w 16747958"/>
                <a:gd name="connsiteY36" fmla="*/ 747484 h 2215336"/>
                <a:gd name="connsiteX37" fmla="*/ 16675769 w 16747958"/>
                <a:gd name="connsiteY37" fmla="*/ 651231 h 2215336"/>
                <a:gd name="connsiteX38" fmla="*/ 16723895 w 16747958"/>
                <a:gd name="connsiteY38" fmla="*/ 579041 h 2215336"/>
                <a:gd name="connsiteX39" fmla="*/ 16747958 w 16747958"/>
                <a:gd name="connsiteY39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061158 w 16747958"/>
                <a:gd name="connsiteY7" fmla="*/ 434662 h 2215336"/>
                <a:gd name="connsiteX8" fmla="*/ 8253663 w 16747958"/>
                <a:gd name="connsiteY8" fmla="*/ 506852 h 2215336"/>
                <a:gd name="connsiteX9" fmla="*/ 8614611 w 16747958"/>
                <a:gd name="connsiteY9" fmla="*/ 627168 h 2215336"/>
                <a:gd name="connsiteX10" fmla="*/ 8831179 w 16747958"/>
                <a:gd name="connsiteY10" fmla="*/ 699357 h 2215336"/>
                <a:gd name="connsiteX11" fmla="*/ 8999621 w 16747958"/>
                <a:gd name="connsiteY11" fmla="*/ 771547 h 2215336"/>
                <a:gd name="connsiteX12" fmla="*/ 9288379 w 16747958"/>
                <a:gd name="connsiteY12" fmla="*/ 867799 h 2215336"/>
                <a:gd name="connsiteX13" fmla="*/ 9480884 w 16747958"/>
                <a:gd name="connsiteY13" fmla="*/ 964052 h 2215336"/>
                <a:gd name="connsiteX14" fmla="*/ 9769642 w 16747958"/>
                <a:gd name="connsiteY14" fmla="*/ 1108431 h 2215336"/>
                <a:gd name="connsiteX15" fmla="*/ 9938084 w 16747958"/>
                <a:gd name="connsiteY15" fmla="*/ 1156557 h 2215336"/>
                <a:gd name="connsiteX16" fmla="*/ 10539663 w 16747958"/>
                <a:gd name="connsiteY16" fmla="*/ 1397189 h 2215336"/>
                <a:gd name="connsiteX17" fmla="*/ 10852484 w 16747958"/>
                <a:gd name="connsiteY17" fmla="*/ 1493441 h 2215336"/>
                <a:gd name="connsiteX18" fmla="*/ 11165305 w 16747958"/>
                <a:gd name="connsiteY18" fmla="*/ 1613757 h 2215336"/>
                <a:gd name="connsiteX19" fmla="*/ 12729411 w 16747958"/>
                <a:gd name="connsiteY19" fmla="*/ 1998768 h 2215336"/>
                <a:gd name="connsiteX20" fmla="*/ 13090358 w 16747958"/>
                <a:gd name="connsiteY20" fmla="*/ 2070957 h 2215336"/>
                <a:gd name="connsiteX21" fmla="*/ 13306926 w 16747958"/>
                <a:gd name="connsiteY21" fmla="*/ 2095020 h 2215336"/>
                <a:gd name="connsiteX22" fmla="*/ 13980695 w 16747958"/>
                <a:gd name="connsiteY22" fmla="*/ 2191273 h 2215336"/>
                <a:gd name="connsiteX23" fmla="*/ 14461958 w 16747958"/>
                <a:gd name="connsiteY23" fmla="*/ 2215336 h 2215336"/>
                <a:gd name="connsiteX24" fmla="*/ 14702590 w 16747958"/>
                <a:gd name="connsiteY24" fmla="*/ 2191273 h 2215336"/>
                <a:gd name="connsiteX25" fmla="*/ 14991347 w 16747958"/>
                <a:gd name="connsiteY25" fmla="*/ 2143147 h 2215336"/>
                <a:gd name="connsiteX26" fmla="*/ 15207916 w 16747958"/>
                <a:gd name="connsiteY26" fmla="*/ 2046894 h 2215336"/>
                <a:gd name="connsiteX27" fmla="*/ 15400421 w 16747958"/>
                <a:gd name="connsiteY27" fmla="*/ 1926578 h 2215336"/>
                <a:gd name="connsiteX28" fmla="*/ 15641053 w 16747958"/>
                <a:gd name="connsiteY28" fmla="*/ 1782199 h 2215336"/>
                <a:gd name="connsiteX29" fmla="*/ 15761369 w 16747958"/>
                <a:gd name="connsiteY29" fmla="*/ 1734073 h 2215336"/>
                <a:gd name="connsiteX30" fmla="*/ 15881684 w 16747958"/>
                <a:gd name="connsiteY30" fmla="*/ 1613757 h 2215336"/>
                <a:gd name="connsiteX31" fmla="*/ 16170442 w 16747958"/>
                <a:gd name="connsiteY31" fmla="*/ 1349062 h 2215336"/>
                <a:gd name="connsiteX32" fmla="*/ 16290758 w 16747958"/>
                <a:gd name="connsiteY32" fmla="*/ 1180620 h 2215336"/>
                <a:gd name="connsiteX33" fmla="*/ 16483263 w 16747958"/>
                <a:gd name="connsiteY33" fmla="*/ 964052 h 2215336"/>
                <a:gd name="connsiteX34" fmla="*/ 16579516 w 16747958"/>
                <a:gd name="connsiteY34" fmla="*/ 819673 h 2215336"/>
                <a:gd name="connsiteX35" fmla="*/ 16627642 w 16747958"/>
                <a:gd name="connsiteY35" fmla="*/ 747484 h 2215336"/>
                <a:gd name="connsiteX36" fmla="*/ 16675769 w 16747958"/>
                <a:gd name="connsiteY36" fmla="*/ 651231 h 2215336"/>
                <a:gd name="connsiteX37" fmla="*/ 16723895 w 16747958"/>
                <a:gd name="connsiteY37" fmla="*/ 579041 h 2215336"/>
                <a:gd name="connsiteX38" fmla="*/ 16747958 w 16747958"/>
                <a:gd name="connsiteY38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061158 w 16747958"/>
                <a:gd name="connsiteY7" fmla="*/ 434662 h 2215336"/>
                <a:gd name="connsiteX8" fmla="*/ 8253663 w 16747958"/>
                <a:gd name="connsiteY8" fmla="*/ 506852 h 2215336"/>
                <a:gd name="connsiteX9" fmla="*/ 8614611 w 16747958"/>
                <a:gd name="connsiteY9" fmla="*/ 627168 h 2215336"/>
                <a:gd name="connsiteX10" fmla="*/ 8999621 w 16747958"/>
                <a:gd name="connsiteY10" fmla="*/ 771547 h 2215336"/>
                <a:gd name="connsiteX11" fmla="*/ 9288379 w 16747958"/>
                <a:gd name="connsiteY11" fmla="*/ 867799 h 2215336"/>
                <a:gd name="connsiteX12" fmla="*/ 9480884 w 16747958"/>
                <a:gd name="connsiteY12" fmla="*/ 964052 h 2215336"/>
                <a:gd name="connsiteX13" fmla="*/ 9769642 w 16747958"/>
                <a:gd name="connsiteY13" fmla="*/ 1108431 h 2215336"/>
                <a:gd name="connsiteX14" fmla="*/ 9938084 w 16747958"/>
                <a:gd name="connsiteY14" fmla="*/ 1156557 h 2215336"/>
                <a:gd name="connsiteX15" fmla="*/ 10539663 w 16747958"/>
                <a:gd name="connsiteY15" fmla="*/ 1397189 h 2215336"/>
                <a:gd name="connsiteX16" fmla="*/ 10852484 w 16747958"/>
                <a:gd name="connsiteY16" fmla="*/ 1493441 h 2215336"/>
                <a:gd name="connsiteX17" fmla="*/ 11165305 w 16747958"/>
                <a:gd name="connsiteY17" fmla="*/ 1613757 h 2215336"/>
                <a:gd name="connsiteX18" fmla="*/ 12729411 w 16747958"/>
                <a:gd name="connsiteY18" fmla="*/ 1998768 h 2215336"/>
                <a:gd name="connsiteX19" fmla="*/ 13090358 w 16747958"/>
                <a:gd name="connsiteY19" fmla="*/ 2070957 h 2215336"/>
                <a:gd name="connsiteX20" fmla="*/ 13306926 w 16747958"/>
                <a:gd name="connsiteY20" fmla="*/ 2095020 h 2215336"/>
                <a:gd name="connsiteX21" fmla="*/ 13980695 w 16747958"/>
                <a:gd name="connsiteY21" fmla="*/ 2191273 h 2215336"/>
                <a:gd name="connsiteX22" fmla="*/ 14461958 w 16747958"/>
                <a:gd name="connsiteY22" fmla="*/ 2215336 h 2215336"/>
                <a:gd name="connsiteX23" fmla="*/ 14702590 w 16747958"/>
                <a:gd name="connsiteY23" fmla="*/ 2191273 h 2215336"/>
                <a:gd name="connsiteX24" fmla="*/ 14991347 w 16747958"/>
                <a:gd name="connsiteY24" fmla="*/ 2143147 h 2215336"/>
                <a:gd name="connsiteX25" fmla="*/ 15207916 w 16747958"/>
                <a:gd name="connsiteY25" fmla="*/ 2046894 h 2215336"/>
                <a:gd name="connsiteX26" fmla="*/ 15400421 w 16747958"/>
                <a:gd name="connsiteY26" fmla="*/ 1926578 h 2215336"/>
                <a:gd name="connsiteX27" fmla="*/ 15641053 w 16747958"/>
                <a:gd name="connsiteY27" fmla="*/ 1782199 h 2215336"/>
                <a:gd name="connsiteX28" fmla="*/ 15761369 w 16747958"/>
                <a:gd name="connsiteY28" fmla="*/ 1734073 h 2215336"/>
                <a:gd name="connsiteX29" fmla="*/ 15881684 w 16747958"/>
                <a:gd name="connsiteY29" fmla="*/ 1613757 h 2215336"/>
                <a:gd name="connsiteX30" fmla="*/ 16170442 w 16747958"/>
                <a:gd name="connsiteY30" fmla="*/ 1349062 h 2215336"/>
                <a:gd name="connsiteX31" fmla="*/ 16290758 w 16747958"/>
                <a:gd name="connsiteY31" fmla="*/ 1180620 h 2215336"/>
                <a:gd name="connsiteX32" fmla="*/ 16483263 w 16747958"/>
                <a:gd name="connsiteY32" fmla="*/ 964052 h 2215336"/>
                <a:gd name="connsiteX33" fmla="*/ 16579516 w 16747958"/>
                <a:gd name="connsiteY33" fmla="*/ 819673 h 2215336"/>
                <a:gd name="connsiteX34" fmla="*/ 16627642 w 16747958"/>
                <a:gd name="connsiteY34" fmla="*/ 747484 h 2215336"/>
                <a:gd name="connsiteX35" fmla="*/ 16675769 w 16747958"/>
                <a:gd name="connsiteY35" fmla="*/ 651231 h 2215336"/>
                <a:gd name="connsiteX36" fmla="*/ 16723895 w 16747958"/>
                <a:gd name="connsiteY36" fmla="*/ 579041 h 2215336"/>
                <a:gd name="connsiteX37" fmla="*/ 16747958 w 16747958"/>
                <a:gd name="connsiteY37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061158 w 16747958"/>
                <a:gd name="connsiteY7" fmla="*/ 434662 h 2215336"/>
                <a:gd name="connsiteX8" fmla="*/ 8614611 w 16747958"/>
                <a:gd name="connsiteY8" fmla="*/ 627168 h 2215336"/>
                <a:gd name="connsiteX9" fmla="*/ 8999621 w 16747958"/>
                <a:gd name="connsiteY9" fmla="*/ 771547 h 2215336"/>
                <a:gd name="connsiteX10" fmla="*/ 9288379 w 16747958"/>
                <a:gd name="connsiteY10" fmla="*/ 867799 h 2215336"/>
                <a:gd name="connsiteX11" fmla="*/ 9480884 w 16747958"/>
                <a:gd name="connsiteY11" fmla="*/ 964052 h 2215336"/>
                <a:gd name="connsiteX12" fmla="*/ 9769642 w 16747958"/>
                <a:gd name="connsiteY12" fmla="*/ 1108431 h 2215336"/>
                <a:gd name="connsiteX13" fmla="*/ 9938084 w 16747958"/>
                <a:gd name="connsiteY13" fmla="*/ 1156557 h 2215336"/>
                <a:gd name="connsiteX14" fmla="*/ 10539663 w 16747958"/>
                <a:gd name="connsiteY14" fmla="*/ 1397189 h 2215336"/>
                <a:gd name="connsiteX15" fmla="*/ 10852484 w 16747958"/>
                <a:gd name="connsiteY15" fmla="*/ 1493441 h 2215336"/>
                <a:gd name="connsiteX16" fmla="*/ 11165305 w 16747958"/>
                <a:gd name="connsiteY16" fmla="*/ 1613757 h 2215336"/>
                <a:gd name="connsiteX17" fmla="*/ 12729411 w 16747958"/>
                <a:gd name="connsiteY17" fmla="*/ 1998768 h 2215336"/>
                <a:gd name="connsiteX18" fmla="*/ 13090358 w 16747958"/>
                <a:gd name="connsiteY18" fmla="*/ 2070957 h 2215336"/>
                <a:gd name="connsiteX19" fmla="*/ 13306926 w 16747958"/>
                <a:gd name="connsiteY19" fmla="*/ 2095020 h 2215336"/>
                <a:gd name="connsiteX20" fmla="*/ 13980695 w 16747958"/>
                <a:gd name="connsiteY20" fmla="*/ 2191273 h 2215336"/>
                <a:gd name="connsiteX21" fmla="*/ 14461958 w 16747958"/>
                <a:gd name="connsiteY21" fmla="*/ 2215336 h 2215336"/>
                <a:gd name="connsiteX22" fmla="*/ 14702590 w 16747958"/>
                <a:gd name="connsiteY22" fmla="*/ 2191273 h 2215336"/>
                <a:gd name="connsiteX23" fmla="*/ 14991347 w 16747958"/>
                <a:gd name="connsiteY23" fmla="*/ 2143147 h 2215336"/>
                <a:gd name="connsiteX24" fmla="*/ 15207916 w 16747958"/>
                <a:gd name="connsiteY24" fmla="*/ 2046894 h 2215336"/>
                <a:gd name="connsiteX25" fmla="*/ 15400421 w 16747958"/>
                <a:gd name="connsiteY25" fmla="*/ 1926578 h 2215336"/>
                <a:gd name="connsiteX26" fmla="*/ 15641053 w 16747958"/>
                <a:gd name="connsiteY26" fmla="*/ 1782199 h 2215336"/>
                <a:gd name="connsiteX27" fmla="*/ 15761369 w 16747958"/>
                <a:gd name="connsiteY27" fmla="*/ 1734073 h 2215336"/>
                <a:gd name="connsiteX28" fmla="*/ 15881684 w 16747958"/>
                <a:gd name="connsiteY28" fmla="*/ 1613757 h 2215336"/>
                <a:gd name="connsiteX29" fmla="*/ 16170442 w 16747958"/>
                <a:gd name="connsiteY29" fmla="*/ 1349062 h 2215336"/>
                <a:gd name="connsiteX30" fmla="*/ 16290758 w 16747958"/>
                <a:gd name="connsiteY30" fmla="*/ 1180620 h 2215336"/>
                <a:gd name="connsiteX31" fmla="*/ 16483263 w 16747958"/>
                <a:gd name="connsiteY31" fmla="*/ 964052 h 2215336"/>
                <a:gd name="connsiteX32" fmla="*/ 16579516 w 16747958"/>
                <a:gd name="connsiteY32" fmla="*/ 819673 h 2215336"/>
                <a:gd name="connsiteX33" fmla="*/ 16627642 w 16747958"/>
                <a:gd name="connsiteY33" fmla="*/ 747484 h 2215336"/>
                <a:gd name="connsiteX34" fmla="*/ 16675769 w 16747958"/>
                <a:gd name="connsiteY34" fmla="*/ 651231 h 2215336"/>
                <a:gd name="connsiteX35" fmla="*/ 16723895 w 16747958"/>
                <a:gd name="connsiteY35" fmla="*/ 579041 h 2215336"/>
                <a:gd name="connsiteX36" fmla="*/ 16747958 w 16747958"/>
                <a:gd name="connsiteY36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061158 w 16747958"/>
                <a:gd name="connsiteY7" fmla="*/ 434662 h 2215336"/>
                <a:gd name="connsiteX8" fmla="*/ 8614611 w 16747958"/>
                <a:gd name="connsiteY8" fmla="*/ 627168 h 2215336"/>
                <a:gd name="connsiteX9" fmla="*/ 8999621 w 16747958"/>
                <a:gd name="connsiteY9" fmla="*/ 771547 h 2215336"/>
                <a:gd name="connsiteX10" fmla="*/ 9288379 w 16747958"/>
                <a:gd name="connsiteY10" fmla="*/ 867799 h 2215336"/>
                <a:gd name="connsiteX11" fmla="*/ 9769642 w 16747958"/>
                <a:gd name="connsiteY11" fmla="*/ 1108431 h 2215336"/>
                <a:gd name="connsiteX12" fmla="*/ 9938084 w 16747958"/>
                <a:gd name="connsiteY12" fmla="*/ 1156557 h 2215336"/>
                <a:gd name="connsiteX13" fmla="*/ 10539663 w 16747958"/>
                <a:gd name="connsiteY13" fmla="*/ 1397189 h 2215336"/>
                <a:gd name="connsiteX14" fmla="*/ 10852484 w 16747958"/>
                <a:gd name="connsiteY14" fmla="*/ 1493441 h 2215336"/>
                <a:gd name="connsiteX15" fmla="*/ 11165305 w 16747958"/>
                <a:gd name="connsiteY15" fmla="*/ 1613757 h 2215336"/>
                <a:gd name="connsiteX16" fmla="*/ 12729411 w 16747958"/>
                <a:gd name="connsiteY16" fmla="*/ 1998768 h 2215336"/>
                <a:gd name="connsiteX17" fmla="*/ 13090358 w 16747958"/>
                <a:gd name="connsiteY17" fmla="*/ 2070957 h 2215336"/>
                <a:gd name="connsiteX18" fmla="*/ 13306926 w 16747958"/>
                <a:gd name="connsiteY18" fmla="*/ 2095020 h 2215336"/>
                <a:gd name="connsiteX19" fmla="*/ 13980695 w 16747958"/>
                <a:gd name="connsiteY19" fmla="*/ 2191273 h 2215336"/>
                <a:gd name="connsiteX20" fmla="*/ 14461958 w 16747958"/>
                <a:gd name="connsiteY20" fmla="*/ 2215336 h 2215336"/>
                <a:gd name="connsiteX21" fmla="*/ 14702590 w 16747958"/>
                <a:gd name="connsiteY21" fmla="*/ 2191273 h 2215336"/>
                <a:gd name="connsiteX22" fmla="*/ 14991347 w 16747958"/>
                <a:gd name="connsiteY22" fmla="*/ 2143147 h 2215336"/>
                <a:gd name="connsiteX23" fmla="*/ 15207916 w 16747958"/>
                <a:gd name="connsiteY23" fmla="*/ 2046894 h 2215336"/>
                <a:gd name="connsiteX24" fmla="*/ 15400421 w 16747958"/>
                <a:gd name="connsiteY24" fmla="*/ 1926578 h 2215336"/>
                <a:gd name="connsiteX25" fmla="*/ 15641053 w 16747958"/>
                <a:gd name="connsiteY25" fmla="*/ 1782199 h 2215336"/>
                <a:gd name="connsiteX26" fmla="*/ 15761369 w 16747958"/>
                <a:gd name="connsiteY26" fmla="*/ 1734073 h 2215336"/>
                <a:gd name="connsiteX27" fmla="*/ 15881684 w 16747958"/>
                <a:gd name="connsiteY27" fmla="*/ 1613757 h 2215336"/>
                <a:gd name="connsiteX28" fmla="*/ 16170442 w 16747958"/>
                <a:gd name="connsiteY28" fmla="*/ 1349062 h 2215336"/>
                <a:gd name="connsiteX29" fmla="*/ 16290758 w 16747958"/>
                <a:gd name="connsiteY29" fmla="*/ 1180620 h 2215336"/>
                <a:gd name="connsiteX30" fmla="*/ 16483263 w 16747958"/>
                <a:gd name="connsiteY30" fmla="*/ 964052 h 2215336"/>
                <a:gd name="connsiteX31" fmla="*/ 16579516 w 16747958"/>
                <a:gd name="connsiteY31" fmla="*/ 819673 h 2215336"/>
                <a:gd name="connsiteX32" fmla="*/ 16627642 w 16747958"/>
                <a:gd name="connsiteY32" fmla="*/ 747484 h 2215336"/>
                <a:gd name="connsiteX33" fmla="*/ 16675769 w 16747958"/>
                <a:gd name="connsiteY33" fmla="*/ 651231 h 2215336"/>
                <a:gd name="connsiteX34" fmla="*/ 16723895 w 16747958"/>
                <a:gd name="connsiteY34" fmla="*/ 579041 h 2215336"/>
                <a:gd name="connsiteX35" fmla="*/ 16747958 w 16747958"/>
                <a:gd name="connsiteY35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061158 w 16747958"/>
                <a:gd name="connsiteY7" fmla="*/ 434662 h 2215336"/>
                <a:gd name="connsiteX8" fmla="*/ 8614611 w 16747958"/>
                <a:gd name="connsiteY8" fmla="*/ 627168 h 2215336"/>
                <a:gd name="connsiteX9" fmla="*/ 8999621 w 16747958"/>
                <a:gd name="connsiteY9" fmla="*/ 771547 h 2215336"/>
                <a:gd name="connsiteX10" fmla="*/ 9288379 w 16747958"/>
                <a:gd name="connsiteY10" fmla="*/ 867799 h 2215336"/>
                <a:gd name="connsiteX11" fmla="*/ 9938084 w 16747958"/>
                <a:gd name="connsiteY11" fmla="*/ 1156557 h 2215336"/>
                <a:gd name="connsiteX12" fmla="*/ 10539663 w 16747958"/>
                <a:gd name="connsiteY12" fmla="*/ 1397189 h 2215336"/>
                <a:gd name="connsiteX13" fmla="*/ 10852484 w 16747958"/>
                <a:gd name="connsiteY13" fmla="*/ 1493441 h 2215336"/>
                <a:gd name="connsiteX14" fmla="*/ 11165305 w 16747958"/>
                <a:gd name="connsiteY14" fmla="*/ 1613757 h 2215336"/>
                <a:gd name="connsiteX15" fmla="*/ 12729411 w 16747958"/>
                <a:gd name="connsiteY15" fmla="*/ 1998768 h 2215336"/>
                <a:gd name="connsiteX16" fmla="*/ 13090358 w 16747958"/>
                <a:gd name="connsiteY16" fmla="*/ 2070957 h 2215336"/>
                <a:gd name="connsiteX17" fmla="*/ 13306926 w 16747958"/>
                <a:gd name="connsiteY17" fmla="*/ 2095020 h 2215336"/>
                <a:gd name="connsiteX18" fmla="*/ 13980695 w 16747958"/>
                <a:gd name="connsiteY18" fmla="*/ 2191273 h 2215336"/>
                <a:gd name="connsiteX19" fmla="*/ 14461958 w 16747958"/>
                <a:gd name="connsiteY19" fmla="*/ 2215336 h 2215336"/>
                <a:gd name="connsiteX20" fmla="*/ 14702590 w 16747958"/>
                <a:gd name="connsiteY20" fmla="*/ 2191273 h 2215336"/>
                <a:gd name="connsiteX21" fmla="*/ 14991347 w 16747958"/>
                <a:gd name="connsiteY21" fmla="*/ 2143147 h 2215336"/>
                <a:gd name="connsiteX22" fmla="*/ 15207916 w 16747958"/>
                <a:gd name="connsiteY22" fmla="*/ 2046894 h 2215336"/>
                <a:gd name="connsiteX23" fmla="*/ 15400421 w 16747958"/>
                <a:gd name="connsiteY23" fmla="*/ 1926578 h 2215336"/>
                <a:gd name="connsiteX24" fmla="*/ 15641053 w 16747958"/>
                <a:gd name="connsiteY24" fmla="*/ 1782199 h 2215336"/>
                <a:gd name="connsiteX25" fmla="*/ 15761369 w 16747958"/>
                <a:gd name="connsiteY25" fmla="*/ 1734073 h 2215336"/>
                <a:gd name="connsiteX26" fmla="*/ 15881684 w 16747958"/>
                <a:gd name="connsiteY26" fmla="*/ 1613757 h 2215336"/>
                <a:gd name="connsiteX27" fmla="*/ 16170442 w 16747958"/>
                <a:gd name="connsiteY27" fmla="*/ 1349062 h 2215336"/>
                <a:gd name="connsiteX28" fmla="*/ 16290758 w 16747958"/>
                <a:gd name="connsiteY28" fmla="*/ 1180620 h 2215336"/>
                <a:gd name="connsiteX29" fmla="*/ 16483263 w 16747958"/>
                <a:gd name="connsiteY29" fmla="*/ 964052 h 2215336"/>
                <a:gd name="connsiteX30" fmla="*/ 16579516 w 16747958"/>
                <a:gd name="connsiteY30" fmla="*/ 819673 h 2215336"/>
                <a:gd name="connsiteX31" fmla="*/ 16627642 w 16747958"/>
                <a:gd name="connsiteY31" fmla="*/ 747484 h 2215336"/>
                <a:gd name="connsiteX32" fmla="*/ 16675769 w 16747958"/>
                <a:gd name="connsiteY32" fmla="*/ 651231 h 2215336"/>
                <a:gd name="connsiteX33" fmla="*/ 16723895 w 16747958"/>
                <a:gd name="connsiteY33" fmla="*/ 579041 h 2215336"/>
                <a:gd name="connsiteX34" fmla="*/ 16747958 w 16747958"/>
                <a:gd name="connsiteY34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061158 w 16747958"/>
                <a:gd name="connsiteY7" fmla="*/ 434662 h 2215336"/>
                <a:gd name="connsiteX8" fmla="*/ 8614611 w 16747958"/>
                <a:gd name="connsiteY8" fmla="*/ 627168 h 2215336"/>
                <a:gd name="connsiteX9" fmla="*/ 8999621 w 16747958"/>
                <a:gd name="connsiteY9" fmla="*/ 771547 h 2215336"/>
                <a:gd name="connsiteX10" fmla="*/ 9288379 w 16747958"/>
                <a:gd name="connsiteY10" fmla="*/ 867799 h 2215336"/>
                <a:gd name="connsiteX11" fmla="*/ 9938084 w 16747958"/>
                <a:gd name="connsiteY11" fmla="*/ 1156557 h 2215336"/>
                <a:gd name="connsiteX12" fmla="*/ 10539663 w 16747958"/>
                <a:gd name="connsiteY12" fmla="*/ 1397189 h 2215336"/>
                <a:gd name="connsiteX13" fmla="*/ 11165305 w 16747958"/>
                <a:gd name="connsiteY13" fmla="*/ 1613757 h 2215336"/>
                <a:gd name="connsiteX14" fmla="*/ 12729411 w 16747958"/>
                <a:gd name="connsiteY14" fmla="*/ 1998768 h 2215336"/>
                <a:gd name="connsiteX15" fmla="*/ 13090358 w 16747958"/>
                <a:gd name="connsiteY15" fmla="*/ 2070957 h 2215336"/>
                <a:gd name="connsiteX16" fmla="*/ 13306926 w 16747958"/>
                <a:gd name="connsiteY16" fmla="*/ 2095020 h 2215336"/>
                <a:gd name="connsiteX17" fmla="*/ 13980695 w 16747958"/>
                <a:gd name="connsiteY17" fmla="*/ 2191273 h 2215336"/>
                <a:gd name="connsiteX18" fmla="*/ 14461958 w 16747958"/>
                <a:gd name="connsiteY18" fmla="*/ 2215336 h 2215336"/>
                <a:gd name="connsiteX19" fmla="*/ 14702590 w 16747958"/>
                <a:gd name="connsiteY19" fmla="*/ 2191273 h 2215336"/>
                <a:gd name="connsiteX20" fmla="*/ 14991347 w 16747958"/>
                <a:gd name="connsiteY20" fmla="*/ 2143147 h 2215336"/>
                <a:gd name="connsiteX21" fmla="*/ 15207916 w 16747958"/>
                <a:gd name="connsiteY21" fmla="*/ 2046894 h 2215336"/>
                <a:gd name="connsiteX22" fmla="*/ 15400421 w 16747958"/>
                <a:gd name="connsiteY22" fmla="*/ 1926578 h 2215336"/>
                <a:gd name="connsiteX23" fmla="*/ 15641053 w 16747958"/>
                <a:gd name="connsiteY23" fmla="*/ 1782199 h 2215336"/>
                <a:gd name="connsiteX24" fmla="*/ 15761369 w 16747958"/>
                <a:gd name="connsiteY24" fmla="*/ 1734073 h 2215336"/>
                <a:gd name="connsiteX25" fmla="*/ 15881684 w 16747958"/>
                <a:gd name="connsiteY25" fmla="*/ 1613757 h 2215336"/>
                <a:gd name="connsiteX26" fmla="*/ 16170442 w 16747958"/>
                <a:gd name="connsiteY26" fmla="*/ 1349062 h 2215336"/>
                <a:gd name="connsiteX27" fmla="*/ 16290758 w 16747958"/>
                <a:gd name="connsiteY27" fmla="*/ 1180620 h 2215336"/>
                <a:gd name="connsiteX28" fmla="*/ 16483263 w 16747958"/>
                <a:gd name="connsiteY28" fmla="*/ 964052 h 2215336"/>
                <a:gd name="connsiteX29" fmla="*/ 16579516 w 16747958"/>
                <a:gd name="connsiteY29" fmla="*/ 819673 h 2215336"/>
                <a:gd name="connsiteX30" fmla="*/ 16627642 w 16747958"/>
                <a:gd name="connsiteY30" fmla="*/ 747484 h 2215336"/>
                <a:gd name="connsiteX31" fmla="*/ 16675769 w 16747958"/>
                <a:gd name="connsiteY31" fmla="*/ 651231 h 2215336"/>
                <a:gd name="connsiteX32" fmla="*/ 16723895 w 16747958"/>
                <a:gd name="connsiteY32" fmla="*/ 579041 h 2215336"/>
                <a:gd name="connsiteX33" fmla="*/ 16747958 w 16747958"/>
                <a:gd name="connsiteY33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061158 w 16747958"/>
                <a:gd name="connsiteY7" fmla="*/ 434662 h 2215336"/>
                <a:gd name="connsiteX8" fmla="*/ 8614611 w 16747958"/>
                <a:gd name="connsiteY8" fmla="*/ 627168 h 2215336"/>
                <a:gd name="connsiteX9" fmla="*/ 8999621 w 16747958"/>
                <a:gd name="connsiteY9" fmla="*/ 771547 h 2215336"/>
                <a:gd name="connsiteX10" fmla="*/ 9288379 w 16747958"/>
                <a:gd name="connsiteY10" fmla="*/ 867799 h 2215336"/>
                <a:gd name="connsiteX11" fmla="*/ 9938084 w 16747958"/>
                <a:gd name="connsiteY11" fmla="*/ 1156557 h 2215336"/>
                <a:gd name="connsiteX12" fmla="*/ 10539663 w 16747958"/>
                <a:gd name="connsiteY12" fmla="*/ 1397189 h 2215336"/>
                <a:gd name="connsiteX13" fmla="*/ 11165305 w 16747958"/>
                <a:gd name="connsiteY13" fmla="*/ 1613757 h 2215336"/>
                <a:gd name="connsiteX14" fmla="*/ 12729411 w 16747958"/>
                <a:gd name="connsiteY14" fmla="*/ 1998768 h 2215336"/>
                <a:gd name="connsiteX15" fmla="*/ 13306926 w 16747958"/>
                <a:gd name="connsiteY15" fmla="*/ 2095020 h 2215336"/>
                <a:gd name="connsiteX16" fmla="*/ 13980695 w 16747958"/>
                <a:gd name="connsiteY16" fmla="*/ 2191273 h 2215336"/>
                <a:gd name="connsiteX17" fmla="*/ 14461958 w 16747958"/>
                <a:gd name="connsiteY17" fmla="*/ 2215336 h 2215336"/>
                <a:gd name="connsiteX18" fmla="*/ 14702590 w 16747958"/>
                <a:gd name="connsiteY18" fmla="*/ 2191273 h 2215336"/>
                <a:gd name="connsiteX19" fmla="*/ 14991347 w 16747958"/>
                <a:gd name="connsiteY19" fmla="*/ 2143147 h 2215336"/>
                <a:gd name="connsiteX20" fmla="*/ 15207916 w 16747958"/>
                <a:gd name="connsiteY20" fmla="*/ 2046894 h 2215336"/>
                <a:gd name="connsiteX21" fmla="*/ 15400421 w 16747958"/>
                <a:gd name="connsiteY21" fmla="*/ 1926578 h 2215336"/>
                <a:gd name="connsiteX22" fmla="*/ 15641053 w 16747958"/>
                <a:gd name="connsiteY22" fmla="*/ 1782199 h 2215336"/>
                <a:gd name="connsiteX23" fmla="*/ 15761369 w 16747958"/>
                <a:gd name="connsiteY23" fmla="*/ 1734073 h 2215336"/>
                <a:gd name="connsiteX24" fmla="*/ 15881684 w 16747958"/>
                <a:gd name="connsiteY24" fmla="*/ 1613757 h 2215336"/>
                <a:gd name="connsiteX25" fmla="*/ 16170442 w 16747958"/>
                <a:gd name="connsiteY25" fmla="*/ 1349062 h 2215336"/>
                <a:gd name="connsiteX26" fmla="*/ 16290758 w 16747958"/>
                <a:gd name="connsiteY26" fmla="*/ 1180620 h 2215336"/>
                <a:gd name="connsiteX27" fmla="*/ 16483263 w 16747958"/>
                <a:gd name="connsiteY27" fmla="*/ 964052 h 2215336"/>
                <a:gd name="connsiteX28" fmla="*/ 16579516 w 16747958"/>
                <a:gd name="connsiteY28" fmla="*/ 819673 h 2215336"/>
                <a:gd name="connsiteX29" fmla="*/ 16627642 w 16747958"/>
                <a:gd name="connsiteY29" fmla="*/ 747484 h 2215336"/>
                <a:gd name="connsiteX30" fmla="*/ 16675769 w 16747958"/>
                <a:gd name="connsiteY30" fmla="*/ 651231 h 2215336"/>
                <a:gd name="connsiteX31" fmla="*/ 16723895 w 16747958"/>
                <a:gd name="connsiteY31" fmla="*/ 579041 h 2215336"/>
                <a:gd name="connsiteX32" fmla="*/ 16747958 w 16747958"/>
                <a:gd name="connsiteY32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061158 w 16747958"/>
                <a:gd name="connsiteY7" fmla="*/ 434662 h 2215336"/>
                <a:gd name="connsiteX8" fmla="*/ 8614611 w 16747958"/>
                <a:gd name="connsiteY8" fmla="*/ 627168 h 2215336"/>
                <a:gd name="connsiteX9" fmla="*/ 8999621 w 16747958"/>
                <a:gd name="connsiteY9" fmla="*/ 771547 h 2215336"/>
                <a:gd name="connsiteX10" fmla="*/ 9288379 w 16747958"/>
                <a:gd name="connsiteY10" fmla="*/ 867799 h 2215336"/>
                <a:gd name="connsiteX11" fmla="*/ 9938084 w 16747958"/>
                <a:gd name="connsiteY11" fmla="*/ 1156557 h 2215336"/>
                <a:gd name="connsiteX12" fmla="*/ 10539663 w 16747958"/>
                <a:gd name="connsiteY12" fmla="*/ 1397189 h 2215336"/>
                <a:gd name="connsiteX13" fmla="*/ 11165305 w 16747958"/>
                <a:gd name="connsiteY13" fmla="*/ 1613757 h 2215336"/>
                <a:gd name="connsiteX14" fmla="*/ 12729411 w 16747958"/>
                <a:gd name="connsiteY14" fmla="*/ 1998768 h 2215336"/>
                <a:gd name="connsiteX15" fmla="*/ 13306926 w 16747958"/>
                <a:gd name="connsiteY15" fmla="*/ 2095020 h 2215336"/>
                <a:gd name="connsiteX16" fmla="*/ 13980695 w 16747958"/>
                <a:gd name="connsiteY16" fmla="*/ 2191273 h 2215336"/>
                <a:gd name="connsiteX17" fmla="*/ 14461958 w 16747958"/>
                <a:gd name="connsiteY17" fmla="*/ 2215336 h 2215336"/>
                <a:gd name="connsiteX18" fmla="*/ 14702590 w 16747958"/>
                <a:gd name="connsiteY18" fmla="*/ 2191273 h 2215336"/>
                <a:gd name="connsiteX19" fmla="*/ 14991347 w 16747958"/>
                <a:gd name="connsiteY19" fmla="*/ 2143147 h 2215336"/>
                <a:gd name="connsiteX20" fmla="*/ 15207916 w 16747958"/>
                <a:gd name="connsiteY20" fmla="*/ 2046894 h 2215336"/>
                <a:gd name="connsiteX21" fmla="*/ 15400421 w 16747958"/>
                <a:gd name="connsiteY21" fmla="*/ 1926578 h 2215336"/>
                <a:gd name="connsiteX22" fmla="*/ 15641053 w 16747958"/>
                <a:gd name="connsiteY22" fmla="*/ 1782199 h 2215336"/>
                <a:gd name="connsiteX23" fmla="*/ 15761369 w 16747958"/>
                <a:gd name="connsiteY23" fmla="*/ 1734073 h 2215336"/>
                <a:gd name="connsiteX24" fmla="*/ 15881684 w 16747958"/>
                <a:gd name="connsiteY24" fmla="*/ 1613757 h 2215336"/>
                <a:gd name="connsiteX25" fmla="*/ 16170442 w 16747958"/>
                <a:gd name="connsiteY25" fmla="*/ 1349062 h 2215336"/>
                <a:gd name="connsiteX26" fmla="*/ 16290758 w 16747958"/>
                <a:gd name="connsiteY26" fmla="*/ 1180620 h 2215336"/>
                <a:gd name="connsiteX27" fmla="*/ 16483263 w 16747958"/>
                <a:gd name="connsiteY27" fmla="*/ 964052 h 2215336"/>
                <a:gd name="connsiteX28" fmla="*/ 16579516 w 16747958"/>
                <a:gd name="connsiteY28" fmla="*/ 819673 h 2215336"/>
                <a:gd name="connsiteX29" fmla="*/ 16627642 w 16747958"/>
                <a:gd name="connsiteY29" fmla="*/ 747484 h 2215336"/>
                <a:gd name="connsiteX30" fmla="*/ 16723895 w 16747958"/>
                <a:gd name="connsiteY30" fmla="*/ 579041 h 2215336"/>
                <a:gd name="connsiteX31" fmla="*/ 16747958 w 16747958"/>
                <a:gd name="connsiteY31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061158 w 16747958"/>
                <a:gd name="connsiteY7" fmla="*/ 434662 h 2215336"/>
                <a:gd name="connsiteX8" fmla="*/ 8614611 w 16747958"/>
                <a:gd name="connsiteY8" fmla="*/ 627168 h 2215336"/>
                <a:gd name="connsiteX9" fmla="*/ 8999621 w 16747958"/>
                <a:gd name="connsiteY9" fmla="*/ 771547 h 2215336"/>
                <a:gd name="connsiteX10" fmla="*/ 9288379 w 16747958"/>
                <a:gd name="connsiteY10" fmla="*/ 867799 h 2215336"/>
                <a:gd name="connsiteX11" fmla="*/ 9938084 w 16747958"/>
                <a:gd name="connsiteY11" fmla="*/ 1156557 h 2215336"/>
                <a:gd name="connsiteX12" fmla="*/ 10539663 w 16747958"/>
                <a:gd name="connsiteY12" fmla="*/ 1397189 h 2215336"/>
                <a:gd name="connsiteX13" fmla="*/ 11165305 w 16747958"/>
                <a:gd name="connsiteY13" fmla="*/ 1613757 h 2215336"/>
                <a:gd name="connsiteX14" fmla="*/ 12729411 w 16747958"/>
                <a:gd name="connsiteY14" fmla="*/ 1998768 h 2215336"/>
                <a:gd name="connsiteX15" fmla="*/ 13306926 w 16747958"/>
                <a:gd name="connsiteY15" fmla="*/ 2095020 h 2215336"/>
                <a:gd name="connsiteX16" fmla="*/ 13980695 w 16747958"/>
                <a:gd name="connsiteY16" fmla="*/ 2191273 h 2215336"/>
                <a:gd name="connsiteX17" fmla="*/ 14461958 w 16747958"/>
                <a:gd name="connsiteY17" fmla="*/ 2215336 h 2215336"/>
                <a:gd name="connsiteX18" fmla="*/ 14702590 w 16747958"/>
                <a:gd name="connsiteY18" fmla="*/ 2191273 h 2215336"/>
                <a:gd name="connsiteX19" fmla="*/ 14991347 w 16747958"/>
                <a:gd name="connsiteY19" fmla="*/ 2143147 h 2215336"/>
                <a:gd name="connsiteX20" fmla="*/ 15207916 w 16747958"/>
                <a:gd name="connsiteY20" fmla="*/ 2046894 h 2215336"/>
                <a:gd name="connsiteX21" fmla="*/ 15400421 w 16747958"/>
                <a:gd name="connsiteY21" fmla="*/ 1926578 h 2215336"/>
                <a:gd name="connsiteX22" fmla="*/ 15641053 w 16747958"/>
                <a:gd name="connsiteY22" fmla="*/ 1782199 h 2215336"/>
                <a:gd name="connsiteX23" fmla="*/ 15761369 w 16747958"/>
                <a:gd name="connsiteY23" fmla="*/ 1734073 h 2215336"/>
                <a:gd name="connsiteX24" fmla="*/ 15881684 w 16747958"/>
                <a:gd name="connsiteY24" fmla="*/ 1613757 h 2215336"/>
                <a:gd name="connsiteX25" fmla="*/ 16170442 w 16747958"/>
                <a:gd name="connsiteY25" fmla="*/ 1349062 h 2215336"/>
                <a:gd name="connsiteX26" fmla="*/ 16290758 w 16747958"/>
                <a:gd name="connsiteY26" fmla="*/ 1180620 h 2215336"/>
                <a:gd name="connsiteX27" fmla="*/ 16483263 w 16747958"/>
                <a:gd name="connsiteY27" fmla="*/ 964052 h 2215336"/>
                <a:gd name="connsiteX28" fmla="*/ 16579516 w 16747958"/>
                <a:gd name="connsiteY28" fmla="*/ 819673 h 2215336"/>
                <a:gd name="connsiteX29" fmla="*/ 16627642 w 16747958"/>
                <a:gd name="connsiteY29" fmla="*/ 747484 h 2215336"/>
                <a:gd name="connsiteX30" fmla="*/ 16747958 w 16747958"/>
                <a:gd name="connsiteY30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061158 w 16747958"/>
                <a:gd name="connsiteY7" fmla="*/ 434662 h 2215336"/>
                <a:gd name="connsiteX8" fmla="*/ 8614611 w 16747958"/>
                <a:gd name="connsiteY8" fmla="*/ 627168 h 2215336"/>
                <a:gd name="connsiteX9" fmla="*/ 8999621 w 16747958"/>
                <a:gd name="connsiteY9" fmla="*/ 771547 h 2215336"/>
                <a:gd name="connsiteX10" fmla="*/ 9288379 w 16747958"/>
                <a:gd name="connsiteY10" fmla="*/ 867799 h 2215336"/>
                <a:gd name="connsiteX11" fmla="*/ 9938084 w 16747958"/>
                <a:gd name="connsiteY11" fmla="*/ 1156557 h 2215336"/>
                <a:gd name="connsiteX12" fmla="*/ 10539663 w 16747958"/>
                <a:gd name="connsiteY12" fmla="*/ 1397189 h 2215336"/>
                <a:gd name="connsiteX13" fmla="*/ 11165305 w 16747958"/>
                <a:gd name="connsiteY13" fmla="*/ 1613757 h 2215336"/>
                <a:gd name="connsiteX14" fmla="*/ 12729411 w 16747958"/>
                <a:gd name="connsiteY14" fmla="*/ 1998768 h 2215336"/>
                <a:gd name="connsiteX15" fmla="*/ 13306926 w 16747958"/>
                <a:gd name="connsiteY15" fmla="*/ 2095020 h 2215336"/>
                <a:gd name="connsiteX16" fmla="*/ 13980695 w 16747958"/>
                <a:gd name="connsiteY16" fmla="*/ 2191273 h 2215336"/>
                <a:gd name="connsiteX17" fmla="*/ 14461958 w 16747958"/>
                <a:gd name="connsiteY17" fmla="*/ 2215336 h 2215336"/>
                <a:gd name="connsiteX18" fmla="*/ 14702590 w 16747958"/>
                <a:gd name="connsiteY18" fmla="*/ 2191273 h 2215336"/>
                <a:gd name="connsiteX19" fmla="*/ 14991347 w 16747958"/>
                <a:gd name="connsiteY19" fmla="*/ 2143147 h 2215336"/>
                <a:gd name="connsiteX20" fmla="*/ 15207916 w 16747958"/>
                <a:gd name="connsiteY20" fmla="*/ 2046894 h 2215336"/>
                <a:gd name="connsiteX21" fmla="*/ 15400421 w 16747958"/>
                <a:gd name="connsiteY21" fmla="*/ 1926578 h 2215336"/>
                <a:gd name="connsiteX22" fmla="*/ 15641053 w 16747958"/>
                <a:gd name="connsiteY22" fmla="*/ 1782199 h 2215336"/>
                <a:gd name="connsiteX23" fmla="*/ 15761369 w 16747958"/>
                <a:gd name="connsiteY23" fmla="*/ 1734073 h 2215336"/>
                <a:gd name="connsiteX24" fmla="*/ 15881684 w 16747958"/>
                <a:gd name="connsiteY24" fmla="*/ 1613757 h 2215336"/>
                <a:gd name="connsiteX25" fmla="*/ 16170442 w 16747958"/>
                <a:gd name="connsiteY25" fmla="*/ 1349062 h 2215336"/>
                <a:gd name="connsiteX26" fmla="*/ 16290758 w 16747958"/>
                <a:gd name="connsiteY26" fmla="*/ 1180620 h 2215336"/>
                <a:gd name="connsiteX27" fmla="*/ 16483263 w 16747958"/>
                <a:gd name="connsiteY27" fmla="*/ 964052 h 2215336"/>
                <a:gd name="connsiteX28" fmla="*/ 16627642 w 16747958"/>
                <a:gd name="connsiteY28" fmla="*/ 747484 h 2215336"/>
                <a:gd name="connsiteX29" fmla="*/ 16747958 w 16747958"/>
                <a:gd name="connsiteY29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061158 w 16747958"/>
                <a:gd name="connsiteY7" fmla="*/ 434662 h 2215336"/>
                <a:gd name="connsiteX8" fmla="*/ 8614611 w 16747958"/>
                <a:gd name="connsiteY8" fmla="*/ 627168 h 2215336"/>
                <a:gd name="connsiteX9" fmla="*/ 8999621 w 16747958"/>
                <a:gd name="connsiteY9" fmla="*/ 771547 h 2215336"/>
                <a:gd name="connsiteX10" fmla="*/ 9288379 w 16747958"/>
                <a:gd name="connsiteY10" fmla="*/ 867799 h 2215336"/>
                <a:gd name="connsiteX11" fmla="*/ 9938084 w 16747958"/>
                <a:gd name="connsiteY11" fmla="*/ 1156557 h 2215336"/>
                <a:gd name="connsiteX12" fmla="*/ 10539663 w 16747958"/>
                <a:gd name="connsiteY12" fmla="*/ 1397189 h 2215336"/>
                <a:gd name="connsiteX13" fmla="*/ 11165305 w 16747958"/>
                <a:gd name="connsiteY13" fmla="*/ 1613757 h 2215336"/>
                <a:gd name="connsiteX14" fmla="*/ 12729411 w 16747958"/>
                <a:gd name="connsiteY14" fmla="*/ 1998768 h 2215336"/>
                <a:gd name="connsiteX15" fmla="*/ 13306926 w 16747958"/>
                <a:gd name="connsiteY15" fmla="*/ 2095020 h 2215336"/>
                <a:gd name="connsiteX16" fmla="*/ 13980695 w 16747958"/>
                <a:gd name="connsiteY16" fmla="*/ 2191273 h 2215336"/>
                <a:gd name="connsiteX17" fmla="*/ 14461958 w 16747958"/>
                <a:gd name="connsiteY17" fmla="*/ 2215336 h 2215336"/>
                <a:gd name="connsiteX18" fmla="*/ 14702590 w 16747958"/>
                <a:gd name="connsiteY18" fmla="*/ 2191273 h 2215336"/>
                <a:gd name="connsiteX19" fmla="*/ 14991347 w 16747958"/>
                <a:gd name="connsiteY19" fmla="*/ 2143147 h 2215336"/>
                <a:gd name="connsiteX20" fmla="*/ 15207916 w 16747958"/>
                <a:gd name="connsiteY20" fmla="*/ 2046894 h 2215336"/>
                <a:gd name="connsiteX21" fmla="*/ 15400421 w 16747958"/>
                <a:gd name="connsiteY21" fmla="*/ 1926578 h 2215336"/>
                <a:gd name="connsiteX22" fmla="*/ 15641053 w 16747958"/>
                <a:gd name="connsiteY22" fmla="*/ 1782199 h 2215336"/>
                <a:gd name="connsiteX23" fmla="*/ 15761369 w 16747958"/>
                <a:gd name="connsiteY23" fmla="*/ 1734073 h 2215336"/>
                <a:gd name="connsiteX24" fmla="*/ 15881684 w 16747958"/>
                <a:gd name="connsiteY24" fmla="*/ 1613757 h 2215336"/>
                <a:gd name="connsiteX25" fmla="*/ 16170442 w 16747958"/>
                <a:gd name="connsiteY25" fmla="*/ 1349062 h 2215336"/>
                <a:gd name="connsiteX26" fmla="*/ 16483263 w 16747958"/>
                <a:gd name="connsiteY26" fmla="*/ 964052 h 2215336"/>
                <a:gd name="connsiteX27" fmla="*/ 16627642 w 16747958"/>
                <a:gd name="connsiteY27" fmla="*/ 747484 h 2215336"/>
                <a:gd name="connsiteX28" fmla="*/ 16747958 w 16747958"/>
                <a:gd name="connsiteY28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061158 w 16747958"/>
                <a:gd name="connsiteY7" fmla="*/ 434662 h 2215336"/>
                <a:gd name="connsiteX8" fmla="*/ 8614611 w 16747958"/>
                <a:gd name="connsiteY8" fmla="*/ 627168 h 2215336"/>
                <a:gd name="connsiteX9" fmla="*/ 8999621 w 16747958"/>
                <a:gd name="connsiteY9" fmla="*/ 771547 h 2215336"/>
                <a:gd name="connsiteX10" fmla="*/ 9288379 w 16747958"/>
                <a:gd name="connsiteY10" fmla="*/ 867799 h 2215336"/>
                <a:gd name="connsiteX11" fmla="*/ 9938084 w 16747958"/>
                <a:gd name="connsiteY11" fmla="*/ 1156557 h 2215336"/>
                <a:gd name="connsiteX12" fmla="*/ 10539663 w 16747958"/>
                <a:gd name="connsiteY12" fmla="*/ 1397189 h 2215336"/>
                <a:gd name="connsiteX13" fmla="*/ 11165305 w 16747958"/>
                <a:gd name="connsiteY13" fmla="*/ 1613757 h 2215336"/>
                <a:gd name="connsiteX14" fmla="*/ 12729411 w 16747958"/>
                <a:gd name="connsiteY14" fmla="*/ 1998768 h 2215336"/>
                <a:gd name="connsiteX15" fmla="*/ 13306926 w 16747958"/>
                <a:gd name="connsiteY15" fmla="*/ 2095020 h 2215336"/>
                <a:gd name="connsiteX16" fmla="*/ 13980695 w 16747958"/>
                <a:gd name="connsiteY16" fmla="*/ 2191273 h 2215336"/>
                <a:gd name="connsiteX17" fmla="*/ 14461958 w 16747958"/>
                <a:gd name="connsiteY17" fmla="*/ 2215336 h 2215336"/>
                <a:gd name="connsiteX18" fmla="*/ 14702590 w 16747958"/>
                <a:gd name="connsiteY18" fmla="*/ 2191273 h 2215336"/>
                <a:gd name="connsiteX19" fmla="*/ 14991347 w 16747958"/>
                <a:gd name="connsiteY19" fmla="*/ 2143147 h 2215336"/>
                <a:gd name="connsiteX20" fmla="*/ 15207916 w 16747958"/>
                <a:gd name="connsiteY20" fmla="*/ 2046894 h 2215336"/>
                <a:gd name="connsiteX21" fmla="*/ 15400421 w 16747958"/>
                <a:gd name="connsiteY21" fmla="*/ 1926578 h 2215336"/>
                <a:gd name="connsiteX22" fmla="*/ 15641053 w 16747958"/>
                <a:gd name="connsiteY22" fmla="*/ 1782199 h 2215336"/>
                <a:gd name="connsiteX23" fmla="*/ 15881684 w 16747958"/>
                <a:gd name="connsiteY23" fmla="*/ 1613757 h 2215336"/>
                <a:gd name="connsiteX24" fmla="*/ 16170442 w 16747958"/>
                <a:gd name="connsiteY24" fmla="*/ 1349062 h 2215336"/>
                <a:gd name="connsiteX25" fmla="*/ 16483263 w 16747958"/>
                <a:gd name="connsiteY25" fmla="*/ 964052 h 2215336"/>
                <a:gd name="connsiteX26" fmla="*/ 16627642 w 16747958"/>
                <a:gd name="connsiteY26" fmla="*/ 747484 h 2215336"/>
                <a:gd name="connsiteX27" fmla="*/ 16747958 w 16747958"/>
                <a:gd name="connsiteY27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061158 w 16747958"/>
                <a:gd name="connsiteY7" fmla="*/ 434662 h 2215336"/>
                <a:gd name="connsiteX8" fmla="*/ 8614611 w 16747958"/>
                <a:gd name="connsiteY8" fmla="*/ 627168 h 2215336"/>
                <a:gd name="connsiteX9" fmla="*/ 8999621 w 16747958"/>
                <a:gd name="connsiteY9" fmla="*/ 771547 h 2215336"/>
                <a:gd name="connsiteX10" fmla="*/ 9288379 w 16747958"/>
                <a:gd name="connsiteY10" fmla="*/ 867799 h 2215336"/>
                <a:gd name="connsiteX11" fmla="*/ 9938084 w 16747958"/>
                <a:gd name="connsiteY11" fmla="*/ 1156557 h 2215336"/>
                <a:gd name="connsiteX12" fmla="*/ 10539663 w 16747958"/>
                <a:gd name="connsiteY12" fmla="*/ 1397189 h 2215336"/>
                <a:gd name="connsiteX13" fmla="*/ 11165305 w 16747958"/>
                <a:gd name="connsiteY13" fmla="*/ 1613757 h 2215336"/>
                <a:gd name="connsiteX14" fmla="*/ 12729411 w 16747958"/>
                <a:gd name="connsiteY14" fmla="*/ 1998768 h 2215336"/>
                <a:gd name="connsiteX15" fmla="*/ 13306926 w 16747958"/>
                <a:gd name="connsiteY15" fmla="*/ 2095020 h 2215336"/>
                <a:gd name="connsiteX16" fmla="*/ 13980695 w 16747958"/>
                <a:gd name="connsiteY16" fmla="*/ 2191273 h 2215336"/>
                <a:gd name="connsiteX17" fmla="*/ 14461958 w 16747958"/>
                <a:gd name="connsiteY17" fmla="*/ 2215336 h 2215336"/>
                <a:gd name="connsiteX18" fmla="*/ 14702590 w 16747958"/>
                <a:gd name="connsiteY18" fmla="*/ 2191273 h 2215336"/>
                <a:gd name="connsiteX19" fmla="*/ 14991347 w 16747958"/>
                <a:gd name="connsiteY19" fmla="*/ 2143147 h 2215336"/>
                <a:gd name="connsiteX20" fmla="*/ 15207916 w 16747958"/>
                <a:gd name="connsiteY20" fmla="*/ 2046894 h 2215336"/>
                <a:gd name="connsiteX21" fmla="*/ 15641053 w 16747958"/>
                <a:gd name="connsiteY21" fmla="*/ 1782199 h 2215336"/>
                <a:gd name="connsiteX22" fmla="*/ 15881684 w 16747958"/>
                <a:gd name="connsiteY22" fmla="*/ 1613757 h 2215336"/>
                <a:gd name="connsiteX23" fmla="*/ 16170442 w 16747958"/>
                <a:gd name="connsiteY23" fmla="*/ 1349062 h 2215336"/>
                <a:gd name="connsiteX24" fmla="*/ 16483263 w 16747958"/>
                <a:gd name="connsiteY24" fmla="*/ 964052 h 2215336"/>
                <a:gd name="connsiteX25" fmla="*/ 16627642 w 16747958"/>
                <a:gd name="connsiteY25" fmla="*/ 747484 h 2215336"/>
                <a:gd name="connsiteX26" fmla="*/ 16747958 w 16747958"/>
                <a:gd name="connsiteY26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061158 w 16747958"/>
                <a:gd name="connsiteY7" fmla="*/ 434662 h 2215336"/>
                <a:gd name="connsiteX8" fmla="*/ 8614611 w 16747958"/>
                <a:gd name="connsiteY8" fmla="*/ 627168 h 2215336"/>
                <a:gd name="connsiteX9" fmla="*/ 8999621 w 16747958"/>
                <a:gd name="connsiteY9" fmla="*/ 771547 h 2215336"/>
                <a:gd name="connsiteX10" fmla="*/ 9288379 w 16747958"/>
                <a:gd name="connsiteY10" fmla="*/ 867799 h 2215336"/>
                <a:gd name="connsiteX11" fmla="*/ 9938084 w 16747958"/>
                <a:gd name="connsiteY11" fmla="*/ 1156557 h 2215336"/>
                <a:gd name="connsiteX12" fmla="*/ 10539663 w 16747958"/>
                <a:gd name="connsiteY12" fmla="*/ 1397189 h 2215336"/>
                <a:gd name="connsiteX13" fmla="*/ 11165305 w 16747958"/>
                <a:gd name="connsiteY13" fmla="*/ 1613757 h 2215336"/>
                <a:gd name="connsiteX14" fmla="*/ 12729411 w 16747958"/>
                <a:gd name="connsiteY14" fmla="*/ 1998768 h 2215336"/>
                <a:gd name="connsiteX15" fmla="*/ 13306926 w 16747958"/>
                <a:gd name="connsiteY15" fmla="*/ 2095020 h 2215336"/>
                <a:gd name="connsiteX16" fmla="*/ 13980695 w 16747958"/>
                <a:gd name="connsiteY16" fmla="*/ 2191273 h 2215336"/>
                <a:gd name="connsiteX17" fmla="*/ 14461958 w 16747958"/>
                <a:gd name="connsiteY17" fmla="*/ 2215336 h 2215336"/>
                <a:gd name="connsiteX18" fmla="*/ 14702590 w 16747958"/>
                <a:gd name="connsiteY18" fmla="*/ 2191273 h 2215336"/>
                <a:gd name="connsiteX19" fmla="*/ 14991347 w 16747958"/>
                <a:gd name="connsiteY19" fmla="*/ 2143147 h 2215336"/>
                <a:gd name="connsiteX20" fmla="*/ 15207916 w 16747958"/>
                <a:gd name="connsiteY20" fmla="*/ 2046894 h 2215336"/>
                <a:gd name="connsiteX21" fmla="*/ 15641053 w 16747958"/>
                <a:gd name="connsiteY21" fmla="*/ 1782199 h 2215336"/>
                <a:gd name="connsiteX22" fmla="*/ 16170442 w 16747958"/>
                <a:gd name="connsiteY22" fmla="*/ 1349062 h 2215336"/>
                <a:gd name="connsiteX23" fmla="*/ 16483263 w 16747958"/>
                <a:gd name="connsiteY23" fmla="*/ 964052 h 2215336"/>
                <a:gd name="connsiteX24" fmla="*/ 16627642 w 16747958"/>
                <a:gd name="connsiteY24" fmla="*/ 747484 h 2215336"/>
                <a:gd name="connsiteX25" fmla="*/ 16747958 w 16747958"/>
                <a:gd name="connsiteY25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061158 w 16747958"/>
                <a:gd name="connsiteY7" fmla="*/ 434662 h 2215336"/>
                <a:gd name="connsiteX8" fmla="*/ 8614611 w 16747958"/>
                <a:gd name="connsiteY8" fmla="*/ 627168 h 2215336"/>
                <a:gd name="connsiteX9" fmla="*/ 8999621 w 16747958"/>
                <a:gd name="connsiteY9" fmla="*/ 771547 h 2215336"/>
                <a:gd name="connsiteX10" fmla="*/ 9288379 w 16747958"/>
                <a:gd name="connsiteY10" fmla="*/ 867799 h 2215336"/>
                <a:gd name="connsiteX11" fmla="*/ 9938084 w 16747958"/>
                <a:gd name="connsiteY11" fmla="*/ 1156557 h 2215336"/>
                <a:gd name="connsiteX12" fmla="*/ 10539663 w 16747958"/>
                <a:gd name="connsiteY12" fmla="*/ 1397189 h 2215336"/>
                <a:gd name="connsiteX13" fmla="*/ 11165305 w 16747958"/>
                <a:gd name="connsiteY13" fmla="*/ 1613757 h 2215336"/>
                <a:gd name="connsiteX14" fmla="*/ 12729411 w 16747958"/>
                <a:gd name="connsiteY14" fmla="*/ 1998768 h 2215336"/>
                <a:gd name="connsiteX15" fmla="*/ 13306926 w 16747958"/>
                <a:gd name="connsiteY15" fmla="*/ 2095020 h 2215336"/>
                <a:gd name="connsiteX16" fmla="*/ 13980695 w 16747958"/>
                <a:gd name="connsiteY16" fmla="*/ 2191273 h 2215336"/>
                <a:gd name="connsiteX17" fmla="*/ 14461958 w 16747958"/>
                <a:gd name="connsiteY17" fmla="*/ 2215336 h 2215336"/>
                <a:gd name="connsiteX18" fmla="*/ 14991347 w 16747958"/>
                <a:gd name="connsiteY18" fmla="*/ 2143147 h 2215336"/>
                <a:gd name="connsiteX19" fmla="*/ 15207916 w 16747958"/>
                <a:gd name="connsiteY19" fmla="*/ 2046894 h 2215336"/>
                <a:gd name="connsiteX20" fmla="*/ 15641053 w 16747958"/>
                <a:gd name="connsiteY20" fmla="*/ 1782199 h 2215336"/>
                <a:gd name="connsiteX21" fmla="*/ 16170442 w 16747958"/>
                <a:gd name="connsiteY21" fmla="*/ 1349062 h 2215336"/>
                <a:gd name="connsiteX22" fmla="*/ 16483263 w 16747958"/>
                <a:gd name="connsiteY22" fmla="*/ 964052 h 2215336"/>
                <a:gd name="connsiteX23" fmla="*/ 16627642 w 16747958"/>
                <a:gd name="connsiteY23" fmla="*/ 747484 h 2215336"/>
                <a:gd name="connsiteX24" fmla="*/ 16747958 w 16747958"/>
                <a:gd name="connsiteY24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061158 w 16747958"/>
                <a:gd name="connsiteY7" fmla="*/ 434662 h 2215336"/>
                <a:gd name="connsiteX8" fmla="*/ 8614611 w 16747958"/>
                <a:gd name="connsiteY8" fmla="*/ 627168 h 2215336"/>
                <a:gd name="connsiteX9" fmla="*/ 8999621 w 16747958"/>
                <a:gd name="connsiteY9" fmla="*/ 771547 h 2215336"/>
                <a:gd name="connsiteX10" fmla="*/ 9288379 w 16747958"/>
                <a:gd name="connsiteY10" fmla="*/ 867799 h 2215336"/>
                <a:gd name="connsiteX11" fmla="*/ 9938084 w 16747958"/>
                <a:gd name="connsiteY11" fmla="*/ 1156557 h 2215336"/>
                <a:gd name="connsiteX12" fmla="*/ 10539663 w 16747958"/>
                <a:gd name="connsiteY12" fmla="*/ 1397189 h 2215336"/>
                <a:gd name="connsiteX13" fmla="*/ 11165305 w 16747958"/>
                <a:gd name="connsiteY13" fmla="*/ 1613757 h 2215336"/>
                <a:gd name="connsiteX14" fmla="*/ 12729411 w 16747958"/>
                <a:gd name="connsiteY14" fmla="*/ 1998768 h 2215336"/>
                <a:gd name="connsiteX15" fmla="*/ 13306926 w 16747958"/>
                <a:gd name="connsiteY15" fmla="*/ 2095020 h 2215336"/>
                <a:gd name="connsiteX16" fmla="*/ 13980695 w 16747958"/>
                <a:gd name="connsiteY16" fmla="*/ 2191273 h 2215336"/>
                <a:gd name="connsiteX17" fmla="*/ 14461958 w 16747958"/>
                <a:gd name="connsiteY17" fmla="*/ 2215336 h 2215336"/>
                <a:gd name="connsiteX18" fmla="*/ 14991347 w 16747958"/>
                <a:gd name="connsiteY18" fmla="*/ 2143147 h 2215336"/>
                <a:gd name="connsiteX19" fmla="*/ 15641053 w 16747958"/>
                <a:gd name="connsiteY19" fmla="*/ 1782199 h 2215336"/>
                <a:gd name="connsiteX20" fmla="*/ 16170442 w 16747958"/>
                <a:gd name="connsiteY20" fmla="*/ 1349062 h 2215336"/>
                <a:gd name="connsiteX21" fmla="*/ 16483263 w 16747958"/>
                <a:gd name="connsiteY21" fmla="*/ 964052 h 2215336"/>
                <a:gd name="connsiteX22" fmla="*/ 16627642 w 16747958"/>
                <a:gd name="connsiteY22" fmla="*/ 747484 h 2215336"/>
                <a:gd name="connsiteX23" fmla="*/ 16747958 w 16747958"/>
                <a:gd name="connsiteY23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061158 w 16747958"/>
                <a:gd name="connsiteY7" fmla="*/ 434662 h 2215336"/>
                <a:gd name="connsiteX8" fmla="*/ 8614611 w 16747958"/>
                <a:gd name="connsiteY8" fmla="*/ 627168 h 2215336"/>
                <a:gd name="connsiteX9" fmla="*/ 8999621 w 16747958"/>
                <a:gd name="connsiteY9" fmla="*/ 771547 h 2215336"/>
                <a:gd name="connsiteX10" fmla="*/ 9288379 w 16747958"/>
                <a:gd name="connsiteY10" fmla="*/ 867799 h 2215336"/>
                <a:gd name="connsiteX11" fmla="*/ 9938084 w 16747958"/>
                <a:gd name="connsiteY11" fmla="*/ 1156557 h 2215336"/>
                <a:gd name="connsiteX12" fmla="*/ 10539663 w 16747958"/>
                <a:gd name="connsiteY12" fmla="*/ 1397189 h 2215336"/>
                <a:gd name="connsiteX13" fmla="*/ 11165305 w 16747958"/>
                <a:gd name="connsiteY13" fmla="*/ 1613757 h 2215336"/>
                <a:gd name="connsiteX14" fmla="*/ 12729411 w 16747958"/>
                <a:gd name="connsiteY14" fmla="*/ 1998768 h 2215336"/>
                <a:gd name="connsiteX15" fmla="*/ 13306926 w 16747958"/>
                <a:gd name="connsiteY15" fmla="*/ 2095020 h 2215336"/>
                <a:gd name="connsiteX16" fmla="*/ 14461958 w 16747958"/>
                <a:gd name="connsiteY16" fmla="*/ 2215336 h 2215336"/>
                <a:gd name="connsiteX17" fmla="*/ 14991347 w 16747958"/>
                <a:gd name="connsiteY17" fmla="*/ 2143147 h 2215336"/>
                <a:gd name="connsiteX18" fmla="*/ 15641053 w 16747958"/>
                <a:gd name="connsiteY18" fmla="*/ 1782199 h 2215336"/>
                <a:gd name="connsiteX19" fmla="*/ 16170442 w 16747958"/>
                <a:gd name="connsiteY19" fmla="*/ 1349062 h 2215336"/>
                <a:gd name="connsiteX20" fmla="*/ 16483263 w 16747958"/>
                <a:gd name="connsiteY20" fmla="*/ 964052 h 2215336"/>
                <a:gd name="connsiteX21" fmla="*/ 16627642 w 16747958"/>
                <a:gd name="connsiteY21" fmla="*/ 747484 h 2215336"/>
                <a:gd name="connsiteX22" fmla="*/ 16747958 w 16747958"/>
                <a:gd name="connsiteY22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061158 w 16747958"/>
                <a:gd name="connsiteY7" fmla="*/ 434662 h 2215336"/>
                <a:gd name="connsiteX8" fmla="*/ 8614611 w 16747958"/>
                <a:gd name="connsiteY8" fmla="*/ 627168 h 2215336"/>
                <a:gd name="connsiteX9" fmla="*/ 8999621 w 16747958"/>
                <a:gd name="connsiteY9" fmla="*/ 771547 h 2215336"/>
                <a:gd name="connsiteX10" fmla="*/ 9288379 w 16747958"/>
                <a:gd name="connsiteY10" fmla="*/ 867799 h 2215336"/>
                <a:gd name="connsiteX11" fmla="*/ 9938084 w 16747958"/>
                <a:gd name="connsiteY11" fmla="*/ 1156557 h 2215336"/>
                <a:gd name="connsiteX12" fmla="*/ 10539663 w 16747958"/>
                <a:gd name="connsiteY12" fmla="*/ 1397189 h 2215336"/>
                <a:gd name="connsiteX13" fmla="*/ 11165305 w 16747958"/>
                <a:gd name="connsiteY13" fmla="*/ 1613757 h 2215336"/>
                <a:gd name="connsiteX14" fmla="*/ 12729411 w 16747958"/>
                <a:gd name="connsiteY14" fmla="*/ 1998768 h 2215336"/>
                <a:gd name="connsiteX15" fmla="*/ 14461958 w 16747958"/>
                <a:gd name="connsiteY15" fmla="*/ 2215336 h 2215336"/>
                <a:gd name="connsiteX16" fmla="*/ 14991347 w 16747958"/>
                <a:gd name="connsiteY16" fmla="*/ 2143147 h 2215336"/>
                <a:gd name="connsiteX17" fmla="*/ 15641053 w 16747958"/>
                <a:gd name="connsiteY17" fmla="*/ 1782199 h 2215336"/>
                <a:gd name="connsiteX18" fmla="*/ 16170442 w 16747958"/>
                <a:gd name="connsiteY18" fmla="*/ 1349062 h 2215336"/>
                <a:gd name="connsiteX19" fmla="*/ 16483263 w 16747958"/>
                <a:gd name="connsiteY19" fmla="*/ 964052 h 2215336"/>
                <a:gd name="connsiteX20" fmla="*/ 16627642 w 16747958"/>
                <a:gd name="connsiteY20" fmla="*/ 747484 h 2215336"/>
                <a:gd name="connsiteX21" fmla="*/ 16747958 w 16747958"/>
                <a:gd name="connsiteY21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061158 w 16747958"/>
                <a:gd name="connsiteY7" fmla="*/ 434662 h 2215336"/>
                <a:gd name="connsiteX8" fmla="*/ 8614611 w 16747958"/>
                <a:gd name="connsiteY8" fmla="*/ 627168 h 2215336"/>
                <a:gd name="connsiteX9" fmla="*/ 8999621 w 16747958"/>
                <a:gd name="connsiteY9" fmla="*/ 771547 h 2215336"/>
                <a:gd name="connsiteX10" fmla="*/ 9288379 w 16747958"/>
                <a:gd name="connsiteY10" fmla="*/ 867799 h 2215336"/>
                <a:gd name="connsiteX11" fmla="*/ 9938084 w 16747958"/>
                <a:gd name="connsiteY11" fmla="*/ 1156557 h 2215336"/>
                <a:gd name="connsiteX12" fmla="*/ 10539663 w 16747958"/>
                <a:gd name="connsiteY12" fmla="*/ 1397189 h 2215336"/>
                <a:gd name="connsiteX13" fmla="*/ 11165305 w 16747958"/>
                <a:gd name="connsiteY13" fmla="*/ 1613757 h 2215336"/>
                <a:gd name="connsiteX14" fmla="*/ 12729411 w 16747958"/>
                <a:gd name="connsiteY14" fmla="*/ 1998768 h 2215336"/>
                <a:gd name="connsiteX15" fmla="*/ 14461958 w 16747958"/>
                <a:gd name="connsiteY15" fmla="*/ 2215336 h 2215336"/>
                <a:gd name="connsiteX16" fmla="*/ 14991347 w 16747958"/>
                <a:gd name="connsiteY16" fmla="*/ 2143147 h 2215336"/>
                <a:gd name="connsiteX17" fmla="*/ 15641053 w 16747958"/>
                <a:gd name="connsiteY17" fmla="*/ 1782199 h 2215336"/>
                <a:gd name="connsiteX18" fmla="*/ 16170442 w 16747958"/>
                <a:gd name="connsiteY18" fmla="*/ 1349062 h 2215336"/>
                <a:gd name="connsiteX19" fmla="*/ 16483263 w 16747958"/>
                <a:gd name="connsiteY19" fmla="*/ 964052 h 2215336"/>
                <a:gd name="connsiteX20" fmla="*/ 16747958 w 16747958"/>
                <a:gd name="connsiteY20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061158 w 16747958"/>
                <a:gd name="connsiteY7" fmla="*/ 434662 h 2215336"/>
                <a:gd name="connsiteX8" fmla="*/ 8614611 w 16747958"/>
                <a:gd name="connsiteY8" fmla="*/ 627168 h 2215336"/>
                <a:gd name="connsiteX9" fmla="*/ 9288379 w 16747958"/>
                <a:gd name="connsiteY9" fmla="*/ 867799 h 2215336"/>
                <a:gd name="connsiteX10" fmla="*/ 9938084 w 16747958"/>
                <a:gd name="connsiteY10" fmla="*/ 1156557 h 2215336"/>
                <a:gd name="connsiteX11" fmla="*/ 10539663 w 16747958"/>
                <a:gd name="connsiteY11" fmla="*/ 1397189 h 2215336"/>
                <a:gd name="connsiteX12" fmla="*/ 11165305 w 16747958"/>
                <a:gd name="connsiteY12" fmla="*/ 1613757 h 2215336"/>
                <a:gd name="connsiteX13" fmla="*/ 12729411 w 16747958"/>
                <a:gd name="connsiteY13" fmla="*/ 1998768 h 2215336"/>
                <a:gd name="connsiteX14" fmla="*/ 14461958 w 16747958"/>
                <a:gd name="connsiteY14" fmla="*/ 2215336 h 2215336"/>
                <a:gd name="connsiteX15" fmla="*/ 14991347 w 16747958"/>
                <a:gd name="connsiteY15" fmla="*/ 2143147 h 2215336"/>
                <a:gd name="connsiteX16" fmla="*/ 15641053 w 16747958"/>
                <a:gd name="connsiteY16" fmla="*/ 1782199 h 2215336"/>
                <a:gd name="connsiteX17" fmla="*/ 16170442 w 16747958"/>
                <a:gd name="connsiteY17" fmla="*/ 1349062 h 2215336"/>
                <a:gd name="connsiteX18" fmla="*/ 16483263 w 16747958"/>
                <a:gd name="connsiteY18" fmla="*/ 964052 h 2215336"/>
                <a:gd name="connsiteX19" fmla="*/ 16747958 w 16747958"/>
                <a:gd name="connsiteY19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061158 w 16747958"/>
                <a:gd name="connsiteY7" fmla="*/ 434662 h 2215336"/>
                <a:gd name="connsiteX8" fmla="*/ 8614611 w 16747958"/>
                <a:gd name="connsiteY8" fmla="*/ 627168 h 2215336"/>
                <a:gd name="connsiteX9" fmla="*/ 9938084 w 16747958"/>
                <a:gd name="connsiteY9" fmla="*/ 1156557 h 2215336"/>
                <a:gd name="connsiteX10" fmla="*/ 10539663 w 16747958"/>
                <a:gd name="connsiteY10" fmla="*/ 1397189 h 2215336"/>
                <a:gd name="connsiteX11" fmla="*/ 11165305 w 16747958"/>
                <a:gd name="connsiteY11" fmla="*/ 1613757 h 2215336"/>
                <a:gd name="connsiteX12" fmla="*/ 12729411 w 16747958"/>
                <a:gd name="connsiteY12" fmla="*/ 1998768 h 2215336"/>
                <a:gd name="connsiteX13" fmla="*/ 14461958 w 16747958"/>
                <a:gd name="connsiteY13" fmla="*/ 2215336 h 2215336"/>
                <a:gd name="connsiteX14" fmla="*/ 14991347 w 16747958"/>
                <a:gd name="connsiteY14" fmla="*/ 2143147 h 2215336"/>
                <a:gd name="connsiteX15" fmla="*/ 15641053 w 16747958"/>
                <a:gd name="connsiteY15" fmla="*/ 1782199 h 2215336"/>
                <a:gd name="connsiteX16" fmla="*/ 16170442 w 16747958"/>
                <a:gd name="connsiteY16" fmla="*/ 1349062 h 2215336"/>
                <a:gd name="connsiteX17" fmla="*/ 16483263 w 16747958"/>
                <a:gd name="connsiteY17" fmla="*/ 964052 h 2215336"/>
                <a:gd name="connsiteX18" fmla="*/ 16747958 w 16747958"/>
                <a:gd name="connsiteY18" fmla="*/ 506852 h 2215336"/>
                <a:gd name="connsiteX0" fmla="*/ 0 w 16747958"/>
                <a:gd name="connsiteY0" fmla="*/ 1517505 h 2215336"/>
                <a:gd name="connsiteX1" fmla="*/ 433137 w 16747958"/>
                <a:gd name="connsiteY1" fmla="*/ 988115 h 2215336"/>
                <a:gd name="connsiteX2" fmla="*/ 1179095 w 16747958"/>
                <a:gd name="connsiteY2" fmla="*/ 506852 h 2215336"/>
                <a:gd name="connsiteX3" fmla="*/ 2093495 w 16747958"/>
                <a:gd name="connsiteY3" fmla="*/ 242157 h 2215336"/>
                <a:gd name="connsiteX4" fmla="*/ 3537284 w 16747958"/>
                <a:gd name="connsiteY4" fmla="*/ 25589 h 2215336"/>
                <a:gd name="connsiteX5" fmla="*/ 5895474 w 16747958"/>
                <a:gd name="connsiteY5" fmla="*/ 25589 h 2215336"/>
                <a:gd name="connsiteX6" fmla="*/ 7146758 w 16747958"/>
                <a:gd name="connsiteY6" fmla="*/ 218094 h 2215336"/>
                <a:gd name="connsiteX7" fmla="*/ 8614611 w 16747958"/>
                <a:gd name="connsiteY7" fmla="*/ 627168 h 2215336"/>
                <a:gd name="connsiteX8" fmla="*/ 9938084 w 16747958"/>
                <a:gd name="connsiteY8" fmla="*/ 1156557 h 2215336"/>
                <a:gd name="connsiteX9" fmla="*/ 10539663 w 16747958"/>
                <a:gd name="connsiteY9" fmla="*/ 1397189 h 2215336"/>
                <a:gd name="connsiteX10" fmla="*/ 11165305 w 16747958"/>
                <a:gd name="connsiteY10" fmla="*/ 1613757 h 2215336"/>
                <a:gd name="connsiteX11" fmla="*/ 12729411 w 16747958"/>
                <a:gd name="connsiteY11" fmla="*/ 1998768 h 2215336"/>
                <a:gd name="connsiteX12" fmla="*/ 14461958 w 16747958"/>
                <a:gd name="connsiteY12" fmla="*/ 2215336 h 2215336"/>
                <a:gd name="connsiteX13" fmla="*/ 14991347 w 16747958"/>
                <a:gd name="connsiteY13" fmla="*/ 2143147 h 2215336"/>
                <a:gd name="connsiteX14" fmla="*/ 15641053 w 16747958"/>
                <a:gd name="connsiteY14" fmla="*/ 1782199 h 2215336"/>
                <a:gd name="connsiteX15" fmla="*/ 16170442 w 16747958"/>
                <a:gd name="connsiteY15" fmla="*/ 1349062 h 2215336"/>
                <a:gd name="connsiteX16" fmla="*/ 16483263 w 16747958"/>
                <a:gd name="connsiteY16" fmla="*/ 964052 h 2215336"/>
                <a:gd name="connsiteX17" fmla="*/ 16747958 w 16747958"/>
                <a:gd name="connsiteY17" fmla="*/ 506852 h 2215336"/>
                <a:gd name="connsiteX0" fmla="*/ 0 w 16747958"/>
                <a:gd name="connsiteY0" fmla="*/ 1517505 h 2215336"/>
                <a:gd name="connsiteX1" fmla="*/ 1179095 w 16747958"/>
                <a:gd name="connsiteY1" fmla="*/ 506852 h 2215336"/>
                <a:gd name="connsiteX2" fmla="*/ 2093495 w 16747958"/>
                <a:gd name="connsiteY2" fmla="*/ 242157 h 2215336"/>
                <a:gd name="connsiteX3" fmla="*/ 3537284 w 16747958"/>
                <a:gd name="connsiteY3" fmla="*/ 25589 h 2215336"/>
                <a:gd name="connsiteX4" fmla="*/ 5895474 w 16747958"/>
                <a:gd name="connsiteY4" fmla="*/ 25589 h 2215336"/>
                <a:gd name="connsiteX5" fmla="*/ 7146758 w 16747958"/>
                <a:gd name="connsiteY5" fmla="*/ 218094 h 2215336"/>
                <a:gd name="connsiteX6" fmla="*/ 8614611 w 16747958"/>
                <a:gd name="connsiteY6" fmla="*/ 627168 h 2215336"/>
                <a:gd name="connsiteX7" fmla="*/ 9938084 w 16747958"/>
                <a:gd name="connsiteY7" fmla="*/ 1156557 h 2215336"/>
                <a:gd name="connsiteX8" fmla="*/ 10539663 w 16747958"/>
                <a:gd name="connsiteY8" fmla="*/ 1397189 h 2215336"/>
                <a:gd name="connsiteX9" fmla="*/ 11165305 w 16747958"/>
                <a:gd name="connsiteY9" fmla="*/ 1613757 h 2215336"/>
                <a:gd name="connsiteX10" fmla="*/ 12729411 w 16747958"/>
                <a:gd name="connsiteY10" fmla="*/ 1998768 h 2215336"/>
                <a:gd name="connsiteX11" fmla="*/ 14461958 w 16747958"/>
                <a:gd name="connsiteY11" fmla="*/ 2215336 h 2215336"/>
                <a:gd name="connsiteX12" fmla="*/ 14991347 w 16747958"/>
                <a:gd name="connsiteY12" fmla="*/ 2143147 h 2215336"/>
                <a:gd name="connsiteX13" fmla="*/ 15641053 w 16747958"/>
                <a:gd name="connsiteY13" fmla="*/ 1782199 h 2215336"/>
                <a:gd name="connsiteX14" fmla="*/ 16170442 w 16747958"/>
                <a:gd name="connsiteY14" fmla="*/ 1349062 h 2215336"/>
                <a:gd name="connsiteX15" fmla="*/ 16483263 w 16747958"/>
                <a:gd name="connsiteY15" fmla="*/ 964052 h 2215336"/>
                <a:gd name="connsiteX16" fmla="*/ 16747958 w 16747958"/>
                <a:gd name="connsiteY16" fmla="*/ 506852 h 2215336"/>
                <a:gd name="connsiteX0" fmla="*/ 0 w 16747958"/>
                <a:gd name="connsiteY0" fmla="*/ 1492038 h 2189869"/>
                <a:gd name="connsiteX1" fmla="*/ 1179095 w 16747958"/>
                <a:gd name="connsiteY1" fmla="*/ 481385 h 2189869"/>
                <a:gd name="connsiteX2" fmla="*/ 2093495 w 16747958"/>
                <a:gd name="connsiteY2" fmla="*/ 216690 h 2189869"/>
                <a:gd name="connsiteX3" fmla="*/ 5895474 w 16747958"/>
                <a:gd name="connsiteY3" fmla="*/ 122 h 2189869"/>
                <a:gd name="connsiteX4" fmla="*/ 7146758 w 16747958"/>
                <a:gd name="connsiteY4" fmla="*/ 192627 h 2189869"/>
                <a:gd name="connsiteX5" fmla="*/ 8614611 w 16747958"/>
                <a:gd name="connsiteY5" fmla="*/ 601701 h 2189869"/>
                <a:gd name="connsiteX6" fmla="*/ 9938084 w 16747958"/>
                <a:gd name="connsiteY6" fmla="*/ 1131090 h 2189869"/>
                <a:gd name="connsiteX7" fmla="*/ 10539663 w 16747958"/>
                <a:gd name="connsiteY7" fmla="*/ 1371722 h 2189869"/>
                <a:gd name="connsiteX8" fmla="*/ 11165305 w 16747958"/>
                <a:gd name="connsiteY8" fmla="*/ 1588290 h 2189869"/>
                <a:gd name="connsiteX9" fmla="*/ 12729411 w 16747958"/>
                <a:gd name="connsiteY9" fmla="*/ 1973301 h 2189869"/>
                <a:gd name="connsiteX10" fmla="*/ 14461958 w 16747958"/>
                <a:gd name="connsiteY10" fmla="*/ 2189869 h 2189869"/>
                <a:gd name="connsiteX11" fmla="*/ 14991347 w 16747958"/>
                <a:gd name="connsiteY11" fmla="*/ 2117680 h 2189869"/>
                <a:gd name="connsiteX12" fmla="*/ 15641053 w 16747958"/>
                <a:gd name="connsiteY12" fmla="*/ 1756732 h 2189869"/>
                <a:gd name="connsiteX13" fmla="*/ 16170442 w 16747958"/>
                <a:gd name="connsiteY13" fmla="*/ 1323595 h 2189869"/>
                <a:gd name="connsiteX14" fmla="*/ 16483263 w 16747958"/>
                <a:gd name="connsiteY14" fmla="*/ 938585 h 2189869"/>
                <a:gd name="connsiteX15" fmla="*/ 16747958 w 16747958"/>
                <a:gd name="connsiteY15" fmla="*/ 481385 h 2189869"/>
                <a:gd name="connsiteX0" fmla="*/ 0 w 16747958"/>
                <a:gd name="connsiteY0" fmla="*/ 1492038 h 2189869"/>
                <a:gd name="connsiteX1" fmla="*/ 1179095 w 16747958"/>
                <a:gd name="connsiteY1" fmla="*/ 481385 h 2189869"/>
                <a:gd name="connsiteX2" fmla="*/ 2093495 w 16747958"/>
                <a:gd name="connsiteY2" fmla="*/ 216690 h 2189869"/>
                <a:gd name="connsiteX3" fmla="*/ 5895474 w 16747958"/>
                <a:gd name="connsiteY3" fmla="*/ 122 h 2189869"/>
                <a:gd name="connsiteX4" fmla="*/ 7146758 w 16747958"/>
                <a:gd name="connsiteY4" fmla="*/ 192627 h 2189869"/>
                <a:gd name="connsiteX5" fmla="*/ 8614611 w 16747958"/>
                <a:gd name="connsiteY5" fmla="*/ 601701 h 2189869"/>
                <a:gd name="connsiteX6" fmla="*/ 9938084 w 16747958"/>
                <a:gd name="connsiteY6" fmla="*/ 1131090 h 2189869"/>
                <a:gd name="connsiteX7" fmla="*/ 11165305 w 16747958"/>
                <a:gd name="connsiteY7" fmla="*/ 1588290 h 2189869"/>
                <a:gd name="connsiteX8" fmla="*/ 12729411 w 16747958"/>
                <a:gd name="connsiteY8" fmla="*/ 1973301 h 2189869"/>
                <a:gd name="connsiteX9" fmla="*/ 14461958 w 16747958"/>
                <a:gd name="connsiteY9" fmla="*/ 2189869 h 2189869"/>
                <a:gd name="connsiteX10" fmla="*/ 14991347 w 16747958"/>
                <a:gd name="connsiteY10" fmla="*/ 2117680 h 2189869"/>
                <a:gd name="connsiteX11" fmla="*/ 15641053 w 16747958"/>
                <a:gd name="connsiteY11" fmla="*/ 1756732 h 2189869"/>
                <a:gd name="connsiteX12" fmla="*/ 16170442 w 16747958"/>
                <a:gd name="connsiteY12" fmla="*/ 1323595 h 2189869"/>
                <a:gd name="connsiteX13" fmla="*/ 16483263 w 16747958"/>
                <a:gd name="connsiteY13" fmla="*/ 938585 h 2189869"/>
                <a:gd name="connsiteX14" fmla="*/ 16747958 w 16747958"/>
                <a:gd name="connsiteY14" fmla="*/ 481385 h 2189869"/>
                <a:gd name="connsiteX0" fmla="*/ 0 w 16747958"/>
                <a:gd name="connsiteY0" fmla="*/ 1492038 h 2189869"/>
                <a:gd name="connsiteX1" fmla="*/ 1179095 w 16747958"/>
                <a:gd name="connsiteY1" fmla="*/ 481385 h 2189869"/>
                <a:gd name="connsiteX2" fmla="*/ 2093495 w 16747958"/>
                <a:gd name="connsiteY2" fmla="*/ 216690 h 2189869"/>
                <a:gd name="connsiteX3" fmla="*/ 5895474 w 16747958"/>
                <a:gd name="connsiteY3" fmla="*/ 122 h 2189869"/>
                <a:gd name="connsiteX4" fmla="*/ 7146758 w 16747958"/>
                <a:gd name="connsiteY4" fmla="*/ 192627 h 2189869"/>
                <a:gd name="connsiteX5" fmla="*/ 8614611 w 16747958"/>
                <a:gd name="connsiteY5" fmla="*/ 601701 h 2189869"/>
                <a:gd name="connsiteX6" fmla="*/ 9938084 w 16747958"/>
                <a:gd name="connsiteY6" fmla="*/ 1131090 h 2189869"/>
                <a:gd name="connsiteX7" fmla="*/ 11165305 w 16747958"/>
                <a:gd name="connsiteY7" fmla="*/ 1588290 h 2189869"/>
                <a:gd name="connsiteX8" fmla="*/ 12729411 w 16747958"/>
                <a:gd name="connsiteY8" fmla="*/ 1973301 h 2189869"/>
                <a:gd name="connsiteX9" fmla="*/ 14461958 w 16747958"/>
                <a:gd name="connsiteY9" fmla="*/ 2189869 h 2189869"/>
                <a:gd name="connsiteX10" fmla="*/ 14991347 w 16747958"/>
                <a:gd name="connsiteY10" fmla="*/ 2117680 h 2189869"/>
                <a:gd name="connsiteX11" fmla="*/ 15641053 w 16747958"/>
                <a:gd name="connsiteY11" fmla="*/ 1756732 h 2189869"/>
                <a:gd name="connsiteX12" fmla="*/ 16483263 w 16747958"/>
                <a:gd name="connsiteY12" fmla="*/ 938585 h 2189869"/>
                <a:gd name="connsiteX13" fmla="*/ 16747958 w 16747958"/>
                <a:gd name="connsiteY13" fmla="*/ 481385 h 2189869"/>
                <a:gd name="connsiteX0" fmla="*/ 0 w 16747958"/>
                <a:gd name="connsiteY0" fmla="*/ 1492038 h 2189869"/>
                <a:gd name="connsiteX1" fmla="*/ 1179095 w 16747958"/>
                <a:gd name="connsiteY1" fmla="*/ 481385 h 2189869"/>
                <a:gd name="connsiteX2" fmla="*/ 2093495 w 16747958"/>
                <a:gd name="connsiteY2" fmla="*/ 216690 h 2189869"/>
                <a:gd name="connsiteX3" fmla="*/ 5895474 w 16747958"/>
                <a:gd name="connsiteY3" fmla="*/ 122 h 2189869"/>
                <a:gd name="connsiteX4" fmla="*/ 7146758 w 16747958"/>
                <a:gd name="connsiteY4" fmla="*/ 192627 h 2189869"/>
                <a:gd name="connsiteX5" fmla="*/ 8614611 w 16747958"/>
                <a:gd name="connsiteY5" fmla="*/ 601701 h 2189869"/>
                <a:gd name="connsiteX6" fmla="*/ 9938084 w 16747958"/>
                <a:gd name="connsiteY6" fmla="*/ 1131090 h 2189869"/>
                <a:gd name="connsiteX7" fmla="*/ 11165305 w 16747958"/>
                <a:gd name="connsiteY7" fmla="*/ 1588290 h 2189869"/>
                <a:gd name="connsiteX8" fmla="*/ 12729411 w 16747958"/>
                <a:gd name="connsiteY8" fmla="*/ 1973301 h 2189869"/>
                <a:gd name="connsiteX9" fmla="*/ 14461958 w 16747958"/>
                <a:gd name="connsiteY9" fmla="*/ 2189869 h 2189869"/>
                <a:gd name="connsiteX10" fmla="*/ 15641053 w 16747958"/>
                <a:gd name="connsiteY10" fmla="*/ 1756732 h 2189869"/>
                <a:gd name="connsiteX11" fmla="*/ 16483263 w 16747958"/>
                <a:gd name="connsiteY11" fmla="*/ 938585 h 2189869"/>
                <a:gd name="connsiteX12" fmla="*/ 16747958 w 16747958"/>
                <a:gd name="connsiteY12" fmla="*/ 481385 h 2189869"/>
                <a:gd name="connsiteX0" fmla="*/ 0 w 16747958"/>
                <a:gd name="connsiteY0" fmla="*/ 1492038 h 2226990"/>
                <a:gd name="connsiteX1" fmla="*/ 1179095 w 16747958"/>
                <a:gd name="connsiteY1" fmla="*/ 481385 h 2226990"/>
                <a:gd name="connsiteX2" fmla="*/ 2093495 w 16747958"/>
                <a:gd name="connsiteY2" fmla="*/ 216690 h 2226990"/>
                <a:gd name="connsiteX3" fmla="*/ 5895474 w 16747958"/>
                <a:gd name="connsiteY3" fmla="*/ 122 h 2226990"/>
                <a:gd name="connsiteX4" fmla="*/ 7146758 w 16747958"/>
                <a:gd name="connsiteY4" fmla="*/ 192627 h 2226990"/>
                <a:gd name="connsiteX5" fmla="*/ 8614611 w 16747958"/>
                <a:gd name="connsiteY5" fmla="*/ 601701 h 2226990"/>
                <a:gd name="connsiteX6" fmla="*/ 9938084 w 16747958"/>
                <a:gd name="connsiteY6" fmla="*/ 1131090 h 2226990"/>
                <a:gd name="connsiteX7" fmla="*/ 11165305 w 16747958"/>
                <a:gd name="connsiteY7" fmla="*/ 1588290 h 2226990"/>
                <a:gd name="connsiteX8" fmla="*/ 12729411 w 16747958"/>
                <a:gd name="connsiteY8" fmla="*/ 1973301 h 2226990"/>
                <a:gd name="connsiteX9" fmla="*/ 14461958 w 16747958"/>
                <a:gd name="connsiteY9" fmla="*/ 2189869 h 2226990"/>
                <a:gd name="connsiteX10" fmla="*/ 15641053 w 16747958"/>
                <a:gd name="connsiteY10" fmla="*/ 1756732 h 2226990"/>
                <a:gd name="connsiteX11" fmla="*/ 16483263 w 16747958"/>
                <a:gd name="connsiteY11" fmla="*/ 938585 h 2226990"/>
                <a:gd name="connsiteX12" fmla="*/ 16747958 w 16747958"/>
                <a:gd name="connsiteY12" fmla="*/ 481385 h 2226990"/>
                <a:gd name="connsiteX0" fmla="*/ 0 w 16747958"/>
                <a:gd name="connsiteY0" fmla="*/ 1492038 h 2226990"/>
                <a:gd name="connsiteX1" fmla="*/ 1179095 w 16747958"/>
                <a:gd name="connsiteY1" fmla="*/ 481385 h 2226990"/>
                <a:gd name="connsiteX2" fmla="*/ 2093495 w 16747958"/>
                <a:gd name="connsiteY2" fmla="*/ 216690 h 2226990"/>
                <a:gd name="connsiteX3" fmla="*/ 5895474 w 16747958"/>
                <a:gd name="connsiteY3" fmla="*/ 122 h 2226990"/>
                <a:gd name="connsiteX4" fmla="*/ 7146758 w 16747958"/>
                <a:gd name="connsiteY4" fmla="*/ 192627 h 2226990"/>
                <a:gd name="connsiteX5" fmla="*/ 8614611 w 16747958"/>
                <a:gd name="connsiteY5" fmla="*/ 601701 h 2226990"/>
                <a:gd name="connsiteX6" fmla="*/ 9938084 w 16747958"/>
                <a:gd name="connsiteY6" fmla="*/ 1131090 h 2226990"/>
                <a:gd name="connsiteX7" fmla="*/ 11165305 w 16747958"/>
                <a:gd name="connsiteY7" fmla="*/ 1588290 h 2226990"/>
                <a:gd name="connsiteX8" fmla="*/ 12729411 w 16747958"/>
                <a:gd name="connsiteY8" fmla="*/ 1973301 h 2226990"/>
                <a:gd name="connsiteX9" fmla="*/ 14461958 w 16747958"/>
                <a:gd name="connsiteY9" fmla="*/ 2189869 h 2226990"/>
                <a:gd name="connsiteX10" fmla="*/ 15641053 w 16747958"/>
                <a:gd name="connsiteY10" fmla="*/ 1756732 h 2226990"/>
                <a:gd name="connsiteX11" fmla="*/ 16483263 w 16747958"/>
                <a:gd name="connsiteY11" fmla="*/ 938585 h 2226990"/>
                <a:gd name="connsiteX12" fmla="*/ 16747958 w 16747958"/>
                <a:gd name="connsiteY12" fmla="*/ 481385 h 2226990"/>
                <a:gd name="connsiteX0" fmla="*/ 0 w 16747958"/>
                <a:gd name="connsiteY0" fmla="*/ 1492038 h 2226990"/>
                <a:gd name="connsiteX1" fmla="*/ 1179095 w 16747958"/>
                <a:gd name="connsiteY1" fmla="*/ 481385 h 2226990"/>
                <a:gd name="connsiteX2" fmla="*/ 2093495 w 16747958"/>
                <a:gd name="connsiteY2" fmla="*/ 216690 h 2226990"/>
                <a:gd name="connsiteX3" fmla="*/ 5895474 w 16747958"/>
                <a:gd name="connsiteY3" fmla="*/ 122 h 2226990"/>
                <a:gd name="connsiteX4" fmla="*/ 7146758 w 16747958"/>
                <a:gd name="connsiteY4" fmla="*/ 192627 h 2226990"/>
                <a:gd name="connsiteX5" fmla="*/ 8614611 w 16747958"/>
                <a:gd name="connsiteY5" fmla="*/ 601701 h 2226990"/>
                <a:gd name="connsiteX6" fmla="*/ 9938084 w 16747958"/>
                <a:gd name="connsiteY6" fmla="*/ 1131090 h 2226990"/>
                <a:gd name="connsiteX7" fmla="*/ 11165305 w 16747958"/>
                <a:gd name="connsiteY7" fmla="*/ 1588290 h 2226990"/>
                <a:gd name="connsiteX8" fmla="*/ 12729411 w 16747958"/>
                <a:gd name="connsiteY8" fmla="*/ 1973301 h 2226990"/>
                <a:gd name="connsiteX9" fmla="*/ 14461958 w 16747958"/>
                <a:gd name="connsiteY9" fmla="*/ 2189869 h 2226990"/>
                <a:gd name="connsiteX10" fmla="*/ 15641053 w 16747958"/>
                <a:gd name="connsiteY10" fmla="*/ 1756732 h 2226990"/>
                <a:gd name="connsiteX11" fmla="*/ 16483263 w 16747958"/>
                <a:gd name="connsiteY11" fmla="*/ 938585 h 2226990"/>
                <a:gd name="connsiteX12" fmla="*/ 16747958 w 16747958"/>
                <a:gd name="connsiteY12" fmla="*/ 481385 h 2226990"/>
                <a:gd name="connsiteX0" fmla="*/ 0 w 16747958"/>
                <a:gd name="connsiteY0" fmla="*/ 1492038 h 2226990"/>
                <a:gd name="connsiteX1" fmla="*/ 1179095 w 16747958"/>
                <a:gd name="connsiteY1" fmla="*/ 481385 h 2226990"/>
                <a:gd name="connsiteX2" fmla="*/ 2093495 w 16747958"/>
                <a:gd name="connsiteY2" fmla="*/ 216690 h 2226990"/>
                <a:gd name="connsiteX3" fmla="*/ 5895474 w 16747958"/>
                <a:gd name="connsiteY3" fmla="*/ 122 h 2226990"/>
                <a:gd name="connsiteX4" fmla="*/ 7146758 w 16747958"/>
                <a:gd name="connsiteY4" fmla="*/ 192627 h 2226990"/>
                <a:gd name="connsiteX5" fmla="*/ 8614611 w 16747958"/>
                <a:gd name="connsiteY5" fmla="*/ 601701 h 2226990"/>
                <a:gd name="connsiteX6" fmla="*/ 9938084 w 16747958"/>
                <a:gd name="connsiteY6" fmla="*/ 1131090 h 2226990"/>
                <a:gd name="connsiteX7" fmla="*/ 11165305 w 16747958"/>
                <a:gd name="connsiteY7" fmla="*/ 1588290 h 2226990"/>
                <a:gd name="connsiteX8" fmla="*/ 12729411 w 16747958"/>
                <a:gd name="connsiteY8" fmla="*/ 1973301 h 2226990"/>
                <a:gd name="connsiteX9" fmla="*/ 14461958 w 16747958"/>
                <a:gd name="connsiteY9" fmla="*/ 2189869 h 2226990"/>
                <a:gd name="connsiteX10" fmla="*/ 15641053 w 16747958"/>
                <a:gd name="connsiteY10" fmla="*/ 1756732 h 2226990"/>
                <a:gd name="connsiteX11" fmla="*/ 16483263 w 16747958"/>
                <a:gd name="connsiteY11" fmla="*/ 938585 h 2226990"/>
                <a:gd name="connsiteX12" fmla="*/ 16747958 w 16747958"/>
                <a:gd name="connsiteY12" fmla="*/ 481385 h 2226990"/>
                <a:gd name="connsiteX0" fmla="*/ 0 w 16747958"/>
                <a:gd name="connsiteY0" fmla="*/ 1492038 h 2226990"/>
                <a:gd name="connsiteX1" fmla="*/ 1179095 w 16747958"/>
                <a:gd name="connsiteY1" fmla="*/ 481385 h 2226990"/>
                <a:gd name="connsiteX2" fmla="*/ 2093495 w 16747958"/>
                <a:gd name="connsiteY2" fmla="*/ 216690 h 2226990"/>
                <a:gd name="connsiteX3" fmla="*/ 5895474 w 16747958"/>
                <a:gd name="connsiteY3" fmla="*/ 122 h 2226990"/>
                <a:gd name="connsiteX4" fmla="*/ 7146758 w 16747958"/>
                <a:gd name="connsiteY4" fmla="*/ 192627 h 2226990"/>
                <a:gd name="connsiteX5" fmla="*/ 8614611 w 16747958"/>
                <a:gd name="connsiteY5" fmla="*/ 601701 h 2226990"/>
                <a:gd name="connsiteX6" fmla="*/ 9938084 w 16747958"/>
                <a:gd name="connsiteY6" fmla="*/ 1131090 h 2226990"/>
                <a:gd name="connsiteX7" fmla="*/ 11165305 w 16747958"/>
                <a:gd name="connsiteY7" fmla="*/ 1588290 h 2226990"/>
                <a:gd name="connsiteX8" fmla="*/ 12729411 w 16747958"/>
                <a:gd name="connsiteY8" fmla="*/ 1973301 h 2226990"/>
                <a:gd name="connsiteX9" fmla="*/ 14461958 w 16747958"/>
                <a:gd name="connsiteY9" fmla="*/ 2189869 h 2226990"/>
                <a:gd name="connsiteX10" fmla="*/ 15641053 w 16747958"/>
                <a:gd name="connsiteY10" fmla="*/ 1756732 h 2226990"/>
                <a:gd name="connsiteX11" fmla="*/ 16483263 w 16747958"/>
                <a:gd name="connsiteY11" fmla="*/ 938585 h 2226990"/>
                <a:gd name="connsiteX12" fmla="*/ 16747958 w 16747958"/>
                <a:gd name="connsiteY12" fmla="*/ 481385 h 2226990"/>
                <a:gd name="connsiteX0" fmla="*/ 0 w 16747958"/>
                <a:gd name="connsiteY0" fmla="*/ 1492038 h 2226990"/>
                <a:gd name="connsiteX1" fmla="*/ 1179095 w 16747958"/>
                <a:gd name="connsiteY1" fmla="*/ 481385 h 2226990"/>
                <a:gd name="connsiteX2" fmla="*/ 2093495 w 16747958"/>
                <a:gd name="connsiteY2" fmla="*/ 216690 h 2226990"/>
                <a:gd name="connsiteX3" fmla="*/ 5895474 w 16747958"/>
                <a:gd name="connsiteY3" fmla="*/ 122 h 2226990"/>
                <a:gd name="connsiteX4" fmla="*/ 7146758 w 16747958"/>
                <a:gd name="connsiteY4" fmla="*/ 192627 h 2226990"/>
                <a:gd name="connsiteX5" fmla="*/ 8614611 w 16747958"/>
                <a:gd name="connsiteY5" fmla="*/ 601701 h 2226990"/>
                <a:gd name="connsiteX6" fmla="*/ 9938084 w 16747958"/>
                <a:gd name="connsiteY6" fmla="*/ 1131090 h 2226990"/>
                <a:gd name="connsiteX7" fmla="*/ 11165305 w 16747958"/>
                <a:gd name="connsiteY7" fmla="*/ 1588290 h 2226990"/>
                <a:gd name="connsiteX8" fmla="*/ 12729411 w 16747958"/>
                <a:gd name="connsiteY8" fmla="*/ 1973301 h 2226990"/>
                <a:gd name="connsiteX9" fmla="*/ 14461958 w 16747958"/>
                <a:gd name="connsiteY9" fmla="*/ 2189869 h 2226990"/>
                <a:gd name="connsiteX10" fmla="*/ 15641053 w 16747958"/>
                <a:gd name="connsiteY10" fmla="*/ 1756732 h 2226990"/>
                <a:gd name="connsiteX11" fmla="*/ 16483263 w 16747958"/>
                <a:gd name="connsiteY11" fmla="*/ 938585 h 2226990"/>
                <a:gd name="connsiteX12" fmla="*/ 16747958 w 16747958"/>
                <a:gd name="connsiteY12" fmla="*/ 481385 h 2226990"/>
                <a:gd name="connsiteX0" fmla="*/ 0 w 16747958"/>
                <a:gd name="connsiteY0" fmla="*/ 1492038 h 2226990"/>
                <a:gd name="connsiteX1" fmla="*/ 1179095 w 16747958"/>
                <a:gd name="connsiteY1" fmla="*/ 481385 h 2226990"/>
                <a:gd name="connsiteX2" fmla="*/ 2093495 w 16747958"/>
                <a:gd name="connsiteY2" fmla="*/ 216690 h 2226990"/>
                <a:gd name="connsiteX3" fmla="*/ 5895474 w 16747958"/>
                <a:gd name="connsiteY3" fmla="*/ 122 h 2226990"/>
                <a:gd name="connsiteX4" fmla="*/ 7146758 w 16747958"/>
                <a:gd name="connsiteY4" fmla="*/ 192627 h 2226990"/>
                <a:gd name="connsiteX5" fmla="*/ 8614611 w 16747958"/>
                <a:gd name="connsiteY5" fmla="*/ 601701 h 2226990"/>
                <a:gd name="connsiteX6" fmla="*/ 9938084 w 16747958"/>
                <a:gd name="connsiteY6" fmla="*/ 1131090 h 2226990"/>
                <a:gd name="connsiteX7" fmla="*/ 11165305 w 16747958"/>
                <a:gd name="connsiteY7" fmla="*/ 1588290 h 2226990"/>
                <a:gd name="connsiteX8" fmla="*/ 12729411 w 16747958"/>
                <a:gd name="connsiteY8" fmla="*/ 1973301 h 2226990"/>
                <a:gd name="connsiteX9" fmla="*/ 14461958 w 16747958"/>
                <a:gd name="connsiteY9" fmla="*/ 2189869 h 2226990"/>
                <a:gd name="connsiteX10" fmla="*/ 15641053 w 16747958"/>
                <a:gd name="connsiteY10" fmla="*/ 1756732 h 2226990"/>
                <a:gd name="connsiteX11" fmla="*/ 16483263 w 16747958"/>
                <a:gd name="connsiteY11" fmla="*/ 938585 h 2226990"/>
                <a:gd name="connsiteX12" fmla="*/ 16747958 w 16747958"/>
                <a:gd name="connsiteY12" fmla="*/ 481385 h 2226990"/>
                <a:gd name="connsiteX0" fmla="*/ 0 w 16747958"/>
                <a:gd name="connsiteY0" fmla="*/ 1492038 h 2226990"/>
                <a:gd name="connsiteX1" fmla="*/ 1179095 w 16747958"/>
                <a:gd name="connsiteY1" fmla="*/ 481385 h 2226990"/>
                <a:gd name="connsiteX2" fmla="*/ 2093495 w 16747958"/>
                <a:gd name="connsiteY2" fmla="*/ 216690 h 2226990"/>
                <a:gd name="connsiteX3" fmla="*/ 5895474 w 16747958"/>
                <a:gd name="connsiteY3" fmla="*/ 122 h 2226990"/>
                <a:gd name="connsiteX4" fmla="*/ 7146758 w 16747958"/>
                <a:gd name="connsiteY4" fmla="*/ 192627 h 2226990"/>
                <a:gd name="connsiteX5" fmla="*/ 8614611 w 16747958"/>
                <a:gd name="connsiteY5" fmla="*/ 601701 h 2226990"/>
                <a:gd name="connsiteX6" fmla="*/ 9938084 w 16747958"/>
                <a:gd name="connsiteY6" fmla="*/ 1131090 h 2226990"/>
                <a:gd name="connsiteX7" fmla="*/ 11165305 w 16747958"/>
                <a:gd name="connsiteY7" fmla="*/ 1588290 h 2226990"/>
                <a:gd name="connsiteX8" fmla="*/ 12729411 w 16747958"/>
                <a:gd name="connsiteY8" fmla="*/ 1973301 h 2226990"/>
                <a:gd name="connsiteX9" fmla="*/ 14461958 w 16747958"/>
                <a:gd name="connsiteY9" fmla="*/ 2189869 h 2226990"/>
                <a:gd name="connsiteX10" fmla="*/ 15641053 w 16747958"/>
                <a:gd name="connsiteY10" fmla="*/ 1756732 h 2226990"/>
                <a:gd name="connsiteX11" fmla="*/ 16483263 w 16747958"/>
                <a:gd name="connsiteY11" fmla="*/ 938585 h 2226990"/>
                <a:gd name="connsiteX12" fmla="*/ 16747958 w 16747958"/>
                <a:gd name="connsiteY12" fmla="*/ 481385 h 2226990"/>
                <a:gd name="connsiteX0" fmla="*/ 0 w 16747958"/>
                <a:gd name="connsiteY0" fmla="*/ 1492038 h 2226990"/>
                <a:gd name="connsiteX1" fmla="*/ 1179095 w 16747958"/>
                <a:gd name="connsiteY1" fmla="*/ 481385 h 2226990"/>
                <a:gd name="connsiteX2" fmla="*/ 2093495 w 16747958"/>
                <a:gd name="connsiteY2" fmla="*/ 216690 h 2226990"/>
                <a:gd name="connsiteX3" fmla="*/ 5895474 w 16747958"/>
                <a:gd name="connsiteY3" fmla="*/ 122 h 2226990"/>
                <a:gd name="connsiteX4" fmla="*/ 7146758 w 16747958"/>
                <a:gd name="connsiteY4" fmla="*/ 192627 h 2226990"/>
                <a:gd name="connsiteX5" fmla="*/ 8614611 w 16747958"/>
                <a:gd name="connsiteY5" fmla="*/ 601701 h 2226990"/>
                <a:gd name="connsiteX6" fmla="*/ 9938084 w 16747958"/>
                <a:gd name="connsiteY6" fmla="*/ 1131090 h 2226990"/>
                <a:gd name="connsiteX7" fmla="*/ 11165305 w 16747958"/>
                <a:gd name="connsiteY7" fmla="*/ 1588290 h 2226990"/>
                <a:gd name="connsiteX8" fmla="*/ 12729411 w 16747958"/>
                <a:gd name="connsiteY8" fmla="*/ 1973301 h 2226990"/>
                <a:gd name="connsiteX9" fmla="*/ 14461958 w 16747958"/>
                <a:gd name="connsiteY9" fmla="*/ 2189869 h 2226990"/>
                <a:gd name="connsiteX10" fmla="*/ 15641053 w 16747958"/>
                <a:gd name="connsiteY10" fmla="*/ 1756732 h 2226990"/>
                <a:gd name="connsiteX11" fmla="*/ 16483263 w 16747958"/>
                <a:gd name="connsiteY11" fmla="*/ 938585 h 2226990"/>
                <a:gd name="connsiteX12" fmla="*/ 16747958 w 16747958"/>
                <a:gd name="connsiteY12" fmla="*/ 481385 h 2226990"/>
                <a:gd name="connsiteX0" fmla="*/ 0 w 16747958"/>
                <a:gd name="connsiteY0" fmla="*/ 1492038 h 2226990"/>
                <a:gd name="connsiteX1" fmla="*/ 1179095 w 16747958"/>
                <a:gd name="connsiteY1" fmla="*/ 481385 h 2226990"/>
                <a:gd name="connsiteX2" fmla="*/ 2093495 w 16747958"/>
                <a:gd name="connsiteY2" fmla="*/ 216690 h 2226990"/>
                <a:gd name="connsiteX3" fmla="*/ 5895474 w 16747958"/>
                <a:gd name="connsiteY3" fmla="*/ 122 h 2226990"/>
                <a:gd name="connsiteX4" fmla="*/ 7146758 w 16747958"/>
                <a:gd name="connsiteY4" fmla="*/ 192627 h 2226990"/>
                <a:gd name="connsiteX5" fmla="*/ 8614611 w 16747958"/>
                <a:gd name="connsiteY5" fmla="*/ 601701 h 2226990"/>
                <a:gd name="connsiteX6" fmla="*/ 9938084 w 16747958"/>
                <a:gd name="connsiteY6" fmla="*/ 1131090 h 2226990"/>
                <a:gd name="connsiteX7" fmla="*/ 11165305 w 16747958"/>
                <a:gd name="connsiteY7" fmla="*/ 1588290 h 2226990"/>
                <a:gd name="connsiteX8" fmla="*/ 12729411 w 16747958"/>
                <a:gd name="connsiteY8" fmla="*/ 1973301 h 2226990"/>
                <a:gd name="connsiteX9" fmla="*/ 14461958 w 16747958"/>
                <a:gd name="connsiteY9" fmla="*/ 2189869 h 2226990"/>
                <a:gd name="connsiteX10" fmla="*/ 15641053 w 16747958"/>
                <a:gd name="connsiteY10" fmla="*/ 1756732 h 2226990"/>
                <a:gd name="connsiteX11" fmla="*/ 16483263 w 16747958"/>
                <a:gd name="connsiteY11" fmla="*/ 938585 h 2226990"/>
                <a:gd name="connsiteX12" fmla="*/ 16747958 w 16747958"/>
                <a:gd name="connsiteY12" fmla="*/ 481385 h 2226990"/>
                <a:gd name="connsiteX0" fmla="*/ 0 w 16747958"/>
                <a:gd name="connsiteY0" fmla="*/ 1492038 h 2226990"/>
                <a:gd name="connsiteX1" fmla="*/ 1179095 w 16747958"/>
                <a:gd name="connsiteY1" fmla="*/ 481385 h 2226990"/>
                <a:gd name="connsiteX2" fmla="*/ 2093495 w 16747958"/>
                <a:gd name="connsiteY2" fmla="*/ 216690 h 2226990"/>
                <a:gd name="connsiteX3" fmla="*/ 5895474 w 16747958"/>
                <a:gd name="connsiteY3" fmla="*/ 122 h 2226990"/>
                <a:gd name="connsiteX4" fmla="*/ 7146758 w 16747958"/>
                <a:gd name="connsiteY4" fmla="*/ 192627 h 2226990"/>
                <a:gd name="connsiteX5" fmla="*/ 8614611 w 16747958"/>
                <a:gd name="connsiteY5" fmla="*/ 601701 h 2226990"/>
                <a:gd name="connsiteX6" fmla="*/ 9938084 w 16747958"/>
                <a:gd name="connsiteY6" fmla="*/ 1131090 h 2226990"/>
                <a:gd name="connsiteX7" fmla="*/ 11165305 w 16747958"/>
                <a:gd name="connsiteY7" fmla="*/ 1588290 h 2226990"/>
                <a:gd name="connsiteX8" fmla="*/ 12729411 w 16747958"/>
                <a:gd name="connsiteY8" fmla="*/ 1973301 h 2226990"/>
                <a:gd name="connsiteX9" fmla="*/ 14461958 w 16747958"/>
                <a:gd name="connsiteY9" fmla="*/ 2189869 h 2226990"/>
                <a:gd name="connsiteX10" fmla="*/ 15641053 w 16747958"/>
                <a:gd name="connsiteY10" fmla="*/ 1756732 h 2226990"/>
                <a:gd name="connsiteX11" fmla="*/ 16483263 w 16747958"/>
                <a:gd name="connsiteY11" fmla="*/ 938585 h 2226990"/>
                <a:gd name="connsiteX12" fmla="*/ 16747958 w 16747958"/>
                <a:gd name="connsiteY12" fmla="*/ 481385 h 2226990"/>
                <a:gd name="connsiteX0" fmla="*/ 0 w 16747958"/>
                <a:gd name="connsiteY0" fmla="*/ 1492038 h 2226990"/>
                <a:gd name="connsiteX1" fmla="*/ 1179095 w 16747958"/>
                <a:gd name="connsiteY1" fmla="*/ 481385 h 2226990"/>
                <a:gd name="connsiteX2" fmla="*/ 2093495 w 16747958"/>
                <a:gd name="connsiteY2" fmla="*/ 216690 h 2226990"/>
                <a:gd name="connsiteX3" fmla="*/ 5895474 w 16747958"/>
                <a:gd name="connsiteY3" fmla="*/ 122 h 2226990"/>
                <a:gd name="connsiteX4" fmla="*/ 7146758 w 16747958"/>
                <a:gd name="connsiteY4" fmla="*/ 192627 h 2226990"/>
                <a:gd name="connsiteX5" fmla="*/ 8614611 w 16747958"/>
                <a:gd name="connsiteY5" fmla="*/ 601701 h 2226990"/>
                <a:gd name="connsiteX6" fmla="*/ 9938084 w 16747958"/>
                <a:gd name="connsiteY6" fmla="*/ 1131090 h 2226990"/>
                <a:gd name="connsiteX7" fmla="*/ 11165305 w 16747958"/>
                <a:gd name="connsiteY7" fmla="*/ 1588290 h 2226990"/>
                <a:gd name="connsiteX8" fmla="*/ 12729411 w 16747958"/>
                <a:gd name="connsiteY8" fmla="*/ 1973301 h 2226990"/>
                <a:gd name="connsiteX9" fmla="*/ 14461958 w 16747958"/>
                <a:gd name="connsiteY9" fmla="*/ 2189869 h 2226990"/>
                <a:gd name="connsiteX10" fmla="*/ 15641053 w 16747958"/>
                <a:gd name="connsiteY10" fmla="*/ 1756732 h 2226990"/>
                <a:gd name="connsiteX11" fmla="*/ 16483263 w 16747958"/>
                <a:gd name="connsiteY11" fmla="*/ 938585 h 2226990"/>
                <a:gd name="connsiteX12" fmla="*/ 16747958 w 16747958"/>
                <a:gd name="connsiteY12" fmla="*/ 481385 h 2226990"/>
                <a:gd name="connsiteX0" fmla="*/ 0 w 16747958"/>
                <a:gd name="connsiteY0" fmla="*/ 1492038 h 2226990"/>
                <a:gd name="connsiteX1" fmla="*/ 1179095 w 16747958"/>
                <a:gd name="connsiteY1" fmla="*/ 481385 h 2226990"/>
                <a:gd name="connsiteX2" fmla="*/ 2093495 w 16747958"/>
                <a:gd name="connsiteY2" fmla="*/ 216690 h 2226990"/>
                <a:gd name="connsiteX3" fmla="*/ 5895474 w 16747958"/>
                <a:gd name="connsiteY3" fmla="*/ 122 h 2226990"/>
                <a:gd name="connsiteX4" fmla="*/ 7146758 w 16747958"/>
                <a:gd name="connsiteY4" fmla="*/ 192627 h 2226990"/>
                <a:gd name="connsiteX5" fmla="*/ 8614611 w 16747958"/>
                <a:gd name="connsiteY5" fmla="*/ 601701 h 2226990"/>
                <a:gd name="connsiteX6" fmla="*/ 9938084 w 16747958"/>
                <a:gd name="connsiteY6" fmla="*/ 1131090 h 2226990"/>
                <a:gd name="connsiteX7" fmla="*/ 11165305 w 16747958"/>
                <a:gd name="connsiteY7" fmla="*/ 1588290 h 2226990"/>
                <a:gd name="connsiteX8" fmla="*/ 12729411 w 16747958"/>
                <a:gd name="connsiteY8" fmla="*/ 1973301 h 2226990"/>
                <a:gd name="connsiteX9" fmla="*/ 14461958 w 16747958"/>
                <a:gd name="connsiteY9" fmla="*/ 2189869 h 2226990"/>
                <a:gd name="connsiteX10" fmla="*/ 15641053 w 16747958"/>
                <a:gd name="connsiteY10" fmla="*/ 1756732 h 2226990"/>
                <a:gd name="connsiteX11" fmla="*/ 16483263 w 16747958"/>
                <a:gd name="connsiteY11" fmla="*/ 938585 h 2226990"/>
                <a:gd name="connsiteX12" fmla="*/ 16747958 w 16747958"/>
                <a:gd name="connsiteY12" fmla="*/ 481385 h 2226990"/>
                <a:gd name="connsiteX0" fmla="*/ 0 w 16747958"/>
                <a:gd name="connsiteY0" fmla="*/ 1504379 h 2239331"/>
                <a:gd name="connsiteX1" fmla="*/ 1179095 w 16747958"/>
                <a:gd name="connsiteY1" fmla="*/ 493726 h 2239331"/>
                <a:gd name="connsiteX2" fmla="*/ 2093495 w 16747958"/>
                <a:gd name="connsiteY2" fmla="*/ 229031 h 2239331"/>
                <a:gd name="connsiteX3" fmla="*/ 5895474 w 16747958"/>
                <a:gd name="connsiteY3" fmla="*/ 12463 h 2239331"/>
                <a:gd name="connsiteX4" fmla="*/ 8614611 w 16747958"/>
                <a:gd name="connsiteY4" fmla="*/ 614042 h 2239331"/>
                <a:gd name="connsiteX5" fmla="*/ 9938084 w 16747958"/>
                <a:gd name="connsiteY5" fmla="*/ 1143431 h 2239331"/>
                <a:gd name="connsiteX6" fmla="*/ 11165305 w 16747958"/>
                <a:gd name="connsiteY6" fmla="*/ 1600631 h 2239331"/>
                <a:gd name="connsiteX7" fmla="*/ 12729411 w 16747958"/>
                <a:gd name="connsiteY7" fmla="*/ 1985642 h 2239331"/>
                <a:gd name="connsiteX8" fmla="*/ 14461958 w 16747958"/>
                <a:gd name="connsiteY8" fmla="*/ 2202210 h 2239331"/>
                <a:gd name="connsiteX9" fmla="*/ 15641053 w 16747958"/>
                <a:gd name="connsiteY9" fmla="*/ 1769073 h 2239331"/>
                <a:gd name="connsiteX10" fmla="*/ 16483263 w 16747958"/>
                <a:gd name="connsiteY10" fmla="*/ 950926 h 2239331"/>
                <a:gd name="connsiteX11" fmla="*/ 16747958 w 16747958"/>
                <a:gd name="connsiteY11" fmla="*/ 493726 h 2239331"/>
                <a:gd name="connsiteX0" fmla="*/ 0 w 16747958"/>
                <a:gd name="connsiteY0" fmla="*/ 1504379 h 1991537"/>
                <a:gd name="connsiteX1" fmla="*/ 1179095 w 16747958"/>
                <a:gd name="connsiteY1" fmla="*/ 493726 h 1991537"/>
                <a:gd name="connsiteX2" fmla="*/ 2093495 w 16747958"/>
                <a:gd name="connsiteY2" fmla="*/ 229031 h 1991537"/>
                <a:gd name="connsiteX3" fmla="*/ 5895474 w 16747958"/>
                <a:gd name="connsiteY3" fmla="*/ 12463 h 1991537"/>
                <a:gd name="connsiteX4" fmla="*/ 8614611 w 16747958"/>
                <a:gd name="connsiteY4" fmla="*/ 614042 h 1991537"/>
                <a:gd name="connsiteX5" fmla="*/ 9938084 w 16747958"/>
                <a:gd name="connsiteY5" fmla="*/ 1143431 h 1991537"/>
                <a:gd name="connsiteX6" fmla="*/ 11165305 w 16747958"/>
                <a:gd name="connsiteY6" fmla="*/ 1600631 h 1991537"/>
                <a:gd name="connsiteX7" fmla="*/ 12729411 w 16747958"/>
                <a:gd name="connsiteY7" fmla="*/ 1985642 h 1991537"/>
                <a:gd name="connsiteX8" fmla="*/ 15641053 w 16747958"/>
                <a:gd name="connsiteY8" fmla="*/ 1769073 h 1991537"/>
                <a:gd name="connsiteX9" fmla="*/ 16483263 w 16747958"/>
                <a:gd name="connsiteY9" fmla="*/ 950926 h 1991537"/>
                <a:gd name="connsiteX10" fmla="*/ 16747958 w 16747958"/>
                <a:gd name="connsiteY10" fmla="*/ 493726 h 1991537"/>
                <a:gd name="connsiteX0" fmla="*/ 0 w 16747958"/>
                <a:gd name="connsiteY0" fmla="*/ 1504379 h 2020274"/>
                <a:gd name="connsiteX1" fmla="*/ 1179095 w 16747958"/>
                <a:gd name="connsiteY1" fmla="*/ 493726 h 2020274"/>
                <a:gd name="connsiteX2" fmla="*/ 2093495 w 16747958"/>
                <a:gd name="connsiteY2" fmla="*/ 229031 h 2020274"/>
                <a:gd name="connsiteX3" fmla="*/ 5895474 w 16747958"/>
                <a:gd name="connsiteY3" fmla="*/ 12463 h 2020274"/>
                <a:gd name="connsiteX4" fmla="*/ 8614611 w 16747958"/>
                <a:gd name="connsiteY4" fmla="*/ 614042 h 2020274"/>
                <a:gd name="connsiteX5" fmla="*/ 9938084 w 16747958"/>
                <a:gd name="connsiteY5" fmla="*/ 1143431 h 2020274"/>
                <a:gd name="connsiteX6" fmla="*/ 12729411 w 16747958"/>
                <a:gd name="connsiteY6" fmla="*/ 1985642 h 2020274"/>
                <a:gd name="connsiteX7" fmla="*/ 15641053 w 16747958"/>
                <a:gd name="connsiteY7" fmla="*/ 1769073 h 2020274"/>
                <a:gd name="connsiteX8" fmla="*/ 16483263 w 16747958"/>
                <a:gd name="connsiteY8" fmla="*/ 950926 h 2020274"/>
                <a:gd name="connsiteX9" fmla="*/ 16747958 w 16747958"/>
                <a:gd name="connsiteY9" fmla="*/ 493726 h 2020274"/>
                <a:gd name="connsiteX0" fmla="*/ 0 w 16747958"/>
                <a:gd name="connsiteY0" fmla="*/ 1504379 h 2031854"/>
                <a:gd name="connsiteX1" fmla="*/ 1179095 w 16747958"/>
                <a:gd name="connsiteY1" fmla="*/ 493726 h 2031854"/>
                <a:gd name="connsiteX2" fmla="*/ 2093495 w 16747958"/>
                <a:gd name="connsiteY2" fmla="*/ 229031 h 2031854"/>
                <a:gd name="connsiteX3" fmla="*/ 5895474 w 16747958"/>
                <a:gd name="connsiteY3" fmla="*/ 12463 h 2031854"/>
                <a:gd name="connsiteX4" fmla="*/ 8614611 w 16747958"/>
                <a:gd name="connsiteY4" fmla="*/ 614042 h 2031854"/>
                <a:gd name="connsiteX5" fmla="*/ 9938084 w 16747958"/>
                <a:gd name="connsiteY5" fmla="*/ 1143431 h 2031854"/>
                <a:gd name="connsiteX6" fmla="*/ 12729411 w 16747958"/>
                <a:gd name="connsiteY6" fmla="*/ 1985642 h 2031854"/>
                <a:gd name="connsiteX7" fmla="*/ 15641053 w 16747958"/>
                <a:gd name="connsiteY7" fmla="*/ 1769073 h 2031854"/>
                <a:gd name="connsiteX8" fmla="*/ 16747958 w 16747958"/>
                <a:gd name="connsiteY8" fmla="*/ 493726 h 2031854"/>
                <a:gd name="connsiteX0" fmla="*/ 0 w 16747958"/>
                <a:gd name="connsiteY0" fmla="*/ 1520541 h 2048016"/>
                <a:gd name="connsiteX1" fmla="*/ 2093495 w 16747958"/>
                <a:gd name="connsiteY1" fmla="*/ 245193 h 2048016"/>
                <a:gd name="connsiteX2" fmla="*/ 5895474 w 16747958"/>
                <a:gd name="connsiteY2" fmla="*/ 28625 h 2048016"/>
                <a:gd name="connsiteX3" fmla="*/ 8614611 w 16747958"/>
                <a:gd name="connsiteY3" fmla="*/ 630204 h 2048016"/>
                <a:gd name="connsiteX4" fmla="*/ 9938084 w 16747958"/>
                <a:gd name="connsiteY4" fmla="*/ 1159593 h 2048016"/>
                <a:gd name="connsiteX5" fmla="*/ 12729411 w 16747958"/>
                <a:gd name="connsiteY5" fmla="*/ 2001804 h 2048016"/>
                <a:gd name="connsiteX6" fmla="*/ 15641053 w 16747958"/>
                <a:gd name="connsiteY6" fmla="*/ 1785235 h 2048016"/>
                <a:gd name="connsiteX7" fmla="*/ 16747958 w 16747958"/>
                <a:gd name="connsiteY7" fmla="*/ 509888 h 2048016"/>
                <a:gd name="connsiteX0" fmla="*/ 0 w 17268220"/>
                <a:gd name="connsiteY0" fmla="*/ 3898403 h 3898403"/>
                <a:gd name="connsiteX1" fmla="*/ 2613757 w 17268220"/>
                <a:gd name="connsiteY1" fmla="*/ 368586 h 3898403"/>
                <a:gd name="connsiteX2" fmla="*/ 6415736 w 17268220"/>
                <a:gd name="connsiteY2" fmla="*/ 152018 h 3898403"/>
                <a:gd name="connsiteX3" fmla="*/ 9134873 w 17268220"/>
                <a:gd name="connsiteY3" fmla="*/ 753597 h 3898403"/>
                <a:gd name="connsiteX4" fmla="*/ 10458346 w 17268220"/>
                <a:gd name="connsiteY4" fmla="*/ 1282986 h 3898403"/>
                <a:gd name="connsiteX5" fmla="*/ 13249673 w 17268220"/>
                <a:gd name="connsiteY5" fmla="*/ 2125197 h 3898403"/>
                <a:gd name="connsiteX6" fmla="*/ 16161315 w 17268220"/>
                <a:gd name="connsiteY6" fmla="*/ 1908628 h 3898403"/>
                <a:gd name="connsiteX7" fmla="*/ 17268220 w 17268220"/>
                <a:gd name="connsiteY7" fmla="*/ 633281 h 3898403"/>
                <a:gd name="connsiteX0" fmla="*/ 0 w 17268220"/>
                <a:gd name="connsiteY0" fmla="*/ 3535937 h 3535937"/>
                <a:gd name="connsiteX1" fmla="*/ 2613757 w 17268220"/>
                <a:gd name="connsiteY1" fmla="*/ 6120 h 3535937"/>
                <a:gd name="connsiteX2" fmla="*/ 5454040 w 17268220"/>
                <a:gd name="connsiteY2" fmla="*/ 2627345 h 3535937"/>
                <a:gd name="connsiteX3" fmla="*/ 9134873 w 17268220"/>
                <a:gd name="connsiteY3" fmla="*/ 391131 h 3535937"/>
                <a:gd name="connsiteX4" fmla="*/ 10458346 w 17268220"/>
                <a:gd name="connsiteY4" fmla="*/ 920520 h 3535937"/>
                <a:gd name="connsiteX5" fmla="*/ 13249673 w 17268220"/>
                <a:gd name="connsiteY5" fmla="*/ 1762731 h 3535937"/>
                <a:gd name="connsiteX6" fmla="*/ 16161315 w 17268220"/>
                <a:gd name="connsiteY6" fmla="*/ 1546162 h 3535937"/>
                <a:gd name="connsiteX7" fmla="*/ 17268220 w 17268220"/>
                <a:gd name="connsiteY7" fmla="*/ 270815 h 3535937"/>
                <a:gd name="connsiteX0" fmla="*/ 0 w 17268220"/>
                <a:gd name="connsiteY0" fmla="*/ 4129212 h 4129212"/>
                <a:gd name="connsiteX1" fmla="*/ 2613757 w 17268220"/>
                <a:gd name="connsiteY1" fmla="*/ 599395 h 4129212"/>
                <a:gd name="connsiteX2" fmla="*/ 5454040 w 17268220"/>
                <a:gd name="connsiteY2" fmla="*/ 3220620 h 4129212"/>
                <a:gd name="connsiteX3" fmla="*/ 9402887 w 17268220"/>
                <a:gd name="connsiteY3" fmla="*/ 38475 h 4129212"/>
                <a:gd name="connsiteX4" fmla="*/ 10458346 w 17268220"/>
                <a:gd name="connsiteY4" fmla="*/ 1513795 h 4129212"/>
                <a:gd name="connsiteX5" fmla="*/ 13249673 w 17268220"/>
                <a:gd name="connsiteY5" fmla="*/ 2356006 h 4129212"/>
                <a:gd name="connsiteX6" fmla="*/ 16161315 w 17268220"/>
                <a:gd name="connsiteY6" fmla="*/ 2139437 h 4129212"/>
                <a:gd name="connsiteX7" fmla="*/ 17268220 w 17268220"/>
                <a:gd name="connsiteY7" fmla="*/ 864090 h 4129212"/>
                <a:gd name="connsiteX0" fmla="*/ 0 w 17268220"/>
                <a:gd name="connsiteY0" fmla="*/ 4097433 h 4097433"/>
                <a:gd name="connsiteX1" fmla="*/ 2613757 w 17268220"/>
                <a:gd name="connsiteY1" fmla="*/ 567616 h 4097433"/>
                <a:gd name="connsiteX2" fmla="*/ 5454040 w 17268220"/>
                <a:gd name="connsiteY2" fmla="*/ 3188841 h 4097433"/>
                <a:gd name="connsiteX3" fmla="*/ 9402887 w 17268220"/>
                <a:gd name="connsiteY3" fmla="*/ 6696 h 4097433"/>
                <a:gd name="connsiteX4" fmla="*/ 11057436 w 17268220"/>
                <a:gd name="connsiteY4" fmla="*/ 2349120 h 4097433"/>
                <a:gd name="connsiteX5" fmla="*/ 13249673 w 17268220"/>
                <a:gd name="connsiteY5" fmla="*/ 2324227 h 4097433"/>
                <a:gd name="connsiteX6" fmla="*/ 16161315 w 17268220"/>
                <a:gd name="connsiteY6" fmla="*/ 2107658 h 4097433"/>
                <a:gd name="connsiteX7" fmla="*/ 17268220 w 17268220"/>
                <a:gd name="connsiteY7" fmla="*/ 832311 h 4097433"/>
                <a:gd name="connsiteX0" fmla="*/ 0 w 17268220"/>
                <a:gd name="connsiteY0" fmla="*/ 4098379 h 4098379"/>
                <a:gd name="connsiteX1" fmla="*/ 2613757 w 17268220"/>
                <a:gd name="connsiteY1" fmla="*/ 568562 h 4098379"/>
                <a:gd name="connsiteX2" fmla="*/ 5454040 w 17268220"/>
                <a:gd name="connsiteY2" fmla="*/ 3189787 h 4098379"/>
                <a:gd name="connsiteX3" fmla="*/ 9402887 w 17268220"/>
                <a:gd name="connsiteY3" fmla="*/ 7642 h 4098379"/>
                <a:gd name="connsiteX4" fmla="*/ 11057436 w 17268220"/>
                <a:gd name="connsiteY4" fmla="*/ 2350066 h 4098379"/>
                <a:gd name="connsiteX5" fmla="*/ 14195604 w 17268220"/>
                <a:gd name="connsiteY5" fmla="*/ 3980552 h 4098379"/>
                <a:gd name="connsiteX6" fmla="*/ 16161315 w 17268220"/>
                <a:gd name="connsiteY6" fmla="*/ 2108604 h 4098379"/>
                <a:gd name="connsiteX7" fmla="*/ 17268220 w 17268220"/>
                <a:gd name="connsiteY7" fmla="*/ 833257 h 4098379"/>
                <a:gd name="connsiteX0" fmla="*/ 0 w 18009199"/>
                <a:gd name="connsiteY0" fmla="*/ 4211053 h 4211053"/>
                <a:gd name="connsiteX1" fmla="*/ 2613757 w 18009199"/>
                <a:gd name="connsiteY1" fmla="*/ 681236 h 4211053"/>
                <a:gd name="connsiteX2" fmla="*/ 5454040 w 18009199"/>
                <a:gd name="connsiteY2" fmla="*/ 3302461 h 4211053"/>
                <a:gd name="connsiteX3" fmla="*/ 9402887 w 18009199"/>
                <a:gd name="connsiteY3" fmla="*/ 120316 h 4211053"/>
                <a:gd name="connsiteX4" fmla="*/ 11057436 w 18009199"/>
                <a:gd name="connsiteY4" fmla="*/ 2462740 h 4211053"/>
                <a:gd name="connsiteX5" fmla="*/ 14195604 w 18009199"/>
                <a:gd name="connsiteY5" fmla="*/ 4093226 h 4211053"/>
                <a:gd name="connsiteX6" fmla="*/ 16161315 w 18009199"/>
                <a:gd name="connsiteY6" fmla="*/ 2221278 h 4211053"/>
                <a:gd name="connsiteX7" fmla="*/ 18009199 w 18009199"/>
                <a:gd name="connsiteY7" fmla="*/ 0 h 4211053"/>
                <a:gd name="connsiteX0" fmla="*/ 0 w 18009199"/>
                <a:gd name="connsiteY0" fmla="*/ 4211053 h 4211053"/>
                <a:gd name="connsiteX1" fmla="*/ 2613757 w 18009199"/>
                <a:gd name="connsiteY1" fmla="*/ 681236 h 4211053"/>
                <a:gd name="connsiteX2" fmla="*/ 5454040 w 18009199"/>
                <a:gd name="connsiteY2" fmla="*/ 3302461 h 4211053"/>
                <a:gd name="connsiteX3" fmla="*/ 9402887 w 18009199"/>
                <a:gd name="connsiteY3" fmla="*/ 120316 h 4211053"/>
                <a:gd name="connsiteX4" fmla="*/ 11057436 w 18009199"/>
                <a:gd name="connsiteY4" fmla="*/ 2462740 h 4211053"/>
                <a:gd name="connsiteX5" fmla="*/ 14195604 w 18009199"/>
                <a:gd name="connsiteY5" fmla="*/ 4093226 h 4211053"/>
                <a:gd name="connsiteX6" fmla="*/ 15782943 w 18009199"/>
                <a:gd name="connsiteY6" fmla="*/ 1858671 h 4211053"/>
                <a:gd name="connsiteX7" fmla="*/ 18009199 w 18009199"/>
                <a:gd name="connsiteY7" fmla="*/ 0 h 4211053"/>
                <a:gd name="connsiteX0" fmla="*/ 0 w 18009199"/>
                <a:gd name="connsiteY0" fmla="*/ 4211053 h 4211124"/>
                <a:gd name="connsiteX1" fmla="*/ 2613757 w 18009199"/>
                <a:gd name="connsiteY1" fmla="*/ 681236 h 4211124"/>
                <a:gd name="connsiteX2" fmla="*/ 5454040 w 18009199"/>
                <a:gd name="connsiteY2" fmla="*/ 3302461 h 4211124"/>
                <a:gd name="connsiteX3" fmla="*/ 9402887 w 18009199"/>
                <a:gd name="connsiteY3" fmla="*/ 120316 h 4211124"/>
                <a:gd name="connsiteX4" fmla="*/ 11057436 w 18009199"/>
                <a:gd name="connsiteY4" fmla="*/ 2462740 h 4211124"/>
                <a:gd name="connsiteX5" fmla="*/ 14195604 w 18009199"/>
                <a:gd name="connsiteY5" fmla="*/ 4093226 h 4211124"/>
                <a:gd name="connsiteX6" fmla="*/ 15782943 w 18009199"/>
                <a:gd name="connsiteY6" fmla="*/ 1858671 h 4211124"/>
                <a:gd name="connsiteX7" fmla="*/ 18009199 w 18009199"/>
                <a:gd name="connsiteY7" fmla="*/ 0 h 4211124"/>
                <a:gd name="connsiteX0" fmla="*/ 0 w 18009414"/>
                <a:gd name="connsiteY0" fmla="*/ 4211056 h 4211127"/>
                <a:gd name="connsiteX1" fmla="*/ 2613757 w 18009414"/>
                <a:gd name="connsiteY1" fmla="*/ 681239 h 4211127"/>
                <a:gd name="connsiteX2" fmla="*/ 5454040 w 18009414"/>
                <a:gd name="connsiteY2" fmla="*/ 3302464 h 4211127"/>
                <a:gd name="connsiteX3" fmla="*/ 9402887 w 18009414"/>
                <a:gd name="connsiteY3" fmla="*/ 120319 h 4211127"/>
                <a:gd name="connsiteX4" fmla="*/ 11057436 w 18009414"/>
                <a:gd name="connsiteY4" fmla="*/ 2462743 h 4211127"/>
                <a:gd name="connsiteX5" fmla="*/ 14195604 w 18009414"/>
                <a:gd name="connsiteY5" fmla="*/ 4093229 h 4211127"/>
                <a:gd name="connsiteX6" fmla="*/ 15782943 w 18009414"/>
                <a:gd name="connsiteY6" fmla="*/ 1858674 h 4211127"/>
                <a:gd name="connsiteX7" fmla="*/ 18009199 w 18009414"/>
                <a:gd name="connsiteY7" fmla="*/ 3 h 4211127"/>
                <a:gd name="connsiteX0" fmla="*/ 0 w 18009451"/>
                <a:gd name="connsiteY0" fmla="*/ 4211056 h 4211127"/>
                <a:gd name="connsiteX1" fmla="*/ 2613757 w 18009451"/>
                <a:gd name="connsiteY1" fmla="*/ 681239 h 4211127"/>
                <a:gd name="connsiteX2" fmla="*/ 5454040 w 18009451"/>
                <a:gd name="connsiteY2" fmla="*/ 3302464 h 4211127"/>
                <a:gd name="connsiteX3" fmla="*/ 9402887 w 18009451"/>
                <a:gd name="connsiteY3" fmla="*/ 120319 h 4211127"/>
                <a:gd name="connsiteX4" fmla="*/ 11057436 w 18009451"/>
                <a:gd name="connsiteY4" fmla="*/ 2462743 h 4211127"/>
                <a:gd name="connsiteX5" fmla="*/ 14195604 w 18009451"/>
                <a:gd name="connsiteY5" fmla="*/ 4093229 h 4211127"/>
                <a:gd name="connsiteX6" fmla="*/ 16019426 w 18009451"/>
                <a:gd name="connsiteY6" fmla="*/ 2016329 h 4211127"/>
                <a:gd name="connsiteX7" fmla="*/ 18009199 w 18009451"/>
                <a:gd name="connsiteY7" fmla="*/ 3 h 4211127"/>
                <a:gd name="connsiteX0" fmla="*/ 0 w 18009451"/>
                <a:gd name="connsiteY0" fmla="*/ 4211056 h 4211127"/>
                <a:gd name="connsiteX1" fmla="*/ 2613757 w 18009451"/>
                <a:gd name="connsiteY1" fmla="*/ 681239 h 4211127"/>
                <a:gd name="connsiteX2" fmla="*/ 5454040 w 18009451"/>
                <a:gd name="connsiteY2" fmla="*/ 3302464 h 4211127"/>
                <a:gd name="connsiteX3" fmla="*/ 9402887 w 18009451"/>
                <a:gd name="connsiteY3" fmla="*/ 120319 h 4211127"/>
                <a:gd name="connsiteX4" fmla="*/ 11293919 w 18009451"/>
                <a:gd name="connsiteY4" fmla="*/ 2919943 h 4211127"/>
                <a:gd name="connsiteX5" fmla="*/ 14195604 w 18009451"/>
                <a:gd name="connsiteY5" fmla="*/ 4093229 h 4211127"/>
                <a:gd name="connsiteX6" fmla="*/ 16019426 w 18009451"/>
                <a:gd name="connsiteY6" fmla="*/ 2016329 h 4211127"/>
                <a:gd name="connsiteX7" fmla="*/ 18009199 w 18009451"/>
                <a:gd name="connsiteY7" fmla="*/ 3 h 4211127"/>
                <a:gd name="connsiteX0" fmla="*/ 0 w 18009456"/>
                <a:gd name="connsiteY0" fmla="*/ 4211056 h 4424833"/>
                <a:gd name="connsiteX1" fmla="*/ 2613757 w 18009456"/>
                <a:gd name="connsiteY1" fmla="*/ 681239 h 4424833"/>
                <a:gd name="connsiteX2" fmla="*/ 5454040 w 18009456"/>
                <a:gd name="connsiteY2" fmla="*/ 3302464 h 4424833"/>
                <a:gd name="connsiteX3" fmla="*/ 9402887 w 18009456"/>
                <a:gd name="connsiteY3" fmla="*/ 120319 h 4424833"/>
                <a:gd name="connsiteX4" fmla="*/ 11293919 w 18009456"/>
                <a:gd name="connsiteY4" fmla="*/ 2919943 h 4424833"/>
                <a:gd name="connsiteX5" fmla="*/ 14037948 w 18009456"/>
                <a:gd name="connsiteY5" fmla="*/ 4408539 h 4424833"/>
                <a:gd name="connsiteX6" fmla="*/ 16019426 w 18009456"/>
                <a:gd name="connsiteY6" fmla="*/ 2016329 h 4424833"/>
                <a:gd name="connsiteX7" fmla="*/ 18009199 w 18009456"/>
                <a:gd name="connsiteY7" fmla="*/ 3 h 4424833"/>
                <a:gd name="connsiteX0" fmla="*/ 0 w 18356297"/>
                <a:gd name="connsiteY0" fmla="*/ 4242587 h 4424833"/>
                <a:gd name="connsiteX1" fmla="*/ 2960598 w 18356297"/>
                <a:gd name="connsiteY1" fmla="*/ 681239 h 4424833"/>
                <a:gd name="connsiteX2" fmla="*/ 5800881 w 18356297"/>
                <a:gd name="connsiteY2" fmla="*/ 3302464 h 4424833"/>
                <a:gd name="connsiteX3" fmla="*/ 9749728 w 18356297"/>
                <a:gd name="connsiteY3" fmla="*/ 120319 h 4424833"/>
                <a:gd name="connsiteX4" fmla="*/ 11640760 w 18356297"/>
                <a:gd name="connsiteY4" fmla="*/ 2919943 h 4424833"/>
                <a:gd name="connsiteX5" fmla="*/ 14384789 w 18356297"/>
                <a:gd name="connsiteY5" fmla="*/ 4408539 h 4424833"/>
                <a:gd name="connsiteX6" fmla="*/ 16366267 w 18356297"/>
                <a:gd name="connsiteY6" fmla="*/ 2016329 h 4424833"/>
                <a:gd name="connsiteX7" fmla="*/ 18356040 w 18356297"/>
                <a:gd name="connsiteY7" fmla="*/ 3 h 4424833"/>
                <a:gd name="connsiteX0" fmla="*/ 0 w 18356297"/>
                <a:gd name="connsiteY0" fmla="*/ 4242587 h 4435715"/>
                <a:gd name="connsiteX1" fmla="*/ 2960598 w 18356297"/>
                <a:gd name="connsiteY1" fmla="*/ 681239 h 4435715"/>
                <a:gd name="connsiteX2" fmla="*/ 5800881 w 18356297"/>
                <a:gd name="connsiteY2" fmla="*/ 3302464 h 4435715"/>
                <a:gd name="connsiteX3" fmla="*/ 9749728 w 18356297"/>
                <a:gd name="connsiteY3" fmla="*/ 120319 h 4435715"/>
                <a:gd name="connsiteX4" fmla="*/ 11230857 w 18356297"/>
                <a:gd name="connsiteY4" fmla="*/ 3109130 h 4435715"/>
                <a:gd name="connsiteX5" fmla="*/ 14384789 w 18356297"/>
                <a:gd name="connsiteY5" fmla="*/ 4408539 h 4435715"/>
                <a:gd name="connsiteX6" fmla="*/ 16366267 w 18356297"/>
                <a:gd name="connsiteY6" fmla="*/ 2016329 h 4435715"/>
                <a:gd name="connsiteX7" fmla="*/ 18356040 w 18356297"/>
                <a:gd name="connsiteY7" fmla="*/ 3 h 4435715"/>
                <a:gd name="connsiteX0" fmla="*/ 0 w 18356292"/>
                <a:gd name="connsiteY0" fmla="*/ 4242587 h 4242658"/>
                <a:gd name="connsiteX1" fmla="*/ 2960598 w 18356292"/>
                <a:gd name="connsiteY1" fmla="*/ 681239 h 4242658"/>
                <a:gd name="connsiteX2" fmla="*/ 5800881 w 18356292"/>
                <a:gd name="connsiteY2" fmla="*/ 3302464 h 4242658"/>
                <a:gd name="connsiteX3" fmla="*/ 9749728 w 18356292"/>
                <a:gd name="connsiteY3" fmla="*/ 120319 h 4242658"/>
                <a:gd name="connsiteX4" fmla="*/ 11230857 w 18356292"/>
                <a:gd name="connsiteY4" fmla="*/ 3109130 h 4242658"/>
                <a:gd name="connsiteX5" fmla="*/ 14526679 w 18356292"/>
                <a:gd name="connsiteY5" fmla="*/ 4030167 h 4242658"/>
                <a:gd name="connsiteX6" fmla="*/ 16366267 w 18356292"/>
                <a:gd name="connsiteY6" fmla="*/ 2016329 h 4242658"/>
                <a:gd name="connsiteX7" fmla="*/ 18356040 w 18356292"/>
                <a:gd name="connsiteY7" fmla="*/ 3 h 4242658"/>
                <a:gd name="connsiteX0" fmla="*/ 0 w 18356231"/>
                <a:gd name="connsiteY0" fmla="*/ 4242590 h 4242661"/>
                <a:gd name="connsiteX1" fmla="*/ 2960598 w 18356231"/>
                <a:gd name="connsiteY1" fmla="*/ 681242 h 4242661"/>
                <a:gd name="connsiteX2" fmla="*/ 5800881 w 18356231"/>
                <a:gd name="connsiteY2" fmla="*/ 3302467 h 4242661"/>
                <a:gd name="connsiteX3" fmla="*/ 9749728 w 18356231"/>
                <a:gd name="connsiteY3" fmla="*/ 120322 h 4242661"/>
                <a:gd name="connsiteX4" fmla="*/ 11230857 w 18356231"/>
                <a:gd name="connsiteY4" fmla="*/ 3109133 h 4242661"/>
                <a:gd name="connsiteX5" fmla="*/ 14526679 w 18356231"/>
                <a:gd name="connsiteY5" fmla="*/ 4030170 h 4242661"/>
                <a:gd name="connsiteX6" fmla="*/ 15924833 w 18356231"/>
                <a:gd name="connsiteY6" fmla="*/ 1259588 h 4242661"/>
                <a:gd name="connsiteX7" fmla="*/ 18356040 w 18356231"/>
                <a:gd name="connsiteY7" fmla="*/ 6 h 4242661"/>
                <a:gd name="connsiteX0" fmla="*/ 0 w 18356231"/>
                <a:gd name="connsiteY0" fmla="*/ 4242590 h 4242680"/>
                <a:gd name="connsiteX1" fmla="*/ 2712484 w 18356231"/>
                <a:gd name="connsiteY1" fmla="*/ 1403028 h 4242680"/>
                <a:gd name="connsiteX2" fmla="*/ 5800881 w 18356231"/>
                <a:gd name="connsiteY2" fmla="*/ 3302467 h 4242680"/>
                <a:gd name="connsiteX3" fmla="*/ 9749728 w 18356231"/>
                <a:gd name="connsiteY3" fmla="*/ 120322 h 4242680"/>
                <a:gd name="connsiteX4" fmla="*/ 11230857 w 18356231"/>
                <a:gd name="connsiteY4" fmla="*/ 3109133 h 4242680"/>
                <a:gd name="connsiteX5" fmla="*/ 14526679 w 18356231"/>
                <a:gd name="connsiteY5" fmla="*/ 4030170 h 4242680"/>
                <a:gd name="connsiteX6" fmla="*/ 15924833 w 18356231"/>
                <a:gd name="connsiteY6" fmla="*/ 1259588 h 4242680"/>
                <a:gd name="connsiteX7" fmla="*/ 18356040 w 18356231"/>
                <a:gd name="connsiteY7" fmla="*/ 6 h 4242680"/>
                <a:gd name="connsiteX0" fmla="*/ 0 w 18356231"/>
                <a:gd name="connsiteY0" fmla="*/ 4242590 h 4242674"/>
                <a:gd name="connsiteX1" fmla="*/ 2712484 w 18356231"/>
                <a:gd name="connsiteY1" fmla="*/ 1403028 h 4242674"/>
                <a:gd name="connsiteX2" fmla="*/ 6477554 w 18356231"/>
                <a:gd name="connsiteY2" fmla="*/ 4182143 h 4242674"/>
                <a:gd name="connsiteX3" fmla="*/ 9749728 w 18356231"/>
                <a:gd name="connsiteY3" fmla="*/ 120322 h 4242674"/>
                <a:gd name="connsiteX4" fmla="*/ 11230857 w 18356231"/>
                <a:gd name="connsiteY4" fmla="*/ 3109133 h 4242674"/>
                <a:gd name="connsiteX5" fmla="*/ 14526679 w 18356231"/>
                <a:gd name="connsiteY5" fmla="*/ 4030170 h 4242674"/>
                <a:gd name="connsiteX6" fmla="*/ 15924833 w 18356231"/>
                <a:gd name="connsiteY6" fmla="*/ 1259588 h 4242674"/>
                <a:gd name="connsiteX7" fmla="*/ 18356040 w 18356231"/>
                <a:gd name="connsiteY7" fmla="*/ 6 h 4242674"/>
                <a:gd name="connsiteX0" fmla="*/ 0 w 18356231"/>
                <a:gd name="connsiteY0" fmla="*/ 4242590 h 4242676"/>
                <a:gd name="connsiteX1" fmla="*/ 2712484 w 18356231"/>
                <a:gd name="connsiteY1" fmla="*/ 1403028 h 4242676"/>
                <a:gd name="connsiteX2" fmla="*/ 6477554 w 18356231"/>
                <a:gd name="connsiteY2" fmla="*/ 4182143 h 4242676"/>
                <a:gd name="connsiteX3" fmla="*/ 9817398 w 18356231"/>
                <a:gd name="connsiteY3" fmla="*/ 1248112 h 4242676"/>
                <a:gd name="connsiteX4" fmla="*/ 11230857 w 18356231"/>
                <a:gd name="connsiteY4" fmla="*/ 3109133 h 4242676"/>
                <a:gd name="connsiteX5" fmla="*/ 14526679 w 18356231"/>
                <a:gd name="connsiteY5" fmla="*/ 4030170 h 4242676"/>
                <a:gd name="connsiteX6" fmla="*/ 15924833 w 18356231"/>
                <a:gd name="connsiteY6" fmla="*/ 1259588 h 4242676"/>
                <a:gd name="connsiteX7" fmla="*/ 18356040 w 18356231"/>
                <a:gd name="connsiteY7" fmla="*/ 6 h 4242676"/>
                <a:gd name="connsiteX0" fmla="*/ 0 w 18356231"/>
                <a:gd name="connsiteY0" fmla="*/ 4242590 h 4242674"/>
                <a:gd name="connsiteX1" fmla="*/ 2712484 w 18356231"/>
                <a:gd name="connsiteY1" fmla="*/ 1403028 h 4242674"/>
                <a:gd name="connsiteX2" fmla="*/ 6477554 w 18356231"/>
                <a:gd name="connsiteY2" fmla="*/ 4182143 h 4242674"/>
                <a:gd name="connsiteX3" fmla="*/ 9817398 w 18356231"/>
                <a:gd name="connsiteY3" fmla="*/ 1248112 h 4242674"/>
                <a:gd name="connsiteX4" fmla="*/ 12268423 w 18356231"/>
                <a:gd name="connsiteY4" fmla="*/ 2703129 h 4242674"/>
                <a:gd name="connsiteX5" fmla="*/ 14526679 w 18356231"/>
                <a:gd name="connsiteY5" fmla="*/ 4030170 h 4242674"/>
                <a:gd name="connsiteX6" fmla="*/ 15924833 w 18356231"/>
                <a:gd name="connsiteY6" fmla="*/ 1259588 h 4242674"/>
                <a:gd name="connsiteX7" fmla="*/ 18356040 w 18356231"/>
                <a:gd name="connsiteY7" fmla="*/ 6 h 4242674"/>
                <a:gd name="connsiteX0" fmla="*/ 0 w 18356231"/>
                <a:gd name="connsiteY0" fmla="*/ 4242590 h 4242676"/>
                <a:gd name="connsiteX1" fmla="*/ 2712484 w 18356231"/>
                <a:gd name="connsiteY1" fmla="*/ 1403028 h 4242676"/>
                <a:gd name="connsiteX2" fmla="*/ 6477554 w 18356231"/>
                <a:gd name="connsiteY2" fmla="*/ 4182143 h 4242676"/>
                <a:gd name="connsiteX3" fmla="*/ 9817398 w 18356231"/>
                <a:gd name="connsiteY3" fmla="*/ 1248112 h 4242676"/>
                <a:gd name="connsiteX4" fmla="*/ 12268423 w 18356231"/>
                <a:gd name="connsiteY4" fmla="*/ 2703129 h 4242676"/>
                <a:gd name="connsiteX5" fmla="*/ 14571793 w 18356231"/>
                <a:gd name="connsiteY5" fmla="*/ 2812158 h 4242676"/>
                <a:gd name="connsiteX6" fmla="*/ 15924833 w 18356231"/>
                <a:gd name="connsiteY6" fmla="*/ 1259588 h 4242676"/>
                <a:gd name="connsiteX7" fmla="*/ 18356040 w 18356231"/>
                <a:gd name="connsiteY7" fmla="*/ 6 h 4242676"/>
                <a:gd name="connsiteX0" fmla="*/ 0 w 18378785"/>
                <a:gd name="connsiteY0" fmla="*/ 4490701 h 4490785"/>
                <a:gd name="connsiteX1" fmla="*/ 2712484 w 18378785"/>
                <a:gd name="connsiteY1" fmla="*/ 1651139 h 4490785"/>
                <a:gd name="connsiteX2" fmla="*/ 6477554 w 18378785"/>
                <a:gd name="connsiteY2" fmla="*/ 4430254 h 4490785"/>
                <a:gd name="connsiteX3" fmla="*/ 9817398 w 18378785"/>
                <a:gd name="connsiteY3" fmla="*/ 1496223 h 4490785"/>
                <a:gd name="connsiteX4" fmla="*/ 12268423 w 18378785"/>
                <a:gd name="connsiteY4" fmla="*/ 2951240 h 4490785"/>
                <a:gd name="connsiteX5" fmla="*/ 14571793 w 18378785"/>
                <a:gd name="connsiteY5" fmla="*/ 3060269 h 4490785"/>
                <a:gd name="connsiteX6" fmla="*/ 15924833 w 18378785"/>
                <a:gd name="connsiteY6" fmla="*/ 1507699 h 4490785"/>
                <a:gd name="connsiteX7" fmla="*/ 18378596 w 18378785"/>
                <a:gd name="connsiteY7" fmla="*/ 4 h 44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78785" h="4490785">
                  <a:moveTo>
                    <a:pt x="0" y="4490701"/>
                  </a:moveTo>
                  <a:cubicBezTo>
                    <a:pt x="10476" y="4508784"/>
                    <a:pt x="1632892" y="1661214"/>
                    <a:pt x="2712484" y="1651139"/>
                  </a:cubicBezTo>
                  <a:cubicBezTo>
                    <a:pt x="3792076" y="1641065"/>
                    <a:pt x="5293402" y="4456073"/>
                    <a:pt x="6477554" y="4430254"/>
                  </a:cubicBezTo>
                  <a:cubicBezTo>
                    <a:pt x="7661706" y="4404435"/>
                    <a:pt x="8852253" y="1742725"/>
                    <a:pt x="9817398" y="1496223"/>
                  </a:cubicBezTo>
                  <a:cubicBezTo>
                    <a:pt x="10782543" y="1249721"/>
                    <a:pt x="11476024" y="2690566"/>
                    <a:pt x="12268423" y="2951240"/>
                  </a:cubicBezTo>
                  <a:cubicBezTo>
                    <a:pt x="13060822" y="3211914"/>
                    <a:pt x="13962391" y="3300859"/>
                    <a:pt x="14571793" y="3060269"/>
                  </a:cubicBezTo>
                  <a:cubicBezTo>
                    <a:pt x="15181195" y="2819679"/>
                    <a:pt x="15286606" y="2179393"/>
                    <a:pt x="15924833" y="1507699"/>
                  </a:cubicBezTo>
                  <a:cubicBezTo>
                    <a:pt x="16563060" y="836005"/>
                    <a:pt x="18400239" y="-2313"/>
                    <a:pt x="18378596" y="4"/>
                  </a:cubicBez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latin typeface="Poppins" pitchFamily="2" charset="77"/>
              </a:endParaRPr>
            </a:p>
          </p:txBody>
        </p:sp>
        <p:sp>
          <p:nvSpPr>
            <p:cNvPr id="100" name="Subtitle 2">
              <a:extLst>
                <a:ext uri="{FF2B5EF4-FFF2-40B4-BE49-F238E27FC236}">
                  <a16:creationId xmlns:a16="http://schemas.microsoft.com/office/drawing/2014/main" id="{9AA4E22F-F92C-48ED-B77C-3AB1895C93A6}"/>
                </a:ext>
              </a:extLst>
            </p:cNvPr>
            <p:cNvSpPr txBox="1">
              <a:spLocks/>
            </p:cNvSpPr>
            <p:nvPr/>
          </p:nvSpPr>
          <p:spPr>
            <a:xfrm>
              <a:off x="2348279" y="3173561"/>
              <a:ext cx="1039423" cy="284711"/>
            </a:xfrm>
            <a:prstGeom prst="rect">
              <a:avLst/>
            </a:prstGeom>
          </p:spPr>
          <p:txBody>
            <a:bodyPr vert="horz" wrap="none" lIns="68598" tIns="34299" rIns="68598" bIns="34299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Smart Goals</a:t>
              </a:r>
            </a:p>
          </p:txBody>
        </p:sp>
        <p:sp>
          <p:nvSpPr>
            <p:cNvPr id="101" name="Subtitle 2">
              <a:extLst>
                <a:ext uri="{FF2B5EF4-FFF2-40B4-BE49-F238E27FC236}">
                  <a16:creationId xmlns:a16="http://schemas.microsoft.com/office/drawing/2014/main" id="{6BE29CC8-42BC-45D8-B3E2-3B6391D9CC7E}"/>
                </a:ext>
              </a:extLst>
            </p:cNvPr>
            <p:cNvSpPr txBox="1">
              <a:spLocks/>
            </p:cNvSpPr>
            <p:nvPr/>
          </p:nvSpPr>
          <p:spPr>
            <a:xfrm>
              <a:off x="4756677" y="2859116"/>
              <a:ext cx="772868" cy="500155"/>
            </a:xfrm>
            <a:prstGeom prst="rect">
              <a:avLst/>
            </a:prstGeom>
          </p:spPr>
          <p:txBody>
            <a:bodyPr vert="horz" wrap="square" lIns="68598" tIns="34299" rIns="68598" bIns="34299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Finalize Budget</a:t>
              </a:r>
            </a:p>
          </p:txBody>
        </p:sp>
        <p:sp>
          <p:nvSpPr>
            <p:cNvPr id="102" name="Subtitle 2">
              <a:extLst>
                <a:ext uri="{FF2B5EF4-FFF2-40B4-BE49-F238E27FC236}">
                  <a16:creationId xmlns:a16="http://schemas.microsoft.com/office/drawing/2014/main" id="{9ECC40BA-B9AD-40F7-942B-1625F0305B3F}"/>
                </a:ext>
              </a:extLst>
            </p:cNvPr>
            <p:cNvSpPr txBox="1">
              <a:spLocks/>
            </p:cNvSpPr>
            <p:nvPr/>
          </p:nvSpPr>
          <p:spPr>
            <a:xfrm>
              <a:off x="5891984" y="3204319"/>
              <a:ext cx="612255" cy="284711"/>
            </a:xfrm>
            <a:prstGeom prst="rect">
              <a:avLst/>
            </a:prstGeom>
          </p:spPr>
          <p:txBody>
            <a:bodyPr vert="horz" wrap="none" lIns="68598" tIns="34299" rIns="68598" bIns="34299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Refine</a:t>
              </a:r>
            </a:p>
          </p:txBody>
        </p:sp>
        <p:sp>
          <p:nvSpPr>
            <p:cNvPr id="106" name="Subtitle 2">
              <a:extLst>
                <a:ext uri="{FF2B5EF4-FFF2-40B4-BE49-F238E27FC236}">
                  <a16:creationId xmlns:a16="http://schemas.microsoft.com/office/drawing/2014/main" id="{31E19463-C2B6-43B2-8F72-B295B150E99B}"/>
                </a:ext>
              </a:extLst>
            </p:cNvPr>
            <p:cNvSpPr txBox="1">
              <a:spLocks/>
            </p:cNvSpPr>
            <p:nvPr/>
          </p:nvSpPr>
          <p:spPr>
            <a:xfrm>
              <a:off x="2327526" y="4387890"/>
              <a:ext cx="1174608" cy="500155"/>
            </a:xfrm>
            <a:prstGeom prst="rect">
              <a:avLst/>
            </a:prstGeom>
          </p:spPr>
          <p:txBody>
            <a:bodyPr vert="horz" wrap="square" lIns="68598" tIns="34299" rIns="68598" bIns="34299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High Level Programming </a:t>
              </a:r>
            </a:p>
          </p:txBody>
        </p:sp>
        <p:sp>
          <p:nvSpPr>
            <p:cNvPr id="108" name="Subtitle 2">
              <a:extLst>
                <a:ext uri="{FF2B5EF4-FFF2-40B4-BE49-F238E27FC236}">
                  <a16:creationId xmlns:a16="http://schemas.microsoft.com/office/drawing/2014/main" id="{756AC646-A54E-4EC6-8B46-3AAA1BB79861}"/>
                </a:ext>
              </a:extLst>
            </p:cNvPr>
            <p:cNvSpPr txBox="1">
              <a:spLocks/>
            </p:cNvSpPr>
            <p:nvPr/>
          </p:nvSpPr>
          <p:spPr>
            <a:xfrm>
              <a:off x="3565102" y="4202941"/>
              <a:ext cx="1026510" cy="500155"/>
            </a:xfrm>
            <a:prstGeom prst="rect">
              <a:avLst/>
            </a:prstGeom>
          </p:spPr>
          <p:txBody>
            <a:bodyPr vert="horz" wrap="square" lIns="68598" tIns="34299" rIns="68598" bIns="34299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Identify Resources</a:t>
              </a:r>
            </a:p>
          </p:txBody>
        </p:sp>
        <p:sp>
          <p:nvSpPr>
            <p:cNvPr id="109" name="Subtitle 2">
              <a:extLst>
                <a:ext uri="{FF2B5EF4-FFF2-40B4-BE49-F238E27FC236}">
                  <a16:creationId xmlns:a16="http://schemas.microsoft.com/office/drawing/2014/main" id="{C17476BB-F361-46A8-A209-5F44E8ED2124}"/>
                </a:ext>
              </a:extLst>
            </p:cNvPr>
            <p:cNvSpPr txBox="1">
              <a:spLocks/>
            </p:cNvSpPr>
            <p:nvPr/>
          </p:nvSpPr>
          <p:spPr>
            <a:xfrm>
              <a:off x="5303868" y="4045497"/>
              <a:ext cx="914925" cy="500155"/>
            </a:xfrm>
            <a:prstGeom prst="rect">
              <a:avLst/>
            </a:prstGeom>
          </p:spPr>
          <p:txBody>
            <a:bodyPr vert="horz" wrap="square" lIns="68598" tIns="34299" rIns="68598" bIns="34299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Evaluate Progress</a:t>
              </a:r>
            </a:p>
          </p:txBody>
        </p:sp>
        <p:sp>
          <p:nvSpPr>
            <p:cNvPr id="110" name="Subtitle 2">
              <a:extLst>
                <a:ext uri="{FF2B5EF4-FFF2-40B4-BE49-F238E27FC236}">
                  <a16:creationId xmlns:a16="http://schemas.microsoft.com/office/drawing/2014/main" id="{D9A67269-722A-498B-96E4-AAB4ED9E7DFA}"/>
                </a:ext>
              </a:extLst>
            </p:cNvPr>
            <p:cNvSpPr txBox="1">
              <a:spLocks/>
            </p:cNvSpPr>
            <p:nvPr/>
          </p:nvSpPr>
          <p:spPr>
            <a:xfrm>
              <a:off x="3288338" y="3164630"/>
              <a:ext cx="1154328" cy="500155"/>
            </a:xfrm>
            <a:prstGeom prst="rect">
              <a:avLst/>
            </a:prstGeom>
          </p:spPr>
          <p:txBody>
            <a:bodyPr vert="horz" wrap="square" lIns="68598" tIns="34299" rIns="68598" bIns="34299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Prioritize Programs</a:t>
              </a: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6AEB56F0-86CF-4586-AA79-112959DFA5EE}"/>
                </a:ext>
              </a:extLst>
            </p:cNvPr>
            <p:cNvGrpSpPr/>
            <p:nvPr/>
          </p:nvGrpSpPr>
          <p:grpSpPr>
            <a:xfrm>
              <a:off x="1116189" y="4423335"/>
              <a:ext cx="204409" cy="204409"/>
              <a:chOff x="2961988" y="3325174"/>
              <a:chExt cx="482708" cy="482708"/>
            </a:xfrm>
            <a:effectLst>
              <a:outerShdw blurRad="50800" dist="203200" dir="2700000" algn="tl" rotWithShape="0">
                <a:prstClr val="black">
                  <a:alpha val="16000"/>
                </a:prstClr>
              </a:outerShdw>
            </a:effectLst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05B6E77C-FB1B-4F19-A102-8E2800E5613A}"/>
                  </a:ext>
                </a:extLst>
              </p:cNvPr>
              <p:cNvSpPr/>
              <p:nvPr/>
            </p:nvSpPr>
            <p:spPr>
              <a:xfrm>
                <a:off x="2961988" y="3325174"/>
                <a:ext cx="482708" cy="48270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138" name="Freeform 5">
                <a:extLst>
                  <a:ext uri="{FF2B5EF4-FFF2-40B4-BE49-F238E27FC236}">
                    <a16:creationId xmlns:a16="http://schemas.microsoft.com/office/drawing/2014/main" id="{C80036AA-FD6B-4DA4-92F2-30C6D0A3B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907" y="3496636"/>
                <a:ext cx="172870" cy="139784"/>
              </a:xfrm>
              <a:custGeom>
                <a:avLst/>
                <a:gdLst>
                  <a:gd name="T0" fmla="*/ 2384 w 8130"/>
                  <a:gd name="T1" fmla="*/ 4874 h 6574"/>
                  <a:gd name="T2" fmla="*/ 846 w 8130"/>
                  <a:gd name="T3" fmla="*/ 3340 h 6574"/>
                  <a:gd name="T4" fmla="*/ 0 w 8130"/>
                  <a:gd name="T5" fmla="*/ 4183 h 6574"/>
                  <a:gd name="T6" fmla="*/ 2029 w 8130"/>
                  <a:gd name="T7" fmla="*/ 6206 h 6574"/>
                  <a:gd name="T8" fmla="*/ 2032 w 8130"/>
                  <a:gd name="T9" fmla="*/ 6204 h 6574"/>
                  <a:gd name="T10" fmla="*/ 2403 w 8130"/>
                  <a:gd name="T11" fmla="*/ 6574 h 6574"/>
                  <a:gd name="T12" fmla="*/ 8130 w 8130"/>
                  <a:gd name="T13" fmla="*/ 859 h 6574"/>
                  <a:gd name="T14" fmla="*/ 7269 w 8130"/>
                  <a:gd name="T15" fmla="*/ 0 h 6574"/>
                  <a:gd name="T16" fmla="*/ 2384 w 8130"/>
                  <a:gd name="T17" fmla="*/ 4874 h 6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30" h="6574">
                    <a:moveTo>
                      <a:pt x="2384" y="4874"/>
                    </a:moveTo>
                    <a:lnTo>
                      <a:pt x="846" y="3340"/>
                    </a:lnTo>
                    <a:lnTo>
                      <a:pt x="0" y="4183"/>
                    </a:lnTo>
                    <a:lnTo>
                      <a:pt x="2029" y="6206"/>
                    </a:lnTo>
                    <a:lnTo>
                      <a:pt x="2032" y="6204"/>
                    </a:lnTo>
                    <a:lnTo>
                      <a:pt x="2403" y="6574"/>
                    </a:lnTo>
                    <a:lnTo>
                      <a:pt x="8130" y="859"/>
                    </a:lnTo>
                    <a:lnTo>
                      <a:pt x="7269" y="0"/>
                    </a:lnTo>
                    <a:lnTo>
                      <a:pt x="2384" y="487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FB8B49A7-929F-4D39-BB8D-9A8A69761413}"/>
                </a:ext>
              </a:extLst>
            </p:cNvPr>
            <p:cNvGrpSpPr/>
            <p:nvPr/>
          </p:nvGrpSpPr>
          <p:grpSpPr>
            <a:xfrm>
              <a:off x="1400955" y="3989928"/>
              <a:ext cx="204409" cy="204409"/>
              <a:chOff x="2961988" y="3325179"/>
              <a:chExt cx="482708" cy="482709"/>
            </a:xfrm>
            <a:effectLst>
              <a:outerShdw blurRad="50800" dist="203200" dir="2700000" algn="tl" rotWithShape="0">
                <a:prstClr val="black">
                  <a:alpha val="16000"/>
                </a:prstClr>
              </a:outerShdw>
            </a:effectLst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DE6BB960-7863-433C-8CAA-893A190CDBE7}"/>
                  </a:ext>
                </a:extLst>
              </p:cNvPr>
              <p:cNvSpPr/>
              <p:nvPr/>
            </p:nvSpPr>
            <p:spPr>
              <a:xfrm>
                <a:off x="2961988" y="3325179"/>
                <a:ext cx="482708" cy="482709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154" name="Freeform 5">
                <a:extLst>
                  <a:ext uri="{FF2B5EF4-FFF2-40B4-BE49-F238E27FC236}">
                    <a16:creationId xmlns:a16="http://schemas.microsoft.com/office/drawing/2014/main" id="{915BD99D-CC2C-4BFE-9D87-2F1C4142A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907" y="3496636"/>
                <a:ext cx="172870" cy="139784"/>
              </a:xfrm>
              <a:custGeom>
                <a:avLst/>
                <a:gdLst>
                  <a:gd name="T0" fmla="*/ 2384 w 8130"/>
                  <a:gd name="T1" fmla="*/ 4874 h 6574"/>
                  <a:gd name="T2" fmla="*/ 846 w 8130"/>
                  <a:gd name="T3" fmla="*/ 3340 h 6574"/>
                  <a:gd name="T4" fmla="*/ 0 w 8130"/>
                  <a:gd name="T5" fmla="*/ 4183 h 6574"/>
                  <a:gd name="T6" fmla="*/ 2029 w 8130"/>
                  <a:gd name="T7" fmla="*/ 6206 h 6574"/>
                  <a:gd name="T8" fmla="*/ 2032 w 8130"/>
                  <a:gd name="T9" fmla="*/ 6204 h 6574"/>
                  <a:gd name="T10" fmla="*/ 2403 w 8130"/>
                  <a:gd name="T11" fmla="*/ 6574 h 6574"/>
                  <a:gd name="T12" fmla="*/ 8130 w 8130"/>
                  <a:gd name="T13" fmla="*/ 859 h 6574"/>
                  <a:gd name="T14" fmla="*/ 7269 w 8130"/>
                  <a:gd name="T15" fmla="*/ 0 h 6574"/>
                  <a:gd name="T16" fmla="*/ 2384 w 8130"/>
                  <a:gd name="T17" fmla="*/ 4874 h 6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30" h="6574">
                    <a:moveTo>
                      <a:pt x="2384" y="4874"/>
                    </a:moveTo>
                    <a:lnTo>
                      <a:pt x="846" y="3340"/>
                    </a:lnTo>
                    <a:lnTo>
                      <a:pt x="0" y="4183"/>
                    </a:lnTo>
                    <a:lnTo>
                      <a:pt x="2029" y="6206"/>
                    </a:lnTo>
                    <a:lnTo>
                      <a:pt x="2032" y="6204"/>
                    </a:lnTo>
                    <a:lnTo>
                      <a:pt x="2403" y="6574"/>
                    </a:lnTo>
                    <a:lnTo>
                      <a:pt x="8130" y="859"/>
                    </a:lnTo>
                    <a:lnTo>
                      <a:pt x="7269" y="0"/>
                    </a:lnTo>
                    <a:lnTo>
                      <a:pt x="2384" y="487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21DD4732-A4A2-4DE2-B8EF-C7F8EB8CEFC1}"/>
                </a:ext>
              </a:extLst>
            </p:cNvPr>
            <p:cNvGrpSpPr/>
            <p:nvPr/>
          </p:nvGrpSpPr>
          <p:grpSpPr>
            <a:xfrm>
              <a:off x="3744997" y="4010014"/>
              <a:ext cx="204409" cy="204409"/>
              <a:chOff x="2961987" y="3325174"/>
              <a:chExt cx="482708" cy="482708"/>
            </a:xfrm>
            <a:effectLst>
              <a:outerShdw blurRad="50800" dist="203200" dir="2700000" algn="tl" rotWithShape="0">
                <a:prstClr val="black">
                  <a:alpha val="16000"/>
                </a:prstClr>
              </a:outerShdw>
            </a:effectLst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24914699-5271-4CDF-8085-657ECC427F85}"/>
                  </a:ext>
                </a:extLst>
              </p:cNvPr>
              <p:cNvSpPr/>
              <p:nvPr/>
            </p:nvSpPr>
            <p:spPr>
              <a:xfrm>
                <a:off x="2961987" y="3325174"/>
                <a:ext cx="482708" cy="482708"/>
              </a:xfrm>
              <a:prstGeom prst="ellipse">
                <a:avLst/>
              </a:pr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FF2B3DA7-7637-4261-AD9A-D7ECD8A15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907" y="3496636"/>
                <a:ext cx="172870" cy="139784"/>
              </a:xfrm>
              <a:custGeom>
                <a:avLst/>
                <a:gdLst>
                  <a:gd name="T0" fmla="*/ 2384 w 8130"/>
                  <a:gd name="T1" fmla="*/ 4874 h 6574"/>
                  <a:gd name="T2" fmla="*/ 846 w 8130"/>
                  <a:gd name="T3" fmla="*/ 3340 h 6574"/>
                  <a:gd name="T4" fmla="*/ 0 w 8130"/>
                  <a:gd name="T5" fmla="*/ 4183 h 6574"/>
                  <a:gd name="T6" fmla="*/ 2029 w 8130"/>
                  <a:gd name="T7" fmla="*/ 6206 h 6574"/>
                  <a:gd name="T8" fmla="*/ 2032 w 8130"/>
                  <a:gd name="T9" fmla="*/ 6204 h 6574"/>
                  <a:gd name="T10" fmla="*/ 2403 w 8130"/>
                  <a:gd name="T11" fmla="*/ 6574 h 6574"/>
                  <a:gd name="T12" fmla="*/ 8130 w 8130"/>
                  <a:gd name="T13" fmla="*/ 859 h 6574"/>
                  <a:gd name="T14" fmla="*/ 7269 w 8130"/>
                  <a:gd name="T15" fmla="*/ 0 h 6574"/>
                  <a:gd name="T16" fmla="*/ 2384 w 8130"/>
                  <a:gd name="T17" fmla="*/ 4874 h 6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30" h="6574">
                    <a:moveTo>
                      <a:pt x="2384" y="4874"/>
                    </a:moveTo>
                    <a:lnTo>
                      <a:pt x="846" y="3340"/>
                    </a:lnTo>
                    <a:lnTo>
                      <a:pt x="0" y="4183"/>
                    </a:lnTo>
                    <a:lnTo>
                      <a:pt x="2029" y="6206"/>
                    </a:lnTo>
                    <a:lnTo>
                      <a:pt x="2032" y="6204"/>
                    </a:lnTo>
                    <a:lnTo>
                      <a:pt x="2403" y="6574"/>
                    </a:lnTo>
                    <a:lnTo>
                      <a:pt x="8130" y="859"/>
                    </a:lnTo>
                    <a:lnTo>
                      <a:pt x="7269" y="0"/>
                    </a:lnTo>
                    <a:lnTo>
                      <a:pt x="2384" y="487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88757A64-E045-4E2C-89C8-56ADBE25E498}"/>
                </a:ext>
              </a:extLst>
            </p:cNvPr>
            <p:cNvGrpSpPr/>
            <p:nvPr/>
          </p:nvGrpSpPr>
          <p:grpSpPr>
            <a:xfrm>
              <a:off x="2361959" y="3483418"/>
              <a:ext cx="204409" cy="204409"/>
              <a:chOff x="2961988" y="3325174"/>
              <a:chExt cx="482708" cy="482708"/>
            </a:xfrm>
            <a:effectLst>
              <a:outerShdw blurRad="50800" dist="203200" dir="2700000" algn="tl" rotWithShape="0">
                <a:prstClr val="black">
                  <a:alpha val="16000"/>
                </a:prstClr>
              </a:outerShdw>
            </a:effectLst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17A5F4FF-313C-4814-BC08-C6C35E7B8D49}"/>
                  </a:ext>
                </a:extLst>
              </p:cNvPr>
              <p:cNvSpPr/>
              <p:nvPr/>
            </p:nvSpPr>
            <p:spPr>
              <a:xfrm>
                <a:off x="2961988" y="3325174"/>
                <a:ext cx="482708" cy="48270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163" name="Freeform 5">
                <a:extLst>
                  <a:ext uri="{FF2B5EF4-FFF2-40B4-BE49-F238E27FC236}">
                    <a16:creationId xmlns:a16="http://schemas.microsoft.com/office/drawing/2014/main" id="{D7B7B2B9-178B-4565-A191-642F116A3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907" y="3496636"/>
                <a:ext cx="172870" cy="139784"/>
              </a:xfrm>
              <a:custGeom>
                <a:avLst/>
                <a:gdLst>
                  <a:gd name="T0" fmla="*/ 2384 w 8130"/>
                  <a:gd name="T1" fmla="*/ 4874 h 6574"/>
                  <a:gd name="T2" fmla="*/ 846 w 8130"/>
                  <a:gd name="T3" fmla="*/ 3340 h 6574"/>
                  <a:gd name="T4" fmla="*/ 0 w 8130"/>
                  <a:gd name="T5" fmla="*/ 4183 h 6574"/>
                  <a:gd name="T6" fmla="*/ 2029 w 8130"/>
                  <a:gd name="T7" fmla="*/ 6206 h 6574"/>
                  <a:gd name="T8" fmla="*/ 2032 w 8130"/>
                  <a:gd name="T9" fmla="*/ 6204 h 6574"/>
                  <a:gd name="T10" fmla="*/ 2403 w 8130"/>
                  <a:gd name="T11" fmla="*/ 6574 h 6574"/>
                  <a:gd name="T12" fmla="*/ 8130 w 8130"/>
                  <a:gd name="T13" fmla="*/ 859 h 6574"/>
                  <a:gd name="T14" fmla="*/ 7269 w 8130"/>
                  <a:gd name="T15" fmla="*/ 0 h 6574"/>
                  <a:gd name="T16" fmla="*/ 2384 w 8130"/>
                  <a:gd name="T17" fmla="*/ 4874 h 6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30" h="6574">
                    <a:moveTo>
                      <a:pt x="2384" y="4874"/>
                    </a:moveTo>
                    <a:lnTo>
                      <a:pt x="846" y="3340"/>
                    </a:lnTo>
                    <a:lnTo>
                      <a:pt x="0" y="4183"/>
                    </a:lnTo>
                    <a:lnTo>
                      <a:pt x="2029" y="6206"/>
                    </a:lnTo>
                    <a:lnTo>
                      <a:pt x="2032" y="6204"/>
                    </a:lnTo>
                    <a:lnTo>
                      <a:pt x="2403" y="6574"/>
                    </a:lnTo>
                    <a:lnTo>
                      <a:pt x="8130" y="859"/>
                    </a:lnTo>
                    <a:lnTo>
                      <a:pt x="7269" y="0"/>
                    </a:lnTo>
                    <a:lnTo>
                      <a:pt x="2384" y="487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3B938B4-1A85-48B7-A99F-2F6041EDF0D5}"/>
                </a:ext>
              </a:extLst>
            </p:cNvPr>
            <p:cNvGrpSpPr/>
            <p:nvPr/>
          </p:nvGrpSpPr>
          <p:grpSpPr>
            <a:xfrm>
              <a:off x="1735857" y="3537735"/>
              <a:ext cx="204409" cy="204409"/>
              <a:chOff x="2961988" y="3325174"/>
              <a:chExt cx="482708" cy="482708"/>
            </a:xfrm>
            <a:effectLst>
              <a:outerShdw blurRad="50800" dist="203200" dir="2700000" algn="tl" rotWithShape="0">
                <a:prstClr val="black">
                  <a:alpha val="16000"/>
                </a:prstClr>
              </a:outerShdw>
            </a:effectLst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6663B3F2-8D55-4257-96D7-F86A38844CE4}"/>
                  </a:ext>
                </a:extLst>
              </p:cNvPr>
              <p:cNvSpPr/>
              <p:nvPr/>
            </p:nvSpPr>
            <p:spPr>
              <a:xfrm>
                <a:off x="2961988" y="3325174"/>
                <a:ext cx="482708" cy="48270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169" name="Freeform 5">
                <a:extLst>
                  <a:ext uri="{FF2B5EF4-FFF2-40B4-BE49-F238E27FC236}">
                    <a16:creationId xmlns:a16="http://schemas.microsoft.com/office/drawing/2014/main" id="{51FEB728-A89F-461E-ABDF-1D6CFEE86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907" y="3496636"/>
                <a:ext cx="172870" cy="139784"/>
              </a:xfrm>
              <a:custGeom>
                <a:avLst/>
                <a:gdLst>
                  <a:gd name="T0" fmla="*/ 2384 w 8130"/>
                  <a:gd name="T1" fmla="*/ 4874 h 6574"/>
                  <a:gd name="T2" fmla="*/ 846 w 8130"/>
                  <a:gd name="T3" fmla="*/ 3340 h 6574"/>
                  <a:gd name="T4" fmla="*/ 0 w 8130"/>
                  <a:gd name="T5" fmla="*/ 4183 h 6574"/>
                  <a:gd name="T6" fmla="*/ 2029 w 8130"/>
                  <a:gd name="T7" fmla="*/ 6206 h 6574"/>
                  <a:gd name="T8" fmla="*/ 2032 w 8130"/>
                  <a:gd name="T9" fmla="*/ 6204 h 6574"/>
                  <a:gd name="T10" fmla="*/ 2403 w 8130"/>
                  <a:gd name="T11" fmla="*/ 6574 h 6574"/>
                  <a:gd name="T12" fmla="*/ 8130 w 8130"/>
                  <a:gd name="T13" fmla="*/ 859 h 6574"/>
                  <a:gd name="T14" fmla="*/ 7269 w 8130"/>
                  <a:gd name="T15" fmla="*/ 0 h 6574"/>
                  <a:gd name="T16" fmla="*/ 2384 w 8130"/>
                  <a:gd name="T17" fmla="*/ 4874 h 6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30" h="6574">
                    <a:moveTo>
                      <a:pt x="2384" y="4874"/>
                    </a:moveTo>
                    <a:lnTo>
                      <a:pt x="846" y="3340"/>
                    </a:lnTo>
                    <a:lnTo>
                      <a:pt x="0" y="4183"/>
                    </a:lnTo>
                    <a:lnTo>
                      <a:pt x="2029" y="6206"/>
                    </a:lnTo>
                    <a:lnTo>
                      <a:pt x="2032" y="6204"/>
                    </a:lnTo>
                    <a:lnTo>
                      <a:pt x="2403" y="6574"/>
                    </a:lnTo>
                    <a:lnTo>
                      <a:pt x="8130" y="859"/>
                    </a:lnTo>
                    <a:lnTo>
                      <a:pt x="7269" y="0"/>
                    </a:lnTo>
                    <a:lnTo>
                      <a:pt x="2384" y="487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CF2B8927-C9C6-45E3-9C79-54B97AAEC132}"/>
                </a:ext>
              </a:extLst>
            </p:cNvPr>
            <p:cNvGrpSpPr/>
            <p:nvPr/>
          </p:nvGrpSpPr>
          <p:grpSpPr>
            <a:xfrm>
              <a:off x="4661279" y="3358136"/>
              <a:ext cx="204409" cy="204409"/>
              <a:chOff x="2961988" y="3325174"/>
              <a:chExt cx="482708" cy="482708"/>
            </a:xfrm>
            <a:effectLst>
              <a:outerShdw blurRad="50800" dist="203200" dir="2700000" algn="tl" rotWithShape="0">
                <a:prstClr val="black">
                  <a:alpha val="16000"/>
                </a:prstClr>
              </a:outerShdw>
            </a:effectLst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9E0A3C54-4D8D-41CA-9836-A20744DE1516}"/>
                  </a:ext>
                </a:extLst>
              </p:cNvPr>
              <p:cNvSpPr/>
              <p:nvPr/>
            </p:nvSpPr>
            <p:spPr>
              <a:xfrm>
                <a:off x="2961988" y="3325174"/>
                <a:ext cx="482708" cy="482708"/>
              </a:xfrm>
              <a:prstGeom prst="ellipse">
                <a:avLst/>
              </a:pr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175" name="Freeform 5">
                <a:extLst>
                  <a:ext uri="{FF2B5EF4-FFF2-40B4-BE49-F238E27FC236}">
                    <a16:creationId xmlns:a16="http://schemas.microsoft.com/office/drawing/2014/main" id="{42A0508F-F56B-40E2-A1C0-C2F67C236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907" y="3496636"/>
                <a:ext cx="172870" cy="139784"/>
              </a:xfrm>
              <a:custGeom>
                <a:avLst/>
                <a:gdLst>
                  <a:gd name="T0" fmla="*/ 2384 w 8130"/>
                  <a:gd name="T1" fmla="*/ 4874 h 6574"/>
                  <a:gd name="T2" fmla="*/ 846 w 8130"/>
                  <a:gd name="T3" fmla="*/ 3340 h 6574"/>
                  <a:gd name="T4" fmla="*/ 0 w 8130"/>
                  <a:gd name="T5" fmla="*/ 4183 h 6574"/>
                  <a:gd name="T6" fmla="*/ 2029 w 8130"/>
                  <a:gd name="T7" fmla="*/ 6206 h 6574"/>
                  <a:gd name="T8" fmla="*/ 2032 w 8130"/>
                  <a:gd name="T9" fmla="*/ 6204 h 6574"/>
                  <a:gd name="T10" fmla="*/ 2403 w 8130"/>
                  <a:gd name="T11" fmla="*/ 6574 h 6574"/>
                  <a:gd name="T12" fmla="*/ 8130 w 8130"/>
                  <a:gd name="T13" fmla="*/ 859 h 6574"/>
                  <a:gd name="T14" fmla="*/ 7269 w 8130"/>
                  <a:gd name="T15" fmla="*/ 0 h 6574"/>
                  <a:gd name="T16" fmla="*/ 2384 w 8130"/>
                  <a:gd name="T17" fmla="*/ 4874 h 6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30" h="6574">
                    <a:moveTo>
                      <a:pt x="2384" y="4874"/>
                    </a:moveTo>
                    <a:lnTo>
                      <a:pt x="846" y="3340"/>
                    </a:lnTo>
                    <a:lnTo>
                      <a:pt x="0" y="4183"/>
                    </a:lnTo>
                    <a:lnTo>
                      <a:pt x="2029" y="6206"/>
                    </a:lnTo>
                    <a:lnTo>
                      <a:pt x="2032" y="6204"/>
                    </a:lnTo>
                    <a:lnTo>
                      <a:pt x="2403" y="6574"/>
                    </a:lnTo>
                    <a:lnTo>
                      <a:pt x="8130" y="859"/>
                    </a:lnTo>
                    <a:lnTo>
                      <a:pt x="7269" y="0"/>
                    </a:lnTo>
                    <a:lnTo>
                      <a:pt x="2384" y="487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F092F018-C269-44D6-9994-FADF76AED0AC}"/>
                </a:ext>
              </a:extLst>
            </p:cNvPr>
            <p:cNvGrpSpPr/>
            <p:nvPr/>
          </p:nvGrpSpPr>
          <p:grpSpPr>
            <a:xfrm>
              <a:off x="4180482" y="3605117"/>
              <a:ext cx="204409" cy="204409"/>
              <a:chOff x="2961988" y="3325174"/>
              <a:chExt cx="482708" cy="482708"/>
            </a:xfrm>
            <a:effectLst>
              <a:outerShdw blurRad="50800" dist="203200" dir="2700000" algn="tl" rotWithShape="0">
                <a:prstClr val="black">
                  <a:alpha val="16000"/>
                </a:prstClr>
              </a:outerShdw>
            </a:effectLst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EC571F64-5E63-48DC-AFA2-5FE90CD40D4C}"/>
                  </a:ext>
                </a:extLst>
              </p:cNvPr>
              <p:cNvSpPr/>
              <p:nvPr/>
            </p:nvSpPr>
            <p:spPr>
              <a:xfrm>
                <a:off x="2961988" y="3325174"/>
                <a:ext cx="482708" cy="482708"/>
              </a:xfrm>
              <a:prstGeom prst="ellipse">
                <a:avLst/>
              </a:pr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181" name="Freeform 5">
                <a:extLst>
                  <a:ext uri="{FF2B5EF4-FFF2-40B4-BE49-F238E27FC236}">
                    <a16:creationId xmlns:a16="http://schemas.microsoft.com/office/drawing/2014/main" id="{EE67FABA-E94D-49BF-8CB6-0CDDDFF9D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907" y="3496636"/>
                <a:ext cx="172870" cy="139784"/>
              </a:xfrm>
              <a:custGeom>
                <a:avLst/>
                <a:gdLst>
                  <a:gd name="T0" fmla="*/ 2384 w 8130"/>
                  <a:gd name="T1" fmla="*/ 4874 h 6574"/>
                  <a:gd name="T2" fmla="*/ 846 w 8130"/>
                  <a:gd name="T3" fmla="*/ 3340 h 6574"/>
                  <a:gd name="T4" fmla="*/ 0 w 8130"/>
                  <a:gd name="T5" fmla="*/ 4183 h 6574"/>
                  <a:gd name="T6" fmla="*/ 2029 w 8130"/>
                  <a:gd name="T7" fmla="*/ 6206 h 6574"/>
                  <a:gd name="T8" fmla="*/ 2032 w 8130"/>
                  <a:gd name="T9" fmla="*/ 6204 h 6574"/>
                  <a:gd name="T10" fmla="*/ 2403 w 8130"/>
                  <a:gd name="T11" fmla="*/ 6574 h 6574"/>
                  <a:gd name="T12" fmla="*/ 8130 w 8130"/>
                  <a:gd name="T13" fmla="*/ 859 h 6574"/>
                  <a:gd name="T14" fmla="*/ 7269 w 8130"/>
                  <a:gd name="T15" fmla="*/ 0 h 6574"/>
                  <a:gd name="T16" fmla="*/ 2384 w 8130"/>
                  <a:gd name="T17" fmla="*/ 4874 h 6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30" h="6574">
                    <a:moveTo>
                      <a:pt x="2384" y="4874"/>
                    </a:moveTo>
                    <a:lnTo>
                      <a:pt x="846" y="3340"/>
                    </a:lnTo>
                    <a:lnTo>
                      <a:pt x="0" y="4183"/>
                    </a:lnTo>
                    <a:lnTo>
                      <a:pt x="2029" y="6206"/>
                    </a:lnTo>
                    <a:lnTo>
                      <a:pt x="2032" y="6204"/>
                    </a:lnTo>
                    <a:lnTo>
                      <a:pt x="2403" y="6574"/>
                    </a:lnTo>
                    <a:lnTo>
                      <a:pt x="8130" y="859"/>
                    </a:lnTo>
                    <a:lnTo>
                      <a:pt x="7269" y="0"/>
                    </a:lnTo>
                    <a:lnTo>
                      <a:pt x="2384" y="487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A590AF93-CD1C-4E71-86DB-794A25D2407B}"/>
                </a:ext>
              </a:extLst>
            </p:cNvPr>
            <p:cNvGrpSpPr/>
            <p:nvPr/>
          </p:nvGrpSpPr>
          <p:grpSpPr>
            <a:xfrm>
              <a:off x="7137558" y="2863004"/>
              <a:ext cx="204409" cy="204409"/>
              <a:chOff x="2961988" y="3325174"/>
              <a:chExt cx="482708" cy="482708"/>
            </a:xfrm>
            <a:effectLst>
              <a:outerShdw blurRad="50800" dist="203200" dir="2700000" algn="tl" rotWithShape="0">
                <a:prstClr val="black">
                  <a:alpha val="16000"/>
                </a:prstClr>
              </a:outerShdw>
            </a:effectLst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2E9C8671-EAC2-48FB-8A75-320F9CAA4C18}"/>
                  </a:ext>
                </a:extLst>
              </p:cNvPr>
              <p:cNvSpPr/>
              <p:nvPr/>
            </p:nvSpPr>
            <p:spPr>
              <a:xfrm>
                <a:off x="2961988" y="3325174"/>
                <a:ext cx="482708" cy="482708"/>
              </a:xfrm>
              <a:prstGeom prst="ellipse">
                <a:avLst/>
              </a:prstGeom>
              <a:solidFill>
                <a:schemeClr val="accent2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199" name="Freeform 5">
                <a:extLst>
                  <a:ext uri="{FF2B5EF4-FFF2-40B4-BE49-F238E27FC236}">
                    <a16:creationId xmlns:a16="http://schemas.microsoft.com/office/drawing/2014/main" id="{B11AE556-B5FE-492C-B940-038163FD2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907" y="3496636"/>
                <a:ext cx="172870" cy="139784"/>
              </a:xfrm>
              <a:custGeom>
                <a:avLst/>
                <a:gdLst>
                  <a:gd name="T0" fmla="*/ 2384 w 8130"/>
                  <a:gd name="T1" fmla="*/ 4874 h 6574"/>
                  <a:gd name="T2" fmla="*/ 846 w 8130"/>
                  <a:gd name="T3" fmla="*/ 3340 h 6574"/>
                  <a:gd name="T4" fmla="*/ 0 w 8130"/>
                  <a:gd name="T5" fmla="*/ 4183 h 6574"/>
                  <a:gd name="T6" fmla="*/ 2029 w 8130"/>
                  <a:gd name="T7" fmla="*/ 6206 h 6574"/>
                  <a:gd name="T8" fmla="*/ 2032 w 8130"/>
                  <a:gd name="T9" fmla="*/ 6204 h 6574"/>
                  <a:gd name="T10" fmla="*/ 2403 w 8130"/>
                  <a:gd name="T11" fmla="*/ 6574 h 6574"/>
                  <a:gd name="T12" fmla="*/ 8130 w 8130"/>
                  <a:gd name="T13" fmla="*/ 859 h 6574"/>
                  <a:gd name="T14" fmla="*/ 7269 w 8130"/>
                  <a:gd name="T15" fmla="*/ 0 h 6574"/>
                  <a:gd name="T16" fmla="*/ 2384 w 8130"/>
                  <a:gd name="T17" fmla="*/ 4874 h 6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30" h="6574">
                    <a:moveTo>
                      <a:pt x="2384" y="4874"/>
                    </a:moveTo>
                    <a:lnTo>
                      <a:pt x="846" y="3340"/>
                    </a:lnTo>
                    <a:lnTo>
                      <a:pt x="0" y="4183"/>
                    </a:lnTo>
                    <a:lnTo>
                      <a:pt x="2029" y="6206"/>
                    </a:lnTo>
                    <a:lnTo>
                      <a:pt x="2032" y="6204"/>
                    </a:lnTo>
                    <a:lnTo>
                      <a:pt x="2403" y="6574"/>
                    </a:lnTo>
                    <a:lnTo>
                      <a:pt x="8130" y="859"/>
                    </a:lnTo>
                    <a:lnTo>
                      <a:pt x="7269" y="0"/>
                    </a:lnTo>
                    <a:lnTo>
                      <a:pt x="2384" y="487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</p:grpSp>
        <p:sp>
          <p:nvSpPr>
            <p:cNvPr id="116" name="Subtitle 2">
              <a:extLst>
                <a:ext uri="{FF2B5EF4-FFF2-40B4-BE49-F238E27FC236}">
                  <a16:creationId xmlns:a16="http://schemas.microsoft.com/office/drawing/2014/main" id="{AFB4E803-DBD8-0C2B-3310-AB7F7C0898A7}"/>
                </a:ext>
              </a:extLst>
            </p:cNvPr>
            <p:cNvSpPr txBox="1">
              <a:spLocks/>
            </p:cNvSpPr>
            <p:nvPr/>
          </p:nvSpPr>
          <p:spPr>
            <a:xfrm>
              <a:off x="662592" y="3274562"/>
              <a:ext cx="1075223" cy="500155"/>
            </a:xfrm>
            <a:prstGeom prst="rect">
              <a:avLst/>
            </a:prstGeom>
          </p:spPr>
          <p:txBody>
            <a:bodyPr vert="horz" wrap="square" lIns="68598" tIns="34299" rIns="68598" bIns="34299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Change Agenda </a:t>
              </a:r>
            </a:p>
          </p:txBody>
        </p:sp>
        <p:sp>
          <p:nvSpPr>
            <p:cNvPr id="122" name="Subtitle 2">
              <a:extLst>
                <a:ext uri="{FF2B5EF4-FFF2-40B4-BE49-F238E27FC236}">
                  <a16:creationId xmlns:a16="http://schemas.microsoft.com/office/drawing/2014/main" id="{F996C906-C3E5-E28C-E10C-08E596AE7B7A}"/>
                </a:ext>
              </a:extLst>
            </p:cNvPr>
            <p:cNvSpPr txBox="1">
              <a:spLocks/>
            </p:cNvSpPr>
            <p:nvPr/>
          </p:nvSpPr>
          <p:spPr>
            <a:xfrm>
              <a:off x="1301471" y="4367363"/>
              <a:ext cx="1264894" cy="500155"/>
            </a:xfrm>
            <a:prstGeom prst="rect">
              <a:avLst/>
            </a:prstGeom>
          </p:spPr>
          <p:txBody>
            <a:bodyPr vert="horz" wrap="square" lIns="68598" tIns="34299" rIns="68598" bIns="34299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Mission &amp; Vision</a:t>
              </a:r>
            </a:p>
          </p:txBody>
        </p:sp>
        <p:sp>
          <p:nvSpPr>
            <p:cNvPr id="128" name="Subtitle 2">
              <a:extLst>
                <a:ext uri="{FF2B5EF4-FFF2-40B4-BE49-F238E27FC236}">
                  <a16:creationId xmlns:a16="http://schemas.microsoft.com/office/drawing/2014/main" id="{CB0D4983-F11A-D5ED-30ED-87325840F73A}"/>
                </a:ext>
              </a:extLst>
            </p:cNvPr>
            <p:cNvSpPr txBox="1">
              <a:spLocks/>
            </p:cNvSpPr>
            <p:nvPr/>
          </p:nvSpPr>
          <p:spPr>
            <a:xfrm>
              <a:off x="1570917" y="3815574"/>
              <a:ext cx="1104345" cy="500155"/>
            </a:xfrm>
            <a:prstGeom prst="rect">
              <a:avLst/>
            </a:prstGeom>
          </p:spPr>
          <p:txBody>
            <a:bodyPr vert="horz" wrap="square" lIns="68598" tIns="34299" rIns="68598" bIns="34299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Chapter Assessment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081D65F-8BCF-E2C5-2D15-7D501B0748C9}"/>
                </a:ext>
              </a:extLst>
            </p:cNvPr>
            <p:cNvGrpSpPr/>
            <p:nvPr/>
          </p:nvGrpSpPr>
          <p:grpSpPr>
            <a:xfrm>
              <a:off x="2743880" y="4035975"/>
              <a:ext cx="204409" cy="204409"/>
              <a:chOff x="2961988" y="3325174"/>
              <a:chExt cx="482708" cy="482708"/>
            </a:xfrm>
            <a:effectLst>
              <a:outerShdw blurRad="50800" dist="203200" dir="2700000" algn="tl" rotWithShape="0">
                <a:prstClr val="black">
                  <a:alpha val="16000"/>
                </a:prstClr>
              </a:outerShdw>
            </a:effectLst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3B5EAD9C-37A5-3C5E-CCC9-771B860A5740}"/>
                  </a:ext>
                </a:extLst>
              </p:cNvPr>
              <p:cNvSpPr/>
              <p:nvPr/>
            </p:nvSpPr>
            <p:spPr>
              <a:xfrm>
                <a:off x="2961988" y="3325174"/>
                <a:ext cx="482708" cy="48270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141" name="Freeform 5">
                <a:extLst>
                  <a:ext uri="{FF2B5EF4-FFF2-40B4-BE49-F238E27FC236}">
                    <a16:creationId xmlns:a16="http://schemas.microsoft.com/office/drawing/2014/main" id="{1FFBD7D3-7228-6C48-418F-FDBF579F0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907" y="3496636"/>
                <a:ext cx="172870" cy="139784"/>
              </a:xfrm>
              <a:custGeom>
                <a:avLst/>
                <a:gdLst>
                  <a:gd name="T0" fmla="*/ 2384 w 8130"/>
                  <a:gd name="T1" fmla="*/ 4874 h 6574"/>
                  <a:gd name="T2" fmla="*/ 846 w 8130"/>
                  <a:gd name="T3" fmla="*/ 3340 h 6574"/>
                  <a:gd name="T4" fmla="*/ 0 w 8130"/>
                  <a:gd name="T5" fmla="*/ 4183 h 6574"/>
                  <a:gd name="T6" fmla="*/ 2029 w 8130"/>
                  <a:gd name="T7" fmla="*/ 6206 h 6574"/>
                  <a:gd name="T8" fmla="*/ 2032 w 8130"/>
                  <a:gd name="T9" fmla="*/ 6204 h 6574"/>
                  <a:gd name="T10" fmla="*/ 2403 w 8130"/>
                  <a:gd name="T11" fmla="*/ 6574 h 6574"/>
                  <a:gd name="T12" fmla="*/ 8130 w 8130"/>
                  <a:gd name="T13" fmla="*/ 859 h 6574"/>
                  <a:gd name="T14" fmla="*/ 7269 w 8130"/>
                  <a:gd name="T15" fmla="*/ 0 h 6574"/>
                  <a:gd name="T16" fmla="*/ 2384 w 8130"/>
                  <a:gd name="T17" fmla="*/ 4874 h 6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30" h="6574">
                    <a:moveTo>
                      <a:pt x="2384" y="4874"/>
                    </a:moveTo>
                    <a:lnTo>
                      <a:pt x="846" y="3340"/>
                    </a:lnTo>
                    <a:lnTo>
                      <a:pt x="0" y="4183"/>
                    </a:lnTo>
                    <a:lnTo>
                      <a:pt x="2029" y="6206"/>
                    </a:lnTo>
                    <a:lnTo>
                      <a:pt x="2032" y="6204"/>
                    </a:lnTo>
                    <a:lnTo>
                      <a:pt x="2403" y="6574"/>
                    </a:lnTo>
                    <a:lnTo>
                      <a:pt x="8130" y="859"/>
                    </a:lnTo>
                    <a:lnTo>
                      <a:pt x="7269" y="0"/>
                    </a:lnTo>
                    <a:lnTo>
                      <a:pt x="2384" y="487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39A2325B-9B65-AD35-7A08-6FB6EE6EE20A}"/>
                </a:ext>
              </a:extLst>
            </p:cNvPr>
            <p:cNvGrpSpPr/>
            <p:nvPr/>
          </p:nvGrpSpPr>
          <p:grpSpPr>
            <a:xfrm>
              <a:off x="6483772" y="3402285"/>
              <a:ext cx="204409" cy="204409"/>
              <a:chOff x="2961988" y="3325174"/>
              <a:chExt cx="482708" cy="482708"/>
            </a:xfrm>
            <a:effectLst>
              <a:outerShdw blurRad="50800" dist="203200" dir="2700000" algn="tl" rotWithShape="0">
                <a:prstClr val="black">
                  <a:alpha val="16000"/>
                </a:prstClr>
              </a:outerShdw>
            </a:effectLst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8F69C22-76EB-209C-6782-80EE6DA2F0B2}"/>
                  </a:ext>
                </a:extLst>
              </p:cNvPr>
              <p:cNvSpPr/>
              <p:nvPr/>
            </p:nvSpPr>
            <p:spPr>
              <a:xfrm>
                <a:off x="2961988" y="3325174"/>
                <a:ext cx="482708" cy="482708"/>
              </a:xfrm>
              <a:prstGeom prst="ellipse">
                <a:avLst/>
              </a:prstGeom>
              <a:solidFill>
                <a:schemeClr val="accent2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144" name="Freeform 5">
                <a:extLst>
                  <a:ext uri="{FF2B5EF4-FFF2-40B4-BE49-F238E27FC236}">
                    <a16:creationId xmlns:a16="http://schemas.microsoft.com/office/drawing/2014/main" id="{51FC9584-5638-C154-704B-72A5D6444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907" y="3496636"/>
                <a:ext cx="172870" cy="139784"/>
              </a:xfrm>
              <a:custGeom>
                <a:avLst/>
                <a:gdLst>
                  <a:gd name="T0" fmla="*/ 2384 w 8130"/>
                  <a:gd name="T1" fmla="*/ 4874 h 6574"/>
                  <a:gd name="T2" fmla="*/ 846 w 8130"/>
                  <a:gd name="T3" fmla="*/ 3340 h 6574"/>
                  <a:gd name="T4" fmla="*/ 0 w 8130"/>
                  <a:gd name="T5" fmla="*/ 4183 h 6574"/>
                  <a:gd name="T6" fmla="*/ 2029 w 8130"/>
                  <a:gd name="T7" fmla="*/ 6206 h 6574"/>
                  <a:gd name="T8" fmla="*/ 2032 w 8130"/>
                  <a:gd name="T9" fmla="*/ 6204 h 6574"/>
                  <a:gd name="T10" fmla="*/ 2403 w 8130"/>
                  <a:gd name="T11" fmla="*/ 6574 h 6574"/>
                  <a:gd name="T12" fmla="*/ 8130 w 8130"/>
                  <a:gd name="T13" fmla="*/ 859 h 6574"/>
                  <a:gd name="T14" fmla="*/ 7269 w 8130"/>
                  <a:gd name="T15" fmla="*/ 0 h 6574"/>
                  <a:gd name="T16" fmla="*/ 2384 w 8130"/>
                  <a:gd name="T17" fmla="*/ 4874 h 6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30" h="6574">
                    <a:moveTo>
                      <a:pt x="2384" y="4874"/>
                    </a:moveTo>
                    <a:lnTo>
                      <a:pt x="846" y="3340"/>
                    </a:lnTo>
                    <a:lnTo>
                      <a:pt x="0" y="4183"/>
                    </a:lnTo>
                    <a:lnTo>
                      <a:pt x="2029" y="6206"/>
                    </a:lnTo>
                    <a:lnTo>
                      <a:pt x="2032" y="6204"/>
                    </a:lnTo>
                    <a:lnTo>
                      <a:pt x="2403" y="6574"/>
                    </a:lnTo>
                    <a:lnTo>
                      <a:pt x="8130" y="859"/>
                    </a:lnTo>
                    <a:lnTo>
                      <a:pt x="7269" y="0"/>
                    </a:lnTo>
                    <a:lnTo>
                      <a:pt x="2384" y="487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CF492B1-1BA1-7B8E-7855-5D99EC01B89B}"/>
                </a:ext>
              </a:extLst>
            </p:cNvPr>
            <p:cNvGrpSpPr/>
            <p:nvPr/>
          </p:nvGrpSpPr>
          <p:grpSpPr>
            <a:xfrm>
              <a:off x="5576860" y="3872887"/>
              <a:ext cx="204409" cy="204409"/>
              <a:chOff x="2961988" y="3325174"/>
              <a:chExt cx="482708" cy="482708"/>
            </a:xfrm>
            <a:effectLst>
              <a:outerShdw blurRad="50800" dist="203200" dir="2700000" algn="tl" rotWithShape="0">
                <a:prstClr val="black">
                  <a:alpha val="16000"/>
                </a:prstClr>
              </a:outerShdw>
            </a:effectLst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0FBBBF2E-01BA-E693-2A2D-FB6D2CA5BC45}"/>
                  </a:ext>
                </a:extLst>
              </p:cNvPr>
              <p:cNvSpPr/>
              <p:nvPr/>
            </p:nvSpPr>
            <p:spPr>
              <a:xfrm>
                <a:off x="2961988" y="3325174"/>
                <a:ext cx="482708" cy="482708"/>
              </a:xfrm>
              <a:prstGeom prst="ellipse">
                <a:avLst/>
              </a:prstGeom>
              <a:solidFill>
                <a:schemeClr val="accent2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147" name="Freeform 5">
                <a:extLst>
                  <a:ext uri="{FF2B5EF4-FFF2-40B4-BE49-F238E27FC236}">
                    <a16:creationId xmlns:a16="http://schemas.microsoft.com/office/drawing/2014/main" id="{1F2C9DF4-9B08-1E19-997A-EF1514CE6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907" y="3496636"/>
                <a:ext cx="172870" cy="139784"/>
              </a:xfrm>
              <a:custGeom>
                <a:avLst/>
                <a:gdLst>
                  <a:gd name="T0" fmla="*/ 2384 w 8130"/>
                  <a:gd name="T1" fmla="*/ 4874 h 6574"/>
                  <a:gd name="T2" fmla="*/ 846 w 8130"/>
                  <a:gd name="T3" fmla="*/ 3340 h 6574"/>
                  <a:gd name="T4" fmla="*/ 0 w 8130"/>
                  <a:gd name="T5" fmla="*/ 4183 h 6574"/>
                  <a:gd name="T6" fmla="*/ 2029 w 8130"/>
                  <a:gd name="T7" fmla="*/ 6206 h 6574"/>
                  <a:gd name="T8" fmla="*/ 2032 w 8130"/>
                  <a:gd name="T9" fmla="*/ 6204 h 6574"/>
                  <a:gd name="T10" fmla="*/ 2403 w 8130"/>
                  <a:gd name="T11" fmla="*/ 6574 h 6574"/>
                  <a:gd name="T12" fmla="*/ 8130 w 8130"/>
                  <a:gd name="T13" fmla="*/ 859 h 6574"/>
                  <a:gd name="T14" fmla="*/ 7269 w 8130"/>
                  <a:gd name="T15" fmla="*/ 0 h 6574"/>
                  <a:gd name="T16" fmla="*/ 2384 w 8130"/>
                  <a:gd name="T17" fmla="*/ 4874 h 6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30" h="6574">
                    <a:moveTo>
                      <a:pt x="2384" y="4874"/>
                    </a:moveTo>
                    <a:lnTo>
                      <a:pt x="846" y="3340"/>
                    </a:lnTo>
                    <a:lnTo>
                      <a:pt x="0" y="4183"/>
                    </a:lnTo>
                    <a:lnTo>
                      <a:pt x="2029" y="6206"/>
                    </a:lnTo>
                    <a:lnTo>
                      <a:pt x="2032" y="6204"/>
                    </a:lnTo>
                    <a:lnTo>
                      <a:pt x="2403" y="6574"/>
                    </a:lnTo>
                    <a:lnTo>
                      <a:pt x="8130" y="859"/>
                    </a:lnTo>
                    <a:lnTo>
                      <a:pt x="7269" y="0"/>
                    </a:lnTo>
                    <a:lnTo>
                      <a:pt x="2384" y="487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</p:grpSp>
        <p:sp>
          <p:nvSpPr>
            <p:cNvPr id="148" name="Subtitle 2">
              <a:extLst>
                <a:ext uri="{FF2B5EF4-FFF2-40B4-BE49-F238E27FC236}">
                  <a16:creationId xmlns:a16="http://schemas.microsoft.com/office/drawing/2014/main" id="{63E28AEF-43E3-E7B8-9FC7-E2F146E033BD}"/>
                </a:ext>
              </a:extLst>
            </p:cNvPr>
            <p:cNvSpPr txBox="1">
              <a:spLocks/>
            </p:cNvSpPr>
            <p:nvPr/>
          </p:nvSpPr>
          <p:spPr>
            <a:xfrm>
              <a:off x="6470178" y="2787447"/>
              <a:ext cx="645662" cy="284711"/>
            </a:xfrm>
            <a:prstGeom prst="rect">
              <a:avLst/>
            </a:prstGeom>
          </p:spPr>
          <p:txBody>
            <a:bodyPr vert="horz" wrap="none" lIns="68598" tIns="34299" rIns="68598" bIns="34299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Report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E14BA142-68FE-EBE2-2FB9-D18F73C81B64}"/>
                </a:ext>
              </a:extLst>
            </p:cNvPr>
            <p:cNvSpPr txBox="1"/>
            <p:nvPr/>
          </p:nvSpPr>
          <p:spPr>
            <a:xfrm>
              <a:off x="-76200" y="5045883"/>
              <a:ext cx="1203610" cy="523220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chemeClr val="tx2"/>
                  </a:solidFill>
                  <a:latin typeface="Arial Black" panose="020B0A04020102020204" pitchFamily="34" charset="0"/>
                  <a:ea typeface="League Spartan" charset="0"/>
                  <a:cs typeface="Poppins" pitchFamily="2" charset="77"/>
                </a:defRPr>
              </a:lvl1pPr>
            </a:lstStyle>
            <a:p>
              <a:r>
                <a:rPr lang="en-US" sz="1400" dirty="0">
                  <a:solidFill>
                    <a:schemeClr val="tx1"/>
                  </a:solidFill>
                  <a:latin typeface="+mn-lt"/>
                </a:rPr>
                <a:t>Outcomes/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+mn-lt"/>
                </a:rPr>
                <a:t>Deliverables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3AB50FD-466E-E5CA-B65C-47C5A837F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3" y="22735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65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8382000" cy="1066800"/>
          </a:xfrm>
        </p:spPr>
        <p:txBody>
          <a:bodyPr/>
          <a:lstStyle/>
          <a:p>
            <a:r>
              <a:rPr lang="en-US" sz="3200" b="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44003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6703" y="1668276"/>
            <a:ext cx="5400227" cy="28827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48206" y="1358713"/>
            <a:ext cx="195766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spc="9" dirty="0">
                <a:solidFill>
                  <a:srgbClr val="323232"/>
                </a:solidFill>
                <a:latin typeface="Calibri"/>
                <a:cs typeface="Calibri"/>
              </a:rPr>
              <a:t>Maryland</a:t>
            </a:r>
            <a:r>
              <a:rPr sz="927" b="1" spc="6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927" b="1" spc="9" dirty="0">
                <a:solidFill>
                  <a:srgbClr val="323232"/>
                </a:solidFill>
                <a:latin typeface="Calibri"/>
                <a:cs typeface="Calibri"/>
              </a:rPr>
              <a:t>Population</a:t>
            </a:r>
            <a:r>
              <a:rPr sz="927" b="1" spc="7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927" b="1" spc="9" dirty="0">
                <a:solidFill>
                  <a:srgbClr val="323232"/>
                </a:solidFill>
                <a:latin typeface="Calibri"/>
                <a:cs typeface="Calibri"/>
              </a:rPr>
              <a:t>by</a:t>
            </a:r>
            <a:r>
              <a:rPr sz="927" b="1" spc="7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927" b="1" spc="9" dirty="0">
                <a:solidFill>
                  <a:srgbClr val="323232"/>
                </a:solidFill>
                <a:latin typeface="Calibri"/>
                <a:cs typeface="Calibri"/>
              </a:rPr>
              <a:t>County,</a:t>
            </a:r>
            <a:r>
              <a:rPr sz="927" b="1" spc="7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927" b="1" spc="-18" dirty="0">
                <a:solidFill>
                  <a:srgbClr val="323232"/>
                </a:solidFill>
                <a:latin typeface="Calibri"/>
                <a:cs typeface="Calibri"/>
              </a:rPr>
              <a:t>2020</a:t>
            </a:r>
            <a:endParaRPr sz="927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5898" y="1773272"/>
            <a:ext cx="269501" cy="111611"/>
          </a:xfrm>
          <a:prstGeom prst="rect">
            <a:avLst/>
          </a:prstGeom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/>
            <a:r>
              <a:rPr sz="618" spc="66" dirty="0">
                <a:solidFill>
                  <a:srgbClr val="070707"/>
                </a:solidFill>
                <a:latin typeface="Times New Roman"/>
                <a:cs typeface="Times New Roman"/>
              </a:rPr>
              <a:t>70057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2324" y="2638927"/>
            <a:ext cx="289672" cy="111611"/>
          </a:xfrm>
          <a:prstGeom prst="rect">
            <a:avLst/>
          </a:prstGeom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/>
            <a:r>
              <a:rPr sz="618" spc="-9" dirty="0">
                <a:solidFill>
                  <a:srgbClr val="070707"/>
                </a:solidFill>
                <a:latin typeface="Times New Roman"/>
                <a:cs typeface="Times New Roman"/>
              </a:rPr>
              <a:t>582777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36684" y="2042214"/>
            <a:ext cx="293594" cy="111611"/>
          </a:xfrm>
          <a:prstGeom prst="rect">
            <a:avLst/>
          </a:prstGeom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/>
            <a:r>
              <a:rPr sz="618" spc="35" dirty="0">
                <a:solidFill>
                  <a:srgbClr val="070707"/>
                </a:solidFill>
                <a:latin typeface="Times New Roman"/>
                <a:cs typeface="Times New Roman"/>
              </a:rPr>
              <a:t>826017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13177" y="3428942"/>
            <a:ext cx="259976" cy="111611"/>
          </a:xfrm>
          <a:prstGeom prst="rect">
            <a:avLst/>
          </a:prstGeom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/>
            <a:r>
              <a:rPr sz="618" spc="53" dirty="0">
                <a:solidFill>
                  <a:srgbClr val="070707"/>
                </a:solidFill>
                <a:latin typeface="Times New Roman"/>
                <a:cs typeface="Times New Roman"/>
              </a:rPr>
              <a:t>93072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12449" y="3000317"/>
            <a:ext cx="253813" cy="111611"/>
          </a:xfrm>
          <a:prstGeom prst="rect">
            <a:avLst/>
          </a:prstGeom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/>
            <a:r>
              <a:rPr sz="618" spc="40" dirty="0">
                <a:solidFill>
                  <a:srgbClr val="070707"/>
                </a:solidFill>
                <a:latin typeface="Times New Roman"/>
                <a:cs typeface="Times New Roman"/>
              </a:rPr>
              <a:t>33492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00508" y="1941361"/>
            <a:ext cx="295835" cy="111611"/>
          </a:xfrm>
          <a:prstGeom prst="rect">
            <a:avLst/>
          </a:prstGeom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/>
            <a:r>
              <a:rPr sz="618" spc="40" dirty="0">
                <a:solidFill>
                  <a:srgbClr val="070707"/>
                </a:solidFill>
                <a:latin typeface="Times New Roman"/>
                <a:cs typeface="Times New Roman"/>
              </a:rPr>
              <a:t>169092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27551" y="1781677"/>
            <a:ext cx="277906" cy="111611"/>
          </a:xfrm>
          <a:prstGeom prst="rect">
            <a:avLst/>
          </a:prstGeom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/>
            <a:r>
              <a:rPr sz="618" spc="-9" dirty="0">
                <a:solidFill>
                  <a:srgbClr val="070707"/>
                </a:solidFill>
                <a:latin typeface="Times New Roman"/>
                <a:cs typeface="Times New Roman"/>
              </a:rPr>
              <a:t>103419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7316" y="3504581"/>
            <a:ext cx="287991" cy="111611"/>
          </a:xfrm>
          <a:prstGeom prst="rect">
            <a:avLst/>
          </a:prstGeom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/>
            <a:r>
              <a:rPr sz="618" spc="-9" dirty="0">
                <a:solidFill>
                  <a:srgbClr val="070707"/>
                </a:solidFill>
                <a:latin typeface="Times New Roman"/>
                <a:cs typeface="Times New Roman"/>
              </a:rPr>
              <a:t>164436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86382" y="3563412"/>
            <a:ext cx="237565" cy="111611"/>
          </a:xfrm>
          <a:prstGeom prst="rect">
            <a:avLst/>
          </a:prstGeom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/>
            <a:r>
              <a:rPr sz="618" spc="-9" dirty="0">
                <a:solidFill>
                  <a:srgbClr val="070707"/>
                </a:solidFill>
                <a:latin typeface="Times New Roman"/>
                <a:cs typeface="Times New Roman"/>
              </a:rPr>
              <a:t>31853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21457" y="2025405"/>
            <a:ext cx="261657" cy="111611"/>
          </a:xfrm>
          <a:prstGeom prst="rect">
            <a:avLst/>
          </a:prstGeom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/>
            <a:r>
              <a:rPr sz="618" spc="-9" dirty="0">
                <a:solidFill>
                  <a:srgbClr val="070707"/>
                </a:solidFill>
                <a:latin typeface="Times New Roman"/>
                <a:cs typeface="Times New Roman"/>
              </a:rPr>
              <a:t>265161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18647" y="1806890"/>
            <a:ext cx="258296" cy="111611"/>
          </a:xfrm>
          <a:prstGeom prst="rect">
            <a:avLst/>
          </a:prstGeom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/>
            <a:r>
              <a:rPr sz="618" spc="53" dirty="0">
                <a:solidFill>
                  <a:srgbClr val="070707"/>
                </a:solidFill>
                <a:latin typeface="Times New Roman"/>
                <a:cs typeface="Times New Roman"/>
              </a:rPr>
              <a:t>28852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07331" y="1907743"/>
            <a:ext cx="314885" cy="111611"/>
          </a:xfrm>
          <a:prstGeom prst="rect">
            <a:avLst/>
          </a:prstGeom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/>
            <a:r>
              <a:rPr sz="618" spc="62" dirty="0">
                <a:solidFill>
                  <a:srgbClr val="070707"/>
                </a:solidFill>
                <a:latin typeface="Times New Roman"/>
                <a:cs typeface="Times New Roman"/>
              </a:rPr>
              <a:t>256805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2956" y="2403603"/>
            <a:ext cx="324410" cy="111611"/>
          </a:xfrm>
          <a:prstGeom prst="rect">
            <a:avLst/>
          </a:prstGeom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/>
            <a:r>
              <a:rPr sz="618" spc="75" dirty="0">
                <a:solidFill>
                  <a:srgbClr val="070707"/>
                </a:solidFill>
                <a:latin typeface="Times New Roman"/>
                <a:cs typeface="Times New Roman"/>
              </a:rPr>
              <a:t>328200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76272" y="2386794"/>
            <a:ext cx="216834" cy="111611"/>
          </a:xfrm>
          <a:prstGeom prst="rect">
            <a:avLst/>
          </a:prstGeom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/>
            <a:r>
              <a:rPr sz="618" spc="-9" dirty="0">
                <a:solidFill>
                  <a:srgbClr val="070707"/>
                </a:solidFill>
                <a:latin typeface="Times New Roman"/>
                <a:cs typeface="Times New Roman"/>
              </a:rPr>
              <a:t>19192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56780" y="2580096"/>
            <a:ext cx="307601" cy="111611"/>
          </a:xfrm>
          <a:prstGeom prst="rect">
            <a:avLst/>
          </a:prstGeom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/>
            <a:r>
              <a:rPr sz="618" spc="-9" dirty="0">
                <a:solidFill>
                  <a:srgbClr val="070707"/>
                </a:solidFill>
                <a:latin typeface="Times New Roman"/>
                <a:cs typeface="Times New Roman"/>
              </a:rPr>
              <a:t>1051816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85405" y="3008721"/>
            <a:ext cx="295275" cy="111611"/>
          </a:xfrm>
          <a:prstGeom prst="rect">
            <a:avLst/>
          </a:prstGeom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/>
            <a:r>
              <a:rPr sz="618" spc="35" dirty="0">
                <a:solidFill>
                  <a:srgbClr val="070707"/>
                </a:solidFill>
                <a:latin typeface="Times New Roman"/>
                <a:cs typeface="Times New Roman"/>
              </a:rPr>
              <a:t>909612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27552" y="2647331"/>
            <a:ext cx="212351" cy="111611"/>
          </a:xfrm>
          <a:prstGeom prst="rect">
            <a:avLst/>
          </a:prstGeom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/>
            <a:r>
              <a:rPr sz="618" spc="-9" dirty="0">
                <a:solidFill>
                  <a:srgbClr val="070707"/>
                </a:solidFill>
                <a:latin typeface="Times New Roman"/>
                <a:cs typeface="Times New Roman"/>
              </a:rPr>
              <a:t>51167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29133" y="3849162"/>
            <a:ext cx="267260" cy="111611"/>
          </a:xfrm>
          <a:prstGeom prst="rect">
            <a:avLst/>
          </a:prstGeom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/>
            <a:r>
              <a:rPr sz="618" spc="-9" dirty="0">
                <a:solidFill>
                  <a:srgbClr val="070707"/>
                </a:solidFill>
                <a:latin typeface="Times New Roman"/>
                <a:cs typeface="Times New Roman"/>
              </a:rPr>
              <a:t>114687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43507" y="3059147"/>
            <a:ext cx="249891" cy="111611"/>
          </a:xfrm>
          <a:prstGeom prst="rect">
            <a:avLst/>
          </a:prstGeom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/>
            <a:r>
              <a:rPr sz="618" spc="35" dirty="0">
                <a:solidFill>
                  <a:srgbClr val="070707"/>
                </a:solidFill>
                <a:latin typeface="Times New Roman"/>
                <a:cs typeface="Times New Roman"/>
              </a:rPr>
              <a:t>36972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84427" y="1806890"/>
            <a:ext cx="246529" cy="111611"/>
          </a:xfrm>
          <a:prstGeom prst="rect">
            <a:avLst/>
          </a:prstGeom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/>
            <a:r>
              <a:rPr sz="618" spc="-9" dirty="0">
                <a:solidFill>
                  <a:srgbClr val="070707"/>
                </a:solidFill>
                <a:latin typeface="Times New Roman"/>
                <a:cs typeface="Times New Roman"/>
              </a:rPr>
              <a:t>151146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06603" y="3748309"/>
            <a:ext cx="308162" cy="111611"/>
          </a:xfrm>
          <a:prstGeom prst="rect">
            <a:avLst/>
          </a:prstGeom>
        </p:spPr>
        <p:txBody>
          <a:bodyPr vert="horz" wrap="square" lIns="0" tIns="1121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/>
            <a:r>
              <a:rPr sz="618" spc="53" dirty="0">
                <a:solidFill>
                  <a:srgbClr val="070707"/>
                </a:solidFill>
                <a:latin typeface="Times New Roman"/>
                <a:cs typeface="Times New Roman"/>
              </a:rPr>
              <a:t>103990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88941" y="3997149"/>
            <a:ext cx="643218" cy="26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spcBef>
                <a:spcPts val="62"/>
              </a:spcBef>
            </a:pPr>
            <a:endParaRPr sz="100">
              <a:latin typeface="Times New Roman"/>
              <a:cs typeface="Times New Roman"/>
            </a:endParaRPr>
          </a:p>
          <a:p>
            <a:pPr marL="389425">
              <a:spcBef>
                <a:spcPts val="4"/>
              </a:spcBef>
            </a:pPr>
            <a:r>
              <a:rPr sz="618" spc="62" dirty="0">
                <a:solidFill>
                  <a:srgbClr val="070707"/>
                </a:solidFill>
                <a:latin typeface="Times New Roman"/>
                <a:cs typeface="Times New Roman"/>
              </a:rPr>
              <a:t>52403</a:t>
            </a:r>
            <a:endParaRPr sz="618">
              <a:latin typeface="Times New Roman"/>
              <a:cs typeface="Times New Roman"/>
            </a:endParaRPr>
          </a:p>
          <a:p>
            <a:pPr>
              <a:spcBef>
                <a:spcPts val="79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>
              <a:spcBef>
                <a:spcPts val="4"/>
              </a:spcBef>
            </a:pPr>
            <a:r>
              <a:rPr sz="618" spc="40" dirty="0">
                <a:solidFill>
                  <a:srgbClr val="070707"/>
                </a:solidFill>
                <a:latin typeface="Times New Roman"/>
                <a:cs typeface="Times New Roman"/>
              </a:rPr>
              <a:t>25453</a:t>
            </a:r>
            <a:endParaRPr sz="618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50074" y="4950199"/>
            <a:ext cx="100853" cy="100853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EFF3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 txBox="1"/>
          <p:nvPr/>
        </p:nvSpPr>
        <p:spPr>
          <a:xfrm>
            <a:off x="3938868" y="4732244"/>
            <a:ext cx="561975" cy="333251"/>
          </a:xfrm>
          <a:prstGeom prst="rect">
            <a:avLst/>
          </a:prstGeom>
        </p:spPr>
        <p:txBody>
          <a:bodyPr vert="horz" wrap="square" lIns="0" tIns="49866" rIns="0" bIns="0" rtlCol="0">
            <a:spAutoFit/>
          </a:bodyPr>
          <a:lstStyle/>
          <a:p>
            <a:pPr marL="11206">
              <a:spcBef>
                <a:spcPts val="393"/>
              </a:spcBef>
            </a:pPr>
            <a:r>
              <a:rPr sz="794" spc="-9" dirty="0">
                <a:solidFill>
                  <a:srgbClr val="323232"/>
                </a:solidFill>
                <a:latin typeface="Calibri"/>
                <a:cs typeface="Calibri"/>
              </a:rPr>
              <a:t>Population</a:t>
            </a:r>
            <a:endParaRPr sz="794">
              <a:latin typeface="Calibri"/>
              <a:cs typeface="Calibri"/>
            </a:endParaRPr>
          </a:p>
          <a:p>
            <a:pPr marL="154089">
              <a:spcBef>
                <a:spcPts val="304"/>
              </a:spcBef>
            </a:pP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&lt;</a:t>
            </a:r>
            <a:r>
              <a:rPr sz="794" spc="-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Calibri"/>
                <a:cs typeface="Calibri"/>
              </a:rPr>
              <a:t>210,363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57624" y="4950199"/>
            <a:ext cx="100853" cy="100853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BCD7E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9" name="object 29"/>
          <p:cNvSpPr/>
          <p:nvPr/>
        </p:nvSpPr>
        <p:spPr>
          <a:xfrm>
            <a:off x="5692408" y="4950199"/>
            <a:ext cx="100853" cy="100853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6BADD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0" name="object 30"/>
          <p:cNvSpPr txBox="1"/>
          <p:nvPr/>
        </p:nvSpPr>
        <p:spPr>
          <a:xfrm>
            <a:off x="4789293" y="4909407"/>
            <a:ext cx="1874184" cy="1145748"/>
          </a:xfrm>
          <a:prstGeom prst="rect">
            <a:avLst/>
          </a:prstGeom>
        </p:spPr>
        <p:txBody>
          <a:bodyPr vert="horz" wrap="square" lIns="0" tIns="32497" rIns="0" bIns="0" rtlCol="0">
            <a:spAutoFit/>
          </a:bodyPr>
          <a:lstStyle/>
          <a:p>
            <a:pPr marL="11206">
              <a:spcBef>
                <a:spcPts val="256"/>
              </a:spcBef>
              <a:tabLst>
                <a:tab pos="1045565" algn="l"/>
              </a:tabLst>
            </a:pPr>
            <a:r>
              <a:rPr sz="794" spc="-9" dirty="0">
                <a:solidFill>
                  <a:srgbClr val="323232"/>
                </a:solidFill>
                <a:latin typeface="Calibri"/>
                <a:cs typeface="Calibri"/>
              </a:rPr>
              <a:t>210,363</a:t>
            </a:r>
            <a:r>
              <a:rPr sz="794" spc="-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-</a:t>
            </a:r>
            <a:r>
              <a:rPr sz="794" spc="-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Calibri"/>
                <a:cs typeface="Calibri"/>
              </a:rPr>
              <a:t>420,726</a:t>
            </a: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	</a:t>
            </a:r>
            <a:r>
              <a:rPr sz="794" spc="-9" dirty="0">
                <a:solidFill>
                  <a:srgbClr val="323232"/>
                </a:solidFill>
                <a:latin typeface="Calibri"/>
                <a:cs typeface="Calibri"/>
              </a:rPr>
              <a:t>420,726</a:t>
            </a:r>
            <a:r>
              <a:rPr sz="794" spc="-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-</a:t>
            </a:r>
            <a:r>
              <a:rPr sz="794" spc="-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Calibri"/>
                <a:cs typeface="Calibri"/>
              </a:rPr>
              <a:t>631,089</a:t>
            </a:r>
            <a:endParaRPr sz="794">
              <a:latin typeface="Calibri"/>
              <a:cs typeface="Calibri"/>
            </a:endParaRPr>
          </a:p>
          <a:p>
            <a:pPr marL="191631" algn="ctr">
              <a:spcBef>
                <a:spcPts val="724"/>
              </a:spcBef>
            </a:pPr>
            <a:r>
              <a:rPr sz="3309" spc="229" dirty="0">
                <a:solidFill>
                  <a:srgbClr val="004489"/>
                </a:solidFill>
                <a:latin typeface="Times New Roman"/>
                <a:cs typeface="Times New Roman"/>
              </a:rPr>
              <a:t>70.7</a:t>
            </a:r>
            <a:r>
              <a:rPr sz="3353" spc="229" dirty="0">
                <a:solidFill>
                  <a:srgbClr val="004489"/>
                </a:solidFill>
                <a:latin typeface="Times New Roman"/>
                <a:cs typeface="Times New Roman"/>
              </a:rPr>
              <a:t>%</a:t>
            </a:r>
            <a:endParaRPr sz="3353">
              <a:latin typeface="Times New Roman"/>
              <a:cs typeface="Times New Roman"/>
            </a:endParaRPr>
          </a:p>
          <a:p>
            <a:pPr marL="169778" marR="4483" algn="ctr">
              <a:lnSpc>
                <a:spcPct val="104200"/>
              </a:lnSpc>
              <a:spcBef>
                <a:spcPts val="146"/>
              </a:spcBef>
            </a:pPr>
            <a:r>
              <a:rPr sz="794" dirty="0">
                <a:solidFill>
                  <a:srgbClr val="525156"/>
                </a:solidFill>
                <a:latin typeface="Lucida Sans"/>
                <a:cs typeface="Lucida Sans"/>
              </a:rPr>
              <a:t>These</a:t>
            </a:r>
            <a:r>
              <a:rPr sz="794" spc="13" dirty="0">
                <a:solidFill>
                  <a:srgbClr val="525156"/>
                </a:solidFill>
                <a:latin typeface="Lucida Sans"/>
                <a:cs typeface="Lucida Sans"/>
              </a:rPr>
              <a:t> </a:t>
            </a:r>
            <a:r>
              <a:rPr sz="794" dirty="0">
                <a:solidFill>
                  <a:srgbClr val="525156"/>
                </a:solidFill>
                <a:latin typeface="Lucida Sans"/>
                <a:cs typeface="Lucida Sans"/>
              </a:rPr>
              <a:t>six</a:t>
            </a:r>
            <a:r>
              <a:rPr sz="794" spc="13" dirty="0">
                <a:solidFill>
                  <a:srgbClr val="525156"/>
                </a:solidFill>
                <a:latin typeface="Lucida Sans"/>
                <a:cs typeface="Lucida Sans"/>
              </a:rPr>
              <a:t> </a:t>
            </a:r>
            <a:r>
              <a:rPr sz="794" spc="-9" dirty="0">
                <a:solidFill>
                  <a:srgbClr val="525156"/>
                </a:solidFill>
                <a:latin typeface="Lucida Sans"/>
                <a:cs typeface="Lucida Sans"/>
              </a:rPr>
              <a:t>jurisdictions</a:t>
            </a:r>
            <a:r>
              <a:rPr sz="794" spc="13" dirty="0">
                <a:solidFill>
                  <a:srgbClr val="525156"/>
                </a:solidFill>
                <a:latin typeface="Lucida Sans"/>
                <a:cs typeface="Lucida Sans"/>
              </a:rPr>
              <a:t> </a:t>
            </a:r>
            <a:r>
              <a:rPr sz="794" dirty="0">
                <a:solidFill>
                  <a:srgbClr val="525156"/>
                </a:solidFill>
                <a:latin typeface="Lucida Sans"/>
                <a:cs typeface="Lucida Sans"/>
              </a:rPr>
              <a:t>account</a:t>
            </a:r>
            <a:r>
              <a:rPr sz="794" spc="18" dirty="0">
                <a:solidFill>
                  <a:srgbClr val="525156"/>
                </a:solidFill>
                <a:latin typeface="Lucida Sans"/>
                <a:cs typeface="Lucida Sans"/>
              </a:rPr>
              <a:t> </a:t>
            </a:r>
            <a:r>
              <a:rPr sz="794" spc="-22" dirty="0">
                <a:solidFill>
                  <a:srgbClr val="525156"/>
                </a:solidFill>
                <a:latin typeface="Lucida Sans"/>
                <a:cs typeface="Lucida Sans"/>
              </a:rPr>
              <a:t>for </a:t>
            </a:r>
            <a:r>
              <a:rPr sz="794" spc="-9" dirty="0">
                <a:solidFill>
                  <a:srgbClr val="525156"/>
                </a:solidFill>
                <a:latin typeface="Lucida Sans"/>
                <a:cs typeface="Lucida Sans"/>
              </a:rPr>
              <a:t>almost</a:t>
            </a:r>
            <a:r>
              <a:rPr sz="794" spc="44" dirty="0">
                <a:solidFill>
                  <a:srgbClr val="525156"/>
                </a:solidFill>
                <a:latin typeface="Lucida Sans"/>
                <a:cs typeface="Lucida Sans"/>
              </a:rPr>
              <a:t> </a:t>
            </a:r>
            <a:r>
              <a:rPr sz="794" dirty="0">
                <a:solidFill>
                  <a:srgbClr val="525156"/>
                </a:solidFill>
                <a:latin typeface="Lucida Sans"/>
                <a:cs typeface="Lucida Sans"/>
              </a:rPr>
              <a:t>three-fourths</a:t>
            </a:r>
            <a:r>
              <a:rPr sz="794" spc="44" dirty="0">
                <a:solidFill>
                  <a:srgbClr val="525156"/>
                </a:solidFill>
                <a:latin typeface="Lucida Sans"/>
                <a:cs typeface="Lucida Sans"/>
              </a:rPr>
              <a:t> </a:t>
            </a:r>
            <a:r>
              <a:rPr sz="794" dirty="0">
                <a:solidFill>
                  <a:srgbClr val="525156"/>
                </a:solidFill>
                <a:latin typeface="Lucida Sans"/>
                <a:cs typeface="Lucida Sans"/>
              </a:rPr>
              <a:t>of</a:t>
            </a:r>
            <a:r>
              <a:rPr sz="794" spc="44" dirty="0">
                <a:solidFill>
                  <a:srgbClr val="525156"/>
                </a:solidFill>
                <a:latin typeface="Lucida Sans"/>
                <a:cs typeface="Lucida Sans"/>
              </a:rPr>
              <a:t> </a:t>
            </a:r>
            <a:r>
              <a:rPr sz="794" dirty="0">
                <a:solidFill>
                  <a:srgbClr val="525156"/>
                </a:solidFill>
                <a:latin typeface="Lucida Sans"/>
                <a:cs typeface="Lucida Sans"/>
              </a:rPr>
              <a:t>the</a:t>
            </a:r>
            <a:r>
              <a:rPr sz="794" spc="44" dirty="0">
                <a:solidFill>
                  <a:srgbClr val="525156"/>
                </a:solidFill>
                <a:latin typeface="Lucida Sans"/>
                <a:cs typeface="Lucida Sans"/>
              </a:rPr>
              <a:t> </a:t>
            </a:r>
            <a:r>
              <a:rPr sz="794" spc="-22" dirty="0">
                <a:solidFill>
                  <a:srgbClr val="525156"/>
                </a:solidFill>
                <a:latin typeface="Lucida Sans"/>
                <a:cs typeface="Lucida Sans"/>
              </a:rPr>
              <a:t>MD </a:t>
            </a:r>
            <a:r>
              <a:rPr sz="794" spc="-9" dirty="0">
                <a:solidFill>
                  <a:srgbClr val="525156"/>
                </a:solidFill>
                <a:latin typeface="Lucida Sans"/>
                <a:cs typeface="Lucida Sans"/>
              </a:rPr>
              <a:t>population</a:t>
            </a:r>
            <a:endParaRPr sz="794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58874" y="4930589"/>
            <a:ext cx="74631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Calibri"/>
                <a:cs typeface="Calibri"/>
              </a:rPr>
              <a:t>631,089</a:t>
            </a:r>
            <a:r>
              <a:rPr sz="794" spc="-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-</a:t>
            </a:r>
            <a:r>
              <a:rPr sz="794" spc="-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Calibri"/>
                <a:cs typeface="Calibri"/>
              </a:rPr>
              <a:t>841,452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27204" y="4950199"/>
            <a:ext cx="100853" cy="100853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3081B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3" name="object 33"/>
          <p:cNvSpPr txBox="1"/>
          <p:nvPr/>
        </p:nvSpPr>
        <p:spPr>
          <a:xfrm>
            <a:off x="7893670" y="4930589"/>
            <a:ext cx="41910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&gt;</a:t>
            </a:r>
            <a:r>
              <a:rPr sz="794" spc="-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Calibri"/>
                <a:cs typeface="Calibri"/>
              </a:rPr>
              <a:t>841,452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762001" y="4950199"/>
            <a:ext cx="100853" cy="100853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8509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5" name="object 35"/>
          <p:cNvSpPr/>
          <p:nvPr/>
        </p:nvSpPr>
        <p:spPr>
          <a:xfrm>
            <a:off x="134471" y="6"/>
            <a:ext cx="8875059" cy="412376"/>
          </a:xfrm>
          <a:custGeom>
            <a:avLst/>
            <a:gdLst/>
            <a:ahLst/>
            <a:cxnLst/>
            <a:rect l="l" t="t" r="r" b="b"/>
            <a:pathLst>
              <a:path w="10058400" h="467359">
                <a:moveTo>
                  <a:pt x="10058400" y="0"/>
                </a:moveTo>
                <a:lnTo>
                  <a:pt x="0" y="0"/>
                </a:lnTo>
                <a:lnTo>
                  <a:pt x="0" y="466818"/>
                </a:lnTo>
                <a:lnTo>
                  <a:pt x="10058400" y="466818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6" name="object 36"/>
          <p:cNvSpPr/>
          <p:nvPr/>
        </p:nvSpPr>
        <p:spPr>
          <a:xfrm>
            <a:off x="134471" y="6446184"/>
            <a:ext cx="8875059" cy="411816"/>
          </a:xfrm>
          <a:custGeom>
            <a:avLst/>
            <a:gdLst/>
            <a:ahLst/>
            <a:cxnLst/>
            <a:rect l="l" t="t" r="r" b="b"/>
            <a:pathLst>
              <a:path w="10058400" h="466725">
                <a:moveTo>
                  <a:pt x="10058400" y="0"/>
                </a:moveTo>
                <a:lnTo>
                  <a:pt x="0" y="0"/>
                </a:lnTo>
                <a:lnTo>
                  <a:pt x="0" y="466725"/>
                </a:lnTo>
                <a:lnTo>
                  <a:pt x="10058400" y="466725"/>
                </a:lnTo>
                <a:lnTo>
                  <a:pt x="10058400" y="0"/>
                </a:lnTo>
                <a:close/>
              </a:path>
            </a:pathLst>
          </a:custGeom>
          <a:solidFill>
            <a:srgbClr val="8A5E3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542020" y="356079"/>
            <a:ext cx="5441921" cy="565313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71" dirty="0"/>
              <a:t>Overview:</a:t>
            </a:r>
            <a:r>
              <a:rPr spc="-62" dirty="0"/>
              <a:t> </a:t>
            </a:r>
            <a:r>
              <a:rPr spc="97" dirty="0"/>
              <a:t>State</a:t>
            </a:r>
            <a:r>
              <a:rPr spc="-62" dirty="0"/>
              <a:t> </a:t>
            </a:r>
            <a:r>
              <a:rPr spc="71" dirty="0"/>
              <a:t>Population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42633" y="1459567"/>
            <a:ext cx="2638985" cy="19457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91" dirty="0">
                <a:latin typeface="Calibri"/>
                <a:cs typeface="Calibri"/>
              </a:rPr>
              <a:t>This</a:t>
            </a:r>
            <a:r>
              <a:rPr sz="1191" spc="57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report</a:t>
            </a:r>
            <a:r>
              <a:rPr sz="1191" spc="57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primarily</a:t>
            </a:r>
            <a:r>
              <a:rPr sz="1191" spc="57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explores</a:t>
            </a:r>
            <a:r>
              <a:rPr sz="1191" spc="57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system</a:t>
            </a:r>
            <a:r>
              <a:rPr sz="1191" spc="57" dirty="0">
                <a:latin typeface="Calibri"/>
                <a:cs typeface="Calibri"/>
              </a:rPr>
              <a:t> </a:t>
            </a:r>
            <a:r>
              <a:rPr sz="1191" spc="-22" dirty="0">
                <a:latin typeface="Calibri"/>
                <a:cs typeface="Calibri"/>
              </a:rPr>
              <a:t>and</a:t>
            </a:r>
            <a:endParaRPr sz="1191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632" y="1641101"/>
            <a:ext cx="2882153" cy="21241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lnSpc>
                <a:spcPct val="115700"/>
              </a:lnSpc>
              <a:spcBef>
                <a:spcPts val="88"/>
              </a:spcBef>
            </a:pPr>
            <a:r>
              <a:rPr sz="1191" dirty="0">
                <a:latin typeface="Calibri"/>
                <a:cs typeface="Calibri"/>
              </a:rPr>
              <a:t>social</a:t>
            </a:r>
            <a:r>
              <a:rPr sz="1191" spc="40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determinants</a:t>
            </a:r>
            <a:r>
              <a:rPr sz="1191" spc="44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that</a:t>
            </a:r>
            <a:r>
              <a:rPr sz="1191" spc="44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lead</a:t>
            </a:r>
            <a:r>
              <a:rPr sz="1191" spc="40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to</a:t>
            </a:r>
            <a:r>
              <a:rPr sz="1191" spc="44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racial </a:t>
            </a:r>
            <a:r>
              <a:rPr sz="1191" dirty="0">
                <a:latin typeface="Calibri"/>
                <a:cs typeface="Calibri"/>
              </a:rPr>
              <a:t>disparity</a:t>
            </a:r>
            <a:r>
              <a:rPr sz="1191" spc="57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and</a:t>
            </a:r>
            <a:r>
              <a:rPr sz="1191" spc="57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inequity</a:t>
            </a:r>
            <a:r>
              <a:rPr sz="1191" spc="6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in</a:t>
            </a:r>
            <a:r>
              <a:rPr sz="1191" spc="57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Howard</a:t>
            </a:r>
            <a:r>
              <a:rPr sz="1191" spc="62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County, Maryland.</a:t>
            </a:r>
            <a:r>
              <a:rPr sz="1191" spc="4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Data</a:t>
            </a:r>
            <a:r>
              <a:rPr sz="1191" spc="4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at</a:t>
            </a:r>
            <a:r>
              <a:rPr sz="1191" spc="4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the</a:t>
            </a:r>
            <a:r>
              <a:rPr sz="1191" spc="9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state</a:t>
            </a:r>
            <a:r>
              <a:rPr sz="1191" spc="4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level</a:t>
            </a:r>
            <a:r>
              <a:rPr sz="1191" spc="4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and</a:t>
            </a:r>
            <a:r>
              <a:rPr sz="1191" spc="9" dirty="0">
                <a:latin typeface="Calibri"/>
                <a:cs typeface="Calibri"/>
              </a:rPr>
              <a:t> </a:t>
            </a:r>
            <a:r>
              <a:rPr sz="1191" spc="-18" dirty="0">
                <a:latin typeface="Calibri"/>
                <a:cs typeface="Calibri"/>
              </a:rPr>
              <a:t>from </a:t>
            </a:r>
            <a:r>
              <a:rPr sz="1191" spc="9" dirty="0">
                <a:latin typeface="Calibri"/>
                <a:cs typeface="Calibri"/>
              </a:rPr>
              <a:t>selected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jurisdictions</a:t>
            </a:r>
            <a:r>
              <a:rPr sz="1191" spc="31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are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included</a:t>
            </a:r>
            <a:r>
              <a:rPr sz="1191" spc="31" dirty="0">
                <a:latin typeface="Calibri"/>
                <a:cs typeface="Calibri"/>
              </a:rPr>
              <a:t> </a:t>
            </a:r>
            <a:r>
              <a:rPr sz="1191" spc="-22" dirty="0">
                <a:latin typeface="Calibri"/>
                <a:cs typeface="Calibri"/>
              </a:rPr>
              <a:t>for </a:t>
            </a:r>
            <a:r>
              <a:rPr sz="1191" dirty="0">
                <a:latin typeface="Calibri"/>
                <a:cs typeface="Calibri"/>
              </a:rPr>
              <a:t>additional</a:t>
            </a:r>
            <a:r>
              <a:rPr sz="1191" spc="106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context</a:t>
            </a:r>
            <a:r>
              <a:rPr sz="1191" spc="106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and</a:t>
            </a:r>
            <a:r>
              <a:rPr sz="1191" spc="106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comparison</a:t>
            </a:r>
            <a:r>
              <a:rPr sz="1191" spc="110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where </a:t>
            </a:r>
            <a:r>
              <a:rPr sz="1191" dirty="0">
                <a:latin typeface="Calibri"/>
                <a:cs typeface="Calibri"/>
              </a:rPr>
              <a:t>appropriate.</a:t>
            </a:r>
            <a:r>
              <a:rPr sz="1191" spc="49" dirty="0">
                <a:latin typeface="Calibri"/>
                <a:cs typeface="Calibri"/>
              </a:rPr>
              <a:t> </a:t>
            </a:r>
            <a:r>
              <a:rPr sz="1191" spc="-26" dirty="0">
                <a:latin typeface="Calibri"/>
                <a:cs typeface="Calibri"/>
              </a:rPr>
              <a:t>Where</a:t>
            </a:r>
            <a:r>
              <a:rPr sz="1191" spc="53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these</a:t>
            </a:r>
            <a:r>
              <a:rPr sz="1191" spc="53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cross-</a:t>
            </a:r>
            <a:r>
              <a:rPr sz="1191" spc="-9" dirty="0">
                <a:latin typeface="Calibri"/>
                <a:cs typeface="Calibri"/>
              </a:rPr>
              <a:t>jurisdictional </a:t>
            </a:r>
            <a:r>
              <a:rPr sz="1191" dirty="0">
                <a:latin typeface="Calibri"/>
                <a:cs typeface="Calibri"/>
              </a:rPr>
              <a:t>analyses</a:t>
            </a:r>
            <a:r>
              <a:rPr sz="1191" spc="4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are</a:t>
            </a:r>
            <a:r>
              <a:rPr sz="1191" spc="4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made,</a:t>
            </a:r>
            <a:r>
              <a:rPr sz="1191" spc="4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they</a:t>
            </a:r>
            <a:r>
              <a:rPr sz="1191" spc="4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refer</a:t>
            </a:r>
            <a:r>
              <a:rPr sz="1191" spc="9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to</a:t>
            </a:r>
            <a:r>
              <a:rPr sz="1191" spc="4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the</a:t>
            </a:r>
            <a:r>
              <a:rPr sz="1191" spc="4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five</a:t>
            </a:r>
            <a:r>
              <a:rPr sz="1191" spc="4" dirty="0">
                <a:latin typeface="Calibri"/>
                <a:cs typeface="Calibri"/>
              </a:rPr>
              <a:t> </a:t>
            </a:r>
            <a:r>
              <a:rPr sz="1191" spc="-18" dirty="0">
                <a:latin typeface="Calibri"/>
                <a:cs typeface="Calibri"/>
              </a:rPr>
              <a:t>most </a:t>
            </a:r>
            <a:r>
              <a:rPr sz="1191" spc="9" dirty="0">
                <a:latin typeface="Calibri"/>
                <a:cs typeface="Calibri"/>
              </a:rPr>
              <a:t>populous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jurisdictions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or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counties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in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spc="-22" dirty="0">
                <a:latin typeface="Calibri"/>
                <a:cs typeface="Calibri"/>
              </a:rPr>
              <a:t>the </a:t>
            </a:r>
            <a:r>
              <a:rPr sz="1191" spc="9" dirty="0">
                <a:latin typeface="Calibri"/>
                <a:cs typeface="Calibri"/>
              </a:rPr>
              <a:t>state.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Population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data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comparisons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for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these </a:t>
            </a:r>
            <a:r>
              <a:rPr sz="1191" spc="9" dirty="0">
                <a:latin typeface="Calibri"/>
                <a:cs typeface="Calibri"/>
              </a:rPr>
              <a:t>jurisdictions</a:t>
            </a:r>
            <a:r>
              <a:rPr sz="1191" spc="-4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are</a:t>
            </a:r>
            <a:r>
              <a:rPr sz="1191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provided</a:t>
            </a:r>
            <a:r>
              <a:rPr sz="1191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in</a:t>
            </a:r>
            <a:r>
              <a:rPr sz="1191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the</a:t>
            </a:r>
            <a:r>
              <a:rPr sz="1191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table</a:t>
            </a:r>
            <a:r>
              <a:rPr sz="1191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below.</a:t>
            </a:r>
            <a:endParaRPr sz="1191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1" name="object 41"/>
          <p:cNvSpPr txBox="1"/>
          <p:nvPr/>
        </p:nvSpPr>
        <p:spPr>
          <a:xfrm>
            <a:off x="4199930" y="2585757"/>
            <a:ext cx="1106021" cy="31678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985" b="1" spc="44" dirty="0">
                <a:solidFill>
                  <a:srgbClr val="004489"/>
                </a:solidFill>
                <a:latin typeface="Calibri"/>
                <a:cs typeface="Calibri"/>
              </a:rPr>
              <a:t>6,055,802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85487" y="2804272"/>
            <a:ext cx="1534645" cy="21508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324" b="1" spc="-88" dirty="0">
                <a:solidFill>
                  <a:srgbClr val="004489"/>
                </a:solidFill>
                <a:latin typeface="Calibri"/>
                <a:cs typeface="Calibri"/>
              </a:rPr>
              <a:t>MD</a:t>
            </a:r>
            <a:r>
              <a:rPr sz="1324" b="1" spc="-26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1324" b="1" spc="44" dirty="0">
                <a:solidFill>
                  <a:srgbClr val="004489"/>
                </a:solidFill>
                <a:latin typeface="Calibri"/>
                <a:cs typeface="Calibri"/>
              </a:rPr>
              <a:t>Total</a:t>
            </a:r>
            <a:r>
              <a:rPr sz="1324" b="1" spc="-26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1324" b="1" spc="-9" dirty="0">
                <a:solidFill>
                  <a:srgbClr val="004489"/>
                </a:solidFill>
                <a:latin typeface="Calibri"/>
                <a:cs typeface="Calibri"/>
              </a:rPr>
              <a:t>Population</a:t>
            </a:r>
            <a:endParaRPr sz="1324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37537" y="2252438"/>
            <a:ext cx="272863" cy="111045"/>
          </a:xfrm>
          <a:prstGeom prst="rect">
            <a:avLst/>
          </a:prstGeom>
        </p:spPr>
        <p:txBody>
          <a:bodyPr vert="horz" wrap="square" lIns="0" tIns="560" rIns="0" bIns="0" rtlCol="0">
            <a:spAutoFit/>
          </a:bodyPr>
          <a:lstStyle/>
          <a:p>
            <a:pPr>
              <a:spcBef>
                <a:spcPts val="4"/>
              </a:spcBef>
            </a:pPr>
            <a:endParaRPr sz="100">
              <a:latin typeface="Times New Roman"/>
              <a:cs typeface="Times New Roman"/>
            </a:endParaRPr>
          </a:p>
          <a:p>
            <a:pPr marL="11206">
              <a:spcBef>
                <a:spcPts val="4"/>
              </a:spcBef>
            </a:pPr>
            <a:r>
              <a:rPr sz="618" spc="-9" dirty="0">
                <a:latin typeface="Times New Roman"/>
                <a:cs typeface="Times New Roman"/>
              </a:rPr>
              <a:t>586131</a:t>
            </a:r>
            <a:endParaRPr sz="618">
              <a:latin typeface="Times New Roman"/>
              <a:cs typeface="Times New Roman"/>
            </a:endParaRPr>
          </a:p>
        </p:txBody>
      </p: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420221" y="4000500"/>
          <a:ext cx="2924735" cy="1890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8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9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County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5B3C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Population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5B3C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MD</a:t>
                      </a:r>
                      <a:r>
                        <a:rPr sz="9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Population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5B3C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900" spc="4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Montgomery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1,051,816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17.4</a:t>
                      </a:r>
                      <a:r>
                        <a:rPr sz="8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900" spc="4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Prince</a:t>
                      </a:r>
                      <a:r>
                        <a:rPr sz="900" spc="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George’s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909,612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15.0</a:t>
                      </a:r>
                      <a:r>
                        <a:rPr sz="8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900" spc="3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Baltimore</a:t>
                      </a:r>
                      <a:r>
                        <a:rPr sz="900" spc="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County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826,017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13.6</a:t>
                      </a:r>
                      <a:r>
                        <a:rPr sz="8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4.</a:t>
                      </a:r>
                      <a:r>
                        <a:rPr sz="900" spc="3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Baltimore</a:t>
                      </a:r>
                      <a:r>
                        <a:rPr sz="900" spc="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City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586,131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9.7</a:t>
                      </a: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5.</a:t>
                      </a:r>
                      <a:r>
                        <a:rPr sz="900" spc="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Anne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Arundel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582,777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9.6</a:t>
                      </a: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3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6.</a:t>
                      </a:r>
                      <a:r>
                        <a:rPr sz="900" spc="4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Howard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328,200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5.4</a:t>
                      </a: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5" name="object 45"/>
          <p:cNvGrpSpPr/>
          <p:nvPr/>
        </p:nvGrpSpPr>
        <p:grpSpPr>
          <a:xfrm>
            <a:off x="4916581" y="6152029"/>
            <a:ext cx="1815913" cy="160244"/>
            <a:chOff x="5419724" y="6972300"/>
            <a:chExt cx="2058035" cy="181610"/>
          </a:xfrm>
        </p:grpSpPr>
        <p:sp>
          <p:nvSpPr>
            <p:cNvPr id="46" name="object 46"/>
            <p:cNvSpPr/>
            <p:nvPr/>
          </p:nvSpPr>
          <p:spPr>
            <a:xfrm>
              <a:off x="5419725" y="6972300"/>
              <a:ext cx="2058035" cy="181610"/>
            </a:xfrm>
            <a:custGeom>
              <a:avLst/>
              <a:gdLst/>
              <a:ahLst/>
              <a:cxnLst/>
              <a:rect l="l" t="t" r="r" b="b"/>
              <a:pathLst>
                <a:path w="2058034" h="181609">
                  <a:moveTo>
                    <a:pt x="2050503" y="0"/>
                  </a:moveTo>
                  <a:lnTo>
                    <a:pt x="9550" y="0"/>
                  </a:lnTo>
                  <a:lnTo>
                    <a:pt x="6908" y="0"/>
                  </a:lnTo>
                  <a:lnTo>
                    <a:pt x="4660" y="908"/>
                  </a:lnTo>
                  <a:lnTo>
                    <a:pt x="927" y="4538"/>
                  </a:lnTo>
                  <a:lnTo>
                    <a:pt x="0" y="6727"/>
                  </a:lnTo>
                  <a:lnTo>
                    <a:pt x="0" y="174268"/>
                  </a:lnTo>
                  <a:lnTo>
                    <a:pt x="927" y="176460"/>
                  </a:lnTo>
                  <a:lnTo>
                    <a:pt x="4660" y="180092"/>
                  </a:lnTo>
                  <a:lnTo>
                    <a:pt x="6908" y="181000"/>
                  </a:lnTo>
                  <a:lnTo>
                    <a:pt x="2050503" y="181000"/>
                  </a:lnTo>
                  <a:lnTo>
                    <a:pt x="2052751" y="180092"/>
                  </a:lnTo>
                  <a:lnTo>
                    <a:pt x="2056485" y="176460"/>
                  </a:lnTo>
                  <a:lnTo>
                    <a:pt x="2057412" y="174268"/>
                  </a:lnTo>
                  <a:lnTo>
                    <a:pt x="2057412" y="6727"/>
                  </a:lnTo>
                  <a:lnTo>
                    <a:pt x="2056485" y="4538"/>
                  </a:lnTo>
                  <a:lnTo>
                    <a:pt x="2052751" y="908"/>
                  </a:lnTo>
                  <a:lnTo>
                    <a:pt x="2050503" y="0"/>
                  </a:lnTo>
                  <a:close/>
                </a:path>
              </a:pathLst>
            </a:custGeom>
            <a:solidFill>
              <a:srgbClr val="52515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" name="object 47"/>
            <p:cNvSpPr/>
            <p:nvPr/>
          </p:nvSpPr>
          <p:spPr>
            <a:xfrm>
              <a:off x="5419724" y="6972300"/>
              <a:ext cx="1450975" cy="181610"/>
            </a:xfrm>
            <a:custGeom>
              <a:avLst/>
              <a:gdLst/>
              <a:ahLst/>
              <a:cxnLst/>
              <a:rect l="l" t="t" r="r" b="b"/>
              <a:pathLst>
                <a:path w="1450975" h="181609">
                  <a:moveTo>
                    <a:pt x="1443939" y="0"/>
                  </a:moveTo>
                  <a:lnTo>
                    <a:pt x="9550" y="0"/>
                  </a:lnTo>
                  <a:lnTo>
                    <a:pt x="6908" y="0"/>
                  </a:lnTo>
                  <a:lnTo>
                    <a:pt x="4660" y="908"/>
                  </a:lnTo>
                  <a:lnTo>
                    <a:pt x="927" y="4538"/>
                  </a:lnTo>
                  <a:lnTo>
                    <a:pt x="0" y="6727"/>
                  </a:lnTo>
                  <a:lnTo>
                    <a:pt x="0" y="174268"/>
                  </a:lnTo>
                  <a:lnTo>
                    <a:pt x="927" y="176460"/>
                  </a:lnTo>
                  <a:lnTo>
                    <a:pt x="4660" y="180092"/>
                  </a:lnTo>
                  <a:lnTo>
                    <a:pt x="6908" y="181000"/>
                  </a:lnTo>
                  <a:lnTo>
                    <a:pt x="1443939" y="181000"/>
                  </a:lnTo>
                  <a:lnTo>
                    <a:pt x="1446187" y="180092"/>
                  </a:lnTo>
                  <a:lnTo>
                    <a:pt x="1449908" y="176460"/>
                  </a:lnTo>
                  <a:lnTo>
                    <a:pt x="1450835" y="174268"/>
                  </a:lnTo>
                  <a:lnTo>
                    <a:pt x="1450835" y="6727"/>
                  </a:lnTo>
                  <a:lnTo>
                    <a:pt x="1449908" y="4538"/>
                  </a:lnTo>
                  <a:lnTo>
                    <a:pt x="1446187" y="908"/>
                  </a:lnTo>
                  <a:lnTo>
                    <a:pt x="1443939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098927" y="1291478"/>
            <a:ext cx="6443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44" dirty="0">
                <a:solidFill>
                  <a:srgbClr val="323232"/>
                </a:solidFill>
                <a:latin typeface="Calibri"/>
                <a:cs typeface="Calibri"/>
              </a:rPr>
              <a:t>2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31</a:t>
            </a:fld>
            <a:endParaRPr spc="-44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6504" y="1747904"/>
            <a:ext cx="5101478" cy="27234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10833" y="1358713"/>
            <a:ext cx="2333065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spc="9" dirty="0">
                <a:solidFill>
                  <a:srgbClr val="323232"/>
                </a:solidFill>
                <a:latin typeface="Calibri"/>
                <a:cs typeface="Calibri"/>
              </a:rPr>
              <a:t>Maryland</a:t>
            </a:r>
            <a:r>
              <a:rPr sz="927" b="1" spc="10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927" b="1" spc="9" dirty="0">
                <a:solidFill>
                  <a:srgbClr val="323232"/>
                </a:solidFill>
                <a:latin typeface="Calibri"/>
                <a:cs typeface="Calibri"/>
              </a:rPr>
              <a:t>Racial/Ethnic</a:t>
            </a:r>
            <a:r>
              <a:rPr sz="927" b="1" spc="10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927" b="1" spc="9" dirty="0">
                <a:solidFill>
                  <a:srgbClr val="323232"/>
                </a:solidFill>
                <a:latin typeface="Calibri"/>
                <a:cs typeface="Calibri"/>
              </a:rPr>
              <a:t>Diversity</a:t>
            </a:r>
            <a:r>
              <a:rPr sz="927" b="1" spc="10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927" b="1" spc="9" dirty="0">
                <a:solidFill>
                  <a:srgbClr val="323232"/>
                </a:solidFill>
                <a:latin typeface="Calibri"/>
                <a:cs typeface="Calibri"/>
              </a:rPr>
              <a:t>Index,</a:t>
            </a:r>
            <a:r>
              <a:rPr sz="927" b="1" spc="10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927" b="1" spc="-18" dirty="0">
                <a:solidFill>
                  <a:srgbClr val="323232"/>
                </a:solidFill>
                <a:latin typeface="Calibri"/>
                <a:cs typeface="Calibri"/>
              </a:rPr>
              <a:t>2020</a:t>
            </a:r>
            <a:endParaRPr sz="927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9197" y="1846169"/>
            <a:ext cx="16864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070707"/>
                </a:solidFill>
                <a:latin typeface="Calibri"/>
                <a:cs typeface="Calibri"/>
              </a:rPr>
              <a:t>26.8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87962" y="2661397"/>
            <a:ext cx="16864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070707"/>
                </a:solidFill>
                <a:latin typeface="Calibri"/>
                <a:cs typeface="Calibri"/>
              </a:rPr>
              <a:t>56.5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12322" y="2098302"/>
            <a:ext cx="16864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070707"/>
                </a:solidFill>
                <a:latin typeface="Calibri"/>
                <a:cs typeface="Calibri"/>
              </a:rPr>
              <a:t>63.2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72006" y="3409390"/>
            <a:ext cx="16864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070707"/>
                </a:solidFill>
                <a:latin typeface="Calibri"/>
                <a:cs typeface="Calibri"/>
              </a:rPr>
              <a:t>42.8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20851" y="2997574"/>
            <a:ext cx="16864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070707"/>
                </a:solidFill>
                <a:latin typeface="Calibri"/>
                <a:cs typeface="Calibri"/>
              </a:rPr>
              <a:t>44.9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92954" y="2005853"/>
            <a:ext cx="16864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070707"/>
                </a:solidFill>
                <a:latin typeface="Calibri"/>
                <a:cs typeface="Calibri"/>
              </a:rPr>
              <a:t>27.4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52763" y="1854574"/>
            <a:ext cx="16864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070707"/>
                </a:solidFill>
                <a:latin typeface="Calibri"/>
                <a:cs typeface="Calibri"/>
              </a:rPr>
              <a:t>34.1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9763" y="3476625"/>
            <a:ext cx="16864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070707"/>
                </a:solidFill>
                <a:latin typeface="Calibri"/>
                <a:cs typeface="Calibri"/>
              </a:rPr>
              <a:t>63.9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94785" y="3535456"/>
            <a:ext cx="16864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070707"/>
                </a:solidFill>
                <a:latin typeface="Calibri"/>
                <a:cs typeface="Calibri"/>
              </a:rPr>
              <a:t>54.5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39116" y="2081493"/>
            <a:ext cx="16864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070707"/>
                </a:solidFill>
                <a:latin typeface="Calibri"/>
                <a:cs typeface="Calibri"/>
              </a:rPr>
              <a:t>51.4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79184" y="1871383"/>
            <a:ext cx="12718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070707"/>
                </a:solidFill>
                <a:latin typeface="Calibri"/>
                <a:cs typeface="Calibri"/>
              </a:rPr>
              <a:t>9.4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91377" y="1963831"/>
            <a:ext cx="106456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070707"/>
                </a:solidFill>
                <a:latin typeface="Calibri"/>
                <a:cs typeface="Calibri"/>
              </a:rPr>
              <a:t>46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76998" y="2442883"/>
            <a:ext cx="16864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070707"/>
                </a:solidFill>
                <a:latin typeface="Calibri"/>
                <a:cs typeface="Calibri"/>
              </a:rPr>
              <a:t>69.6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01484" y="2417669"/>
            <a:ext cx="16864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070707"/>
                </a:solidFill>
                <a:latin typeface="Calibri"/>
                <a:cs typeface="Calibri"/>
              </a:rPr>
              <a:t>41.4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4440" y="2610971"/>
            <a:ext cx="16864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070707"/>
                </a:solidFill>
                <a:latin typeface="Calibri"/>
                <a:cs typeface="Calibri"/>
              </a:rPr>
              <a:t>73.5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03068" y="3014383"/>
            <a:ext cx="106456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070707"/>
                </a:solidFill>
                <a:latin typeface="Calibri"/>
                <a:cs typeface="Calibri"/>
              </a:rPr>
              <a:t>59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44359" y="2669802"/>
            <a:ext cx="16864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070707"/>
                </a:solidFill>
                <a:latin typeface="Calibri"/>
                <a:cs typeface="Calibri"/>
              </a:rPr>
              <a:t>29.1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88940" y="4073338"/>
            <a:ext cx="16864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070707"/>
                </a:solidFill>
                <a:latin typeface="Calibri"/>
                <a:cs typeface="Calibri"/>
              </a:rPr>
              <a:t>57.6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96366" y="3804397"/>
            <a:ext cx="16864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070707"/>
                </a:solidFill>
                <a:latin typeface="Calibri"/>
                <a:cs typeface="Calibri"/>
              </a:rPr>
              <a:t>47.5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68719" y="3056405"/>
            <a:ext cx="16864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070707"/>
                </a:solidFill>
                <a:latin typeface="Calibri"/>
                <a:cs typeface="Calibri"/>
              </a:rPr>
              <a:t>41.9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27300" y="1871383"/>
            <a:ext cx="16864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070707"/>
                </a:solidFill>
                <a:latin typeface="Calibri"/>
                <a:cs typeface="Calibri"/>
              </a:rPr>
              <a:t>42.5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06601" y="3711949"/>
            <a:ext cx="16864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070707"/>
                </a:solidFill>
                <a:latin typeface="Calibri"/>
                <a:cs typeface="Calibri"/>
              </a:rPr>
              <a:t>58.2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41925" y="3964081"/>
            <a:ext cx="16864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070707"/>
                </a:solidFill>
                <a:latin typeface="Calibri"/>
                <a:cs typeface="Calibri"/>
              </a:rPr>
              <a:t>36.1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14022" y="4950199"/>
            <a:ext cx="100853" cy="100853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EFF3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8" name="object 28"/>
          <p:cNvSpPr/>
          <p:nvPr/>
        </p:nvSpPr>
        <p:spPr>
          <a:xfrm>
            <a:off x="5095830" y="4950199"/>
            <a:ext cx="100853" cy="100853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C6DBE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9" name="object 29"/>
          <p:cNvSpPr txBox="1"/>
          <p:nvPr/>
        </p:nvSpPr>
        <p:spPr>
          <a:xfrm>
            <a:off x="4602816" y="4732244"/>
            <a:ext cx="919443" cy="333251"/>
          </a:xfrm>
          <a:prstGeom prst="rect">
            <a:avLst/>
          </a:prstGeom>
        </p:spPr>
        <p:txBody>
          <a:bodyPr vert="horz" wrap="square" lIns="0" tIns="49866" rIns="0" bIns="0" rtlCol="0">
            <a:spAutoFit/>
          </a:bodyPr>
          <a:lstStyle/>
          <a:p>
            <a:pPr marR="25774" algn="r">
              <a:spcBef>
                <a:spcPts val="393"/>
              </a:spcBef>
            </a:pP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Diversity</a:t>
            </a:r>
            <a:r>
              <a:rPr sz="794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Index</a:t>
            </a:r>
            <a:r>
              <a:rPr sz="794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Calibri"/>
                <a:cs typeface="Calibri"/>
              </a:rPr>
              <a:t>Score</a:t>
            </a:r>
            <a:endParaRPr sz="794">
              <a:latin typeface="Calibri"/>
              <a:cs typeface="Calibri"/>
            </a:endParaRPr>
          </a:p>
          <a:p>
            <a:pPr marR="4483" algn="r">
              <a:spcBef>
                <a:spcPts val="304"/>
              </a:spcBef>
              <a:tabLst>
                <a:tab pos="481318" algn="l"/>
              </a:tabLst>
            </a:pP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&lt;</a:t>
            </a:r>
            <a:r>
              <a:rPr sz="794" spc="-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spc="-22" dirty="0">
                <a:solidFill>
                  <a:srgbClr val="323232"/>
                </a:solidFill>
                <a:latin typeface="Calibri"/>
                <a:cs typeface="Calibri"/>
              </a:rPr>
              <a:t>12</a:t>
            </a: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	12</a:t>
            </a:r>
            <a:r>
              <a:rPr sz="794" spc="-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-</a:t>
            </a:r>
            <a:r>
              <a:rPr sz="794" spc="-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spc="-22" dirty="0">
                <a:solidFill>
                  <a:srgbClr val="323232"/>
                </a:solidFill>
                <a:latin typeface="Calibri"/>
                <a:cs typeface="Calibri"/>
              </a:rPr>
              <a:t>24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11078" y="4930589"/>
            <a:ext cx="2947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24</a:t>
            </a:r>
            <a:r>
              <a:rPr sz="794" spc="-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-</a:t>
            </a:r>
            <a:r>
              <a:rPr sz="794" spc="-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spc="-22" dirty="0">
                <a:solidFill>
                  <a:srgbClr val="323232"/>
                </a:solidFill>
                <a:latin typeface="Calibri"/>
                <a:cs typeface="Calibri"/>
              </a:rPr>
              <a:t>36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679409" y="4950199"/>
            <a:ext cx="100853" cy="100853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9DCAE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2" name="object 32"/>
          <p:cNvSpPr txBox="1"/>
          <p:nvPr/>
        </p:nvSpPr>
        <p:spPr>
          <a:xfrm>
            <a:off x="6394659" y="4930589"/>
            <a:ext cx="2947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36</a:t>
            </a:r>
            <a:r>
              <a:rPr sz="794" spc="-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-</a:t>
            </a:r>
            <a:r>
              <a:rPr sz="794" spc="-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spc="-22" dirty="0">
                <a:solidFill>
                  <a:srgbClr val="323232"/>
                </a:solidFill>
                <a:latin typeface="Calibri"/>
                <a:cs typeface="Calibri"/>
              </a:rPr>
              <a:t>49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62990" y="4950199"/>
            <a:ext cx="100853" cy="100853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6BADD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4" name="object 34"/>
          <p:cNvSpPr txBox="1"/>
          <p:nvPr/>
        </p:nvSpPr>
        <p:spPr>
          <a:xfrm>
            <a:off x="6978238" y="4930589"/>
            <a:ext cx="2947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49</a:t>
            </a:r>
            <a:r>
              <a:rPr sz="794" spc="-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-</a:t>
            </a:r>
            <a:r>
              <a:rPr sz="794" spc="-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spc="-22" dirty="0">
                <a:solidFill>
                  <a:srgbClr val="323232"/>
                </a:solidFill>
                <a:latin typeface="Calibri"/>
                <a:cs typeface="Calibri"/>
              </a:rPr>
              <a:t>61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846569" y="4950199"/>
            <a:ext cx="100853" cy="100853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3081B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6" name="object 36"/>
          <p:cNvSpPr txBox="1"/>
          <p:nvPr/>
        </p:nvSpPr>
        <p:spPr>
          <a:xfrm>
            <a:off x="7561831" y="4930589"/>
            <a:ext cx="19330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&gt;</a:t>
            </a:r>
            <a:r>
              <a:rPr sz="794" spc="-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spc="-22" dirty="0">
                <a:solidFill>
                  <a:srgbClr val="323232"/>
                </a:solidFill>
                <a:latin typeface="Calibri"/>
                <a:cs typeface="Calibri"/>
              </a:rPr>
              <a:t>61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430161" y="4950199"/>
            <a:ext cx="100853" cy="100853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8509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8" name="object 38"/>
          <p:cNvSpPr/>
          <p:nvPr/>
        </p:nvSpPr>
        <p:spPr>
          <a:xfrm>
            <a:off x="134471" y="6"/>
            <a:ext cx="8875059" cy="412376"/>
          </a:xfrm>
          <a:custGeom>
            <a:avLst/>
            <a:gdLst/>
            <a:ahLst/>
            <a:cxnLst/>
            <a:rect l="l" t="t" r="r" b="b"/>
            <a:pathLst>
              <a:path w="10058400" h="467359">
                <a:moveTo>
                  <a:pt x="10058400" y="0"/>
                </a:moveTo>
                <a:lnTo>
                  <a:pt x="0" y="0"/>
                </a:lnTo>
                <a:lnTo>
                  <a:pt x="0" y="466818"/>
                </a:lnTo>
                <a:lnTo>
                  <a:pt x="10058400" y="466818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9" name="object 39"/>
          <p:cNvSpPr/>
          <p:nvPr/>
        </p:nvSpPr>
        <p:spPr>
          <a:xfrm>
            <a:off x="134471" y="6446184"/>
            <a:ext cx="8875059" cy="411816"/>
          </a:xfrm>
          <a:custGeom>
            <a:avLst/>
            <a:gdLst/>
            <a:ahLst/>
            <a:cxnLst/>
            <a:rect l="l" t="t" r="r" b="b"/>
            <a:pathLst>
              <a:path w="10058400" h="466725">
                <a:moveTo>
                  <a:pt x="10058400" y="0"/>
                </a:moveTo>
                <a:lnTo>
                  <a:pt x="0" y="0"/>
                </a:lnTo>
                <a:lnTo>
                  <a:pt x="0" y="466725"/>
                </a:lnTo>
                <a:lnTo>
                  <a:pt x="10058400" y="466725"/>
                </a:lnTo>
                <a:lnTo>
                  <a:pt x="10058400" y="0"/>
                </a:lnTo>
                <a:close/>
              </a:path>
            </a:pathLst>
          </a:custGeom>
          <a:solidFill>
            <a:srgbClr val="8A5E3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461889" y="441243"/>
            <a:ext cx="7175479" cy="565313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71" dirty="0"/>
              <a:t>Overview:</a:t>
            </a:r>
            <a:r>
              <a:rPr spc="-62" dirty="0"/>
              <a:t> </a:t>
            </a:r>
            <a:r>
              <a:rPr spc="75" dirty="0"/>
              <a:t>Inequity</a:t>
            </a:r>
            <a:r>
              <a:rPr spc="-57" dirty="0"/>
              <a:t> </a:t>
            </a:r>
            <a:r>
              <a:rPr spc="75" dirty="0"/>
              <a:t>and</a:t>
            </a:r>
            <a:r>
              <a:rPr spc="-57" dirty="0"/>
              <a:t> </a:t>
            </a:r>
            <a:r>
              <a:rPr spc="71" dirty="0"/>
              <a:t>Diversity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29479" y="1506631"/>
            <a:ext cx="2985807" cy="372746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 marR="44826">
              <a:lnSpc>
                <a:spcPct val="115700"/>
              </a:lnSpc>
              <a:spcBef>
                <a:spcPts val="88"/>
              </a:spcBef>
            </a:pPr>
            <a:r>
              <a:rPr sz="1191" b="1" dirty="0">
                <a:solidFill>
                  <a:srgbClr val="0065CC"/>
                </a:solidFill>
                <a:latin typeface="Calibri"/>
                <a:cs typeface="Calibri"/>
              </a:rPr>
              <a:t>Inequities</a:t>
            </a:r>
            <a:r>
              <a:rPr sz="1191" b="1" spc="6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those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differences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that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occur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between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groups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that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avoidable,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unnecessary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7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unjust.</a:t>
            </a:r>
            <a:r>
              <a:rPr sz="1191" spc="7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These</a:t>
            </a:r>
            <a:r>
              <a:rPr sz="1191" spc="7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differences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happen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communities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largely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due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social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determinants</a:t>
            </a:r>
            <a:r>
              <a:rPr sz="1191" spc="8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that</a:t>
            </a:r>
            <a:r>
              <a:rPr sz="1191" spc="8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include</a:t>
            </a:r>
            <a:r>
              <a:rPr sz="1191" spc="8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housing,</a:t>
            </a:r>
            <a:r>
              <a:rPr sz="1191" spc="8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health,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education,</a:t>
            </a:r>
            <a:r>
              <a:rPr sz="1191" spc="7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income,</a:t>
            </a:r>
            <a:r>
              <a:rPr sz="1191" spc="8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environment,</a:t>
            </a:r>
            <a:r>
              <a:rPr sz="1191" spc="8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8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safety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that</a:t>
            </a:r>
            <a:r>
              <a:rPr sz="1191" spc="7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influence</a:t>
            </a:r>
            <a:r>
              <a:rPr sz="1191" spc="7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individual</a:t>
            </a:r>
            <a:r>
              <a:rPr sz="1191" spc="7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health</a:t>
            </a:r>
            <a:r>
              <a:rPr sz="1191" spc="7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behaviors</a:t>
            </a:r>
            <a:r>
              <a:rPr sz="1191" spc="7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and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conditions.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Racial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ethnic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status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often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are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associated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with</a:t>
            </a:r>
            <a:r>
              <a:rPr sz="1191" spc="5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these</a:t>
            </a:r>
            <a:r>
              <a:rPr sz="1191" spc="5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inequities.</a:t>
            </a:r>
            <a:endParaRPr sz="1191">
              <a:latin typeface="Calibri"/>
              <a:cs typeface="Calibri"/>
            </a:endParaRPr>
          </a:p>
          <a:p>
            <a:pPr marL="33619" marR="26896">
              <a:lnSpc>
                <a:spcPct val="115700"/>
              </a:lnSpc>
              <a:spcBef>
                <a:spcPts val="927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According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2020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US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Census,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Maryland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is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now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most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racially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diverse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state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east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coast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4th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most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diverse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country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behind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Hawaii,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California,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35" dirty="0">
                <a:solidFill>
                  <a:srgbClr val="0F2F42"/>
                </a:solidFill>
                <a:latin typeface="Calibri"/>
                <a:cs typeface="Calibri"/>
              </a:rPr>
              <a:t>Nevada</a:t>
            </a:r>
            <a:r>
              <a:rPr sz="993" spc="-53" baseline="59259" dirty="0">
                <a:solidFill>
                  <a:srgbClr val="323232"/>
                </a:solidFill>
                <a:latin typeface="Calibri"/>
                <a:cs typeface="Calibri"/>
              </a:rPr>
              <a:t>3</a:t>
            </a:r>
            <a:r>
              <a:rPr sz="1191" spc="-35" dirty="0">
                <a:solidFill>
                  <a:srgbClr val="0F2F42"/>
                </a:solidFill>
                <a:latin typeface="Calibri"/>
                <a:cs typeface="Calibri"/>
              </a:rPr>
              <a:t>.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With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44" dirty="0">
                <a:solidFill>
                  <a:srgbClr val="0F2F42"/>
                </a:solidFill>
                <a:latin typeface="Calibri"/>
                <a:cs typeface="Calibri"/>
              </a:rPr>
              <a:t>a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diversity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index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score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69.6%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(</a:t>
            </a:r>
            <a:r>
              <a:rPr sz="1059" i="1" dirty="0">
                <a:solidFill>
                  <a:srgbClr val="0F2F42"/>
                </a:solidFill>
                <a:latin typeface="Calibri"/>
                <a:cs typeface="Calibri"/>
              </a:rPr>
              <a:t>see</a:t>
            </a:r>
            <a:r>
              <a:rPr sz="1059" i="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059" i="1" dirty="0">
                <a:solidFill>
                  <a:srgbClr val="0F2F42"/>
                </a:solidFill>
                <a:latin typeface="Calibri"/>
                <a:cs typeface="Calibri"/>
              </a:rPr>
              <a:t>map</a:t>
            </a:r>
            <a:r>
              <a:rPr sz="1059" i="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059" i="1" dirty="0">
                <a:solidFill>
                  <a:srgbClr val="0F2F42"/>
                </a:solidFill>
                <a:latin typeface="Calibri"/>
                <a:cs typeface="Calibri"/>
              </a:rPr>
              <a:t>note</a:t>
            </a:r>
            <a:r>
              <a:rPr sz="1059" i="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059" i="1" spc="-22" dirty="0">
                <a:solidFill>
                  <a:srgbClr val="0F2F42"/>
                </a:solidFill>
                <a:latin typeface="Calibri"/>
                <a:cs typeface="Calibri"/>
              </a:rPr>
              <a:t>for </a:t>
            </a:r>
            <a:r>
              <a:rPr sz="1059" i="1" dirty="0">
                <a:solidFill>
                  <a:srgbClr val="0F2F42"/>
                </a:solidFill>
                <a:latin typeface="Calibri"/>
                <a:cs typeface="Calibri"/>
              </a:rPr>
              <a:t>definition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),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ranks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behind Montgomery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2nd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most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diverse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state.</a:t>
            </a:r>
            <a:endParaRPr sz="1191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3" name="object 43"/>
          <p:cNvSpPr txBox="1"/>
          <p:nvPr/>
        </p:nvSpPr>
        <p:spPr>
          <a:xfrm>
            <a:off x="4579183" y="2501713"/>
            <a:ext cx="944096" cy="41867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647" b="1" spc="97" dirty="0">
                <a:solidFill>
                  <a:srgbClr val="004489"/>
                </a:solidFill>
                <a:latin typeface="Calibri"/>
                <a:cs typeface="Calibri"/>
              </a:rPr>
              <a:t>67.3%</a:t>
            </a:r>
            <a:endParaRPr sz="2647">
              <a:latin typeface="Calibri"/>
              <a:cs typeface="Calibr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32</a:t>
            </a:fld>
            <a:endParaRPr spc="-44" dirty="0">
              <a:solidFill>
                <a:srgbClr val="333333"/>
              </a:solidFill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11423" y="2821081"/>
            <a:ext cx="1056154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004489"/>
                </a:solidFill>
                <a:latin typeface="Calibri"/>
                <a:cs typeface="Calibri"/>
              </a:rPr>
              <a:t>Maryland</a:t>
            </a:r>
            <a:r>
              <a:rPr sz="927" b="1" spc="119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b="1" spc="-9" dirty="0">
                <a:solidFill>
                  <a:srgbClr val="004489"/>
                </a:solidFill>
                <a:latin typeface="Calibri"/>
                <a:cs typeface="Calibri"/>
              </a:rPr>
              <a:t>Divsersity</a:t>
            </a:r>
            <a:endParaRPr sz="927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735584" y="2913529"/>
            <a:ext cx="63145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004489"/>
                </a:solidFill>
                <a:latin typeface="Calibri"/>
                <a:cs typeface="Calibri"/>
              </a:rPr>
              <a:t>Index</a:t>
            </a:r>
            <a:r>
              <a:rPr sz="927" b="1" spc="119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b="1" spc="-9" dirty="0">
                <a:solidFill>
                  <a:srgbClr val="004489"/>
                </a:solidFill>
                <a:latin typeface="Calibri"/>
                <a:cs typeface="Calibri"/>
              </a:rPr>
              <a:t>Score</a:t>
            </a:r>
            <a:endParaRPr sz="927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51890" y="5297021"/>
            <a:ext cx="7763996" cy="84878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lnSpc>
                <a:spcPct val="115700"/>
              </a:lnSpc>
              <a:spcBef>
                <a:spcPts val="88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However,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research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shown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that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communities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high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b="1" dirty="0">
                <a:solidFill>
                  <a:srgbClr val="0065CC"/>
                </a:solidFill>
                <a:latin typeface="Calibri"/>
                <a:cs typeface="Calibri"/>
              </a:rPr>
              <a:t>diversity</a:t>
            </a:r>
            <a:r>
              <a:rPr sz="1191" b="1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-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differences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race,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ethnicity,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gender,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age,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sexual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orientation,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socioeconomic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status,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religion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-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do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not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necessarily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translate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being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racially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integrated,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equitable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or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inclusive.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While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Maryland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has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seen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increase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diversity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its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population,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issues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inequality,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discrimination,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segregation,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and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disparity</a:t>
            </a:r>
            <a:r>
              <a:rPr sz="1191" spc="9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still</a:t>
            </a:r>
            <a:r>
              <a:rPr sz="1191" spc="10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exist.</a:t>
            </a:r>
            <a:endParaRPr sz="1191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813177" y="2333625"/>
            <a:ext cx="196663" cy="122763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706" b="1" spc="-18" dirty="0">
                <a:latin typeface="Calibri"/>
                <a:cs typeface="Calibri"/>
              </a:rPr>
              <a:t>59.1</a:t>
            </a:r>
            <a:endParaRPr sz="706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39368" y="1824318"/>
            <a:ext cx="986678" cy="108968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lnSpc>
                <a:spcPct val="111100"/>
              </a:lnSpc>
              <a:spcBef>
                <a:spcPts val="88"/>
              </a:spcBef>
            </a:pPr>
            <a:r>
              <a:rPr sz="794" b="1" dirty="0">
                <a:solidFill>
                  <a:srgbClr val="0065CC"/>
                </a:solidFill>
                <a:latin typeface="Calibri"/>
                <a:cs typeface="Calibri"/>
              </a:rPr>
              <a:t>Note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:</a:t>
            </a:r>
            <a:r>
              <a:rPr sz="794" spc="18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The</a:t>
            </a:r>
            <a:r>
              <a:rPr sz="794" spc="18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spc="-9" dirty="0">
                <a:solidFill>
                  <a:srgbClr val="0065CC"/>
                </a:solidFill>
                <a:latin typeface="Calibri"/>
                <a:cs typeface="Calibri"/>
              </a:rPr>
              <a:t>diversity</a:t>
            </a:r>
            <a:r>
              <a:rPr sz="794" spc="44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index</a:t>
            </a:r>
            <a:r>
              <a:rPr sz="794" spc="18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(DI)</a:t>
            </a:r>
            <a:r>
              <a:rPr sz="794" spc="1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score</a:t>
            </a:r>
            <a:r>
              <a:rPr sz="794" spc="18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tells</a:t>
            </a:r>
            <a:r>
              <a:rPr sz="794" spc="18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spc="-22" dirty="0">
                <a:solidFill>
                  <a:srgbClr val="0065CC"/>
                </a:solidFill>
                <a:latin typeface="Calibri"/>
                <a:cs typeface="Calibri"/>
              </a:rPr>
              <a:t>us</a:t>
            </a:r>
            <a:r>
              <a:rPr sz="794" spc="44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the</a:t>
            </a:r>
            <a:r>
              <a:rPr sz="794" spc="2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chance</a:t>
            </a:r>
            <a:r>
              <a:rPr sz="794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that</a:t>
            </a:r>
            <a:r>
              <a:rPr sz="794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spc="-22" dirty="0">
                <a:solidFill>
                  <a:srgbClr val="0065CC"/>
                </a:solidFill>
                <a:latin typeface="Calibri"/>
                <a:cs typeface="Calibri"/>
              </a:rPr>
              <a:t>two</a:t>
            </a:r>
            <a:r>
              <a:rPr sz="794" spc="44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people</a:t>
            </a:r>
            <a:r>
              <a:rPr sz="794" spc="3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chosen</a:t>
            </a:r>
            <a:r>
              <a:rPr sz="794" spc="35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spc="-22" dirty="0">
                <a:solidFill>
                  <a:srgbClr val="0065CC"/>
                </a:solidFill>
                <a:latin typeface="Calibri"/>
                <a:cs typeface="Calibri"/>
              </a:rPr>
              <a:t>at</a:t>
            </a:r>
            <a:r>
              <a:rPr sz="794" spc="44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random</a:t>
            </a:r>
            <a:r>
              <a:rPr sz="794" spc="2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will</a:t>
            </a:r>
            <a:r>
              <a:rPr sz="794" spc="2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be</a:t>
            </a:r>
            <a:r>
              <a:rPr sz="794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spc="-18" dirty="0">
                <a:solidFill>
                  <a:srgbClr val="0065CC"/>
                </a:solidFill>
                <a:latin typeface="Calibri"/>
                <a:cs typeface="Calibri"/>
              </a:rPr>
              <a:t>from</a:t>
            </a:r>
            <a:r>
              <a:rPr sz="794" spc="44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different</a:t>
            </a:r>
            <a:r>
              <a:rPr sz="794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racial</a:t>
            </a:r>
            <a:r>
              <a:rPr sz="794" spc="3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spc="-22" dirty="0">
                <a:solidFill>
                  <a:srgbClr val="0065CC"/>
                </a:solidFill>
                <a:latin typeface="Calibri"/>
                <a:cs typeface="Calibri"/>
              </a:rPr>
              <a:t>and</a:t>
            </a:r>
            <a:r>
              <a:rPr sz="794" spc="44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ethnic</a:t>
            </a:r>
            <a:r>
              <a:rPr sz="794" spc="35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groups.</a:t>
            </a:r>
            <a:r>
              <a:rPr sz="794" spc="40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The</a:t>
            </a:r>
            <a:r>
              <a:rPr sz="794" spc="40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spc="-22" dirty="0">
                <a:solidFill>
                  <a:srgbClr val="0065CC"/>
                </a:solidFill>
                <a:latin typeface="Calibri"/>
                <a:cs typeface="Calibri"/>
              </a:rPr>
              <a:t>US</a:t>
            </a:r>
            <a:r>
              <a:rPr sz="794" spc="44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has</a:t>
            </a:r>
            <a:r>
              <a:rPr sz="794" spc="-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a DI of </a:t>
            </a:r>
            <a:r>
              <a:rPr sz="794" spc="-9" dirty="0">
                <a:solidFill>
                  <a:srgbClr val="0065CC"/>
                </a:solidFill>
                <a:latin typeface="Calibri"/>
                <a:cs typeface="Calibri"/>
              </a:rPr>
              <a:t>61.1%.</a:t>
            </a:r>
            <a:endParaRPr sz="794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889" y="441243"/>
            <a:ext cx="7920111" cy="565313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75" dirty="0"/>
              <a:t>Introduction</a:t>
            </a:r>
            <a:r>
              <a:rPr spc="-53" dirty="0"/>
              <a:t> </a:t>
            </a:r>
            <a:r>
              <a:rPr spc="53" dirty="0"/>
              <a:t>to</a:t>
            </a:r>
            <a:r>
              <a:rPr spc="-53" dirty="0"/>
              <a:t> </a:t>
            </a:r>
            <a:r>
              <a:rPr spc="79" dirty="0"/>
              <a:t>Howard</a:t>
            </a:r>
            <a:r>
              <a:rPr spc="-53" dirty="0"/>
              <a:t> </a:t>
            </a:r>
            <a:r>
              <a:rPr spc="75" dirty="0"/>
              <a:t>County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6677" y="1397373"/>
            <a:ext cx="8043022" cy="2724256"/>
          </a:xfrm>
          <a:prstGeom prst="rect">
            <a:avLst/>
          </a:prstGeom>
        </p:spPr>
        <p:txBody>
          <a:bodyPr vert="horz" wrap="square" lIns="0" tIns="22971" rIns="0" bIns="0" rtlCol="0">
            <a:spAutoFit/>
          </a:bodyPr>
          <a:lstStyle/>
          <a:p>
            <a:pPr marL="11206">
              <a:spcBef>
                <a:spcPts val="180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2021,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was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ranked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b="1" dirty="0">
                <a:solidFill>
                  <a:srgbClr val="0065CC"/>
                </a:solidFill>
                <a:latin typeface="Calibri"/>
                <a:cs typeface="Calibri"/>
              </a:rPr>
              <a:t>Healthiest</a:t>
            </a:r>
            <a:r>
              <a:rPr sz="1191" b="1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191" b="1" dirty="0">
                <a:solidFill>
                  <a:srgbClr val="0065CC"/>
                </a:solidFill>
                <a:latin typeface="Calibri"/>
                <a:cs typeface="Calibri"/>
              </a:rPr>
              <a:t>Community</a:t>
            </a:r>
            <a:r>
              <a:rPr sz="1191" b="1" spc="49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Maryland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8th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best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among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counties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across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US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by</a:t>
            </a:r>
            <a:endParaRPr sz="1191">
              <a:latin typeface="Calibri"/>
              <a:cs typeface="Calibri"/>
            </a:endParaRPr>
          </a:p>
          <a:p>
            <a:pPr marL="11206">
              <a:spcBef>
                <a:spcPts val="93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U.S.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News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06" dirty="0">
                <a:solidFill>
                  <a:srgbClr val="0F2F42"/>
                </a:solidFill>
                <a:latin typeface="Calibri"/>
                <a:cs typeface="Calibri"/>
              </a:rPr>
              <a:t>&amp;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World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Report.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Communities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have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been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widely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recognized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voted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some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best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places</a:t>
            </a:r>
            <a:endParaRPr sz="1191">
              <a:latin typeface="Calibri"/>
              <a:cs typeface="Calibri"/>
            </a:endParaRPr>
          </a:p>
          <a:p>
            <a:pPr marL="11206" marR="98617">
              <a:lnSpc>
                <a:spcPct val="115700"/>
              </a:lnSpc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live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Maryland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consistently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ranked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top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10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places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live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country.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also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continues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be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identified</a:t>
            </a:r>
            <a:r>
              <a:rPr sz="1191" spc="-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-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-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great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place</a:t>
            </a:r>
            <a:r>
              <a:rPr sz="1191" spc="-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-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raise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-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family</a:t>
            </a:r>
            <a:r>
              <a:rPr sz="1191" spc="-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-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has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proven</a:t>
            </a:r>
            <a:r>
              <a:rPr sz="1191" spc="-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-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be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one</a:t>
            </a:r>
            <a:r>
              <a:rPr sz="1191" spc="-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-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-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healthiest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jurisdictions</a:t>
            </a:r>
            <a:r>
              <a:rPr sz="1191" spc="-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-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-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other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 counties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across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State.</a:t>
            </a:r>
            <a:endParaRPr sz="1191">
              <a:latin typeface="Calibri"/>
              <a:cs typeface="Calibri"/>
            </a:endParaRPr>
          </a:p>
          <a:p>
            <a:pPr>
              <a:spcBef>
                <a:spcPts val="199"/>
              </a:spcBef>
            </a:pPr>
            <a:endParaRPr sz="1191">
              <a:latin typeface="Calibri"/>
              <a:cs typeface="Calibri"/>
            </a:endParaRPr>
          </a:p>
          <a:p>
            <a:pPr marL="11206" marR="4483">
              <a:lnSpc>
                <a:spcPct val="115700"/>
              </a:lnSpc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These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facts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contribute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widely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held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perception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that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good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health,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have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great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quality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of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life,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financial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stability.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While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this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is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true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for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many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residents,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this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perception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not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reality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for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all.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This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report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highlights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demographic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geographic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disparities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inequities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that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contribute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poorer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health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quality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life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outcomes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for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certain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groups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within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communities. These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facts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are not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always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raised when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discussing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Howard County's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profile.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Hopefully,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bringing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these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issues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forefront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will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help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increase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understanding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differences,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barriers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needs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various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resident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groups.</a:t>
            </a:r>
            <a:r>
              <a:rPr sz="1191" spc="3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This</a:t>
            </a:r>
            <a:r>
              <a:rPr sz="1191" spc="3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should</a:t>
            </a:r>
            <a:r>
              <a:rPr sz="1191" spc="3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move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conversation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forward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way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that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promotes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advocacy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policy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change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so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that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all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have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the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opportunity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experience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best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that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offer.</a:t>
            </a:r>
            <a:endParaRPr sz="1191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5" name="object 5"/>
          <p:cNvGrpSpPr/>
          <p:nvPr/>
        </p:nvGrpSpPr>
        <p:grpSpPr>
          <a:xfrm>
            <a:off x="1050551" y="4462743"/>
            <a:ext cx="874059" cy="865654"/>
            <a:chOff x="1038225" y="5057775"/>
            <a:chExt cx="990600" cy="981075"/>
          </a:xfrm>
        </p:grpSpPr>
        <p:sp>
          <p:nvSpPr>
            <p:cNvPr id="6" name="object 6"/>
            <p:cNvSpPr/>
            <p:nvPr/>
          </p:nvSpPr>
          <p:spPr>
            <a:xfrm>
              <a:off x="1038225" y="5057775"/>
              <a:ext cx="990600" cy="981075"/>
            </a:xfrm>
            <a:custGeom>
              <a:avLst/>
              <a:gdLst/>
              <a:ahLst/>
              <a:cxnLst/>
              <a:rect l="l" t="t" r="r" b="b"/>
              <a:pathLst>
                <a:path w="990600" h="981075">
                  <a:moveTo>
                    <a:pt x="990600" y="0"/>
                  </a:moveTo>
                  <a:lnTo>
                    <a:pt x="0" y="0"/>
                  </a:lnTo>
                  <a:lnTo>
                    <a:pt x="0" y="981075"/>
                  </a:lnTo>
                  <a:lnTo>
                    <a:pt x="990600" y="981075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1343125" y="5210111"/>
              <a:ext cx="381000" cy="762000"/>
            </a:xfrm>
            <a:custGeom>
              <a:avLst/>
              <a:gdLst/>
              <a:ahLst/>
              <a:cxnLst/>
              <a:rect l="l" t="t" r="r" b="b"/>
              <a:pathLst>
                <a:path w="381000" h="762000">
                  <a:moveTo>
                    <a:pt x="129605" y="1270"/>
                  </a:moveTo>
                  <a:lnTo>
                    <a:pt x="116206" y="1270"/>
                  </a:lnTo>
                  <a:lnTo>
                    <a:pt x="107240" y="3810"/>
                  </a:lnTo>
                  <a:lnTo>
                    <a:pt x="75366" y="35560"/>
                  </a:lnTo>
                  <a:lnTo>
                    <a:pt x="53855" y="67310"/>
                  </a:lnTo>
                  <a:lnTo>
                    <a:pt x="40920" y="86360"/>
                  </a:lnTo>
                  <a:lnTo>
                    <a:pt x="34453" y="96520"/>
                  </a:lnTo>
                  <a:lnTo>
                    <a:pt x="28225" y="105410"/>
                  </a:lnTo>
                  <a:lnTo>
                    <a:pt x="22338" y="114300"/>
                  </a:lnTo>
                  <a:lnTo>
                    <a:pt x="16892" y="123190"/>
                  </a:lnTo>
                  <a:lnTo>
                    <a:pt x="8177" y="137160"/>
                  </a:lnTo>
                  <a:lnTo>
                    <a:pt x="4980" y="143510"/>
                  </a:lnTo>
                  <a:lnTo>
                    <a:pt x="2490" y="149860"/>
                  </a:lnTo>
                  <a:lnTo>
                    <a:pt x="248" y="157480"/>
                  </a:lnTo>
                  <a:lnTo>
                    <a:pt x="0" y="166370"/>
                  </a:lnTo>
                  <a:lnTo>
                    <a:pt x="1235" y="173990"/>
                  </a:lnTo>
                  <a:lnTo>
                    <a:pt x="3443" y="180340"/>
                  </a:lnTo>
                  <a:lnTo>
                    <a:pt x="6808" y="189230"/>
                  </a:lnTo>
                  <a:lnTo>
                    <a:pt x="11291" y="196850"/>
                  </a:lnTo>
                  <a:lnTo>
                    <a:pt x="14492" y="203200"/>
                  </a:lnTo>
                  <a:lnTo>
                    <a:pt x="36200" y="240030"/>
                  </a:lnTo>
                  <a:lnTo>
                    <a:pt x="59567" y="274320"/>
                  </a:lnTo>
                  <a:lnTo>
                    <a:pt x="79139" y="302260"/>
                  </a:lnTo>
                  <a:lnTo>
                    <a:pt x="89460" y="314960"/>
                  </a:lnTo>
                  <a:lnTo>
                    <a:pt x="89409" y="458470"/>
                  </a:lnTo>
                  <a:lnTo>
                    <a:pt x="89161" y="520700"/>
                  </a:lnTo>
                  <a:lnTo>
                    <a:pt x="89036" y="577850"/>
                  </a:lnTo>
                  <a:lnTo>
                    <a:pt x="89212" y="581660"/>
                  </a:lnTo>
                  <a:lnTo>
                    <a:pt x="89842" y="588010"/>
                  </a:lnTo>
                  <a:lnTo>
                    <a:pt x="90761" y="594360"/>
                  </a:lnTo>
                  <a:lnTo>
                    <a:pt x="93086" y="612140"/>
                  </a:lnTo>
                  <a:lnTo>
                    <a:pt x="94457" y="621030"/>
                  </a:lnTo>
                  <a:lnTo>
                    <a:pt x="95971" y="632460"/>
                  </a:lnTo>
                  <a:lnTo>
                    <a:pt x="101176" y="664210"/>
                  </a:lnTo>
                  <a:lnTo>
                    <a:pt x="111088" y="715010"/>
                  </a:lnTo>
                  <a:lnTo>
                    <a:pt x="130786" y="753110"/>
                  </a:lnTo>
                  <a:lnTo>
                    <a:pt x="151988" y="762000"/>
                  </a:lnTo>
                  <a:lnTo>
                    <a:pt x="158180" y="762000"/>
                  </a:lnTo>
                  <a:lnTo>
                    <a:pt x="190857" y="735330"/>
                  </a:lnTo>
                  <a:lnTo>
                    <a:pt x="191124" y="734060"/>
                  </a:lnTo>
                  <a:lnTo>
                    <a:pt x="158446" y="734060"/>
                  </a:lnTo>
                  <a:lnTo>
                    <a:pt x="158997" y="732790"/>
                  </a:lnTo>
                  <a:lnTo>
                    <a:pt x="154179" y="732790"/>
                  </a:lnTo>
                  <a:lnTo>
                    <a:pt x="148718" y="727710"/>
                  </a:lnTo>
                  <a:lnTo>
                    <a:pt x="144222" y="721360"/>
                  </a:lnTo>
                  <a:lnTo>
                    <a:pt x="140869" y="707390"/>
                  </a:lnTo>
                  <a:lnTo>
                    <a:pt x="138286" y="695960"/>
                  </a:lnTo>
                  <a:lnTo>
                    <a:pt x="135024" y="678180"/>
                  </a:lnTo>
                  <a:lnTo>
                    <a:pt x="131443" y="659130"/>
                  </a:lnTo>
                  <a:lnTo>
                    <a:pt x="126252" y="627380"/>
                  </a:lnTo>
                  <a:lnTo>
                    <a:pt x="124725" y="617220"/>
                  </a:lnTo>
                  <a:lnTo>
                    <a:pt x="122137" y="598170"/>
                  </a:lnTo>
                  <a:lnTo>
                    <a:pt x="120651" y="588010"/>
                  </a:lnTo>
                  <a:lnTo>
                    <a:pt x="119737" y="577850"/>
                  </a:lnTo>
                  <a:lnTo>
                    <a:pt x="119863" y="533400"/>
                  </a:lnTo>
                  <a:lnTo>
                    <a:pt x="120091" y="478790"/>
                  </a:lnTo>
                  <a:lnTo>
                    <a:pt x="120217" y="328930"/>
                  </a:lnTo>
                  <a:lnTo>
                    <a:pt x="120219" y="306070"/>
                  </a:lnTo>
                  <a:lnTo>
                    <a:pt x="119102" y="303530"/>
                  </a:lnTo>
                  <a:lnTo>
                    <a:pt x="116854" y="299720"/>
                  </a:lnTo>
                  <a:lnTo>
                    <a:pt x="87207" y="261620"/>
                  </a:lnTo>
                  <a:lnTo>
                    <a:pt x="69516" y="237490"/>
                  </a:lnTo>
                  <a:lnTo>
                    <a:pt x="56752" y="217170"/>
                  </a:lnTo>
                  <a:lnTo>
                    <a:pt x="41886" y="189230"/>
                  </a:lnTo>
                  <a:lnTo>
                    <a:pt x="38126" y="181610"/>
                  </a:lnTo>
                  <a:lnTo>
                    <a:pt x="34278" y="175260"/>
                  </a:lnTo>
                  <a:lnTo>
                    <a:pt x="30265" y="165100"/>
                  </a:lnTo>
                  <a:lnTo>
                    <a:pt x="30138" y="162560"/>
                  </a:lnTo>
                  <a:lnTo>
                    <a:pt x="31040" y="160020"/>
                  </a:lnTo>
                  <a:lnTo>
                    <a:pt x="36196" y="149860"/>
                  </a:lnTo>
                  <a:lnTo>
                    <a:pt x="42851" y="139700"/>
                  </a:lnTo>
                  <a:lnTo>
                    <a:pt x="48191" y="130810"/>
                  </a:lnTo>
                  <a:lnTo>
                    <a:pt x="54111" y="121920"/>
                  </a:lnTo>
                  <a:lnTo>
                    <a:pt x="60405" y="113030"/>
                  </a:lnTo>
                  <a:lnTo>
                    <a:pt x="66867" y="102870"/>
                  </a:lnTo>
                  <a:lnTo>
                    <a:pt x="79786" y="83820"/>
                  </a:lnTo>
                  <a:lnTo>
                    <a:pt x="91679" y="67310"/>
                  </a:lnTo>
                  <a:lnTo>
                    <a:pt x="101139" y="53340"/>
                  </a:lnTo>
                  <a:lnTo>
                    <a:pt x="106757" y="45720"/>
                  </a:lnTo>
                  <a:lnTo>
                    <a:pt x="112663" y="38100"/>
                  </a:lnTo>
                  <a:lnTo>
                    <a:pt x="116765" y="34290"/>
                  </a:lnTo>
                  <a:lnTo>
                    <a:pt x="119254" y="33020"/>
                  </a:lnTo>
                  <a:lnTo>
                    <a:pt x="150767" y="33020"/>
                  </a:lnTo>
                  <a:lnTo>
                    <a:pt x="149531" y="26670"/>
                  </a:lnTo>
                  <a:lnTo>
                    <a:pt x="148426" y="22860"/>
                  </a:lnTo>
                  <a:lnTo>
                    <a:pt x="147270" y="19050"/>
                  </a:lnTo>
                  <a:lnTo>
                    <a:pt x="143130" y="11430"/>
                  </a:lnTo>
                  <a:lnTo>
                    <a:pt x="141149" y="6350"/>
                  </a:lnTo>
                  <a:lnTo>
                    <a:pt x="129605" y="1270"/>
                  </a:lnTo>
                  <a:close/>
                </a:path>
                <a:path w="381000" h="762000">
                  <a:moveTo>
                    <a:pt x="185294" y="443230"/>
                  </a:moveTo>
                  <a:lnTo>
                    <a:pt x="178258" y="443230"/>
                  </a:lnTo>
                  <a:lnTo>
                    <a:pt x="176036" y="444500"/>
                  </a:lnTo>
                  <a:lnTo>
                    <a:pt x="171896" y="445770"/>
                  </a:lnTo>
                  <a:lnTo>
                    <a:pt x="170194" y="448310"/>
                  </a:lnTo>
                  <a:lnTo>
                    <a:pt x="167514" y="452120"/>
                  </a:lnTo>
                  <a:lnTo>
                    <a:pt x="166676" y="453390"/>
                  </a:lnTo>
                  <a:lnTo>
                    <a:pt x="166346" y="455930"/>
                  </a:lnTo>
                  <a:lnTo>
                    <a:pt x="164197" y="468630"/>
                  </a:lnTo>
                  <a:lnTo>
                    <a:pt x="162729" y="478790"/>
                  </a:lnTo>
                  <a:lnTo>
                    <a:pt x="161266" y="487680"/>
                  </a:lnTo>
                  <a:lnTo>
                    <a:pt x="159132" y="502920"/>
                  </a:lnTo>
                  <a:lnTo>
                    <a:pt x="156476" y="520700"/>
                  </a:lnTo>
                  <a:lnTo>
                    <a:pt x="154146" y="538480"/>
                  </a:lnTo>
                  <a:lnTo>
                    <a:pt x="152508" y="554990"/>
                  </a:lnTo>
                  <a:lnTo>
                    <a:pt x="152104" y="563880"/>
                  </a:lnTo>
                  <a:lnTo>
                    <a:pt x="152000" y="568960"/>
                  </a:lnTo>
                  <a:lnTo>
                    <a:pt x="152480" y="577850"/>
                  </a:lnTo>
                  <a:lnTo>
                    <a:pt x="153828" y="590550"/>
                  </a:lnTo>
                  <a:lnTo>
                    <a:pt x="155669" y="605790"/>
                  </a:lnTo>
                  <a:lnTo>
                    <a:pt x="157943" y="627380"/>
                  </a:lnTo>
                  <a:lnTo>
                    <a:pt x="161413" y="666750"/>
                  </a:lnTo>
                  <a:lnTo>
                    <a:pt x="163411" y="707390"/>
                  </a:lnTo>
                  <a:lnTo>
                    <a:pt x="163282" y="713740"/>
                  </a:lnTo>
                  <a:lnTo>
                    <a:pt x="162499" y="721360"/>
                  </a:lnTo>
                  <a:lnTo>
                    <a:pt x="161357" y="726440"/>
                  </a:lnTo>
                  <a:lnTo>
                    <a:pt x="160097" y="730250"/>
                  </a:lnTo>
                  <a:lnTo>
                    <a:pt x="158446" y="734060"/>
                  </a:lnTo>
                  <a:lnTo>
                    <a:pt x="160212" y="731520"/>
                  </a:lnTo>
                  <a:lnTo>
                    <a:pt x="191657" y="731520"/>
                  </a:lnTo>
                  <a:lnTo>
                    <a:pt x="192989" y="725170"/>
                  </a:lnTo>
                  <a:lnTo>
                    <a:pt x="194051" y="715010"/>
                  </a:lnTo>
                  <a:lnTo>
                    <a:pt x="194157" y="707390"/>
                  </a:lnTo>
                  <a:lnTo>
                    <a:pt x="194102" y="701040"/>
                  </a:lnTo>
                  <a:lnTo>
                    <a:pt x="193407" y="684530"/>
                  </a:lnTo>
                  <a:lnTo>
                    <a:pt x="191920" y="664210"/>
                  </a:lnTo>
                  <a:lnTo>
                    <a:pt x="190020" y="642620"/>
                  </a:lnTo>
                  <a:lnTo>
                    <a:pt x="187974" y="622300"/>
                  </a:lnTo>
                  <a:lnTo>
                    <a:pt x="187631" y="618490"/>
                  </a:lnTo>
                  <a:lnTo>
                    <a:pt x="187809" y="618490"/>
                  </a:lnTo>
                  <a:lnTo>
                    <a:pt x="187491" y="615950"/>
                  </a:lnTo>
                  <a:lnTo>
                    <a:pt x="250663" y="615950"/>
                  </a:lnTo>
                  <a:lnTo>
                    <a:pt x="259255" y="610870"/>
                  </a:lnTo>
                  <a:lnTo>
                    <a:pt x="271970" y="601980"/>
                  </a:lnTo>
                  <a:lnTo>
                    <a:pt x="279131" y="596900"/>
                  </a:lnTo>
                  <a:lnTo>
                    <a:pt x="213920" y="596900"/>
                  </a:lnTo>
                  <a:lnTo>
                    <a:pt x="213704" y="595630"/>
                  </a:lnTo>
                  <a:lnTo>
                    <a:pt x="213221" y="594360"/>
                  </a:lnTo>
                  <a:lnTo>
                    <a:pt x="214047" y="589280"/>
                  </a:lnTo>
                  <a:lnTo>
                    <a:pt x="216053" y="585470"/>
                  </a:lnTo>
                  <a:lnTo>
                    <a:pt x="184608" y="585470"/>
                  </a:lnTo>
                  <a:lnTo>
                    <a:pt x="184113" y="580390"/>
                  </a:lnTo>
                  <a:lnTo>
                    <a:pt x="182691" y="568960"/>
                  </a:lnTo>
                  <a:lnTo>
                    <a:pt x="182678" y="567690"/>
                  </a:lnTo>
                  <a:lnTo>
                    <a:pt x="187257" y="525780"/>
                  </a:lnTo>
                  <a:lnTo>
                    <a:pt x="193242" y="486410"/>
                  </a:lnTo>
                  <a:lnTo>
                    <a:pt x="194209" y="480060"/>
                  </a:lnTo>
                  <a:lnTo>
                    <a:pt x="268910" y="480060"/>
                  </a:lnTo>
                  <a:lnTo>
                    <a:pt x="249481" y="471170"/>
                  </a:lnTo>
                  <a:lnTo>
                    <a:pt x="220851" y="458470"/>
                  </a:lnTo>
                  <a:lnTo>
                    <a:pt x="197283" y="448310"/>
                  </a:lnTo>
                  <a:lnTo>
                    <a:pt x="187491" y="444500"/>
                  </a:lnTo>
                  <a:lnTo>
                    <a:pt x="185294" y="443230"/>
                  </a:lnTo>
                  <a:close/>
                </a:path>
                <a:path w="381000" h="762000">
                  <a:moveTo>
                    <a:pt x="191657" y="731520"/>
                  </a:moveTo>
                  <a:lnTo>
                    <a:pt x="160212" y="731520"/>
                  </a:lnTo>
                  <a:lnTo>
                    <a:pt x="158446" y="734060"/>
                  </a:lnTo>
                  <a:lnTo>
                    <a:pt x="191124" y="734060"/>
                  </a:lnTo>
                  <a:lnTo>
                    <a:pt x="191657" y="731520"/>
                  </a:lnTo>
                  <a:close/>
                </a:path>
                <a:path w="381000" h="762000">
                  <a:moveTo>
                    <a:pt x="159547" y="731520"/>
                  </a:moveTo>
                  <a:lnTo>
                    <a:pt x="155767" y="731520"/>
                  </a:lnTo>
                  <a:lnTo>
                    <a:pt x="154179" y="732790"/>
                  </a:lnTo>
                  <a:lnTo>
                    <a:pt x="158997" y="732790"/>
                  </a:lnTo>
                  <a:lnTo>
                    <a:pt x="159547" y="731520"/>
                  </a:lnTo>
                  <a:close/>
                </a:path>
                <a:path w="381000" h="762000">
                  <a:moveTo>
                    <a:pt x="250663" y="615950"/>
                  </a:moveTo>
                  <a:lnTo>
                    <a:pt x="187491" y="615950"/>
                  </a:lnTo>
                  <a:lnTo>
                    <a:pt x="192610" y="621030"/>
                  </a:lnTo>
                  <a:lnTo>
                    <a:pt x="199039" y="624840"/>
                  </a:lnTo>
                  <a:lnTo>
                    <a:pt x="213920" y="627380"/>
                  </a:lnTo>
                  <a:lnTo>
                    <a:pt x="230236" y="624840"/>
                  </a:lnTo>
                  <a:lnTo>
                    <a:pt x="239080" y="621030"/>
                  </a:lnTo>
                  <a:lnTo>
                    <a:pt x="248515" y="617220"/>
                  </a:lnTo>
                  <a:lnTo>
                    <a:pt x="250663" y="615950"/>
                  </a:lnTo>
                  <a:close/>
                </a:path>
                <a:path w="381000" h="762000">
                  <a:moveTo>
                    <a:pt x="284277" y="33020"/>
                  </a:moveTo>
                  <a:lnTo>
                    <a:pt x="244667" y="33020"/>
                  </a:lnTo>
                  <a:lnTo>
                    <a:pt x="247562" y="34290"/>
                  </a:lnTo>
                  <a:lnTo>
                    <a:pt x="251410" y="38100"/>
                  </a:lnTo>
                  <a:lnTo>
                    <a:pt x="254280" y="43180"/>
                  </a:lnTo>
                  <a:lnTo>
                    <a:pt x="265510" y="62230"/>
                  </a:lnTo>
                  <a:lnTo>
                    <a:pt x="284741" y="96520"/>
                  </a:lnTo>
                  <a:lnTo>
                    <a:pt x="304601" y="133350"/>
                  </a:lnTo>
                  <a:lnTo>
                    <a:pt x="317717" y="157480"/>
                  </a:lnTo>
                  <a:lnTo>
                    <a:pt x="319711" y="161290"/>
                  </a:lnTo>
                  <a:lnTo>
                    <a:pt x="319851" y="163830"/>
                  </a:lnTo>
                  <a:lnTo>
                    <a:pt x="318669" y="170180"/>
                  </a:lnTo>
                  <a:lnTo>
                    <a:pt x="317433" y="173990"/>
                  </a:lnTo>
                  <a:lnTo>
                    <a:pt x="315448" y="180340"/>
                  </a:lnTo>
                  <a:lnTo>
                    <a:pt x="289732" y="232410"/>
                  </a:lnTo>
                  <a:lnTo>
                    <a:pt x="269151" y="267970"/>
                  </a:lnTo>
                  <a:lnTo>
                    <a:pt x="252786" y="294640"/>
                  </a:lnTo>
                  <a:lnTo>
                    <a:pt x="244425" y="308610"/>
                  </a:lnTo>
                  <a:lnTo>
                    <a:pt x="243625" y="311150"/>
                  </a:lnTo>
                  <a:lnTo>
                    <a:pt x="243658" y="317500"/>
                  </a:lnTo>
                  <a:lnTo>
                    <a:pt x="243488" y="328930"/>
                  </a:lnTo>
                  <a:lnTo>
                    <a:pt x="242990" y="346710"/>
                  </a:lnTo>
                  <a:lnTo>
                    <a:pt x="242493" y="370840"/>
                  </a:lnTo>
                  <a:lnTo>
                    <a:pt x="242321" y="394970"/>
                  </a:lnTo>
                  <a:lnTo>
                    <a:pt x="242317" y="408940"/>
                  </a:lnTo>
                  <a:lnTo>
                    <a:pt x="245035" y="412750"/>
                  </a:lnTo>
                  <a:lnTo>
                    <a:pt x="250432" y="416560"/>
                  </a:lnTo>
                  <a:lnTo>
                    <a:pt x="283709" y="434340"/>
                  </a:lnTo>
                  <a:lnTo>
                    <a:pt x="304763" y="448310"/>
                  </a:lnTo>
                  <a:lnTo>
                    <a:pt x="322559" y="464820"/>
                  </a:lnTo>
                  <a:lnTo>
                    <a:pt x="346063" y="488950"/>
                  </a:lnTo>
                  <a:lnTo>
                    <a:pt x="351499" y="495300"/>
                  </a:lnTo>
                  <a:lnTo>
                    <a:pt x="350966" y="497840"/>
                  </a:lnTo>
                  <a:lnTo>
                    <a:pt x="314871" y="532130"/>
                  </a:lnTo>
                  <a:lnTo>
                    <a:pt x="299084" y="543560"/>
                  </a:lnTo>
                  <a:lnTo>
                    <a:pt x="283109" y="556260"/>
                  </a:lnTo>
                  <a:lnTo>
                    <a:pt x="234100" y="590550"/>
                  </a:lnTo>
                  <a:lnTo>
                    <a:pt x="217298" y="596900"/>
                  </a:lnTo>
                  <a:lnTo>
                    <a:pt x="279131" y="596900"/>
                  </a:lnTo>
                  <a:lnTo>
                    <a:pt x="286293" y="591820"/>
                  </a:lnTo>
                  <a:lnTo>
                    <a:pt x="301855" y="580390"/>
                  </a:lnTo>
                  <a:lnTo>
                    <a:pt x="318047" y="567690"/>
                  </a:lnTo>
                  <a:lnTo>
                    <a:pt x="333979" y="554990"/>
                  </a:lnTo>
                  <a:lnTo>
                    <a:pt x="348864" y="543560"/>
                  </a:lnTo>
                  <a:lnTo>
                    <a:pt x="379223" y="510540"/>
                  </a:lnTo>
                  <a:lnTo>
                    <a:pt x="380866" y="500380"/>
                  </a:lnTo>
                  <a:lnTo>
                    <a:pt x="379914" y="490220"/>
                  </a:lnTo>
                  <a:lnTo>
                    <a:pt x="339300" y="440690"/>
                  </a:lnTo>
                  <a:lnTo>
                    <a:pt x="287381" y="402590"/>
                  </a:lnTo>
                  <a:lnTo>
                    <a:pt x="273013" y="394970"/>
                  </a:lnTo>
                  <a:lnTo>
                    <a:pt x="273311" y="369570"/>
                  </a:lnTo>
                  <a:lnTo>
                    <a:pt x="273844" y="346710"/>
                  </a:lnTo>
                  <a:lnTo>
                    <a:pt x="274220" y="332740"/>
                  </a:lnTo>
                  <a:lnTo>
                    <a:pt x="274461" y="317500"/>
                  </a:lnTo>
                  <a:lnTo>
                    <a:pt x="298072" y="280670"/>
                  </a:lnTo>
                  <a:lnTo>
                    <a:pt x="317786" y="246380"/>
                  </a:lnTo>
                  <a:lnTo>
                    <a:pt x="336932" y="208280"/>
                  </a:lnTo>
                  <a:lnTo>
                    <a:pt x="349956" y="167640"/>
                  </a:lnTo>
                  <a:lnTo>
                    <a:pt x="349699" y="160020"/>
                  </a:lnTo>
                  <a:lnTo>
                    <a:pt x="331832" y="119380"/>
                  </a:lnTo>
                  <a:lnTo>
                    <a:pt x="312623" y="83820"/>
                  </a:lnTo>
                  <a:lnTo>
                    <a:pt x="293554" y="49530"/>
                  </a:lnTo>
                  <a:lnTo>
                    <a:pt x="284277" y="33020"/>
                  </a:lnTo>
                  <a:close/>
                </a:path>
                <a:path w="381000" h="762000">
                  <a:moveTo>
                    <a:pt x="268910" y="480060"/>
                  </a:moveTo>
                  <a:lnTo>
                    <a:pt x="194209" y="480060"/>
                  </a:lnTo>
                  <a:lnTo>
                    <a:pt x="206831" y="486410"/>
                  </a:lnTo>
                  <a:lnTo>
                    <a:pt x="221603" y="491490"/>
                  </a:lnTo>
                  <a:lnTo>
                    <a:pt x="253798" y="506730"/>
                  </a:lnTo>
                  <a:lnTo>
                    <a:pt x="223221" y="534670"/>
                  </a:lnTo>
                  <a:lnTo>
                    <a:pt x="194692" y="563880"/>
                  </a:lnTo>
                  <a:lnTo>
                    <a:pt x="188304" y="570230"/>
                  </a:lnTo>
                  <a:lnTo>
                    <a:pt x="186094" y="577850"/>
                  </a:lnTo>
                  <a:lnTo>
                    <a:pt x="184608" y="585470"/>
                  </a:lnTo>
                  <a:lnTo>
                    <a:pt x="216053" y="585470"/>
                  </a:lnTo>
                  <a:lnTo>
                    <a:pt x="216803" y="584200"/>
                  </a:lnTo>
                  <a:lnTo>
                    <a:pt x="230135" y="571500"/>
                  </a:lnTo>
                  <a:lnTo>
                    <a:pt x="249397" y="552450"/>
                  </a:lnTo>
                  <a:lnTo>
                    <a:pt x="268459" y="534670"/>
                  </a:lnTo>
                  <a:lnTo>
                    <a:pt x="286335" y="516890"/>
                  </a:lnTo>
                  <a:lnTo>
                    <a:pt x="290526" y="510540"/>
                  </a:lnTo>
                  <a:lnTo>
                    <a:pt x="292228" y="504190"/>
                  </a:lnTo>
                  <a:lnTo>
                    <a:pt x="289371" y="492760"/>
                  </a:lnTo>
                  <a:lnTo>
                    <a:pt x="286005" y="488950"/>
                  </a:lnTo>
                  <a:lnTo>
                    <a:pt x="280214" y="485140"/>
                  </a:lnTo>
                  <a:lnTo>
                    <a:pt x="277394" y="483870"/>
                  </a:lnTo>
                  <a:lnTo>
                    <a:pt x="274461" y="482600"/>
                  </a:lnTo>
                  <a:lnTo>
                    <a:pt x="268910" y="480060"/>
                  </a:lnTo>
                  <a:close/>
                </a:path>
                <a:path w="381000" h="762000">
                  <a:moveTo>
                    <a:pt x="120336" y="44959"/>
                  </a:moveTo>
                  <a:lnTo>
                    <a:pt x="117095" y="50800"/>
                  </a:lnTo>
                  <a:lnTo>
                    <a:pt x="103506" y="74930"/>
                  </a:lnTo>
                  <a:lnTo>
                    <a:pt x="83975" y="110490"/>
                  </a:lnTo>
                  <a:lnTo>
                    <a:pt x="60999" y="153670"/>
                  </a:lnTo>
                  <a:lnTo>
                    <a:pt x="58916" y="161290"/>
                  </a:lnTo>
                  <a:lnTo>
                    <a:pt x="60402" y="175260"/>
                  </a:lnTo>
                  <a:lnTo>
                    <a:pt x="63425" y="181610"/>
                  </a:lnTo>
                  <a:lnTo>
                    <a:pt x="67349" y="187960"/>
                  </a:lnTo>
                  <a:lnTo>
                    <a:pt x="71328" y="194310"/>
                  </a:lnTo>
                  <a:lnTo>
                    <a:pt x="76398" y="203200"/>
                  </a:lnTo>
                  <a:lnTo>
                    <a:pt x="82230" y="213360"/>
                  </a:lnTo>
                  <a:lnTo>
                    <a:pt x="88495" y="226060"/>
                  </a:lnTo>
                  <a:lnTo>
                    <a:pt x="94853" y="236220"/>
                  </a:lnTo>
                  <a:lnTo>
                    <a:pt x="121210" y="270510"/>
                  </a:lnTo>
                  <a:lnTo>
                    <a:pt x="135561" y="273050"/>
                  </a:lnTo>
                  <a:lnTo>
                    <a:pt x="140654" y="274320"/>
                  </a:lnTo>
                  <a:lnTo>
                    <a:pt x="228668" y="274320"/>
                  </a:lnTo>
                  <a:lnTo>
                    <a:pt x="235443" y="271780"/>
                  </a:lnTo>
                  <a:lnTo>
                    <a:pt x="242749" y="267970"/>
                  </a:lnTo>
                  <a:lnTo>
                    <a:pt x="247346" y="265430"/>
                  </a:lnTo>
                  <a:lnTo>
                    <a:pt x="248883" y="262890"/>
                  </a:lnTo>
                  <a:lnTo>
                    <a:pt x="253899" y="256540"/>
                  </a:lnTo>
                  <a:lnTo>
                    <a:pt x="256833" y="251460"/>
                  </a:lnTo>
                  <a:lnTo>
                    <a:pt x="259564" y="247650"/>
                  </a:lnTo>
                  <a:lnTo>
                    <a:pt x="261633" y="243840"/>
                  </a:lnTo>
                  <a:lnTo>
                    <a:pt x="142863" y="243840"/>
                  </a:lnTo>
                  <a:lnTo>
                    <a:pt x="138914" y="242570"/>
                  </a:lnTo>
                  <a:lnTo>
                    <a:pt x="135586" y="242570"/>
                  </a:lnTo>
                  <a:lnTo>
                    <a:pt x="103927" y="189230"/>
                  </a:lnTo>
                  <a:lnTo>
                    <a:pt x="98395" y="179070"/>
                  </a:lnTo>
                  <a:lnTo>
                    <a:pt x="93308" y="170180"/>
                  </a:lnTo>
                  <a:lnTo>
                    <a:pt x="90857" y="166370"/>
                  </a:lnTo>
                  <a:lnTo>
                    <a:pt x="90489" y="165100"/>
                  </a:lnTo>
                  <a:lnTo>
                    <a:pt x="90349" y="163830"/>
                  </a:lnTo>
                  <a:lnTo>
                    <a:pt x="90069" y="163830"/>
                  </a:lnTo>
                  <a:lnTo>
                    <a:pt x="92063" y="158750"/>
                  </a:lnTo>
                  <a:lnTo>
                    <a:pt x="96597" y="149860"/>
                  </a:lnTo>
                  <a:lnTo>
                    <a:pt x="106211" y="133350"/>
                  </a:lnTo>
                  <a:lnTo>
                    <a:pt x="120689" y="107950"/>
                  </a:lnTo>
                  <a:lnTo>
                    <a:pt x="144070" y="66040"/>
                  </a:lnTo>
                  <a:lnTo>
                    <a:pt x="151499" y="45720"/>
                  </a:lnTo>
                  <a:lnTo>
                    <a:pt x="120257" y="45720"/>
                  </a:lnTo>
                  <a:lnTo>
                    <a:pt x="120336" y="44959"/>
                  </a:lnTo>
                  <a:close/>
                </a:path>
                <a:path w="381000" h="762000">
                  <a:moveTo>
                    <a:pt x="181713" y="91440"/>
                  </a:moveTo>
                  <a:lnTo>
                    <a:pt x="151870" y="97790"/>
                  </a:lnTo>
                  <a:lnTo>
                    <a:pt x="127427" y="114300"/>
                  </a:lnTo>
                  <a:lnTo>
                    <a:pt x="110907" y="138430"/>
                  </a:lnTo>
                  <a:lnTo>
                    <a:pt x="104840" y="167640"/>
                  </a:lnTo>
                  <a:lnTo>
                    <a:pt x="110907" y="196850"/>
                  </a:lnTo>
                  <a:lnTo>
                    <a:pt x="127427" y="222250"/>
                  </a:lnTo>
                  <a:lnTo>
                    <a:pt x="151870" y="237490"/>
                  </a:lnTo>
                  <a:lnTo>
                    <a:pt x="181713" y="243840"/>
                  </a:lnTo>
                  <a:lnTo>
                    <a:pt x="199940" y="241300"/>
                  </a:lnTo>
                  <a:lnTo>
                    <a:pt x="216615" y="236220"/>
                  </a:lnTo>
                  <a:lnTo>
                    <a:pt x="231219" y="226060"/>
                  </a:lnTo>
                  <a:lnTo>
                    <a:pt x="243231" y="213360"/>
                  </a:lnTo>
                  <a:lnTo>
                    <a:pt x="181713" y="213360"/>
                  </a:lnTo>
                  <a:lnTo>
                    <a:pt x="163683" y="209550"/>
                  </a:lnTo>
                  <a:lnTo>
                    <a:pt x="149029" y="200660"/>
                  </a:lnTo>
                  <a:lnTo>
                    <a:pt x="139186" y="185420"/>
                  </a:lnTo>
                  <a:lnTo>
                    <a:pt x="135586" y="167640"/>
                  </a:lnTo>
                  <a:lnTo>
                    <a:pt x="139186" y="149860"/>
                  </a:lnTo>
                  <a:lnTo>
                    <a:pt x="149029" y="135890"/>
                  </a:lnTo>
                  <a:lnTo>
                    <a:pt x="163683" y="125730"/>
                  </a:lnTo>
                  <a:lnTo>
                    <a:pt x="181713" y="121920"/>
                  </a:lnTo>
                  <a:lnTo>
                    <a:pt x="241231" y="121920"/>
                  </a:lnTo>
                  <a:lnTo>
                    <a:pt x="236015" y="114300"/>
                  </a:lnTo>
                  <a:lnTo>
                    <a:pt x="211568" y="97790"/>
                  </a:lnTo>
                  <a:lnTo>
                    <a:pt x="181713" y="91440"/>
                  </a:lnTo>
                  <a:close/>
                </a:path>
                <a:path w="381000" h="762000">
                  <a:moveTo>
                    <a:pt x="241231" y="121920"/>
                  </a:moveTo>
                  <a:lnTo>
                    <a:pt x="181713" y="121920"/>
                  </a:lnTo>
                  <a:lnTo>
                    <a:pt x="199750" y="125730"/>
                  </a:lnTo>
                  <a:lnTo>
                    <a:pt x="214407" y="135890"/>
                  </a:lnTo>
                  <a:lnTo>
                    <a:pt x="224252" y="149860"/>
                  </a:lnTo>
                  <a:lnTo>
                    <a:pt x="227852" y="167640"/>
                  </a:lnTo>
                  <a:lnTo>
                    <a:pt x="224252" y="185420"/>
                  </a:lnTo>
                  <a:lnTo>
                    <a:pt x="214407" y="200660"/>
                  </a:lnTo>
                  <a:lnTo>
                    <a:pt x="199750" y="209550"/>
                  </a:lnTo>
                  <a:lnTo>
                    <a:pt x="181713" y="213360"/>
                  </a:lnTo>
                  <a:lnTo>
                    <a:pt x="243231" y="213360"/>
                  </a:lnTo>
                  <a:lnTo>
                    <a:pt x="239764" y="219710"/>
                  </a:lnTo>
                  <a:lnTo>
                    <a:pt x="236234" y="226060"/>
                  </a:lnTo>
                  <a:lnTo>
                    <a:pt x="230709" y="236220"/>
                  </a:lnTo>
                  <a:lnTo>
                    <a:pt x="228576" y="238760"/>
                  </a:lnTo>
                  <a:lnTo>
                    <a:pt x="226391" y="241300"/>
                  </a:lnTo>
                  <a:lnTo>
                    <a:pt x="225909" y="242570"/>
                  </a:lnTo>
                  <a:lnTo>
                    <a:pt x="224232" y="242570"/>
                  </a:lnTo>
                  <a:lnTo>
                    <a:pt x="219762" y="243840"/>
                  </a:lnTo>
                  <a:lnTo>
                    <a:pt x="261633" y="243840"/>
                  </a:lnTo>
                  <a:lnTo>
                    <a:pt x="263702" y="240030"/>
                  </a:lnTo>
                  <a:lnTo>
                    <a:pt x="267895" y="232410"/>
                  </a:lnTo>
                  <a:lnTo>
                    <a:pt x="272126" y="224790"/>
                  </a:lnTo>
                  <a:lnTo>
                    <a:pt x="276378" y="215900"/>
                  </a:lnTo>
                  <a:lnTo>
                    <a:pt x="280616" y="208280"/>
                  </a:lnTo>
                  <a:lnTo>
                    <a:pt x="284692" y="199390"/>
                  </a:lnTo>
                  <a:lnTo>
                    <a:pt x="288457" y="191770"/>
                  </a:lnTo>
                  <a:lnTo>
                    <a:pt x="254280" y="191770"/>
                  </a:lnTo>
                  <a:lnTo>
                    <a:pt x="256833" y="184150"/>
                  </a:lnTo>
                  <a:lnTo>
                    <a:pt x="258598" y="176530"/>
                  </a:lnTo>
                  <a:lnTo>
                    <a:pt x="258598" y="167640"/>
                  </a:lnTo>
                  <a:lnTo>
                    <a:pt x="252532" y="138430"/>
                  </a:lnTo>
                  <a:lnTo>
                    <a:pt x="241231" y="121920"/>
                  </a:lnTo>
                  <a:close/>
                </a:path>
                <a:path w="381000" h="762000">
                  <a:moveTo>
                    <a:pt x="240031" y="0"/>
                  </a:moveTo>
                  <a:lnTo>
                    <a:pt x="212750" y="36830"/>
                  </a:lnTo>
                  <a:lnTo>
                    <a:pt x="217755" y="52070"/>
                  </a:lnTo>
                  <a:lnTo>
                    <a:pt x="227938" y="72390"/>
                  </a:lnTo>
                  <a:lnTo>
                    <a:pt x="236061" y="87630"/>
                  </a:lnTo>
                  <a:lnTo>
                    <a:pt x="245149" y="106680"/>
                  </a:lnTo>
                  <a:lnTo>
                    <a:pt x="249781" y="115570"/>
                  </a:lnTo>
                  <a:lnTo>
                    <a:pt x="254244" y="124460"/>
                  </a:lnTo>
                  <a:lnTo>
                    <a:pt x="258367" y="133350"/>
                  </a:lnTo>
                  <a:lnTo>
                    <a:pt x="261977" y="142240"/>
                  </a:lnTo>
                  <a:lnTo>
                    <a:pt x="264161" y="147320"/>
                  </a:lnTo>
                  <a:lnTo>
                    <a:pt x="267450" y="156210"/>
                  </a:lnTo>
                  <a:lnTo>
                    <a:pt x="267539" y="158750"/>
                  </a:lnTo>
                  <a:lnTo>
                    <a:pt x="267730" y="158750"/>
                  </a:lnTo>
                  <a:lnTo>
                    <a:pt x="267590" y="160020"/>
                  </a:lnTo>
                  <a:lnTo>
                    <a:pt x="267565" y="161290"/>
                  </a:lnTo>
                  <a:lnTo>
                    <a:pt x="266371" y="163830"/>
                  </a:lnTo>
                  <a:lnTo>
                    <a:pt x="265202" y="168910"/>
                  </a:lnTo>
                  <a:lnTo>
                    <a:pt x="261126" y="177800"/>
                  </a:lnTo>
                  <a:lnTo>
                    <a:pt x="257557" y="185420"/>
                  </a:lnTo>
                  <a:lnTo>
                    <a:pt x="254280" y="191770"/>
                  </a:lnTo>
                  <a:lnTo>
                    <a:pt x="288457" y="191770"/>
                  </a:lnTo>
                  <a:lnTo>
                    <a:pt x="291758" y="184150"/>
                  </a:lnTo>
                  <a:lnTo>
                    <a:pt x="295289" y="175260"/>
                  </a:lnTo>
                  <a:lnTo>
                    <a:pt x="297854" y="167640"/>
                  </a:lnTo>
                  <a:lnTo>
                    <a:pt x="298972" y="163830"/>
                  </a:lnTo>
                  <a:lnTo>
                    <a:pt x="298972" y="152400"/>
                  </a:lnTo>
                  <a:lnTo>
                    <a:pt x="297626" y="149860"/>
                  </a:lnTo>
                  <a:lnTo>
                    <a:pt x="294552" y="140970"/>
                  </a:lnTo>
                  <a:lnTo>
                    <a:pt x="277720" y="102870"/>
                  </a:lnTo>
                  <a:lnTo>
                    <a:pt x="273013" y="92710"/>
                  </a:lnTo>
                  <a:lnTo>
                    <a:pt x="263509" y="73660"/>
                  </a:lnTo>
                  <a:lnTo>
                    <a:pt x="254874" y="57150"/>
                  </a:lnTo>
                  <a:lnTo>
                    <a:pt x="245632" y="39370"/>
                  </a:lnTo>
                  <a:lnTo>
                    <a:pt x="243701" y="35560"/>
                  </a:lnTo>
                  <a:lnTo>
                    <a:pt x="244438" y="34290"/>
                  </a:lnTo>
                  <a:lnTo>
                    <a:pt x="244667" y="33020"/>
                  </a:lnTo>
                  <a:lnTo>
                    <a:pt x="284277" y="33020"/>
                  </a:lnTo>
                  <a:lnTo>
                    <a:pt x="280709" y="26670"/>
                  </a:lnTo>
                  <a:lnTo>
                    <a:pt x="280227" y="26670"/>
                  </a:lnTo>
                  <a:lnTo>
                    <a:pt x="276283" y="21590"/>
                  </a:lnTo>
                  <a:lnTo>
                    <a:pt x="251232" y="1270"/>
                  </a:lnTo>
                  <a:lnTo>
                    <a:pt x="240031" y="0"/>
                  </a:lnTo>
                  <a:close/>
                </a:path>
                <a:path w="381000" h="762000">
                  <a:moveTo>
                    <a:pt x="121324" y="43180"/>
                  </a:moveTo>
                  <a:lnTo>
                    <a:pt x="120336" y="44959"/>
                  </a:lnTo>
                  <a:lnTo>
                    <a:pt x="120257" y="45720"/>
                  </a:lnTo>
                  <a:lnTo>
                    <a:pt x="121324" y="43180"/>
                  </a:lnTo>
                  <a:close/>
                </a:path>
                <a:path w="381000" h="762000">
                  <a:moveTo>
                    <a:pt x="151654" y="43180"/>
                  </a:moveTo>
                  <a:lnTo>
                    <a:pt x="121324" y="43180"/>
                  </a:lnTo>
                  <a:lnTo>
                    <a:pt x="120257" y="45720"/>
                  </a:lnTo>
                  <a:lnTo>
                    <a:pt x="151499" y="45720"/>
                  </a:lnTo>
                  <a:lnTo>
                    <a:pt x="151654" y="43180"/>
                  </a:lnTo>
                  <a:close/>
                </a:path>
                <a:path w="381000" h="762000">
                  <a:moveTo>
                    <a:pt x="150767" y="33020"/>
                  </a:moveTo>
                  <a:lnTo>
                    <a:pt x="119254" y="33020"/>
                  </a:lnTo>
                  <a:lnTo>
                    <a:pt x="119381" y="34290"/>
                  </a:lnTo>
                  <a:lnTo>
                    <a:pt x="119622" y="34290"/>
                  </a:lnTo>
                  <a:lnTo>
                    <a:pt x="120918" y="39370"/>
                  </a:lnTo>
                  <a:lnTo>
                    <a:pt x="120336" y="44959"/>
                  </a:lnTo>
                  <a:lnTo>
                    <a:pt x="121324" y="43180"/>
                  </a:lnTo>
                  <a:lnTo>
                    <a:pt x="151654" y="43180"/>
                  </a:lnTo>
                  <a:lnTo>
                    <a:pt x="151809" y="40640"/>
                  </a:lnTo>
                  <a:lnTo>
                    <a:pt x="151015" y="34290"/>
                  </a:lnTo>
                  <a:lnTo>
                    <a:pt x="150767" y="3302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320243" y="4443132"/>
            <a:ext cx="1295400" cy="678949"/>
          </a:xfrm>
          <a:prstGeom prst="rect">
            <a:avLst/>
          </a:prstGeom>
        </p:spPr>
        <p:txBody>
          <a:bodyPr vert="horz" wrap="square" lIns="0" tIns="7284" rIns="0" bIns="0" rtlCol="0">
            <a:spAutoFit/>
          </a:bodyPr>
          <a:lstStyle/>
          <a:p>
            <a:pPr marL="33619" marR="26896">
              <a:lnSpc>
                <a:spcPct val="105300"/>
              </a:lnSpc>
              <a:spcBef>
                <a:spcPts val="57"/>
              </a:spcBef>
            </a:pPr>
            <a:r>
              <a:rPr sz="838" spc="18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838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838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F2F42"/>
                </a:solidFill>
                <a:latin typeface="Calibri"/>
                <a:cs typeface="Calibri"/>
              </a:rPr>
              <a:t>survey</a:t>
            </a:r>
            <a:r>
              <a:rPr sz="838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F2F42"/>
                </a:solidFill>
                <a:latin typeface="Calibri"/>
                <a:cs typeface="Calibri"/>
              </a:rPr>
              <a:t>comparing </a:t>
            </a:r>
            <a:r>
              <a:rPr sz="838" spc="-18" dirty="0">
                <a:solidFill>
                  <a:srgbClr val="0F2F42"/>
                </a:solidFill>
                <a:latin typeface="Calibri"/>
                <a:cs typeface="Calibri"/>
              </a:rPr>
              <a:t>over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 180</a:t>
            </a:r>
            <a:r>
              <a:rPr sz="838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cities,</a:t>
            </a:r>
            <a:r>
              <a:rPr sz="838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F2F42"/>
                </a:solidFill>
                <a:latin typeface="Calibri"/>
                <a:cs typeface="Calibri"/>
              </a:rPr>
              <a:t>WalletHub </a:t>
            </a:r>
            <a:r>
              <a:rPr sz="838" spc="18" dirty="0">
                <a:solidFill>
                  <a:srgbClr val="0F2F42"/>
                </a:solidFill>
                <a:latin typeface="Calibri"/>
                <a:cs typeface="Calibri"/>
              </a:rPr>
              <a:t>ranked</a:t>
            </a:r>
            <a:r>
              <a:rPr sz="838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F2F42"/>
                </a:solidFill>
                <a:latin typeface="Calibri"/>
                <a:cs typeface="Calibri"/>
              </a:rPr>
              <a:t>Columbia</a:t>
            </a:r>
            <a:r>
              <a:rPr sz="838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838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-22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838" spc="44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5th</a:t>
            </a:r>
            <a:r>
              <a:rPr sz="838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best</a:t>
            </a:r>
            <a:r>
              <a:rPr sz="838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place</a:t>
            </a:r>
            <a:r>
              <a:rPr sz="838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838" spc="5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838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US</a:t>
            </a:r>
            <a:r>
              <a:rPr sz="838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-22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 raise</a:t>
            </a:r>
            <a:r>
              <a:rPr sz="838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838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family</a:t>
            </a:r>
            <a:r>
              <a:rPr sz="838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838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F2F42"/>
                </a:solidFill>
                <a:latin typeface="Calibri"/>
                <a:cs typeface="Calibri"/>
              </a:rPr>
              <a:t>2021.</a:t>
            </a:r>
            <a:r>
              <a:rPr sz="993" spc="-13" baseline="22222" dirty="0">
                <a:solidFill>
                  <a:srgbClr val="323232"/>
                </a:solidFill>
                <a:latin typeface="Calibri"/>
                <a:cs typeface="Calibri"/>
              </a:rPr>
              <a:t>6</a:t>
            </a:r>
            <a:endParaRPr sz="993" baseline="22222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3258" y="5451662"/>
            <a:ext cx="821391" cy="469012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2956" b="1" spc="40" dirty="0">
                <a:solidFill>
                  <a:srgbClr val="004489"/>
                </a:solidFill>
                <a:latin typeface="Calibri"/>
                <a:cs typeface="Calibri"/>
              </a:rPr>
              <a:t>2021</a:t>
            </a:r>
            <a:endParaRPr sz="2956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0659" y="5796243"/>
            <a:ext cx="946337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spc="44" dirty="0">
                <a:solidFill>
                  <a:srgbClr val="004489"/>
                </a:solidFill>
                <a:latin typeface="Calibri"/>
                <a:cs typeface="Calibri"/>
              </a:rPr>
              <a:t>Healthiest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0908" y="5955926"/>
            <a:ext cx="1065679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spc="49" dirty="0">
                <a:solidFill>
                  <a:srgbClr val="004489"/>
                </a:solidFill>
                <a:latin typeface="Calibri"/>
                <a:cs typeface="Calibri"/>
              </a:rPr>
              <a:t>Community</a:t>
            </a:r>
            <a:endParaRPr sz="1588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78948" y="4462743"/>
            <a:ext cx="874059" cy="874059"/>
            <a:chOff x="7077075" y="5057775"/>
            <a:chExt cx="990600" cy="990600"/>
          </a:xfrm>
        </p:grpSpPr>
        <p:sp>
          <p:nvSpPr>
            <p:cNvPr id="13" name="object 13"/>
            <p:cNvSpPr/>
            <p:nvPr/>
          </p:nvSpPr>
          <p:spPr>
            <a:xfrm>
              <a:off x="7077075" y="5057775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9906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990600" y="99060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5B3C2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1438" y="5295899"/>
              <a:ext cx="762000" cy="590550"/>
            </a:xfrm>
            <a:custGeom>
              <a:avLst/>
              <a:gdLst/>
              <a:ahLst/>
              <a:cxnLst/>
              <a:rect l="l" t="t" r="r" b="b"/>
              <a:pathLst>
                <a:path w="762000" h="590550">
                  <a:moveTo>
                    <a:pt x="213321" y="257416"/>
                  </a:moveTo>
                  <a:lnTo>
                    <a:pt x="187231" y="258344"/>
                  </a:lnTo>
                  <a:lnTo>
                    <a:pt x="153093" y="261588"/>
                  </a:lnTo>
                  <a:lnTo>
                    <a:pt x="114786" y="267831"/>
                  </a:lnTo>
                  <a:lnTo>
                    <a:pt x="76187" y="277761"/>
                  </a:lnTo>
                  <a:lnTo>
                    <a:pt x="75704" y="277761"/>
                  </a:lnTo>
                  <a:lnTo>
                    <a:pt x="44641" y="294224"/>
                  </a:lnTo>
                  <a:lnTo>
                    <a:pt x="20751" y="318701"/>
                  </a:lnTo>
                  <a:lnTo>
                    <a:pt x="5417" y="349077"/>
                  </a:lnTo>
                  <a:lnTo>
                    <a:pt x="0" y="383286"/>
                  </a:lnTo>
                  <a:lnTo>
                    <a:pt x="0" y="577418"/>
                  </a:lnTo>
                  <a:lnTo>
                    <a:pt x="13208" y="590550"/>
                  </a:lnTo>
                  <a:lnTo>
                    <a:pt x="413435" y="590550"/>
                  </a:lnTo>
                  <a:lnTo>
                    <a:pt x="426656" y="577418"/>
                  </a:lnTo>
                  <a:lnTo>
                    <a:pt x="426656" y="560260"/>
                  </a:lnTo>
                  <a:lnTo>
                    <a:pt x="30467" y="560260"/>
                  </a:lnTo>
                  <a:lnTo>
                    <a:pt x="30467" y="383286"/>
                  </a:lnTo>
                  <a:lnTo>
                    <a:pt x="45323" y="336446"/>
                  </a:lnTo>
                  <a:lnTo>
                    <a:pt x="85229" y="306628"/>
                  </a:lnTo>
                  <a:lnTo>
                    <a:pt x="85369" y="306590"/>
                  </a:lnTo>
                  <a:lnTo>
                    <a:pt x="85911" y="306590"/>
                  </a:lnTo>
                  <a:lnTo>
                    <a:pt x="121033" y="297698"/>
                  </a:lnTo>
                  <a:lnTo>
                    <a:pt x="157179" y="291857"/>
                  </a:lnTo>
                  <a:lnTo>
                    <a:pt x="189494" y="288671"/>
                  </a:lnTo>
                  <a:lnTo>
                    <a:pt x="213321" y="287705"/>
                  </a:lnTo>
                  <a:lnTo>
                    <a:pt x="383615" y="287705"/>
                  </a:lnTo>
                  <a:lnTo>
                    <a:pt x="347781" y="277812"/>
                  </a:lnTo>
                  <a:lnTo>
                    <a:pt x="347281" y="277812"/>
                  </a:lnTo>
                  <a:lnTo>
                    <a:pt x="309923" y="267869"/>
                  </a:lnTo>
                  <a:lnTo>
                    <a:pt x="272996" y="261621"/>
                  </a:lnTo>
                  <a:lnTo>
                    <a:pt x="239683" y="258357"/>
                  </a:lnTo>
                  <a:lnTo>
                    <a:pt x="213321" y="257416"/>
                  </a:lnTo>
                  <a:close/>
                </a:path>
                <a:path w="762000" h="590550">
                  <a:moveTo>
                    <a:pt x="512608" y="456628"/>
                  </a:moveTo>
                  <a:lnTo>
                    <a:pt x="426656" y="456628"/>
                  </a:lnTo>
                  <a:lnTo>
                    <a:pt x="468553" y="466102"/>
                  </a:lnTo>
                  <a:lnTo>
                    <a:pt x="463703" y="477606"/>
                  </a:lnTo>
                  <a:lnTo>
                    <a:pt x="460114" y="489648"/>
                  </a:lnTo>
                  <a:lnTo>
                    <a:pt x="457888" y="502100"/>
                  </a:lnTo>
                  <a:lnTo>
                    <a:pt x="457123" y="514832"/>
                  </a:lnTo>
                  <a:lnTo>
                    <a:pt x="457123" y="577418"/>
                  </a:lnTo>
                  <a:lnTo>
                    <a:pt x="470344" y="590550"/>
                  </a:lnTo>
                  <a:lnTo>
                    <a:pt x="748665" y="590550"/>
                  </a:lnTo>
                  <a:lnTo>
                    <a:pt x="761873" y="577418"/>
                  </a:lnTo>
                  <a:lnTo>
                    <a:pt x="761873" y="560260"/>
                  </a:lnTo>
                  <a:lnTo>
                    <a:pt x="487603" y="560260"/>
                  </a:lnTo>
                  <a:lnTo>
                    <a:pt x="487603" y="514832"/>
                  </a:lnTo>
                  <a:lnTo>
                    <a:pt x="490597" y="492492"/>
                  </a:lnTo>
                  <a:lnTo>
                    <a:pt x="499278" y="472500"/>
                  </a:lnTo>
                  <a:lnTo>
                    <a:pt x="512608" y="456628"/>
                  </a:lnTo>
                  <a:close/>
                </a:path>
                <a:path w="762000" h="590550">
                  <a:moveTo>
                    <a:pt x="412496" y="422541"/>
                  </a:moveTo>
                  <a:lnTo>
                    <a:pt x="410248" y="422541"/>
                  </a:lnTo>
                  <a:lnTo>
                    <a:pt x="405765" y="423570"/>
                  </a:lnTo>
                  <a:lnTo>
                    <a:pt x="396176" y="560260"/>
                  </a:lnTo>
                  <a:lnTo>
                    <a:pt x="426656" y="560260"/>
                  </a:lnTo>
                  <a:lnTo>
                    <a:pt x="426656" y="456628"/>
                  </a:lnTo>
                  <a:lnTo>
                    <a:pt x="512608" y="456628"/>
                  </a:lnTo>
                  <a:lnTo>
                    <a:pt x="513192" y="455932"/>
                  </a:lnTo>
                  <a:lnTo>
                    <a:pt x="531888" y="443865"/>
                  </a:lnTo>
                  <a:lnTo>
                    <a:pt x="532358" y="443865"/>
                  </a:lnTo>
                  <a:lnTo>
                    <a:pt x="542791" y="439597"/>
                  </a:lnTo>
                  <a:lnTo>
                    <a:pt x="487121" y="439597"/>
                  </a:lnTo>
                  <a:lnTo>
                    <a:pt x="412496" y="422541"/>
                  </a:lnTo>
                  <a:close/>
                </a:path>
                <a:path w="762000" h="590550">
                  <a:moveTo>
                    <a:pt x="711315" y="423989"/>
                  </a:moveTo>
                  <a:lnTo>
                    <a:pt x="609498" y="423989"/>
                  </a:lnTo>
                  <a:lnTo>
                    <a:pt x="625860" y="425256"/>
                  </a:lnTo>
                  <a:lnTo>
                    <a:pt x="645013" y="428985"/>
                  </a:lnTo>
                  <a:lnTo>
                    <a:pt x="665576" y="435064"/>
                  </a:lnTo>
                  <a:lnTo>
                    <a:pt x="686168" y="443382"/>
                  </a:lnTo>
                  <a:lnTo>
                    <a:pt x="686371" y="443496"/>
                  </a:lnTo>
                  <a:lnTo>
                    <a:pt x="686435" y="443750"/>
                  </a:lnTo>
                  <a:lnTo>
                    <a:pt x="686638" y="443865"/>
                  </a:lnTo>
                  <a:lnTo>
                    <a:pt x="705050" y="456753"/>
                  </a:lnTo>
                  <a:lnTo>
                    <a:pt x="719170" y="473395"/>
                  </a:lnTo>
                  <a:lnTo>
                    <a:pt x="728216" y="493014"/>
                  </a:lnTo>
                  <a:lnTo>
                    <a:pt x="731405" y="514832"/>
                  </a:lnTo>
                  <a:lnTo>
                    <a:pt x="731405" y="560260"/>
                  </a:lnTo>
                  <a:lnTo>
                    <a:pt x="761873" y="560260"/>
                  </a:lnTo>
                  <a:lnTo>
                    <a:pt x="761873" y="514832"/>
                  </a:lnTo>
                  <a:lnTo>
                    <a:pt x="757421" y="484317"/>
                  </a:lnTo>
                  <a:lnTo>
                    <a:pt x="744885" y="456928"/>
                  </a:lnTo>
                  <a:lnTo>
                    <a:pt x="725488" y="433884"/>
                  </a:lnTo>
                  <a:lnTo>
                    <a:pt x="711315" y="423989"/>
                  </a:lnTo>
                  <a:close/>
                </a:path>
                <a:path w="762000" h="590550">
                  <a:moveTo>
                    <a:pt x="519163" y="416344"/>
                  </a:moveTo>
                  <a:lnTo>
                    <a:pt x="510058" y="421104"/>
                  </a:lnTo>
                  <a:lnTo>
                    <a:pt x="501772" y="426607"/>
                  </a:lnTo>
                  <a:lnTo>
                    <a:pt x="494136" y="432807"/>
                  </a:lnTo>
                  <a:lnTo>
                    <a:pt x="487121" y="439597"/>
                  </a:lnTo>
                  <a:lnTo>
                    <a:pt x="542791" y="439597"/>
                  </a:lnTo>
                  <a:lnTo>
                    <a:pt x="553064" y="435396"/>
                  </a:lnTo>
                  <a:lnTo>
                    <a:pt x="573752" y="429160"/>
                  </a:lnTo>
                  <a:lnTo>
                    <a:pt x="593028" y="425307"/>
                  </a:lnTo>
                  <a:lnTo>
                    <a:pt x="609498" y="423989"/>
                  </a:lnTo>
                  <a:lnTo>
                    <a:pt x="711315" y="423989"/>
                  </a:lnTo>
                  <a:lnTo>
                    <a:pt x="700564" y="416483"/>
                  </a:lnTo>
                  <a:lnTo>
                    <a:pt x="519366" y="416483"/>
                  </a:lnTo>
                  <a:lnTo>
                    <a:pt x="519163" y="416344"/>
                  </a:lnTo>
                  <a:close/>
                </a:path>
                <a:path w="762000" h="590550">
                  <a:moveTo>
                    <a:pt x="609498" y="393700"/>
                  </a:moveTo>
                  <a:lnTo>
                    <a:pt x="566250" y="399648"/>
                  </a:lnTo>
                  <a:lnTo>
                    <a:pt x="519506" y="416407"/>
                  </a:lnTo>
                  <a:lnTo>
                    <a:pt x="519366" y="416483"/>
                  </a:lnTo>
                  <a:lnTo>
                    <a:pt x="700564" y="416483"/>
                  </a:lnTo>
                  <a:lnTo>
                    <a:pt x="699973" y="416407"/>
                  </a:lnTo>
                  <a:lnTo>
                    <a:pt x="676492" y="406724"/>
                  </a:lnTo>
                  <a:lnTo>
                    <a:pt x="652992" y="399600"/>
                  </a:lnTo>
                  <a:lnTo>
                    <a:pt x="630364" y="395203"/>
                  </a:lnTo>
                  <a:lnTo>
                    <a:pt x="609498" y="393700"/>
                  </a:lnTo>
                  <a:close/>
                </a:path>
                <a:path w="762000" h="590550">
                  <a:moveTo>
                    <a:pt x="452155" y="306628"/>
                  </a:moveTo>
                  <a:lnTo>
                    <a:pt x="338556" y="306628"/>
                  </a:lnTo>
                  <a:lnTo>
                    <a:pt x="573786" y="371462"/>
                  </a:lnTo>
                  <a:lnTo>
                    <a:pt x="574268" y="371462"/>
                  </a:lnTo>
                  <a:lnTo>
                    <a:pt x="578827" y="373354"/>
                  </a:lnTo>
                  <a:lnTo>
                    <a:pt x="583666" y="374573"/>
                  </a:lnTo>
                  <a:lnTo>
                    <a:pt x="588556" y="375716"/>
                  </a:lnTo>
                  <a:lnTo>
                    <a:pt x="589495" y="376059"/>
                  </a:lnTo>
                  <a:lnTo>
                    <a:pt x="589978" y="376186"/>
                  </a:lnTo>
                  <a:lnTo>
                    <a:pt x="596239" y="377545"/>
                  </a:lnTo>
                  <a:lnTo>
                    <a:pt x="602843" y="378561"/>
                  </a:lnTo>
                  <a:lnTo>
                    <a:pt x="609498" y="378561"/>
                  </a:lnTo>
                  <a:lnTo>
                    <a:pt x="645011" y="371396"/>
                  </a:lnTo>
                  <a:lnTo>
                    <a:pt x="674081" y="351883"/>
                  </a:lnTo>
                  <a:lnTo>
                    <a:pt x="676535" y="348272"/>
                  </a:lnTo>
                  <a:lnTo>
                    <a:pt x="605269" y="348272"/>
                  </a:lnTo>
                  <a:lnTo>
                    <a:pt x="601103" y="347662"/>
                  </a:lnTo>
                  <a:lnTo>
                    <a:pt x="596620" y="346748"/>
                  </a:lnTo>
                  <a:lnTo>
                    <a:pt x="596188" y="346494"/>
                  </a:lnTo>
                  <a:lnTo>
                    <a:pt x="595693" y="346379"/>
                  </a:lnTo>
                  <a:lnTo>
                    <a:pt x="594753" y="346036"/>
                  </a:lnTo>
                  <a:lnTo>
                    <a:pt x="594411" y="345948"/>
                  </a:lnTo>
                  <a:lnTo>
                    <a:pt x="593940" y="345948"/>
                  </a:lnTo>
                  <a:lnTo>
                    <a:pt x="585698" y="343535"/>
                  </a:lnTo>
                  <a:lnTo>
                    <a:pt x="570652" y="334500"/>
                  </a:lnTo>
                  <a:lnTo>
                    <a:pt x="564215" y="327456"/>
                  </a:lnTo>
                  <a:lnTo>
                    <a:pt x="527596" y="327456"/>
                  </a:lnTo>
                  <a:lnTo>
                    <a:pt x="452155" y="306628"/>
                  </a:lnTo>
                  <a:close/>
                </a:path>
                <a:path w="762000" h="590550">
                  <a:moveTo>
                    <a:pt x="676535" y="227139"/>
                  </a:moveTo>
                  <a:lnTo>
                    <a:pt x="609498" y="227139"/>
                  </a:lnTo>
                  <a:lnTo>
                    <a:pt x="633300" y="231873"/>
                  </a:lnTo>
                  <a:lnTo>
                    <a:pt x="652664" y="244811"/>
                  </a:lnTo>
                  <a:lnTo>
                    <a:pt x="665682" y="264054"/>
                  </a:lnTo>
                  <a:lnTo>
                    <a:pt x="670445" y="287705"/>
                  </a:lnTo>
                  <a:lnTo>
                    <a:pt x="665682" y="311356"/>
                  </a:lnTo>
                  <a:lnTo>
                    <a:pt x="652664" y="330600"/>
                  </a:lnTo>
                  <a:lnTo>
                    <a:pt x="633300" y="343537"/>
                  </a:lnTo>
                  <a:lnTo>
                    <a:pt x="609498" y="348272"/>
                  </a:lnTo>
                  <a:lnTo>
                    <a:pt x="676535" y="348272"/>
                  </a:lnTo>
                  <a:lnTo>
                    <a:pt x="693716" y="322995"/>
                  </a:lnTo>
                  <a:lnTo>
                    <a:pt x="700925" y="287705"/>
                  </a:lnTo>
                  <a:lnTo>
                    <a:pt x="693716" y="252415"/>
                  </a:lnTo>
                  <a:lnTo>
                    <a:pt x="676535" y="227139"/>
                  </a:lnTo>
                  <a:close/>
                </a:path>
                <a:path w="762000" h="590550">
                  <a:moveTo>
                    <a:pt x="594118" y="345871"/>
                  </a:moveTo>
                  <a:lnTo>
                    <a:pt x="593940" y="345948"/>
                  </a:lnTo>
                  <a:lnTo>
                    <a:pt x="594411" y="345948"/>
                  </a:lnTo>
                  <a:lnTo>
                    <a:pt x="594118" y="345871"/>
                  </a:lnTo>
                  <a:close/>
                </a:path>
                <a:path w="762000" h="590550">
                  <a:moveTo>
                    <a:pt x="609498" y="196850"/>
                  </a:moveTo>
                  <a:lnTo>
                    <a:pt x="573990" y="204014"/>
                  </a:lnTo>
                  <a:lnTo>
                    <a:pt x="544920" y="223527"/>
                  </a:lnTo>
                  <a:lnTo>
                    <a:pt x="525282" y="252415"/>
                  </a:lnTo>
                  <a:lnTo>
                    <a:pt x="518071" y="287705"/>
                  </a:lnTo>
                  <a:lnTo>
                    <a:pt x="518720" y="298253"/>
                  </a:lnTo>
                  <a:lnTo>
                    <a:pt x="520595" y="308419"/>
                  </a:lnTo>
                  <a:lnTo>
                    <a:pt x="523589" y="318166"/>
                  </a:lnTo>
                  <a:lnTo>
                    <a:pt x="527596" y="327456"/>
                  </a:lnTo>
                  <a:lnTo>
                    <a:pt x="564215" y="327456"/>
                  </a:lnTo>
                  <a:lnTo>
                    <a:pt x="558909" y="321649"/>
                  </a:lnTo>
                  <a:lnTo>
                    <a:pt x="551274" y="305783"/>
                  </a:lnTo>
                  <a:lnTo>
                    <a:pt x="553314" y="264054"/>
                  </a:lnTo>
                  <a:lnTo>
                    <a:pt x="585696" y="231873"/>
                  </a:lnTo>
                  <a:lnTo>
                    <a:pt x="609498" y="227139"/>
                  </a:lnTo>
                  <a:lnTo>
                    <a:pt x="676535" y="227139"/>
                  </a:lnTo>
                  <a:lnTo>
                    <a:pt x="674081" y="223527"/>
                  </a:lnTo>
                  <a:lnTo>
                    <a:pt x="645011" y="204014"/>
                  </a:lnTo>
                  <a:lnTo>
                    <a:pt x="609498" y="196850"/>
                  </a:lnTo>
                  <a:close/>
                </a:path>
                <a:path w="762000" h="590550">
                  <a:moveTo>
                    <a:pt x="85911" y="306590"/>
                  </a:moveTo>
                  <a:lnTo>
                    <a:pt x="85369" y="306590"/>
                  </a:lnTo>
                  <a:lnTo>
                    <a:pt x="85559" y="306679"/>
                  </a:lnTo>
                  <a:lnTo>
                    <a:pt x="85911" y="306590"/>
                  </a:lnTo>
                  <a:close/>
                </a:path>
                <a:path w="762000" h="590550">
                  <a:moveTo>
                    <a:pt x="383615" y="287705"/>
                  </a:moveTo>
                  <a:lnTo>
                    <a:pt x="213321" y="287705"/>
                  </a:lnTo>
                  <a:lnTo>
                    <a:pt x="237752" y="288671"/>
                  </a:lnTo>
                  <a:lnTo>
                    <a:pt x="269225" y="291823"/>
                  </a:lnTo>
                  <a:lnTo>
                    <a:pt x="304060" y="297660"/>
                  </a:lnTo>
                  <a:lnTo>
                    <a:pt x="338074" y="306628"/>
                  </a:lnTo>
                  <a:lnTo>
                    <a:pt x="338239" y="306641"/>
                  </a:lnTo>
                  <a:lnTo>
                    <a:pt x="338556" y="306628"/>
                  </a:lnTo>
                  <a:lnTo>
                    <a:pt x="452155" y="306628"/>
                  </a:lnTo>
                  <a:lnTo>
                    <a:pt x="383615" y="287705"/>
                  </a:lnTo>
                  <a:close/>
                </a:path>
                <a:path w="762000" h="590550">
                  <a:moveTo>
                    <a:pt x="347459" y="277723"/>
                  </a:moveTo>
                  <a:lnTo>
                    <a:pt x="347281" y="277812"/>
                  </a:lnTo>
                  <a:lnTo>
                    <a:pt x="347781" y="277812"/>
                  </a:lnTo>
                  <a:lnTo>
                    <a:pt x="347459" y="277723"/>
                  </a:lnTo>
                  <a:close/>
                </a:path>
                <a:path w="762000" h="590550">
                  <a:moveTo>
                    <a:pt x="213321" y="0"/>
                  </a:moveTo>
                  <a:lnTo>
                    <a:pt x="165949" y="9545"/>
                  </a:lnTo>
                  <a:lnTo>
                    <a:pt x="127195" y="35548"/>
                  </a:lnTo>
                  <a:lnTo>
                    <a:pt x="101031" y="74061"/>
                  </a:lnTo>
                  <a:lnTo>
                    <a:pt x="91427" y="121132"/>
                  </a:lnTo>
                  <a:lnTo>
                    <a:pt x="101031" y="168211"/>
                  </a:lnTo>
                  <a:lnTo>
                    <a:pt x="127195" y="206727"/>
                  </a:lnTo>
                  <a:lnTo>
                    <a:pt x="165949" y="232732"/>
                  </a:lnTo>
                  <a:lnTo>
                    <a:pt x="213321" y="242277"/>
                  </a:lnTo>
                  <a:lnTo>
                    <a:pt x="260694" y="232732"/>
                  </a:lnTo>
                  <a:lnTo>
                    <a:pt x="291608" y="211988"/>
                  </a:lnTo>
                  <a:lnTo>
                    <a:pt x="213321" y="211988"/>
                  </a:lnTo>
                  <a:lnTo>
                    <a:pt x="177658" y="204875"/>
                  </a:lnTo>
                  <a:lnTo>
                    <a:pt x="148605" y="185448"/>
                  </a:lnTo>
                  <a:lnTo>
                    <a:pt x="129054" y="156577"/>
                  </a:lnTo>
                  <a:lnTo>
                    <a:pt x="121894" y="121132"/>
                  </a:lnTo>
                  <a:lnTo>
                    <a:pt x="129054" y="85694"/>
                  </a:lnTo>
                  <a:lnTo>
                    <a:pt x="148605" y="56827"/>
                  </a:lnTo>
                  <a:lnTo>
                    <a:pt x="177658" y="37402"/>
                  </a:lnTo>
                  <a:lnTo>
                    <a:pt x="213321" y="30289"/>
                  </a:lnTo>
                  <a:lnTo>
                    <a:pt x="291610" y="30289"/>
                  </a:lnTo>
                  <a:lnTo>
                    <a:pt x="260694" y="9545"/>
                  </a:lnTo>
                  <a:lnTo>
                    <a:pt x="213321" y="0"/>
                  </a:lnTo>
                  <a:close/>
                </a:path>
                <a:path w="762000" h="590550">
                  <a:moveTo>
                    <a:pt x="291610" y="30289"/>
                  </a:moveTo>
                  <a:lnTo>
                    <a:pt x="213321" y="30289"/>
                  </a:lnTo>
                  <a:lnTo>
                    <a:pt x="248985" y="37402"/>
                  </a:lnTo>
                  <a:lnTo>
                    <a:pt x="278037" y="56827"/>
                  </a:lnTo>
                  <a:lnTo>
                    <a:pt x="297589" y="85694"/>
                  </a:lnTo>
                  <a:lnTo>
                    <a:pt x="304749" y="121132"/>
                  </a:lnTo>
                  <a:lnTo>
                    <a:pt x="297589" y="156577"/>
                  </a:lnTo>
                  <a:lnTo>
                    <a:pt x="278037" y="185448"/>
                  </a:lnTo>
                  <a:lnTo>
                    <a:pt x="248985" y="204875"/>
                  </a:lnTo>
                  <a:lnTo>
                    <a:pt x="213321" y="211988"/>
                  </a:lnTo>
                  <a:lnTo>
                    <a:pt x="291608" y="211988"/>
                  </a:lnTo>
                  <a:lnTo>
                    <a:pt x="299448" y="206727"/>
                  </a:lnTo>
                  <a:lnTo>
                    <a:pt x="325612" y="168211"/>
                  </a:lnTo>
                  <a:lnTo>
                    <a:pt x="335216" y="121132"/>
                  </a:lnTo>
                  <a:lnTo>
                    <a:pt x="325612" y="74061"/>
                  </a:lnTo>
                  <a:lnTo>
                    <a:pt x="299448" y="35548"/>
                  </a:lnTo>
                  <a:lnTo>
                    <a:pt x="291610" y="30289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000251" y="4443132"/>
            <a:ext cx="1516716" cy="543528"/>
          </a:xfrm>
          <a:prstGeom prst="rect">
            <a:avLst/>
          </a:prstGeom>
        </p:spPr>
        <p:txBody>
          <a:bodyPr vert="horz" wrap="square" lIns="0" tIns="7284" rIns="0" bIns="0" rtlCol="0">
            <a:spAutoFit/>
          </a:bodyPr>
          <a:lstStyle/>
          <a:p>
            <a:pPr marL="33619" marR="26896">
              <a:lnSpc>
                <a:spcPct val="105300"/>
              </a:lnSpc>
              <a:spcBef>
                <a:spcPts val="57"/>
              </a:spcBef>
            </a:pP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838" spc="11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838" spc="11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ranked</a:t>
            </a:r>
            <a:r>
              <a:rPr sz="838" spc="11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838" spc="11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-22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 heathiest</a:t>
            </a:r>
            <a:r>
              <a:rPr sz="838" spc="9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community</a:t>
            </a:r>
            <a:r>
              <a:rPr sz="838" spc="9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838" spc="9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-49" dirty="0">
                <a:solidFill>
                  <a:srgbClr val="0F2F42"/>
                </a:solidFill>
                <a:latin typeface="Calibri"/>
                <a:cs typeface="Calibri"/>
              </a:rPr>
              <a:t>MD</a:t>
            </a:r>
            <a:r>
              <a:rPr sz="838" spc="9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-22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838" spc="9" dirty="0">
                <a:solidFill>
                  <a:srgbClr val="0F2F42"/>
                </a:solidFill>
                <a:latin typeface="Calibri"/>
                <a:cs typeface="Calibri"/>
              </a:rPr>
              <a:t> 8th</a:t>
            </a:r>
            <a:r>
              <a:rPr sz="838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F2F42"/>
                </a:solidFill>
                <a:latin typeface="Calibri"/>
                <a:cs typeface="Calibri"/>
              </a:rPr>
              <a:t>healthiest</a:t>
            </a:r>
            <a:r>
              <a:rPr sz="838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838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838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838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-22" dirty="0">
                <a:solidFill>
                  <a:srgbClr val="0F2F42"/>
                </a:solidFill>
                <a:latin typeface="Calibri"/>
                <a:cs typeface="Calibri"/>
              </a:rPr>
              <a:t>US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 by</a:t>
            </a:r>
            <a:r>
              <a:rPr sz="838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U.S.</a:t>
            </a:r>
            <a:r>
              <a:rPr sz="838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News</a:t>
            </a:r>
            <a:r>
              <a:rPr sz="838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-53" dirty="0">
                <a:solidFill>
                  <a:srgbClr val="0F2F42"/>
                </a:solidFill>
                <a:latin typeface="Calibri"/>
                <a:cs typeface="Calibri"/>
              </a:rPr>
              <a:t>&amp;</a:t>
            </a:r>
            <a:r>
              <a:rPr sz="838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World</a:t>
            </a:r>
            <a:r>
              <a:rPr sz="838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F2F42"/>
                </a:solidFill>
                <a:latin typeface="Calibri"/>
                <a:cs typeface="Calibri"/>
              </a:rPr>
              <a:t>Report</a:t>
            </a:r>
            <a:r>
              <a:rPr sz="993" spc="-13" baseline="25925" dirty="0">
                <a:solidFill>
                  <a:srgbClr val="323232"/>
                </a:solidFill>
                <a:latin typeface="Calibri"/>
                <a:cs typeface="Calibri"/>
              </a:rPr>
              <a:t>4</a:t>
            </a:r>
            <a:r>
              <a:rPr sz="838" spc="-9" dirty="0">
                <a:solidFill>
                  <a:srgbClr val="0F2F42"/>
                </a:solidFill>
                <a:latin typeface="Calibri"/>
                <a:cs typeface="Calibri"/>
              </a:rPr>
              <a:t>.</a:t>
            </a:r>
            <a:endParaRPr sz="838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35696" y="5460066"/>
            <a:ext cx="821391" cy="469012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2956" b="1" spc="40" dirty="0">
                <a:solidFill>
                  <a:srgbClr val="5B3C25"/>
                </a:solidFill>
                <a:latin typeface="Calibri"/>
                <a:cs typeface="Calibri"/>
              </a:rPr>
              <a:t>2021</a:t>
            </a:r>
            <a:endParaRPr sz="2956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42000" y="5804647"/>
            <a:ext cx="1168774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spc="49" dirty="0">
                <a:solidFill>
                  <a:srgbClr val="5B3C25"/>
                </a:solidFill>
                <a:latin typeface="Calibri"/>
                <a:cs typeface="Calibri"/>
              </a:rPr>
              <a:t>Best</a:t>
            </a:r>
            <a:r>
              <a:rPr sz="1588" b="1" spc="-40" dirty="0">
                <a:solidFill>
                  <a:srgbClr val="5B3C25"/>
                </a:solidFill>
                <a:latin typeface="Calibri"/>
                <a:cs typeface="Calibri"/>
              </a:rPr>
              <a:t> </a:t>
            </a:r>
            <a:r>
              <a:rPr sz="1588" b="1" spc="62" dirty="0">
                <a:solidFill>
                  <a:srgbClr val="5B3C25"/>
                </a:solidFill>
                <a:latin typeface="Calibri"/>
                <a:cs typeface="Calibri"/>
              </a:rPr>
              <a:t>Place</a:t>
            </a:r>
            <a:r>
              <a:rPr sz="1588" b="1" spc="-40" dirty="0">
                <a:solidFill>
                  <a:srgbClr val="5B3C25"/>
                </a:solidFill>
                <a:latin typeface="Calibri"/>
                <a:cs typeface="Calibri"/>
              </a:rPr>
              <a:t> </a:t>
            </a:r>
            <a:r>
              <a:rPr sz="1588" b="1" spc="-22" dirty="0">
                <a:solidFill>
                  <a:srgbClr val="5B3C25"/>
                </a:solidFill>
                <a:latin typeface="Calibri"/>
                <a:cs typeface="Calibri"/>
              </a:rPr>
              <a:t>to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00110" y="5964331"/>
            <a:ext cx="1292599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spc="53" dirty="0">
                <a:solidFill>
                  <a:srgbClr val="5B3C25"/>
                </a:solidFill>
                <a:latin typeface="Calibri"/>
                <a:cs typeface="Calibri"/>
              </a:rPr>
              <a:t>Raise</a:t>
            </a:r>
            <a:r>
              <a:rPr sz="1588" b="1" spc="-40" dirty="0">
                <a:solidFill>
                  <a:srgbClr val="5B3C25"/>
                </a:solidFill>
                <a:latin typeface="Calibri"/>
                <a:cs typeface="Calibri"/>
              </a:rPr>
              <a:t> </a:t>
            </a:r>
            <a:r>
              <a:rPr sz="1588" b="1" spc="44" dirty="0">
                <a:solidFill>
                  <a:srgbClr val="5B3C25"/>
                </a:solidFill>
                <a:latin typeface="Calibri"/>
                <a:cs typeface="Calibri"/>
              </a:rPr>
              <a:t>a</a:t>
            </a:r>
            <a:r>
              <a:rPr sz="1588" b="1" spc="-35" dirty="0">
                <a:solidFill>
                  <a:srgbClr val="5B3C25"/>
                </a:solidFill>
                <a:latin typeface="Calibri"/>
                <a:cs typeface="Calibri"/>
              </a:rPr>
              <a:t> </a:t>
            </a:r>
            <a:r>
              <a:rPr sz="1588" b="1" spc="53" dirty="0">
                <a:solidFill>
                  <a:srgbClr val="5B3C25"/>
                </a:solidFill>
                <a:latin typeface="Calibri"/>
                <a:cs typeface="Calibri"/>
              </a:rPr>
              <a:t>Family</a:t>
            </a:r>
            <a:endParaRPr sz="1588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81132" y="4462743"/>
            <a:ext cx="874059" cy="874059"/>
            <a:chOff x="4019550" y="5057775"/>
            <a:chExt cx="990600" cy="990600"/>
          </a:xfrm>
        </p:grpSpPr>
        <p:sp>
          <p:nvSpPr>
            <p:cNvPr id="20" name="object 20"/>
            <p:cNvSpPr/>
            <p:nvPr/>
          </p:nvSpPr>
          <p:spPr>
            <a:xfrm>
              <a:off x="4019550" y="5057775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9906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990600" y="99060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4133862" y="5191124"/>
              <a:ext cx="762000" cy="733425"/>
            </a:xfrm>
            <a:custGeom>
              <a:avLst/>
              <a:gdLst/>
              <a:ahLst/>
              <a:cxnLst/>
              <a:rect l="l" t="t" r="r" b="b"/>
              <a:pathLst>
                <a:path w="762000" h="733425">
                  <a:moveTo>
                    <a:pt x="76200" y="381990"/>
                  </a:moveTo>
                  <a:lnTo>
                    <a:pt x="45720" y="381990"/>
                  </a:lnTo>
                  <a:lnTo>
                    <a:pt x="45720" y="733425"/>
                  </a:lnTo>
                  <a:lnTo>
                    <a:pt x="716254" y="733425"/>
                  </a:lnTo>
                  <a:lnTo>
                    <a:pt x="716254" y="702868"/>
                  </a:lnTo>
                  <a:lnTo>
                    <a:pt x="76200" y="702868"/>
                  </a:lnTo>
                  <a:lnTo>
                    <a:pt x="76200" y="381990"/>
                  </a:lnTo>
                  <a:close/>
                </a:path>
                <a:path w="762000" h="733425">
                  <a:moveTo>
                    <a:pt x="380987" y="444068"/>
                  </a:moveTo>
                  <a:lnTo>
                    <a:pt x="345819" y="451214"/>
                  </a:lnTo>
                  <a:lnTo>
                    <a:pt x="317050" y="470685"/>
                  </a:lnTo>
                  <a:lnTo>
                    <a:pt x="297628" y="499526"/>
                  </a:lnTo>
                  <a:lnTo>
                    <a:pt x="290499" y="534784"/>
                  </a:lnTo>
                  <a:lnTo>
                    <a:pt x="290499" y="702868"/>
                  </a:lnTo>
                  <a:lnTo>
                    <a:pt x="319074" y="702868"/>
                  </a:lnTo>
                  <a:lnTo>
                    <a:pt x="319074" y="534784"/>
                  </a:lnTo>
                  <a:lnTo>
                    <a:pt x="323919" y="510559"/>
                  </a:lnTo>
                  <a:lnTo>
                    <a:pt x="337153" y="490834"/>
                  </a:lnTo>
                  <a:lnTo>
                    <a:pt x="356825" y="477564"/>
                  </a:lnTo>
                  <a:lnTo>
                    <a:pt x="380987" y="472706"/>
                  </a:lnTo>
                  <a:lnTo>
                    <a:pt x="446284" y="472706"/>
                  </a:lnTo>
                  <a:lnTo>
                    <a:pt x="444923" y="470685"/>
                  </a:lnTo>
                  <a:lnTo>
                    <a:pt x="416155" y="451214"/>
                  </a:lnTo>
                  <a:lnTo>
                    <a:pt x="380987" y="444068"/>
                  </a:lnTo>
                  <a:close/>
                </a:path>
                <a:path w="762000" h="733425">
                  <a:moveTo>
                    <a:pt x="446284" y="472706"/>
                  </a:moveTo>
                  <a:lnTo>
                    <a:pt x="380987" y="472706"/>
                  </a:lnTo>
                  <a:lnTo>
                    <a:pt x="405148" y="477564"/>
                  </a:lnTo>
                  <a:lnTo>
                    <a:pt x="424821" y="490834"/>
                  </a:lnTo>
                  <a:lnTo>
                    <a:pt x="438055" y="510559"/>
                  </a:lnTo>
                  <a:lnTo>
                    <a:pt x="442899" y="534784"/>
                  </a:lnTo>
                  <a:lnTo>
                    <a:pt x="442899" y="702868"/>
                  </a:lnTo>
                  <a:lnTo>
                    <a:pt x="471474" y="702868"/>
                  </a:lnTo>
                  <a:lnTo>
                    <a:pt x="471474" y="534784"/>
                  </a:lnTo>
                  <a:lnTo>
                    <a:pt x="464345" y="499526"/>
                  </a:lnTo>
                  <a:lnTo>
                    <a:pt x="446284" y="472706"/>
                  </a:lnTo>
                  <a:close/>
                </a:path>
                <a:path w="762000" h="733425">
                  <a:moveTo>
                    <a:pt x="716254" y="381990"/>
                  </a:moveTo>
                  <a:lnTo>
                    <a:pt x="685774" y="381990"/>
                  </a:lnTo>
                  <a:lnTo>
                    <a:pt x="685774" y="702868"/>
                  </a:lnTo>
                  <a:lnTo>
                    <a:pt x="716254" y="702868"/>
                  </a:lnTo>
                  <a:lnTo>
                    <a:pt x="716254" y="381990"/>
                  </a:lnTo>
                  <a:close/>
                </a:path>
                <a:path w="762000" h="733425">
                  <a:moveTo>
                    <a:pt x="259067" y="443115"/>
                  </a:moveTo>
                  <a:lnTo>
                    <a:pt x="137160" y="443115"/>
                  </a:lnTo>
                  <a:lnTo>
                    <a:pt x="137160" y="626465"/>
                  </a:lnTo>
                  <a:lnTo>
                    <a:pt x="259067" y="626465"/>
                  </a:lnTo>
                  <a:lnTo>
                    <a:pt x="259067" y="595909"/>
                  </a:lnTo>
                  <a:lnTo>
                    <a:pt x="167640" y="595909"/>
                  </a:lnTo>
                  <a:lnTo>
                    <a:pt x="167640" y="473671"/>
                  </a:lnTo>
                  <a:lnTo>
                    <a:pt x="259067" y="473671"/>
                  </a:lnTo>
                  <a:lnTo>
                    <a:pt x="259067" y="443115"/>
                  </a:lnTo>
                  <a:close/>
                </a:path>
                <a:path w="762000" h="733425">
                  <a:moveTo>
                    <a:pt x="624814" y="443115"/>
                  </a:moveTo>
                  <a:lnTo>
                    <a:pt x="502907" y="443115"/>
                  </a:lnTo>
                  <a:lnTo>
                    <a:pt x="502907" y="626465"/>
                  </a:lnTo>
                  <a:lnTo>
                    <a:pt x="624814" y="626465"/>
                  </a:lnTo>
                  <a:lnTo>
                    <a:pt x="624814" y="595909"/>
                  </a:lnTo>
                  <a:lnTo>
                    <a:pt x="533387" y="595909"/>
                  </a:lnTo>
                  <a:lnTo>
                    <a:pt x="533387" y="473671"/>
                  </a:lnTo>
                  <a:lnTo>
                    <a:pt x="624814" y="473671"/>
                  </a:lnTo>
                  <a:lnTo>
                    <a:pt x="624814" y="443115"/>
                  </a:lnTo>
                  <a:close/>
                </a:path>
                <a:path w="762000" h="733425">
                  <a:moveTo>
                    <a:pt x="259067" y="473671"/>
                  </a:moveTo>
                  <a:lnTo>
                    <a:pt x="228587" y="473671"/>
                  </a:lnTo>
                  <a:lnTo>
                    <a:pt x="228587" y="595909"/>
                  </a:lnTo>
                  <a:lnTo>
                    <a:pt x="259067" y="595909"/>
                  </a:lnTo>
                  <a:lnTo>
                    <a:pt x="259067" y="473671"/>
                  </a:lnTo>
                  <a:close/>
                </a:path>
                <a:path w="762000" h="733425">
                  <a:moveTo>
                    <a:pt x="624814" y="473671"/>
                  </a:moveTo>
                  <a:lnTo>
                    <a:pt x="594334" y="473671"/>
                  </a:lnTo>
                  <a:lnTo>
                    <a:pt x="594334" y="595909"/>
                  </a:lnTo>
                  <a:lnTo>
                    <a:pt x="624814" y="595909"/>
                  </a:lnTo>
                  <a:lnTo>
                    <a:pt x="624814" y="473671"/>
                  </a:lnTo>
                  <a:close/>
                </a:path>
                <a:path w="762000" h="733425">
                  <a:moveTo>
                    <a:pt x="761974" y="0"/>
                  </a:moveTo>
                  <a:lnTo>
                    <a:pt x="0" y="0"/>
                  </a:lnTo>
                  <a:lnTo>
                    <a:pt x="0" y="381990"/>
                  </a:lnTo>
                  <a:lnTo>
                    <a:pt x="251929" y="381990"/>
                  </a:lnTo>
                  <a:lnTo>
                    <a:pt x="256692" y="374827"/>
                  </a:lnTo>
                  <a:lnTo>
                    <a:pt x="271691" y="351434"/>
                  </a:lnTo>
                  <a:lnTo>
                    <a:pt x="30480" y="351434"/>
                  </a:lnTo>
                  <a:lnTo>
                    <a:pt x="30480" y="30556"/>
                  </a:lnTo>
                  <a:lnTo>
                    <a:pt x="761974" y="30556"/>
                  </a:lnTo>
                  <a:lnTo>
                    <a:pt x="761974" y="0"/>
                  </a:lnTo>
                  <a:close/>
                </a:path>
                <a:path w="762000" h="733425">
                  <a:moveTo>
                    <a:pt x="417092" y="180975"/>
                  </a:moveTo>
                  <a:lnTo>
                    <a:pt x="380987" y="180975"/>
                  </a:lnTo>
                  <a:lnTo>
                    <a:pt x="505282" y="374827"/>
                  </a:lnTo>
                  <a:lnTo>
                    <a:pt x="510044" y="381990"/>
                  </a:lnTo>
                  <a:lnTo>
                    <a:pt x="761974" y="381990"/>
                  </a:lnTo>
                  <a:lnTo>
                    <a:pt x="761974" y="351434"/>
                  </a:lnTo>
                  <a:lnTo>
                    <a:pt x="526237" y="351434"/>
                  </a:lnTo>
                  <a:lnTo>
                    <a:pt x="417092" y="180975"/>
                  </a:lnTo>
                  <a:close/>
                </a:path>
                <a:path w="762000" h="733425">
                  <a:moveTo>
                    <a:pt x="61760" y="351002"/>
                  </a:moveTo>
                  <a:lnTo>
                    <a:pt x="59690" y="351002"/>
                  </a:lnTo>
                  <a:lnTo>
                    <a:pt x="57632" y="351434"/>
                  </a:lnTo>
                  <a:lnTo>
                    <a:pt x="63817" y="351434"/>
                  </a:lnTo>
                  <a:lnTo>
                    <a:pt x="61760" y="351002"/>
                  </a:lnTo>
                  <a:close/>
                </a:path>
                <a:path w="762000" h="733425">
                  <a:moveTo>
                    <a:pt x="380987" y="124625"/>
                  </a:moveTo>
                  <a:lnTo>
                    <a:pt x="235737" y="351434"/>
                  </a:lnTo>
                  <a:lnTo>
                    <a:pt x="271691" y="351434"/>
                  </a:lnTo>
                  <a:lnTo>
                    <a:pt x="380987" y="180975"/>
                  </a:lnTo>
                  <a:lnTo>
                    <a:pt x="417092" y="180975"/>
                  </a:lnTo>
                  <a:lnTo>
                    <a:pt x="380987" y="124625"/>
                  </a:lnTo>
                  <a:close/>
                </a:path>
                <a:path w="762000" h="733425">
                  <a:moveTo>
                    <a:pt x="761974" y="30556"/>
                  </a:moveTo>
                  <a:lnTo>
                    <a:pt x="731494" y="30556"/>
                  </a:lnTo>
                  <a:lnTo>
                    <a:pt x="731494" y="351434"/>
                  </a:lnTo>
                  <a:lnTo>
                    <a:pt x="761974" y="351434"/>
                  </a:lnTo>
                  <a:lnTo>
                    <a:pt x="761974" y="30556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630831" y="4443133"/>
            <a:ext cx="1571625" cy="814371"/>
          </a:xfrm>
          <a:prstGeom prst="rect">
            <a:avLst/>
          </a:prstGeom>
        </p:spPr>
        <p:txBody>
          <a:bodyPr vert="horz" wrap="square" lIns="0" tIns="7284" rIns="0" bIns="0" rtlCol="0">
            <a:spAutoFit/>
          </a:bodyPr>
          <a:lstStyle/>
          <a:p>
            <a:pPr marL="33619" marR="26896">
              <a:lnSpc>
                <a:spcPct val="105300"/>
              </a:lnSpc>
              <a:spcBef>
                <a:spcPts val="57"/>
              </a:spcBef>
            </a:pP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838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2021,</a:t>
            </a:r>
            <a:r>
              <a:rPr sz="838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Money</a:t>
            </a:r>
            <a:r>
              <a:rPr sz="838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Magazine</a:t>
            </a:r>
            <a:r>
              <a:rPr sz="838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F2F42"/>
                </a:solidFill>
                <a:latin typeface="Calibri"/>
                <a:cs typeface="Calibri"/>
              </a:rPr>
              <a:t>ranked </a:t>
            </a:r>
            <a:r>
              <a:rPr sz="838" spc="9" dirty="0">
                <a:solidFill>
                  <a:srgbClr val="0F2F42"/>
                </a:solidFill>
                <a:latin typeface="Calibri"/>
                <a:cs typeface="Calibri"/>
              </a:rPr>
              <a:t>Ellicott</a:t>
            </a:r>
            <a:r>
              <a:rPr sz="838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F2F42"/>
                </a:solidFill>
                <a:latin typeface="Calibri"/>
                <a:cs typeface="Calibri"/>
              </a:rPr>
              <a:t>City</a:t>
            </a:r>
            <a:r>
              <a:rPr sz="838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838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838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F2F42"/>
                </a:solidFill>
                <a:latin typeface="Calibri"/>
                <a:cs typeface="Calibri"/>
              </a:rPr>
              <a:t>best</a:t>
            </a:r>
            <a:r>
              <a:rPr sz="838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F2F42"/>
                </a:solidFill>
                <a:latin typeface="Calibri"/>
                <a:cs typeface="Calibri"/>
              </a:rPr>
              <a:t>place</a:t>
            </a:r>
            <a:r>
              <a:rPr sz="838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-22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 live</a:t>
            </a:r>
            <a:r>
              <a:rPr sz="838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838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Maryland</a:t>
            </a:r>
            <a:r>
              <a:rPr sz="838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838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10th</a:t>
            </a:r>
            <a:r>
              <a:rPr sz="838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F2F42"/>
                </a:solidFill>
                <a:latin typeface="Calibri"/>
                <a:cs typeface="Calibri"/>
              </a:rPr>
              <a:t>overall </a:t>
            </a:r>
            <a:r>
              <a:rPr sz="838" spc="18" dirty="0">
                <a:solidFill>
                  <a:srgbClr val="0F2F42"/>
                </a:solidFill>
                <a:latin typeface="Calibri"/>
                <a:cs typeface="Calibri"/>
              </a:rPr>
              <a:t>in the</a:t>
            </a:r>
            <a:r>
              <a:rPr sz="838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F2F42"/>
                </a:solidFill>
                <a:latin typeface="Calibri"/>
                <a:cs typeface="Calibri"/>
              </a:rPr>
              <a:t>US.</a:t>
            </a:r>
            <a:r>
              <a:rPr sz="838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F2F42"/>
                </a:solidFill>
                <a:latin typeface="Calibri"/>
                <a:cs typeface="Calibri"/>
              </a:rPr>
              <a:t>Columbia</a:t>
            </a:r>
            <a:r>
              <a:rPr sz="838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F2F42"/>
                </a:solidFill>
                <a:latin typeface="Calibri"/>
                <a:cs typeface="Calibri"/>
              </a:rPr>
              <a:t>ranked</a:t>
            </a:r>
            <a:r>
              <a:rPr sz="838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-22" dirty="0">
                <a:solidFill>
                  <a:srgbClr val="0F2F42"/>
                </a:solidFill>
                <a:latin typeface="Calibri"/>
                <a:cs typeface="Calibri"/>
              </a:rPr>
              <a:t>5th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 best</a:t>
            </a:r>
            <a:r>
              <a:rPr sz="838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838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838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US</a:t>
            </a:r>
            <a:r>
              <a:rPr sz="838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838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838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2020</a:t>
            </a:r>
            <a:r>
              <a:rPr sz="838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F2F42"/>
                </a:solidFill>
                <a:latin typeface="Calibri"/>
                <a:cs typeface="Calibri"/>
              </a:rPr>
              <a:t>survey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838" spc="5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ranked</a:t>
            </a:r>
            <a:r>
              <a:rPr sz="838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No.</a:t>
            </a:r>
            <a:r>
              <a:rPr sz="838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1</a:t>
            </a:r>
            <a:r>
              <a:rPr sz="838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overall</a:t>
            </a:r>
            <a:r>
              <a:rPr sz="838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838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838" spc="-31" dirty="0">
                <a:solidFill>
                  <a:srgbClr val="0F2F42"/>
                </a:solidFill>
                <a:latin typeface="Calibri"/>
                <a:cs typeface="Calibri"/>
              </a:rPr>
              <a:t>2016.</a:t>
            </a:r>
            <a:r>
              <a:rPr sz="993" spc="-46" baseline="22222" dirty="0">
                <a:solidFill>
                  <a:srgbClr val="323232"/>
                </a:solidFill>
                <a:latin typeface="Calibri"/>
                <a:cs typeface="Calibri"/>
              </a:rPr>
              <a:t>5</a:t>
            </a:r>
            <a:endParaRPr sz="993" baseline="22222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33</a:t>
            </a:fld>
            <a:endParaRPr spc="-44" dirty="0">
              <a:solidFill>
                <a:srgbClr val="333333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03409" y="5460066"/>
            <a:ext cx="821391" cy="469012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2956" b="1" spc="40" dirty="0">
                <a:solidFill>
                  <a:srgbClr val="C4996C"/>
                </a:solidFill>
                <a:latin typeface="Calibri"/>
                <a:cs typeface="Calibri"/>
              </a:rPr>
              <a:t>2021</a:t>
            </a:r>
            <a:endParaRPr sz="2956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24356" y="5804647"/>
            <a:ext cx="939053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spc="49" dirty="0">
                <a:solidFill>
                  <a:srgbClr val="C4996C"/>
                </a:solidFill>
                <a:latin typeface="Calibri"/>
                <a:cs typeface="Calibri"/>
              </a:rPr>
              <a:t>Best</a:t>
            </a:r>
            <a:r>
              <a:rPr sz="1588" b="1" spc="-40" dirty="0">
                <a:solidFill>
                  <a:srgbClr val="C4996C"/>
                </a:solidFill>
                <a:latin typeface="Calibri"/>
                <a:cs typeface="Calibri"/>
              </a:rPr>
              <a:t> </a:t>
            </a:r>
            <a:r>
              <a:rPr sz="1588" b="1" spc="53" dirty="0">
                <a:solidFill>
                  <a:srgbClr val="C4996C"/>
                </a:solidFill>
                <a:latin typeface="Calibri"/>
                <a:cs typeface="Calibri"/>
              </a:rPr>
              <a:t>Place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02949" y="5964331"/>
            <a:ext cx="622487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dirty="0">
                <a:solidFill>
                  <a:srgbClr val="C4996C"/>
                </a:solidFill>
                <a:latin typeface="Calibri"/>
                <a:cs typeface="Calibri"/>
              </a:rPr>
              <a:t>to</a:t>
            </a:r>
            <a:r>
              <a:rPr sz="1588" b="1" spc="40" dirty="0">
                <a:solidFill>
                  <a:srgbClr val="C4996C"/>
                </a:solidFill>
                <a:latin typeface="Calibri"/>
                <a:cs typeface="Calibri"/>
              </a:rPr>
              <a:t> </a:t>
            </a:r>
            <a:r>
              <a:rPr sz="1588" b="1" spc="53" dirty="0">
                <a:solidFill>
                  <a:srgbClr val="C4996C"/>
                </a:solidFill>
                <a:latin typeface="Calibri"/>
                <a:cs typeface="Calibri"/>
              </a:rPr>
              <a:t>Live</a:t>
            </a:r>
            <a:endParaRPr sz="1588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92651" y="5122309"/>
            <a:ext cx="560" cy="388844"/>
            <a:chOff x="3919270" y="5805284"/>
            <a:chExt cx="635" cy="440690"/>
          </a:xfrm>
        </p:grpSpPr>
        <p:sp>
          <p:nvSpPr>
            <p:cNvPr id="3" name="object 3"/>
            <p:cNvSpPr/>
            <p:nvPr/>
          </p:nvSpPr>
          <p:spPr>
            <a:xfrm>
              <a:off x="3919397" y="5805284"/>
              <a:ext cx="635" cy="440690"/>
            </a:xfrm>
            <a:custGeom>
              <a:avLst/>
              <a:gdLst/>
              <a:ahLst/>
              <a:cxnLst/>
              <a:rect l="l" t="t" r="r" b="b"/>
              <a:pathLst>
                <a:path w="635" h="440689">
                  <a:moveTo>
                    <a:pt x="0" y="0"/>
                  </a:moveTo>
                  <a:lnTo>
                    <a:pt x="0" y="163893"/>
                  </a:lnTo>
                  <a:lnTo>
                    <a:pt x="76" y="440105"/>
                  </a:lnTo>
                  <a:lnTo>
                    <a:pt x="76" y="2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320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" name="object 4"/>
            <p:cNvSpPr/>
            <p:nvPr/>
          </p:nvSpPr>
          <p:spPr>
            <a:xfrm>
              <a:off x="3919270" y="5805284"/>
              <a:ext cx="635" cy="440690"/>
            </a:xfrm>
            <a:custGeom>
              <a:avLst/>
              <a:gdLst/>
              <a:ahLst/>
              <a:cxnLst/>
              <a:rect l="l" t="t" r="r" b="b"/>
              <a:pathLst>
                <a:path w="635" h="440689">
                  <a:moveTo>
                    <a:pt x="0" y="0"/>
                  </a:moveTo>
                  <a:lnTo>
                    <a:pt x="0" y="163893"/>
                  </a:lnTo>
                  <a:lnTo>
                    <a:pt x="139" y="440105"/>
                  </a:lnTo>
                  <a:lnTo>
                    <a:pt x="139" y="2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454257" y="5122310"/>
            <a:ext cx="138953" cy="395567"/>
            <a:chOff x="3762425" y="5805284"/>
            <a:chExt cx="157480" cy="448309"/>
          </a:xfrm>
        </p:grpSpPr>
        <p:sp>
          <p:nvSpPr>
            <p:cNvPr id="6" name="object 6"/>
            <p:cNvSpPr/>
            <p:nvPr/>
          </p:nvSpPr>
          <p:spPr>
            <a:xfrm>
              <a:off x="3762425" y="5820892"/>
              <a:ext cx="80645" cy="432434"/>
            </a:xfrm>
            <a:custGeom>
              <a:avLst/>
              <a:gdLst/>
              <a:ahLst/>
              <a:cxnLst/>
              <a:rect l="l" t="t" r="r" b="b"/>
              <a:pathLst>
                <a:path w="80645" h="432435">
                  <a:moveTo>
                    <a:pt x="0" y="0"/>
                  </a:moveTo>
                  <a:lnTo>
                    <a:pt x="0" y="163893"/>
                  </a:lnTo>
                  <a:lnTo>
                    <a:pt x="80606" y="432092"/>
                  </a:lnTo>
                  <a:lnTo>
                    <a:pt x="80606" y="268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E2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2425" y="5805284"/>
              <a:ext cx="156845" cy="1795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3032" y="6081484"/>
              <a:ext cx="76377" cy="1715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762425" y="5820892"/>
              <a:ext cx="80645" cy="432434"/>
            </a:xfrm>
            <a:custGeom>
              <a:avLst/>
              <a:gdLst/>
              <a:ahLst/>
              <a:cxnLst/>
              <a:rect l="l" t="t" r="r" b="b"/>
              <a:pathLst>
                <a:path w="80645" h="432435">
                  <a:moveTo>
                    <a:pt x="0" y="0"/>
                  </a:moveTo>
                  <a:lnTo>
                    <a:pt x="0" y="163893"/>
                  </a:lnTo>
                  <a:lnTo>
                    <a:pt x="80606" y="432092"/>
                  </a:lnTo>
                  <a:lnTo>
                    <a:pt x="80606" y="268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012982" y="5136082"/>
            <a:ext cx="512669" cy="764801"/>
            <a:chOff x="3262312" y="5820892"/>
            <a:chExt cx="581025" cy="866775"/>
          </a:xfrm>
        </p:grpSpPr>
        <p:sp>
          <p:nvSpPr>
            <p:cNvPr id="11" name="object 11"/>
            <p:cNvSpPr/>
            <p:nvPr/>
          </p:nvSpPr>
          <p:spPr>
            <a:xfrm>
              <a:off x="3268408" y="6270447"/>
              <a:ext cx="334645" cy="201930"/>
            </a:xfrm>
            <a:custGeom>
              <a:avLst/>
              <a:gdLst/>
              <a:ahLst/>
              <a:cxnLst/>
              <a:rect l="l" t="t" r="r" b="b"/>
              <a:pathLst>
                <a:path w="334645" h="201929">
                  <a:moveTo>
                    <a:pt x="0" y="0"/>
                  </a:moveTo>
                  <a:lnTo>
                    <a:pt x="0" y="163893"/>
                  </a:lnTo>
                  <a:lnTo>
                    <a:pt x="334060" y="201447"/>
                  </a:lnTo>
                  <a:lnTo>
                    <a:pt x="334060" y="37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B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3268421" y="5820892"/>
              <a:ext cx="574675" cy="651510"/>
            </a:xfrm>
            <a:custGeom>
              <a:avLst/>
              <a:gdLst/>
              <a:ahLst/>
              <a:cxnLst/>
              <a:rect l="l" t="t" r="r" b="b"/>
              <a:pathLst>
                <a:path w="574675" h="651510">
                  <a:moveTo>
                    <a:pt x="574611" y="268211"/>
                  </a:moveTo>
                  <a:lnTo>
                    <a:pt x="521195" y="282892"/>
                  </a:lnTo>
                  <a:lnTo>
                    <a:pt x="473100" y="304038"/>
                  </a:lnTo>
                  <a:lnTo>
                    <a:pt x="430949" y="331101"/>
                  </a:lnTo>
                  <a:lnTo>
                    <a:pt x="395338" y="363499"/>
                  </a:lnTo>
                  <a:lnTo>
                    <a:pt x="366915" y="400672"/>
                  </a:lnTo>
                  <a:lnTo>
                    <a:pt x="346278" y="442061"/>
                  </a:lnTo>
                  <a:lnTo>
                    <a:pt x="334048" y="487108"/>
                  </a:lnTo>
                  <a:lnTo>
                    <a:pt x="56070" y="455866"/>
                  </a:lnTo>
                  <a:lnTo>
                    <a:pt x="85242" y="409473"/>
                  </a:lnTo>
                  <a:lnTo>
                    <a:pt x="112979" y="374116"/>
                  </a:lnTo>
                  <a:lnTo>
                    <a:pt x="143979" y="340842"/>
                  </a:lnTo>
                  <a:lnTo>
                    <a:pt x="178117" y="309778"/>
                  </a:lnTo>
                  <a:lnTo>
                    <a:pt x="215265" y="281038"/>
                  </a:lnTo>
                  <a:lnTo>
                    <a:pt x="255282" y="254723"/>
                  </a:lnTo>
                  <a:lnTo>
                    <a:pt x="298043" y="230987"/>
                  </a:lnTo>
                  <a:lnTo>
                    <a:pt x="343433" y="209905"/>
                  </a:lnTo>
                  <a:lnTo>
                    <a:pt x="391299" y="191630"/>
                  </a:lnTo>
                  <a:lnTo>
                    <a:pt x="441540" y="176250"/>
                  </a:lnTo>
                  <a:lnTo>
                    <a:pt x="494004" y="163893"/>
                  </a:lnTo>
                  <a:lnTo>
                    <a:pt x="494004" y="0"/>
                  </a:lnTo>
                  <a:lnTo>
                    <a:pt x="441540" y="12357"/>
                  </a:lnTo>
                  <a:lnTo>
                    <a:pt x="391299" y="27736"/>
                  </a:lnTo>
                  <a:lnTo>
                    <a:pt x="343433" y="46012"/>
                  </a:lnTo>
                  <a:lnTo>
                    <a:pt x="298043" y="67094"/>
                  </a:lnTo>
                  <a:lnTo>
                    <a:pt x="255282" y="90830"/>
                  </a:lnTo>
                  <a:lnTo>
                    <a:pt x="215265" y="117144"/>
                  </a:lnTo>
                  <a:lnTo>
                    <a:pt x="178117" y="145884"/>
                  </a:lnTo>
                  <a:lnTo>
                    <a:pt x="143979" y="176949"/>
                  </a:lnTo>
                  <a:lnTo>
                    <a:pt x="112979" y="210223"/>
                  </a:lnTo>
                  <a:lnTo>
                    <a:pt x="85242" y="245579"/>
                  </a:lnTo>
                  <a:lnTo>
                    <a:pt x="60896" y="282905"/>
                  </a:lnTo>
                  <a:lnTo>
                    <a:pt x="40068" y="322084"/>
                  </a:lnTo>
                  <a:lnTo>
                    <a:pt x="22885" y="362991"/>
                  </a:lnTo>
                  <a:lnTo>
                    <a:pt x="9486" y="405523"/>
                  </a:lnTo>
                  <a:lnTo>
                    <a:pt x="0" y="449554"/>
                  </a:lnTo>
                  <a:lnTo>
                    <a:pt x="0" y="613460"/>
                  </a:lnTo>
                  <a:lnTo>
                    <a:pt x="334048" y="651002"/>
                  </a:lnTo>
                  <a:lnTo>
                    <a:pt x="346278" y="605955"/>
                  </a:lnTo>
                  <a:lnTo>
                    <a:pt x="366915" y="564565"/>
                  </a:lnTo>
                  <a:lnTo>
                    <a:pt x="395338" y="527392"/>
                  </a:lnTo>
                  <a:lnTo>
                    <a:pt x="430949" y="494995"/>
                  </a:lnTo>
                  <a:lnTo>
                    <a:pt x="473100" y="467931"/>
                  </a:lnTo>
                  <a:lnTo>
                    <a:pt x="521195" y="446786"/>
                  </a:lnTo>
                  <a:lnTo>
                    <a:pt x="574611" y="432092"/>
                  </a:lnTo>
                  <a:lnTo>
                    <a:pt x="574611" y="268211"/>
                  </a:lnTo>
                  <a:close/>
                </a:path>
              </a:pathLst>
            </a:custGeom>
            <a:solidFill>
              <a:srgbClr val="0064E2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3294773" y="6425019"/>
              <a:ext cx="320675" cy="250190"/>
            </a:xfrm>
            <a:custGeom>
              <a:avLst/>
              <a:gdLst/>
              <a:ahLst/>
              <a:cxnLst/>
              <a:rect l="l" t="t" r="r" b="b"/>
              <a:pathLst>
                <a:path w="320675" h="250190">
                  <a:moveTo>
                    <a:pt x="320535" y="0"/>
                  </a:moveTo>
                  <a:lnTo>
                    <a:pt x="0" y="85735"/>
                  </a:lnTo>
                  <a:lnTo>
                    <a:pt x="0" y="249635"/>
                  </a:lnTo>
                  <a:lnTo>
                    <a:pt x="320535" y="163899"/>
                  </a:lnTo>
                  <a:lnTo>
                    <a:pt x="320535" y="0"/>
                  </a:lnTo>
                  <a:close/>
                </a:path>
              </a:pathLst>
            </a:custGeom>
            <a:solidFill>
              <a:srgbClr val="002C7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3262312" y="6308001"/>
              <a:ext cx="353060" cy="367030"/>
            </a:xfrm>
            <a:custGeom>
              <a:avLst/>
              <a:gdLst/>
              <a:ahLst/>
              <a:cxnLst/>
              <a:rect l="l" t="t" r="r" b="b"/>
              <a:pathLst>
                <a:path w="353060" h="367029">
                  <a:moveTo>
                    <a:pt x="340156" y="0"/>
                  </a:moveTo>
                  <a:lnTo>
                    <a:pt x="337019" y="30137"/>
                  </a:lnTo>
                  <a:lnTo>
                    <a:pt x="338061" y="59143"/>
                  </a:lnTo>
                  <a:lnTo>
                    <a:pt x="340156" y="70497"/>
                  </a:lnTo>
                  <a:lnTo>
                    <a:pt x="340156" y="0"/>
                  </a:lnTo>
                  <a:close/>
                </a:path>
                <a:path w="353060" h="367029">
                  <a:moveTo>
                    <a:pt x="352996" y="117017"/>
                  </a:moveTo>
                  <a:lnTo>
                    <a:pt x="343357" y="87833"/>
                  </a:lnTo>
                  <a:lnTo>
                    <a:pt x="340156" y="70497"/>
                  </a:lnTo>
                  <a:lnTo>
                    <a:pt x="340156" y="120459"/>
                  </a:lnTo>
                  <a:lnTo>
                    <a:pt x="32461" y="202755"/>
                  </a:lnTo>
                  <a:lnTo>
                    <a:pt x="17830" y="161086"/>
                  </a:lnTo>
                  <a:lnTo>
                    <a:pt x="7734" y="120307"/>
                  </a:lnTo>
                  <a:lnTo>
                    <a:pt x="1879" y="78981"/>
                  </a:lnTo>
                  <a:lnTo>
                    <a:pt x="0" y="35648"/>
                  </a:lnTo>
                  <a:lnTo>
                    <a:pt x="0" y="199555"/>
                  </a:lnTo>
                  <a:lnTo>
                    <a:pt x="1879" y="242874"/>
                  </a:lnTo>
                  <a:lnTo>
                    <a:pt x="7734" y="284213"/>
                  </a:lnTo>
                  <a:lnTo>
                    <a:pt x="17830" y="324993"/>
                  </a:lnTo>
                  <a:lnTo>
                    <a:pt x="32461" y="366649"/>
                  </a:lnTo>
                  <a:lnTo>
                    <a:pt x="352996" y="280924"/>
                  </a:lnTo>
                  <a:lnTo>
                    <a:pt x="352996" y="117017"/>
                  </a:lnTo>
                  <a:close/>
                </a:path>
              </a:pathLst>
            </a:custGeom>
            <a:solidFill>
              <a:srgbClr val="004DB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0069" y="6431229"/>
              <a:ext cx="318135" cy="256540"/>
            </a:xfrm>
            <a:custGeom>
              <a:avLst/>
              <a:gdLst/>
              <a:ahLst/>
              <a:cxnLst/>
              <a:rect l="l" t="t" r="r" b="b"/>
              <a:pathLst>
                <a:path w="318135" h="256540">
                  <a:moveTo>
                    <a:pt x="317817" y="0"/>
                  </a:moveTo>
                  <a:lnTo>
                    <a:pt x="0" y="92264"/>
                  </a:lnTo>
                  <a:lnTo>
                    <a:pt x="0" y="256164"/>
                  </a:lnTo>
                  <a:lnTo>
                    <a:pt x="317817" y="163896"/>
                  </a:lnTo>
                  <a:lnTo>
                    <a:pt x="317817" y="0"/>
                  </a:lnTo>
                  <a:close/>
                </a:path>
              </a:pathLst>
            </a:custGeom>
            <a:solidFill>
              <a:srgbClr val="AA805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3294773" y="6425019"/>
              <a:ext cx="323215" cy="262890"/>
            </a:xfrm>
            <a:custGeom>
              <a:avLst/>
              <a:gdLst/>
              <a:ahLst/>
              <a:cxnLst/>
              <a:rect l="l" t="t" r="r" b="b"/>
              <a:pathLst>
                <a:path w="323214" h="262890">
                  <a:moveTo>
                    <a:pt x="323113" y="6210"/>
                  </a:moveTo>
                  <a:lnTo>
                    <a:pt x="322160" y="4038"/>
                  </a:lnTo>
                  <a:lnTo>
                    <a:pt x="321398" y="2197"/>
                  </a:lnTo>
                  <a:lnTo>
                    <a:pt x="320535" y="0"/>
                  </a:lnTo>
                  <a:lnTo>
                    <a:pt x="320535" y="6959"/>
                  </a:lnTo>
                  <a:lnTo>
                    <a:pt x="5295" y="98475"/>
                  </a:lnTo>
                  <a:lnTo>
                    <a:pt x="3365" y="94018"/>
                  </a:lnTo>
                  <a:lnTo>
                    <a:pt x="1778" y="90233"/>
                  </a:lnTo>
                  <a:lnTo>
                    <a:pt x="0" y="85737"/>
                  </a:lnTo>
                  <a:lnTo>
                    <a:pt x="0" y="249643"/>
                  </a:lnTo>
                  <a:lnTo>
                    <a:pt x="1778" y="254139"/>
                  </a:lnTo>
                  <a:lnTo>
                    <a:pt x="3365" y="257911"/>
                  </a:lnTo>
                  <a:lnTo>
                    <a:pt x="5295" y="262369"/>
                  </a:lnTo>
                  <a:lnTo>
                    <a:pt x="323113" y="170116"/>
                  </a:lnTo>
                  <a:lnTo>
                    <a:pt x="323113" y="6210"/>
                  </a:lnTo>
                  <a:close/>
                </a:path>
              </a:pathLst>
            </a:custGeom>
            <a:solidFill>
              <a:srgbClr val="002C7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737295" y="4867050"/>
            <a:ext cx="1738032" cy="1483659"/>
            <a:chOff x="2949867" y="5515990"/>
            <a:chExt cx="1969770" cy="1681480"/>
          </a:xfrm>
        </p:grpSpPr>
        <p:sp>
          <p:nvSpPr>
            <p:cNvPr id="18" name="object 18"/>
            <p:cNvSpPr/>
            <p:nvPr/>
          </p:nvSpPr>
          <p:spPr>
            <a:xfrm>
              <a:off x="3919474" y="6081483"/>
              <a:ext cx="657860" cy="964565"/>
            </a:xfrm>
            <a:custGeom>
              <a:avLst/>
              <a:gdLst/>
              <a:ahLst/>
              <a:cxnLst/>
              <a:rect l="l" t="t" r="r" b="b"/>
              <a:pathLst>
                <a:path w="657860" h="964565">
                  <a:moveTo>
                    <a:pt x="320103" y="262115"/>
                  </a:moveTo>
                  <a:lnTo>
                    <a:pt x="315899" y="219595"/>
                  </a:lnTo>
                  <a:lnTo>
                    <a:pt x="303758" y="179260"/>
                  </a:lnTo>
                  <a:lnTo>
                    <a:pt x="284340" y="141643"/>
                  </a:lnTo>
                  <a:lnTo>
                    <a:pt x="258305" y="107302"/>
                  </a:lnTo>
                  <a:lnTo>
                    <a:pt x="226314" y="76758"/>
                  </a:lnTo>
                  <a:lnTo>
                    <a:pt x="189014" y="50558"/>
                  </a:lnTo>
                  <a:lnTo>
                    <a:pt x="147078" y="29248"/>
                  </a:lnTo>
                  <a:lnTo>
                    <a:pt x="101155" y="13360"/>
                  </a:lnTo>
                  <a:lnTo>
                    <a:pt x="51904" y="3429"/>
                  </a:lnTo>
                  <a:lnTo>
                    <a:pt x="0" y="0"/>
                  </a:lnTo>
                  <a:lnTo>
                    <a:pt x="0" y="163906"/>
                  </a:lnTo>
                  <a:lnTo>
                    <a:pt x="50927" y="167195"/>
                  </a:lnTo>
                  <a:lnTo>
                    <a:pt x="99301" y="176707"/>
                  </a:lnTo>
                  <a:lnTo>
                    <a:pt x="144526" y="191960"/>
                  </a:lnTo>
                  <a:lnTo>
                    <a:pt x="185953" y="212471"/>
                  </a:lnTo>
                  <a:lnTo>
                    <a:pt x="222961" y="237731"/>
                  </a:lnTo>
                  <a:lnTo>
                    <a:pt x="254927" y="267246"/>
                  </a:lnTo>
                  <a:lnTo>
                    <a:pt x="281241" y="300532"/>
                  </a:lnTo>
                  <a:lnTo>
                    <a:pt x="301256" y="337083"/>
                  </a:lnTo>
                  <a:lnTo>
                    <a:pt x="303822" y="344779"/>
                  </a:lnTo>
                  <a:lnTo>
                    <a:pt x="304482" y="343471"/>
                  </a:lnTo>
                  <a:lnTo>
                    <a:pt x="316103" y="303834"/>
                  </a:lnTo>
                  <a:lnTo>
                    <a:pt x="320103" y="262115"/>
                  </a:lnTo>
                  <a:close/>
                </a:path>
                <a:path w="657860" h="964565">
                  <a:moveTo>
                    <a:pt x="657288" y="262166"/>
                  </a:moveTo>
                  <a:lnTo>
                    <a:pt x="655193" y="305473"/>
                  </a:lnTo>
                  <a:lnTo>
                    <a:pt x="649046" y="347827"/>
                  </a:lnTo>
                  <a:lnTo>
                    <a:pt x="638987" y="389115"/>
                  </a:lnTo>
                  <a:lnTo>
                    <a:pt x="625182" y="429209"/>
                  </a:lnTo>
                  <a:lnTo>
                    <a:pt x="607771" y="467969"/>
                  </a:lnTo>
                  <a:lnTo>
                    <a:pt x="586917" y="505256"/>
                  </a:lnTo>
                  <a:lnTo>
                    <a:pt x="562775" y="540956"/>
                  </a:lnTo>
                  <a:lnTo>
                    <a:pt x="535508" y="574929"/>
                  </a:lnTo>
                  <a:lnTo>
                    <a:pt x="505244" y="607047"/>
                  </a:lnTo>
                  <a:lnTo>
                    <a:pt x="472173" y="637171"/>
                  </a:lnTo>
                  <a:lnTo>
                    <a:pt x="436435" y="665187"/>
                  </a:lnTo>
                  <a:lnTo>
                    <a:pt x="398170" y="690943"/>
                  </a:lnTo>
                  <a:lnTo>
                    <a:pt x="357568" y="714324"/>
                  </a:lnTo>
                  <a:lnTo>
                    <a:pt x="314744" y="735190"/>
                  </a:lnTo>
                  <a:lnTo>
                    <a:pt x="269887" y="753414"/>
                  </a:lnTo>
                  <a:lnTo>
                    <a:pt x="223126" y="768858"/>
                  </a:lnTo>
                  <a:lnTo>
                    <a:pt x="174637" y="781405"/>
                  </a:lnTo>
                  <a:lnTo>
                    <a:pt x="124574" y="790905"/>
                  </a:lnTo>
                  <a:lnTo>
                    <a:pt x="73075" y="797242"/>
                  </a:lnTo>
                  <a:lnTo>
                    <a:pt x="20307" y="800290"/>
                  </a:lnTo>
                  <a:lnTo>
                    <a:pt x="16052" y="687552"/>
                  </a:lnTo>
                  <a:lnTo>
                    <a:pt x="61671" y="683374"/>
                  </a:lnTo>
                  <a:lnTo>
                    <a:pt x="110515" y="672198"/>
                  </a:lnTo>
                  <a:lnTo>
                    <a:pt x="155816" y="655154"/>
                  </a:lnTo>
                  <a:lnTo>
                    <a:pt x="196938" y="632777"/>
                  </a:lnTo>
                  <a:lnTo>
                    <a:pt x="233222" y="605650"/>
                  </a:lnTo>
                  <a:lnTo>
                    <a:pt x="264045" y="574306"/>
                  </a:lnTo>
                  <a:lnTo>
                    <a:pt x="288772" y="539318"/>
                  </a:lnTo>
                  <a:lnTo>
                    <a:pt x="306755" y="501230"/>
                  </a:lnTo>
                  <a:lnTo>
                    <a:pt x="317360" y="460603"/>
                  </a:lnTo>
                  <a:lnTo>
                    <a:pt x="319951" y="417995"/>
                  </a:lnTo>
                  <a:lnTo>
                    <a:pt x="314363" y="376402"/>
                  </a:lnTo>
                  <a:lnTo>
                    <a:pt x="303822" y="344779"/>
                  </a:lnTo>
                  <a:lnTo>
                    <a:pt x="285851" y="380517"/>
                  </a:lnTo>
                  <a:lnTo>
                    <a:pt x="260819" y="414439"/>
                  </a:lnTo>
                  <a:lnTo>
                    <a:pt x="229984" y="444766"/>
                  </a:lnTo>
                  <a:lnTo>
                    <a:pt x="193941" y="470954"/>
                  </a:lnTo>
                  <a:lnTo>
                    <a:pt x="153314" y="492506"/>
                  </a:lnTo>
                  <a:lnTo>
                    <a:pt x="108699" y="508901"/>
                  </a:lnTo>
                  <a:lnTo>
                    <a:pt x="60693" y="519645"/>
                  </a:lnTo>
                  <a:lnTo>
                    <a:pt x="9918" y="524205"/>
                  </a:lnTo>
                  <a:lnTo>
                    <a:pt x="9918" y="688111"/>
                  </a:lnTo>
                  <a:lnTo>
                    <a:pt x="20307" y="964184"/>
                  </a:lnTo>
                  <a:lnTo>
                    <a:pt x="73075" y="961148"/>
                  </a:lnTo>
                  <a:lnTo>
                    <a:pt x="124574" y="954811"/>
                  </a:lnTo>
                  <a:lnTo>
                    <a:pt x="174637" y="945299"/>
                  </a:lnTo>
                  <a:lnTo>
                    <a:pt x="223126" y="932751"/>
                  </a:lnTo>
                  <a:lnTo>
                    <a:pt x="269887" y="917308"/>
                  </a:lnTo>
                  <a:lnTo>
                    <a:pt x="314744" y="899083"/>
                  </a:lnTo>
                  <a:lnTo>
                    <a:pt x="357568" y="878217"/>
                  </a:lnTo>
                  <a:lnTo>
                    <a:pt x="398170" y="854837"/>
                  </a:lnTo>
                  <a:lnTo>
                    <a:pt x="436435" y="829081"/>
                  </a:lnTo>
                  <a:lnTo>
                    <a:pt x="472173" y="801077"/>
                  </a:lnTo>
                  <a:lnTo>
                    <a:pt x="505244" y="770940"/>
                  </a:lnTo>
                  <a:lnTo>
                    <a:pt x="535508" y="738835"/>
                  </a:lnTo>
                  <a:lnTo>
                    <a:pt x="562775" y="704862"/>
                  </a:lnTo>
                  <a:lnTo>
                    <a:pt x="586917" y="669163"/>
                  </a:lnTo>
                  <a:lnTo>
                    <a:pt x="607771" y="631863"/>
                  </a:lnTo>
                  <a:lnTo>
                    <a:pt x="625182" y="593115"/>
                  </a:lnTo>
                  <a:lnTo>
                    <a:pt x="638987" y="553021"/>
                  </a:lnTo>
                  <a:lnTo>
                    <a:pt x="649046" y="511733"/>
                  </a:lnTo>
                  <a:lnTo>
                    <a:pt x="655193" y="469366"/>
                  </a:lnTo>
                  <a:lnTo>
                    <a:pt x="657288" y="426072"/>
                  </a:lnTo>
                  <a:lnTo>
                    <a:pt x="657288" y="262166"/>
                  </a:lnTo>
                  <a:close/>
                </a:path>
              </a:pathLst>
            </a:custGeom>
            <a:solidFill>
              <a:srgbClr val="5C320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3300069" y="6431228"/>
              <a:ext cx="640080" cy="614680"/>
            </a:xfrm>
            <a:custGeom>
              <a:avLst/>
              <a:gdLst/>
              <a:ahLst/>
              <a:cxnLst/>
              <a:rect l="l" t="t" r="r" b="b"/>
              <a:pathLst>
                <a:path w="640079" h="614679">
                  <a:moveTo>
                    <a:pt x="639699" y="450545"/>
                  </a:moveTo>
                  <a:lnTo>
                    <a:pt x="629323" y="174459"/>
                  </a:lnTo>
                  <a:lnTo>
                    <a:pt x="577151" y="172491"/>
                  </a:lnTo>
                  <a:lnTo>
                    <a:pt x="527481" y="164122"/>
                  </a:lnTo>
                  <a:lnTo>
                    <a:pt x="480923" y="149720"/>
                  </a:lnTo>
                  <a:lnTo>
                    <a:pt x="438150" y="129654"/>
                  </a:lnTo>
                  <a:lnTo>
                    <a:pt x="399808" y="104292"/>
                  </a:lnTo>
                  <a:lnTo>
                    <a:pt x="366534" y="73990"/>
                  </a:lnTo>
                  <a:lnTo>
                    <a:pt x="338988" y="39103"/>
                  </a:lnTo>
                  <a:lnTo>
                    <a:pt x="317817" y="0"/>
                  </a:lnTo>
                  <a:lnTo>
                    <a:pt x="317817" y="163906"/>
                  </a:lnTo>
                  <a:lnTo>
                    <a:pt x="338988" y="202996"/>
                  </a:lnTo>
                  <a:lnTo>
                    <a:pt x="366534" y="237883"/>
                  </a:lnTo>
                  <a:lnTo>
                    <a:pt x="399808" y="268185"/>
                  </a:lnTo>
                  <a:lnTo>
                    <a:pt x="438150" y="293560"/>
                  </a:lnTo>
                  <a:lnTo>
                    <a:pt x="480923" y="313626"/>
                  </a:lnTo>
                  <a:lnTo>
                    <a:pt x="527481" y="328015"/>
                  </a:lnTo>
                  <a:lnTo>
                    <a:pt x="577151" y="336384"/>
                  </a:lnTo>
                  <a:lnTo>
                    <a:pt x="629323" y="338366"/>
                  </a:lnTo>
                  <a:lnTo>
                    <a:pt x="633526" y="450507"/>
                  </a:lnTo>
                  <a:lnTo>
                    <a:pt x="585584" y="450202"/>
                  </a:lnTo>
                  <a:lnTo>
                    <a:pt x="532587" y="446481"/>
                  </a:lnTo>
                  <a:lnTo>
                    <a:pt x="480847" y="439483"/>
                  </a:lnTo>
                  <a:lnTo>
                    <a:pt x="430568" y="429298"/>
                  </a:lnTo>
                  <a:lnTo>
                    <a:pt x="381876" y="416013"/>
                  </a:lnTo>
                  <a:lnTo>
                    <a:pt x="334975" y="399732"/>
                  </a:lnTo>
                  <a:lnTo>
                    <a:pt x="290004" y="380542"/>
                  </a:lnTo>
                  <a:lnTo>
                    <a:pt x="247129" y="358533"/>
                  </a:lnTo>
                  <a:lnTo>
                    <a:pt x="206540" y="333794"/>
                  </a:lnTo>
                  <a:lnTo>
                    <a:pt x="168389" y="306438"/>
                  </a:lnTo>
                  <a:lnTo>
                    <a:pt x="132842" y="276542"/>
                  </a:lnTo>
                  <a:lnTo>
                    <a:pt x="100063" y="244195"/>
                  </a:lnTo>
                  <a:lnTo>
                    <a:pt x="70218" y="209511"/>
                  </a:lnTo>
                  <a:lnTo>
                    <a:pt x="43484" y="172554"/>
                  </a:lnTo>
                  <a:lnTo>
                    <a:pt x="20015" y="133451"/>
                  </a:lnTo>
                  <a:lnTo>
                    <a:pt x="0" y="92265"/>
                  </a:lnTo>
                  <a:lnTo>
                    <a:pt x="0" y="256171"/>
                  </a:lnTo>
                  <a:lnTo>
                    <a:pt x="20015" y="297345"/>
                  </a:lnTo>
                  <a:lnTo>
                    <a:pt x="43484" y="336461"/>
                  </a:lnTo>
                  <a:lnTo>
                    <a:pt x="70218" y="373405"/>
                  </a:lnTo>
                  <a:lnTo>
                    <a:pt x="100063" y="408101"/>
                  </a:lnTo>
                  <a:lnTo>
                    <a:pt x="132842" y="440436"/>
                  </a:lnTo>
                  <a:lnTo>
                    <a:pt x="168389" y="470331"/>
                  </a:lnTo>
                  <a:lnTo>
                    <a:pt x="206540" y="497700"/>
                  </a:lnTo>
                  <a:lnTo>
                    <a:pt x="247129" y="522427"/>
                  </a:lnTo>
                  <a:lnTo>
                    <a:pt x="290004" y="544436"/>
                  </a:lnTo>
                  <a:lnTo>
                    <a:pt x="334975" y="563626"/>
                  </a:lnTo>
                  <a:lnTo>
                    <a:pt x="381876" y="579920"/>
                  </a:lnTo>
                  <a:lnTo>
                    <a:pt x="430568" y="593191"/>
                  </a:lnTo>
                  <a:lnTo>
                    <a:pt x="480847" y="603389"/>
                  </a:lnTo>
                  <a:lnTo>
                    <a:pt x="532587" y="610387"/>
                  </a:lnTo>
                  <a:lnTo>
                    <a:pt x="585584" y="614095"/>
                  </a:lnTo>
                  <a:lnTo>
                    <a:pt x="639699" y="614438"/>
                  </a:lnTo>
                  <a:lnTo>
                    <a:pt x="639699" y="450545"/>
                  </a:lnTo>
                  <a:close/>
                </a:path>
              </a:pathLst>
            </a:custGeom>
            <a:solidFill>
              <a:srgbClr val="AA805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19397" y="5805284"/>
              <a:ext cx="657860" cy="1076960"/>
            </a:xfrm>
            <a:custGeom>
              <a:avLst/>
              <a:gdLst/>
              <a:ahLst/>
              <a:cxnLst/>
              <a:rect l="l" t="t" r="r" b="b"/>
              <a:pathLst>
                <a:path w="657860" h="1076959">
                  <a:moveTo>
                    <a:pt x="0" y="0"/>
                  </a:moveTo>
                  <a:lnTo>
                    <a:pt x="76" y="276199"/>
                  </a:lnTo>
                  <a:lnTo>
                    <a:pt x="51003" y="279476"/>
                  </a:lnTo>
                  <a:lnTo>
                    <a:pt x="99387" y="288992"/>
                  </a:lnTo>
                  <a:lnTo>
                    <a:pt x="144604" y="304253"/>
                  </a:lnTo>
                  <a:lnTo>
                    <a:pt x="186030" y="324761"/>
                  </a:lnTo>
                  <a:lnTo>
                    <a:pt x="223040" y="350023"/>
                  </a:lnTo>
                  <a:lnTo>
                    <a:pt x="255011" y="379542"/>
                  </a:lnTo>
                  <a:lnTo>
                    <a:pt x="281320" y="412823"/>
                  </a:lnTo>
                  <a:lnTo>
                    <a:pt x="301341" y="449372"/>
                  </a:lnTo>
                  <a:lnTo>
                    <a:pt x="314451" y="488692"/>
                  </a:lnTo>
                  <a:lnTo>
                    <a:pt x="320027" y="530288"/>
                  </a:lnTo>
                  <a:lnTo>
                    <a:pt x="317440" y="572897"/>
                  </a:lnTo>
                  <a:lnTo>
                    <a:pt x="306836" y="613523"/>
                  </a:lnTo>
                  <a:lnTo>
                    <a:pt x="288853" y="651610"/>
                  </a:lnTo>
                  <a:lnTo>
                    <a:pt x="264130" y="686601"/>
                  </a:lnTo>
                  <a:lnTo>
                    <a:pt x="233305" y="717941"/>
                  </a:lnTo>
                  <a:lnTo>
                    <a:pt x="197016" y="745073"/>
                  </a:lnTo>
                  <a:lnTo>
                    <a:pt x="155902" y="767442"/>
                  </a:lnTo>
                  <a:lnTo>
                    <a:pt x="110602" y="784490"/>
                  </a:lnTo>
                  <a:lnTo>
                    <a:pt x="61753" y="795662"/>
                  </a:lnTo>
                  <a:lnTo>
                    <a:pt x="9994" y="800402"/>
                  </a:lnTo>
                  <a:lnTo>
                    <a:pt x="20383" y="1076478"/>
                  </a:lnTo>
                  <a:lnTo>
                    <a:pt x="73160" y="1073438"/>
                  </a:lnTo>
                  <a:lnTo>
                    <a:pt x="124665" y="1067098"/>
                  </a:lnTo>
                  <a:lnTo>
                    <a:pt x="174744" y="1057589"/>
                  </a:lnTo>
                  <a:lnTo>
                    <a:pt x="223240" y="1045043"/>
                  </a:lnTo>
                  <a:lnTo>
                    <a:pt x="270000" y="1029591"/>
                  </a:lnTo>
                  <a:lnTo>
                    <a:pt x="314867" y="1011363"/>
                  </a:lnTo>
                  <a:lnTo>
                    <a:pt x="357686" y="990492"/>
                  </a:lnTo>
                  <a:lnTo>
                    <a:pt x="398302" y="967108"/>
                  </a:lnTo>
                  <a:lnTo>
                    <a:pt x="436560" y="941343"/>
                  </a:lnTo>
                  <a:lnTo>
                    <a:pt x="472305" y="913327"/>
                  </a:lnTo>
                  <a:lnTo>
                    <a:pt x="505381" y="883192"/>
                  </a:lnTo>
                  <a:lnTo>
                    <a:pt x="535633" y="851068"/>
                  </a:lnTo>
                  <a:lnTo>
                    <a:pt x="562906" y="817088"/>
                  </a:lnTo>
                  <a:lnTo>
                    <a:pt x="587045" y="781382"/>
                  </a:lnTo>
                  <a:lnTo>
                    <a:pt x="607894" y="744082"/>
                  </a:lnTo>
                  <a:lnTo>
                    <a:pt x="625298" y="705318"/>
                  </a:lnTo>
                  <a:lnTo>
                    <a:pt x="639103" y="665222"/>
                  </a:lnTo>
                  <a:lnTo>
                    <a:pt x="649152" y="623924"/>
                  </a:lnTo>
                  <a:lnTo>
                    <a:pt x="655291" y="581557"/>
                  </a:lnTo>
                  <a:lnTo>
                    <a:pt x="657364" y="538251"/>
                  </a:lnTo>
                  <a:lnTo>
                    <a:pt x="655174" y="494097"/>
                  </a:lnTo>
                  <a:lnTo>
                    <a:pt x="648740" y="450926"/>
                  </a:lnTo>
                  <a:lnTo>
                    <a:pt x="638230" y="408878"/>
                  </a:lnTo>
                  <a:lnTo>
                    <a:pt x="623815" y="368091"/>
                  </a:lnTo>
                  <a:lnTo>
                    <a:pt x="605663" y="328703"/>
                  </a:lnTo>
                  <a:lnTo>
                    <a:pt x="583943" y="290853"/>
                  </a:lnTo>
                  <a:lnTo>
                    <a:pt x="558824" y="254679"/>
                  </a:lnTo>
                  <a:lnTo>
                    <a:pt x="530477" y="220321"/>
                  </a:lnTo>
                  <a:lnTo>
                    <a:pt x="499069" y="187915"/>
                  </a:lnTo>
                  <a:lnTo>
                    <a:pt x="464770" y="157602"/>
                  </a:lnTo>
                  <a:lnTo>
                    <a:pt x="427750" y="129519"/>
                  </a:lnTo>
                  <a:lnTo>
                    <a:pt x="388177" y="103805"/>
                  </a:lnTo>
                  <a:lnTo>
                    <a:pt x="346220" y="80598"/>
                  </a:lnTo>
                  <a:lnTo>
                    <a:pt x="302049" y="60038"/>
                  </a:lnTo>
                  <a:lnTo>
                    <a:pt x="255834" y="42262"/>
                  </a:lnTo>
                  <a:lnTo>
                    <a:pt x="207742" y="27409"/>
                  </a:lnTo>
                  <a:lnTo>
                    <a:pt x="157943" y="15618"/>
                  </a:lnTo>
                  <a:lnTo>
                    <a:pt x="106607" y="7027"/>
                  </a:lnTo>
                  <a:lnTo>
                    <a:pt x="53903" y="1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3919397" y="5805284"/>
              <a:ext cx="657860" cy="1076960"/>
            </a:xfrm>
            <a:custGeom>
              <a:avLst/>
              <a:gdLst/>
              <a:ahLst/>
              <a:cxnLst/>
              <a:rect l="l" t="t" r="r" b="b"/>
              <a:pathLst>
                <a:path w="657860" h="1076959">
                  <a:moveTo>
                    <a:pt x="0" y="0"/>
                  </a:moveTo>
                  <a:lnTo>
                    <a:pt x="53903" y="1775"/>
                  </a:lnTo>
                  <a:lnTo>
                    <a:pt x="106607" y="7027"/>
                  </a:lnTo>
                  <a:lnTo>
                    <a:pt x="157943" y="15618"/>
                  </a:lnTo>
                  <a:lnTo>
                    <a:pt x="207742" y="27409"/>
                  </a:lnTo>
                  <a:lnTo>
                    <a:pt x="255834" y="42262"/>
                  </a:lnTo>
                  <a:lnTo>
                    <a:pt x="302049" y="60038"/>
                  </a:lnTo>
                  <a:lnTo>
                    <a:pt x="346220" y="80598"/>
                  </a:lnTo>
                  <a:lnTo>
                    <a:pt x="388177" y="103805"/>
                  </a:lnTo>
                  <a:lnTo>
                    <a:pt x="427750" y="129519"/>
                  </a:lnTo>
                  <a:lnTo>
                    <a:pt x="464770" y="157602"/>
                  </a:lnTo>
                  <a:lnTo>
                    <a:pt x="499069" y="187915"/>
                  </a:lnTo>
                  <a:lnTo>
                    <a:pt x="530477" y="220321"/>
                  </a:lnTo>
                  <a:lnTo>
                    <a:pt x="558824" y="254679"/>
                  </a:lnTo>
                  <a:lnTo>
                    <a:pt x="583943" y="290853"/>
                  </a:lnTo>
                  <a:lnTo>
                    <a:pt x="605663" y="328703"/>
                  </a:lnTo>
                  <a:lnTo>
                    <a:pt x="623815" y="368091"/>
                  </a:lnTo>
                  <a:lnTo>
                    <a:pt x="638230" y="408878"/>
                  </a:lnTo>
                  <a:lnTo>
                    <a:pt x="648740" y="450926"/>
                  </a:lnTo>
                  <a:lnTo>
                    <a:pt x="655174" y="494097"/>
                  </a:lnTo>
                  <a:lnTo>
                    <a:pt x="657364" y="538251"/>
                  </a:lnTo>
                  <a:lnTo>
                    <a:pt x="655291" y="581557"/>
                  </a:lnTo>
                  <a:lnTo>
                    <a:pt x="649152" y="623924"/>
                  </a:lnTo>
                  <a:lnTo>
                    <a:pt x="639103" y="665222"/>
                  </a:lnTo>
                  <a:lnTo>
                    <a:pt x="625298" y="705318"/>
                  </a:lnTo>
                  <a:lnTo>
                    <a:pt x="607894" y="744082"/>
                  </a:lnTo>
                  <a:lnTo>
                    <a:pt x="587045" y="781382"/>
                  </a:lnTo>
                  <a:lnTo>
                    <a:pt x="562906" y="817088"/>
                  </a:lnTo>
                  <a:lnTo>
                    <a:pt x="535633" y="851068"/>
                  </a:lnTo>
                  <a:lnTo>
                    <a:pt x="505381" y="883192"/>
                  </a:lnTo>
                  <a:lnTo>
                    <a:pt x="472305" y="913327"/>
                  </a:lnTo>
                  <a:lnTo>
                    <a:pt x="436560" y="941343"/>
                  </a:lnTo>
                  <a:lnTo>
                    <a:pt x="398302" y="967108"/>
                  </a:lnTo>
                  <a:lnTo>
                    <a:pt x="357686" y="990492"/>
                  </a:lnTo>
                  <a:lnTo>
                    <a:pt x="314867" y="1011363"/>
                  </a:lnTo>
                  <a:lnTo>
                    <a:pt x="270000" y="1029591"/>
                  </a:lnTo>
                  <a:lnTo>
                    <a:pt x="223240" y="1045043"/>
                  </a:lnTo>
                  <a:lnTo>
                    <a:pt x="174744" y="1057589"/>
                  </a:lnTo>
                  <a:lnTo>
                    <a:pt x="124665" y="1067098"/>
                  </a:lnTo>
                  <a:lnTo>
                    <a:pt x="73160" y="1073438"/>
                  </a:lnTo>
                  <a:lnTo>
                    <a:pt x="20383" y="1076478"/>
                  </a:lnTo>
                  <a:lnTo>
                    <a:pt x="9994" y="800402"/>
                  </a:lnTo>
                  <a:lnTo>
                    <a:pt x="61753" y="795662"/>
                  </a:lnTo>
                  <a:lnTo>
                    <a:pt x="110602" y="784490"/>
                  </a:lnTo>
                  <a:lnTo>
                    <a:pt x="155902" y="767442"/>
                  </a:lnTo>
                  <a:lnTo>
                    <a:pt x="197016" y="745073"/>
                  </a:lnTo>
                  <a:lnTo>
                    <a:pt x="233305" y="717941"/>
                  </a:lnTo>
                  <a:lnTo>
                    <a:pt x="264130" y="686601"/>
                  </a:lnTo>
                  <a:lnTo>
                    <a:pt x="288853" y="651610"/>
                  </a:lnTo>
                  <a:lnTo>
                    <a:pt x="306836" y="613523"/>
                  </a:lnTo>
                  <a:lnTo>
                    <a:pt x="317440" y="572897"/>
                  </a:lnTo>
                  <a:lnTo>
                    <a:pt x="320027" y="530288"/>
                  </a:lnTo>
                  <a:lnTo>
                    <a:pt x="314451" y="488692"/>
                  </a:lnTo>
                  <a:lnTo>
                    <a:pt x="301341" y="449372"/>
                  </a:lnTo>
                  <a:lnTo>
                    <a:pt x="281320" y="412823"/>
                  </a:lnTo>
                  <a:lnTo>
                    <a:pt x="255011" y="379542"/>
                  </a:lnTo>
                  <a:lnTo>
                    <a:pt x="223040" y="350023"/>
                  </a:lnTo>
                  <a:lnTo>
                    <a:pt x="186030" y="324761"/>
                  </a:lnTo>
                  <a:lnTo>
                    <a:pt x="144604" y="304253"/>
                  </a:lnTo>
                  <a:lnTo>
                    <a:pt x="99387" y="288992"/>
                  </a:lnTo>
                  <a:lnTo>
                    <a:pt x="51003" y="279476"/>
                  </a:lnTo>
                  <a:lnTo>
                    <a:pt x="76" y="27619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44C2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3300069" y="6431229"/>
              <a:ext cx="640080" cy="450850"/>
            </a:xfrm>
            <a:custGeom>
              <a:avLst/>
              <a:gdLst/>
              <a:ahLst/>
              <a:cxnLst/>
              <a:rect l="l" t="t" r="r" b="b"/>
              <a:pathLst>
                <a:path w="640079" h="450850">
                  <a:moveTo>
                    <a:pt x="317817" y="0"/>
                  </a:moveTo>
                  <a:lnTo>
                    <a:pt x="0" y="92264"/>
                  </a:lnTo>
                  <a:lnTo>
                    <a:pt x="20026" y="133443"/>
                  </a:lnTo>
                  <a:lnTo>
                    <a:pt x="43490" y="172553"/>
                  </a:lnTo>
                  <a:lnTo>
                    <a:pt x="70225" y="209500"/>
                  </a:lnTo>
                  <a:lnTo>
                    <a:pt x="100065" y="244190"/>
                  </a:lnTo>
                  <a:lnTo>
                    <a:pt x="132843" y="276530"/>
                  </a:lnTo>
                  <a:lnTo>
                    <a:pt x="168392" y="306427"/>
                  </a:lnTo>
                  <a:lnTo>
                    <a:pt x="206547" y="333789"/>
                  </a:lnTo>
                  <a:lnTo>
                    <a:pt x="247140" y="358521"/>
                  </a:lnTo>
                  <a:lnTo>
                    <a:pt x="290005" y="380530"/>
                  </a:lnTo>
                  <a:lnTo>
                    <a:pt x="334976" y="399724"/>
                  </a:lnTo>
                  <a:lnTo>
                    <a:pt x="381886" y="416008"/>
                  </a:lnTo>
                  <a:lnTo>
                    <a:pt x="430569" y="429291"/>
                  </a:lnTo>
                  <a:lnTo>
                    <a:pt x="480859" y="439478"/>
                  </a:lnTo>
                  <a:lnTo>
                    <a:pt x="532587" y="446476"/>
                  </a:lnTo>
                  <a:lnTo>
                    <a:pt x="585590" y="450192"/>
                  </a:lnTo>
                  <a:lnTo>
                    <a:pt x="639699" y="450533"/>
                  </a:lnTo>
                  <a:lnTo>
                    <a:pt x="629323" y="174457"/>
                  </a:lnTo>
                  <a:lnTo>
                    <a:pt x="577163" y="172481"/>
                  </a:lnTo>
                  <a:lnTo>
                    <a:pt x="527484" y="164113"/>
                  </a:lnTo>
                  <a:lnTo>
                    <a:pt x="480934" y="149715"/>
                  </a:lnTo>
                  <a:lnTo>
                    <a:pt x="438161" y="129651"/>
                  </a:lnTo>
                  <a:lnTo>
                    <a:pt x="399814" y="104284"/>
                  </a:lnTo>
                  <a:lnTo>
                    <a:pt x="366542" y="73978"/>
                  </a:lnTo>
                  <a:lnTo>
                    <a:pt x="338993" y="39095"/>
                  </a:lnTo>
                  <a:lnTo>
                    <a:pt x="317817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3300069" y="6431229"/>
              <a:ext cx="640080" cy="450850"/>
            </a:xfrm>
            <a:custGeom>
              <a:avLst/>
              <a:gdLst/>
              <a:ahLst/>
              <a:cxnLst/>
              <a:rect l="l" t="t" r="r" b="b"/>
              <a:pathLst>
                <a:path w="640079" h="450850">
                  <a:moveTo>
                    <a:pt x="639699" y="450533"/>
                  </a:moveTo>
                  <a:lnTo>
                    <a:pt x="585590" y="450192"/>
                  </a:lnTo>
                  <a:lnTo>
                    <a:pt x="532587" y="446476"/>
                  </a:lnTo>
                  <a:lnTo>
                    <a:pt x="480859" y="439478"/>
                  </a:lnTo>
                  <a:lnTo>
                    <a:pt x="430569" y="429291"/>
                  </a:lnTo>
                  <a:lnTo>
                    <a:pt x="381886" y="416008"/>
                  </a:lnTo>
                  <a:lnTo>
                    <a:pt x="334976" y="399724"/>
                  </a:lnTo>
                  <a:lnTo>
                    <a:pt x="290005" y="380530"/>
                  </a:lnTo>
                  <a:lnTo>
                    <a:pt x="247140" y="358521"/>
                  </a:lnTo>
                  <a:lnTo>
                    <a:pt x="206547" y="333789"/>
                  </a:lnTo>
                  <a:lnTo>
                    <a:pt x="168392" y="306427"/>
                  </a:lnTo>
                  <a:lnTo>
                    <a:pt x="132843" y="276530"/>
                  </a:lnTo>
                  <a:lnTo>
                    <a:pt x="100065" y="244190"/>
                  </a:lnTo>
                  <a:lnTo>
                    <a:pt x="70225" y="209500"/>
                  </a:lnTo>
                  <a:lnTo>
                    <a:pt x="43490" y="172553"/>
                  </a:lnTo>
                  <a:lnTo>
                    <a:pt x="20026" y="133443"/>
                  </a:lnTo>
                  <a:lnTo>
                    <a:pt x="0" y="92264"/>
                  </a:lnTo>
                  <a:lnTo>
                    <a:pt x="317817" y="0"/>
                  </a:lnTo>
                  <a:lnTo>
                    <a:pt x="338993" y="39095"/>
                  </a:lnTo>
                  <a:lnTo>
                    <a:pt x="366542" y="73978"/>
                  </a:lnTo>
                  <a:lnTo>
                    <a:pt x="399814" y="104284"/>
                  </a:lnTo>
                  <a:lnTo>
                    <a:pt x="438161" y="129651"/>
                  </a:lnTo>
                  <a:lnTo>
                    <a:pt x="480934" y="149715"/>
                  </a:lnTo>
                  <a:lnTo>
                    <a:pt x="527484" y="164113"/>
                  </a:lnTo>
                  <a:lnTo>
                    <a:pt x="577163" y="172481"/>
                  </a:lnTo>
                  <a:lnTo>
                    <a:pt x="629323" y="174457"/>
                  </a:lnTo>
                  <a:lnTo>
                    <a:pt x="639699" y="450533"/>
                  </a:lnTo>
                  <a:close/>
                </a:path>
              </a:pathLst>
            </a:custGeom>
            <a:ln w="9525">
              <a:solidFill>
                <a:srgbClr val="C4996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3294773" y="6425018"/>
              <a:ext cx="323215" cy="99060"/>
            </a:xfrm>
            <a:custGeom>
              <a:avLst/>
              <a:gdLst/>
              <a:ahLst/>
              <a:cxnLst/>
              <a:rect l="l" t="t" r="r" b="b"/>
              <a:pathLst>
                <a:path w="323214" h="99059">
                  <a:moveTo>
                    <a:pt x="320535" y="0"/>
                  </a:moveTo>
                  <a:lnTo>
                    <a:pt x="0" y="85735"/>
                  </a:lnTo>
                  <a:lnTo>
                    <a:pt x="1790" y="90229"/>
                  </a:lnTo>
                  <a:lnTo>
                    <a:pt x="3365" y="94010"/>
                  </a:lnTo>
                  <a:lnTo>
                    <a:pt x="5295" y="98469"/>
                  </a:lnTo>
                  <a:lnTo>
                    <a:pt x="323113" y="6210"/>
                  </a:lnTo>
                  <a:lnTo>
                    <a:pt x="322160" y="4038"/>
                  </a:lnTo>
                  <a:lnTo>
                    <a:pt x="321398" y="2197"/>
                  </a:lnTo>
                  <a:lnTo>
                    <a:pt x="320535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3294773" y="6425018"/>
              <a:ext cx="323215" cy="99060"/>
            </a:xfrm>
            <a:custGeom>
              <a:avLst/>
              <a:gdLst/>
              <a:ahLst/>
              <a:cxnLst/>
              <a:rect l="l" t="t" r="r" b="b"/>
              <a:pathLst>
                <a:path w="323214" h="99059">
                  <a:moveTo>
                    <a:pt x="5295" y="98469"/>
                  </a:moveTo>
                  <a:lnTo>
                    <a:pt x="3365" y="94010"/>
                  </a:lnTo>
                  <a:lnTo>
                    <a:pt x="1790" y="90229"/>
                  </a:lnTo>
                  <a:lnTo>
                    <a:pt x="0" y="85735"/>
                  </a:lnTo>
                  <a:lnTo>
                    <a:pt x="320535" y="0"/>
                  </a:lnTo>
                  <a:lnTo>
                    <a:pt x="321398" y="2197"/>
                  </a:lnTo>
                  <a:lnTo>
                    <a:pt x="322160" y="4038"/>
                  </a:lnTo>
                  <a:lnTo>
                    <a:pt x="323113" y="6210"/>
                  </a:lnTo>
                  <a:lnTo>
                    <a:pt x="5295" y="98469"/>
                  </a:lnTo>
                  <a:close/>
                </a:path>
              </a:pathLst>
            </a:custGeom>
            <a:ln w="9525">
              <a:solidFill>
                <a:srgbClr val="00448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" name="object 26"/>
            <p:cNvSpPr/>
            <p:nvPr/>
          </p:nvSpPr>
          <p:spPr>
            <a:xfrm>
              <a:off x="3262223" y="6270447"/>
              <a:ext cx="353695" cy="240665"/>
            </a:xfrm>
            <a:custGeom>
              <a:avLst/>
              <a:gdLst/>
              <a:ahLst/>
              <a:cxnLst/>
              <a:rect l="l" t="t" r="r" b="b"/>
              <a:pathLst>
                <a:path w="353695" h="240665">
                  <a:moveTo>
                    <a:pt x="6185" y="0"/>
                  </a:moveTo>
                  <a:lnTo>
                    <a:pt x="367" y="49732"/>
                  </a:lnTo>
                  <a:lnTo>
                    <a:pt x="0" y="97781"/>
                  </a:lnTo>
                  <a:lnTo>
                    <a:pt x="5177" y="144994"/>
                  </a:lnTo>
                  <a:lnTo>
                    <a:pt x="15996" y="192219"/>
                  </a:lnTo>
                  <a:lnTo>
                    <a:pt x="32550" y="240301"/>
                  </a:lnTo>
                  <a:lnTo>
                    <a:pt x="353086" y="154571"/>
                  </a:lnTo>
                  <a:lnTo>
                    <a:pt x="343446" y="125386"/>
                  </a:lnTo>
                  <a:lnTo>
                    <a:pt x="338150" y="96691"/>
                  </a:lnTo>
                  <a:lnTo>
                    <a:pt x="337112" y="67682"/>
                  </a:lnTo>
                  <a:lnTo>
                    <a:pt x="340246" y="37553"/>
                  </a:lnTo>
                  <a:lnTo>
                    <a:pt x="6185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7" name="object 27"/>
            <p:cNvSpPr/>
            <p:nvPr/>
          </p:nvSpPr>
          <p:spPr>
            <a:xfrm>
              <a:off x="3262223" y="6270447"/>
              <a:ext cx="353695" cy="240665"/>
            </a:xfrm>
            <a:custGeom>
              <a:avLst/>
              <a:gdLst/>
              <a:ahLst/>
              <a:cxnLst/>
              <a:rect l="l" t="t" r="r" b="b"/>
              <a:pathLst>
                <a:path w="353695" h="240665">
                  <a:moveTo>
                    <a:pt x="32550" y="240301"/>
                  </a:moveTo>
                  <a:lnTo>
                    <a:pt x="15996" y="192219"/>
                  </a:lnTo>
                  <a:lnTo>
                    <a:pt x="5177" y="144994"/>
                  </a:lnTo>
                  <a:lnTo>
                    <a:pt x="0" y="97781"/>
                  </a:lnTo>
                  <a:lnTo>
                    <a:pt x="367" y="49732"/>
                  </a:lnTo>
                  <a:lnTo>
                    <a:pt x="6185" y="0"/>
                  </a:lnTo>
                  <a:lnTo>
                    <a:pt x="340246" y="37553"/>
                  </a:lnTo>
                  <a:lnTo>
                    <a:pt x="337112" y="67682"/>
                  </a:lnTo>
                  <a:lnTo>
                    <a:pt x="338150" y="96691"/>
                  </a:lnTo>
                  <a:lnTo>
                    <a:pt x="343446" y="125386"/>
                  </a:lnTo>
                  <a:lnTo>
                    <a:pt x="353086" y="154571"/>
                  </a:lnTo>
                  <a:lnTo>
                    <a:pt x="32550" y="240301"/>
                  </a:lnTo>
                  <a:close/>
                </a:path>
              </a:pathLst>
            </a:custGeom>
            <a:ln w="9525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8" name="object 28"/>
            <p:cNvSpPr/>
            <p:nvPr/>
          </p:nvSpPr>
          <p:spPr>
            <a:xfrm>
              <a:off x="3268421" y="5820892"/>
              <a:ext cx="574675" cy="487680"/>
            </a:xfrm>
            <a:custGeom>
              <a:avLst/>
              <a:gdLst/>
              <a:ahLst/>
              <a:cxnLst/>
              <a:rect l="l" t="t" r="r" b="b"/>
              <a:pathLst>
                <a:path w="574675" h="487679">
                  <a:moveTo>
                    <a:pt x="494004" y="0"/>
                  </a:moveTo>
                  <a:lnTo>
                    <a:pt x="441541" y="12349"/>
                  </a:lnTo>
                  <a:lnTo>
                    <a:pt x="391309" y="27724"/>
                  </a:lnTo>
                  <a:lnTo>
                    <a:pt x="343437" y="46007"/>
                  </a:lnTo>
                  <a:lnTo>
                    <a:pt x="298054" y="67081"/>
                  </a:lnTo>
                  <a:lnTo>
                    <a:pt x="255289" y="90829"/>
                  </a:lnTo>
                  <a:lnTo>
                    <a:pt x="215271" y="117133"/>
                  </a:lnTo>
                  <a:lnTo>
                    <a:pt x="178129" y="145876"/>
                  </a:lnTo>
                  <a:lnTo>
                    <a:pt x="143992" y="176941"/>
                  </a:lnTo>
                  <a:lnTo>
                    <a:pt x="112988" y="210211"/>
                  </a:lnTo>
                  <a:lnTo>
                    <a:pt x="85248" y="245568"/>
                  </a:lnTo>
                  <a:lnTo>
                    <a:pt x="60899" y="282894"/>
                  </a:lnTo>
                  <a:lnTo>
                    <a:pt x="40070" y="322074"/>
                  </a:lnTo>
                  <a:lnTo>
                    <a:pt x="22892" y="362988"/>
                  </a:lnTo>
                  <a:lnTo>
                    <a:pt x="9492" y="405521"/>
                  </a:lnTo>
                  <a:lnTo>
                    <a:pt x="0" y="449554"/>
                  </a:lnTo>
                  <a:lnTo>
                    <a:pt x="334048" y="487108"/>
                  </a:lnTo>
                  <a:lnTo>
                    <a:pt x="346279" y="442059"/>
                  </a:lnTo>
                  <a:lnTo>
                    <a:pt x="366918" y="400666"/>
                  </a:lnTo>
                  <a:lnTo>
                    <a:pt x="395348" y="363490"/>
                  </a:lnTo>
                  <a:lnTo>
                    <a:pt x="430950" y="331093"/>
                  </a:lnTo>
                  <a:lnTo>
                    <a:pt x="473106" y="304037"/>
                  </a:lnTo>
                  <a:lnTo>
                    <a:pt x="521199" y="282885"/>
                  </a:lnTo>
                  <a:lnTo>
                    <a:pt x="574611" y="268198"/>
                  </a:lnTo>
                  <a:lnTo>
                    <a:pt x="494004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9" name="object 29"/>
            <p:cNvSpPr/>
            <p:nvPr/>
          </p:nvSpPr>
          <p:spPr>
            <a:xfrm>
              <a:off x="3268421" y="5820892"/>
              <a:ext cx="574675" cy="487680"/>
            </a:xfrm>
            <a:custGeom>
              <a:avLst/>
              <a:gdLst/>
              <a:ahLst/>
              <a:cxnLst/>
              <a:rect l="l" t="t" r="r" b="b"/>
              <a:pathLst>
                <a:path w="574675" h="487679">
                  <a:moveTo>
                    <a:pt x="0" y="449554"/>
                  </a:moveTo>
                  <a:lnTo>
                    <a:pt x="9492" y="405521"/>
                  </a:lnTo>
                  <a:lnTo>
                    <a:pt x="22892" y="362988"/>
                  </a:lnTo>
                  <a:lnTo>
                    <a:pt x="40070" y="322074"/>
                  </a:lnTo>
                  <a:lnTo>
                    <a:pt x="60899" y="282894"/>
                  </a:lnTo>
                  <a:lnTo>
                    <a:pt x="85248" y="245568"/>
                  </a:lnTo>
                  <a:lnTo>
                    <a:pt x="112988" y="210211"/>
                  </a:lnTo>
                  <a:lnTo>
                    <a:pt x="143992" y="176941"/>
                  </a:lnTo>
                  <a:lnTo>
                    <a:pt x="178129" y="145876"/>
                  </a:lnTo>
                  <a:lnTo>
                    <a:pt x="215271" y="117133"/>
                  </a:lnTo>
                  <a:lnTo>
                    <a:pt x="255289" y="90829"/>
                  </a:lnTo>
                  <a:lnTo>
                    <a:pt x="298054" y="67081"/>
                  </a:lnTo>
                  <a:lnTo>
                    <a:pt x="343437" y="46007"/>
                  </a:lnTo>
                  <a:lnTo>
                    <a:pt x="391309" y="27724"/>
                  </a:lnTo>
                  <a:lnTo>
                    <a:pt x="441541" y="12349"/>
                  </a:lnTo>
                  <a:lnTo>
                    <a:pt x="494004" y="0"/>
                  </a:lnTo>
                  <a:lnTo>
                    <a:pt x="574611" y="268198"/>
                  </a:lnTo>
                  <a:lnTo>
                    <a:pt x="521199" y="282885"/>
                  </a:lnTo>
                  <a:lnTo>
                    <a:pt x="473106" y="304037"/>
                  </a:lnTo>
                  <a:lnTo>
                    <a:pt x="430950" y="331093"/>
                  </a:lnTo>
                  <a:lnTo>
                    <a:pt x="395348" y="363490"/>
                  </a:lnTo>
                  <a:lnTo>
                    <a:pt x="366918" y="400666"/>
                  </a:lnTo>
                  <a:lnTo>
                    <a:pt x="346279" y="442059"/>
                  </a:lnTo>
                  <a:lnTo>
                    <a:pt x="334048" y="487108"/>
                  </a:lnTo>
                  <a:lnTo>
                    <a:pt x="0" y="449554"/>
                  </a:lnTo>
                  <a:close/>
                </a:path>
              </a:pathLst>
            </a:custGeom>
            <a:ln w="9525">
              <a:solidFill>
                <a:srgbClr val="007EF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3762425" y="5805284"/>
              <a:ext cx="157480" cy="283845"/>
            </a:xfrm>
            <a:custGeom>
              <a:avLst/>
              <a:gdLst/>
              <a:ahLst/>
              <a:cxnLst/>
              <a:rect l="l" t="t" r="r" b="b"/>
              <a:pathLst>
                <a:path w="157479" h="283845">
                  <a:moveTo>
                    <a:pt x="156845" y="0"/>
                  </a:moveTo>
                  <a:lnTo>
                    <a:pt x="116453" y="910"/>
                  </a:lnTo>
                  <a:lnTo>
                    <a:pt x="77822" y="3717"/>
                  </a:lnTo>
                  <a:lnTo>
                    <a:pt x="39491" y="8568"/>
                  </a:lnTo>
                  <a:lnTo>
                    <a:pt x="0" y="15608"/>
                  </a:lnTo>
                  <a:lnTo>
                    <a:pt x="80606" y="283806"/>
                  </a:lnTo>
                  <a:lnTo>
                    <a:pt x="99834" y="280380"/>
                  </a:lnTo>
                  <a:lnTo>
                    <a:pt x="118500" y="278017"/>
                  </a:lnTo>
                  <a:lnTo>
                    <a:pt x="137313" y="276647"/>
                  </a:lnTo>
                  <a:lnTo>
                    <a:pt x="156984" y="276199"/>
                  </a:lnTo>
                  <a:lnTo>
                    <a:pt x="15684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1" name="object 31"/>
            <p:cNvSpPr/>
            <p:nvPr/>
          </p:nvSpPr>
          <p:spPr>
            <a:xfrm>
              <a:off x="3762425" y="5805284"/>
              <a:ext cx="157480" cy="283845"/>
            </a:xfrm>
            <a:custGeom>
              <a:avLst/>
              <a:gdLst/>
              <a:ahLst/>
              <a:cxnLst/>
              <a:rect l="l" t="t" r="r" b="b"/>
              <a:pathLst>
                <a:path w="157479" h="283845">
                  <a:moveTo>
                    <a:pt x="0" y="15608"/>
                  </a:moveTo>
                  <a:lnTo>
                    <a:pt x="39491" y="8568"/>
                  </a:lnTo>
                  <a:lnTo>
                    <a:pt x="77822" y="3717"/>
                  </a:lnTo>
                  <a:lnTo>
                    <a:pt x="116453" y="910"/>
                  </a:lnTo>
                  <a:lnTo>
                    <a:pt x="156845" y="0"/>
                  </a:lnTo>
                  <a:lnTo>
                    <a:pt x="156984" y="276199"/>
                  </a:lnTo>
                  <a:lnTo>
                    <a:pt x="137313" y="276647"/>
                  </a:lnTo>
                  <a:lnTo>
                    <a:pt x="118500" y="278017"/>
                  </a:lnTo>
                  <a:lnTo>
                    <a:pt x="99834" y="280380"/>
                  </a:lnTo>
                  <a:lnTo>
                    <a:pt x="80606" y="283806"/>
                  </a:lnTo>
                  <a:lnTo>
                    <a:pt x="0" y="15608"/>
                  </a:lnTo>
                  <a:close/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2" name="object 32"/>
            <p:cNvSpPr/>
            <p:nvPr/>
          </p:nvSpPr>
          <p:spPr>
            <a:xfrm>
              <a:off x="4576686" y="6330911"/>
              <a:ext cx="333375" cy="4445"/>
            </a:xfrm>
            <a:custGeom>
              <a:avLst/>
              <a:gdLst/>
              <a:ahLst/>
              <a:cxnLst/>
              <a:rect l="l" t="t" r="r" b="b"/>
              <a:pathLst>
                <a:path w="333375" h="4445">
                  <a:moveTo>
                    <a:pt x="333362" y="0"/>
                  </a:moveTo>
                  <a:lnTo>
                    <a:pt x="262492" y="519"/>
                  </a:lnTo>
                  <a:lnTo>
                    <a:pt x="216770" y="1116"/>
                  </a:lnTo>
                  <a:lnTo>
                    <a:pt x="164193" y="1890"/>
                  </a:lnTo>
                  <a:lnTo>
                    <a:pt x="104762" y="2806"/>
                  </a:lnTo>
                  <a:lnTo>
                    <a:pt x="0" y="4419"/>
                  </a:lnTo>
                </a:path>
              </a:pathLst>
            </a:custGeom>
            <a:ln w="19050">
              <a:solidFill>
                <a:srgbClr val="744C2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3451606" y="6951909"/>
              <a:ext cx="97155" cy="236220"/>
            </a:xfrm>
            <a:custGeom>
              <a:avLst/>
              <a:gdLst/>
              <a:ahLst/>
              <a:cxnLst/>
              <a:rect l="l" t="t" r="r" b="b"/>
              <a:pathLst>
                <a:path w="97154" h="236220">
                  <a:moveTo>
                    <a:pt x="0" y="235863"/>
                  </a:moveTo>
                  <a:lnTo>
                    <a:pt x="16535" y="228629"/>
                  </a:lnTo>
                  <a:lnTo>
                    <a:pt x="16827" y="208187"/>
                  </a:lnTo>
                  <a:lnTo>
                    <a:pt x="12626" y="176424"/>
                  </a:lnTo>
                  <a:lnTo>
                    <a:pt x="15686" y="135227"/>
                  </a:lnTo>
                  <a:lnTo>
                    <a:pt x="37757" y="86484"/>
                  </a:lnTo>
                  <a:lnTo>
                    <a:pt x="96901" y="0"/>
                  </a:lnTo>
                </a:path>
              </a:pathLst>
            </a:custGeom>
            <a:ln w="19050">
              <a:solidFill>
                <a:srgbClr val="C4996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3047187" y="6680824"/>
              <a:ext cx="250190" cy="120650"/>
            </a:xfrm>
            <a:custGeom>
              <a:avLst/>
              <a:gdLst/>
              <a:ahLst/>
              <a:cxnLst/>
              <a:rect l="l" t="t" r="r" b="b"/>
              <a:pathLst>
                <a:path w="250189" h="120650">
                  <a:moveTo>
                    <a:pt x="0" y="120025"/>
                  </a:moveTo>
                  <a:lnTo>
                    <a:pt x="29722" y="111285"/>
                  </a:lnTo>
                  <a:lnTo>
                    <a:pt x="56116" y="89528"/>
                  </a:lnTo>
                  <a:lnTo>
                    <a:pt x="92181" y="61447"/>
                  </a:lnTo>
                  <a:lnTo>
                    <a:pt x="150914" y="33735"/>
                  </a:lnTo>
                  <a:lnTo>
                    <a:pt x="250113" y="0"/>
                  </a:lnTo>
                </a:path>
              </a:pathLst>
            </a:custGeom>
            <a:ln w="19050">
              <a:solidFill>
                <a:srgbClr val="00448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2959392" y="6555769"/>
              <a:ext cx="306070" cy="26034"/>
            </a:xfrm>
            <a:custGeom>
              <a:avLst/>
              <a:gdLst/>
              <a:ahLst/>
              <a:cxnLst/>
              <a:rect l="l" t="t" r="r" b="b"/>
              <a:pathLst>
                <a:path w="306070" h="26034">
                  <a:moveTo>
                    <a:pt x="0" y="25589"/>
                  </a:moveTo>
                  <a:lnTo>
                    <a:pt x="36855" y="24376"/>
                  </a:lnTo>
                  <a:lnTo>
                    <a:pt x="79328" y="21005"/>
                  </a:lnTo>
                  <a:lnTo>
                    <a:pt x="132439" y="15873"/>
                  </a:lnTo>
                  <a:lnTo>
                    <a:pt x="201206" y="9381"/>
                  </a:lnTo>
                  <a:lnTo>
                    <a:pt x="305562" y="0"/>
                  </a:lnTo>
                </a:path>
              </a:pathLst>
            </a:custGeom>
            <a:ln w="19050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3100921" y="5800724"/>
              <a:ext cx="330200" cy="182880"/>
            </a:xfrm>
            <a:custGeom>
              <a:avLst/>
              <a:gdLst/>
              <a:ahLst/>
              <a:cxnLst/>
              <a:rect l="l" t="t" r="r" b="b"/>
              <a:pathLst>
                <a:path w="330200" h="182879">
                  <a:moveTo>
                    <a:pt x="0" y="0"/>
                  </a:moveTo>
                  <a:lnTo>
                    <a:pt x="69254" y="13639"/>
                  </a:lnTo>
                  <a:lnTo>
                    <a:pt x="114773" y="30059"/>
                  </a:lnTo>
                  <a:lnTo>
                    <a:pt x="162812" y="52320"/>
                  </a:lnTo>
                  <a:lnTo>
                    <a:pt x="209817" y="80002"/>
                  </a:lnTo>
                  <a:lnTo>
                    <a:pt x="252234" y="112687"/>
                  </a:lnTo>
                  <a:lnTo>
                    <a:pt x="330111" y="182778"/>
                  </a:lnTo>
                </a:path>
              </a:pathLst>
            </a:custGeom>
            <a:ln w="19050">
              <a:solidFill>
                <a:srgbClr val="007EF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3403028" y="5525515"/>
              <a:ext cx="437515" cy="283845"/>
            </a:xfrm>
            <a:custGeom>
              <a:avLst/>
              <a:gdLst/>
              <a:ahLst/>
              <a:cxnLst/>
              <a:rect l="l" t="t" r="r" b="b"/>
              <a:pathLst>
                <a:path w="437514" h="283845">
                  <a:moveTo>
                    <a:pt x="0" y="0"/>
                  </a:moveTo>
                  <a:lnTo>
                    <a:pt x="61260" y="8698"/>
                  </a:lnTo>
                  <a:lnTo>
                    <a:pt x="110384" y="19146"/>
                  </a:lnTo>
                  <a:lnTo>
                    <a:pt x="166485" y="33282"/>
                  </a:lnTo>
                  <a:lnTo>
                    <a:pt x="225550" y="50822"/>
                  </a:lnTo>
                  <a:lnTo>
                    <a:pt x="283564" y="71482"/>
                  </a:lnTo>
                  <a:lnTo>
                    <a:pt x="336514" y="94979"/>
                  </a:lnTo>
                  <a:lnTo>
                    <a:pt x="380386" y="121029"/>
                  </a:lnTo>
                  <a:lnTo>
                    <a:pt x="411166" y="149348"/>
                  </a:lnTo>
                  <a:lnTo>
                    <a:pt x="424840" y="179654"/>
                  </a:lnTo>
                  <a:lnTo>
                    <a:pt x="437451" y="283667"/>
                  </a:lnTo>
                </a:path>
              </a:pathLst>
            </a:custGeom>
            <a:ln w="19050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518772" y="5527302"/>
            <a:ext cx="73958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NH</a:t>
            </a:r>
            <a:r>
              <a:rPr sz="794" spc="-18" dirty="0">
                <a:solidFill>
                  <a:srgbClr val="323232"/>
                </a:solidFill>
                <a:latin typeface="Calibri"/>
                <a:cs typeface="Calibri"/>
              </a:rPr>
              <a:t> White: </a:t>
            </a: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49.5</a:t>
            </a:r>
            <a:r>
              <a:rPr sz="794" spc="-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spc="44" dirty="0">
                <a:solidFill>
                  <a:srgbClr val="323232"/>
                </a:solidFill>
                <a:latin typeface="Calibri"/>
                <a:cs typeface="Calibri"/>
              </a:rPr>
              <a:t>%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17669" y="6283699"/>
            <a:ext cx="73118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NH</a:t>
            </a:r>
            <a:r>
              <a:rPr sz="794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Black:</a:t>
            </a:r>
            <a:r>
              <a:rPr sz="794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20.1</a:t>
            </a:r>
            <a:r>
              <a:rPr sz="794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spc="44" dirty="0">
                <a:solidFill>
                  <a:srgbClr val="323232"/>
                </a:solidFill>
                <a:latin typeface="Calibri"/>
                <a:cs typeface="Calibri"/>
              </a:rPr>
              <a:t>%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65412" y="5745816"/>
            <a:ext cx="1624292" cy="33268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902122">
              <a:spcBef>
                <a:spcPts val="88"/>
              </a:spcBef>
            </a:pP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Hispanic:</a:t>
            </a:r>
            <a:r>
              <a:rPr sz="794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7.2</a:t>
            </a:r>
            <a:r>
              <a:rPr sz="794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spc="44" dirty="0">
                <a:solidFill>
                  <a:srgbClr val="323232"/>
                </a:solidFill>
                <a:latin typeface="Calibri"/>
                <a:cs typeface="Calibri"/>
              </a:rPr>
              <a:t>%</a:t>
            </a:r>
            <a:endParaRPr sz="794">
              <a:latin typeface="Calibri"/>
              <a:cs typeface="Calibri"/>
            </a:endParaRPr>
          </a:p>
          <a:p>
            <a:pPr marL="11206">
              <a:spcBef>
                <a:spcPts val="569"/>
              </a:spcBef>
            </a:pP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American</a:t>
            </a:r>
            <a:r>
              <a:rPr sz="794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Indian</a:t>
            </a:r>
            <a:r>
              <a:rPr sz="794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spc="-35" dirty="0">
                <a:solidFill>
                  <a:srgbClr val="323232"/>
                </a:solidFill>
                <a:latin typeface="Calibri"/>
                <a:cs typeface="Calibri"/>
              </a:rPr>
              <a:t>/</a:t>
            </a:r>
            <a:r>
              <a:rPr sz="794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Alaska</a:t>
            </a:r>
            <a:r>
              <a:rPr sz="794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Native:</a:t>
            </a:r>
            <a:r>
              <a:rPr sz="794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0.4</a:t>
            </a:r>
            <a:r>
              <a:rPr sz="794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spc="44" dirty="0">
                <a:solidFill>
                  <a:srgbClr val="323232"/>
                </a:solidFill>
                <a:latin typeface="Calibri"/>
                <a:cs typeface="Calibri"/>
              </a:rPr>
              <a:t>%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57985" y="5056655"/>
            <a:ext cx="57710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Asian:</a:t>
            </a:r>
            <a:r>
              <a:rPr sz="794" spc="-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19.0</a:t>
            </a:r>
            <a:r>
              <a:rPr sz="794" spc="-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spc="44" dirty="0">
                <a:solidFill>
                  <a:srgbClr val="323232"/>
                </a:solidFill>
                <a:latin typeface="Calibri"/>
                <a:cs typeface="Calibri"/>
              </a:rPr>
              <a:t>%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67243" y="4812927"/>
            <a:ext cx="74014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Multiracial:</a:t>
            </a:r>
            <a:r>
              <a:rPr sz="794" spc="-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323232"/>
                </a:solidFill>
                <a:latin typeface="Calibri"/>
                <a:cs typeface="Calibri"/>
              </a:rPr>
              <a:t>3.8</a:t>
            </a:r>
            <a:r>
              <a:rPr sz="794" spc="-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794" spc="44" dirty="0">
                <a:solidFill>
                  <a:srgbClr val="323232"/>
                </a:solidFill>
                <a:latin typeface="Calibri"/>
                <a:cs typeface="Calibri"/>
              </a:rPr>
              <a:t>%</a:t>
            </a:r>
            <a:endParaRPr sz="794">
              <a:latin typeface="Calibri"/>
              <a:cs typeface="Calibri"/>
            </a:endParaRPr>
          </a:p>
        </p:txBody>
      </p:sp>
      <p:pic>
        <p:nvPicPr>
          <p:cNvPr id="43" name="object 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692" y="2719324"/>
            <a:ext cx="4642150" cy="1849671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134471" y="6"/>
            <a:ext cx="8875059" cy="412376"/>
          </a:xfrm>
          <a:custGeom>
            <a:avLst/>
            <a:gdLst/>
            <a:ahLst/>
            <a:cxnLst/>
            <a:rect l="l" t="t" r="r" b="b"/>
            <a:pathLst>
              <a:path w="10058400" h="467359">
                <a:moveTo>
                  <a:pt x="10058400" y="0"/>
                </a:moveTo>
                <a:lnTo>
                  <a:pt x="0" y="0"/>
                </a:lnTo>
                <a:lnTo>
                  <a:pt x="0" y="466818"/>
                </a:lnTo>
                <a:lnTo>
                  <a:pt x="10058400" y="466818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5" name="object 45"/>
          <p:cNvSpPr/>
          <p:nvPr/>
        </p:nvSpPr>
        <p:spPr>
          <a:xfrm>
            <a:off x="134471" y="6446184"/>
            <a:ext cx="8875059" cy="411816"/>
          </a:xfrm>
          <a:custGeom>
            <a:avLst/>
            <a:gdLst/>
            <a:ahLst/>
            <a:cxnLst/>
            <a:rect l="l" t="t" r="r" b="b"/>
            <a:pathLst>
              <a:path w="10058400" h="466725">
                <a:moveTo>
                  <a:pt x="10058400" y="0"/>
                </a:moveTo>
                <a:lnTo>
                  <a:pt x="0" y="0"/>
                </a:lnTo>
                <a:lnTo>
                  <a:pt x="0" y="466725"/>
                </a:lnTo>
                <a:lnTo>
                  <a:pt x="10058400" y="466725"/>
                </a:lnTo>
                <a:lnTo>
                  <a:pt x="10058400" y="0"/>
                </a:lnTo>
                <a:close/>
              </a:path>
            </a:pathLst>
          </a:custGeom>
          <a:solidFill>
            <a:srgbClr val="8A5E3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461889" y="441243"/>
            <a:ext cx="7537990" cy="565313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75" dirty="0"/>
              <a:t>Introduction</a:t>
            </a:r>
            <a:r>
              <a:rPr spc="-53" dirty="0"/>
              <a:t> </a:t>
            </a:r>
            <a:r>
              <a:rPr spc="53" dirty="0"/>
              <a:t>to</a:t>
            </a:r>
            <a:r>
              <a:rPr spc="-53" dirty="0"/>
              <a:t> </a:t>
            </a:r>
            <a:r>
              <a:rPr spc="79" dirty="0"/>
              <a:t>Howard</a:t>
            </a:r>
            <a:r>
              <a:rPr spc="-53" dirty="0"/>
              <a:t> </a:t>
            </a:r>
            <a:r>
              <a:rPr spc="75" dirty="0"/>
              <a:t>County</a:t>
            </a:r>
          </a:p>
        </p:txBody>
      </p:sp>
      <p:sp>
        <p:nvSpPr>
          <p:cNvPr id="47" name="object 47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8" name="object 48"/>
          <p:cNvSpPr txBox="1"/>
          <p:nvPr/>
        </p:nvSpPr>
        <p:spPr>
          <a:xfrm>
            <a:off x="3404347" y="4728883"/>
            <a:ext cx="149318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spc="9" dirty="0">
                <a:latin typeface="Calibri"/>
                <a:cs typeface="Calibri"/>
              </a:rPr>
              <a:t>Population</a:t>
            </a:r>
            <a:r>
              <a:rPr sz="794" b="1" spc="44" dirty="0">
                <a:latin typeface="Calibri"/>
                <a:cs typeface="Calibri"/>
              </a:rPr>
              <a:t> </a:t>
            </a:r>
            <a:r>
              <a:rPr sz="794" b="1" spc="9" dirty="0">
                <a:latin typeface="Calibri"/>
                <a:cs typeface="Calibri"/>
              </a:rPr>
              <a:t>by</a:t>
            </a:r>
            <a:r>
              <a:rPr sz="794" b="1" spc="40" dirty="0">
                <a:latin typeface="Calibri"/>
                <a:cs typeface="Calibri"/>
              </a:rPr>
              <a:t> </a:t>
            </a:r>
            <a:r>
              <a:rPr sz="794" b="1" spc="9" dirty="0">
                <a:latin typeface="Calibri"/>
                <a:cs typeface="Calibri"/>
              </a:rPr>
              <a:t>Race</a:t>
            </a:r>
            <a:r>
              <a:rPr sz="794" b="1" spc="44" dirty="0">
                <a:latin typeface="Calibri"/>
                <a:cs typeface="Calibri"/>
              </a:rPr>
              <a:t> </a:t>
            </a:r>
            <a:r>
              <a:rPr sz="794" b="1" spc="9" dirty="0">
                <a:latin typeface="Calibri"/>
                <a:cs typeface="Calibri"/>
              </a:rPr>
              <a:t>and</a:t>
            </a:r>
            <a:r>
              <a:rPr sz="794" b="1" spc="44" dirty="0">
                <a:latin typeface="Calibri"/>
                <a:cs typeface="Calibri"/>
              </a:rPr>
              <a:t> </a:t>
            </a:r>
            <a:r>
              <a:rPr sz="794" b="1" spc="-9" dirty="0">
                <a:latin typeface="Calibri"/>
                <a:cs typeface="Calibri"/>
              </a:rPr>
              <a:t>Ethnicity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300633" y="3190875"/>
            <a:ext cx="1002366" cy="602344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1206">
              <a:spcBef>
                <a:spcPts val="750"/>
              </a:spcBef>
            </a:pPr>
            <a:r>
              <a:rPr sz="1985" b="1" spc="79" dirty="0">
                <a:solidFill>
                  <a:srgbClr val="C4996C"/>
                </a:solidFill>
                <a:latin typeface="Calibri"/>
                <a:cs typeface="Calibri"/>
              </a:rPr>
              <a:t>24.4%</a:t>
            </a:r>
            <a:endParaRPr sz="1985">
              <a:latin typeface="Calibri"/>
              <a:cs typeface="Calibri"/>
            </a:endParaRPr>
          </a:p>
          <a:p>
            <a:pPr marL="11206">
              <a:spcBef>
                <a:spcPts val="353"/>
              </a:spcBef>
            </a:pPr>
            <a:r>
              <a:rPr sz="971" dirty="0">
                <a:solidFill>
                  <a:srgbClr val="0F2F42"/>
                </a:solidFill>
                <a:latin typeface="Calibri"/>
                <a:cs typeface="Calibri"/>
              </a:rPr>
              <a:t>Under</a:t>
            </a:r>
            <a:r>
              <a:rPr sz="97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srgbClr val="0F2F42"/>
                </a:solidFill>
                <a:latin typeface="Calibri"/>
                <a:cs typeface="Calibri"/>
              </a:rPr>
              <a:t>18</a:t>
            </a:r>
            <a:r>
              <a:rPr sz="97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srgbClr val="0F2F42"/>
                </a:solidFill>
                <a:latin typeface="Calibri"/>
                <a:cs typeface="Calibri"/>
              </a:rPr>
              <a:t>years</a:t>
            </a:r>
            <a:r>
              <a:rPr sz="97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971" spc="-22" dirty="0">
                <a:solidFill>
                  <a:srgbClr val="0F2F42"/>
                </a:solidFill>
                <a:latin typeface="Calibri"/>
                <a:cs typeface="Calibri"/>
              </a:rPr>
              <a:t>old</a:t>
            </a:r>
            <a:endParaRPr sz="971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300632" y="2358838"/>
            <a:ext cx="1262903" cy="619318"/>
          </a:xfrm>
          <a:prstGeom prst="rect">
            <a:avLst/>
          </a:prstGeom>
        </p:spPr>
        <p:txBody>
          <a:bodyPr vert="horz" wrap="square" lIns="0" tIns="112059" rIns="0" bIns="0" rtlCol="0">
            <a:spAutoFit/>
          </a:bodyPr>
          <a:lstStyle/>
          <a:p>
            <a:pPr marL="36421">
              <a:spcBef>
                <a:spcPts val="882"/>
              </a:spcBef>
            </a:pPr>
            <a:r>
              <a:rPr sz="1985" b="1" spc="79" dirty="0">
                <a:solidFill>
                  <a:srgbClr val="744C29"/>
                </a:solidFill>
                <a:latin typeface="Calibri"/>
                <a:cs typeface="Calibri"/>
              </a:rPr>
              <a:t>51.1%</a:t>
            </a:r>
            <a:endParaRPr sz="1985">
              <a:latin typeface="Calibri"/>
              <a:cs typeface="Calibri"/>
            </a:endParaRPr>
          </a:p>
          <a:p>
            <a:pPr marL="11206">
              <a:spcBef>
                <a:spcPts val="419"/>
              </a:spcBef>
            </a:pPr>
            <a:r>
              <a:rPr sz="97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97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97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97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971" spc="-9" dirty="0">
                <a:solidFill>
                  <a:srgbClr val="0F2F42"/>
                </a:solidFill>
                <a:latin typeface="Calibri"/>
                <a:cs typeface="Calibri"/>
              </a:rPr>
              <a:t>Female</a:t>
            </a:r>
            <a:endParaRPr sz="971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4265" y="1363756"/>
            <a:ext cx="8042462" cy="106134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 marR="26896">
              <a:lnSpc>
                <a:spcPct val="115700"/>
              </a:lnSpc>
              <a:spcBef>
                <a:spcPts val="88"/>
              </a:spcBef>
            </a:pP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With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population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more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than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300,000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residents,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is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6th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most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populous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Maryland.</a:t>
            </a:r>
            <a:r>
              <a:rPr sz="993" spc="-26" baseline="55555" dirty="0">
                <a:solidFill>
                  <a:srgbClr val="323232"/>
                </a:solidFill>
                <a:latin typeface="Calibri"/>
                <a:cs typeface="Calibri"/>
              </a:rPr>
              <a:t>7</a:t>
            </a:r>
            <a:r>
              <a:rPr sz="993" spc="416" baseline="5555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Over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last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decade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(2010-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2019)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experienced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highest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population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rate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growth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(11.3%)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other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counties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across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state.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Though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population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has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grown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overall,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growth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has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varied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by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race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ethnicity.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Asian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population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in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shown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most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growth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between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2010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2020,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increasing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by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almost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25,000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largest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state.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During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this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same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time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period,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White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population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decreased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by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almost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15,000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people.</a:t>
            </a:r>
            <a:endParaRPr sz="1191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325845" y="4249831"/>
            <a:ext cx="713815" cy="31678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985" b="1" spc="79" dirty="0">
                <a:solidFill>
                  <a:srgbClr val="004489"/>
                </a:solidFill>
                <a:latin typeface="Calibri"/>
                <a:cs typeface="Calibri"/>
              </a:rPr>
              <a:t>21.2%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300632" y="4518772"/>
            <a:ext cx="699247" cy="163544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971" dirty="0">
                <a:solidFill>
                  <a:srgbClr val="0F2F42"/>
                </a:solidFill>
                <a:latin typeface="Calibri"/>
                <a:cs typeface="Calibri"/>
              </a:rPr>
              <a:t>Foreign</a:t>
            </a:r>
            <a:r>
              <a:rPr sz="971" spc="15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971" spc="-18" dirty="0">
                <a:solidFill>
                  <a:srgbClr val="0F2F42"/>
                </a:solidFill>
                <a:latin typeface="Calibri"/>
                <a:cs typeface="Calibri"/>
              </a:rPr>
              <a:t>born</a:t>
            </a:r>
            <a:endParaRPr sz="971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300632" y="5266765"/>
            <a:ext cx="1171015" cy="6095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6421">
              <a:lnSpc>
                <a:spcPts val="2294"/>
              </a:lnSpc>
              <a:spcBef>
                <a:spcPts val="88"/>
              </a:spcBef>
            </a:pPr>
            <a:r>
              <a:rPr sz="1985" b="1" spc="79" dirty="0">
                <a:solidFill>
                  <a:srgbClr val="0065CC"/>
                </a:solidFill>
                <a:latin typeface="Calibri"/>
                <a:cs typeface="Calibri"/>
              </a:rPr>
              <a:t>25.9%</a:t>
            </a:r>
            <a:endParaRPr sz="1985">
              <a:latin typeface="Calibri"/>
              <a:cs typeface="Calibri"/>
            </a:endParaRPr>
          </a:p>
          <a:p>
            <a:pPr marL="11206">
              <a:lnSpc>
                <a:spcPts val="1077"/>
              </a:lnSpc>
            </a:pPr>
            <a:r>
              <a:rPr sz="971" spc="9" dirty="0">
                <a:solidFill>
                  <a:srgbClr val="0F2F42"/>
                </a:solidFill>
                <a:latin typeface="Calibri"/>
                <a:cs typeface="Calibri"/>
              </a:rPr>
              <a:t>Speak</a:t>
            </a:r>
            <a:r>
              <a:rPr sz="971" spc="15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971" spc="9" dirty="0">
                <a:solidFill>
                  <a:srgbClr val="0F2F42"/>
                </a:solidFill>
                <a:latin typeface="Calibri"/>
                <a:cs typeface="Calibri"/>
              </a:rPr>
              <a:t>language</a:t>
            </a:r>
            <a:r>
              <a:rPr sz="971" spc="15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971" spc="-9" dirty="0">
                <a:solidFill>
                  <a:srgbClr val="0F2F42"/>
                </a:solidFill>
                <a:latin typeface="Calibri"/>
                <a:cs typeface="Calibri"/>
              </a:rPr>
              <a:t>other</a:t>
            </a:r>
            <a:endParaRPr sz="971">
              <a:latin typeface="Calibri"/>
              <a:cs typeface="Calibri"/>
            </a:endParaRPr>
          </a:p>
          <a:p>
            <a:pPr marL="11206">
              <a:spcBef>
                <a:spcPts val="93"/>
              </a:spcBef>
            </a:pPr>
            <a:r>
              <a:rPr sz="971" spc="9" dirty="0">
                <a:solidFill>
                  <a:srgbClr val="0F2F42"/>
                </a:solidFill>
                <a:latin typeface="Calibri"/>
                <a:cs typeface="Calibri"/>
              </a:rPr>
              <a:t>than</a:t>
            </a:r>
            <a:r>
              <a:rPr sz="97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971" spc="9" dirty="0">
                <a:solidFill>
                  <a:srgbClr val="0F2F42"/>
                </a:solidFill>
                <a:latin typeface="Calibri"/>
                <a:cs typeface="Calibri"/>
              </a:rPr>
              <a:t>English</a:t>
            </a:r>
            <a:r>
              <a:rPr sz="971" spc="7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971" spc="9" dirty="0">
                <a:solidFill>
                  <a:srgbClr val="0F2F42"/>
                </a:solidFill>
                <a:latin typeface="Calibri"/>
                <a:cs typeface="Calibri"/>
              </a:rPr>
              <a:t>at</a:t>
            </a:r>
            <a:r>
              <a:rPr sz="971" spc="7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971" spc="-18" dirty="0">
                <a:solidFill>
                  <a:srgbClr val="0F2F42"/>
                </a:solidFill>
                <a:latin typeface="Calibri"/>
                <a:cs typeface="Calibri"/>
              </a:rPr>
              <a:t>home</a:t>
            </a:r>
            <a:endParaRPr sz="971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6547037" y="3344956"/>
            <a:ext cx="588309" cy="571500"/>
            <a:chOff x="7267575" y="3790950"/>
            <a:chExt cx="666750" cy="647700"/>
          </a:xfrm>
        </p:grpSpPr>
        <p:sp>
          <p:nvSpPr>
            <p:cNvPr id="56" name="object 56"/>
            <p:cNvSpPr/>
            <p:nvPr/>
          </p:nvSpPr>
          <p:spPr>
            <a:xfrm>
              <a:off x="7267575" y="3790950"/>
              <a:ext cx="666750" cy="647700"/>
            </a:xfrm>
            <a:custGeom>
              <a:avLst/>
              <a:gdLst/>
              <a:ahLst/>
              <a:cxnLst/>
              <a:rect l="l" t="t" r="r" b="b"/>
              <a:pathLst>
                <a:path w="666750" h="647700">
                  <a:moveTo>
                    <a:pt x="66675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666750" y="647700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7" name="object 57"/>
            <p:cNvSpPr/>
            <p:nvPr/>
          </p:nvSpPr>
          <p:spPr>
            <a:xfrm>
              <a:off x="7335802" y="3848099"/>
              <a:ext cx="530860" cy="533400"/>
            </a:xfrm>
            <a:custGeom>
              <a:avLst/>
              <a:gdLst/>
              <a:ahLst/>
              <a:cxnLst/>
              <a:rect l="l" t="t" r="r" b="b"/>
              <a:pathLst>
                <a:path w="530859" h="533400">
                  <a:moveTo>
                    <a:pt x="171434" y="0"/>
                  </a:moveTo>
                  <a:lnTo>
                    <a:pt x="150676" y="4190"/>
                  </a:lnTo>
                  <a:lnTo>
                    <a:pt x="133726" y="15619"/>
                  </a:lnTo>
                  <a:lnTo>
                    <a:pt x="122297" y="32570"/>
                  </a:lnTo>
                  <a:lnTo>
                    <a:pt x="118106" y="53327"/>
                  </a:lnTo>
                  <a:lnTo>
                    <a:pt x="122297" y="74086"/>
                  </a:lnTo>
                  <a:lnTo>
                    <a:pt x="133726" y="91041"/>
                  </a:lnTo>
                  <a:lnTo>
                    <a:pt x="150676" y="102474"/>
                  </a:lnTo>
                  <a:lnTo>
                    <a:pt x="171434" y="106667"/>
                  </a:lnTo>
                  <a:lnTo>
                    <a:pt x="192198" y="102474"/>
                  </a:lnTo>
                  <a:lnTo>
                    <a:pt x="209153" y="91041"/>
                  </a:lnTo>
                  <a:lnTo>
                    <a:pt x="220583" y="74086"/>
                  </a:lnTo>
                  <a:lnTo>
                    <a:pt x="224774" y="53327"/>
                  </a:lnTo>
                  <a:lnTo>
                    <a:pt x="220583" y="32570"/>
                  </a:lnTo>
                  <a:lnTo>
                    <a:pt x="209153" y="15619"/>
                  </a:lnTo>
                  <a:lnTo>
                    <a:pt x="192198" y="4190"/>
                  </a:lnTo>
                  <a:lnTo>
                    <a:pt x="171434" y="0"/>
                  </a:lnTo>
                  <a:close/>
                </a:path>
                <a:path w="530859" h="533400">
                  <a:moveTo>
                    <a:pt x="153768" y="117335"/>
                  </a:moveTo>
                  <a:lnTo>
                    <a:pt x="118398" y="117335"/>
                  </a:lnTo>
                  <a:lnTo>
                    <a:pt x="115109" y="128333"/>
                  </a:lnTo>
                  <a:lnTo>
                    <a:pt x="97040" y="209375"/>
                  </a:lnTo>
                  <a:lnTo>
                    <a:pt x="87956" y="251023"/>
                  </a:lnTo>
                  <a:lnTo>
                    <a:pt x="82088" y="285359"/>
                  </a:lnTo>
                  <a:lnTo>
                    <a:pt x="83186" y="295087"/>
                  </a:lnTo>
                  <a:lnTo>
                    <a:pt x="85911" y="303934"/>
                  </a:lnTo>
                  <a:lnTo>
                    <a:pt x="89773" y="311988"/>
                  </a:lnTo>
                  <a:lnTo>
                    <a:pt x="64106" y="407987"/>
                  </a:lnTo>
                  <a:lnTo>
                    <a:pt x="9115" y="487654"/>
                  </a:lnTo>
                  <a:lnTo>
                    <a:pt x="3211" y="497942"/>
                  </a:lnTo>
                  <a:lnTo>
                    <a:pt x="0" y="508561"/>
                  </a:lnTo>
                  <a:lnTo>
                    <a:pt x="1346" y="518976"/>
                  </a:lnTo>
                  <a:lnTo>
                    <a:pt x="9115" y="528650"/>
                  </a:lnTo>
                  <a:lnTo>
                    <a:pt x="21527" y="533405"/>
                  </a:lnTo>
                  <a:lnTo>
                    <a:pt x="32261" y="530191"/>
                  </a:lnTo>
                  <a:lnTo>
                    <a:pt x="58770" y="501724"/>
                  </a:lnTo>
                  <a:lnTo>
                    <a:pt x="89166" y="461110"/>
                  </a:lnTo>
                  <a:lnTo>
                    <a:pt x="99780" y="446659"/>
                  </a:lnTo>
                  <a:lnTo>
                    <a:pt x="106410" y="438912"/>
                  </a:lnTo>
                  <a:lnTo>
                    <a:pt x="109559" y="432295"/>
                  </a:lnTo>
                  <a:lnTo>
                    <a:pt x="111769" y="425653"/>
                  </a:lnTo>
                  <a:lnTo>
                    <a:pt x="114877" y="417957"/>
                  </a:lnTo>
                  <a:lnTo>
                    <a:pt x="120032" y="404079"/>
                  </a:lnTo>
                  <a:lnTo>
                    <a:pt x="125723" y="388405"/>
                  </a:lnTo>
                  <a:lnTo>
                    <a:pt x="130438" y="375323"/>
                  </a:lnTo>
                  <a:lnTo>
                    <a:pt x="201101" y="375323"/>
                  </a:lnTo>
                  <a:lnTo>
                    <a:pt x="158111" y="305663"/>
                  </a:lnTo>
                  <a:lnTo>
                    <a:pt x="177111" y="226326"/>
                  </a:lnTo>
                  <a:lnTo>
                    <a:pt x="221917" y="226326"/>
                  </a:lnTo>
                  <a:lnTo>
                    <a:pt x="211434" y="200029"/>
                  </a:lnTo>
                  <a:lnTo>
                    <a:pt x="190103" y="149326"/>
                  </a:lnTo>
                  <a:lnTo>
                    <a:pt x="164887" y="118760"/>
                  </a:lnTo>
                  <a:lnTo>
                    <a:pt x="153768" y="117335"/>
                  </a:lnTo>
                  <a:close/>
                </a:path>
                <a:path w="530859" h="533400">
                  <a:moveTo>
                    <a:pt x="201101" y="375323"/>
                  </a:moveTo>
                  <a:lnTo>
                    <a:pt x="130438" y="375323"/>
                  </a:lnTo>
                  <a:lnTo>
                    <a:pt x="156889" y="416386"/>
                  </a:lnTo>
                  <a:lnTo>
                    <a:pt x="183919" y="458074"/>
                  </a:lnTo>
                  <a:lnTo>
                    <a:pt x="206628" y="492635"/>
                  </a:lnTo>
                  <a:lnTo>
                    <a:pt x="229989" y="523624"/>
                  </a:lnTo>
                  <a:lnTo>
                    <a:pt x="251445" y="532208"/>
                  </a:lnTo>
                  <a:lnTo>
                    <a:pt x="264436" y="527977"/>
                  </a:lnTo>
                  <a:lnTo>
                    <a:pt x="272887" y="519552"/>
                  </a:lnTo>
                  <a:lnTo>
                    <a:pt x="275723" y="508558"/>
                  </a:lnTo>
                  <a:lnTo>
                    <a:pt x="274001" y="496526"/>
                  </a:lnTo>
                  <a:lnTo>
                    <a:pt x="268779" y="484987"/>
                  </a:lnTo>
                  <a:lnTo>
                    <a:pt x="201101" y="375323"/>
                  </a:lnTo>
                  <a:close/>
                </a:path>
                <a:path w="530859" h="533400">
                  <a:moveTo>
                    <a:pt x="221917" y="226326"/>
                  </a:moveTo>
                  <a:lnTo>
                    <a:pt x="177111" y="226326"/>
                  </a:lnTo>
                  <a:lnTo>
                    <a:pt x="184216" y="239808"/>
                  </a:lnTo>
                  <a:lnTo>
                    <a:pt x="209115" y="270332"/>
                  </a:lnTo>
                  <a:lnTo>
                    <a:pt x="218216" y="275737"/>
                  </a:lnTo>
                  <a:lnTo>
                    <a:pt x="255444" y="295986"/>
                  </a:lnTo>
                  <a:lnTo>
                    <a:pt x="274675" y="300547"/>
                  </a:lnTo>
                  <a:lnTo>
                    <a:pt x="283315" y="298627"/>
                  </a:lnTo>
                  <a:lnTo>
                    <a:pt x="289772" y="292658"/>
                  </a:lnTo>
                  <a:lnTo>
                    <a:pt x="291615" y="283460"/>
                  </a:lnTo>
                  <a:lnTo>
                    <a:pt x="289645" y="274837"/>
                  </a:lnTo>
                  <a:lnTo>
                    <a:pt x="284989" y="267877"/>
                  </a:lnTo>
                  <a:lnTo>
                    <a:pt x="278774" y="263664"/>
                  </a:lnTo>
                  <a:lnTo>
                    <a:pt x="266084" y="256950"/>
                  </a:lnTo>
                  <a:lnTo>
                    <a:pt x="247875" y="246502"/>
                  </a:lnTo>
                  <a:lnTo>
                    <a:pt x="224443" y="232664"/>
                  </a:lnTo>
                  <a:lnTo>
                    <a:pt x="221917" y="226326"/>
                  </a:lnTo>
                  <a:close/>
                </a:path>
                <a:path w="530859" h="533400">
                  <a:moveTo>
                    <a:pt x="65109" y="104000"/>
                  </a:moveTo>
                  <a:lnTo>
                    <a:pt x="2117" y="241655"/>
                  </a:lnTo>
                  <a:lnTo>
                    <a:pt x="58" y="255495"/>
                  </a:lnTo>
                  <a:lnTo>
                    <a:pt x="1205" y="262161"/>
                  </a:lnTo>
                  <a:lnTo>
                    <a:pt x="3781" y="268325"/>
                  </a:lnTo>
                  <a:lnTo>
                    <a:pt x="7667" y="275234"/>
                  </a:lnTo>
                  <a:lnTo>
                    <a:pt x="14055" y="279857"/>
                  </a:lnTo>
                  <a:lnTo>
                    <a:pt x="21447" y="281330"/>
                  </a:lnTo>
                  <a:lnTo>
                    <a:pt x="67446" y="291985"/>
                  </a:lnTo>
                  <a:lnTo>
                    <a:pt x="68907" y="292303"/>
                  </a:lnTo>
                  <a:lnTo>
                    <a:pt x="70634" y="292569"/>
                  </a:lnTo>
                  <a:lnTo>
                    <a:pt x="72107" y="292658"/>
                  </a:lnTo>
                  <a:lnTo>
                    <a:pt x="71294" y="286664"/>
                  </a:lnTo>
                  <a:lnTo>
                    <a:pt x="71091" y="281330"/>
                  </a:lnTo>
                  <a:lnTo>
                    <a:pt x="86544" y="207292"/>
                  </a:lnTo>
                  <a:lnTo>
                    <a:pt x="96756" y="161586"/>
                  </a:lnTo>
                  <a:lnTo>
                    <a:pt x="104771" y="125996"/>
                  </a:lnTo>
                  <a:lnTo>
                    <a:pt x="104872" y="124993"/>
                  </a:lnTo>
                  <a:lnTo>
                    <a:pt x="105508" y="122910"/>
                  </a:lnTo>
                  <a:lnTo>
                    <a:pt x="107007" y="119761"/>
                  </a:lnTo>
                  <a:lnTo>
                    <a:pt x="109445" y="116662"/>
                  </a:lnTo>
                  <a:lnTo>
                    <a:pt x="108581" y="116357"/>
                  </a:lnTo>
                  <a:lnTo>
                    <a:pt x="107997" y="115849"/>
                  </a:lnTo>
                  <a:lnTo>
                    <a:pt x="107108" y="115658"/>
                  </a:lnTo>
                  <a:lnTo>
                    <a:pt x="70443" y="105003"/>
                  </a:lnTo>
                  <a:lnTo>
                    <a:pt x="66836" y="104063"/>
                  </a:lnTo>
                  <a:lnTo>
                    <a:pt x="65109" y="104000"/>
                  </a:lnTo>
                  <a:close/>
                </a:path>
                <a:path w="530859" h="533400">
                  <a:moveTo>
                    <a:pt x="421433" y="235000"/>
                  </a:moveTo>
                  <a:lnTo>
                    <a:pt x="396020" y="235000"/>
                  </a:lnTo>
                  <a:lnTo>
                    <a:pt x="393773" y="243662"/>
                  </a:lnTo>
                  <a:lnTo>
                    <a:pt x="388100" y="268092"/>
                  </a:lnTo>
                  <a:lnTo>
                    <a:pt x="380936" y="298791"/>
                  </a:lnTo>
                  <a:lnTo>
                    <a:pt x="374567" y="326783"/>
                  </a:lnTo>
                  <a:lnTo>
                    <a:pt x="371433" y="342328"/>
                  </a:lnTo>
                  <a:lnTo>
                    <a:pt x="370690" y="349858"/>
                  </a:lnTo>
                  <a:lnTo>
                    <a:pt x="371554" y="356827"/>
                  </a:lnTo>
                  <a:lnTo>
                    <a:pt x="373609" y="363293"/>
                  </a:lnTo>
                  <a:lnTo>
                    <a:pt x="376437" y="369316"/>
                  </a:lnTo>
                  <a:lnTo>
                    <a:pt x="357108" y="440651"/>
                  </a:lnTo>
                  <a:lnTo>
                    <a:pt x="328155" y="482615"/>
                  </a:lnTo>
                  <a:lnTo>
                    <a:pt x="309799" y="515234"/>
                  </a:lnTo>
                  <a:lnTo>
                    <a:pt x="310840" y="522687"/>
                  </a:lnTo>
                  <a:lnTo>
                    <a:pt x="316442" y="529653"/>
                  </a:lnTo>
                  <a:lnTo>
                    <a:pt x="325114" y="533217"/>
                  </a:lnTo>
                  <a:lnTo>
                    <a:pt x="332841" y="530864"/>
                  </a:lnTo>
                  <a:lnTo>
                    <a:pt x="339534" y="525404"/>
                  </a:lnTo>
                  <a:lnTo>
                    <a:pt x="345106" y="519645"/>
                  </a:lnTo>
                  <a:lnTo>
                    <a:pt x="352390" y="510224"/>
                  </a:lnTo>
                  <a:lnTo>
                    <a:pt x="363607" y="495309"/>
                  </a:lnTo>
                  <a:lnTo>
                    <a:pt x="375238" y="479980"/>
                  </a:lnTo>
                  <a:lnTo>
                    <a:pt x="388185" y="463778"/>
                  </a:lnTo>
                  <a:lnTo>
                    <a:pt x="390229" y="458406"/>
                  </a:lnTo>
                  <a:lnTo>
                    <a:pt x="392439" y="453986"/>
                  </a:lnTo>
                  <a:lnTo>
                    <a:pt x="394646" y="448783"/>
                  </a:lnTo>
                  <a:lnTo>
                    <a:pt x="398897" y="439432"/>
                  </a:lnTo>
                  <a:lnTo>
                    <a:pt x="403833" y="428690"/>
                  </a:lnTo>
                  <a:lnTo>
                    <a:pt x="408098" y="419315"/>
                  </a:lnTo>
                  <a:lnTo>
                    <a:pt x="459221" y="419315"/>
                  </a:lnTo>
                  <a:lnTo>
                    <a:pt x="425764" y="365328"/>
                  </a:lnTo>
                  <a:lnTo>
                    <a:pt x="437765" y="319659"/>
                  </a:lnTo>
                  <a:lnTo>
                    <a:pt x="470399" y="319659"/>
                  </a:lnTo>
                  <a:lnTo>
                    <a:pt x="462939" y="297691"/>
                  </a:lnTo>
                  <a:lnTo>
                    <a:pt x="447760" y="258991"/>
                  </a:lnTo>
                  <a:lnTo>
                    <a:pt x="429587" y="235950"/>
                  </a:lnTo>
                  <a:lnTo>
                    <a:pt x="421433" y="235000"/>
                  </a:lnTo>
                  <a:close/>
                </a:path>
                <a:path w="530859" h="533400">
                  <a:moveTo>
                    <a:pt x="459221" y="419315"/>
                  </a:moveTo>
                  <a:lnTo>
                    <a:pt x="408098" y="419315"/>
                  </a:lnTo>
                  <a:lnTo>
                    <a:pt x="447338" y="480129"/>
                  </a:lnTo>
                  <a:lnTo>
                    <a:pt x="472767" y="518655"/>
                  </a:lnTo>
                  <a:lnTo>
                    <a:pt x="495855" y="533191"/>
                  </a:lnTo>
                  <a:lnTo>
                    <a:pt x="505101" y="529983"/>
                  </a:lnTo>
                  <a:lnTo>
                    <a:pt x="511221" y="523736"/>
                  </a:lnTo>
                  <a:lnTo>
                    <a:pt x="513403" y="515721"/>
                  </a:lnTo>
                  <a:lnTo>
                    <a:pt x="512266" y="507087"/>
                  </a:lnTo>
                  <a:lnTo>
                    <a:pt x="508428" y="498983"/>
                  </a:lnTo>
                  <a:lnTo>
                    <a:pt x="496739" y="479980"/>
                  </a:lnTo>
                  <a:lnTo>
                    <a:pt x="459221" y="419315"/>
                  </a:lnTo>
                  <a:close/>
                </a:path>
                <a:path w="530859" h="533400">
                  <a:moveTo>
                    <a:pt x="470399" y="319659"/>
                  </a:moveTo>
                  <a:lnTo>
                    <a:pt x="437765" y="319659"/>
                  </a:lnTo>
                  <a:lnTo>
                    <a:pt x="442989" y="329615"/>
                  </a:lnTo>
                  <a:lnTo>
                    <a:pt x="446220" y="335568"/>
                  </a:lnTo>
                  <a:lnTo>
                    <a:pt x="448406" y="339227"/>
                  </a:lnTo>
                  <a:lnTo>
                    <a:pt x="453310" y="346646"/>
                  </a:lnTo>
                  <a:lnTo>
                    <a:pt x="455558" y="347675"/>
                  </a:lnTo>
                  <a:lnTo>
                    <a:pt x="461095" y="350989"/>
                  </a:lnTo>
                  <a:lnTo>
                    <a:pt x="504097" y="371983"/>
                  </a:lnTo>
                  <a:lnTo>
                    <a:pt x="517926" y="375553"/>
                  </a:lnTo>
                  <a:lnTo>
                    <a:pt x="524009" y="374192"/>
                  </a:lnTo>
                  <a:lnTo>
                    <a:pt x="528431" y="369989"/>
                  </a:lnTo>
                  <a:lnTo>
                    <a:pt x="530491" y="363901"/>
                  </a:lnTo>
                  <a:lnTo>
                    <a:pt x="529153" y="357824"/>
                  </a:lnTo>
                  <a:lnTo>
                    <a:pt x="525536" y="352578"/>
                  </a:lnTo>
                  <a:lnTo>
                    <a:pt x="520760" y="348983"/>
                  </a:lnTo>
                  <a:lnTo>
                    <a:pt x="509893" y="343777"/>
                  </a:lnTo>
                  <a:lnTo>
                    <a:pt x="472093" y="324650"/>
                  </a:lnTo>
                  <a:lnTo>
                    <a:pt x="470399" y="319659"/>
                  </a:lnTo>
                  <a:close/>
                </a:path>
                <a:path w="530859" h="533400">
                  <a:moveTo>
                    <a:pt x="356041" y="222656"/>
                  </a:moveTo>
                  <a:lnTo>
                    <a:pt x="352434" y="222656"/>
                  </a:lnTo>
                  <a:lnTo>
                    <a:pt x="344859" y="223585"/>
                  </a:lnTo>
                  <a:lnTo>
                    <a:pt x="317346" y="260521"/>
                  </a:lnTo>
                  <a:lnTo>
                    <a:pt x="308505" y="289560"/>
                  </a:lnTo>
                  <a:lnTo>
                    <a:pt x="305949" y="297878"/>
                  </a:lnTo>
                  <a:lnTo>
                    <a:pt x="303727" y="304969"/>
                  </a:lnTo>
                  <a:lnTo>
                    <a:pt x="301774" y="310984"/>
                  </a:lnTo>
                  <a:lnTo>
                    <a:pt x="299555" y="319196"/>
                  </a:lnTo>
                  <a:lnTo>
                    <a:pt x="322437" y="354990"/>
                  </a:lnTo>
                  <a:lnTo>
                    <a:pt x="327948" y="356209"/>
                  </a:lnTo>
                  <a:lnTo>
                    <a:pt x="332863" y="357987"/>
                  </a:lnTo>
                  <a:lnTo>
                    <a:pt x="339480" y="360235"/>
                  </a:lnTo>
                  <a:lnTo>
                    <a:pt x="341791" y="360908"/>
                  </a:lnTo>
                  <a:lnTo>
                    <a:pt x="343430" y="361315"/>
                  </a:lnTo>
                  <a:lnTo>
                    <a:pt x="346757" y="362204"/>
                  </a:lnTo>
                  <a:lnTo>
                    <a:pt x="349742" y="362648"/>
                  </a:lnTo>
                  <a:lnTo>
                    <a:pt x="354847" y="362648"/>
                  </a:lnTo>
                  <a:lnTo>
                    <a:pt x="358009" y="362140"/>
                  </a:lnTo>
                  <a:lnTo>
                    <a:pt x="361438" y="360984"/>
                  </a:lnTo>
                  <a:lnTo>
                    <a:pt x="359864" y="354787"/>
                  </a:lnTo>
                  <a:lnTo>
                    <a:pt x="359635" y="349858"/>
                  </a:lnTo>
                  <a:lnTo>
                    <a:pt x="359598" y="347675"/>
                  </a:lnTo>
                  <a:lnTo>
                    <a:pt x="361159" y="339991"/>
                  </a:lnTo>
                  <a:lnTo>
                    <a:pt x="362904" y="330997"/>
                  </a:lnTo>
                  <a:lnTo>
                    <a:pt x="366471" y="314964"/>
                  </a:lnTo>
                  <a:lnTo>
                    <a:pt x="371432" y="293442"/>
                  </a:lnTo>
                  <a:lnTo>
                    <a:pt x="379184" y="260024"/>
                  </a:lnTo>
                  <a:lnTo>
                    <a:pt x="383435" y="240995"/>
                  </a:lnTo>
                  <a:lnTo>
                    <a:pt x="384133" y="238201"/>
                  </a:lnTo>
                  <a:lnTo>
                    <a:pt x="385568" y="235559"/>
                  </a:lnTo>
                  <a:lnTo>
                    <a:pt x="387435" y="232994"/>
                  </a:lnTo>
                  <a:lnTo>
                    <a:pt x="384844" y="231279"/>
                  </a:lnTo>
                  <a:lnTo>
                    <a:pt x="360092" y="223177"/>
                  </a:lnTo>
                  <a:lnTo>
                    <a:pt x="356041" y="222656"/>
                  </a:lnTo>
                  <a:close/>
                </a:path>
                <a:path w="530859" h="533400">
                  <a:moveTo>
                    <a:pt x="431098" y="128333"/>
                  </a:moveTo>
                  <a:lnTo>
                    <a:pt x="412417" y="132105"/>
                  </a:lnTo>
                  <a:lnTo>
                    <a:pt x="397162" y="142390"/>
                  </a:lnTo>
                  <a:lnTo>
                    <a:pt x="386876" y="157646"/>
                  </a:lnTo>
                  <a:lnTo>
                    <a:pt x="383105" y="176326"/>
                  </a:lnTo>
                  <a:lnTo>
                    <a:pt x="386876" y="195007"/>
                  </a:lnTo>
                  <a:lnTo>
                    <a:pt x="397162" y="210262"/>
                  </a:lnTo>
                  <a:lnTo>
                    <a:pt x="412417" y="220548"/>
                  </a:lnTo>
                  <a:lnTo>
                    <a:pt x="431098" y="224320"/>
                  </a:lnTo>
                  <a:lnTo>
                    <a:pt x="449779" y="220548"/>
                  </a:lnTo>
                  <a:lnTo>
                    <a:pt x="465034" y="210262"/>
                  </a:lnTo>
                  <a:lnTo>
                    <a:pt x="475319" y="195007"/>
                  </a:lnTo>
                  <a:lnTo>
                    <a:pt x="479091" y="176326"/>
                  </a:lnTo>
                  <a:lnTo>
                    <a:pt x="475319" y="157646"/>
                  </a:lnTo>
                  <a:lnTo>
                    <a:pt x="465034" y="142390"/>
                  </a:lnTo>
                  <a:lnTo>
                    <a:pt x="449779" y="132105"/>
                  </a:lnTo>
                  <a:lnTo>
                    <a:pt x="431098" y="128333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610846" y="2434478"/>
            <a:ext cx="3123640" cy="22932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483" algn="r">
              <a:lnSpc>
                <a:spcPts val="763"/>
              </a:lnSpc>
              <a:spcBef>
                <a:spcPts val="88"/>
              </a:spcBef>
            </a:pPr>
            <a:r>
              <a:rPr sz="662" spc="-44" dirty="0">
                <a:solidFill>
                  <a:srgbClr val="323232"/>
                </a:solidFill>
                <a:latin typeface="Calibri"/>
                <a:cs typeface="Calibri"/>
              </a:rPr>
              <a:t>2</a:t>
            </a:r>
            <a:endParaRPr sz="662">
              <a:latin typeface="Calibri"/>
              <a:cs typeface="Calibri"/>
            </a:endParaRPr>
          </a:p>
          <a:p>
            <a:pPr marL="11206">
              <a:lnSpc>
                <a:spcPts val="922"/>
              </a:lnSpc>
            </a:pPr>
            <a:r>
              <a:rPr sz="794" b="1" spc="-26" dirty="0">
                <a:solidFill>
                  <a:srgbClr val="323232"/>
                </a:solidFill>
                <a:latin typeface="Gill Sans MT"/>
                <a:cs typeface="Gill Sans MT"/>
              </a:rPr>
              <a:t>Change</a:t>
            </a:r>
            <a:r>
              <a:rPr sz="794" b="1" spc="-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b="1" spc="-18" dirty="0">
                <a:solidFill>
                  <a:srgbClr val="323232"/>
                </a:solidFill>
                <a:latin typeface="Gill Sans MT"/>
                <a:cs typeface="Gill Sans MT"/>
              </a:rPr>
              <a:t>in</a:t>
            </a:r>
            <a:r>
              <a:rPr sz="794" b="1" spc="-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b="1" spc="-44" dirty="0">
                <a:solidFill>
                  <a:srgbClr val="323232"/>
                </a:solidFill>
                <a:latin typeface="Gill Sans MT"/>
                <a:cs typeface="Gill Sans MT"/>
              </a:rPr>
              <a:t>Howard</a:t>
            </a:r>
            <a:r>
              <a:rPr sz="794" b="1" spc="-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b="1" spc="-44" dirty="0">
                <a:solidFill>
                  <a:srgbClr val="323232"/>
                </a:solidFill>
                <a:latin typeface="Gill Sans MT"/>
                <a:cs typeface="Gill Sans MT"/>
              </a:rPr>
              <a:t>County</a:t>
            </a:r>
            <a:r>
              <a:rPr sz="794" b="1" spc="-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b="1" spc="-26" dirty="0">
                <a:solidFill>
                  <a:srgbClr val="323232"/>
                </a:solidFill>
                <a:latin typeface="Gill Sans MT"/>
                <a:cs typeface="Gill Sans MT"/>
              </a:rPr>
              <a:t>Population</a:t>
            </a:r>
            <a:r>
              <a:rPr sz="794" b="1" spc="-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b="1" dirty="0">
                <a:solidFill>
                  <a:srgbClr val="323232"/>
                </a:solidFill>
                <a:latin typeface="Gill Sans MT"/>
                <a:cs typeface="Gill Sans MT"/>
              </a:rPr>
              <a:t>by </a:t>
            </a:r>
            <a:r>
              <a:rPr sz="794" b="1" spc="-22" dirty="0">
                <a:solidFill>
                  <a:srgbClr val="323232"/>
                </a:solidFill>
                <a:latin typeface="Gill Sans MT"/>
                <a:cs typeface="Gill Sans MT"/>
              </a:rPr>
              <a:t>Race/Ethnicity,</a:t>
            </a:r>
            <a:r>
              <a:rPr sz="794" b="1" spc="-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b="1" dirty="0">
                <a:solidFill>
                  <a:srgbClr val="323232"/>
                </a:solidFill>
                <a:latin typeface="Gill Sans MT"/>
                <a:cs typeface="Gill Sans MT"/>
              </a:rPr>
              <a:t>2010-</a:t>
            </a:r>
            <a:r>
              <a:rPr sz="794" b="1" spc="-18" dirty="0">
                <a:solidFill>
                  <a:srgbClr val="323232"/>
                </a:solidFill>
                <a:latin typeface="Gill Sans MT"/>
                <a:cs typeface="Gill Sans MT"/>
              </a:rPr>
              <a:t>2020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6538632" y="2529728"/>
            <a:ext cx="588309" cy="571500"/>
            <a:chOff x="7258050" y="2867025"/>
            <a:chExt cx="666750" cy="647700"/>
          </a:xfrm>
        </p:grpSpPr>
        <p:sp>
          <p:nvSpPr>
            <p:cNvPr id="60" name="object 60"/>
            <p:cNvSpPr/>
            <p:nvPr/>
          </p:nvSpPr>
          <p:spPr>
            <a:xfrm>
              <a:off x="7258050" y="2867025"/>
              <a:ext cx="666750" cy="647700"/>
            </a:xfrm>
            <a:custGeom>
              <a:avLst/>
              <a:gdLst/>
              <a:ahLst/>
              <a:cxnLst/>
              <a:rect l="l" t="t" r="r" b="b"/>
              <a:pathLst>
                <a:path w="666750" h="647700">
                  <a:moveTo>
                    <a:pt x="66675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666750" y="647700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5B3C2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1" name="object 61"/>
            <p:cNvSpPr/>
            <p:nvPr/>
          </p:nvSpPr>
          <p:spPr>
            <a:xfrm>
              <a:off x="7401191" y="2981299"/>
              <a:ext cx="381000" cy="410209"/>
            </a:xfrm>
            <a:custGeom>
              <a:avLst/>
              <a:gdLst/>
              <a:ahLst/>
              <a:cxnLst/>
              <a:rect l="l" t="t" r="r" b="b"/>
              <a:pathLst>
                <a:path w="381000" h="410210">
                  <a:moveTo>
                    <a:pt x="190754" y="0"/>
                  </a:moveTo>
                  <a:lnTo>
                    <a:pt x="143059" y="12350"/>
                  </a:lnTo>
                  <a:lnTo>
                    <a:pt x="112275" y="38013"/>
                  </a:lnTo>
                  <a:lnTo>
                    <a:pt x="94611" y="72950"/>
                  </a:lnTo>
                  <a:lnTo>
                    <a:pt x="86277" y="113122"/>
                  </a:lnTo>
                  <a:lnTo>
                    <a:pt x="83484" y="154490"/>
                  </a:lnTo>
                  <a:lnTo>
                    <a:pt x="82444" y="193016"/>
                  </a:lnTo>
                  <a:lnTo>
                    <a:pt x="79365" y="224662"/>
                  </a:lnTo>
                  <a:lnTo>
                    <a:pt x="70408" y="245491"/>
                  </a:lnTo>
                  <a:lnTo>
                    <a:pt x="75757" y="254048"/>
                  </a:lnTo>
                  <a:lnTo>
                    <a:pt x="90555" y="261604"/>
                  </a:lnTo>
                  <a:lnTo>
                    <a:pt x="113248" y="267783"/>
                  </a:lnTo>
                  <a:lnTo>
                    <a:pt x="142278" y="272211"/>
                  </a:lnTo>
                  <a:lnTo>
                    <a:pt x="142163" y="275107"/>
                  </a:lnTo>
                  <a:lnTo>
                    <a:pt x="141909" y="278701"/>
                  </a:lnTo>
                  <a:lnTo>
                    <a:pt x="141363" y="284721"/>
                  </a:lnTo>
                  <a:lnTo>
                    <a:pt x="120451" y="307084"/>
                  </a:lnTo>
                  <a:lnTo>
                    <a:pt x="47068" y="339930"/>
                  </a:lnTo>
                  <a:lnTo>
                    <a:pt x="15115" y="366212"/>
                  </a:lnTo>
                  <a:lnTo>
                    <a:pt x="0" y="409600"/>
                  </a:lnTo>
                  <a:lnTo>
                    <a:pt x="380466" y="409600"/>
                  </a:lnTo>
                  <a:lnTo>
                    <a:pt x="365410" y="366212"/>
                  </a:lnTo>
                  <a:lnTo>
                    <a:pt x="333587" y="339930"/>
                  </a:lnTo>
                  <a:lnTo>
                    <a:pt x="260483" y="307084"/>
                  </a:lnTo>
                  <a:lnTo>
                    <a:pt x="239623" y="284721"/>
                  </a:lnTo>
                  <a:lnTo>
                    <a:pt x="239369" y="281851"/>
                  </a:lnTo>
                  <a:lnTo>
                    <a:pt x="239179" y="277228"/>
                  </a:lnTo>
                  <a:lnTo>
                    <a:pt x="239026" y="272440"/>
                  </a:lnTo>
                  <a:lnTo>
                    <a:pt x="268942" y="268049"/>
                  </a:lnTo>
                  <a:lnTo>
                    <a:pt x="292346" y="261812"/>
                  </a:lnTo>
                  <a:lnTo>
                    <a:pt x="307594" y="254129"/>
                  </a:lnTo>
                  <a:lnTo>
                    <a:pt x="312986" y="245491"/>
                  </a:lnTo>
                  <a:lnTo>
                    <a:pt x="312940" y="244703"/>
                  </a:lnTo>
                  <a:lnTo>
                    <a:pt x="303931" y="222326"/>
                  </a:lnTo>
                  <a:lnTo>
                    <a:pt x="301670" y="184883"/>
                  </a:lnTo>
                  <a:lnTo>
                    <a:pt x="301485" y="139223"/>
                  </a:lnTo>
                  <a:lnTo>
                    <a:pt x="298706" y="92192"/>
                  </a:lnTo>
                  <a:lnTo>
                    <a:pt x="288664" y="50638"/>
                  </a:lnTo>
                  <a:lnTo>
                    <a:pt x="228104" y="11353"/>
                  </a:lnTo>
                  <a:lnTo>
                    <a:pt x="221779" y="7045"/>
                  </a:lnTo>
                  <a:lnTo>
                    <a:pt x="213448" y="3424"/>
                  </a:lnTo>
                  <a:lnTo>
                    <a:pt x="203108" y="929"/>
                  </a:lnTo>
                  <a:lnTo>
                    <a:pt x="190754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6538632" y="5151904"/>
            <a:ext cx="588309" cy="571500"/>
            <a:chOff x="7258050" y="5838825"/>
            <a:chExt cx="666750" cy="647700"/>
          </a:xfrm>
        </p:grpSpPr>
        <p:sp>
          <p:nvSpPr>
            <p:cNvPr id="63" name="object 63"/>
            <p:cNvSpPr/>
            <p:nvPr/>
          </p:nvSpPr>
          <p:spPr>
            <a:xfrm>
              <a:off x="7258050" y="5838825"/>
              <a:ext cx="666750" cy="647700"/>
            </a:xfrm>
            <a:custGeom>
              <a:avLst/>
              <a:gdLst/>
              <a:ahLst/>
              <a:cxnLst/>
              <a:rect l="l" t="t" r="r" b="b"/>
              <a:pathLst>
                <a:path w="666750" h="647700">
                  <a:moveTo>
                    <a:pt x="66675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666750" y="647700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4" name="object 64"/>
            <p:cNvSpPr/>
            <p:nvPr/>
          </p:nvSpPr>
          <p:spPr>
            <a:xfrm>
              <a:off x="7305675" y="5886475"/>
              <a:ext cx="581025" cy="552450"/>
            </a:xfrm>
            <a:custGeom>
              <a:avLst/>
              <a:gdLst/>
              <a:ahLst/>
              <a:cxnLst/>
              <a:rect l="l" t="t" r="r" b="b"/>
              <a:pathLst>
                <a:path w="581025" h="552450">
                  <a:moveTo>
                    <a:pt x="522922" y="0"/>
                  </a:moveTo>
                  <a:lnTo>
                    <a:pt x="406717" y="0"/>
                  </a:lnTo>
                  <a:lnTo>
                    <a:pt x="384158" y="4587"/>
                  </a:lnTo>
                  <a:lnTo>
                    <a:pt x="365683" y="17078"/>
                  </a:lnTo>
                  <a:lnTo>
                    <a:pt x="353200" y="35565"/>
                  </a:lnTo>
                  <a:lnTo>
                    <a:pt x="348615" y="58140"/>
                  </a:lnTo>
                  <a:lnTo>
                    <a:pt x="348615" y="261658"/>
                  </a:lnTo>
                  <a:lnTo>
                    <a:pt x="406717" y="203517"/>
                  </a:lnTo>
                  <a:lnTo>
                    <a:pt x="522922" y="203517"/>
                  </a:lnTo>
                  <a:lnTo>
                    <a:pt x="545481" y="198928"/>
                  </a:lnTo>
                  <a:lnTo>
                    <a:pt x="563956" y="186432"/>
                  </a:lnTo>
                  <a:lnTo>
                    <a:pt x="576439" y="167941"/>
                  </a:lnTo>
                  <a:lnTo>
                    <a:pt x="581025" y="145364"/>
                  </a:lnTo>
                  <a:lnTo>
                    <a:pt x="581025" y="58140"/>
                  </a:lnTo>
                  <a:lnTo>
                    <a:pt x="576439" y="35565"/>
                  </a:lnTo>
                  <a:lnTo>
                    <a:pt x="563956" y="17078"/>
                  </a:lnTo>
                  <a:lnTo>
                    <a:pt x="545481" y="4587"/>
                  </a:lnTo>
                  <a:lnTo>
                    <a:pt x="522922" y="0"/>
                  </a:lnTo>
                  <a:close/>
                </a:path>
                <a:path w="581025" h="552450">
                  <a:moveTo>
                    <a:pt x="188836" y="116293"/>
                  </a:moveTo>
                  <a:lnTo>
                    <a:pt x="149664" y="124425"/>
                  </a:lnTo>
                  <a:lnTo>
                    <a:pt x="117300" y="146457"/>
                  </a:lnTo>
                  <a:lnTo>
                    <a:pt x="95285" y="178846"/>
                  </a:lnTo>
                  <a:lnTo>
                    <a:pt x="87160" y="218046"/>
                  </a:lnTo>
                  <a:lnTo>
                    <a:pt x="95285" y="257253"/>
                  </a:lnTo>
                  <a:lnTo>
                    <a:pt x="117300" y="289645"/>
                  </a:lnTo>
                  <a:lnTo>
                    <a:pt x="149664" y="311679"/>
                  </a:lnTo>
                  <a:lnTo>
                    <a:pt x="188836" y="319811"/>
                  </a:lnTo>
                  <a:lnTo>
                    <a:pt x="228008" y="311679"/>
                  </a:lnTo>
                  <a:lnTo>
                    <a:pt x="260372" y="289645"/>
                  </a:lnTo>
                  <a:lnTo>
                    <a:pt x="282387" y="257253"/>
                  </a:lnTo>
                  <a:lnTo>
                    <a:pt x="290512" y="218046"/>
                  </a:lnTo>
                  <a:lnTo>
                    <a:pt x="282387" y="178846"/>
                  </a:lnTo>
                  <a:lnTo>
                    <a:pt x="260372" y="146457"/>
                  </a:lnTo>
                  <a:lnTo>
                    <a:pt x="228008" y="124425"/>
                  </a:lnTo>
                  <a:lnTo>
                    <a:pt x="188836" y="116293"/>
                  </a:lnTo>
                  <a:close/>
                </a:path>
                <a:path w="581025" h="552450">
                  <a:moveTo>
                    <a:pt x="188836" y="377952"/>
                  </a:moveTo>
                  <a:lnTo>
                    <a:pt x="99274" y="396124"/>
                  </a:lnTo>
                  <a:lnTo>
                    <a:pt x="41035" y="436105"/>
                  </a:lnTo>
                  <a:lnTo>
                    <a:pt x="9487" y="476085"/>
                  </a:lnTo>
                  <a:lnTo>
                    <a:pt x="0" y="494258"/>
                  </a:lnTo>
                  <a:lnTo>
                    <a:pt x="0" y="552399"/>
                  </a:lnTo>
                  <a:lnTo>
                    <a:pt x="377672" y="552399"/>
                  </a:lnTo>
                  <a:lnTo>
                    <a:pt x="377672" y="494258"/>
                  </a:lnTo>
                  <a:lnTo>
                    <a:pt x="348568" y="427018"/>
                  </a:lnTo>
                  <a:lnTo>
                    <a:pt x="319197" y="392490"/>
                  </a:lnTo>
                  <a:lnTo>
                    <a:pt x="271854" y="379769"/>
                  </a:lnTo>
                  <a:lnTo>
                    <a:pt x="188836" y="377952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6547037" y="4244228"/>
            <a:ext cx="588309" cy="571500"/>
            <a:chOff x="7267575" y="4810125"/>
            <a:chExt cx="666750" cy="647700"/>
          </a:xfrm>
        </p:grpSpPr>
        <p:sp>
          <p:nvSpPr>
            <p:cNvPr id="66" name="object 66"/>
            <p:cNvSpPr/>
            <p:nvPr/>
          </p:nvSpPr>
          <p:spPr>
            <a:xfrm>
              <a:off x="7267575" y="4810125"/>
              <a:ext cx="666750" cy="647700"/>
            </a:xfrm>
            <a:custGeom>
              <a:avLst/>
              <a:gdLst/>
              <a:ahLst/>
              <a:cxnLst/>
              <a:rect l="l" t="t" r="r" b="b"/>
              <a:pathLst>
                <a:path w="666750" h="647700">
                  <a:moveTo>
                    <a:pt x="66675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666750" y="647700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989898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7" name="object 67"/>
            <p:cNvSpPr/>
            <p:nvPr/>
          </p:nvSpPr>
          <p:spPr>
            <a:xfrm>
              <a:off x="7324839" y="4857749"/>
              <a:ext cx="552450" cy="552450"/>
            </a:xfrm>
            <a:custGeom>
              <a:avLst/>
              <a:gdLst/>
              <a:ahLst/>
              <a:cxnLst/>
              <a:rect l="l" t="t" r="r" b="b"/>
              <a:pathLst>
                <a:path w="552450" h="552450">
                  <a:moveTo>
                    <a:pt x="276110" y="0"/>
                  </a:moveTo>
                  <a:lnTo>
                    <a:pt x="226499" y="5080"/>
                  </a:lnTo>
                  <a:lnTo>
                    <a:pt x="179789" y="17780"/>
                  </a:lnTo>
                  <a:lnTo>
                    <a:pt x="136763" y="38100"/>
                  </a:lnTo>
                  <a:lnTo>
                    <a:pt x="98206" y="66040"/>
                  </a:lnTo>
                  <a:lnTo>
                    <a:pt x="64901" y="99060"/>
                  </a:lnTo>
                  <a:lnTo>
                    <a:pt x="37632" y="137160"/>
                  </a:lnTo>
                  <a:lnTo>
                    <a:pt x="17184" y="180340"/>
                  </a:lnTo>
                  <a:lnTo>
                    <a:pt x="4341" y="227330"/>
                  </a:lnTo>
                  <a:lnTo>
                    <a:pt x="114" y="274320"/>
                  </a:lnTo>
                  <a:lnTo>
                    <a:pt x="0" y="278130"/>
                  </a:lnTo>
                  <a:lnTo>
                    <a:pt x="4341" y="326390"/>
                  </a:lnTo>
                  <a:lnTo>
                    <a:pt x="17184" y="373380"/>
                  </a:lnTo>
                  <a:lnTo>
                    <a:pt x="37632" y="416560"/>
                  </a:lnTo>
                  <a:lnTo>
                    <a:pt x="64901" y="454660"/>
                  </a:lnTo>
                  <a:lnTo>
                    <a:pt x="98206" y="487680"/>
                  </a:lnTo>
                  <a:lnTo>
                    <a:pt x="136763" y="515620"/>
                  </a:lnTo>
                  <a:lnTo>
                    <a:pt x="179789" y="535940"/>
                  </a:lnTo>
                  <a:lnTo>
                    <a:pt x="226499" y="548640"/>
                  </a:lnTo>
                  <a:lnTo>
                    <a:pt x="276110" y="552450"/>
                  </a:lnTo>
                  <a:lnTo>
                    <a:pt x="325718" y="548640"/>
                  </a:lnTo>
                  <a:lnTo>
                    <a:pt x="372427" y="535940"/>
                  </a:lnTo>
                  <a:lnTo>
                    <a:pt x="410074" y="518160"/>
                  </a:lnTo>
                  <a:lnTo>
                    <a:pt x="267575" y="518160"/>
                  </a:lnTo>
                  <a:lnTo>
                    <a:pt x="259141" y="516890"/>
                  </a:lnTo>
                  <a:lnTo>
                    <a:pt x="250791" y="516890"/>
                  </a:lnTo>
                  <a:lnTo>
                    <a:pt x="242506" y="515620"/>
                  </a:lnTo>
                  <a:lnTo>
                    <a:pt x="242735" y="514350"/>
                  </a:lnTo>
                  <a:lnTo>
                    <a:pt x="242506" y="513080"/>
                  </a:lnTo>
                  <a:lnTo>
                    <a:pt x="244525" y="513080"/>
                  </a:lnTo>
                  <a:lnTo>
                    <a:pt x="244970" y="511810"/>
                  </a:lnTo>
                  <a:lnTo>
                    <a:pt x="221208" y="511810"/>
                  </a:lnTo>
                  <a:lnTo>
                    <a:pt x="221147" y="511428"/>
                  </a:lnTo>
                  <a:lnTo>
                    <a:pt x="218373" y="510540"/>
                  </a:lnTo>
                  <a:lnTo>
                    <a:pt x="217322" y="510540"/>
                  </a:lnTo>
                  <a:lnTo>
                    <a:pt x="216666" y="509993"/>
                  </a:lnTo>
                  <a:lnTo>
                    <a:pt x="178718" y="497840"/>
                  </a:lnTo>
                  <a:lnTo>
                    <a:pt x="139227" y="474980"/>
                  </a:lnTo>
                  <a:lnTo>
                    <a:pt x="104754" y="447040"/>
                  </a:lnTo>
                  <a:lnTo>
                    <a:pt x="76189" y="411480"/>
                  </a:lnTo>
                  <a:lnTo>
                    <a:pt x="54421" y="372110"/>
                  </a:lnTo>
                  <a:lnTo>
                    <a:pt x="40340" y="328930"/>
                  </a:lnTo>
                  <a:lnTo>
                    <a:pt x="34836" y="281940"/>
                  </a:lnTo>
                  <a:lnTo>
                    <a:pt x="68084" y="281940"/>
                  </a:lnTo>
                  <a:lnTo>
                    <a:pt x="66408" y="280670"/>
                  </a:lnTo>
                  <a:lnTo>
                    <a:pt x="65074" y="279400"/>
                  </a:lnTo>
                  <a:lnTo>
                    <a:pt x="64401" y="278130"/>
                  </a:lnTo>
                  <a:lnTo>
                    <a:pt x="63931" y="278130"/>
                  </a:lnTo>
                  <a:lnTo>
                    <a:pt x="63525" y="276860"/>
                  </a:lnTo>
                  <a:lnTo>
                    <a:pt x="63322" y="276860"/>
                  </a:lnTo>
                  <a:lnTo>
                    <a:pt x="57683" y="275590"/>
                  </a:lnTo>
                  <a:lnTo>
                    <a:pt x="57683" y="271780"/>
                  </a:lnTo>
                  <a:lnTo>
                    <a:pt x="61209" y="262890"/>
                  </a:lnTo>
                  <a:lnTo>
                    <a:pt x="44919" y="262890"/>
                  </a:lnTo>
                  <a:lnTo>
                    <a:pt x="42227" y="256540"/>
                  </a:lnTo>
                  <a:lnTo>
                    <a:pt x="44919" y="241300"/>
                  </a:lnTo>
                  <a:lnTo>
                    <a:pt x="46926" y="234950"/>
                  </a:lnTo>
                  <a:lnTo>
                    <a:pt x="48945" y="231140"/>
                  </a:lnTo>
                  <a:lnTo>
                    <a:pt x="51358" y="227330"/>
                  </a:lnTo>
                  <a:lnTo>
                    <a:pt x="54013" y="223520"/>
                  </a:lnTo>
                  <a:lnTo>
                    <a:pt x="56337" y="219710"/>
                  </a:lnTo>
                  <a:lnTo>
                    <a:pt x="70186" y="219710"/>
                  </a:lnTo>
                  <a:lnTo>
                    <a:pt x="70459" y="218440"/>
                  </a:lnTo>
                  <a:lnTo>
                    <a:pt x="89941" y="218440"/>
                  </a:lnTo>
                  <a:lnTo>
                    <a:pt x="95313" y="209550"/>
                  </a:lnTo>
                  <a:lnTo>
                    <a:pt x="96659" y="209550"/>
                  </a:lnTo>
                  <a:lnTo>
                    <a:pt x="102704" y="205740"/>
                  </a:lnTo>
                  <a:lnTo>
                    <a:pt x="106349" y="203200"/>
                  </a:lnTo>
                  <a:lnTo>
                    <a:pt x="110286" y="200660"/>
                  </a:lnTo>
                  <a:lnTo>
                    <a:pt x="113461" y="198120"/>
                  </a:lnTo>
                  <a:lnTo>
                    <a:pt x="114134" y="198120"/>
                  </a:lnTo>
                  <a:lnTo>
                    <a:pt x="114693" y="196850"/>
                  </a:lnTo>
                  <a:lnTo>
                    <a:pt x="114808" y="195580"/>
                  </a:lnTo>
                  <a:lnTo>
                    <a:pt x="115341" y="193040"/>
                  </a:lnTo>
                  <a:lnTo>
                    <a:pt x="116205" y="191770"/>
                  </a:lnTo>
                  <a:lnTo>
                    <a:pt x="116827" y="189230"/>
                  </a:lnTo>
                  <a:lnTo>
                    <a:pt x="120192" y="189230"/>
                  </a:lnTo>
                  <a:lnTo>
                    <a:pt x="129057" y="179070"/>
                  </a:lnTo>
                  <a:lnTo>
                    <a:pt x="129590" y="179070"/>
                  </a:lnTo>
                  <a:lnTo>
                    <a:pt x="130937" y="177800"/>
                  </a:lnTo>
                  <a:lnTo>
                    <a:pt x="140881" y="176530"/>
                  </a:lnTo>
                  <a:lnTo>
                    <a:pt x="141998" y="175260"/>
                  </a:lnTo>
                  <a:lnTo>
                    <a:pt x="145592" y="172720"/>
                  </a:lnTo>
                  <a:lnTo>
                    <a:pt x="145313" y="170180"/>
                  </a:lnTo>
                  <a:lnTo>
                    <a:pt x="145046" y="170180"/>
                  </a:lnTo>
                  <a:lnTo>
                    <a:pt x="147066" y="167640"/>
                  </a:lnTo>
                  <a:lnTo>
                    <a:pt x="149301" y="167640"/>
                  </a:lnTo>
                  <a:lnTo>
                    <a:pt x="149593" y="166370"/>
                  </a:lnTo>
                  <a:lnTo>
                    <a:pt x="150342" y="166370"/>
                  </a:lnTo>
                  <a:lnTo>
                    <a:pt x="157149" y="163830"/>
                  </a:lnTo>
                  <a:lnTo>
                    <a:pt x="171932" y="163830"/>
                  </a:lnTo>
                  <a:lnTo>
                    <a:pt x="175971" y="162560"/>
                  </a:lnTo>
                  <a:lnTo>
                    <a:pt x="176276" y="161290"/>
                  </a:lnTo>
                  <a:lnTo>
                    <a:pt x="177317" y="161290"/>
                  </a:lnTo>
                  <a:lnTo>
                    <a:pt x="177990" y="160020"/>
                  </a:lnTo>
                  <a:lnTo>
                    <a:pt x="181864" y="160020"/>
                  </a:lnTo>
                  <a:lnTo>
                    <a:pt x="184708" y="157480"/>
                  </a:lnTo>
                  <a:lnTo>
                    <a:pt x="185267" y="157480"/>
                  </a:lnTo>
                  <a:lnTo>
                    <a:pt x="185940" y="156210"/>
                  </a:lnTo>
                  <a:lnTo>
                    <a:pt x="185572" y="154940"/>
                  </a:lnTo>
                  <a:lnTo>
                    <a:pt x="174625" y="154940"/>
                  </a:lnTo>
                  <a:lnTo>
                    <a:pt x="173278" y="153670"/>
                  </a:lnTo>
                  <a:lnTo>
                    <a:pt x="173786" y="151130"/>
                  </a:lnTo>
                  <a:lnTo>
                    <a:pt x="174485" y="151130"/>
                  </a:lnTo>
                  <a:lnTo>
                    <a:pt x="174929" y="149860"/>
                  </a:lnTo>
                  <a:lnTo>
                    <a:pt x="177990" y="147320"/>
                  </a:lnTo>
                  <a:lnTo>
                    <a:pt x="178460" y="147320"/>
                  </a:lnTo>
                  <a:lnTo>
                    <a:pt x="178727" y="144780"/>
                  </a:lnTo>
                  <a:lnTo>
                    <a:pt x="178587" y="143510"/>
                  </a:lnTo>
                  <a:lnTo>
                    <a:pt x="208559" y="143510"/>
                  </a:lnTo>
                  <a:lnTo>
                    <a:pt x="206883" y="142240"/>
                  </a:lnTo>
                  <a:lnTo>
                    <a:pt x="210248" y="139700"/>
                  </a:lnTo>
                  <a:lnTo>
                    <a:pt x="211124" y="138430"/>
                  </a:lnTo>
                  <a:lnTo>
                    <a:pt x="211340" y="137160"/>
                  </a:lnTo>
                  <a:lnTo>
                    <a:pt x="210680" y="135890"/>
                  </a:lnTo>
                  <a:lnTo>
                    <a:pt x="210235" y="135890"/>
                  </a:lnTo>
                  <a:lnTo>
                    <a:pt x="209575" y="134620"/>
                  </a:lnTo>
                  <a:lnTo>
                    <a:pt x="212267" y="132080"/>
                  </a:lnTo>
                  <a:lnTo>
                    <a:pt x="212585" y="130810"/>
                  </a:lnTo>
                  <a:lnTo>
                    <a:pt x="212407" y="130810"/>
                  </a:lnTo>
                  <a:lnTo>
                    <a:pt x="212267" y="129540"/>
                  </a:lnTo>
                  <a:lnTo>
                    <a:pt x="212026" y="129540"/>
                  </a:lnTo>
                  <a:lnTo>
                    <a:pt x="211670" y="128270"/>
                  </a:lnTo>
                  <a:lnTo>
                    <a:pt x="206209" y="128270"/>
                  </a:lnTo>
                  <a:lnTo>
                    <a:pt x="206336" y="127000"/>
                  </a:lnTo>
                  <a:lnTo>
                    <a:pt x="206806" y="127000"/>
                  </a:lnTo>
                  <a:lnTo>
                    <a:pt x="207467" y="125730"/>
                  </a:lnTo>
                  <a:lnTo>
                    <a:pt x="207886" y="123190"/>
                  </a:lnTo>
                  <a:lnTo>
                    <a:pt x="208229" y="121920"/>
                  </a:lnTo>
                  <a:lnTo>
                    <a:pt x="151777" y="121920"/>
                  </a:lnTo>
                  <a:lnTo>
                    <a:pt x="149085" y="116840"/>
                  </a:lnTo>
                  <a:lnTo>
                    <a:pt x="147586" y="110490"/>
                  </a:lnTo>
                  <a:lnTo>
                    <a:pt x="146392" y="110490"/>
                  </a:lnTo>
                  <a:lnTo>
                    <a:pt x="146850" y="109220"/>
                  </a:lnTo>
                  <a:lnTo>
                    <a:pt x="147066" y="109220"/>
                  </a:lnTo>
                  <a:lnTo>
                    <a:pt x="147739" y="107950"/>
                  </a:lnTo>
                  <a:lnTo>
                    <a:pt x="168186" y="97790"/>
                  </a:lnTo>
                  <a:lnTo>
                    <a:pt x="168363" y="96520"/>
                  </a:lnTo>
                  <a:lnTo>
                    <a:pt x="169252" y="96520"/>
                  </a:lnTo>
                  <a:lnTo>
                    <a:pt x="169659" y="95250"/>
                  </a:lnTo>
                  <a:lnTo>
                    <a:pt x="187388" y="95250"/>
                  </a:lnTo>
                  <a:lnTo>
                    <a:pt x="188112" y="90170"/>
                  </a:lnTo>
                  <a:lnTo>
                    <a:pt x="193878" y="89172"/>
                  </a:lnTo>
                  <a:lnTo>
                    <a:pt x="194119" y="88900"/>
                  </a:lnTo>
                  <a:lnTo>
                    <a:pt x="232473" y="88900"/>
                  </a:lnTo>
                  <a:lnTo>
                    <a:pt x="231523" y="87630"/>
                  </a:lnTo>
                  <a:lnTo>
                    <a:pt x="197472" y="87630"/>
                  </a:lnTo>
                  <a:lnTo>
                    <a:pt x="203530" y="82550"/>
                  </a:lnTo>
                  <a:lnTo>
                    <a:pt x="227723" y="82550"/>
                  </a:lnTo>
                  <a:lnTo>
                    <a:pt x="230416" y="80010"/>
                  </a:lnTo>
                  <a:lnTo>
                    <a:pt x="231203" y="78740"/>
                  </a:lnTo>
                  <a:lnTo>
                    <a:pt x="230974" y="77470"/>
                  </a:lnTo>
                  <a:lnTo>
                    <a:pt x="228216" y="73660"/>
                  </a:lnTo>
                  <a:lnTo>
                    <a:pt x="159842" y="73660"/>
                  </a:lnTo>
                  <a:lnTo>
                    <a:pt x="159169" y="72390"/>
                  </a:lnTo>
                  <a:lnTo>
                    <a:pt x="158978" y="71120"/>
                  </a:lnTo>
                  <a:lnTo>
                    <a:pt x="157822" y="71120"/>
                  </a:lnTo>
                  <a:lnTo>
                    <a:pt x="157734" y="69850"/>
                  </a:lnTo>
                  <a:lnTo>
                    <a:pt x="158013" y="69850"/>
                  </a:lnTo>
                  <a:lnTo>
                    <a:pt x="157302" y="68580"/>
                  </a:lnTo>
                  <a:lnTo>
                    <a:pt x="153784" y="68580"/>
                  </a:lnTo>
                  <a:lnTo>
                    <a:pt x="181750" y="54610"/>
                  </a:lnTo>
                  <a:lnTo>
                    <a:pt x="211609" y="44450"/>
                  </a:lnTo>
                  <a:lnTo>
                    <a:pt x="243136" y="38100"/>
                  </a:lnTo>
                  <a:lnTo>
                    <a:pt x="276110" y="35560"/>
                  </a:lnTo>
                  <a:lnTo>
                    <a:pt x="410074" y="35560"/>
                  </a:lnTo>
                  <a:lnTo>
                    <a:pt x="372427" y="17780"/>
                  </a:lnTo>
                  <a:lnTo>
                    <a:pt x="325718" y="5080"/>
                  </a:lnTo>
                  <a:lnTo>
                    <a:pt x="276110" y="0"/>
                  </a:lnTo>
                  <a:close/>
                </a:path>
                <a:path w="552450" h="552450">
                  <a:moveTo>
                    <a:pt x="513676" y="417830"/>
                  </a:moveTo>
                  <a:lnTo>
                    <a:pt x="465340" y="417830"/>
                  </a:lnTo>
                  <a:lnTo>
                    <a:pt x="464959" y="419100"/>
                  </a:lnTo>
                  <a:lnTo>
                    <a:pt x="464832" y="419100"/>
                  </a:lnTo>
                  <a:lnTo>
                    <a:pt x="464400" y="420370"/>
                  </a:lnTo>
                  <a:lnTo>
                    <a:pt x="461606" y="424180"/>
                  </a:lnTo>
                  <a:lnTo>
                    <a:pt x="456222" y="429260"/>
                  </a:lnTo>
                  <a:lnTo>
                    <a:pt x="455790" y="429260"/>
                  </a:lnTo>
                  <a:lnTo>
                    <a:pt x="455803" y="430530"/>
                  </a:lnTo>
                  <a:lnTo>
                    <a:pt x="448830" y="440690"/>
                  </a:lnTo>
                  <a:lnTo>
                    <a:pt x="448297" y="440690"/>
                  </a:lnTo>
                  <a:lnTo>
                    <a:pt x="448208" y="441960"/>
                  </a:lnTo>
                  <a:lnTo>
                    <a:pt x="448094" y="444500"/>
                  </a:lnTo>
                  <a:lnTo>
                    <a:pt x="448830" y="445770"/>
                  </a:lnTo>
                  <a:lnTo>
                    <a:pt x="412908" y="476250"/>
                  </a:lnTo>
                  <a:lnTo>
                    <a:pt x="371476" y="499110"/>
                  </a:lnTo>
                  <a:lnTo>
                    <a:pt x="325542" y="513080"/>
                  </a:lnTo>
                  <a:lnTo>
                    <a:pt x="276110" y="518160"/>
                  </a:lnTo>
                  <a:lnTo>
                    <a:pt x="410074" y="518160"/>
                  </a:lnTo>
                  <a:lnTo>
                    <a:pt x="415452" y="515620"/>
                  </a:lnTo>
                  <a:lnTo>
                    <a:pt x="454010" y="487680"/>
                  </a:lnTo>
                  <a:lnTo>
                    <a:pt x="487315" y="454660"/>
                  </a:lnTo>
                  <a:lnTo>
                    <a:pt x="513676" y="417830"/>
                  </a:lnTo>
                  <a:close/>
                </a:path>
                <a:path w="552450" h="552450">
                  <a:moveTo>
                    <a:pt x="221147" y="511428"/>
                  </a:moveTo>
                  <a:lnTo>
                    <a:pt x="221208" y="511810"/>
                  </a:lnTo>
                  <a:lnTo>
                    <a:pt x="222338" y="511810"/>
                  </a:lnTo>
                  <a:lnTo>
                    <a:pt x="221147" y="511428"/>
                  </a:lnTo>
                  <a:close/>
                </a:path>
                <a:path w="552450" h="552450">
                  <a:moveTo>
                    <a:pt x="245605" y="509270"/>
                  </a:moveTo>
                  <a:lnTo>
                    <a:pt x="236791" y="509270"/>
                  </a:lnTo>
                  <a:lnTo>
                    <a:pt x="237121" y="510540"/>
                  </a:lnTo>
                  <a:lnTo>
                    <a:pt x="221005" y="510540"/>
                  </a:lnTo>
                  <a:lnTo>
                    <a:pt x="221147" y="511428"/>
                  </a:lnTo>
                  <a:lnTo>
                    <a:pt x="222338" y="511810"/>
                  </a:lnTo>
                  <a:lnTo>
                    <a:pt x="245757" y="511810"/>
                  </a:lnTo>
                  <a:lnTo>
                    <a:pt x="245948" y="510540"/>
                  </a:lnTo>
                  <a:lnTo>
                    <a:pt x="245605" y="509270"/>
                  </a:lnTo>
                  <a:close/>
                </a:path>
                <a:path w="552450" h="552450">
                  <a:moveTo>
                    <a:pt x="216666" y="509993"/>
                  </a:moveTo>
                  <a:lnTo>
                    <a:pt x="217322" y="510540"/>
                  </a:lnTo>
                  <a:lnTo>
                    <a:pt x="218373" y="510540"/>
                  </a:lnTo>
                  <a:lnTo>
                    <a:pt x="216666" y="509993"/>
                  </a:lnTo>
                  <a:close/>
                </a:path>
                <a:path w="552450" h="552450">
                  <a:moveTo>
                    <a:pt x="231622" y="508000"/>
                  </a:moveTo>
                  <a:lnTo>
                    <a:pt x="214274" y="508000"/>
                  </a:lnTo>
                  <a:lnTo>
                    <a:pt x="216666" y="509993"/>
                  </a:lnTo>
                  <a:lnTo>
                    <a:pt x="218373" y="510540"/>
                  </a:lnTo>
                  <a:lnTo>
                    <a:pt x="237121" y="510540"/>
                  </a:lnTo>
                  <a:lnTo>
                    <a:pt x="233768" y="509270"/>
                  </a:lnTo>
                  <a:lnTo>
                    <a:pt x="232422" y="509270"/>
                  </a:lnTo>
                  <a:lnTo>
                    <a:pt x="231622" y="508000"/>
                  </a:lnTo>
                  <a:close/>
                </a:path>
                <a:path w="552450" h="552450">
                  <a:moveTo>
                    <a:pt x="237477" y="505460"/>
                  </a:moveTo>
                  <a:lnTo>
                    <a:pt x="236245" y="506730"/>
                  </a:lnTo>
                  <a:lnTo>
                    <a:pt x="236105" y="508000"/>
                  </a:lnTo>
                  <a:lnTo>
                    <a:pt x="236461" y="509270"/>
                  </a:lnTo>
                  <a:lnTo>
                    <a:pt x="245198" y="509270"/>
                  </a:lnTo>
                  <a:lnTo>
                    <a:pt x="242747" y="506730"/>
                  </a:lnTo>
                  <a:lnTo>
                    <a:pt x="238048" y="506730"/>
                  </a:lnTo>
                  <a:lnTo>
                    <a:pt x="237477" y="505460"/>
                  </a:lnTo>
                  <a:close/>
                </a:path>
                <a:path w="552450" h="552450">
                  <a:moveTo>
                    <a:pt x="220319" y="497840"/>
                  </a:moveTo>
                  <a:lnTo>
                    <a:pt x="200164" y="497840"/>
                  </a:lnTo>
                  <a:lnTo>
                    <a:pt x="201510" y="500380"/>
                  </a:lnTo>
                  <a:lnTo>
                    <a:pt x="202184" y="500380"/>
                  </a:lnTo>
                  <a:lnTo>
                    <a:pt x="204876" y="501650"/>
                  </a:lnTo>
                  <a:lnTo>
                    <a:pt x="205536" y="502920"/>
                  </a:lnTo>
                  <a:lnTo>
                    <a:pt x="206209" y="502920"/>
                  </a:lnTo>
                  <a:lnTo>
                    <a:pt x="207391" y="504190"/>
                  </a:lnTo>
                  <a:lnTo>
                    <a:pt x="210248" y="504190"/>
                  </a:lnTo>
                  <a:lnTo>
                    <a:pt x="210921" y="505460"/>
                  </a:lnTo>
                  <a:lnTo>
                    <a:pt x="211086" y="505460"/>
                  </a:lnTo>
                  <a:lnTo>
                    <a:pt x="211785" y="506730"/>
                  </a:lnTo>
                  <a:lnTo>
                    <a:pt x="212763" y="506730"/>
                  </a:lnTo>
                  <a:lnTo>
                    <a:pt x="213321" y="508000"/>
                  </a:lnTo>
                  <a:lnTo>
                    <a:pt x="231076" y="508000"/>
                  </a:lnTo>
                  <a:lnTo>
                    <a:pt x="228396" y="505460"/>
                  </a:lnTo>
                  <a:lnTo>
                    <a:pt x="225704" y="501650"/>
                  </a:lnTo>
                  <a:lnTo>
                    <a:pt x="224205" y="500380"/>
                  </a:lnTo>
                  <a:lnTo>
                    <a:pt x="223456" y="499110"/>
                  </a:lnTo>
                  <a:lnTo>
                    <a:pt x="220319" y="499110"/>
                  </a:lnTo>
                  <a:lnTo>
                    <a:pt x="220319" y="497840"/>
                  </a:lnTo>
                  <a:close/>
                </a:path>
                <a:path w="552450" h="552450">
                  <a:moveTo>
                    <a:pt x="240487" y="505460"/>
                  </a:moveTo>
                  <a:lnTo>
                    <a:pt x="238467" y="505460"/>
                  </a:lnTo>
                  <a:lnTo>
                    <a:pt x="238048" y="506730"/>
                  </a:lnTo>
                  <a:lnTo>
                    <a:pt x="242836" y="506730"/>
                  </a:lnTo>
                  <a:lnTo>
                    <a:pt x="240487" y="505460"/>
                  </a:lnTo>
                  <a:close/>
                </a:path>
                <a:path w="552450" h="552450">
                  <a:moveTo>
                    <a:pt x="213614" y="490220"/>
                  </a:moveTo>
                  <a:lnTo>
                    <a:pt x="189496" y="490220"/>
                  </a:lnTo>
                  <a:lnTo>
                    <a:pt x="190080" y="491490"/>
                  </a:lnTo>
                  <a:lnTo>
                    <a:pt x="190754" y="492760"/>
                  </a:lnTo>
                  <a:lnTo>
                    <a:pt x="192239" y="492760"/>
                  </a:lnTo>
                  <a:lnTo>
                    <a:pt x="193217" y="494030"/>
                  </a:lnTo>
                  <a:lnTo>
                    <a:pt x="194119" y="494030"/>
                  </a:lnTo>
                  <a:lnTo>
                    <a:pt x="194246" y="495300"/>
                  </a:lnTo>
                  <a:lnTo>
                    <a:pt x="194691" y="495300"/>
                  </a:lnTo>
                  <a:lnTo>
                    <a:pt x="198145" y="497840"/>
                  </a:lnTo>
                  <a:lnTo>
                    <a:pt x="219976" y="497840"/>
                  </a:lnTo>
                  <a:lnTo>
                    <a:pt x="217563" y="495300"/>
                  </a:lnTo>
                  <a:lnTo>
                    <a:pt x="215493" y="492760"/>
                  </a:lnTo>
                  <a:lnTo>
                    <a:pt x="213614" y="490220"/>
                  </a:lnTo>
                  <a:close/>
                </a:path>
                <a:path w="552450" h="552450">
                  <a:moveTo>
                    <a:pt x="212928" y="486410"/>
                  </a:moveTo>
                  <a:lnTo>
                    <a:pt x="183921" y="486410"/>
                  </a:lnTo>
                  <a:lnTo>
                    <a:pt x="188074" y="490220"/>
                  </a:lnTo>
                  <a:lnTo>
                    <a:pt x="213410" y="490220"/>
                  </a:lnTo>
                  <a:lnTo>
                    <a:pt x="213169" y="488950"/>
                  </a:lnTo>
                  <a:lnTo>
                    <a:pt x="212775" y="488950"/>
                  </a:lnTo>
                  <a:lnTo>
                    <a:pt x="213347" y="487680"/>
                  </a:lnTo>
                  <a:lnTo>
                    <a:pt x="212928" y="486410"/>
                  </a:lnTo>
                  <a:close/>
                </a:path>
                <a:path w="552450" h="552450">
                  <a:moveTo>
                    <a:pt x="149091" y="321310"/>
                  </a:moveTo>
                  <a:lnTo>
                    <a:pt x="77177" y="321310"/>
                  </a:lnTo>
                  <a:lnTo>
                    <a:pt x="77851" y="323850"/>
                  </a:lnTo>
                  <a:lnTo>
                    <a:pt x="78689" y="328930"/>
                  </a:lnTo>
                  <a:lnTo>
                    <a:pt x="79997" y="335280"/>
                  </a:lnTo>
                  <a:lnTo>
                    <a:pt x="81203" y="340360"/>
                  </a:lnTo>
                  <a:lnTo>
                    <a:pt x="80530" y="344170"/>
                  </a:lnTo>
                  <a:lnTo>
                    <a:pt x="79197" y="349250"/>
                  </a:lnTo>
                  <a:lnTo>
                    <a:pt x="77800" y="358140"/>
                  </a:lnTo>
                  <a:lnTo>
                    <a:pt x="77851" y="359410"/>
                  </a:lnTo>
                  <a:lnTo>
                    <a:pt x="78384" y="360680"/>
                  </a:lnTo>
                  <a:lnTo>
                    <a:pt x="78613" y="363220"/>
                  </a:lnTo>
                  <a:lnTo>
                    <a:pt x="79197" y="364490"/>
                  </a:lnTo>
                  <a:lnTo>
                    <a:pt x="79857" y="365760"/>
                  </a:lnTo>
                  <a:lnTo>
                    <a:pt x="80035" y="365760"/>
                  </a:lnTo>
                  <a:lnTo>
                    <a:pt x="80708" y="367030"/>
                  </a:lnTo>
                  <a:lnTo>
                    <a:pt x="80530" y="367030"/>
                  </a:lnTo>
                  <a:lnTo>
                    <a:pt x="80302" y="368300"/>
                  </a:lnTo>
                  <a:lnTo>
                    <a:pt x="80429" y="368300"/>
                  </a:lnTo>
                  <a:lnTo>
                    <a:pt x="80556" y="369570"/>
                  </a:lnTo>
                  <a:lnTo>
                    <a:pt x="81203" y="369570"/>
                  </a:lnTo>
                  <a:lnTo>
                    <a:pt x="85318" y="379730"/>
                  </a:lnTo>
                  <a:lnTo>
                    <a:pt x="93980" y="387350"/>
                  </a:lnTo>
                  <a:lnTo>
                    <a:pt x="98005" y="393700"/>
                  </a:lnTo>
                  <a:lnTo>
                    <a:pt x="98882" y="393700"/>
                  </a:lnTo>
                  <a:lnTo>
                    <a:pt x="98679" y="394970"/>
                  </a:lnTo>
                  <a:lnTo>
                    <a:pt x="128244" y="421640"/>
                  </a:lnTo>
                  <a:lnTo>
                    <a:pt x="129349" y="421640"/>
                  </a:lnTo>
                  <a:lnTo>
                    <a:pt x="130517" y="422910"/>
                  </a:lnTo>
                  <a:lnTo>
                    <a:pt x="134302" y="424180"/>
                  </a:lnTo>
                  <a:lnTo>
                    <a:pt x="135648" y="425450"/>
                  </a:lnTo>
                  <a:lnTo>
                    <a:pt x="139449" y="431800"/>
                  </a:lnTo>
                  <a:lnTo>
                    <a:pt x="143716" y="438150"/>
                  </a:lnTo>
                  <a:lnTo>
                    <a:pt x="148150" y="444500"/>
                  </a:lnTo>
                  <a:lnTo>
                    <a:pt x="152450" y="450850"/>
                  </a:lnTo>
                  <a:lnTo>
                    <a:pt x="160252" y="461010"/>
                  </a:lnTo>
                  <a:lnTo>
                    <a:pt x="166639" y="468630"/>
                  </a:lnTo>
                  <a:lnTo>
                    <a:pt x="173660" y="476250"/>
                  </a:lnTo>
                  <a:lnTo>
                    <a:pt x="183451" y="486410"/>
                  </a:lnTo>
                  <a:lnTo>
                    <a:pt x="212267" y="486410"/>
                  </a:lnTo>
                  <a:lnTo>
                    <a:pt x="214947" y="483870"/>
                  </a:lnTo>
                  <a:lnTo>
                    <a:pt x="215404" y="483870"/>
                  </a:lnTo>
                  <a:lnTo>
                    <a:pt x="215557" y="482600"/>
                  </a:lnTo>
                  <a:lnTo>
                    <a:pt x="215684" y="482600"/>
                  </a:lnTo>
                  <a:lnTo>
                    <a:pt x="215620" y="481330"/>
                  </a:lnTo>
                  <a:lnTo>
                    <a:pt x="214947" y="477520"/>
                  </a:lnTo>
                  <a:lnTo>
                    <a:pt x="214909" y="476250"/>
                  </a:lnTo>
                  <a:lnTo>
                    <a:pt x="215252" y="476250"/>
                  </a:lnTo>
                  <a:lnTo>
                    <a:pt x="214630" y="474980"/>
                  </a:lnTo>
                  <a:lnTo>
                    <a:pt x="214033" y="474980"/>
                  </a:lnTo>
                  <a:lnTo>
                    <a:pt x="214693" y="473710"/>
                  </a:lnTo>
                  <a:lnTo>
                    <a:pt x="215582" y="473710"/>
                  </a:lnTo>
                  <a:lnTo>
                    <a:pt x="216293" y="469900"/>
                  </a:lnTo>
                  <a:lnTo>
                    <a:pt x="216966" y="468630"/>
                  </a:lnTo>
                  <a:lnTo>
                    <a:pt x="218313" y="463550"/>
                  </a:lnTo>
                  <a:lnTo>
                    <a:pt x="218503" y="463550"/>
                  </a:lnTo>
                  <a:lnTo>
                    <a:pt x="218909" y="462280"/>
                  </a:lnTo>
                  <a:lnTo>
                    <a:pt x="218986" y="459740"/>
                  </a:lnTo>
                  <a:lnTo>
                    <a:pt x="219544" y="458470"/>
                  </a:lnTo>
                  <a:lnTo>
                    <a:pt x="219964" y="457200"/>
                  </a:lnTo>
                  <a:lnTo>
                    <a:pt x="215620" y="445770"/>
                  </a:lnTo>
                  <a:lnTo>
                    <a:pt x="220459" y="443230"/>
                  </a:lnTo>
                  <a:lnTo>
                    <a:pt x="226504" y="440690"/>
                  </a:lnTo>
                  <a:lnTo>
                    <a:pt x="231076" y="438150"/>
                  </a:lnTo>
                  <a:lnTo>
                    <a:pt x="231660" y="438150"/>
                  </a:lnTo>
                  <a:lnTo>
                    <a:pt x="231749" y="436880"/>
                  </a:lnTo>
                  <a:lnTo>
                    <a:pt x="232422" y="433070"/>
                  </a:lnTo>
                  <a:lnTo>
                    <a:pt x="233184" y="427990"/>
                  </a:lnTo>
                  <a:lnTo>
                    <a:pt x="233692" y="422910"/>
                  </a:lnTo>
                  <a:lnTo>
                    <a:pt x="234480" y="417830"/>
                  </a:lnTo>
                  <a:lnTo>
                    <a:pt x="231749" y="405130"/>
                  </a:lnTo>
                  <a:lnTo>
                    <a:pt x="233095" y="402590"/>
                  </a:lnTo>
                  <a:lnTo>
                    <a:pt x="235572" y="402590"/>
                  </a:lnTo>
                  <a:lnTo>
                    <a:pt x="235788" y="401320"/>
                  </a:lnTo>
                  <a:lnTo>
                    <a:pt x="236461" y="401320"/>
                  </a:lnTo>
                  <a:lnTo>
                    <a:pt x="244678" y="386080"/>
                  </a:lnTo>
                  <a:lnTo>
                    <a:pt x="245148" y="384810"/>
                  </a:lnTo>
                  <a:lnTo>
                    <a:pt x="242506" y="373380"/>
                  </a:lnTo>
                  <a:lnTo>
                    <a:pt x="242379" y="372110"/>
                  </a:lnTo>
                  <a:lnTo>
                    <a:pt x="241160" y="372110"/>
                  </a:lnTo>
                  <a:lnTo>
                    <a:pt x="227533" y="364490"/>
                  </a:lnTo>
                  <a:lnTo>
                    <a:pt x="220929" y="361950"/>
                  </a:lnTo>
                  <a:lnTo>
                    <a:pt x="220408" y="360680"/>
                  </a:lnTo>
                  <a:lnTo>
                    <a:pt x="203530" y="359410"/>
                  </a:lnTo>
                  <a:lnTo>
                    <a:pt x="198145" y="356870"/>
                  </a:lnTo>
                  <a:lnTo>
                    <a:pt x="191338" y="351790"/>
                  </a:lnTo>
                  <a:lnTo>
                    <a:pt x="190754" y="351790"/>
                  </a:lnTo>
                  <a:lnTo>
                    <a:pt x="189407" y="350520"/>
                  </a:lnTo>
                  <a:lnTo>
                    <a:pt x="189712" y="350520"/>
                  </a:lnTo>
                  <a:lnTo>
                    <a:pt x="189712" y="349250"/>
                  </a:lnTo>
                  <a:lnTo>
                    <a:pt x="188912" y="347980"/>
                  </a:lnTo>
                  <a:lnTo>
                    <a:pt x="188734" y="347980"/>
                  </a:lnTo>
                  <a:lnTo>
                    <a:pt x="188328" y="346710"/>
                  </a:lnTo>
                  <a:lnTo>
                    <a:pt x="186728" y="346710"/>
                  </a:lnTo>
                  <a:lnTo>
                    <a:pt x="182016" y="342900"/>
                  </a:lnTo>
                  <a:lnTo>
                    <a:pt x="175971" y="334010"/>
                  </a:lnTo>
                  <a:lnTo>
                    <a:pt x="175526" y="334010"/>
                  </a:lnTo>
                  <a:lnTo>
                    <a:pt x="175298" y="332740"/>
                  </a:lnTo>
                  <a:lnTo>
                    <a:pt x="174383" y="332740"/>
                  </a:lnTo>
                  <a:lnTo>
                    <a:pt x="174282" y="331470"/>
                  </a:lnTo>
                  <a:lnTo>
                    <a:pt x="173951" y="331470"/>
                  </a:lnTo>
                  <a:lnTo>
                    <a:pt x="163880" y="327660"/>
                  </a:lnTo>
                  <a:lnTo>
                    <a:pt x="161332" y="325120"/>
                  </a:lnTo>
                  <a:lnTo>
                    <a:pt x="152450" y="325120"/>
                  </a:lnTo>
                  <a:lnTo>
                    <a:pt x="149091" y="321310"/>
                  </a:lnTo>
                  <a:close/>
                </a:path>
                <a:path w="552450" h="552450">
                  <a:moveTo>
                    <a:pt x="418592" y="459740"/>
                  </a:moveTo>
                  <a:lnTo>
                    <a:pt x="387210" y="459740"/>
                  </a:lnTo>
                  <a:lnTo>
                    <a:pt x="385660" y="463550"/>
                  </a:lnTo>
                  <a:lnTo>
                    <a:pt x="383641" y="464820"/>
                  </a:lnTo>
                  <a:lnTo>
                    <a:pt x="382371" y="466090"/>
                  </a:lnTo>
                  <a:lnTo>
                    <a:pt x="381165" y="468630"/>
                  </a:lnTo>
                  <a:lnTo>
                    <a:pt x="379615" y="471170"/>
                  </a:lnTo>
                  <a:lnTo>
                    <a:pt x="379310" y="472440"/>
                  </a:lnTo>
                  <a:lnTo>
                    <a:pt x="379818" y="473710"/>
                  </a:lnTo>
                  <a:lnTo>
                    <a:pt x="380352" y="473710"/>
                  </a:lnTo>
                  <a:lnTo>
                    <a:pt x="382270" y="474980"/>
                  </a:lnTo>
                  <a:lnTo>
                    <a:pt x="385787" y="474980"/>
                  </a:lnTo>
                  <a:lnTo>
                    <a:pt x="387680" y="473710"/>
                  </a:lnTo>
                  <a:lnTo>
                    <a:pt x="391185" y="472440"/>
                  </a:lnTo>
                  <a:lnTo>
                    <a:pt x="395808" y="472440"/>
                  </a:lnTo>
                  <a:lnTo>
                    <a:pt x="399770" y="471170"/>
                  </a:lnTo>
                  <a:lnTo>
                    <a:pt x="407162" y="467360"/>
                  </a:lnTo>
                  <a:lnTo>
                    <a:pt x="407746" y="467360"/>
                  </a:lnTo>
                  <a:lnTo>
                    <a:pt x="418592" y="459740"/>
                  </a:lnTo>
                  <a:close/>
                </a:path>
                <a:path w="552450" h="552450">
                  <a:moveTo>
                    <a:pt x="520600" y="403860"/>
                  </a:moveTo>
                  <a:lnTo>
                    <a:pt x="479755" y="403860"/>
                  </a:lnTo>
                  <a:lnTo>
                    <a:pt x="478764" y="405130"/>
                  </a:lnTo>
                  <a:lnTo>
                    <a:pt x="477075" y="406400"/>
                  </a:lnTo>
                  <a:lnTo>
                    <a:pt x="475716" y="407670"/>
                  </a:lnTo>
                  <a:lnTo>
                    <a:pt x="472351" y="410210"/>
                  </a:lnTo>
                  <a:lnTo>
                    <a:pt x="400443" y="410210"/>
                  </a:lnTo>
                  <a:lnTo>
                    <a:pt x="399300" y="412750"/>
                  </a:lnTo>
                  <a:lnTo>
                    <a:pt x="398119" y="415290"/>
                  </a:lnTo>
                  <a:lnTo>
                    <a:pt x="397002" y="417830"/>
                  </a:lnTo>
                  <a:lnTo>
                    <a:pt x="397078" y="419100"/>
                  </a:lnTo>
                  <a:lnTo>
                    <a:pt x="397040" y="420370"/>
                  </a:lnTo>
                  <a:lnTo>
                    <a:pt x="398424" y="425450"/>
                  </a:lnTo>
                  <a:lnTo>
                    <a:pt x="396619" y="431800"/>
                  </a:lnTo>
                  <a:lnTo>
                    <a:pt x="390994" y="450850"/>
                  </a:lnTo>
                  <a:lnTo>
                    <a:pt x="390359" y="450850"/>
                  </a:lnTo>
                  <a:lnTo>
                    <a:pt x="390359" y="453390"/>
                  </a:lnTo>
                  <a:lnTo>
                    <a:pt x="388353" y="457200"/>
                  </a:lnTo>
                  <a:lnTo>
                    <a:pt x="387489" y="459740"/>
                  </a:lnTo>
                  <a:lnTo>
                    <a:pt x="419265" y="459740"/>
                  </a:lnTo>
                  <a:lnTo>
                    <a:pt x="419265" y="458470"/>
                  </a:lnTo>
                  <a:lnTo>
                    <a:pt x="420598" y="458470"/>
                  </a:lnTo>
                  <a:lnTo>
                    <a:pt x="423824" y="455930"/>
                  </a:lnTo>
                  <a:lnTo>
                    <a:pt x="424637" y="455930"/>
                  </a:lnTo>
                  <a:lnTo>
                    <a:pt x="430009" y="449580"/>
                  </a:lnTo>
                  <a:lnTo>
                    <a:pt x="434047" y="445770"/>
                  </a:lnTo>
                  <a:lnTo>
                    <a:pt x="437248" y="445770"/>
                  </a:lnTo>
                  <a:lnTo>
                    <a:pt x="437984" y="444500"/>
                  </a:lnTo>
                  <a:lnTo>
                    <a:pt x="438759" y="443230"/>
                  </a:lnTo>
                  <a:lnTo>
                    <a:pt x="445630" y="436880"/>
                  </a:lnTo>
                  <a:lnTo>
                    <a:pt x="446062" y="436880"/>
                  </a:lnTo>
                  <a:lnTo>
                    <a:pt x="446151" y="435610"/>
                  </a:lnTo>
                  <a:lnTo>
                    <a:pt x="450176" y="429260"/>
                  </a:lnTo>
                  <a:lnTo>
                    <a:pt x="450850" y="427990"/>
                  </a:lnTo>
                  <a:lnTo>
                    <a:pt x="451916" y="427990"/>
                  </a:lnTo>
                  <a:lnTo>
                    <a:pt x="453351" y="426720"/>
                  </a:lnTo>
                  <a:lnTo>
                    <a:pt x="454177" y="426720"/>
                  </a:lnTo>
                  <a:lnTo>
                    <a:pt x="454888" y="425450"/>
                  </a:lnTo>
                  <a:lnTo>
                    <a:pt x="456222" y="424180"/>
                  </a:lnTo>
                  <a:lnTo>
                    <a:pt x="459219" y="421640"/>
                  </a:lnTo>
                  <a:lnTo>
                    <a:pt x="462851" y="419100"/>
                  </a:lnTo>
                  <a:lnTo>
                    <a:pt x="464959" y="417830"/>
                  </a:lnTo>
                  <a:lnTo>
                    <a:pt x="513676" y="417830"/>
                  </a:lnTo>
                  <a:lnTo>
                    <a:pt x="514585" y="416560"/>
                  </a:lnTo>
                  <a:lnTo>
                    <a:pt x="520600" y="403860"/>
                  </a:lnTo>
                  <a:close/>
                </a:path>
                <a:path w="552450" h="552450">
                  <a:moveTo>
                    <a:pt x="546838" y="330200"/>
                  </a:moveTo>
                  <a:lnTo>
                    <a:pt x="397078" y="330200"/>
                  </a:lnTo>
                  <a:lnTo>
                    <a:pt x="399097" y="336550"/>
                  </a:lnTo>
                  <a:lnTo>
                    <a:pt x="399440" y="336550"/>
                  </a:lnTo>
                  <a:lnTo>
                    <a:pt x="400862" y="337820"/>
                  </a:lnTo>
                  <a:lnTo>
                    <a:pt x="409181" y="337820"/>
                  </a:lnTo>
                  <a:lnTo>
                    <a:pt x="411873" y="341630"/>
                  </a:lnTo>
                  <a:lnTo>
                    <a:pt x="412546" y="342900"/>
                  </a:lnTo>
                  <a:lnTo>
                    <a:pt x="406234" y="355600"/>
                  </a:lnTo>
                  <a:lnTo>
                    <a:pt x="411873" y="368300"/>
                  </a:lnTo>
                  <a:lnTo>
                    <a:pt x="412546" y="372110"/>
                  </a:lnTo>
                  <a:lnTo>
                    <a:pt x="412559" y="375920"/>
                  </a:lnTo>
                  <a:lnTo>
                    <a:pt x="413321" y="375920"/>
                  </a:lnTo>
                  <a:lnTo>
                    <a:pt x="413778" y="377190"/>
                  </a:lnTo>
                  <a:lnTo>
                    <a:pt x="414032" y="377190"/>
                  </a:lnTo>
                  <a:lnTo>
                    <a:pt x="413804" y="378460"/>
                  </a:lnTo>
                  <a:lnTo>
                    <a:pt x="414566" y="379730"/>
                  </a:lnTo>
                  <a:lnTo>
                    <a:pt x="413219" y="383540"/>
                  </a:lnTo>
                  <a:lnTo>
                    <a:pt x="410527" y="398780"/>
                  </a:lnTo>
                  <a:lnTo>
                    <a:pt x="405815" y="402590"/>
                  </a:lnTo>
                  <a:lnTo>
                    <a:pt x="403809" y="407670"/>
                  </a:lnTo>
                  <a:lnTo>
                    <a:pt x="402463" y="408940"/>
                  </a:lnTo>
                  <a:lnTo>
                    <a:pt x="400812" y="408940"/>
                  </a:lnTo>
                  <a:lnTo>
                    <a:pt x="400621" y="410210"/>
                  </a:lnTo>
                  <a:lnTo>
                    <a:pt x="472351" y="410210"/>
                  </a:lnTo>
                  <a:lnTo>
                    <a:pt x="476389" y="403860"/>
                  </a:lnTo>
                  <a:lnTo>
                    <a:pt x="520600" y="403860"/>
                  </a:lnTo>
                  <a:lnTo>
                    <a:pt x="523006" y="398780"/>
                  </a:lnTo>
                  <a:lnTo>
                    <a:pt x="484454" y="398780"/>
                  </a:lnTo>
                  <a:lnTo>
                    <a:pt x="484822" y="397510"/>
                  </a:lnTo>
                  <a:lnTo>
                    <a:pt x="483666" y="396240"/>
                  </a:lnTo>
                  <a:lnTo>
                    <a:pt x="482942" y="396240"/>
                  </a:lnTo>
                  <a:lnTo>
                    <a:pt x="482625" y="394970"/>
                  </a:lnTo>
                  <a:lnTo>
                    <a:pt x="479755" y="394970"/>
                  </a:lnTo>
                  <a:lnTo>
                    <a:pt x="480783" y="393700"/>
                  </a:lnTo>
                  <a:lnTo>
                    <a:pt x="480745" y="392430"/>
                  </a:lnTo>
                  <a:lnTo>
                    <a:pt x="481101" y="391160"/>
                  </a:lnTo>
                  <a:lnTo>
                    <a:pt x="481901" y="389890"/>
                  </a:lnTo>
                  <a:lnTo>
                    <a:pt x="482434" y="389890"/>
                  </a:lnTo>
                  <a:lnTo>
                    <a:pt x="482434" y="388620"/>
                  </a:lnTo>
                  <a:lnTo>
                    <a:pt x="485127" y="379730"/>
                  </a:lnTo>
                  <a:lnTo>
                    <a:pt x="485800" y="377190"/>
                  </a:lnTo>
                  <a:lnTo>
                    <a:pt x="488492" y="372110"/>
                  </a:lnTo>
                  <a:lnTo>
                    <a:pt x="490029" y="370840"/>
                  </a:lnTo>
                  <a:lnTo>
                    <a:pt x="490423" y="370840"/>
                  </a:lnTo>
                  <a:lnTo>
                    <a:pt x="491426" y="368300"/>
                  </a:lnTo>
                  <a:lnTo>
                    <a:pt x="491502" y="367030"/>
                  </a:lnTo>
                  <a:lnTo>
                    <a:pt x="491845" y="365760"/>
                  </a:lnTo>
                  <a:lnTo>
                    <a:pt x="494538" y="360680"/>
                  </a:lnTo>
                  <a:lnTo>
                    <a:pt x="496544" y="359410"/>
                  </a:lnTo>
                  <a:lnTo>
                    <a:pt x="496912" y="358140"/>
                  </a:lnTo>
                  <a:lnTo>
                    <a:pt x="497230" y="358140"/>
                  </a:lnTo>
                  <a:lnTo>
                    <a:pt x="505294" y="346710"/>
                  </a:lnTo>
                  <a:lnTo>
                    <a:pt x="507301" y="345440"/>
                  </a:lnTo>
                  <a:lnTo>
                    <a:pt x="542672" y="345440"/>
                  </a:lnTo>
                  <a:lnTo>
                    <a:pt x="546838" y="330200"/>
                  </a:lnTo>
                  <a:close/>
                </a:path>
                <a:path w="552450" h="552450">
                  <a:moveTo>
                    <a:pt x="542672" y="345440"/>
                  </a:moveTo>
                  <a:lnTo>
                    <a:pt x="507301" y="345440"/>
                  </a:lnTo>
                  <a:lnTo>
                    <a:pt x="503095" y="358140"/>
                  </a:lnTo>
                  <a:lnTo>
                    <a:pt x="498273" y="370840"/>
                  </a:lnTo>
                  <a:lnTo>
                    <a:pt x="492758" y="383540"/>
                  </a:lnTo>
                  <a:lnTo>
                    <a:pt x="486473" y="396240"/>
                  </a:lnTo>
                  <a:lnTo>
                    <a:pt x="484454" y="398780"/>
                  </a:lnTo>
                  <a:lnTo>
                    <a:pt x="523006" y="398780"/>
                  </a:lnTo>
                  <a:lnTo>
                    <a:pt x="535035" y="373380"/>
                  </a:lnTo>
                  <a:lnTo>
                    <a:pt x="542672" y="345440"/>
                  </a:lnTo>
                  <a:close/>
                </a:path>
                <a:path w="552450" h="552450">
                  <a:moveTo>
                    <a:pt x="404787" y="344170"/>
                  </a:moveTo>
                  <a:lnTo>
                    <a:pt x="397370" y="344170"/>
                  </a:lnTo>
                  <a:lnTo>
                    <a:pt x="395020" y="346710"/>
                  </a:lnTo>
                  <a:lnTo>
                    <a:pt x="393903" y="351790"/>
                  </a:lnTo>
                  <a:lnTo>
                    <a:pt x="394563" y="353060"/>
                  </a:lnTo>
                  <a:lnTo>
                    <a:pt x="397395" y="355600"/>
                  </a:lnTo>
                  <a:lnTo>
                    <a:pt x="402894" y="355600"/>
                  </a:lnTo>
                  <a:lnTo>
                    <a:pt x="405714" y="353060"/>
                  </a:lnTo>
                  <a:lnTo>
                    <a:pt x="406488" y="350520"/>
                  </a:lnTo>
                  <a:lnTo>
                    <a:pt x="406971" y="349250"/>
                  </a:lnTo>
                  <a:lnTo>
                    <a:pt x="406806" y="347980"/>
                  </a:lnTo>
                  <a:lnTo>
                    <a:pt x="404787" y="344170"/>
                  </a:lnTo>
                  <a:close/>
                </a:path>
                <a:path w="552450" h="552450">
                  <a:moveTo>
                    <a:pt x="511340" y="299720"/>
                  </a:moveTo>
                  <a:lnTo>
                    <a:pt x="313740" y="299720"/>
                  </a:lnTo>
                  <a:lnTo>
                    <a:pt x="313740" y="300990"/>
                  </a:lnTo>
                  <a:lnTo>
                    <a:pt x="313512" y="300990"/>
                  </a:lnTo>
                  <a:lnTo>
                    <a:pt x="315760" y="304800"/>
                  </a:lnTo>
                  <a:lnTo>
                    <a:pt x="319125" y="308610"/>
                  </a:lnTo>
                  <a:lnTo>
                    <a:pt x="326021" y="317500"/>
                  </a:lnTo>
                  <a:lnTo>
                    <a:pt x="326326" y="318770"/>
                  </a:lnTo>
                  <a:lnTo>
                    <a:pt x="326517" y="318770"/>
                  </a:lnTo>
                  <a:lnTo>
                    <a:pt x="330542" y="321310"/>
                  </a:lnTo>
                  <a:lnTo>
                    <a:pt x="333235" y="326390"/>
                  </a:lnTo>
                  <a:lnTo>
                    <a:pt x="335292" y="326390"/>
                  </a:lnTo>
                  <a:lnTo>
                    <a:pt x="335216" y="327660"/>
                  </a:lnTo>
                  <a:lnTo>
                    <a:pt x="336600" y="327660"/>
                  </a:lnTo>
                  <a:lnTo>
                    <a:pt x="346011" y="332740"/>
                  </a:lnTo>
                  <a:lnTo>
                    <a:pt x="349694" y="336550"/>
                  </a:lnTo>
                  <a:lnTo>
                    <a:pt x="352221" y="336550"/>
                  </a:lnTo>
                  <a:lnTo>
                    <a:pt x="354215" y="335280"/>
                  </a:lnTo>
                  <a:lnTo>
                    <a:pt x="372973" y="335280"/>
                  </a:lnTo>
                  <a:lnTo>
                    <a:pt x="373468" y="334010"/>
                  </a:lnTo>
                  <a:lnTo>
                    <a:pt x="383641" y="332740"/>
                  </a:lnTo>
                  <a:lnTo>
                    <a:pt x="386334" y="332740"/>
                  </a:lnTo>
                  <a:lnTo>
                    <a:pt x="390359" y="330200"/>
                  </a:lnTo>
                  <a:lnTo>
                    <a:pt x="546838" y="330200"/>
                  </a:lnTo>
                  <a:lnTo>
                    <a:pt x="547879" y="326390"/>
                  </a:lnTo>
                  <a:lnTo>
                    <a:pt x="550050" y="302260"/>
                  </a:lnTo>
                  <a:lnTo>
                    <a:pt x="512013" y="302260"/>
                  </a:lnTo>
                  <a:lnTo>
                    <a:pt x="511340" y="300990"/>
                  </a:lnTo>
                  <a:lnTo>
                    <a:pt x="511340" y="299720"/>
                  </a:lnTo>
                  <a:close/>
                </a:path>
                <a:path w="552450" h="552450">
                  <a:moveTo>
                    <a:pt x="160058" y="323850"/>
                  </a:moveTo>
                  <a:lnTo>
                    <a:pt x="159753" y="325120"/>
                  </a:lnTo>
                  <a:lnTo>
                    <a:pt x="161332" y="325120"/>
                  </a:lnTo>
                  <a:lnTo>
                    <a:pt x="160058" y="323850"/>
                  </a:lnTo>
                  <a:close/>
                </a:path>
                <a:path w="552450" h="552450">
                  <a:moveTo>
                    <a:pt x="145732" y="317500"/>
                  </a:moveTo>
                  <a:lnTo>
                    <a:pt x="65227" y="317500"/>
                  </a:lnTo>
                  <a:lnTo>
                    <a:pt x="65278" y="318770"/>
                  </a:lnTo>
                  <a:lnTo>
                    <a:pt x="67767" y="318770"/>
                  </a:lnTo>
                  <a:lnTo>
                    <a:pt x="70993" y="323850"/>
                  </a:lnTo>
                  <a:lnTo>
                    <a:pt x="73139" y="323850"/>
                  </a:lnTo>
                  <a:lnTo>
                    <a:pt x="75831" y="322580"/>
                  </a:lnTo>
                  <a:lnTo>
                    <a:pt x="76276" y="322580"/>
                  </a:lnTo>
                  <a:lnTo>
                    <a:pt x="76962" y="321310"/>
                  </a:lnTo>
                  <a:lnTo>
                    <a:pt x="149091" y="321310"/>
                  </a:lnTo>
                  <a:lnTo>
                    <a:pt x="145732" y="317500"/>
                  </a:lnTo>
                  <a:close/>
                </a:path>
                <a:path w="552450" h="552450">
                  <a:moveTo>
                    <a:pt x="68084" y="281940"/>
                  </a:moveTo>
                  <a:lnTo>
                    <a:pt x="41554" y="281940"/>
                  </a:lnTo>
                  <a:lnTo>
                    <a:pt x="43573" y="287020"/>
                  </a:lnTo>
                  <a:lnTo>
                    <a:pt x="43675" y="288290"/>
                  </a:lnTo>
                  <a:lnTo>
                    <a:pt x="44246" y="288290"/>
                  </a:lnTo>
                  <a:lnTo>
                    <a:pt x="45580" y="290830"/>
                  </a:lnTo>
                  <a:lnTo>
                    <a:pt x="48272" y="293370"/>
                  </a:lnTo>
                  <a:lnTo>
                    <a:pt x="48399" y="293370"/>
                  </a:lnTo>
                  <a:lnTo>
                    <a:pt x="49491" y="294640"/>
                  </a:lnTo>
                  <a:lnTo>
                    <a:pt x="52971" y="295910"/>
                  </a:lnTo>
                  <a:lnTo>
                    <a:pt x="58394" y="312420"/>
                  </a:lnTo>
                  <a:lnTo>
                    <a:pt x="58267" y="313690"/>
                  </a:lnTo>
                  <a:lnTo>
                    <a:pt x="59702" y="314960"/>
                  </a:lnTo>
                  <a:lnTo>
                    <a:pt x="63055" y="314960"/>
                  </a:lnTo>
                  <a:lnTo>
                    <a:pt x="65074" y="317500"/>
                  </a:lnTo>
                  <a:lnTo>
                    <a:pt x="146392" y="317500"/>
                  </a:lnTo>
                  <a:lnTo>
                    <a:pt x="147662" y="316230"/>
                  </a:lnTo>
                  <a:lnTo>
                    <a:pt x="147916" y="313690"/>
                  </a:lnTo>
                  <a:lnTo>
                    <a:pt x="147739" y="312420"/>
                  </a:lnTo>
                  <a:lnTo>
                    <a:pt x="150190" y="309880"/>
                  </a:lnTo>
                  <a:lnTo>
                    <a:pt x="81876" y="309880"/>
                  </a:lnTo>
                  <a:lnTo>
                    <a:pt x="80194" y="308610"/>
                  </a:lnTo>
                  <a:lnTo>
                    <a:pt x="70459" y="308610"/>
                  </a:lnTo>
                  <a:lnTo>
                    <a:pt x="68440" y="304800"/>
                  </a:lnTo>
                  <a:lnTo>
                    <a:pt x="69068" y="287020"/>
                  </a:lnTo>
                  <a:lnTo>
                    <a:pt x="69113" y="284480"/>
                  </a:lnTo>
                  <a:lnTo>
                    <a:pt x="68084" y="281940"/>
                  </a:lnTo>
                  <a:close/>
                </a:path>
                <a:path w="552450" h="552450">
                  <a:moveTo>
                    <a:pt x="98501" y="295910"/>
                  </a:moveTo>
                  <a:lnTo>
                    <a:pt x="95999" y="295910"/>
                  </a:lnTo>
                  <a:lnTo>
                    <a:pt x="85725" y="300990"/>
                  </a:lnTo>
                  <a:lnTo>
                    <a:pt x="85064" y="302260"/>
                  </a:lnTo>
                  <a:lnTo>
                    <a:pt x="84569" y="302260"/>
                  </a:lnTo>
                  <a:lnTo>
                    <a:pt x="81876" y="309880"/>
                  </a:lnTo>
                  <a:lnTo>
                    <a:pt x="150190" y="309880"/>
                  </a:lnTo>
                  <a:lnTo>
                    <a:pt x="150431" y="308610"/>
                  </a:lnTo>
                  <a:lnTo>
                    <a:pt x="134975" y="308610"/>
                  </a:lnTo>
                  <a:lnTo>
                    <a:pt x="130784" y="306070"/>
                  </a:lnTo>
                  <a:lnTo>
                    <a:pt x="130467" y="304800"/>
                  </a:lnTo>
                  <a:lnTo>
                    <a:pt x="119519" y="304800"/>
                  </a:lnTo>
                  <a:lnTo>
                    <a:pt x="110782" y="302260"/>
                  </a:lnTo>
                  <a:lnTo>
                    <a:pt x="106860" y="297180"/>
                  </a:lnTo>
                  <a:lnTo>
                    <a:pt x="98767" y="297180"/>
                  </a:lnTo>
                  <a:lnTo>
                    <a:pt x="98501" y="295910"/>
                  </a:lnTo>
                  <a:close/>
                </a:path>
                <a:path w="552450" h="552450">
                  <a:moveTo>
                    <a:pt x="78511" y="307340"/>
                  </a:moveTo>
                  <a:lnTo>
                    <a:pt x="76504" y="307340"/>
                  </a:lnTo>
                  <a:lnTo>
                    <a:pt x="70459" y="308610"/>
                  </a:lnTo>
                  <a:lnTo>
                    <a:pt x="80194" y="308610"/>
                  </a:lnTo>
                  <a:lnTo>
                    <a:pt x="78511" y="307340"/>
                  </a:lnTo>
                  <a:close/>
                </a:path>
                <a:path w="552450" h="552450">
                  <a:moveTo>
                    <a:pt x="141693" y="298450"/>
                  </a:moveTo>
                  <a:lnTo>
                    <a:pt x="132918" y="298450"/>
                  </a:lnTo>
                  <a:lnTo>
                    <a:pt x="132956" y="299720"/>
                  </a:lnTo>
                  <a:lnTo>
                    <a:pt x="132613" y="299720"/>
                  </a:lnTo>
                  <a:lnTo>
                    <a:pt x="132334" y="300990"/>
                  </a:lnTo>
                  <a:lnTo>
                    <a:pt x="132283" y="302260"/>
                  </a:lnTo>
                  <a:lnTo>
                    <a:pt x="132283" y="304800"/>
                  </a:lnTo>
                  <a:lnTo>
                    <a:pt x="132435" y="306070"/>
                  </a:lnTo>
                  <a:lnTo>
                    <a:pt x="133426" y="307340"/>
                  </a:lnTo>
                  <a:lnTo>
                    <a:pt x="134975" y="307340"/>
                  </a:lnTo>
                  <a:lnTo>
                    <a:pt x="134975" y="308610"/>
                  </a:lnTo>
                  <a:lnTo>
                    <a:pt x="150431" y="308610"/>
                  </a:lnTo>
                  <a:lnTo>
                    <a:pt x="150431" y="306070"/>
                  </a:lnTo>
                  <a:lnTo>
                    <a:pt x="149529" y="304800"/>
                  </a:lnTo>
                  <a:lnTo>
                    <a:pt x="141020" y="304800"/>
                  </a:lnTo>
                  <a:lnTo>
                    <a:pt x="141020" y="303530"/>
                  </a:lnTo>
                  <a:lnTo>
                    <a:pt x="141236" y="303530"/>
                  </a:lnTo>
                  <a:lnTo>
                    <a:pt x="140347" y="300990"/>
                  </a:lnTo>
                  <a:lnTo>
                    <a:pt x="141173" y="300990"/>
                  </a:lnTo>
                  <a:lnTo>
                    <a:pt x="141693" y="299720"/>
                  </a:lnTo>
                  <a:lnTo>
                    <a:pt x="141693" y="298450"/>
                  </a:lnTo>
                  <a:close/>
                </a:path>
                <a:path w="552450" h="552450">
                  <a:moveTo>
                    <a:pt x="122580" y="303530"/>
                  </a:moveTo>
                  <a:lnTo>
                    <a:pt x="120853" y="303530"/>
                  </a:lnTo>
                  <a:lnTo>
                    <a:pt x="119519" y="304800"/>
                  </a:lnTo>
                  <a:lnTo>
                    <a:pt x="130263" y="304800"/>
                  </a:lnTo>
                  <a:lnTo>
                    <a:pt x="122580" y="303530"/>
                  </a:lnTo>
                  <a:close/>
                </a:path>
                <a:path w="552450" h="552450">
                  <a:moveTo>
                    <a:pt x="550621" y="295910"/>
                  </a:moveTo>
                  <a:lnTo>
                    <a:pt x="516039" y="295910"/>
                  </a:lnTo>
                  <a:lnTo>
                    <a:pt x="515975" y="297180"/>
                  </a:lnTo>
                  <a:lnTo>
                    <a:pt x="516115" y="298450"/>
                  </a:lnTo>
                  <a:lnTo>
                    <a:pt x="515366" y="299720"/>
                  </a:lnTo>
                  <a:lnTo>
                    <a:pt x="514273" y="300990"/>
                  </a:lnTo>
                  <a:lnTo>
                    <a:pt x="513080" y="300990"/>
                  </a:lnTo>
                  <a:lnTo>
                    <a:pt x="512013" y="302260"/>
                  </a:lnTo>
                  <a:lnTo>
                    <a:pt x="550050" y="302260"/>
                  </a:lnTo>
                  <a:lnTo>
                    <a:pt x="550621" y="295910"/>
                  </a:lnTo>
                  <a:close/>
                </a:path>
                <a:path w="552450" h="552450">
                  <a:moveTo>
                    <a:pt x="433946" y="210820"/>
                  </a:moveTo>
                  <a:lnTo>
                    <a:pt x="346456" y="210820"/>
                  </a:lnTo>
                  <a:lnTo>
                    <a:pt x="346011" y="212090"/>
                  </a:lnTo>
                  <a:lnTo>
                    <a:pt x="343992" y="220980"/>
                  </a:lnTo>
                  <a:lnTo>
                    <a:pt x="334581" y="227330"/>
                  </a:lnTo>
                  <a:lnTo>
                    <a:pt x="330542" y="228600"/>
                  </a:lnTo>
                  <a:lnTo>
                    <a:pt x="330060" y="229870"/>
                  </a:lnTo>
                  <a:lnTo>
                    <a:pt x="329196" y="229870"/>
                  </a:lnTo>
                  <a:lnTo>
                    <a:pt x="327456" y="234950"/>
                  </a:lnTo>
                  <a:lnTo>
                    <a:pt x="324319" y="238760"/>
                  </a:lnTo>
                  <a:lnTo>
                    <a:pt x="320738" y="245110"/>
                  </a:lnTo>
                  <a:lnTo>
                    <a:pt x="319125" y="248920"/>
                  </a:lnTo>
                  <a:lnTo>
                    <a:pt x="313740" y="259080"/>
                  </a:lnTo>
                  <a:lnTo>
                    <a:pt x="313613" y="259080"/>
                  </a:lnTo>
                  <a:lnTo>
                    <a:pt x="313740" y="260350"/>
                  </a:lnTo>
                  <a:lnTo>
                    <a:pt x="313829" y="261620"/>
                  </a:lnTo>
                  <a:lnTo>
                    <a:pt x="313740" y="262890"/>
                  </a:lnTo>
                  <a:lnTo>
                    <a:pt x="313601" y="264160"/>
                  </a:lnTo>
                  <a:lnTo>
                    <a:pt x="314413" y="264160"/>
                  </a:lnTo>
                  <a:lnTo>
                    <a:pt x="315760" y="266700"/>
                  </a:lnTo>
                  <a:lnTo>
                    <a:pt x="317106" y="276860"/>
                  </a:lnTo>
                  <a:lnTo>
                    <a:pt x="309956" y="290830"/>
                  </a:lnTo>
                  <a:lnTo>
                    <a:pt x="310388" y="292100"/>
                  </a:lnTo>
                  <a:lnTo>
                    <a:pt x="311061" y="292100"/>
                  </a:lnTo>
                  <a:lnTo>
                    <a:pt x="313740" y="294640"/>
                  </a:lnTo>
                  <a:lnTo>
                    <a:pt x="313702" y="299720"/>
                  </a:lnTo>
                  <a:lnTo>
                    <a:pt x="511860" y="299720"/>
                  </a:lnTo>
                  <a:lnTo>
                    <a:pt x="512140" y="298450"/>
                  </a:lnTo>
                  <a:lnTo>
                    <a:pt x="513727" y="298450"/>
                  </a:lnTo>
                  <a:lnTo>
                    <a:pt x="516039" y="295910"/>
                  </a:lnTo>
                  <a:lnTo>
                    <a:pt x="550621" y="295910"/>
                  </a:lnTo>
                  <a:lnTo>
                    <a:pt x="551650" y="284480"/>
                  </a:lnTo>
                  <a:lnTo>
                    <a:pt x="504621" y="284480"/>
                  </a:lnTo>
                  <a:lnTo>
                    <a:pt x="503275" y="275590"/>
                  </a:lnTo>
                  <a:lnTo>
                    <a:pt x="503275" y="274320"/>
                  </a:lnTo>
                  <a:lnTo>
                    <a:pt x="502602" y="271780"/>
                  </a:lnTo>
                  <a:lnTo>
                    <a:pt x="551878" y="271780"/>
                  </a:lnTo>
                  <a:lnTo>
                    <a:pt x="547879" y="227330"/>
                  </a:lnTo>
                  <a:lnTo>
                    <a:pt x="544755" y="215900"/>
                  </a:lnTo>
                  <a:lnTo>
                    <a:pt x="443458" y="215900"/>
                  </a:lnTo>
                  <a:lnTo>
                    <a:pt x="433946" y="210820"/>
                  </a:lnTo>
                  <a:close/>
                </a:path>
                <a:path w="552450" h="552450">
                  <a:moveTo>
                    <a:pt x="513727" y="298450"/>
                  </a:moveTo>
                  <a:lnTo>
                    <a:pt x="512140" y="298450"/>
                  </a:lnTo>
                  <a:lnTo>
                    <a:pt x="512572" y="299720"/>
                  </a:lnTo>
                  <a:lnTo>
                    <a:pt x="513727" y="298450"/>
                  </a:lnTo>
                  <a:close/>
                </a:path>
                <a:path w="552450" h="552450">
                  <a:moveTo>
                    <a:pt x="140106" y="290830"/>
                  </a:moveTo>
                  <a:lnTo>
                    <a:pt x="131610" y="290830"/>
                  </a:lnTo>
                  <a:lnTo>
                    <a:pt x="131610" y="295910"/>
                  </a:lnTo>
                  <a:lnTo>
                    <a:pt x="132308" y="297180"/>
                  </a:lnTo>
                  <a:lnTo>
                    <a:pt x="132956" y="297180"/>
                  </a:lnTo>
                  <a:lnTo>
                    <a:pt x="132981" y="298450"/>
                  </a:lnTo>
                  <a:lnTo>
                    <a:pt x="141617" y="298450"/>
                  </a:lnTo>
                  <a:lnTo>
                    <a:pt x="140347" y="294640"/>
                  </a:lnTo>
                  <a:lnTo>
                    <a:pt x="140195" y="293370"/>
                  </a:lnTo>
                  <a:lnTo>
                    <a:pt x="139674" y="292100"/>
                  </a:lnTo>
                  <a:lnTo>
                    <a:pt x="140106" y="290830"/>
                  </a:lnTo>
                  <a:close/>
                </a:path>
                <a:path w="552450" h="552450">
                  <a:moveTo>
                    <a:pt x="103936" y="294640"/>
                  </a:moveTo>
                  <a:lnTo>
                    <a:pt x="102704" y="294640"/>
                  </a:lnTo>
                  <a:lnTo>
                    <a:pt x="102044" y="295910"/>
                  </a:lnTo>
                  <a:lnTo>
                    <a:pt x="100698" y="297180"/>
                  </a:lnTo>
                  <a:lnTo>
                    <a:pt x="106860" y="297180"/>
                  </a:lnTo>
                  <a:lnTo>
                    <a:pt x="105879" y="295910"/>
                  </a:lnTo>
                  <a:lnTo>
                    <a:pt x="104724" y="295910"/>
                  </a:lnTo>
                  <a:lnTo>
                    <a:pt x="103936" y="294640"/>
                  </a:lnTo>
                  <a:close/>
                </a:path>
                <a:path w="552450" h="552450">
                  <a:moveTo>
                    <a:pt x="141693" y="280670"/>
                  </a:moveTo>
                  <a:lnTo>
                    <a:pt x="129590" y="280670"/>
                  </a:lnTo>
                  <a:lnTo>
                    <a:pt x="129590" y="281940"/>
                  </a:lnTo>
                  <a:lnTo>
                    <a:pt x="130251" y="283210"/>
                  </a:lnTo>
                  <a:lnTo>
                    <a:pt x="130371" y="287020"/>
                  </a:lnTo>
                  <a:lnTo>
                    <a:pt x="130479" y="288290"/>
                  </a:lnTo>
                  <a:lnTo>
                    <a:pt x="131597" y="288290"/>
                  </a:lnTo>
                  <a:lnTo>
                    <a:pt x="132283" y="289560"/>
                  </a:lnTo>
                  <a:lnTo>
                    <a:pt x="132283" y="290830"/>
                  </a:lnTo>
                  <a:lnTo>
                    <a:pt x="140347" y="290830"/>
                  </a:lnTo>
                  <a:lnTo>
                    <a:pt x="140995" y="289560"/>
                  </a:lnTo>
                  <a:lnTo>
                    <a:pt x="140843" y="289560"/>
                  </a:lnTo>
                  <a:lnTo>
                    <a:pt x="139636" y="285750"/>
                  </a:lnTo>
                  <a:lnTo>
                    <a:pt x="139725" y="284480"/>
                  </a:lnTo>
                  <a:lnTo>
                    <a:pt x="139852" y="284480"/>
                  </a:lnTo>
                  <a:lnTo>
                    <a:pt x="139674" y="283210"/>
                  </a:lnTo>
                  <a:lnTo>
                    <a:pt x="140728" y="283210"/>
                  </a:lnTo>
                  <a:lnTo>
                    <a:pt x="141605" y="281940"/>
                  </a:lnTo>
                  <a:lnTo>
                    <a:pt x="141693" y="280670"/>
                  </a:lnTo>
                  <a:close/>
                </a:path>
                <a:path w="552450" h="552450">
                  <a:moveTo>
                    <a:pt x="41554" y="281940"/>
                  </a:moveTo>
                  <a:lnTo>
                    <a:pt x="34836" y="281940"/>
                  </a:lnTo>
                  <a:lnTo>
                    <a:pt x="36817" y="283210"/>
                  </a:lnTo>
                  <a:lnTo>
                    <a:pt x="38049" y="284480"/>
                  </a:lnTo>
                  <a:lnTo>
                    <a:pt x="38862" y="283210"/>
                  </a:lnTo>
                  <a:lnTo>
                    <a:pt x="41554" y="281940"/>
                  </a:lnTo>
                  <a:close/>
                </a:path>
                <a:path w="552450" h="552450">
                  <a:moveTo>
                    <a:pt x="551878" y="271780"/>
                  </a:moveTo>
                  <a:lnTo>
                    <a:pt x="502602" y="271780"/>
                  </a:lnTo>
                  <a:lnTo>
                    <a:pt x="504990" y="276860"/>
                  </a:lnTo>
                  <a:lnTo>
                    <a:pt x="505955" y="279400"/>
                  </a:lnTo>
                  <a:lnTo>
                    <a:pt x="505955" y="284480"/>
                  </a:lnTo>
                  <a:lnTo>
                    <a:pt x="551650" y="284480"/>
                  </a:lnTo>
                  <a:lnTo>
                    <a:pt x="552221" y="278130"/>
                  </a:lnTo>
                  <a:lnTo>
                    <a:pt x="552107" y="274320"/>
                  </a:lnTo>
                  <a:lnTo>
                    <a:pt x="551878" y="271780"/>
                  </a:lnTo>
                  <a:close/>
                </a:path>
                <a:path w="552450" h="552450">
                  <a:moveTo>
                    <a:pt x="139839" y="275590"/>
                  </a:moveTo>
                  <a:lnTo>
                    <a:pt x="128244" y="275590"/>
                  </a:lnTo>
                  <a:lnTo>
                    <a:pt x="128244" y="276860"/>
                  </a:lnTo>
                  <a:lnTo>
                    <a:pt x="128384" y="278130"/>
                  </a:lnTo>
                  <a:lnTo>
                    <a:pt x="129197" y="279400"/>
                  </a:lnTo>
                  <a:lnTo>
                    <a:pt x="129984" y="279400"/>
                  </a:lnTo>
                  <a:lnTo>
                    <a:pt x="129641" y="280670"/>
                  </a:lnTo>
                  <a:lnTo>
                    <a:pt x="141490" y="280670"/>
                  </a:lnTo>
                  <a:lnTo>
                    <a:pt x="140347" y="276860"/>
                  </a:lnTo>
                  <a:lnTo>
                    <a:pt x="139839" y="275590"/>
                  </a:lnTo>
                  <a:close/>
                </a:path>
                <a:path w="552450" h="552450">
                  <a:moveTo>
                    <a:pt x="88595" y="275590"/>
                  </a:moveTo>
                  <a:lnTo>
                    <a:pt x="79260" y="275590"/>
                  </a:lnTo>
                  <a:lnTo>
                    <a:pt x="80530" y="276860"/>
                  </a:lnTo>
                  <a:lnTo>
                    <a:pt x="81876" y="278130"/>
                  </a:lnTo>
                  <a:lnTo>
                    <a:pt x="82092" y="278130"/>
                  </a:lnTo>
                  <a:lnTo>
                    <a:pt x="82969" y="276860"/>
                  </a:lnTo>
                  <a:lnTo>
                    <a:pt x="86506" y="276860"/>
                  </a:lnTo>
                  <a:lnTo>
                    <a:pt x="88595" y="275590"/>
                  </a:lnTo>
                  <a:close/>
                </a:path>
                <a:path w="552450" h="552450">
                  <a:moveTo>
                    <a:pt x="86506" y="276860"/>
                  </a:moveTo>
                  <a:lnTo>
                    <a:pt x="82969" y="276860"/>
                  </a:lnTo>
                  <a:lnTo>
                    <a:pt x="83223" y="278130"/>
                  </a:lnTo>
                  <a:lnTo>
                    <a:pt x="84416" y="278130"/>
                  </a:lnTo>
                  <a:lnTo>
                    <a:pt x="86506" y="276860"/>
                  </a:lnTo>
                  <a:close/>
                </a:path>
                <a:path w="552450" h="552450">
                  <a:moveTo>
                    <a:pt x="128244" y="275590"/>
                  </a:moveTo>
                  <a:lnTo>
                    <a:pt x="124218" y="275590"/>
                  </a:lnTo>
                  <a:lnTo>
                    <a:pt x="124777" y="276860"/>
                  </a:lnTo>
                  <a:lnTo>
                    <a:pt x="126911" y="276860"/>
                  </a:lnTo>
                  <a:lnTo>
                    <a:pt x="128244" y="275590"/>
                  </a:lnTo>
                  <a:close/>
                </a:path>
                <a:path w="552450" h="552450">
                  <a:moveTo>
                    <a:pt x="86448" y="267970"/>
                  </a:moveTo>
                  <a:lnTo>
                    <a:pt x="78765" y="267970"/>
                  </a:lnTo>
                  <a:lnTo>
                    <a:pt x="76746" y="270510"/>
                  </a:lnTo>
                  <a:lnTo>
                    <a:pt x="76009" y="270510"/>
                  </a:lnTo>
                  <a:lnTo>
                    <a:pt x="75679" y="271780"/>
                  </a:lnTo>
                  <a:lnTo>
                    <a:pt x="75958" y="273050"/>
                  </a:lnTo>
                  <a:lnTo>
                    <a:pt x="76695" y="274320"/>
                  </a:lnTo>
                  <a:lnTo>
                    <a:pt x="77177" y="274320"/>
                  </a:lnTo>
                  <a:lnTo>
                    <a:pt x="78232" y="275590"/>
                  </a:lnTo>
                  <a:lnTo>
                    <a:pt x="89357" y="275590"/>
                  </a:lnTo>
                  <a:lnTo>
                    <a:pt x="89852" y="274320"/>
                  </a:lnTo>
                  <a:lnTo>
                    <a:pt x="89941" y="271780"/>
                  </a:lnTo>
                  <a:lnTo>
                    <a:pt x="134975" y="271780"/>
                  </a:lnTo>
                  <a:lnTo>
                    <a:pt x="134759" y="270510"/>
                  </a:lnTo>
                  <a:lnTo>
                    <a:pt x="133604" y="269240"/>
                  </a:lnTo>
                  <a:lnTo>
                    <a:pt x="87922" y="269240"/>
                  </a:lnTo>
                  <a:lnTo>
                    <a:pt x="86448" y="267970"/>
                  </a:lnTo>
                  <a:close/>
                </a:path>
                <a:path w="552450" h="552450">
                  <a:moveTo>
                    <a:pt x="122872" y="274320"/>
                  </a:moveTo>
                  <a:lnTo>
                    <a:pt x="111455" y="274320"/>
                  </a:lnTo>
                  <a:lnTo>
                    <a:pt x="111925" y="275590"/>
                  </a:lnTo>
                  <a:lnTo>
                    <a:pt x="122402" y="275590"/>
                  </a:lnTo>
                  <a:lnTo>
                    <a:pt x="122872" y="274320"/>
                  </a:lnTo>
                  <a:close/>
                </a:path>
                <a:path w="552450" h="552450">
                  <a:moveTo>
                    <a:pt x="138341" y="274320"/>
                  </a:moveTo>
                  <a:lnTo>
                    <a:pt x="122872" y="274320"/>
                  </a:lnTo>
                  <a:lnTo>
                    <a:pt x="123304" y="275590"/>
                  </a:lnTo>
                  <a:lnTo>
                    <a:pt x="139014" y="275590"/>
                  </a:lnTo>
                  <a:lnTo>
                    <a:pt x="138341" y="274320"/>
                  </a:lnTo>
                  <a:close/>
                </a:path>
                <a:path w="552450" h="552450">
                  <a:moveTo>
                    <a:pt x="137147" y="271780"/>
                  </a:moveTo>
                  <a:lnTo>
                    <a:pt x="89941" y="271780"/>
                  </a:lnTo>
                  <a:lnTo>
                    <a:pt x="90906" y="273050"/>
                  </a:lnTo>
                  <a:lnTo>
                    <a:pt x="93230" y="273050"/>
                  </a:lnTo>
                  <a:lnTo>
                    <a:pt x="99504" y="274320"/>
                  </a:lnTo>
                  <a:lnTo>
                    <a:pt x="138417" y="274320"/>
                  </a:lnTo>
                  <a:lnTo>
                    <a:pt x="138201" y="273050"/>
                  </a:lnTo>
                  <a:lnTo>
                    <a:pt x="137147" y="271780"/>
                  </a:lnTo>
                  <a:close/>
                </a:path>
                <a:path w="552450" h="552450">
                  <a:moveTo>
                    <a:pt x="102209" y="257810"/>
                  </a:moveTo>
                  <a:lnTo>
                    <a:pt x="64147" y="257810"/>
                  </a:lnTo>
                  <a:lnTo>
                    <a:pt x="64020" y="259080"/>
                  </a:lnTo>
                  <a:lnTo>
                    <a:pt x="64401" y="261620"/>
                  </a:lnTo>
                  <a:lnTo>
                    <a:pt x="64744" y="262890"/>
                  </a:lnTo>
                  <a:lnTo>
                    <a:pt x="68440" y="262890"/>
                  </a:lnTo>
                  <a:lnTo>
                    <a:pt x="68173" y="265430"/>
                  </a:lnTo>
                  <a:lnTo>
                    <a:pt x="69316" y="267970"/>
                  </a:lnTo>
                  <a:lnTo>
                    <a:pt x="71120" y="269240"/>
                  </a:lnTo>
                  <a:lnTo>
                    <a:pt x="71983" y="269240"/>
                  </a:lnTo>
                  <a:lnTo>
                    <a:pt x="72796" y="270510"/>
                  </a:lnTo>
                  <a:lnTo>
                    <a:pt x="76504" y="270510"/>
                  </a:lnTo>
                  <a:lnTo>
                    <a:pt x="78460" y="267970"/>
                  </a:lnTo>
                  <a:lnTo>
                    <a:pt x="78765" y="267970"/>
                  </a:lnTo>
                  <a:lnTo>
                    <a:pt x="79324" y="262890"/>
                  </a:lnTo>
                  <a:lnTo>
                    <a:pt x="79527" y="261620"/>
                  </a:lnTo>
                  <a:lnTo>
                    <a:pt x="79197" y="260350"/>
                  </a:lnTo>
                  <a:lnTo>
                    <a:pt x="101219" y="260350"/>
                  </a:lnTo>
                  <a:lnTo>
                    <a:pt x="101955" y="259080"/>
                  </a:lnTo>
                  <a:lnTo>
                    <a:pt x="102209" y="257810"/>
                  </a:lnTo>
                  <a:close/>
                </a:path>
                <a:path w="552450" h="552450">
                  <a:moveTo>
                    <a:pt x="78765" y="267970"/>
                  </a:moveTo>
                  <a:lnTo>
                    <a:pt x="78460" y="267970"/>
                  </a:lnTo>
                  <a:lnTo>
                    <a:pt x="76504" y="270510"/>
                  </a:lnTo>
                  <a:lnTo>
                    <a:pt x="76746" y="270510"/>
                  </a:lnTo>
                  <a:lnTo>
                    <a:pt x="78765" y="267970"/>
                  </a:lnTo>
                  <a:close/>
                </a:path>
                <a:path w="552450" h="552450">
                  <a:moveTo>
                    <a:pt x="119367" y="267970"/>
                  </a:moveTo>
                  <a:lnTo>
                    <a:pt x="89420" y="267970"/>
                  </a:lnTo>
                  <a:lnTo>
                    <a:pt x="89268" y="269240"/>
                  </a:lnTo>
                  <a:lnTo>
                    <a:pt x="120192" y="269240"/>
                  </a:lnTo>
                  <a:lnTo>
                    <a:pt x="119367" y="267970"/>
                  </a:lnTo>
                  <a:close/>
                </a:path>
                <a:path w="552450" h="552450">
                  <a:moveTo>
                    <a:pt x="128409" y="267970"/>
                  </a:moveTo>
                  <a:lnTo>
                    <a:pt x="120611" y="267970"/>
                  </a:lnTo>
                  <a:lnTo>
                    <a:pt x="120192" y="269240"/>
                  </a:lnTo>
                  <a:lnTo>
                    <a:pt x="130479" y="269240"/>
                  </a:lnTo>
                  <a:lnTo>
                    <a:pt x="128409" y="267970"/>
                  </a:lnTo>
                  <a:close/>
                </a:path>
                <a:path w="552450" h="552450">
                  <a:moveTo>
                    <a:pt x="102146" y="260350"/>
                  </a:moveTo>
                  <a:lnTo>
                    <a:pt x="79197" y="260350"/>
                  </a:lnTo>
                  <a:lnTo>
                    <a:pt x="80530" y="261620"/>
                  </a:lnTo>
                  <a:lnTo>
                    <a:pt x="80505" y="262890"/>
                  </a:lnTo>
                  <a:lnTo>
                    <a:pt x="79857" y="262890"/>
                  </a:lnTo>
                  <a:lnTo>
                    <a:pt x="79857" y="264160"/>
                  </a:lnTo>
                  <a:lnTo>
                    <a:pt x="79984" y="265430"/>
                  </a:lnTo>
                  <a:lnTo>
                    <a:pt x="80848" y="266700"/>
                  </a:lnTo>
                  <a:lnTo>
                    <a:pt x="81876" y="267970"/>
                  </a:lnTo>
                  <a:lnTo>
                    <a:pt x="83223" y="267970"/>
                  </a:lnTo>
                  <a:lnTo>
                    <a:pt x="89941" y="266700"/>
                  </a:lnTo>
                  <a:lnTo>
                    <a:pt x="111455" y="266700"/>
                  </a:lnTo>
                  <a:lnTo>
                    <a:pt x="105397" y="262890"/>
                  </a:lnTo>
                  <a:lnTo>
                    <a:pt x="102704" y="261620"/>
                  </a:lnTo>
                  <a:lnTo>
                    <a:pt x="102349" y="261620"/>
                  </a:lnTo>
                  <a:lnTo>
                    <a:pt x="102146" y="260350"/>
                  </a:lnTo>
                  <a:close/>
                </a:path>
                <a:path w="552450" h="552450">
                  <a:moveTo>
                    <a:pt x="116154" y="265430"/>
                  </a:moveTo>
                  <a:lnTo>
                    <a:pt x="111988" y="265430"/>
                  </a:lnTo>
                  <a:lnTo>
                    <a:pt x="111455" y="266700"/>
                  </a:lnTo>
                  <a:lnTo>
                    <a:pt x="89941" y="266700"/>
                  </a:lnTo>
                  <a:lnTo>
                    <a:pt x="89941" y="267970"/>
                  </a:lnTo>
                  <a:lnTo>
                    <a:pt x="118973" y="267970"/>
                  </a:lnTo>
                  <a:lnTo>
                    <a:pt x="118173" y="266700"/>
                  </a:lnTo>
                  <a:lnTo>
                    <a:pt x="116154" y="265430"/>
                  </a:lnTo>
                  <a:close/>
                </a:path>
                <a:path w="552450" h="552450">
                  <a:moveTo>
                    <a:pt x="123177" y="266700"/>
                  </a:moveTo>
                  <a:lnTo>
                    <a:pt x="122199" y="267970"/>
                  </a:lnTo>
                  <a:lnTo>
                    <a:pt x="123545" y="267970"/>
                  </a:lnTo>
                  <a:lnTo>
                    <a:pt x="123177" y="266700"/>
                  </a:lnTo>
                  <a:close/>
                </a:path>
                <a:path w="552450" h="552450">
                  <a:moveTo>
                    <a:pt x="114744" y="264160"/>
                  </a:moveTo>
                  <a:lnTo>
                    <a:pt x="114134" y="264160"/>
                  </a:lnTo>
                  <a:lnTo>
                    <a:pt x="113207" y="265430"/>
                  </a:lnTo>
                  <a:lnTo>
                    <a:pt x="115709" y="265430"/>
                  </a:lnTo>
                  <a:lnTo>
                    <a:pt x="114744" y="264160"/>
                  </a:lnTo>
                  <a:close/>
                </a:path>
                <a:path w="552450" h="552450">
                  <a:moveTo>
                    <a:pt x="62382" y="251460"/>
                  </a:moveTo>
                  <a:lnTo>
                    <a:pt x="61709" y="251460"/>
                  </a:lnTo>
                  <a:lnTo>
                    <a:pt x="51638" y="252730"/>
                  </a:lnTo>
                  <a:lnTo>
                    <a:pt x="50800" y="254000"/>
                  </a:lnTo>
                  <a:lnTo>
                    <a:pt x="50546" y="254000"/>
                  </a:lnTo>
                  <a:lnTo>
                    <a:pt x="50292" y="255270"/>
                  </a:lnTo>
                  <a:lnTo>
                    <a:pt x="47599" y="262890"/>
                  </a:lnTo>
                  <a:lnTo>
                    <a:pt x="61209" y="262890"/>
                  </a:lnTo>
                  <a:lnTo>
                    <a:pt x="63728" y="256540"/>
                  </a:lnTo>
                  <a:lnTo>
                    <a:pt x="93306" y="256540"/>
                  </a:lnTo>
                  <a:lnTo>
                    <a:pt x="89052" y="252730"/>
                  </a:lnTo>
                  <a:lnTo>
                    <a:pt x="63411" y="252730"/>
                  </a:lnTo>
                  <a:lnTo>
                    <a:pt x="62382" y="251460"/>
                  </a:lnTo>
                  <a:close/>
                </a:path>
                <a:path w="552450" h="552450">
                  <a:moveTo>
                    <a:pt x="99491" y="251460"/>
                  </a:moveTo>
                  <a:lnTo>
                    <a:pt x="95986" y="251460"/>
                  </a:lnTo>
                  <a:lnTo>
                    <a:pt x="95313" y="252730"/>
                  </a:lnTo>
                  <a:lnTo>
                    <a:pt x="94869" y="254000"/>
                  </a:lnTo>
                  <a:lnTo>
                    <a:pt x="94424" y="254000"/>
                  </a:lnTo>
                  <a:lnTo>
                    <a:pt x="93980" y="255270"/>
                  </a:lnTo>
                  <a:lnTo>
                    <a:pt x="93306" y="256540"/>
                  </a:lnTo>
                  <a:lnTo>
                    <a:pt x="64401" y="256540"/>
                  </a:lnTo>
                  <a:lnTo>
                    <a:pt x="64401" y="257810"/>
                  </a:lnTo>
                  <a:lnTo>
                    <a:pt x="101866" y="257810"/>
                  </a:lnTo>
                  <a:lnTo>
                    <a:pt x="100025" y="252730"/>
                  </a:lnTo>
                  <a:lnTo>
                    <a:pt x="99491" y="251460"/>
                  </a:lnTo>
                  <a:close/>
                </a:path>
                <a:path w="552450" h="552450">
                  <a:moveTo>
                    <a:pt x="76200" y="243840"/>
                  </a:moveTo>
                  <a:lnTo>
                    <a:pt x="74485" y="243840"/>
                  </a:lnTo>
                  <a:lnTo>
                    <a:pt x="68440" y="245110"/>
                  </a:lnTo>
                  <a:lnTo>
                    <a:pt x="66649" y="245110"/>
                  </a:lnTo>
                  <a:lnTo>
                    <a:pt x="66675" y="246380"/>
                  </a:lnTo>
                  <a:lnTo>
                    <a:pt x="63728" y="252730"/>
                  </a:lnTo>
                  <a:lnTo>
                    <a:pt x="89052" y="252730"/>
                  </a:lnTo>
                  <a:lnTo>
                    <a:pt x="86588" y="251460"/>
                  </a:lnTo>
                  <a:lnTo>
                    <a:pt x="83121" y="248920"/>
                  </a:lnTo>
                  <a:lnTo>
                    <a:pt x="79400" y="246380"/>
                  </a:lnTo>
                  <a:lnTo>
                    <a:pt x="76200" y="243840"/>
                  </a:lnTo>
                  <a:close/>
                </a:path>
                <a:path w="552450" h="552450">
                  <a:moveTo>
                    <a:pt x="91706" y="243840"/>
                  </a:moveTo>
                  <a:lnTo>
                    <a:pt x="84112" y="243840"/>
                  </a:lnTo>
                  <a:lnTo>
                    <a:pt x="84734" y="245110"/>
                  </a:lnTo>
                  <a:lnTo>
                    <a:pt x="91211" y="245110"/>
                  </a:lnTo>
                  <a:lnTo>
                    <a:pt x="91706" y="243840"/>
                  </a:lnTo>
                  <a:close/>
                </a:path>
                <a:path w="552450" h="552450">
                  <a:moveTo>
                    <a:pt x="91795" y="240030"/>
                  </a:moveTo>
                  <a:lnTo>
                    <a:pt x="83223" y="240030"/>
                  </a:lnTo>
                  <a:lnTo>
                    <a:pt x="83896" y="243840"/>
                  </a:lnTo>
                  <a:lnTo>
                    <a:pt x="91960" y="243840"/>
                  </a:lnTo>
                  <a:lnTo>
                    <a:pt x="92240" y="242570"/>
                  </a:lnTo>
                  <a:lnTo>
                    <a:pt x="91795" y="240030"/>
                  </a:lnTo>
                  <a:close/>
                </a:path>
                <a:path w="552450" h="552450">
                  <a:moveTo>
                    <a:pt x="89941" y="218440"/>
                  </a:moveTo>
                  <a:lnTo>
                    <a:pt x="70459" y="218440"/>
                  </a:lnTo>
                  <a:lnTo>
                    <a:pt x="76504" y="220980"/>
                  </a:lnTo>
                  <a:lnTo>
                    <a:pt x="75895" y="236220"/>
                  </a:lnTo>
                  <a:lnTo>
                    <a:pt x="75793" y="240030"/>
                  </a:lnTo>
                  <a:lnTo>
                    <a:pt x="78308" y="241300"/>
                  </a:lnTo>
                  <a:lnTo>
                    <a:pt x="82181" y="241300"/>
                  </a:lnTo>
                  <a:lnTo>
                    <a:pt x="82550" y="240030"/>
                  </a:lnTo>
                  <a:lnTo>
                    <a:pt x="91795" y="240030"/>
                  </a:lnTo>
                  <a:lnTo>
                    <a:pt x="91287" y="237490"/>
                  </a:lnTo>
                  <a:lnTo>
                    <a:pt x="90944" y="236220"/>
                  </a:lnTo>
                  <a:lnTo>
                    <a:pt x="89928" y="234950"/>
                  </a:lnTo>
                  <a:lnTo>
                    <a:pt x="86588" y="234950"/>
                  </a:lnTo>
                  <a:lnTo>
                    <a:pt x="88595" y="228600"/>
                  </a:lnTo>
                  <a:lnTo>
                    <a:pt x="89115" y="226060"/>
                  </a:lnTo>
                  <a:lnTo>
                    <a:pt x="89293" y="222250"/>
                  </a:lnTo>
                  <a:lnTo>
                    <a:pt x="89941" y="218440"/>
                  </a:lnTo>
                  <a:close/>
                </a:path>
                <a:path w="552450" h="552450">
                  <a:moveTo>
                    <a:pt x="70186" y="219710"/>
                  </a:moveTo>
                  <a:lnTo>
                    <a:pt x="59702" y="219710"/>
                  </a:lnTo>
                  <a:lnTo>
                    <a:pt x="65074" y="224790"/>
                  </a:lnTo>
                  <a:lnTo>
                    <a:pt x="66281" y="224790"/>
                  </a:lnTo>
                  <a:lnTo>
                    <a:pt x="69024" y="223520"/>
                  </a:lnTo>
                  <a:lnTo>
                    <a:pt x="69913" y="220980"/>
                  </a:lnTo>
                  <a:lnTo>
                    <a:pt x="70186" y="219710"/>
                  </a:lnTo>
                  <a:close/>
                </a:path>
                <a:path w="552450" h="552450">
                  <a:moveTo>
                    <a:pt x="456158" y="209550"/>
                  </a:moveTo>
                  <a:lnTo>
                    <a:pt x="447598" y="209550"/>
                  </a:lnTo>
                  <a:lnTo>
                    <a:pt x="445477" y="210820"/>
                  </a:lnTo>
                  <a:lnTo>
                    <a:pt x="444233" y="212090"/>
                  </a:lnTo>
                  <a:lnTo>
                    <a:pt x="443458" y="215900"/>
                  </a:lnTo>
                  <a:lnTo>
                    <a:pt x="544755" y="215900"/>
                  </a:lnTo>
                  <a:lnTo>
                    <a:pt x="544408" y="214630"/>
                  </a:lnTo>
                  <a:lnTo>
                    <a:pt x="469671" y="214630"/>
                  </a:lnTo>
                  <a:lnTo>
                    <a:pt x="461606" y="212090"/>
                  </a:lnTo>
                  <a:lnTo>
                    <a:pt x="457568" y="212090"/>
                  </a:lnTo>
                  <a:lnTo>
                    <a:pt x="456895" y="210820"/>
                  </a:lnTo>
                  <a:lnTo>
                    <a:pt x="456552" y="210820"/>
                  </a:lnTo>
                  <a:lnTo>
                    <a:pt x="456158" y="209550"/>
                  </a:lnTo>
                  <a:close/>
                </a:path>
                <a:path w="552450" h="552450">
                  <a:moveTo>
                    <a:pt x="472795" y="210820"/>
                  </a:moveTo>
                  <a:lnTo>
                    <a:pt x="472186" y="212090"/>
                  </a:lnTo>
                  <a:lnTo>
                    <a:pt x="471690" y="213360"/>
                  </a:lnTo>
                  <a:lnTo>
                    <a:pt x="469671" y="214630"/>
                  </a:lnTo>
                  <a:lnTo>
                    <a:pt x="544408" y="214630"/>
                  </a:lnTo>
                  <a:lnTo>
                    <a:pt x="544061" y="213360"/>
                  </a:lnTo>
                  <a:lnTo>
                    <a:pt x="479082" y="213360"/>
                  </a:lnTo>
                  <a:lnTo>
                    <a:pt x="473697" y="212090"/>
                  </a:lnTo>
                  <a:lnTo>
                    <a:pt x="472795" y="210820"/>
                  </a:lnTo>
                  <a:close/>
                </a:path>
                <a:path w="552450" h="552450">
                  <a:moveTo>
                    <a:pt x="454380" y="190500"/>
                  </a:moveTo>
                  <a:lnTo>
                    <a:pt x="442137" y="190500"/>
                  </a:lnTo>
                  <a:lnTo>
                    <a:pt x="442074" y="191770"/>
                  </a:lnTo>
                  <a:lnTo>
                    <a:pt x="442607" y="191770"/>
                  </a:lnTo>
                  <a:lnTo>
                    <a:pt x="443572" y="193040"/>
                  </a:lnTo>
                  <a:lnTo>
                    <a:pt x="444131" y="194310"/>
                  </a:lnTo>
                  <a:lnTo>
                    <a:pt x="444969" y="195580"/>
                  </a:lnTo>
                  <a:lnTo>
                    <a:pt x="445135" y="196850"/>
                  </a:lnTo>
                  <a:lnTo>
                    <a:pt x="446151" y="196850"/>
                  </a:lnTo>
                  <a:lnTo>
                    <a:pt x="447040" y="198120"/>
                  </a:lnTo>
                  <a:lnTo>
                    <a:pt x="470712" y="198120"/>
                  </a:lnTo>
                  <a:lnTo>
                    <a:pt x="470420" y="199390"/>
                  </a:lnTo>
                  <a:lnTo>
                    <a:pt x="470166" y="200660"/>
                  </a:lnTo>
                  <a:lnTo>
                    <a:pt x="470154" y="201930"/>
                  </a:lnTo>
                  <a:lnTo>
                    <a:pt x="479082" y="201930"/>
                  </a:lnTo>
                  <a:lnTo>
                    <a:pt x="479336" y="203200"/>
                  </a:lnTo>
                  <a:lnTo>
                    <a:pt x="479513" y="204470"/>
                  </a:lnTo>
                  <a:lnTo>
                    <a:pt x="479755" y="204470"/>
                  </a:lnTo>
                  <a:lnTo>
                    <a:pt x="479082" y="213360"/>
                  </a:lnTo>
                  <a:lnTo>
                    <a:pt x="544061" y="213360"/>
                  </a:lnTo>
                  <a:lnTo>
                    <a:pt x="539201" y="195580"/>
                  </a:lnTo>
                  <a:lnTo>
                    <a:pt x="457060" y="195580"/>
                  </a:lnTo>
                  <a:lnTo>
                    <a:pt x="455396" y="194310"/>
                  </a:lnTo>
                  <a:lnTo>
                    <a:pt x="454660" y="194310"/>
                  </a:lnTo>
                  <a:lnTo>
                    <a:pt x="454888" y="193040"/>
                  </a:lnTo>
                  <a:lnTo>
                    <a:pt x="454888" y="191770"/>
                  </a:lnTo>
                  <a:lnTo>
                    <a:pt x="454380" y="190500"/>
                  </a:lnTo>
                  <a:close/>
                </a:path>
                <a:path w="552450" h="552450">
                  <a:moveTo>
                    <a:pt x="412407" y="190500"/>
                  </a:moveTo>
                  <a:lnTo>
                    <a:pt x="410743" y="190500"/>
                  </a:lnTo>
                  <a:lnTo>
                    <a:pt x="407162" y="191770"/>
                  </a:lnTo>
                  <a:lnTo>
                    <a:pt x="387527" y="193040"/>
                  </a:lnTo>
                  <a:lnTo>
                    <a:pt x="387146" y="193040"/>
                  </a:lnTo>
                  <a:lnTo>
                    <a:pt x="374230" y="198120"/>
                  </a:lnTo>
                  <a:lnTo>
                    <a:pt x="358101" y="198120"/>
                  </a:lnTo>
                  <a:lnTo>
                    <a:pt x="360121" y="199390"/>
                  </a:lnTo>
                  <a:lnTo>
                    <a:pt x="346684" y="210820"/>
                  </a:lnTo>
                  <a:lnTo>
                    <a:pt x="433374" y="210820"/>
                  </a:lnTo>
                  <a:lnTo>
                    <a:pt x="423291" y="208280"/>
                  </a:lnTo>
                  <a:lnTo>
                    <a:pt x="420611" y="207010"/>
                  </a:lnTo>
                  <a:lnTo>
                    <a:pt x="420839" y="207010"/>
                  </a:lnTo>
                  <a:lnTo>
                    <a:pt x="420624" y="205740"/>
                  </a:lnTo>
                  <a:lnTo>
                    <a:pt x="420433" y="203200"/>
                  </a:lnTo>
                  <a:lnTo>
                    <a:pt x="419938" y="200660"/>
                  </a:lnTo>
                  <a:lnTo>
                    <a:pt x="428713" y="200660"/>
                  </a:lnTo>
                  <a:lnTo>
                    <a:pt x="428586" y="199390"/>
                  </a:lnTo>
                  <a:lnTo>
                    <a:pt x="419938" y="199390"/>
                  </a:lnTo>
                  <a:lnTo>
                    <a:pt x="419722" y="198120"/>
                  </a:lnTo>
                  <a:lnTo>
                    <a:pt x="419417" y="196850"/>
                  </a:lnTo>
                  <a:lnTo>
                    <a:pt x="419176" y="195580"/>
                  </a:lnTo>
                  <a:lnTo>
                    <a:pt x="418960" y="195580"/>
                  </a:lnTo>
                  <a:lnTo>
                    <a:pt x="418592" y="194310"/>
                  </a:lnTo>
                  <a:lnTo>
                    <a:pt x="416572" y="193040"/>
                  </a:lnTo>
                  <a:lnTo>
                    <a:pt x="412737" y="191770"/>
                  </a:lnTo>
                  <a:lnTo>
                    <a:pt x="412407" y="190500"/>
                  </a:lnTo>
                  <a:close/>
                </a:path>
                <a:path w="552450" h="552450">
                  <a:moveTo>
                    <a:pt x="428625" y="200660"/>
                  </a:moveTo>
                  <a:lnTo>
                    <a:pt x="420192" y="200660"/>
                  </a:lnTo>
                  <a:lnTo>
                    <a:pt x="420865" y="201930"/>
                  </a:lnTo>
                  <a:lnTo>
                    <a:pt x="421500" y="203200"/>
                  </a:lnTo>
                  <a:lnTo>
                    <a:pt x="421690" y="203200"/>
                  </a:lnTo>
                  <a:lnTo>
                    <a:pt x="421957" y="204470"/>
                  </a:lnTo>
                  <a:lnTo>
                    <a:pt x="422706" y="205740"/>
                  </a:lnTo>
                  <a:lnTo>
                    <a:pt x="425970" y="205740"/>
                  </a:lnTo>
                  <a:lnTo>
                    <a:pt x="426478" y="204470"/>
                  </a:lnTo>
                  <a:lnTo>
                    <a:pt x="428802" y="201930"/>
                  </a:lnTo>
                  <a:lnTo>
                    <a:pt x="428625" y="200660"/>
                  </a:lnTo>
                  <a:close/>
                </a:path>
                <a:path w="552450" h="552450">
                  <a:moveTo>
                    <a:pt x="462953" y="198120"/>
                  </a:moveTo>
                  <a:lnTo>
                    <a:pt x="449554" y="198120"/>
                  </a:lnTo>
                  <a:lnTo>
                    <a:pt x="450850" y="200660"/>
                  </a:lnTo>
                  <a:lnTo>
                    <a:pt x="451624" y="201930"/>
                  </a:lnTo>
                  <a:lnTo>
                    <a:pt x="451459" y="201930"/>
                  </a:lnTo>
                  <a:lnTo>
                    <a:pt x="460260" y="204470"/>
                  </a:lnTo>
                  <a:lnTo>
                    <a:pt x="462775" y="204470"/>
                  </a:lnTo>
                  <a:lnTo>
                    <a:pt x="463181" y="201930"/>
                  </a:lnTo>
                  <a:lnTo>
                    <a:pt x="462953" y="198120"/>
                  </a:lnTo>
                  <a:close/>
                </a:path>
                <a:path w="552450" h="552450">
                  <a:moveTo>
                    <a:pt x="479082" y="201930"/>
                  </a:moveTo>
                  <a:lnTo>
                    <a:pt x="471817" y="201930"/>
                  </a:lnTo>
                  <a:lnTo>
                    <a:pt x="475195" y="204470"/>
                  </a:lnTo>
                  <a:lnTo>
                    <a:pt x="477405" y="204470"/>
                  </a:lnTo>
                  <a:lnTo>
                    <a:pt x="477520" y="203200"/>
                  </a:lnTo>
                  <a:lnTo>
                    <a:pt x="479082" y="201930"/>
                  </a:lnTo>
                  <a:close/>
                </a:path>
                <a:path w="552450" h="552450">
                  <a:moveTo>
                    <a:pt x="417918" y="184150"/>
                  </a:moveTo>
                  <a:lnTo>
                    <a:pt x="417461" y="184150"/>
                  </a:lnTo>
                  <a:lnTo>
                    <a:pt x="415899" y="185420"/>
                  </a:lnTo>
                  <a:lnTo>
                    <a:pt x="415036" y="185420"/>
                  </a:lnTo>
                  <a:lnTo>
                    <a:pt x="414477" y="186690"/>
                  </a:lnTo>
                  <a:lnTo>
                    <a:pt x="414566" y="187960"/>
                  </a:lnTo>
                  <a:lnTo>
                    <a:pt x="415036" y="189230"/>
                  </a:lnTo>
                  <a:lnTo>
                    <a:pt x="415290" y="190500"/>
                  </a:lnTo>
                  <a:lnTo>
                    <a:pt x="415023" y="190500"/>
                  </a:lnTo>
                  <a:lnTo>
                    <a:pt x="416737" y="193040"/>
                  </a:lnTo>
                  <a:lnTo>
                    <a:pt x="419163" y="194310"/>
                  </a:lnTo>
                  <a:lnTo>
                    <a:pt x="421513" y="195580"/>
                  </a:lnTo>
                  <a:lnTo>
                    <a:pt x="421957" y="195580"/>
                  </a:lnTo>
                  <a:lnTo>
                    <a:pt x="420573" y="196850"/>
                  </a:lnTo>
                  <a:lnTo>
                    <a:pt x="419963" y="196850"/>
                  </a:lnTo>
                  <a:lnTo>
                    <a:pt x="419938" y="199390"/>
                  </a:lnTo>
                  <a:lnTo>
                    <a:pt x="428675" y="199390"/>
                  </a:lnTo>
                  <a:lnTo>
                    <a:pt x="429641" y="198120"/>
                  </a:lnTo>
                  <a:lnTo>
                    <a:pt x="429945" y="196850"/>
                  </a:lnTo>
                  <a:lnTo>
                    <a:pt x="430009" y="193040"/>
                  </a:lnTo>
                  <a:lnTo>
                    <a:pt x="430580" y="193040"/>
                  </a:lnTo>
                  <a:lnTo>
                    <a:pt x="431101" y="191770"/>
                  </a:lnTo>
                  <a:lnTo>
                    <a:pt x="431355" y="191770"/>
                  </a:lnTo>
                  <a:lnTo>
                    <a:pt x="433679" y="186690"/>
                  </a:lnTo>
                  <a:lnTo>
                    <a:pt x="423291" y="186690"/>
                  </a:lnTo>
                  <a:lnTo>
                    <a:pt x="417918" y="184150"/>
                  </a:lnTo>
                  <a:close/>
                </a:path>
                <a:path w="552450" h="552450">
                  <a:moveTo>
                    <a:pt x="469671" y="198120"/>
                  </a:moveTo>
                  <a:lnTo>
                    <a:pt x="462953" y="198120"/>
                  </a:lnTo>
                  <a:lnTo>
                    <a:pt x="463613" y="199390"/>
                  </a:lnTo>
                  <a:lnTo>
                    <a:pt x="465632" y="199390"/>
                  </a:lnTo>
                  <a:lnTo>
                    <a:pt x="469671" y="198120"/>
                  </a:lnTo>
                  <a:close/>
                </a:path>
                <a:path w="552450" h="552450">
                  <a:moveTo>
                    <a:pt x="455180" y="166370"/>
                  </a:moveTo>
                  <a:lnTo>
                    <a:pt x="348348" y="166370"/>
                  </a:lnTo>
                  <a:lnTo>
                    <a:pt x="348030" y="167640"/>
                  </a:lnTo>
                  <a:lnTo>
                    <a:pt x="346913" y="167640"/>
                  </a:lnTo>
                  <a:lnTo>
                    <a:pt x="346595" y="168910"/>
                  </a:lnTo>
                  <a:lnTo>
                    <a:pt x="347103" y="171450"/>
                  </a:lnTo>
                  <a:lnTo>
                    <a:pt x="348030" y="179070"/>
                  </a:lnTo>
                  <a:lnTo>
                    <a:pt x="346684" y="186690"/>
                  </a:lnTo>
                  <a:lnTo>
                    <a:pt x="346621" y="187960"/>
                  </a:lnTo>
                  <a:lnTo>
                    <a:pt x="346748" y="189230"/>
                  </a:lnTo>
                  <a:lnTo>
                    <a:pt x="347345" y="189230"/>
                  </a:lnTo>
                  <a:lnTo>
                    <a:pt x="348691" y="190500"/>
                  </a:lnTo>
                  <a:lnTo>
                    <a:pt x="350710" y="195580"/>
                  </a:lnTo>
                  <a:lnTo>
                    <a:pt x="351243" y="198120"/>
                  </a:lnTo>
                  <a:lnTo>
                    <a:pt x="369531" y="198120"/>
                  </a:lnTo>
                  <a:lnTo>
                    <a:pt x="374230" y="196850"/>
                  </a:lnTo>
                  <a:lnTo>
                    <a:pt x="376123" y="196850"/>
                  </a:lnTo>
                  <a:lnTo>
                    <a:pt x="376250" y="195580"/>
                  </a:lnTo>
                  <a:lnTo>
                    <a:pt x="380276" y="193040"/>
                  </a:lnTo>
                  <a:lnTo>
                    <a:pt x="380949" y="191770"/>
                  </a:lnTo>
                  <a:lnTo>
                    <a:pt x="381533" y="191770"/>
                  </a:lnTo>
                  <a:lnTo>
                    <a:pt x="382968" y="190500"/>
                  </a:lnTo>
                  <a:lnTo>
                    <a:pt x="383552" y="189230"/>
                  </a:lnTo>
                  <a:lnTo>
                    <a:pt x="383908" y="187960"/>
                  </a:lnTo>
                  <a:lnTo>
                    <a:pt x="383641" y="187960"/>
                  </a:lnTo>
                  <a:lnTo>
                    <a:pt x="381622" y="182880"/>
                  </a:lnTo>
                  <a:lnTo>
                    <a:pt x="382295" y="181610"/>
                  </a:lnTo>
                  <a:lnTo>
                    <a:pt x="384314" y="180340"/>
                  </a:lnTo>
                  <a:lnTo>
                    <a:pt x="386283" y="180340"/>
                  </a:lnTo>
                  <a:lnTo>
                    <a:pt x="388353" y="179070"/>
                  </a:lnTo>
                  <a:lnTo>
                    <a:pt x="389610" y="177800"/>
                  </a:lnTo>
                  <a:lnTo>
                    <a:pt x="390359" y="172720"/>
                  </a:lnTo>
                  <a:lnTo>
                    <a:pt x="397764" y="172720"/>
                  </a:lnTo>
                  <a:lnTo>
                    <a:pt x="400443" y="171450"/>
                  </a:lnTo>
                  <a:lnTo>
                    <a:pt x="456228" y="171450"/>
                  </a:lnTo>
                  <a:lnTo>
                    <a:pt x="454888" y="170180"/>
                  </a:lnTo>
                  <a:lnTo>
                    <a:pt x="455053" y="170180"/>
                  </a:lnTo>
                  <a:lnTo>
                    <a:pt x="455536" y="168910"/>
                  </a:lnTo>
                  <a:lnTo>
                    <a:pt x="454888" y="167640"/>
                  </a:lnTo>
                  <a:lnTo>
                    <a:pt x="455180" y="166370"/>
                  </a:lnTo>
                  <a:close/>
                </a:path>
                <a:path w="552450" h="552450">
                  <a:moveTo>
                    <a:pt x="536076" y="184150"/>
                  </a:moveTo>
                  <a:lnTo>
                    <a:pt x="435394" y="184150"/>
                  </a:lnTo>
                  <a:lnTo>
                    <a:pt x="435521" y="185420"/>
                  </a:lnTo>
                  <a:lnTo>
                    <a:pt x="435724" y="185420"/>
                  </a:lnTo>
                  <a:lnTo>
                    <a:pt x="436410" y="186690"/>
                  </a:lnTo>
                  <a:lnTo>
                    <a:pt x="437413" y="186690"/>
                  </a:lnTo>
                  <a:lnTo>
                    <a:pt x="440105" y="190500"/>
                  </a:lnTo>
                  <a:lnTo>
                    <a:pt x="455549" y="190500"/>
                  </a:lnTo>
                  <a:lnTo>
                    <a:pt x="458241" y="195580"/>
                  </a:lnTo>
                  <a:lnTo>
                    <a:pt x="539201" y="195580"/>
                  </a:lnTo>
                  <a:lnTo>
                    <a:pt x="536076" y="184150"/>
                  </a:lnTo>
                  <a:close/>
                </a:path>
                <a:path w="552450" h="552450">
                  <a:moveTo>
                    <a:pt x="409181" y="175260"/>
                  </a:moveTo>
                  <a:lnTo>
                    <a:pt x="400659" y="175260"/>
                  </a:lnTo>
                  <a:lnTo>
                    <a:pt x="400964" y="176530"/>
                  </a:lnTo>
                  <a:lnTo>
                    <a:pt x="401116" y="177800"/>
                  </a:lnTo>
                  <a:lnTo>
                    <a:pt x="401307" y="177800"/>
                  </a:lnTo>
                  <a:lnTo>
                    <a:pt x="401574" y="179070"/>
                  </a:lnTo>
                  <a:lnTo>
                    <a:pt x="401789" y="181610"/>
                  </a:lnTo>
                  <a:lnTo>
                    <a:pt x="402094" y="182880"/>
                  </a:lnTo>
                  <a:lnTo>
                    <a:pt x="402805" y="184150"/>
                  </a:lnTo>
                  <a:lnTo>
                    <a:pt x="403567" y="186690"/>
                  </a:lnTo>
                  <a:lnTo>
                    <a:pt x="404545" y="187960"/>
                  </a:lnTo>
                  <a:lnTo>
                    <a:pt x="407162" y="187960"/>
                  </a:lnTo>
                  <a:lnTo>
                    <a:pt x="409854" y="186690"/>
                  </a:lnTo>
                  <a:lnTo>
                    <a:pt x="410972" y="186690"/>
                  </a:lnTo>
                  <a:lnTo>
                    <a:pt x="411873" y="185420"/>
                  </a:lnTo>
                  <a:lnTo>
                    <a:pt x="411873" y="184150"/>
                  </a:lnTo>
                  <a:lnTo>
                    <a:pt x="412026" y="182880"/>
                  </a:lnTo>
                  <a:lnTo>
                    <a:pt x="410527" y="179070"/>
                  </a:lnTo>
                  <a:lnTo>
                    <a:pt x="410222" y="177800"/>
                  </a:lnTo>
                  <a:lnTo>
                    <a:pt x="409435" y="176530"/>
                  </a:lnTo>
                  <a:lnTo>
                    <a:pt x="408990" y="176530"/>
                  </a:lnTo>
                  <a:lnTo>
                    <a:pt x="409181" y="175260"/>
                  </a:lnTo>
                  <a:close/>
                </a:path>
                <a:path w="552450" h="552450">
                  <a:moveTo>
                    <a:pt x="527817" y="165100"/>
                  </a:moveTo>
                  <a:lnTo>
                    <a:pt x="465632" y="165100"/>
                  </a:lnTo>
                  <a:lnTo>
                    <a:pt x="473024" y="168910"/>
                  </a:lnTo>
                  <a:lnTo>
                    <a:pt x="475716" y="171450"/>
                  </a:lnTo>
                  <a:lnTo>
                    <a:pt x="462953" y="171450"/>
                  </a:lnTo>
                  <a:lnTo>
                    <a:pt x="461568" y="172720"/>
                  </a:lnTo>
                  <a:lnTo>
                    <a:pt x="400443" y="172720"/>
                  </a:lnTo>
                  <a:lnTo>
                    <a:pt x="400227" y="173990"/>
                  </a:lnTo>
                  <a:lnTo>
                    <a:pt x="400443" y="175260"/>
                  </a:lnTo>
                  <a:lnTo>
                    <a:pt x="409181" y="175260"/>
                  </a:lnTo>
                  <a:lnTo>
                    <a:pt x="412546" y="179070"/>
                  </a:lnTo>
                  <a:lnTo>
                    <a:pt x="413715" y="179070"/>
                  </a:lnTo>
                  <a:lnTo>
                    <a:pt x="421271" y="182880"/>
                  </a:lnTo>
                  <a:lnTo>
                    <a:pt x="422617" y="184150"/>
                  </a:lnTo>
                  <a:lnTo>
                    <a:pt x="423291" y="186690"/>
                  </a:lnTo>
                  <a:lnTo>
                    <a:pt x="433679" y="186690"/>
                  </a:lnTo>
                  <a:lnTo>
                    <a:pt x="433679" y="185420"/>
                  </a:lnTo>
                  <a:lnTo>
                    <a:pt x="432701" y="184150"/>
                  </a:lnTo>
                  <a:lnTo>
                    <a:pt x="536076" y="184150"/>
                  </a:lnTo>
                  <a:lnTo>
                    <a:pt x="535035" y="180340"/>
                  </a:lnTo>
                  <a:lnTo>
                    <a:pt x="527817" y="165100"/>
                  </a:lnTo>
                  <a:close/>
                </a:path>
                <a:path w="552450" h="552450">
                  <a:moveTo>
                    <a:pt x="397764" y="172720"/>
                  </a:moveTo>
                  <a:lnTo>
                    <a:pt x="390359" y="172720"/>
                  </a:lnTo>
                  <a:lnTo>
                    <a:pt x="396417" y="173990"/>
                  </a:lnTo>
                  <a:lnTo>
                    <a:pt x="397408" y="173990"/>
                  </a:lnTo>
                  <a:lnTo>
                    <a:pt x="397764" y="172720"/>
                  </a:lnTo>
                  <a:close/>
                </a:path>
                <a:path w="552450" h="552450">
                  <a:moveTo>
                    <a:pt x="456228" y="171450"/>
                  </a:moveTo>
                  <a:lnTo>
                    <a:pt x="400545" y="171450"/>
                  </a:lnTo>
                  <a:lnTo>
                    <a:pt x="400189" y="172720"/>
                  </a:lnTo>
                  <a:lnTo>
                    <a:pt x="457568" y="172720"/>
                  </a:lnTo>
                  <a:lnTo>
                    <a:pt x="456228" y="171450"/>
                  </a:lnTo>
                  <a:close/>
                </a:path>
                <a:path w="552450" h="552450">
                  <a:moveTo>
                    <a:pt x="470039" y="170180"/>
                  </a:moveTo>
                  <a:lnTo>
                    <a:pt x="466229" y="170180"/>
                  </a:lnTo>
                  <a:lnTo>
                    <a:pt x="464578" y="171450"/>
                  </a:lnTo>
                  <a:lnTo>
                    <a:pt x="473024" y="171450"/>
                  </a:lnTo>
                  <a:lnTo>
                    <a:pt x="470039" y="170180"/>
                  </a:lnTo>
                  <a:close/>
                </a:path>
                <a:path w="552450" h="552450">
                  <a:moveTo>
                    <a:pt x="171932" y="163830"/>
                  </a:moveTo>
                  <a:lnTo>
                    <a:pt x="157149" y="163830"/>
                  </a:lnTo>
                  <a:lnTo>
                    <a:pt x="157149" y="165100"/>
                  </a:lnTo>
                  <a:lnTo>
                    <a:pt x="156984" y="166370"/>
                  </a:lnTo>
                  <a:lnTo>
                    <a:pt x="157149" y="166370"/>
                  </a:lnTo>
                  <a:lnTo>
                    <a:pt x="157822" y="167640"/>
                  </a:lnTo>
                  <a:lnTo>
                    <a:pt x="158407" y="167640"/>
                  </a:lnTo>
                  <a:lnTo>
                    <a:pt x="159715" y="168910"/>
                  </a:lnTo>
                  <a:lnTo>
                    <a:pt x="163995" y="166370"/>
                  </a:lnTo>
                  <a:lnTo>
                    <a:pt x="171932" y="163830"/>
                  </a:lnTo>
                  <a:close/>
                </a:path>
                <a:path w="552450" h="552450">
                  <a:moveTo>
                    <a:pt x="366229" y="165100"/>
                  </a:moveTo>
                  <a:lnTo>
                    <a:pt x="350888" y="165100"/>
                  </a:lnTo>
                  <a:lnTo>
                    <a:pt x="350710" y="166370"/>
                  </a:lnTo>
                  <a:lnTo>
                    <a:pt x="368185" y="166370"/>
                  </a:lnTo>
                  <a:lnTo>
                    <a:pt x="366229" y="165100"/>
                  </a:lnTo>
                  <a:close/>
                </a:path>
                <a:path w="552450" h="552450">
                  <a:moveTo>
                    <a:pt x="515788" y="139700"/>
                  </a:moveTo>
                  <a:lnTo>
                    <a:pt x="355371" y="139700"/>
                  </a:lnTo>
                  <a:lnTo>
                    <a:pt x="355422" y="140970"/>
                  </a:lnTo>
                  <a:lnTo>
                    <a:pt x="353987" y="140970"/>
                  </a:lnTo>
                  <a:lnTo>
                    <a:pt x="354139" y="142240"/>
                  </a:lnTo>
                  <a:lnTo>
                    <a:pt x="352729" y="144780"/>
                  </a:lnTo>
                  <a:lnTo>
                    <a:pt x="352552" y="144780"/>
                  </a:lnTo>
                  <a:lnTo>
                    <a:pt x="352920" y="146050"/>
                  </a:lnTo>
                  <a:lnTo>
                    <a:pt x="354876" y="148590"/>
                  </a:lnTo>
                  <a:lnTo>
                    <a:pt x="358101" y="148590"/>
                  </a:lnTo>
                  <a:lnTo>
                    <a:pt x="357428" y="151130"/>
                  </a:lnTo>
                  <a:lnTo>
                    <a:pt x="357428" y="152400"/>
                  </a:lnTo>
                  <a:lnTo>
                    <a:pt x="357606" y="152400"/>
                  </a:lnTo>
                  <a:lnTo>
                    <a:pt x="357238" y="153670"/>
                  </a:lnTo>
                  <a:lnTo>
                    <a:pt x="357428" y="154940"/>
                  </a:lnTo>
                  <a:lnTo>
                    <a:pt x="357555" y="154940"/>
                  </a:lnTo>
                  <a:lnTo>
                    <a:pt x="358533" y="156210"/>
                  </a:lnTo>
                  <a:lnTo>
                    <a:pt x="358775" y="156210"/>
                  </a:lnTo>
                  <a:lnTo>
                    <a:pt x="359156" y="157480"/>
                  </a:lnTo>
                  <a:lnTo>
                    <a:pt x="363474" y="157480"/>
                  </a:lnTo>
                  <a:lnTo>
                    <a:pt x="368185" y="160020"/>
                  </a:lnTo>
                  <a:lnTo>
                    <a:pt x="367512" y="162560"/>
                  </a:lnTo>
                  <a:lnTo>
                    <a:pt x="367512" y="163830"/>
                  </a:lnTo>
                  <a:lnTo>
                    <a:pt x="368185" y="166370"/>
                  </a:lnTo>
                  <a:lnTo>
                    <a:pt x="455549" y="166370"/>
                  </a:lnTo>
                  <a:lnTo>
                    <a:pt x="455676" y="165100"/>
                  </a:lnTo>
                  <a:lnTo>
                    <a:pt x="455549" y="165100"/>
                  </a:lnTo>
                  <a:lnTo>
                    <a:pt x="456222" y="162560"/>
                  </a:lnTo>
                  <a:lnTo>
                    <a:pt x="526614" y="162560"/>
                  </a:lnTo>
                  <a:lnTo>
                    <a:pt x="515788" y="139700"/>
                  </a:lnTo>
                  <a:close/>
                </a:path>
                <a:path w="552450" h="552450">
                  <a:moveTo>
                    <a:pt x="526614" y="162560"/>
                  </a:moveTo>
                  <a:lnTo>
                    <a:pt x="456895" y="162560"/>
                  </a:lnTo>
                  <a:lnTo>
                    <a:pt x="461327" y="166370"/>
                  </a:lnTo>
                  <a:lnTo>
                    <a:pt x="464299" y="166370"/>
                  </a:lnTo>
                  <a:lnTo>
                    <a:pt x="464642" y="165100"/>
                  </a:lnTo>
                  <a:lnTo>
                    <a:pt x="527817" y="165100"/>
                  </a:lnTo>
                  <a:lnTo>
                    <a:pt x="526614" y="162560"/>
                  </a:lnTo>
                  <a:close/>
                </a:path>
                <a:path w="552450" h="552450">
                  <a:moveTo>
                    <a:pt x="358101" y="163830"/>
                  </a:moveTo>
                  <a:lnTo>
                    <a:pt x="351434" y="163830"/>
                  </a:lnTo>
                  <a:lnTo>
                    <a:pt x="350951" y="165100"/>
                  </a:lnTo>
                  <a:lnTo>
                    <a:pt x="365950" y="165100"/>
                  </a:lnTo>
                  <a:lnTo>
                    <a:pt x="358101" y="163830"/>
                  </a:lnTo>
                  <a:close/>
                </a:path>
                <a:path w="552450" h="552450">
                  <a:moveTo>
                    <a:pt x="353682" y="162560"/>
                  </a:moveTo>
                  <a:lnTo>
                    <a:pt x="353402" y="163830"/>
                  </a:lnTo>
                  <a:lnTo>
                    <a:pt x="356755" y="163830"/>
                  </a:lnTo>
                  <a:lnTo>
                    <a:pt x="353682" y="162560"/>
                  </a:lnTo>
                  <a:close/>
                </a:path>
                <a:path w="552450" h="552450">
                  <a:moveTo>
                    <a:pt x="208902" y="152400"/>
                  </a:moveTo>
                  <a:lnTo>
                    <a:pt x="186512" y="152400"/>
                  </a:lnTo>
                  <a:lnTo>
                    <a:pt x="192773" y="153670"/>
                  </a:lnTo>
                  <a:lnTo>
                    <a:pt x="193446" y="154940"/>
                  </a:lnTo>
                  <a:lnTo>
                    <a:pt x="194538" y="156210"/>
                  </a:lnTo>
                  <a:lnTo>
                    <a:pt x="198932" y="156210"/>
                  </a:lnTo>
                  <a:lnTo>
                    <a:pt x="199491" y="154940"/>
                  </a:lnTo>
                  <a:lnTo>
                    <a:pt x="204685" y="154940"/>
                  </a:lnTo>
                  <a:lnTo>
                    <a:pt x="208902" y="152400"/>
                  </a:lnTo>
                  <a:close/>
                </a:path>
                <a:path w="552450" h="552450">
                  <a:moveTo>
                    <a:pt x="204685" y="154940"/>
                  </a:moveTo>
                  <a:lnTo>
                    <a:pt x="199948" y="154940"/>
                  </a:lnTo>
                  <a:lnTo>
                    <a:pt x="200774" y="156210"/>
                  </a:lnTo>
                  <a:lnTo>
                    <a:pt x="204470" y="156210"/>
                  </a:lnTo>
                  <a:lnTo>
                    <a:pt x="204685" y="154940"/>
                  </a:lnTo>
                  <a:close/>
                </a:path>
                <a:path w="552450" h="552450">
                  <a:moveTo>
                    <a:pt x="183159" y="147320"/>
                  </a:moveTo>
                  <a:lnTo>
                    <a:pt x="180949" y="147320"/>
                  </a:lnTo>
                  <a:lnTo>
                    <a:pt x="174625" y="154940"/>
                  </a:lnTo>
                  <a:lnTo>
                    <a:pt x="185572" y="154940"/>
                  </a:lnTo>
                  <a:lnTo>
                    <a:pt x="184708" y="153670"/>
                  </a:lnTo>
                  <a:lnTo>
                    <a:pt x="185381" y="151130"/>
                  </a:lnTo>
                  <a:lnTo>
                    <a:pt x="184708" y="148590"/>
                  </a:lnTo>
                  <a:lnTo>
                    <a:pt x="184188" y="148590"/>
                  </a:lnTo>
                  <a:lnTo>
                    <a:pt x="183159" y="147320"/>
                  </a:lnTo>
                  <a:close/>
                </a:path>
                <a:path w="552450" h="552450">
                  <a:moveTo>
                    <a:pt x="208902" y="146050"/>
                  </a:moveTo>
                  <a:lnTo>
                    <a:pt x="186728" y="146050"/>
                  </a:lnTo>
                  <a:lnTo>
                    <a:pt x="186055" y="148590"/>
                  </a:lnTo>
                  <a:lnTo>
                    <a:pt x="185724" y="148590"/>
                  </a:lnTo>
                  <a:lnTo>
                    <a:pt x="185750" y="151130"/>
                  </a:lnTo>
                  <a:lnTo>
                    <a:pt x="186677" y="152400"/>
                  </a:lnTo>
                  <a:lnTo>
                    <a:pt x="209397" y="152400"/>
                  </a:lnTo>
                  <a:lnTo>
                    <a:pt x="209664" y="151130"/>
                  </a:lnTo>
                  <a:lnTo>
                    <a:pt x="210134" y="149860"/>
                  </a:lnTo>
                  <a:lnTo>
                    <a:pt x="210248" y="148590"/>
                  </a:lnTo>
                  <a:lnTo>
                    <a:pt x="209829" y="147320"/>
                  </a:lnTo>
                  <a:lnTo>
                    <a:pt x="208902" y="147320"/>
                  </a:lnTo>
                  <a:lnTo>
                    <a:pt x="208902" y="146050"/>
                  </a:lnTo>
                  <a:close/>
                </a:path>
                <a:path w="552450" h="552450">
                  <a:moveTo>
                    <a:pt x="209232" y="143510"/>
                  </a:moveTo>
                  <a:lnTo>
                    <a:pt x="186829" y="143510"/>
                  </a:lnTo>
                  <a:lnTo>
                    <a:pt x="186639" y="146050"/>
                  </a:lnTo>
                  <a:lnTo>
                    <a:pt x="209118" y="146050"/>
                  </a:lnTo>
                  <a:lnTo>
                    <a:pt x="209765" y="144780"/>
                  </a:lnTo>
                  <a:lnTo>
                    <a:pt x="209575" y="144780"/>
                  </a:lnTo>
                  <a:lnTo>
                    <a:pt x="209232" y="143510"/>
                  </a:lnTo>
                  <a:close/>
                </a:path>
                <a:path w="552450" h="552450">
                  <a:moveTo>
                    <a:pt x="349504" y="142240"/>
                  </a:moveTo>
                  <a:lnTo>
                    <a:pt x="340626" y="142240"/>
                  </a:lnTo>
                  <a:lnTo>
                    <a:pt x="341083" y="143510"/>
                  </a:lnTo>
                  <a:lnTo>
                    <a:pt x="343319" y="143510"/>
                  </a:lnTo>
                  <a:lnTo>
                    <a:pt x="349504" y="142240"/>
                  </a:lnTo>
                  <a:close/>
                </a:path>
                <a:path w="552450" h="552450">
                  <a:moveTo>
                    <a:pt x="375399" y="134620"/>
                  </a:moveTo>
                  <a:lnTo>
                    <a:pt x="341299" y="134620"/>
                  </a:lnTo>
                  <a:lnTo>
                    <a:pt x="340677" y="135890"/>
                  </a:lnTo>
                  <a:lnTo>
                    <a:pt x="339953" y="139700"/>
                  </a:lnTo>
                  <a:lnTo>
                    <a:pt x="339890" y="140970"/>
                  </a:lnTo>
                  <a:lnTo>
                    <a:pt x="340093" y="142240"/>
                  </a:lnTo>
                  <a:lnTo>
                    <a:pt x="349935" y="142240"/>
                  </a:lnTo>
                  <a:lnTo>
                    <a:pt x="354863" y="139700"/>
                  </a:lnTo>
                  <a:lnTo>
                    <a:pt x="515788" y="139700"/>
                  </a:lnTo>
                  <a:lnTo>
                    <a:pt x="515187" y="138430"/>
                  </a:lnTo>
                  <a:lnTo>
                    <a:pt x="375577" y="138430"/>
                  </a:lnTo>
                  <a:lnTo>
                    <a:pt x="375577" y="135890"/>
                  </a:lnTo>
                  <a:lnTo>
                    <a:pt x="375399" y="134620"/>
                  </a:lnTo>
                  <a:close/>
                </a:path>
                <a:path w="552450" h="552450">
                  <a:moveTo>
                    <a:pt x="496405" y="111760"/>
                  </a:moveTo>
                  <a:lnTo>
                    <a:pt x="405815" y="111760"/>
                  </a:lnTo>
                  <a:lnTo>
                    <a:pt x="409638" y="114300"/>
                  </a:lnTo>
                  <a:lnTo>
                    <a:pt x="410527" y="114300"/>
                  </a:lnTo>
                  <a:lnTo>
                    <a:pt x="410933" y="115570"/>
                  </a:lnTo>
                  <a:lnTo>
                    <a:pt x="411314" y="115570"/>
                  </a:lnTo>
                  <a:lnTo>
                    <a:pt x="411873" y="116840"/>
                  </a:lnTo>
                  <a:lnTo>
                    <a:pt x="412369" y="116840"/>
                  </a:lnTo>
                  <a:lnTo>
                    <a:pt x="412750" y="118110"/>
                  </a:lnTo>
                  <a:lnTo>
                    <a:pt x="413067" y="118110"/>
                  </a:lnTo>
                  <a:lnTo>
                    <a:pt x="413042" y="119380"/>
                  </a:lnTo>
                  <a:lnTo>
                    <a:pt x="413219" y="119380"/>
                  </a:lnTo>
                  <a:lnTo>
                    <a:pt x="414566" y="123190"/>
                  </a:lnTo>
                  <a:lnTo>
                    <a:pt x="412940" y="123190"/>
                  </a:lnTo>
                  <a:lnTo>
                    <a:pt x="410908" y="124460"/>
                  </a:lnTo>
                  <a:lnTo>
                    <a:pt x="407162" y="124460"/>
                  </a:lnTo>
                  <a:lnTo>
                    <a:pt x="402463" y="127000"/>
                  </a:lnTo>
                  <a:lnTo>
                    <a:pt x="383641" y="127000"/>
                  </a:lnTo>
                  <a:lnTo>
                    <a:pt x="384987" y="129540"/>
                  </a:lnTo>
                  <a:lnTo>
                    <a:pt x="385660" y="129540"/>
                  </a:lnTo>
                  <a:lnTo>
                    <a:pt x="382041" y="130810"/>
                  </a:lnTo>
                  <a:lnTo>
                    <a:pt x="381838" y="130810"/>
                  </a:lnTo>
                  <a:lnTo>
                    <a:pt x="380949" y="132080"/>
                  </a:lnTo>
                  <a:lnTo>
                    <a:pt x="379615" y="133350"/>
                  </a:lnTo>
                  <a:lnTo>
                    <a:pt x="379158" y="133350"/>
                  </a:lnTo>
                  <a:lnTo>
                    <a:pt x="378650" y="134620"/>
                  </a:lnTo>
                  <a:lnTo>
                    <a:pt x="378269" y="134620"/>
                  </a:lnTo>
                  <a:lnTo>
                    <a:pt x="376770" y="135890"/>
                  </a:lnTo>
                  <a:lnTo>
                    <a:pt x="376186" y="135890"/>
                  </a:lnTo>
                  <a:lnTo>
                    <a:pt x="376288" y="137160"/>
                  </a:lnTo>
                  <a:lnTo>
                    <a:pt x="375577" y="138430"/>
                  </a:lnTo>
                  <a:lnTo>
                    <a:pt x="515187" y="138430"/>
                  </a:lnTo>
                  <a:lnTo>
                    <a:pt x="514585" y="137160"/>
                  </a:lnTo>
                  <a:lnTo>
                    <a:pt x="496405" y="111760"/>
                  </a:lnTo>
                  <a:close/>
                </a:path>
                <a:path w="552450" h="552450">
                  <a:moveTo>
                    <a:pt x="343382" y="125730"/>
                  </a:moveTo>
                  <a:lnTo>
                    <a:pt x="342087" y="125730"/>
                  </a:lnTo>
                  <a:lnTo>
                    <a:pt x="341071" y="127000"/>
                  </a:lnTo>
                  <a:lnTo>
                    <a:pt x="339280" y="129540"/>
                  </a:lnTo>
                  <a:lnTo>
                    <a:pt x="338963" y="129540"/>
                  </a:lnTo>
                  <a:lnTo>
                    <a:pt x="339953" y="133350"/>
                  </a:lnTo>
                  <a:lnTo>
                    <a:pt x="340220" y="134620"/>
                  </a:lnTo>
                  <a:lnTo>
                    <a:pt x="375462" y="134620"/>
                  </a:lnTo>
                  <a:lnTo>
                    <a:pt x="367470" y="127000"/>
                  </a:lnTo>
                  <a:lnTo>
                    <a:pt x="343865" y="127000"/>
                  </a:lnTo>
                  <a:lnTo>
                    <a:pt x="343382" y="125730"/>
                  </a:lnTo>
                  <a:close/>
                </a:path>
                <a:path w="552450" h="552450">
                  <a:moveTo>
                    <a:pt x="357505" y="113030"/>
                  </a:moveTo>
                  <a:lnTo>
                    <a:pt x="349783" y="113030"/>
                  </a:lnTo>
                  <a:lnTo>
                    <a:pt x="348030" y="121920"/>
                  </a:lnTo>
                  <a:lnTo>
                    <a:pt x="348030" y="123190"/>
                  </a:lnTo>
                  <a:lnTo>
                    <a:pt x="347929" y="124460"/>
                  </a:lnTo>
                  <a:lnTo>
                    <a:pt x="346202" y="124460"/>
                  </a:lnTo>
                  <a:lnTo>
                    <a:pt x="345782" y="125730"/>
                  </a:lnTo>
                  <a:lnTo>
                    <a:pt x="343992" y="125730"/>
                  </a:lnTo>
                  <a:lnTo>
                    <a:pt x="343865" y="127000"/>
                  </a:lnTo>
                  <a:lnTo>
                    <a:pt x="367470" y="127000"/>
                  </a:lnTo>
                  <a:lnTo>
                    <a:pt x="363474" y="123190"/>
                  </a:lnTo>
                  <a:lnTo>
                    <a:pt x="363499" y="119380"/>
                  </a:lnTo>
                  <a:lnTo>
                    <a:pt x="362762" y="119380"/>
                  </a:lnTo>
                  <a:lnTo>
                    <a:pt x="362889" y="118110"/>
                  </a:lnTo>
                  <a:lnTo>
                    <a:pt x="362318" y="116840"/>
                  </a:lnTo>
                  <a:lnTo>
                    <a:pt x="362013" y="116840"/>
                  </a:lnTo>
                  <a:lnTo>
                    <a:pt x="358101" y="115570"/>
                  </a:lnTo>
                  <a:lnTo>
                    <a:pt x="358101" y="114300"/>
                  </a:lnTo>
                  <a:lnTo>
                    <a:pt x="357505" y="113030"/>
                  </a:lnTo>
                  <a:close/>
                </a:path>
                <a:path w="552450" h="552450">
                  <a:moveTo>
                    <a:pt x="412683" y="81280"/>
                  </a:moveTo>
                  <a:lnTo>
                    <a:pt x="412534" y="81280"/>
                  </a:lnTo>
                  <a:lnTo>
                    <a:pt x="411175" y="83820"/>
                  </a:lnTo>
                  <a:lnTo>
                    <a:pt x="376339" y="83820"/>
                  </a:lnTo>
                  <a:lnTo>
                    <a:pt x="376250" y="85090"/>
                  </a:lnTo>
                  <a:lnTo>
                    <a:pt x="375577" y="86360"/>
                  </a:lnTo>
                  <a:lnTo>
                    <a:pt x="374967" y="86360"/>
                  </a:lnTo>
                  <a:lnTo>
                    <a:pt x="374865" y="87630"/>
                  </a:lnTo>
                  <a:lnTo>
                    <a:pt x="374802" y="90170"/>
                  </a:lnTo>
                  <a:lnTo>
                    <a:pt x="374192" y="97790"/>
                  </a:lnTo>
                  <a:lnTo>
                    <a:pt x="374040" y="97790"/>
                  </a:lnTo>
                  <a:lnTo>
                    <a:pt x="373557" y="99060"/>
                  </a:lnTo>
                  <a:lnTo>
                    <a:pt x="369531" y="105410"/>
                  </a:lnTo>
                  <a:lnTo>
                    <a:pt x="368947" y="105410"/>
                  </a:lnTo>
                  <a:lnTo>
                    <a:pt x="368325" y="106680"/>
                  </a:lnTo>
                  <a:lnTo>
                    <a:pt x="368858" y="106680"/>
                  </a:lnTo>
                  <a:lnTo>
                    <a:pt x="375577" y="116840"/>
                  </a:lnTo>
                  <a:lnTo>
                    <a:pt x="376250" y="119380"/>
                  </a:lnTo>
                  <a:lnTo>
                    <a:pt x="376682" y="119380"/>
                  </a:lnTo>
                  <a:lnTo>
                    <a:pt x="378421" y="120650"/>
                  </a:lnTo>
                  <a:lnTo>
                    <a:pt x="380530" y="121920"/>
                  </a:lnTo>
                  <a:lnTo>
                    <a:pt x="382968" y="121920"/>
                  </a:lnTo>
                  <a:lnTo>
                    <a:pt x="382879" y="125730"/>
                  </a:lnTo>
                  <a:lnTo>
                    <a:pt x="383235" y="127000"/>
                  </a:lnTo>
                  <a:lnTo>
                    <a:pt x="402463" y="127000"/>
                  </a:lnTo>
                  <a:lnTo>
                    <a:pt x="402463" y="125730"/>
                  </a:lnTo>
                  <a:lnTo>
                    <a:pt x="403847" y="125730"/>
                  </a:lnTo>
                  <a:lnTo>
                    <a:pt x="403809" y="119380"/>
                  </a:lnTo>
                  <a:lnTo>
                    <a:pt x="404469" y="118110"/>
                  </a:lnTo>
                  <a:lnTo>
                    <a:pt x="405193" y="113030"/>
                  </a:lnTo>
                  <a:lnTo>
                    <a:pt x="405815" y="111760"/>
                  </a:lnTo>
                  <a:lnTo>
                    <a:pt x="496405" y="111760"/>
                  </a:lnTo>
                  <a:lnTo>
                    <a:pt x="487315" y="99060"/>
                  </a:lnTo>
                  <a:lnTo>
                    <a:pt x="473225" y="85090"/>
                  </a:lnTo>
                  <a:lnTo>
                    <a:pt x="418592" y="85090"/>
                  </a:lnTo>
                  <a:lnTo>
                    <a:pt x="415226" y="82550"/>
                  </a:lnTo>
                  <a:lnTo>
                    <a:pt x="414566" y="82550"/>
                  </a:lnTo>
                  <a:lnTo>
                    <a:pt x="412683" y="81280"/>
                  </a:lnTo>
                  <a:close/>
                </a:path>
                <a:path w="552450" h="552450">
                  <a:moveTo>
                    <a:pt x="206883" y="119380"/>
                  </a:moveTo>
                  <a:lnTo>
                    <a:pt x="153250" y="119380"/>
                  </a:lnTo>
                  <a:lnTo>
                    <a:pt x="152730" y="120650"/>
                  </a:lnTo>
                  <a:lnTo>
                    <a:pt x="152450" y="121920"/>
                  </a:lnTo>
                  <a:lnTo>
                    <a:pt x="208419" y="121920"/>
                  </a:lnTo>
                  <a:lnTo>
                    <a:pt x="207683" y="120650"/>
                  </a:lnTo>
                  <a:lnTo>
                    <a:pt x="206883" y="119380"/>
                  </a:lnTo>
                  <a:close/>
                </a:path>
                <a:path w="552450" h="552450">
                  <a:moveTo>
                    <a:pt x="219659" y="95250"/>
                  </a:moveTo>
                  <a:lnTo>
                    <a:pt x="173951" y="95250"/>
                  </a:lnTo>
                  <a:lnTo>
                    <a:pt x="173278" y="96520"/>
                  </a:lnTo>
                  <a:lnTo>
                    <a:pt x="198818" y="96520"/>
                  </a:lnTo>
                  <a:lnTo>
                    <a:pt x="198145" y="97790"/>
                  </a:lnTo>
                  <a:lnTo>
                    <a:pt x="196773" y="99060"/>
                  </a:lnTo>
                  <a:lnTo>
                    <a:pt x="197777" y="100330"/>
                  </a:lnTo>
                  <a:lnTo>
                    <a:pt x="204876" y="105410"/>
                  </a:lnTo>
                  <a:lnTo>
                    <a:pt x="197472" y="107950"/>
                  </a:lnTo>
                  <a:lnTo>
                    <a:pt x="169506" y="107950"/>
                  </a:lnTo>
                  <a:lnTo>
                    <a:pt x="163880" y="116840"/>
                  </a:lnTo>
                  <a:lnTo>
                    <a:pt x="153784" y="119380"/>
                  </a:lnTo>
                  <a:lnTo>
                    <a:pt x="206209" y="119380"/>
                  </a:lnTo>
                  <a:lnTo>
                    <a:pt x="206883" y="116840"/>
                  </a:lnTo>
                  <a:lnTo>
                    <a:pt x="207873" y="110490"/>
                  </a:lnTo>
                  <a:lnTo>
                    <a:pt x="208864" y="107950"/>
                  </a:lnTo>
                  <a:lnTo>
                    <a:pt x="209092" y="106680"/>
                  </a:lnTo>
                  <a:lnTo>
                    <a:pt x="208356" y="105410"/>
                  </a:lnTo>
                  <a:lnTo>
                    <a:pt x="207556" y="105410"/>
                  </a:lnTo>
                  <a:lnTo>
                    <a:pt x="208432" y="104140"/>
                  </a:lnTo>
                  <a:lnTo>
                    <a:pt x="210248" y="100330"/>
                  </a:lnTo>
                  <a:lnTo>
                    <a:pt x="214337" y="100330"/>
                  </a:lnTo>
                  <a:lnTo>
                    <a:pt x="219659" y="95250"/>
                  </a:lnTo>
                  <a:close/>
                </a:path>
                <a:path w="552450" h="552450">
                  <a:moveTo>
                    <a:pt x="279463" y="95250"/>
                  </a:moveTo>
                  <a:lnTo>
                    <a:pt x="241439" y="95250"/>
                  </a:lnTo>
                  <a:lnTo>
                    <a:pt x="241046" y="96520"/>
                  </a:lnTo>
                  <a:lnTo>
                    <a:pt x="241071" y="97790"/>
                  </a:lnTo>
                  <a:lnTo>
                    <a:pt x="243852" y="107950"/>
                  </a:lnTo>
                  <a:lnTo>
                    <a:pt x="244944" y="107950"/>
                  </a:lnTo>
                  <a:lnTo>
                    <a:pt x="245541" y="109220"/>
                  </a:lnTo>
                  <a:lnTo>
                    <a:pt x="248551" y="109220"/>
                  </a:lnTo>
                  <a:lnTo>
                    <a:pt x="250050" y="111760"/>
                  </a:lnTo>
                  <a:lnTo>
                    <a:pt x="251256" y="113030"/>
                  </a:lnTo>
                  <a:lnTo>
                    <a:pt x="253263" y="113030"/>
                  </a:lnTo>
                  <a:lnTo>
                    <a:pt x="257962" y="111760"/>
                  </a:lnTo>
                  <a:lnTo>
                    <a:pt x="258635" y="111760"/>
                  </a:lnTo>
                  <a:lnTo>
                    <a:pt x="262001" y="109220"/>
                  </a:lnTo>
                  <a:lnTo>
                    <a:pt x="267995" y="101600"/>
                  </a:lnTo>
                  <a:lnTo>
                    <a:pt x="270738" y="99060"/>
                  </a:lnTo>
                  <a:lnTo>
                    <a:pt x="277456" y="96520"/>
                  </a:lnTo>
                  <a:lnTo>
                    <a:pt x="278130" y="96520"/>
                  </a:lnTo>
                  <a:lnTo>
                    <a:pt x="279463" y="95250"/>
                  </a:lnTo>
                  <a:close/>
                </a:path>
                <a:path w="552450" h="552450">
                  <a:moveTo>
                    <a:pt x="194119" y="97790"/>
                  </a:moveTo>
                  <a:lnTo>
                    <a:pt x="181343" y="97790"/>
                  </a:lnTo>
                  <a:lnTo>
                    <a:pt x="179857" y="99060"/>
                  </a:lnTo>
                  <a:lnTo>
                    <a:pt x="178562" y="101600"/>
                  </a:lnTo>
                  <a:lnTo>
                    <a:pt x="175425" y="105410"/>
                  </a:lnTo>
                  <a:lnTo>
                    <a:pt x="174625" y="106680"/>
                  </a:lnTo>
                  <a:lnTo>
                    <a:pt x="169926" y="107950"/>
                  </a:lnTo>
                  <a:lnTo>
                    <a:pt x="197472" y="107950"/>
                  </a:lnTo>
                  <a:lnTo>
                    <a:pt x="198818" y="106680"/>
                  </a:lnTo>
                  <a:lnTo>
                    <a:pt x="199618" y="105410"/>
                  </a:lnTo>
                  <a:lnTo>
                    <a:pt x="199567" y="104140"/>
                  </a:lnTo>
                  <a:lnTo>
                    <a:pt x="194119" y="97790"/>
                  </a:lnTo>
                  <a:close/>
                </a:path>
                <a:path w="552450" h="552450">
                  <a:moveTo>
                    <a:pt x="323532" y="88900"/>
                  </a:moveTo>
                  <a:lnTo>
                    <a:pt x="322491" y="88900"/>
                  </a:lnTo>
                  <a:lnTo>
                    <a:pt x="314413" y="90170"/>
                  </a:lnTo>
                  <a:lnTo>
                    <a:pt x="305003" y="90170"/>
                  </a:lnTo>
                  <a:lnTo>
                    <a:pt x="304063" y="91440"/>
                  </a:lnTo>
                  <a:lnTo>
                    <a:pt x="303885" y="91440"/>
                  </a:lnTo>
                  <a:lnTo>
                    <a:pt x="303453" y="92710"/>
                  </a:lnTo>
                  <a:lnTo>
                    <a:pt x="303758" y="93980"/>
                  </a:lnTo>
                  <a:lnTo>
                    <a:pt x="305117" y="95250"/>
                  </a:lnTo>
                  <a:lnTo>
                    <a:pt x="306095" y="96520"/>
                  </a:lnTo>
                  <a:lnTo>
                    <a:pt x="307022" y="96520"/>
                  </a:lnTo>
                  <a:lnTo>
                    <a:pt x="306349" y="97790"/>
                  </a:lnTo>
                  <a:lnTo>
                    <a:pt x="306158" y="99060"/>
                  </a:lnTo>
                  <a:lnTo>
                    <a:pt x="306959" y="101600"/>
                  </a:lnTo>
                  <a:lnTo>
                    <a:pt x="306565" y="101600"/>
                  </a:lnTo>
                  <a:lnTo>
                    <a:pt x="317296" y="105410"/>
                  </a:lnTo>
                  <a:lnTo>
                    <a:pt x="318516" y="105410"/>
                  </a:lnTo>
                  <a:lnTo>
                    <a:pt x="329882" y="100330"/>
                  </a:lnTo>
                  <a:lnTo>
                    <a:pt x="331165" y="99060"/>
                  </a:lnTo>
                  <a:lnTo>
                    <a:pt x="331419" y="97790"/>
                  </a:lnTo>
                  <a:lnTo>
                    <a:pt x="331063" y="96520"/>
                  </a:lnTo>
                  <a:lnTo>
                    <a:pt x="330835" y="95250"/>
                  </a:lnTo>
                  <a:lnTo>
                    <a:pt x="330542" y="95250"/>
                  </a:lnTo>
                  <a:lnTo>
                    <a:pt x="330415" y="93980"/>
                  </a:lnTo>
                  <a:lnTo>
                    <a:pt x="329946" y="93980"/>
                  </a:lnTo>
                  <a:lnTo>
                    <a:pt x="324739" y="90170"/>
                  </a:lnTo>
                  <a:lnTo>
                    <a:pt x="323532" y="88900"/>
                  </a:lnTo>
                  <a:close/>
                </a:path>
                <a:path w="552450" h="552450">
                  <a:moveTo>
                    <a:pt x="214337" y="100330"/>
                  </a:moveTo>
                  <a:lnTo>
                    <a:pt x="211086" y="100330"/>
                  </a:lnTo>
                  <a:lnTo>
                    <a:pt x="211416" y="101600"/>
                  </a:lnTo>
                  <a:lnTo>
                    <a:pt x="214223" y="101600"/>
                  </a:lnTo>
                  <a:lnTo>
                    <a:pt x="214337" y="100330"/>
                  </a:lnTo>
                  <a:close/>
                </a:path>
                <a:path w="552450" h="552450">
                  <a:moveTo>
                    <a:pt x="179120" y="97790"/>
                  </a:moveTo>
                  <a:lnTo>
                    <a:pt x="175298" y="97790"/>
                  </a:lnTo>
                  <a:lnTo>
                    <a:pt x="176669" y="99060"/>
                  </a:lnTo>
                  <a:lnTo>
                    <a:pt x="178244" y="99060"/>
                  </a:lnTo>
                  <a:lnTo>
                    <a:pt x="179120" y="97790"/>
                  </a:lnTo>
                  <a:close/>
                </a:path>
                <a:path w="552450" h="552450">
                  <a:moveTo>
                    <a:pt x="191427" y="96520"/>
                  </a:moveTo>
                  <a:lnTo>
                    <a:pt x="173126" y="96520"/>
                  </a:lnTo>
                  <a:lnTo>
                    <a:pt x="174282" y="97790"/>
                  </a:lnTo>
                  <a:lnTo>
                    <a:pt x="192722" y="97790"/>
                  </a:lnTo>
                  <a:lnTo>
                    <a:pt x="191427" y="96520"/>
                  </a:lnTo>
                  <a:close/>
                </a:path>
                <a:path w="552450" h="552450">
                  <a:moveTo>
                    <a:pt x="191427" y="96520"/>
                  </a:moveTo>
                  <a:lnTo>
                    <a:pt x="192722" y="97790"/>
                  </a:lnTo>
                  <a:lnTo>
                    <a:pt x="192916" y="97456"/>
                  </a:lnTo>
                  <a:lnTo>
                    <a:pt x="191427" y="96520"/>
                  </a:lnTo>
                  <a:close/>
                </a:path>
                <a:path w="552450" h="552450">
                  <a:moveTo>
                    <a:pt x="192916" y="97456"/>
                  </a:moveTo>
                  <a:lnTo>
                    <a:pt x="192722" y="97790"/>
                  </a:lnTo>
                  <a:lnTo>
                    <a:pt x="193446" y="97790"/>
                  </a:lnTo>
                  <a:lnTo>
                    <a:pt x="192916" y="97456"/>
                  </a:lnTo>
                  <a:close/>
                </a:path>
                <a:path w="552450" h="552450">
                  <a:moveTo>
                    <a:pt x="193459" y="96520"/>
                  </a:moveTo>
                  <a:lnTo>
                    <a:pt x="191427" y="96520"/>
                  </a:lnTo>
                  <a:lnTo>
                    <a:pt x="192916" y="97456"/>
                  </a:lnTo>
                  <a:lnTo>
                    <a:pt x="193459" y="96520"/>
                  </a:lnTo>
                  <a:close/>
                </a:path>
                <a:path w="552450" h="552450">
                  <a:moveTo>
                    <a:pt x="232422" y="88900"/>
                  </a:moveTo>
                  <a:lnTo>
                    <a:pt x="195465" y="88900"/>
                  </a:lnTo>
                  <a:lnTo>
                    <a:pt x="193878" y="89172"/>
                  </a:lnTo>
                  <a:lnTo>
                    <a:pt x="190754" y="92710"/>
                  </a:lnTo>
                  <a:lnTo>
                    <a:pt x="190538" y="92710"/>
                  </a:lnTo>
                  <a:lnTo>
                    <a:pt x="189420" y="93980"/>
                  </a:lnTo>
                  <a:lnTo>
                    <a:pt x="190080" y="95250"/>
                  </a:lnTo>
                  <a:lnTo>
                    <a:pt x="220065" y="95250"/>
                  </a:lnTo>
                  <a:lnTo>
                    <a:pt x="220637" y="96520"/>
                  </a:lnTo>
                  <a:lnTo>
                    <a:pt x="222415" y="96520"/>
                  </a:lnTo>
                  <a:lnTo>
                    <a:pt x="231076" y="91440"/>
                  </a:lnTo>
                  <a:lnTo>
                    <a:pt x="231228" y="91440"/>
                  </a:lnTo>
                  <a:lnTo>
                    <a:pt x="231749" y="90170"/>
                  </a:lnTo>
                  <a:lnTo>
                    <a:pt x="232359" y="90170"/>
                  </a:lnTo>
                  <a:lnTo>
                    <a:pt x="232422" y="88900"/>
                  </a:lnTo>
                  <a:close/>
                </a:path>
                <a:path w="552450" h="552450">
                  <a:moveTo>
                    <a:pt x="316369" y="77470"/>
                  </a:moveTo>
                  <a:lnTo>
                    <a:pt x="252374" y="77470"/>
                  </a:lnTo>
                  <a:lnTo>
                    <a:pt x="252323" y="78740"/>
                  </a:lnTo>
                  <a:lnTo>
                    <a:pt x="252996" y="80010"/>
                  </a:lnTo>
                  <a:lnTo>
                    <a:pt x="253263" y="80010"/>
                  </a:lnTo>
                  <a:lnTo>
                    <a:pt x="253263" y="81280"/>
                  </a:lnTo>
                  <a:lnTo>
                    <a:pt x="253390" y="81280"/>
                  </a:lnTo>
                  <a:lnTo>
                    <a:pt x="253936" y="82550"/>
                  </a:lnTo>
                  <a:lnTo>
                    <a:pt x="249859" y="82550"/>
                  </a:lnTo>
                  <a:lnTo>
                    <a:pt x="244932" y="86360"/>
                  </a:lnTo>
                  <a:lnTo>
                    <a:pt x="244678" y="87630"/>
                  </a:lnTo>
                  <a:lnTo>
                    <a:pt x="243865" y="87630"/>
                  </a:lnTo>
                  <a:lnTo>
                    <a:pt x="243116" y="92710"/>
                  </a:lnTo>
                  <a:lnTo>
                    <a:pt x="243344" y="92710"/>
                  </a:lnTo>
                  <a:lnTo>
                    <a:pt x="244246" y="93980"/>
                  </a:lnTo>
                  <a:lnTo>
                    <a:pt x="243865" y="93980"/>
                  </a:lnTo>
                  <a:lnTo>
                    <a:pt x="243852" y="95250"/>
                  </a:lnTo>
                  <a:lnTo>
                    <a:pt x="279463" y="95250"/>
                  </a:lnTo>
                  <a:lnTo>
                    <a:pt x="280149" y="96520"/>
                  </a:lnTo>
                  <a:lnTo>
                    <a:pt x="281940" y="96520"/>
                  </a:lnTo>
                  <a:lnTo>
                    <a:pt x="282575" y="95250"/>
                  </a:lnTo>
                  <a:lnTo>
                    <a:pt x="286194" y="92710"/>
                  </a:lnTo>
                  <a:lnTo>
                    <a:pt x="292912" y="88900"/>
                  </a:lnTo>
                  <a:lnTo>
                    <a:pt x="301726" y="88900"/>
                  </a:lnTo>
                  <a:lnTo>
                    <a:pt x="307606" y="86360"/>
                  </a:lnTo>
                  <a:lnTo>
                    <a:pt x="311734" y="85090"/>
                  </a:lnTo>
                  <a:lnTo>
                    <a:pt x="312572" y="85090"/>
                  </a:lnTo>
                  <a:lnTo>
                    <a:pt x="313385" y="83820"/>
                  </a:lnTo>
                  <a:lnTo>
                    <a:pt x="314896" y="81280"/>
                  </a:lnTo>
                  <a:lnTo>
                    <a:pt x="315379" y="80010"/>
                  </a:lnTo>
                  <a:lnTo>
                    <a:pt x="315760" y="78740"/>
                  </a:lnTo>
                  <a:lnTo>
                    <a:pt x="316496" y="78740"/>
                  </a:lnTo>
                  <a:lnTo>
                    <a:pt x="316369" y="77470"/>
                  </a:lnTo>
                  <a:close/>
                </a:path>
                <a:path w="552450" h="552450">
                  <a:moveTo>
                    <a:pt x="301726" y="88900"/>
                  </a:moveTo>
                  <a:lnTo>
                    <a:pt x="292912" y="88900"/>
                  </a:lnTo>
                  <a:lnTo>
                    <a:pt x="296468" y="90170"/>
                  </a:lnTo>
                  <a:lnTo>
                    <a:pt x="297611" y="90170"/>
                  </a:lnTo>
                  <a:lnTo>
                    <a:pt x="301726" y="88900"/>
                  </a:lnTo>
                  <a:close/>
                </a:path>
                <a:path w="552450" h="552450">
                  <a:moveTo>
                    <a:pt x="311353" y="88900"/>
                  </a:moveTo>
                  <a:lnTo>
                    <a:pt x="310388" y="88900"/>
                  </a:lnTo>
                  <a:lnTo>
                    <a:pt x="309460" y="90170"/>
                  </a:lnTo>
                  <a:lnTo>
                    <a:pt x="312102" y="90170"/>
                  </a:lnTo>
                  <a:lnTo>
                    <a:pt x="311353" y="88900"/>
                  </a:lnTo>
                  <a:close/>
                </a:path>
                <a:path w="552450" h="552450">
                  <a:moveTo>
                    <a:pt x="195465" y="88900"/>
                  </a:moveTo>
                  <a:lnTo>
                    <a:pt x="194119" y="88900"/>
                  </a:lnTo>
                  <a:lnTo>
                    <a:pt x="193878" y="89172"/>
                  </a:lnTo>
                  <a:lnTo>
                    <a:pt x="195465" y="88900"/>
                  </a:lnTo>
                  <a:close/>
                </a:path>
                <a:path w="552450" h="552450">
                  <a:moveTo>
                    <a:pt x="227723" y="82550"/>
                  </a:moveTo>
                  <a:lnTo>
                    <a:pt x="206883" y="82550"/>
                  </a:lnTo>
                  <a:lnTo>
                    <a:pt x="203530" y="85090"/>
                  </a:lnTo>
                  <a:lnTo>
                    <a:pt x="203631" y="86360"/>
                  </a:lnTo>
                  <a:lnTo>
                    <a:pt x="201510" y="87630"/>
                  </a:lnTo>
                  <a:lnTo>
                    <a:pt x="231523" y="87630"/>
                  </a:lnTo>
                  <a:lnTo>
                    <a:pt x="227723" y="82550"/>
                  </a:lnTo>
                  <a:close/>
                </a:path>
                <a:path w="552450" h="552450">
                  <a:moveTo>
                    <a:pt x="469382" y="81280"/>
                  </a:moveTo>
                  <a:lnTo>
                    <a:pt x="413651" y="81280"/>
                  </a:lnTo>
                  <a:lnTo>
                    <a:pt x="414566" y="82550"/>
                  </a:lnTo>
                  <a:lnTo>
                    <a:pt x="418566" y="82550"/>
                  </a:lnTo>
                  <a:lnTo>
                    <a:pt x="418592" y="85090"/>
                  </a:lnTo>
                  <a:lnTo>
                    <a:pt x="473225" y="85090"/>
                  </a:lnTo>
                  <a:lnTo>
                    <a:pt x="469382" y="81280"/>
                  </a:lnTo>
                  <a:close/>
                </a:path>
                <a:path w="552450" h="552450">
                  <a:moveTo>
                    <a:pt x="409346" y="82550"/>
                  </a:moveTo>
                  <a:lnTo>
                    <a:pt x="377596" y="82550"/>
                  </a:lnTo>
                  <a:lnTo>
                    <a:pt x="376618" y="83820"/>
                  </a:lnTo>
                  <a:lnTo>
                    <a:pt x="410311" y="83820"/>
                  </a:lnTo>
                  <a:lnTo>
                    <a:pt x="409346" y="82550"/>
                  </a:lnTo>
                  <a:close/>
                </a:path>
                <a:path w="552450" h="552450">
                  <a:moveTo>
                    <a:pt x="406895" y="81280"/>
                  </a:moveTo>
                  <a:lnTo>
                    <a:pt x="378091" y="81280"/>
                  </a:lnTo>
                  <a:lnTo>
                    <a:pt x="377659" y="82550"/>
                  </a:lnTo>
                  <a:lnTo>
                    <a:pt x="407416" y="82550"/>
                  </a:lnTo>
                  <a:lnTo>
                    <a:pt x="406895" y="81280"/>
                  </a:lnTo>
                  <a:close/>
                </a:path>
                <a:path w="552450" h="552450">
                  <a:moveTo>
                    <a:pt x="410074" y="35560"/>
                  </a:moveTo>
                  <a:lnTo>
                    <a:pt x="276110" y="35560"/>
                  </a:lnTo>
                  <a:lnTo>
                    <a:pt x="309655" y="38100"/>
                  </a:lnTo>
                  <a:lnTo>
                    <a:pt x="341749" y="44450"/>
                  </a:lnTo>
                  <a:lnTo>
                    <a:pt x="372106" y="55880"/>
                  </a:lnTo>
                  <a:lnTo>
                    <a:pt x="400443" y="69850"/>
                  </a:lnTo>
                  <a:lnTo>
                    <a:pt x="400862" y="69850"/>
                  </a:lnTo>
                  <a:lnTo>
                    <a:pt x="401116" y="71120"/>
                  </a:lnTo>
                  <a:lnTo>
                    <a:pt x="402056" y="71120"/>
                  </a:lnTo>
                  <a:lnTo>
                    <a:pt x="402463" y="72390"/>
                  </a:lnTo>
                  <a:lnTo>
                    <a:pt x="403809" y="72390"/>
                  </a:lnTo>
                  <a:lnTo>
                    <a:pt x="404012" y="73660"/>
                  </a:lnTo>
                  <a:lnTo>
                    <a:pt x="404571" y="74930"/>
                  </a:lnTo>
                  <a:lnTo>
                    <a:pt x="405384" y="74930"/>
                  </a:lnTo>
                  <a:lnTo>
                    <a:pt x="405498" y="76200"/>
                  </a:lnTo>
                  <a:lnTo>
                    <a:pt x="405815" y="76200"/>
                  </a:lnTo>
                  <a:lnTo>
                    <a:pt x="406336" y="77470"/>
                  </a:lnTo>
                  <a:lnTo>
                    <a:pt x="407035" y="77470"/>
                  </a:lnTo>
                  <a:lnTo>
                    <a:pt x="414566" y="82550"/>
                  </a:lnTo>
                  <a:lnTo>
                    <a:pt x="413651" y="81280"/>
                  </a:lnTo>
                  <a:lnTo>
                    <a:pt x="469382" y="81280"/>
                  </a:lnTo>
                  <a:lnTo>
                    <a:pt x="454010" y="66040"/>
                  </a:lnTo>
                  <a:lnTo>
                    <a:pt x="415452" y="38100"/>
                  </a:lnTo>
                  <a:lnTo>
                    <a:pt x="410074" y="35560"/>
                  </a:lnTo>
                  <a:close/>
                </a:path>
                <a:path w="552450" h="552450">
                  <a:moveTo>
                    <a:pt x="398551" y="80010"/>
                  </a:moveTo>
                  <a:lnTo>
                    <a:pt x="379615" y="80010"/>
                  </a:lnTo>
                  <a:lnTo>
                    <a:pt x="378574" y="81280"/>
                  </a:lnTo>
                  <a:lnTo>
                    <a:pt x="398945" y="81280"/>
                  </a:lnTo>
                  <a:lnTo>
                    <a:pt x="398551" y="80010"/>
                  </a:lnTo>
                  <a:close/>
                </a:path>
                <a:path w="552450" h="552450">
                  <a:moveTo>
                    <a:pt x="399465" y="80010"/>
                  </a:moveTo>
                  <a:lnTo>
                    <a:pt x="398945" y="81280"/>
                  </a:lnTo>
                  <a:lnTo>
                    <a:pt x="405155" y="81280"/>
                  </a:lnTo>
                  <a:lnTo>
                    <a:pt x="399465" y="80010"/>
                  </a:lnTo>
                  <a:close/>
                </a:path>
                <a:path w="552450" h="552450">
                  <a:moveTo>
                    <a:pt x="391833" y="77470"/>
                  </a:moveTo>
                  <a:lnTo>
                    <a:pt x="382968" y="77470"/>
                  </a:lnTo>
                  <a:lnTo>
                    <a:pt x="382536" y="78740"/>
                  </a:lnTo>
                  <a:lnTo>
                    <a:pt x="382295" y="78740"/>
                  </a:lnTo>
                  <a:lnTo>
                    <a:pt x="381622" y="80010"/>
                  </a:lnTo>
                  <a:lnTo>
                    <a:pt x="395744" y="80010"/>
                  </a:lnTo>
                  <a:lnTo>
                    <a:pt x="392925" y="78740"/>
                  </a:lnTo>
                  <a:lnTo>
                    <a:pt x="391833" y="77470"/>
                  </a:lnTo>
                  <a:close/>
                </a:path>
                <a:path w="552450" h="552450">
                  <a:moveTo>
                    <a:pt x="317779" y="67310"/>
                  </a:moveTo>
                  <a:lnTo>
                    <a:pt x="243344" y="67310"/>
                  </a:lnTo>
                  <a:lnTo>
                    <a:pt x="244094" y="68580"/>
                  </a:lnTo>
                  <a:lnTo>
                    <a:pt x="253263" y="68580"/>
                  </a:lnTo>
                  <a:lnTo>
                    <a:pt x="253263" y="71120"/>
                  </a:lnTo>
                  <a:lnTo>
                    <a:pt x="251790" y="74930"/>
                  </a:lnTo>
                  <a:lnTo>
                    <a:pt x="251866" y="76200"/>
                  </a:lnTo>
                  <a:lnTo>
                    <a:pt x="251980" y="77470"/>
                  </a:lnTo>
                  <a:lnTo>
                    <a:pt x="316153" y="77470"/>
                  </a:lnTo>
                  <a:lnTo>
                    <a:pt x="315760" y="76200"/>
                  </a:lnTo>
                  <a:lnTo>
                    <a:pt x="316230" y="76200"/>
                  </a:lnTo>
                  <a:lnTo>
                    <a:pt x="316331" y="74930"/>
                  </a:lnTo>
                  <a:lnTo>
                    <a:pt x="317779" y="67310"/>
                  </a:lnTo>
                  <a:close/>
                </a:path>
                <a:path w="552450" h="552450">
                  <a:moveTo>
                    <a:pt x="226377" y="71120"/>
                  </a:moveTo>
                  <a:lnTo>
                    <a:pt x="159626" y="71120"/>
                  </a:lnTo>
                  <a:lnTo>
                    <a:pt x="159867" y="72390"/>
                  </a:lnTo>
                  <a:lnTo>
                    <a:pt x="160007" y="72390"/>
                  </a:lnTo>
                  <a:lnTo>
                    <a:pt x="159842" y="73660"/>
                  </a:lnTo>
                  <a:lnTo>
                    <a:pt x="228216" y="73660"/>
                  </a:lnTo>
                  <a:lnTo>
                    <a:pt x="226377" y="71120"/>
                  </a:lnTo>
                  <a:close/>
                </a:path>
                <a:path w="552450" h="552450">
                  <a:moveTo>
                    <a:pt x="310603" y="50800"/>
                  </a:moveTo>
                  <a:lnTo>
                    <a:pt x="235686" y="50800"/>
                  </a:lnTo>
                  <a:lnTo>
                    <a:pt x="234696" y="52070"/>
                  </a:lnTo>
                  <a:lnTo>
                    <a:pt x="234442" y="53340"/>
                  </a:lnTo>
                  <a:lnTo>
                    <a:pt x="233095" y="53340"/>
                  </a:lnTo>
                  <a:lnTo>
                    <a:pt x="232422" y="54610"/>
                  </a:lnTo>
                  <a:lnTo>
                    <a:pt x="223012" y="54610"/>
                  </a:lnTo>
                  <a:lnTo>
                    <a:pt x="219125" y="58420"/>
                  </a:lnTo>
                  <a:lnTo>
                    <a:pt x="218655" y="59690"/>
                  </a:lnTo>
                  <a:lnTo>
                    <a:pt x="218998" y="60960"/>
                  </a:lnTo>
                  <a:lnTo>
                    <a:pt x="175196" y="60960"/>
                  </a:lnTo>
                  <a:lnTo>
                    <a:pt x="174713" y="62230"/>
                  </a:lnTo>
                  <a:lnTo>
                    <a:pt x="166433" y="64770"/>
                  </a:lnTo>
                  <a:lnTo>
                    <a:pt x="166014" y="64770"/>
                  </a:lnTo>
                  <a:lnTo>
                    <a:pt x="160426" y="68580"/>
                  </a:lnTo>
                  <a:lnTo>
                    <a:pt x="160058" y="69850"/>
                  </a:lnTo>
                  <a:lnTo>
                    <a:pt x="159842" y="71120"/>
                  </a:lnTo>
                  <a:lnTo>
                    <a:pt x="225031" y="71120"/>
                  </a:lnTo>
                  <a:lnTo>
                    <a:pt x="225615" y="69850"/>
                  </a:lnTo>
                  <a:lnTo>
                    <a:pt x="227787" y="67310"/>
                  </a:lnTo>
                  <a:lnTo>
                    <a:pt x="231190" y="67310"/>
                  </a:lnTo>
                  <a:lnTo>
                    <a:pt x="233260" y="66040"/>
                  </a:lnTo>
                  <a:lnTo>
                    <a:pt x="235610" y="63500"/>
                  </a:lnTo>
                  <a:lnTo>
                    <a:pt x="237807" y="63500"/>
                  </a:lnTo>
                  <a:lnTo>
                    <a:pt x="241160" y="62230"/>
                  </a:lnTo>
                  <a:lnTo>
                    <a:pt x="316458" y="62230"/>
                  </a:lnTo>
                  <a:lnTo>
                    <a:pt x="315760" y="60960"/>
                  </a:lnTo>
                  <a:lnTo>
                    <a:pt x="316153" y="59690"/>
                  </a:lnTo>
                  <a:lnTo>
                    <a:pt x="319798" y="59690"/>
                  </a:lnTo>
                  <a:lnTo>
                    <a:pt x="321144" y="58420"/>
                  </a:lnTo>
                  <a:lnTo>
                    <a:pt x="321589" y="58420"/>
                  </a:lnTo>
                  <a:lnTo>
                    <a:pt x="321792" y="57150"/>
                  </a:lnTo>
                  <a:lnTo>
                    <a:pt x="321805" y="55880"/>
                  </a:lnTo>
                  <a:lnTo>
                    <a:pt x="322072" y="55880"/>
                  </a:lnTo>
                  <a:lnTo>
                    <a:pt x="321805" y="54610"/>
                  </a:lnTo>
                  <a:lnTo>
                    <a:pt x="320586" y="53340"/>
                  </a:lnTo>
                  <a:lnTo>
                    <a:pt x="316433" y="52070"/>
                  </a:lnTo>
                  <a:lnTo>
                    <a:pt x="311378" y="52070"/>
                  </a:lnTo>
                  <a:lnTo>
                    <a:pt x="310603" y="50800"/>
                  </a:lnTo>
                  <a:close/>
                </a:path>
                <a:path w="552450" h="552450">
                  <a:moveTo>
                    <a:pt x="364490" y="67310"/>
                  </a:moveTo>
                  <a:lnTo>
                    <a:pt x="356006" y="67310"/>
                  </a:lnTo>
                  <a:lnTo>
                    <a:pt x="362140" y="69850"/>
                  </a:lnTo>
                  <a:lnTo>
                    <a:pt x="363448" y="69850"/>
                  </a:lnTo>
                  <a:lnTo>
                    <a:pt x="363880" y="68580"/>
                  </a:lnTo>
                  <a:lnTo>
                    <a:pt x="364147" y="68580"/>
                  </a:lnTo>
                  <a:lnTo>
                    <a:pt x="364490" y="67310"/>
                  </a:lnTo>
                  <a:close/>
                </a:path>
                <a:path w="552450" h="552450">
                  <a:moveTo>
                    <a:pt x="317779" y="66040"/>
                  </a:moveTo>
                  <a:lnTo>
                    <a:pt x="242506" y="66040"/>
                  </a:lnTo>
                  <a:lnTo>
                    <a:pt x="243179" y="67310"/>
                  </a:lnTo>
                  <a:lnTo>
                    <a:pt x="317957" y="67310"/>
                  </a:lnTo>
                  <a:lnTo>
                    <a:pt x="317779" y="66040"/>
                  </a:lnTo>
                  <a:close/>
                </a:path>
                <a:path w="552450" h="552450">
                  <a:moveTo>
                    <a:pt x="363474" y="57150"/>
                  </a:moveTo>
                  <a:lnTo>
                    <a:pt x="345338" y="57150"/>
                  </a:lnTo>
                  <a:lnTo>
                    <a:pt x="345160" y="58420"/>
                  </a:lnTo>
                  <a:lnTo>
                    <a:pt x="345338" y="58420"/>
                  </a:lnTo>
                  <a:lnTo>
                    <a:pt x="345351" y="60960"/>
                  </a:lnTo>
                  <a:lnTo>
                    <a:pt x="348780" y="63500"/>
                  </a:lnTo>
                  <a:lnTo>
                    <a:pt x="349300" y="63500"/>
                  </a:lnTo>
                  <a:lnTo>
                    <a:pt x="352056" y="64770"/>
                  </a:lnTo>
                  <a:lnTo>
                    <a:pt x="354076" y="64770"/>
                  </a:lnTo>
                  <a:lnTo>
                    <a:pt x="355422" y="66040"/>
                  </a:lnTo>
                  <a:lnTo>
                    <a:pt x="356082" y="67310"/>
                  </a:lnTo>
                  <a:lnTo>
                    <a:pt x="365061" y="67310"/>
                  </a:lnTo>
                  <a:lnTo>
                    <a:pt x="364820" y="66040"/>
                  </a:lnTo>
                  <a:lnTo>
                    <a:pt x="368592" y="66040"/>
                  </a:lnTo>
                  <a:lnTo>
                    <a:pt x="369163" y="64770"/>
                  </a:lnTo>
                  <a:lnTo>
                    <a:pt x="368896" y="63500"/>
                  </a:lnTo>
                  <a:lnTo>
                    <a:pt x="368185" y="62230"/>
                  </a:lnTo>
                  <a:lnTo>
                    <a:pt x="367906" y="62230"/>
                  </a:lnTo>
                  <a:lnTo>
                    <a:pt x="365493" y="60960"/>
                  </a:lnTo>
                  <a:lnTo>
                    <a:pt x="365798" y="59690"/>
                  </a:lnTo>
                  <a:lnTo>
                    <a:pt x="365010" y="59690"/>
                  </a:lnTo>
                  <a:lnTo>
                    <a:pt x="363474" y="57150"/>
                  </a:lnTo>
                  <a:close/>
                </a:path>
                <a:path w="552450" h="552450">
                  <a:moveTo>
                    <a:pt x="316458" y="62230"/>
                  </a:moveTo>
                  <a:lnTo>
                    <a:pt x="243179" y="62230"/>
                  </a:lnTo>
                  <a:lnTo>
                    <a:pt x="243001" y="63500"/>
                  </a:lnTo>
                  <a:lnTo>
                    <a:pt x="242417" y="63500"/>
                  </a:lnTo>
                  <a:lnTo>
                    <a:pt x="242455" y="66040"/>
                  </a:lnTo>
                  <a:lnTo>
                    <a:pt x="318058" y="66040"/>
                  </a:lnTo>
                  <a:lnTo>
                    <a:pt x="317093" y="63500"/>
                  </a:lnTo>
                  <a:lnTo>
                    <a:pt x="316458" y="62230"/>
                  </a:lnTo>
                  <a:close/>
                </a:path>
                <a:path w="552450" h="552450">
                  <a:moveTo>
                    <a:pt x="197739" y="55880"/>
                  </a:moveTo>
                  <a:lnTo>
                    <a:pt x="188150" y="55880"/>
                  </a:lnTo>
                  <a:lnTo>
                    <a:pt x="182194" y="58420"/>
                  </a:lnTo>
                  <a:lnTo>
                    <a:pt x="181902" y="59690"/>
                  </a:lnTo>
                  <a:lnTo>
                    <a:pt x="180670" y="60960"/>
                  </a:lnTo>
                  <a:lnTo>
                    <a:pt x="218579" y="60960"/>
                  </a:lnTo>
                  <a:lnTo>
                    <a:pt x="218401" y="59690"/>
                  </a:lnTo>
                  <a:lnTo>
                    <a:pt x="209575" y="59690"/>
                  </a:lnTo>
                  <a:lnTo>
                    <a:pt x="209359" y="58420"/>
                  </a:lnTo>
                  <a:lnTo>
                    <a:pt x="209156" y="58420"/>
                  </a:lnTo>
                  <a:lnTo>
                    <a:pt x="208927" y="57150"/>
                  </a:lnTo>
                  <a:lnTo>
                    <a:pt x="198145" y="57150"/>
                  </a:lnTo>
                  <a:lnTo>
                    <a:pt x="197739" y="55880"/>
                  </a:lnTo>
                  <a:close/>
                </a:path>
                <a:path w="552450" h="552450">
                  <a:moveTo>
                    <a:pt x="319176" y="59690"/>
                  </a:moveTo>
                  <a:lnTo>
                    <a:pt x="316433" y="59690"/>
                  </a:lnTo>
                  <a:lnTo>
                    <a:pt x="317779" y="60960"/>
                  </a:lnTo>
                  <a:lnTo>
                    <a:pt x="318490" y="60960"/>
                  </a:lnTo>
                  <a:lnTo>
                    <a:pt x="319176" y="59690"/>
                  </a:lnTo>
                  <a:close/>
                </a:path>
                <a:path w="552450" h="552450">
                  <a:moveTo>
                    <a:pt x="215036" y="52070"/>
                  </a:moveTo>
                  <a:lnTo>
                    <a:pt x="211455" y="54610"/>
                  </a:lnTo>
                  <a:lnTo>
                    <a:pt x="210921" y="55880"/>
                  </a:lnTo>
                  <a:lnTo>
                    <a:pt x="209575" y="59690"/>
                  </a:lnTo>
                  <a:lnTo>
                    <a:pt x="216293" y="59690"/>
                  </a:lnTo>
                  <a:lnTo>
                    <a:pt x="218313" y="55880"/>
                  </a:lnTo>
                  <a:lnTo>
                    <a:pt x="218681" y="55880"/>
                  </a:lnTo>
                  <a:lnTo>
                    <a:pt x="218617" y="54610"/>
                  </a:lnTo>
                  <a:lnTo>
                    <a:pt x="217970" y="53340"/>
                  </a:lnTo>
                  <a:lnTo>
                    <a:pt x="215353" y="53340"/>
                  </a:lnTo>
                  <a:lnTo>
                    <a:pt x="215036" y="52070"/>
                  </a:lnTo>
                  <a:close/>
                </a:path>
                <a:path w="552450" h="552450">
                  <a:moveTo>
                    <a:pt x="208813" y="55880"/>
                  </a:moveTo>
                  <a:lnTo>
                    <a:pt x="199491" y="55880"/>
                  </a:lnTo>
                  <a:lnTo>
                    <a:pt x="198513" y="57150"/>
                  </a:lnTo>
                  <a:lnTo>
                    <a:pt x="208927" y="57150"/>
                  </a:lnTo>
                  <a:lnTo>
                    <a:pt x="208813" y="55880"/>
                  </a:lnTo>
                  <a:close/>
                </a:path>
                <a:path w="552450" h="552450">
                  <a:moveTo>
                    <a:pt x="362813" y="55880"/>
                  </a:moveTo>
                  <a:lnTo>
                    <a:pt x="351434" y="55880"/>
                  </a:lnTo>
                  <a:lnTo>
                    <a:pt x="350710" y="57150"/>
                  </a:lnTo>
                  <a:lnTo>
                    <a:pt x="363626" y="57150"/>
                  </a:lnTo>
                  <a:lnTo>
                    <a:pt x="362813" y="55880"/>
                  </a:lnTo>
                  <a:close/>
                </a:path>
                <a:path w="552450" h="552450">
                  <a:moveTo>
                    <a:pt x="206883" y="54610"/>
                  </a:moveTo>
                  <a:lnTo>
                    <a:pt x="201612" y="54610"/>
                  </a:lnTo>
                  <a:lnTo>
                    <a:pt x="199986" y="55880"/>
                  </a:lnTo>
                  <a:lnTo>
                    <a:pt x="208280" y="55880"/>
                  </a:lnTo>
                  <a:lnTo>
                    <a:pt x="206883" y="54610"/>
                  </a:lnTo>
                  <a:close/>
                </a:path>
                <a:path w="552450" h="552450">
                  <a:moveTo>
                    <a:pt x="359448" y="54610"/>
                  </a:moveTo>
                  <a:lnTo>
                    <a:pt x="358101" y="54610"/>
                  </a:lnTo>
                  <a:lnTo>
                    <a:pt x="355130" y="55880"/>
                  </a:lnTo>
                  <a:lnTo>
                    <a:pt x="362331" y="55880"/>
                  </a:lnTo>
                  <a:lnTo>
                    <a:pt x="359448" y="54610"/>
                  </a:lnTo>
                  <a:close/>
                </a:path>
                <a:path w="552450" h="552450">
                  <a:moveTo>
                    <a:pt x="230644" y="49530"/>
                  </a:moveTo>
                  <a:lnTo>
                    <a:pt x="228828" y="49530"/>
                  </a:lnTo>
                  <a:lnTo>
                    <a:pt x="228473" y="50800"/>
                  </a:lnTo>
                  <a:lnTo>
                    <a:pt x="227723" y="52070"/>
                  </a:lnTo>
                  <a:lnTo>
                    <a:pt x="223685" y="53340"/>
                  </a:lnTo>
                  <a:lnTo>
                    <a:pt x="223520" y="53340"/>
                  </a:lnTo>
                  <a:lnTo>
                    <a:pt x="223164" y="54610"/>
                  </a:lnTo>
                  <a:lnTo>
                    <a:pt x="232422" y="54610"/>
                  </a:lnTo>
                  <a:lnTo>
                    <a:pt x="232422" y="52070"/>
                  </a:lnTo>
                  <a:lnTo>
                    <a:pt x="232181" y="50800"/>
                  </a:lnTo>
                  <a:lnTo>
                    <a:pt x="230644" y="49530"/>
                  </a:lnTo>
                  <a:close/>
                </a:path>
                <a:path w="552450" h="552450">
                  <a:moveTo>
                    <a:pt x="239928" y="46990"/>
                  </a:moveTo>
                  <a:lnTo>
                    <a:pt x="239687" y="46990"/>
                  </a:lnTo>
                  <a:lnTo>
                    <a:pt x="237426" y="48260"/>
                  </a:lnTo>
                  <a:lnTo>
                    <a:pt x="236651" y="49530"/>
                  </a:lnTo>
                  <a:lnTo>
                    <a:pt x="236461" y="50800"/>
                  </a:lnTo>
                  <a:lnTo>
                    <a:pt x="268351" y="50800"/>
                  </a:lnTo>
                  <a:lnTo>
                    <a:pt x="267449" y="49530"/>
                  </a:lnTo>
                  <a:lnTo>
                    <a:pt x="264007" y="49530"/>
                  </a:lnTo>
                  <a:lnTo>
                    <a:pt x="263880" y="48260"/>
                  </a:lnTo>
                  <a:lnTo>
                    <a:pt x="240487" y="48260"/>
                  </a:lnTo>
                  <a:lnTo>
                    <a:pt x="239928" y="46990"/>
                  </a:lnTo>
                  <a:close/>
                </a:path>
                <a:path w="552450" h="552450">
                  <a:moveTo>
                    <a:pt x="305892" y="45720"/>
                  </a:moveTo>
                  <a:lnTo>
                    <a:pt x="274980" y="45720"/>
                  </a:lnTo>
                  <a:lnTo>
                    <a:pt x="273037" y="48260"/>
                  </a:lnTo>
                  <a:lnTo>
                    <a:pt x="270738" y="49530"/>
                  </a:lnTo>
                  <a:lnTo>
                    <a:pt x="270243" y="49530"/>
                  </a:lnTo>
                  <a:lnTo>
                    <a:pt x="269189" y="50800"/>
                  </a:lnTo>
                  <a:lnTo>
                    <a:pt x="310108" y="50800"/>
                  </a:lnTo>
                  <a:lnTo>
                    <a:pt x="309714" y="49530"/>
                  </a:lnTo>
                  <a:lnTo>
                    <a:pt x="309257" y="48260"/>
                  </a:lnTo>
                  <a:lnTo>
                    <a:pt x="308749" y="48260"/>
                  </a:lnTo>
                  <a:lnTo>
                    <a:pt x="307695" y="46990"/>
                  </a:lnTo>
                  <a:lnTo>
                    <a:pt x="305892" y="45720"/>
                  </a:lnTo>
                  <a:close/>
                </a:path>
                <a:path w="552450" h="552450">
                  <a:moveTo>
                    <a:pt x="262623" y="44450"/>
                  </a:moveTo>
                  <a:lnTo>
                    <a:pt x="243725" y="44450"/>
                  </a:lnTo>
                  <a:lnTo>
                    <a:pt x="243103" y="45720"/>
                  </a:lnTo>
                  <a:lnTo>
                    <a:pt x="241884" y="46990"/>
                  </a:lnTo>
                  <a:lnTo>
                    <a:pt x="241414" y="48260"/>
                  </a:lnTo>
                  <a:lnTo>
                    <a:pt x="264121" y="48260"/>
                  </a:lnTo>
                  <a:lnTo>
                    <a:pt x="263664" y="46990"/>
                  </a:lnTo>
                  <a:lnTo>
                    <a:pt x="262623" y="44450"/>
                  </a:lnTo>
                  <a:close/>
                </a:path>
                <a:path w="552450" h="552450">
                  <a:moveTo>
                    <a:pt x="286194" y="44450"/>
                  </a:moveTo>
                  <a:lnTo>
                    <a:pt x="281368" y="44450"/>
                  </a:lnTo>
                  <a:lnTo>
                    <a:pt x="280695" y="45720"/>
                  </a:lnTo>
                  <a:lnTo>
                    <a:pt x="288874" y="45720"/>
                  </a:lnTo>
                  <a:lnTo>
                    <a:pt x="286194" y="44450"/>
                  </a:lnTo>
                  <a:close/>
                </a:path>
                <a:path w="552450" h="552450">
                  <a:moveTo>
                    <a:pt x="301650" y="44450"/>
                  </a:moveTo>
                  <a:lnTo>
                    <a:pt x="290220" y="44450"/>
                  </a:lnTo>
                  <a:lnTo>
                    <a:pt x="288874" y="45720"/>
                  </a:lnTo>
                  <a:lnTo>
                    <a:pt x="303707" y="45720"/>
                  </a:lnTo>
                  <a:lnTo>
                    <a:pt x="301650" y="44450"/>
                  </a:lnTo>
                  <a:close/>
                </a:path>
                <a:path w="552450" h="552450">
                  <a:moveTo>
                    <a:pt x="257327" y="40640"/>
                  </a:moveTo>
                  <a:lnTo>
                    <a:pt x="249821" y="40640"/>
                  </a:lnTo>
                  <a:lnTo>
                    <a:pt x="247396" y="41910"/>
                  </a:lnTo>
                  <a:lnTo>
                    <a:pt x="247205" y="43180"/>
                  </a:lnTo>
                  <a:lnTo>
                    <a:pt x="247053" y="43180"/>
                  </a:lnTo>
                  <a:lnTo>
                    <a:pt x="246087" y="44450"/>
                  </a:lnTo>
                  <a:lnTo>
                    <a:pt x="257289" y="44450"/>
                  </a:lnTo>
                  <a:lnTo>
                    <a:pt x="257327" y="4064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8309162" y="3560669"/>
            <a:ext cx="6443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44" dirty="0">
                <a:solidFill>
                  <a:srgbClr val="323232"/>
                </a:solidFill>
                <a:latin typeface="Calibri"/>
                <a:cs typeface="Calibri"/>
              </a:rPr>
              <a:t>8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34</a:t>
            </a:fld>
            <a:endParaRPr spc="-44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990" y="648602"/>
            <a:ext cx="8196543" cy="418671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z="2647" u="sng" spc="115" dirty="0">
                <a:uFill>
                  <a:solidFill>
                    <a:srgbClr val="C4996C"/>
                  </a:solidFill>
                </a:uFill>
              </a:rPr>
              <a:t>Jurisdictional</a:t>
            </a:r>
            <a:r>
              <a:rPr sz="2647" u="sng" spc="-57" dirty="0">
                <a:uFill>
                  <a:solidFill>
                    <a:srgbClr val="C4996C"/>
                  </a:solidFill>
                </a:uFill>
              </a:rPr>
              <a:t> </a:t>
            </a:r>
            <a:r>
              <a:rPr sz="2647" u="sng" spc="88" dirty="0">
                <a:uFill>
                  <a:solidFill>
                    <a:srgbClr val="C4996C"/>
                  </a:solidFill>
                </a:uFill>
              </a:rPr>
              <a:t>Comparison</a:t>
            </a:r>
            <a:r>
              <a:rPr sz="2647" u="sng" spc="-57" dirty="0">
                <a:uFill>
                  <a:solidFill>
                    <a:srgbClr val="C4996C"/>
                  </a:solidFill>
                </a:uFill>
              </a:rPr>
              <a:t> </a:t>
            </a:r>
            <a:r>
              <a:rPr sz="2647" u="sng" spc="49" dirty="0">
                <a:uFill>
                  <a:solidFill>
                    <a:srgbClr val="C4996C"/>
                  </a:solidFill>
                </a:uFill>
              </a:rPr>
              <a:t>of</a:t>
            </a:r>
            <a:r>
              <a:rPr sz="2647" u="sng" spc="-57" dirty="0">
                <a:uFill>
                  <a:solidFill>
                    <a:srgbClr val="C4996C"/>
                  </a:solidFill>
                </a:uFill>
              </a:rPr>
              <a:t> </a:t>
            </a:r>
            <a:r>
              <a:rPr sz="2647" u="sng" spc="93" dirty="0">
                <a:uFill>
                  <a:solidFill>
                    <a:srgbClr val="C4996C"/>
                  </a:solidFill>
                </a:uFill>
              </a:rPr>
              <a:t>Socioeconomic</a:t>
            </a:r>
            <a:r>
              <a:rPr sz="2647" u="sng" spc="-57" dirty="0">
                <a:uFill>
                  <a:solidFill>
                    <a:srgbClr val="C4996C"/>
                  </a:solidFill>
                </a:uFill>
              </a:rPr>
              <a:t> </a:t>
            </a:r>
            <a:r>
              <a:rPr sz="2647" u="sng" spc="79" dirty="0">
                <a:uFill>
                  <a:solidFill>
                    <a:srgbClr val="C4996C"/>
                  </a:solidFill>
                </a:uFill>
              </a:rPr>
              <a:t>Indicator</a:t>
            </a:r>
            <a:r>
              <a:rPr sz="2647" spc="79" dirty="0"/>
              <a:t>s</a:t>
            </a:r>
            <a:endParaRPr sz="2647"/>
          </a:p>
        </p:txBody>
      </p:sp>
      <p:sp>
        <p:nvSpPr>
          <p:cNvPr id="3" name="object 3"/>
          <p:cNvSpPr txBox="1"/>
          <p:nvPr/>
        </p:nvSpPr>
        <p:spPr>
          <a:xfrm>
            <a:off x="4770902" y="1509993"/>
            <a:ext cx="3888441" cy="1816297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11206" marR="137840">
              <a:lnSpc>
                <a:spcPts val="1394"/>
              </a:lnSpc>
              <a:spcBef>
                <a:spcPts val="163"/>
              </a:spcBef>
            </a:pP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three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typically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used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indicators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socioeconomic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status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7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b="1" i="1" dirty="0">
                <a:solidFill>
                  <a:srgbClr val="0F2F42"/>
                </a:solidFill>
                <a:latin typeface="Calibri"/>
                <a:cs typeface="Calibri"/>
              </a:rPr>
              <a:t>education,</a:t>
            </a:r>
            <a:r>
              <a:rPr sz="1191" b="1" i="1" spc="7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b="1" i="1" dirty="0">
                <a:solidFill>
                  <a:srgbClr val="0F2F42"/>
                </a:solidFill>
                <a:latin typeface="Calibri"/>
                <a:cs typeface="Calibri"/>
              </a:rPr>
              <a:t>income</a:t>
            </a:r>
            <a:r>
              <a:rPr sz="1191" b="1" i="1" spc="7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b="1" i="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b="1" i="1" spc="7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b="1" i="1" dirty="0">
                <a:solidFill>
                  <a:srgbClr val="0F2F42"/>
                </a:solidFill>
                <a:latin typeface="Calibri"/>
                <a:cs typeface="Calibri"/>
              </a:rPr>
              <a:t>employment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.</a:t>
            </a:r>
            <a:r>
              <a:rPr sz="1191" spc="7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These</a:t>
            </a:r>
            <a:r>
              <a:rPr sz="1191" spc="7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factors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impact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people's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health,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well-being,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quality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life.</a:t>
            </a:r>
            <a:endParaRPr sz="1191">
              <a:latin typeface="Calibri"/>
              <a:cs typeface="Calibri"/>
            </a:endParaRPr>
          </a:p>
          <a:p>
            <a:pPr marL="11206">
              <a:lnSpc>
                <a:spcPts val="1319"/>
              </a:lnSpc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Maryland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overall,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select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jurisdictions,</a:t>
            </a:r>
            <a:endParaRPr sz="1191">
              <a:latin typeface="Calibri"/>
              <a:cs typeface="Calibri"/>
            </a:endParaRPr>
          </a:p>
          <a:p>
            <a:pPr marL="11206" marR="4483">
              <a:lnSpc>
                <a:spcPts val="1394"/>
              </a:lnSpc>
              <a:spcBef>
                <a:spcPts val="57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generally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have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better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socioeconomic</a:t>
            </a:r>
            <a:r>
              <a:rPr sz="1191" spc="5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status.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44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5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greater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percentage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5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have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bachelor's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degree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or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higher</a:t>
            </a:r>
            <a:r>
              <a:rPr sz="1191" spc="30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greater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median</a:t>
            </a:r>
            <a:r>
              <a:rPr sz="1191" spc="44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household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income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state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noted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jurisdictions.</a:t>
            </a:r>
            <a:r>
              <a:rPr sz="1191" spc="-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-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also</a:t>
            </a:r>
            <a:r>
              <a:rPr sz="1191" spc="-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has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one</a:t>
            </a:r>
            <a:r>
              <a:rPr sz="1191" spc="-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-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lowest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unemployment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rates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state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at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5.1%.</a:t>
            </a:r>
            <a:r>
              <a:rPr sz="1191" spc="-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993" baseline="3703" dirty="0">
                <a:solidFill>
                  <a:srgbClr val="323232"/>
                </a:solidFill>
                <a:latin typeface="Calibri"/>
                <a:cs typeface="Calibri"/>
              </a:rPr>
              <a:t>9,</a:t>
            </a:r>
            <a:r>
              <a:rPr sz="993" spc="33" baseline="370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993" spc="-33" baseline="3703" dirty="0">
                <a:solidFill>
                  <a:srgbClr val="323232"/>
                </a:solidFill>
                <a:latin typeface="Calibri"/>
                <a:cs typeface="Calibri"/>
              </a:rPr>
              <a:t>10</a:t>
            </a:r>
            <a:endParaRPr sz="993" baseline="3703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3633" y="4193802"/>
            <a:ext cx="3655919" cy="1874184"/>
            <a:chOff x="781050" y="4752975"/>
            <a:chExt cx="4143375" cy="2124075"/>
          </a:xfrm>
        </p:grpSpPr>
        <p:sp>
          <p:nvSpPr>
            <p:cNvPr id="5" name="object 5"/>
            <p:cNvSpPr/>
            <p:nvPr/>
          </p:nvSpPr>
          <p:spPr>
            <a:xfrm>
              <a:off x="876300" y="4757737"/>
              <a:ext cx="4048125" cy="0"/>
            </a:xfrm>
            <a:custGeom>
              <a:avLst/>
              <a:gdLst/>
              <a:ahLst/>
              <a:cxnLst/>
              <a:rect l="l" t="t" r="r" b="b"/>
              <a:pathLst>
                <a:path w="4048125">
                  <a:moveTo>
                    <a:pt x="0" y="0"/>
                  </a:moveTo>
                  <a:lnTo>
                    <a:pt x="404812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876300" y="5443537"/>
              <a:ext cx="4048125" cy="666750"/>
            </a:xfrm>
            <a:custGeom>
              <a:avLst/>
              <a:gdLst/>
              <a:ahLst/>
              <a:cxnLst/>
              <a:rect l="l" t="t" r="r" b="b"/>
              <a:pathLst>
                <a:path w="4048125" h="666750">
                  <a:moveTo>
                    <a:pt x="0" y="0"/>
                  </a:moveTo>
                  <a:lnTo>
                    <a:pt x="685799" y="0"/>
                  </a:lnTo>
                </a:path>
                <a:path w="4048125" h="666750">
                  <a:moveTo>
                    <a:pt x="1057274" y="0"/>
                  </a:moveTo>
                  <a:lnTo>
                    <a:pt x="2419349" y="0"/>
                  </a:lnTo>
                </a:path>
                <a:path w="4048125" h="666750">
                  <a:moveTo>
                    <a:pt x="2790824" y="0"/>
                  </a:moveTo>
                  <a:lnTo>
                    <a:pt x="2990849" y="0"/>
                  </a:lnTo>
                </a:path>
                <a:path w="4048125" h="666750">
                  <a:moveTo>
                    <a:pt x="3362324" y="0"/>
                  </a:moveTo>
                  <a:lnTo>
                    <a:pt x="4048125" y="0"/>
                  </a:lnTo>
                </a:path>
                <a:path w="4048125" h="666750">
                  <a:moveTo>
                    <a:pt x="0" y="666750"/>
                  </a:moveTo>
                  <a:lnTo>
                    <a:pt x="104774" y="666750"/>
                  </a:lnTo>
                </a:path>
                <a:path w="4048125" h="666750">
                  <a:moveTo>
                    <a:pt x="476249" y="666750"/>
                  </a:moveTo>
                  <a:lnTo>
                    <a:pt x="685799" y="666750"/>
                  </a:lnTo>
                </a:path>
                <a:path w="4048125" h="666750">
                  <a:moveTo>
                    <a:pt x="1057274" y="666750"/>
                  </a:moveTo>
                  <a:lnTo>
                    <a:pt x="1257299" y="666750"/>
                  </a:lnTo>
                </a:path>
                <a:path w="4048125" h="666750">
                  <a:moveTo>
                    <a:pt x="1628774" y="666750"/>
                  </a:moveTo>
                  <a:lnTo>
                    <a:pt x="1838324" y="666750"/>
                  </a:lnTo>
                </a:path>
                <a:path w="4048125" h="666750">
                  <a:moveTo>
                    <a:pt x="2209799" y="666750"/>
                  </a:moveTo>
                  <a:lnTo>
                    <a:pt x="2419349" y="666750"/>
                  </a:lnTo>
                </a:path>
                <a:path w="4048125" h="666750">
                  <a:moveTo>
                    <a:pt x="2790824" y="666750"/>
                  </a:moveTo>
                  <a:lnTo>
                    <a:pt x="2990849" y="666750"/>
                  </a:lnTo>
                </a:path>
                <a:path w="4048125" h="666750">
                  <a:moveTo>
                    <a:pt x="3362324" y="666750"/>
                  </a:moveTo>
                  <a:lnTo>
                    <a:pt x="3571874" y="666750"/>
                  </a:lnTo>
                </a:path>
                <a:path w="4048125" h="666750">
                  <a:moveTo>
                    <a:pt x="3943349" y="666750"/>
                  </a:moveTo>
                  <a:lnTo>
                    <a:pt x="4048125" y="66675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876300" y="6786562"/>
              <a:ext cx="4048125" cy="0"/>
            </a:xfrm>
            <a:custGeom>
              <a:avLst/>
              <a:gdLst/>
              <a:ahLst/>
              <a:cxnLst/>
              <a:rect l="l" t="t" r="r" b="b"/>
              <a:pathLst>
                <a:path w="4048125">
                  <a:moveTo>
                    <a:pt x="0" y="0"/>
                  </a:moveTo>
                  <a:lnTo>
                    <a:pt x="404812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781050" y="4757737"/>
              <a:ext cx="4143375" cy="2119630"/>
            </a:xfrm>
            <a:custGeom>
              <a:avLst/>
              <a:gdLst/>
              <a:ahLst/>
              <a:cxnLst/>
              <a:rect l="l" t="t" r="r" b="b"/>
              <a:pathLst>
                <a:path w="4143375" h="2119629">
                  <a:moveTo>
                    <a:pt x="957262" y="2024062"/>
                  </a:moveTo>
                  <a:lnTo>
                    <a:pt x="957262" y="2119312"/>
                  </a:lnTo>
                </a:path>
                <a:path w="4143375" h="2119629">
                  <a:moveTo>
                    <a:pt x="1538287" y="2024062"/>
                  </a:moveTo>
                  <a:lnTo>
                    <a:pt x="1538287" y="2119312"/>
                  </a:lnTo>
                </a:path>
                <a:path w="4143375" h="2119629">
                  <a:moveTo>
                    <a:pt x="2119312" y="2024062"/>
                  </a:moveTo>
                  <a:lnTo>
                    <a:pt x="2119312" y="2119312"/>
                  </a:lnTo>
                </a:path>
                <a:path w="4143375" h="2119629">
                  <a:moveTo>
                    <a:pt x="2690812" y="2024062"/>
                  </a:moveTo>
                  <a:lnTo>
                    <a:pt x="2690812" y="2119312"/>
                  </a:lnTo>
                </a:path>
                <a:path w="4143375" h="2119629">
                  <a:moveTo>
                    <a:pt x="3271837" y="2024062"/>
                  </a:moveTo>
                  <a:lnTo>
                    <a:pt x="3271837" y="2119312"/>
                  </a:lnTo>
                </a:path>
                <a:path w="4143375" h="2119629">
                  <a:moveTo>
                    <a:pt x="3852862" y="2024062"/>
                  </a:moveTo>
                  <a:lnTo>
                    <a:pt x="3852862" y="2119312"/>
                  </a:lnTo>
                </a:path>
                <a:path w="4143375" h="2119629">
                  <a:moveTo>
                    <a:pt x="376237" y="2024062"/>
                  </a:moveTo>
                  <a:lnTo>
                    <a:pt x="376237" y="2119312"/>
                  </a:lnTo>
                </a:path>
                <a:path w="4143375" h="2119629">
                  <a:moveTo>
                    <a:pt x="95250" y="2028825"/>
                  </a:moveTo>
                  <a:lnTo>
                    <a:pt x="4143375" y="2028825"/>
                  </a:lnTo>
                </a:path>
                <a:path w="4143375" h="2119629">
                  <a:moveTo>
                    <a:pt x="95250" y="0"/>
                  </a:moveTo>
                  <a:lnTo>
                    <a:pt x="0" y="0"/>
                  </a:lnTo>
                </a:path>
                <a:path w="4143375" h="2119629">
                  <a:moveTo>
                    <a:pt x="95250" y="685800"/>
                  </a:moveTo>
                  <a:lnTo>
                    <a:pt x="0" y="685800"/>
                  </a:lnTo>
                </a:path>
                <a:path w="4143375" h="2119629">
                  <a:moveTo>
                    <a:pt x="95250" y="1352550"/>
                  </a:moveTo>
                  <a:lnTo>
                    <a:pt x="0" y="1352550"/>
                  </a:lnTo>
                </a:path>
                <a:path w="4143375" h="2119629">
                  <a:moveTo>
                    <a:pt x="95250" y="2028825"/>
                  </a:moveTo>
                  <a:lnTo>
                    <a:pt x="0" y="2028825"/>
                  </a:lnTo>
                </a:path>
                <a:path w="4143375" h="2119629">
                  <a:moveTo>
                    <a:pt x="90487" y="4762"/>
                  </a:moveTo>
                  <a:lnTo>
                    <a:pt x="90487" y="20240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981074" y="5619750"/>
              <a:ext cx="371475" cy="1162050"/>
            </a:xfrm>
            <a:custGeom>
              <a:avLst/>
              <a:gdLst/>
              <a:ahLst/>
              <a:cxnLst/>
              <a:rect l="l" t="t" r="r" b="b"/>
              <a:pathLst>
                <a:path w="371475" h="1162050">
                  <a:moveTo>
                    <a:pt x="371474" y="0"/>
                  </a:moveTo>
                  <a:lnTo>
                    <a:pt x="0" y="0"/>
                  </a:lnTo>
                  <a:lnTo>
                    <a:pt x="0" y="1162049"/>
                  </a:lnTo>
                  <a:lnTo>
                    <a:pt x="371474" y="1162049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981074" y="5619750"/>
              <a:ext cx="371475" cy="1162050"/>
            </a:xfrm>
            <a:custGeom>
              <a:avLst/>
              <a:gdLst/>
              <a:ahLst/>
              <a:cxnLst/>
              <a:rect l="l" t="t" r="r" b="b"/>
              <a:pathLst>
                <a:path w="371475" h="1162050">
                  <a:moveTo>
                    <a:pt x="371474" y="1162049"/>
                  </a:moveTo>
                  <a:lnTo>
                    <a:pt x="371474" y="0"/>
                  </a:lnTo>
                  <a:lnTo>
                    <a:pt x="0" y="0"/>
                  </a:lnTo>
                  <a:lnTo>
                    <a:pt x="0" y="1162049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1562099" y="5124450"/>
              <a:ext cx="371475" cy="1657350"/>
            </a:xfrm>
            <a:custGeom>
              <a:avLst/>
              <a:gdLst/>
              <a:ahLst/>
              <a:cxnLst/>
              <a:rect l="l" t="t" r="r" b="b"/>
              <a:pathLst>
                <a:path w="371475" h="1657350">
                  <a:moveTo>
                    <a:pt x="371474" y="0"/>
                  </a:moveTo>
                  <a:lnTo>
                    <a:pt x="0" y="0"/>
                  </a:lnTo>
                  <a:lnTo>
                    <a:pt x="0" y="1657349"/>
                  </a:lnTo>
                  <a:lnTo>
                    <a:pt x="371474" y="1657349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1562099" y="5124450"/>
              <a:ext cx="371475" cy="1657350"/>
            </a:xfrm>
            <a:custGeom>
              <a:avLst/>
              <a:gdLst/>
              <a:ahLst/>
              <a:cxnLst/>
              <a:rect l="l" t="t" r="r" b="b"/>
              <a:pathLst>
                <a:path w="371475" h="1657350">
                  <a:moveTo>
                    <a:pt x="371474" y="1657349"/>
                  </a:moveTo>
                  <a:lnTo>
                    <a:pt x="371474" y="0"/>
                  </a:lnTo>
                  <a:lnTo>
                    <a:pt x="0" y="0"/>
                  </a:lnTo>
                  <a:lnTo>
                    <a:pt x="0" y="1657349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2133599" y="6086475"/>
              <a:ext cx="371475" cy="695325"/>
            </a:xfrm>
            <a:custGeom>
              <a:avLst/>
              <a:gdLst/>
              <a:ahLst/>
              <a:cxnLst/>
              <a:rect l="l" t="t" r="r" b="b"/>
              <a:pathLst>
                <a:path w="371475" h="695325">
                  <a:moveTo>
                    <a:pt x="371474" y="0"/>
                  </a:moveTo>
                  <a:lnTo>
                    <a:pt x="0" y="0"/>
                  </a:lnTo>
                  <a:lnTo>
                    <a:pt x="0" y="695324"/>
                  </a:lnTo>
                  <a:lnTo>
                    <a:pt x="371474" y="695324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3599" y="6086475"/>
              <a:ext cx="371475" cy="695325"/>
            </a:xfrm>
            <a:custGeom>
              <a:avLst/>
              <a:gdLst/>
              <a:ahLst/>
              <a:cxnLst/>
              <a:rect l="l" t="t" r="r" b="b"/>
              <a:pathLst>
                <a:path w="371475" h="695325">
                  <a:moveTo>
                    <a:pt x="371474" y="695324"/>
                  </a:moveTo>
                  <a:lnTo>
                    <a:pt x="371474" y="0"/>
                  </a:lnTo>
                  <a:lnTo>
                    <a:pt x="0" y="0"/>
                  </a:lnTo>
                  <a:lnTo>
                    <a:pt x="0" y="695324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2714624" y="5619750"/>
              <a:ext cx="371475" cy="1162050"/>
            </a:xfrm>
            <a:custGeom>
              <a:avLst/>
              <a:gdLst/>
              <a:ahLst/>
              <a:cxnLst/>
              <a:rect l="l" t="t" r="r" b="b"/>
              <a:pathLst>
                <a:path w="371475" h="1162050">
                  <a:moveTo>
                    <a:pt x="371474" y="0"/>
                  </a:moveTo>
                  <a:lnTo>
                    <a:pt x="0" y="0"/>
                  </a:lnTo>
                  <a:lnTo>
                    <a:pt x="0" y="1162049"/>
                  </a:lnTo>
                  <a:lnTo>
                    <a:pt x="371474" y="1162049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2714624" y="5619750"/>
              <a:ext cx="371475" cy="1162050"/>
            </a:xfrm>
            <a:custGeom>
              <a:avLst/>
              <a:gdLst/>
              <a:ahLst/>
              <a:cxnLst/>
              <a:rect l="l" t="t" r="r" b="b"/>
              <a:pathLst>
                <a:path w="371475" h="1162050">
                  <a:moveTo>
                    <a:pt x="371474" y="1162049"/>
                  </a:moveTo>
                  <a:lnTo>
                    <a:pt x="371474" y="0"/>
                  </a:lnTo>
                  <a:lnTo>
                    <a:pt x="0" y="0"/>
                  </a:lnTo>
                  <a:lnTo>
                    <a:pt x="0" y="1162049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3295649" y="5286375"/>
              <a:ext cx="371475" cy="1495425"/>
            </a:xfrm>
            <a:custGeom>
              <a:avLst/>
              <a:gdLst/>
              <a:ahLst/>
              <a:cxnLst/>
              <a:rect l="l" t="t" r="r" b="b"/>
              <a:pathLst>
                <a:path w="371475" h="1495425">
                  <a:moveTo>
                    <a:pt x="371474" y="0"/>
                  </a:moveTo>
                  <a:lnTo>
                    <a:pt x="0" y="0"/>
                  </a:lnTo>
                  <a:lnTo>
                    <a:pt x="0" y="1495424"/>
                  </a:lnTo>
                  <a:lnTo>
                    <a:pt x="371474" y="1495424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3295649" y="5286375"/>
              <a:ext cx="371475" cy="1495425"/>
            </a:xfrm>
            <a:custGeom>
              <a:avLst/>
              <a:gdLst/>
              <a:ahLst/>
              <a:cxnLst/>
              <a:rect l="l" t="t" r="r" b="b"/>
              <a:pathLst>
                <a:path w="371475" h="1495425">
                  <a:moveTo>
                    <a:pt x="371474" y="1495424"/>
                  </a:moveTo>
                  <a:lnTo>
                    <a:pt x="371474" y="0"/>
                  </a:lnTo>
                  <a:lnTo>
                    <a:pt x="0" y="0"/>
                  </a:lnTo>
                  <a:lnTo>
                    <a:pt x="0" y="1495424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3867149" y="5400675"/>
              <a:ext cx="371475" cy="1381125"/>
            </a:xfrm>
            <a:custGeom>
              <a:avLst/>
              <a:gdLst/>
              <a:ahLst/>
              <a:cxnLst/>
              <a:rect l="l" t="t" r="r" b="b"/>
              <a:pathLst>
                <a:path w="371475" h="1381125">
                  <a:moveTo>
                    <a:pt x="371474" y="0"/>
                  </a:moveTo>
                  <a:lnTo>
                    <a:pt x="0" y="0"/>
                  </a:lnTo>
                  <a:lnTo>
                    <a:pt x="0" y="1381124"/>
                  </a:lnTo>
                  <a:lnTo>
                    <a:pt x="371474" y="1381124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3867149" y="5400675"/>
              <a:ext cx="371475" cy="1381125"/>
            </a:xfrm>
            <a:custGeom>
              <a:avLst/>
              <a:gdLst/>
              <a:ahLst/>
              <a:cxnLst/>
              <a:rect l="l" t="t" r="r" b="b"/>
              <a:pathLst>
                <a:path w="371475" h="1381125">
                  <a:moveTo>
                    <a:pt x="371474" y="1381124"/>
                  </a:moveTo>
                  <a:lnTo>
                    <a:pt x="371474" y="0"/>
                  </a:lnTo>
                  <a:lnTo>
                    <a:pt x="0" y="0"/>
                  </a:lnTo>
                  <a:lnTo>
                    <a:pt x="0" y="1381124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4448174" y="5734050"/>
              <a:ext cx="371475" cy="1047750"/>
            </a:xfrm>
            <a:custGeom>
              <a:avLst/>
              <a:gdLst/>
              <a:ahLst/>
              <a:cxnLst/>
              <a:rect l="l" t="t" r="r" b="b"/>
              <a:pathLst>
                <a:path w="371475" h="1047750">
                  <a:moveTo>
                    <a:pt x="371474" y="0"/>
                  </a:moveTo>
                  <a:lnTo>
                    <a:pt x="0" y="0"/>
                  </a:lnTo>
                  <a:lnTo>
                    <a:pt x="0" y="1047749"/>
                  </a:lnTo>
                  <a:lnTo>
                    <a:pt x="371474" y="1047749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4448174" y="5734050"/>
              <a:ext cx="371475" cy="1047750"/>
            </a:xfrm>
            <a:custGeom>
              <a:avLst/>
              <a:gdLst/>
              <a:ahLst/>
              <a:cxnLst/>
              <a:rect l="l" t="t" r="r" b="b"/>
              <a:pathLst>
                <a:path w="371475" h="1047750">
                  <a:moveTo>
                    <a:pt x="371474" y="1047749"/>
                  </a:moveTo>
                  <a:lnTo>
                    <a:pt x="371474" y="0"/>
                  </a:lnTo>
                  <a:lnTo>
                    <a:pt x="0" y="0"/>
                  </a:lnTo>
                  <a:lnTo>
                    <a:pt x="0" y="1047749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522106" y="3905250"/>
            <a:ext cx="1847850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Median</a:t>
            </a:r>
            <a:r>
              <a:rPr sz="927" b="1" spc="7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Household</a:t>
            </a:r>
            <a:r>
              <a:rPr sz="927" b="1" spc="7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Income,</a:t>
            </a:r>
            <a:r>
              <a:rPr sz="927" b="1" spc="7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49" dirty="0">
                <a:solidFill>
                  <a:srgbClr val="323232"/>
                </a:solidFill>
                <a:latin typeface="Arial Narrow"/>
                <a:cs typeface="Arial Narrow"/>
              </a:rPr>
              <a:t>2016-</a:t>
            </a:r>
            <a:r>
              <a:rPr sz="927" b="1" spc="35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7325" y="4812927"/>
            <a:ext cx="34121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$87,063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84780" y="4375898"/>
            <a:ext cx="3910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0" dirty="0">
                <a:solidFill>
                  <a:srgbClr val="323232"/>
                </a:solidFill>
                <a:latin typeface="Trebuchet MS"/>
                <a:cs typeface="Trebuchet MS"/>
              </a:rPr>
              <a:t>$124,042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14259" y="5224743"/>
            <a:ext cx="34121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$52,164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40566" y="4812927"/>
            <a:ext cx="120183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697603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$86,994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14383" y="4518772"/>
            <a:ext cx="895350" cy="24214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ts val="874"/>
              </a:lnSpc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$111,812</a:t>
            </a:r>
            <a:endParaRPr sz="794">
              <a:latin typeface="Trebuchet MS"/>
              <a:cs typeface="Trebuchet MS"/>
            </a:endParaRPr>
          </a:p>
          <a:p>
            <a:pPr marL="515498">
              <a:lnSpc>
                <a:spcPts val="874"/>
              </a:lnSpc>
            </a:pPr>
            <a:r>
              <a:rPr sz="794" spc="-40" dirty="0">
                <a:solidFill>
                  <a:srgbClr val="323232"/>
                </a:solidFill>
                <a:latin typeface="Trebuchet MS"/>
                <a:cs typeface="Trebuchet MS"/>
              </a:rPr>
              <a:t>$103,225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56531" y="4913780"/>
            <a:ext cx="34121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$78,724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67450" y="6048376"/>
            <a:ext cx="3910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0" dirty="0">
                <a:solidFill>
                  <a:srgbClr val="323232"/>
                </a:solidFill>
                <a:latin typeface="Trebuchet MS"/>
                <a:cs typeface="Trebuchet MS"/>
              </a:rPr>
              <a:t>Maryland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08373" y="6048376"/>
            <a:ext cx="32945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9" dirty="0">
                <a:solidFill>
                  <a:srgbClr val="323232"/>
                </a:solidFill>
                <a:latin typeface="Trebuchet MS"/>
                <a:cs typeface="Trebuchet MS"/>
              </a:rPr>
              <a:t>Howard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80565" y="6034928"/>
            <a:ext cx="1485900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26633" marR="4483" indent="-115987">
              <a:lnSpc>
                <a:spcPct val="111100"/>
              </a:lnSpc>
              <a:spcBef>
                <a:spcPts val="88"/>
              </a:spcBef>
              <a:tabLst>
                <a:tab pos="541273" algn="l"/>
                <a:tab pos="586659" algn="l"/>
                <a:tab pos="971602" algn="l"/>
              </a:tabLst>
            </a:pP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Baltimore</a:t>
            </a:r>
            <a:r>
              <a:rPr sz="794" dirty="0">
                <a:solidFill>
                  <a:srgbClr val="323232"/>
                </a:solidFill>
                <a:latin typeface="Trebuchet MS"/>
                <a:cs typeface="Trebuchet MS"/>
              </a:rPr>
              <a:t>		</a:t>
            </a: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Prince</a:t>
            </a:r>
            <a:r>
              <a:rPr sz="794" dirty="0">
                <a:solidFill>
                  <a:srgbClr val="323232"/>
                </a:solidFill>
                <a:latin typeface="Trebuchet MS"/>
                <a:cs typeface="Trebuchet MS"/>
              </a:rPr>
              <a:t>	</a:t>
            </a: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Montgomery </a:t>
            </a: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City</a:t>
            </a:r>
            <a:r>
              <a:rPr sz="794" dirty="0">
                <a:solidFill>
                  <a:srgbClr val="323232"/>
                </a:solidFill>
                <a:latin typeface="Trebuchet MS"/>
                <a:cs typeface="Trebuchet MS"/>
              </a:rPr>
              <a:t>	</a:t>
            </a: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George's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49592" y="6034928"/>
            <a:ext cx="329453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51549">
              <a:lnSpc>
                <a:spcPct val="111100"/>
              </a:lnSpc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Anne </a:t>
            </a:r>
            <a:r>
              <a:rPr sz="794" spc="-57" dirty="0">
                <a:solidFill>
                  <a:srgbClr val="323232"/>
                </a:solidFill>
                <a:latin typeface="Trebuchet MS"/>
                <a:cs typeface="Trebuchet MS"/>
              </a:rPr>
              <a:t>Arundel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21819" y="6034928"/>
            <a:ext cx="405653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63877" marR="4483" indent="-53231">
              <a:lnSpc>
                <a:spcPct val="111100"/>
              </a:lnSpc>
              <a:spcBef>
                <a:spcPts val="88"/>
              </a:spcBef>
            </a:pPr>
            <a:r>
              <a:rPr sz="794" spc="-62" dirty="0">
                <a:solidFill>
                  <a:srgbClr val="323232"/>
                </a:solidFill>
                <a:latin typeface="Trebuchet MS"/>
                <a:cs typeface="Trebuchet MS"/>
              </a:rPr>
              <a:t>Baltimore </a:t>
            </a: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County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0827" y="5922309"/>
            <a:ext cx="12214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$0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1888" y="5328398"/>
            <a:ext cx="34121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$50,000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2100" y="4734486"/>
            <a:ext cx="3910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0" dirty="0">
                <a:solidFill>
                  <a:srgbClr val="323232"/>
                </a:solidFill>
                <a:latin typeface="Trebuchet MS"/>
                <a:cs typeface="Trebuchet MS"/>
              </a:rPr>
              <a:t>$100,000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2100" y="4140574"/>
            <a:ext cx="3910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0" dirty="0">
                <a:solidFill>
                  <a:srgbClr val="323232"/>
                </a:solidFill>
                <a:latin typeface="Trebuchet MS"/>
                <a:cs typeface="Trebuchet MS"/>
              </a:rPr>
              <a:t>$150,000</a:t>
            </a:r>
            <a:endParaRPr sz="794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56398" y="1647265"/>
            <a:ext cx="3639110" cy="1890993"/>
            <a:chOff x="704850" y="1866900"/>
            <a:chExt cx="4124325" cy="2143125"/>
          </a:xfrm>
        </p:grpSpPr>
        <p:sp>
          <p:nvSpPr>
            <p:cNvPr id="40" name="object 40"/>
            <p:cNvSpPr/>
            <p:nvPr/>
          </p:nvSpPr>
          <p:spPr>
            <a:xfrm>
              <a:off x="800100" y="1871662"/>
              <a:ext cx="4029075" cy="523875"/>
            </a:xfrm>
            <a:custGeom>
              <a:avLst/>
              <a:gdLst/>
              <a:ahLst/>
              <a:cxnLst/>
              <a:rect l="l" t="t" r="r" b="b"/>
              <a:pathLst>
                <a:path w="4029075" h="523875">
                  <a:moveTo>
                    <a:pt x="0" y="0"/>
                  </a:moveTo>
                  <a:lnTo>
                    <a:pt x="4029075" y="0"/>
                  </a:lnTo>
                </a:path>
                <a:path w="4029075" h="523875">
                  <a:moveTo>
                    <a:pt x="0" y="523875"/>
                  </a:moveTo>
                  <a:lnTo>
                    <a:pt x="4029075" y="52387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" name="object 41"/>
            <p:cNvSpPr/>
            <p:nvPr/>
          </p:nvSpPr>
          <p:spPr>
            <a:xfrm>
              <a:off x="800100" y="2900362"/>
              <a:ext cx="4029075" cy="514350"/>
            </a:xfrm>
            <a:custGeom>
              <a:avLst/>
              <a:gdLst/>
              <a:ahLst/>
              <a:cxnLst/>
              <a:rect l="l" t="t" r="r" b="b"/>
              <a:pathLst>
                <a:path w="4029075" h="514350">
                  <a:moveTo>
                    <a:pt x="0" y="0"/>
                  </a:moveTo>
                  <a:lnTo>
                    <a:pt x="676274" y="0"/>
                  </a:lnTo>
                </a:path>
                <a:path w="4029075" h="514350">
                  <a:moveTo>
                    <a:pt x="1047749" y="0"/>
                  </a:moveTo>
                  <a:lnTo>
                    <a:pt x="2409824" y="0"/>
                  </a:lnTo>
                </a:path>
                <a:path w="4029075" h="514350">
                  <a:moveTo>
                    <a:pt x="2781299" y="0"/>
                  </a:moveTo>
                  <a:lnTo>
                    <a:pt x="4029075" y="0"/>
                  </a:lnTo>
                </a:path>
                <a:path w="4029075" h="514350">
                  <a:moveTo>
                    <a:pt x="0" y="514350"/>
                  </a:moveTo>
                  <a:lnTo>
                    <a:pt x="104774" y="514350"/>
                  </a:lnTo>
                </a:path>
                <a:path w="4029075" h="514350">
                  <a:moveTo>
                    <a:pt x="476249" y="514350"/>
                  </a:moveTo>
                  <a:lnTo>
                    <a:pt x="676274" y="514350"/>
                  </a:lnTo>
                </a:path>
                <a:path w="4029075" h="514350">
                  <a:moveTo>
                    <a:pt x="1047749" y="514350"/>
                  </a:moveTo>
                  <a:lnTo>
                    <a:pt x="1257299" y="514350"/>
                  </a:lnTo>
                </a:path>
                <a:path w="4029075" h="514350">
                  <a:moveTo>
                    <a:pt x="1628774" y="514350"/>
                  </a:moveTo>
                  <a:lnTo>
                    <a:pt x="1828799" y="514350"/>
                  </a:lnTo>
                </a:path>
                <a:path w="4029075" h="514350">
                  <a:moveTo>
                    <a:pt x="2200274" y="514350"/>
                  </a:moveTo>
                  <a:lnTo>
                    <a:pt x="2409824" y="514350"/>
                  </a:lnTo>
                </a:path>
                <a:path w="4029075" h="514350">
                  <a:moveTo>
                    <a:pt x="2781299" y="514350"/>
                  </a:moveTo>
                  <a:lnTo>
                    <a:pt x="2981324" y="514350"/>
                  </a:lnTo>
                </a:path>
                <a:path w="4029075" h="514350">
                  <a:moveTo>
                    <a:pt x="3352799" y="514350"/>
                  </a:moveTo>
                  <a:lnTo>
                    <a:pt x="3552824" y="514350"/>
                  </a:lnTo>
                </a:path>
                <a:path w="4029075" h="514350">
                  <a:moveTo>
                    <a:pt x="3924299" y="514350"/>
                  </a:moveTo>
                  <a:lnTo>
                    <a:pt x="4029075" y="51435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800100" y="3919537"/>
              <a:ext cx="4029075" cy="0"/>
            </a:xfrm>
            <a:custGeom>
              <a:avLst/>
              <a:gdLst/>
              <a:ahLst/>
              <a:cxnLst/>
              <a:rect l="l" t="t" r="r" b="b"/>
              <a:pathLst>
                <a:path w="4029075">
                  <a:moveTo>
                    <a:pt x="0" y="0"/>
                  </a:moveTo>
                  <a:lnTo>
                    <a:pt x="402907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" name="object 43"/>
            <p:cNvSpPr/>
            <p:nvPr/>
          </p:nvSpPr>
          <p:spPr>
            <a:xfrm>
              <a:off x="704850" y="1871662"/>
              <a:ext cx="4124325" cy="2138680"/>
            </a:xfrm>
            <a:custGeom>
              <a:avLst/>
              <a:gdLst/>
              <a:ahLst/>
              <a:cxnLst/>
              <a:rect l="l" t="t" r="r" b="b"/>
              <a:pathLst>
                <a:path w="4124325" h="2138679">
                  <a:moveTo>
                    <a:pt x="957262" y="2043112"/>
                  </a:moveTo>
                  <a:lnTo>
                    <a:pt x="957262" y="2138362"/>
                  </a:lnTo>
                </a:path>
                <a:path w="4124325" h="2138679">
                  <a:moveTo>
                    <a:pt x="1528762" y="2043112"/>
                  </a:moveTo>
                  <a:lnTo>
                    <a:pt x="1528762" y="2138362"/>
                  </a:lnTo>
                </a:path>
                <a:path w="4124325" h="2138679">
                  <a:moveTo>
                    <a:pt x="2109787" y="2043112"/>
                  </a:moveTo>
                  <a:lnTo>
                    <a:pt x="2109787" y="2138362"/>
                  </a:lnTo>
                </a:path>
                <a:path w="4124325" h="2138679">
                  <a:moveTo>
                    <a:pt x="2681287" y="2043112"/>
                  </a:moveTo>
                  <a:lnTo>
                    <a:pt x="2681287" y="2138362"/>
                  </a:lnTo>
                </a:path>
                <a:path w="4124325" h="2138679">
                  <a:moveTo>
                    <a:pt x="3252787" y="2043112"/>
                  </a:moveTo>
                  <a:lnTo>
                    <a:pt x="3252787" y="2138362"/>
                  </a:lnTo>
                </a:path>
                <a:path w="4124325" h="2138679">
                  <a:moveTo>
                    <a:pt x="3833812" y="2043112"/>
                  </a:moveTo>
                  <a:lnTo>
                    <a:pt x="3833812" y="2138362"/>
                  </a:lnTo>
                </a:path>
                <a:path w="4124325" h="2138679">
                  <a:moveTo>
                    <a:pt x="376237" y="2043112"/>
                  </a:moveTo>
                  <a:lnTo>
                    <a:pt x="376237" y="2138362"/>
                  </a:lnTo>
                </a:path>
                <a:path w="4124325" h="2138679">
                  <a:moveTo>
                    <a:pt x="95250" y="2047875"/>
                  </a:moveTo>
                  <a:lnTo>
                    <a:pt x="4124325" y="2047875"/>
                  </a:lnTo>
                </a:path>
                <a:path w="4124325" h="2138679">
                  <a:moveTo>
                    <a:pt x="95250" y="0"/>
                  </a:moveTo>
                  <a:lnTo>
                    <a:pt x="0" y="0"/>
                  </a:lnTo>
                </a:path>
                <a:path w="4124325" h="2138679">
                  <a:moveTo>
                    <a:pt x="95250" y="523875"/>
                  </a:moveTo>
                  <a:lnTo>
                    <a:pt x="0" y="523875"/>
                  </a:lnTo>
                </a:path>
                <a:path w="4124325" h="2138679">
                  <a:moveTo>
                    <a:pt x="95250" y="1028700"/>
                  </a:moveTo>
                  <a:lnTo>
                    <a:pt x="0" y="1028700"/>
                  </a:lnTo>
                </a:path>
                <a:path w="4124325" h="2138679">
                  <a:moveTo>
                    <a:pt x="95250" y="1543050"/>
                  </a:moveTo>
                  <a:lnTo>
                    <a:pt x="0" y="1543050"/>
                  </a:lnTo>
                </a:path>
                <a:path w="4124325" h="2138679">
                  <a:moveTo>
                    <a:pt x="95250" y="2047875"/>
                  </a:moveTo>
                  <a:lnTo>
                    <a:pt x="0" y="2047875"/>
                  </a:lnTo>
                </a:path>
                <a:path w="4124325" h="2138679">
                  <a:moveTo>
                    <a:pt x="90487" y="4762"/>
                  </a:moveTo>
                  <a:lnTo>
                    <a:pt x="90487" y="20431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" name="object 44"/>
            <p:cNvSpPr/>
            <p:nvPr/>
          </p:nvSpPr>
          <p:spPr>
            <a:xfrm>
              <a:off x="904874" y="3086100"/>
              <a:ext cx="371475" cy="828675"/>
            </a:xfrm>
            <a:custGeom>
              <a:avLst/>
              <a:gdLst/>
              <a:ahLst/>
              <a:cxnLst/>
              <a:rect l="l" t="t" r="r" b="b"/>
              <a:pathLst>
                <a:path w="371475" h="828675">
                  <a:moveTo>
                    <a:pt x="371474" y="0"/>
                  </a:moveTo>
                  <a:lnTo>
                    <a:pt x="0" y="0"/>
                  </a:lnTo>
                  <a:lnTo>
                    <a:pt x="0" y="828674"/>
                  </a:lnTo>
                  <a:lnTo>
                    <a:pt x="371474" y="828674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904874" y="3086100"/>
              <a:ext cx="371475" cy="828675"/>
            </a:xfrm>
            <a:custGeom>
              <a:avLst/>
              <a:gdLst/>
              <a:ahLst/>
              <a:cxnLst/>
              <a:rect l="l" t="t" r="r" b="b"/>
              <a:pathLst>
                <a:path w="371475" h="828675">
                  <a:moveTo>
                    <a:pt x="371474" y="828674"/>
                  </a:moveTo>
                  <a:lnTo>
                    <a:pt x="371474" y="0"/>
                  </a:lnTo>
                  <a:lnTo>
                    <a:pt x="0" y="0"/>
                  </a:lnTo>
                  <a:lnTo>
                    <a:pt x="0" y="828674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1476374" y="2647950"/>
              <a:ext cx="371475" cy="1266825"/>
            </a:xfrm>
            <a:custGeom>
              <a:avLst/>
              <a:gdLst/>
              <a:ahLst/>
              <a:cxnLst/>
              <a:rect l="l" t="t" r="r" b="b"/>
              <a:pathLst>
                <a:path w="371475" h="1266825">
                  <a:moveTo>
                    <a:pt x="371474" y="0"/>
                  </a:moveTo>
                  <a:lnTo>
                    <a:pt x="0" y="0"/>
                  </a:lnTo>
                  <a:lnTo>
                    <a:pt x="0" y="1266824"/>
                  </a:lnTo>
                  <a:lnTo>
                    <a:pt x="371474" y="1266824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" name="object 47"/>
            <p:cNvSpPr/>
            <p:nvPr/>
          </p:nvSpPr>
          <p:spPr>
            <a:xfrm>
              <a:off x="1476374" y="2647950"/>
              <a:ext cx="371475" cy="1266825"/>
            </a:xfrm>
            <a:custGeom>
              <a:avLst/>
              <a:gdLst/>
              <a:ahLst/>
              <a:cxnLst/>
              <a:rect l="l" t="t" r="r" b="b"/>
              <a:pathLst>
                <a:path w="371475" h="1266825">
                  <a:moveTo>
                    <a:pt x="371474" y="1266824"/>
                  </a:moveTo>
                  <a:lnTo>
                    <a:pt x="371474" y="0"/>
                  </a:lnTo>
                  <a:lnTo>
                    <a:pt x="0" y="0"/>
                  </a:lnTo>
                  <a:lnTo>
                    <a:pt x="0" y="1266824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2057399" y="3257550"/>
              <a:ext cx="371475" cy="657225"/>
            </a:xfrm>
            <a:custGeom>
              <a:avLst/>
              <a:gdLst/>
              <a:ahLst/>
              <a:cxnLst/>
              <a:rect l="l" t="t" r="r" b="b"/>
              <a:pathLst>
                <a:path w="371475" h="657225">
                  <a:moveTo>
                    <a:pt x="371474" y="0"/>
                  </a:moveTo>
                  <a:lnTo>
                    <a:pt x="0" y="0"/>
                  </a:lnTo>
                  <a:lnTo>
                    <a:pt x="0" y="657224"/>
                  </a:lnTo>
                  <a:lnTo>
                    <a:pt x="371474" y="657224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2057399" y="3257550"/>
              <a:ext cx="371475" cy="657225"/>
            </a:xfrm>
            <a:custGeom>
              <a:avLst/>
              <a:gdLst/>
              <a:ahLst/>
              <a:cxnLst/>
              <a:rect l="l" t="t" r="r" b="b"/>
              <a:pathLst>
                <a:path w="371475" h="657225">
                  <a:moveTo>
                    <a:pt x="371474" y="657224"/>
                  </a:moveTo>
                  <a:lnTo>
                    <a:pt x="371474" y="0"/>
                  </a:lnTo>
                  <a:lnTo>
                    <a:pt x="0" y="0"/>
                  </a:lnTo>
                  <a:lnTo>
                    <a:pt x="0" y="657224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2628899" y="3219450"/>
              <a:ext cx="371475" cy="695325"/>
            </a:xfrm>
            <a:custGeom>
              <a:avLst/>
              <a:gdLst/>
              <a:ahLst/>
              <a:cxnLst/>
              <a:rect l="l" t="t" r="r" b="b"/>
              <a:pathLst>
                <a:path w="371475" h="695325">
                  <a:moveTo>
                    <a:pt x="371474" y="0"/>
                  </a:moveTo>
                  <a:lnTo>
                    <a:pt x="0" y="0"/>
                  </a:lnTo>
                  <a:lnTo>
                    <a:pt x="0" y="695324"/>
                  </a:lnTo>
                  <a:lnTo>
                    <a:pt x="371474" y="695324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1" name="object 51"/>
            <p:cNvSpPr/>
            <p:nvPr/>
          </p:nvSpPr>
          <p:spPr>
            <a:xfrm>
              <a:off x="2628899" y="3219450"/>
              <a:ext cx="371475" cy="695325"/>
            </a:xfrm>
            <a:custGeom>
              <a:avLst/>
              <a:gdLst/>
              <a:ahLst/>
              <a:cxnLst/>
              <a:rect l="l" t="t" r="r" b="b"/>
              <a:pathLst>
                <a:path w="371475" h="695325">
                  <a:moveTo>
                    <a:pt x="371474" y="695324"/>
                  </a:moveTo>
                  <a:lnTo>
                    <a:pt x="371474" y="0"/>
                  </a:lnTo>
                  <a:lnTo>
                    <a:pt x="0" y="0"/>
                  </a:lnTo>
                  <a:lnTo>
                    <a:pt x="0" y="695324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2" name="object 52"/>
            <p:cNvSpPr/>
            <p:nvPr/>
          </p:nvSpPr>
          <p:spPr>
            <a:xfrm>
              <a:off x="3209924" y="2714625"/>
              <a:ext cx="371475" cy="1200150"/>
            </a:xfrm>
            <a:custGeom>
              <a:avLst/>
              <a:gdLst/>
              <a:ahLst/>
              <a:cxnLst/>
              <a:rect l="l" t="t" r="r" b="b"/>
              <a:pathLst>
                <a:path w="371475" h="1200150">
                  <a:moveTo>
                    <a:pt x="371474" y="0"/>
                  </a:moveTo>
                  <a:lnTo>
                    <a:pt x="0" y="0"/>
                  </a:lnTo>
                  <a:lnTo>
                    <a:pt x="0" y="1200149"/>
                  </a:lnTo>
                  <a:lnTo>
                    <a:pt x="371474" y="1200149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3" name="object 53"/>
            <p:cNvSpPr/>
            <p:nvPr/>
          </p:nvSpPr>
          <p:spPr>
            <a:xfrm>
              <a:off x="3209924" y="2714625"/>
              <a:ext cx="371475" cy="1200150"/>
            </a:xfrm>
            <a:custGeom>
              <a:avLst/>
              <a:gdLst/>
              <a:ahLst/>
              <a:cxnLst/>
              <a:rect l="l" t="t" r="r" b="b"/>
              <a:pathLst>
                <a:path w="371475" h="1200150">
                  <a:moveTo>
                    <a:pt x="371474" y="1200149"/>
                  </a:moveTo>
                  <a:lnTo>
                    <a:pt x="371474" y="0"/>
                  </a:lnTo>
                  <a:lnTo>
                    <a:pt x="0" y="0"/>
                  </a:lnTo>
                  <a:lnTo>
                    <a:pt x="0" y="1200149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4" name="object 54"/>
            <p:cNvSpPr/>
            <p:nvPr/>
          </p:nvSpPr>
          <p:spPr>
            <a:xfrm>
              <a:off x="3781424" y="3048000"/>
              <a:ext cx="371475" cy="866775"/>
            </a:xfrm>
            <a:custGeom>
              <a:avLst/>
              <a:gdLst/>
              <a:ahLst/>
              <a:cxnLst/>
              <a:rect l="l" t="t" r="r" b="b"/>
              <a:pathLst>
                <a:path w="371475" h="866775">
                  <a:moveTo>
                    <a:pt x="371474" y="0"/>
                  </a:moveTo>
                  <a:lnTo>
                    <a:pt x="0" y="0"/>
                  </a:lnTo>
                  <a:lnTo>
                    <a:pt x="0" y="866774"/>
                  </a:lnTo>
                  <a:lnTo>
                    <a:pt x="371474" y="866774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5" name="object 55"/>
            <p:cNvSpPr/>
            <p:nvPr/>
          </p:nvSpPr>
          <p:spPr>
            <a:xfrm>
              <a:off x="3781424" y="3048000"/>
              <a:ext cx="371475" cy="866775"/>
            </a:xfrm>
            <a:custGeom>
              <a:avLst/>
              <a:gdLst/>
              <a:ahLst/>
              <a:cxnLst/>
              <a:rect l="l" t="t" r="r" b="b"/>
              <a:pathLst>
                <a:path w="371475" h="866775">
                  <a:moveTo>
                    <a:pt x="371474" y="866774"/>
                  </a:moveTo>
                  <a:lnTo>
                    <a:pt x="371474" y="0"/>
                  </a:lnTo>
                  <a:lnTo>
                    <a:pt x="0" y="0"/>
                  </a:lnTo>
                  <a:lnTo>
                    <a:pt x="0" y="866774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6" name="object 56"/>
            <p:cNvSpPr/>
            <p:nvPr/>
          </p:nvSpPr>
          <p:spPr>
            <a:xfrm>
              <a:off x="4352924" y="3114675"/>
              <a:ext cx="371475" cy="800100"/>
            </a:xfrm>
            <a:custGeom>
              <a:avLst/>
              <a:gdLst/>
              <a:ahLst/>
              <a:cxnLst/>
              <a:rect l="l" t="t" r="r" b="b"/>
              <a:pathLst>
                <a:path w="371475" h="800100">
                  <a:moveTo>
                    <a:pt x="371474" y="0"/>
                  </a:moveTo>
                  <a:lnTo>
                    <a:pt x="0" y="0"/>
                  </a:lnTo>
                  <a:lnTo>
                    <a:pt x="0" y="800099"/>
                  </a:lnTo>
                  <a:lnTo>
                    <a:pt x="371474" y="800099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7" name="object 57"/>
            <p:cNvSpPr/>
            <p:nvPr/>
          </p:nvSpPr>
          <p:spPr>
            <a:xfrm>
              <a:off x="4352924" y="3114675"/>
              <a:ext cx="371475" cy="800100"/>
            </a:xfrm>
            <a:custGeom>
              <a:avLst/>
              <a:gdLst/>
              <a:ahLst/>
              <a:cxnLst/>
              <a:rect l="l" t="t" r="r" b="b"/>
              <a:pathLst>
                <a:path w="371475" h="800100">
                  <a:moveTo>
                    <a:pt x="371474" y="800099"/>
                  </a:moveTo>
                  <a:lnTo>
                    <a:pt x="371474" y="0"/>
                  </a:lnTo>
                  <a:lnTo>
                    <a:pt x="0" y="0"/>
                  </a:lnTo>
                  <a:lnTo>
                    <a:pt x="0" y="800099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727185" y="1358713"/>
            <a:ext cx="1437715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BA/BS</a:t>
            </a:r>
            <a:r>
              <a:rPr sz="927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Degree</a:t>
            </a:r>
            <a:r>
              <a:rPr sz="927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or</a:t>
            </a:r>
            <a:r>
              <a:rPr sz="927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Higher,</a:t>
            </a:r>
            <a:r>
              <a:rPr sz="927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63706" y="2577354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40.9%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67971" y="2190751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62.7%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980640" y="2728633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32.9%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484905" y="2695015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34.4%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997574" y="2249581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59.2%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543860" y="2543736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43%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006103" y="2602567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39.8%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99014" y="3518648"/>
            <a:ext cx="3910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0" dirty="0">
                <a:solidFill>
                  <a:srgbClr val="323232"/>
                </a:solidFill>
                <a:latin typeface="Trebuchet MS"/>
                <a:cs typeface="Trebuchet MS"/>
              </a:rPr>
              <a:t>Maryland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437538" y="3518648"/>
            <a:ext cx="32945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9" dirty="0">
                <a:solidFill>
                  <a:srgbClr val="323232"/>
                </a:solidFill>
                <a:latin typeface="Trebuchet MS"/>
                <a:cs typeface="Trebuchet MS"/>
              </a:rPr>
              <a:t>Howard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907328" y="3505200"/>
            <a:ext cx="1480857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26633" marR="4483" indent="-115987">
              <a:lnSpc>
                <a:spcPct val="111100"/>
              </a:lnSpc>
              <a:spcBef>
                <a:spcPts val="88"/>
              </a:spcBef>
              <a:tabLst>
                <a:tab pos="539032" algn="l"/>
                <a:tab pos="584418" algn="l"/>
                <a:tab pos="967119" algn="l"/>
              </a:tabLst>
            </a:pP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Baltimore</a:t>
            </a:r>
            <a:r>
              <a:rPr sz="794" dirty="0">
                <a:solidFill>
                  <a:srgbClr val="323232"/>
                </a:solidFill>
                <a:latin typeface="Trebuchet MS"/>
                <a:cs typeface="Trebuchet MS"/>
              </a:rPr>
              <a:t>		</a:t>
            </a: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Prince</a:t>
            </a:r>
            <a:r>
              <a:rPr sz="794" dirty="0">
                <a:solidFill>
                  <a:srgbClr val="323232"/>
                </a:solidFill>
                <a:latin typeface="Trebuchet MS"/>
                <a:cs typeface="Trebuchet MS"/>
              </a:rPr>
              <a:t>	</a:t>
            </a:r>
            <a:r>
              <a:rPr sz="794" spc="-53" dirty="0">
                <a:solidFill>
                  <a:srgbClr val="323232"/>
                </a:solidFill>
                <a:latin typeface="Trebuchet MS"/>
                <a:cs typeface="Trebuchet MS"/>
              </a:rPr>
              <a:t>Montgomery </a:t>
            </a: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City</a:t>
            </a:r>
            <a:r>
              <a:rPr sz="794" dirty="0">
                <a:solidFill>
                  <a:srgbClr val="323232"/>
                </a:solidFill>
                <a:latin typeface="Trebuchet MS"/>
                <a:cs typeface="Trebuchet MS"/>
              </a:rPr>
              <a:t>	</a:t>
            </a: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George's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469148" y="3505200"/>
            <a:ext cx="329453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51549">
              <a:lnSpc>
                <a:spcPct val="111100"/>
              </a:lnSpc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Anne </a:t>
            </a:r>
            <a:r>
              <a:rPr sz="794" spc="-57" dirty="0">
                <a:solidFill>
                  <a:srgbClr val="323232"/>
                </a:solidFill>
                <a:latin typeface="Trebuchet MS"/>
                <a:cs typeface="Trebuchet MS"/>
              </a:rPr>
              <a:t>Arundel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938973" y="3505200"/>
            <a:ext cx="405653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63877" marR="4483" indent="-53231">
              <a:lnSpc>
                <a:spcPct val="111100"/>
              </a:lnSpc>
              <a:spcBef>
                <a:spcPts val="88"/>
              </a:spcBef>
            </a:pPr>
            <a:r>
              <a:rPr sz="794" spc="-62" dirty="0">
                <a:solidFill>
                  <a:srgbClr val="323232"/>
                </a:solidFill>
                <a:latin typeface="Trebuchet MS"/>
                <a:cs typeface="Trebuchet MS"/>
              </a:rPr>
              <a:t>Baltimore </a:t>
            </a: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County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89561" y="3392581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0%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39772" y="2942945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25%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39772" y="2493309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50%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39772" y="2043673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75%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89990" y="1594037"/>
            <a:ext cx="23588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100%</a:t>
            </a:r>
            <a:endParaRPr sz="794">
              <a:latin typeface="Trebuchet MS"/>
              <a:cs typeface="Trebuchet MS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5076265" y="4193802"/>
            <a:ext cx="3748368" cy="1874184"/>
            <a:chOff x="5600700" y="4752975"/>
            <a:chExt cx="4248150" cy="2124075"/>
          </a:xfrm>
        </p:grpSpPr>
        <p:sp>
          <p:nvSpPr>
            <p:cNvPr id="77" name="object 77"/>
            <p:cNvSpPr/>
            <p:nvPr/>
          </p:nvSpPr>
          <p:spPr>
            <a:xfrm>
              <a:off x="5695950" y="4757737"/>
              <a:ext cx="4152900" cy="685800"/>
            </a:xfrm>
            <a:custGeom>
              <a:avLst/>
              <a:gdLst/>
              <a:ahLst/>
              <a:cxnLst/>
              <a:rect l="l" t="t" r="r" b="b"/>
              <a:pathLst>
                <a:path w="4152900" h="685800">
                  <a:moveTo>
                    <a:pt x="0" y="0"/>
                  </a:moveTo>
                  <a:lnTo>
                    <a:pt x="4152900" y="0"/>
                  </a:lnTo>
                </a:path>
                <a:path w="4152900" h="685800">
                  <a:moveTo>
                    <a:pt x="0" y="685800"/>
                  </a:moveTo>
                  <a:lnTo>
                    <a:pt x="4152900" y="68580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8" name="object 78"/>
            <p:cNvSpPr/>
            <p:nvPr/>
          </p:nvSpPr>
          <p:spPr>
            <a:xfrm>
              <a:off x="5695950" y="6110287"/>
              <a:ext cx="4152900" cy="0"/>
            </a:xfrm>
            <a:custGeom>
              <a:avLst/>
              <a:gdLst/>
              <a:ahLst/>
              <a:cxnLst/>
              <a:rect l="l" t="t" r="r" b="b"/>
              <a:pathLst>
                <a:path w="4152900">
                  <a:moveTo>
                    <a:pt x="0" y="0"/>
                  </a:moveTo>
                  <a:lnTo>
                    <a:pt x="104774" y="0"/>
                  </a:lnTo>
                </a:path>
                <a:path w="4152900">
                  <a:moveTo>
                    <a:pt x="485774" y="0"/>
                  </a:moveTo>
                  <a:lnTo>
                    <a:pt x="695324" y="0"/>
                  </a:lnTo>
                </a:path>
                <a:path w="4152900">
                  <a:moveTo>
                    <a:pt x="1076324" y="0"/>
                  </a:moveTo>
                  <a:lnTo>
                    <a:pt x="1295399" y="0"/>
                  </a:lnTo>
                </a:path>
                <a:path w="4152900">
                  <a:moveTo>
                    <a:pt x="1676399" y="0"/>
                  </a:moveTo>
                  <a:lnTo>
                    <a:pt x="1885949" y="0"/>
                  </a:lnTo>
                </a:path>
                <a:path w="4152900">
                  <a:moveTo>
                    <a:pt x="2266949" y="0"/>
                  </a:moveTo>
                  <a:lnTo>
                    <a:pt x="2476499" y="0"/>
                  </a:lnTo>
                </a:path>
                <a:path w="4152900">
                  <a:moveTo>
                    <a:pt x="2857499" y="0"/>
                  </a:moveTo>
                  <a:lnTo>
                    <a:pt x="3076574" y="0"/>
                  </a:lnTo>
                </a:path>
                <a:path w="4152900">
                  <a:moveTo>
                    <a:pt x="3457574" y="0"/>
                  </a:moveTo>
                  <a:lnTo>
                    <a:pt x="3667124" y="0"/>
                  </a:lnTo>
                </a:path>
                <a:path w="4152900">
                  <a:moveTo>
                    <a:pt x="4048124" y="0"/>
                  </a:moveTo>
                  <a:lnTo>
                    <a:pt x="415290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9" name="object 79"/>
            <p:cNvSpPr/>
            <p:nvPr/>
          </p:nvSpPr>
          <p:spPr>
            <a:xfrm>
              <a:off x="5695950" y="6786562"/>
              <a:ext cx="4152900" cy="0"/>
            </a:xfrm>
            <a:custGeom>
              <a:avLst/>
              <a:gdLst/>
              <a:ahLst/>
              <a:cxnLst/>
              <a:rect l="l" t="t" r="r" b="b"/>
              <a:pathLst>
                <a:path w="4152900">
                  <a:moveTo>
                    <a:pt x="0" y="0"/>
                  </a:moveTo>
                  <a:lnTo>
                    <a:pt x="415290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0" name="object 80"/>
            <p:cNvSpPr/>
            <p:nvPr/>
          </p:nvSpPr>
          <p:spPr>
            <a:xfrm>
              <a:off x="5600700" y="4757737"/>
              <a:ext cx="4248150" cy="2119630"/>
            </a:xfrm>
            <a:custGeom>
              <a:avLst/>
              <a:gdLst/>
              <a:ahLst/>
              <a:cxnLst/>
              <a:rect l="l" t="t" r="r" b="b"/>
              <a:pathLst>
                <a:path w="4248150" h="2119629">
                  <a:moveTo>
                    <a:pt x="976312" y="2024062"/>
                  </a:moveTo>
                  <a:lnTo>
                    <a:pt x="976312" y="2119312"/>
                  </a:lnTo>
                </a:path>
                <a:path w="4248150" h="2119629">
                  <a:moveTo>
                    <a:pt x="1576387" y="2024062"/>
                  </a:moveTo>
                  <a:lnTo>
                    <a:pt x="1576387" y="2119312"/>
                  </a:lnTo>
                </a:path>
                <a:path w="4248150" h="2119629">
                  <a:moveTo>
                    <a:pt x="2166937" y="2024062"/>
                  </a:moveTo>
                  <a:lnTo>
                    <a:pt x="2166937" y="2119312"/>
                  </a:lnTo>
                </a:path>
                <a:path w="4248150" h="2119629">
                  <a:moveTo>
                    <a:pt x="2757487" y="2024062"/>
                  </a:moveTo>
                  <a:lnTo>
                    <a:pt x="2757487" y="2119312"/>
                  </a:lnTo>
                </a:path>
                <a:path w="4248150" h="2119629">
                  <a:moveTo>
                    <a:pt x="3357562" y="2024062"/>
                  </a:moveTo>
                  <a:lnTo>
                    <a:pt x="3357562" y="2119312"/>
                  </a:lnTo>
                </a:path>
                <a:path w="4248150" h="2119629">
                  <a:moveTo>
                    <a:pt x="3948112" y="2024062"/>
                  </a:moveTo>
                  <a:lnTo>
                    <a:pt x="3948112" y="2119312"/>
                  </a:lnTo>
                </a:path>
                <a:path w="4248150" h="2119629">
                  <a:moveTo>
                    <a:pt x="385762" y="2024062"/>
                  </a:moveTo>
                  <a:lnTo>
                    <a:pt x="385762" y="2119312"/>
                  </a:lnTo>
                </a:path>
                <a:path w="4248150" h="2119629">
                  <a:moveTo>
                    <a:pt x="95250" y="2028825"/>
                  </a:moveTo>
                  <a:lnTo>
                    <a:pt x="4248150" y="2028825"/>
                  </a:lnTo>
                </a:path>
                <a:path w="4248150" h="2119629">
                  <a:moveTo>
                    <a:pt x="95250" y="0"/>
                  </a:moveTo>
                  <a:lnTo>
                    <a:pt x="0" y="0"/>
                  </a:lnTo>
                </a:path>
                <a:path w="4248150" h="2119629">
                  <a:moveTo>
                    <a:pt x="95250" y="685800"/>
                  </a:moveTo>
                  <a:lnTo>
                    <a:pt x="0" y="685800"/>
                  </a:lnTo>
                </a:path>
                <a:path w="4248150" h="2119629">
                  <a:moveTo>
                    <a:pt x="95250" y="1352550"/>
                  </a:moveTo>
                  <a:lnTo>
                    <a:pt x="0" y="1352550"/>
                  </a:lnTo>
                </a:path>
                <a:path w="4248150" h="2119629">
                  <a:moveTo>
                    <a:pt x="95250" y="2028825"/>
                  </a:moveTo>
                  <a:lnTo>
                    <a:pt x="0" y="2028825"/>
                  </a:lnTo>
                </a:path>
                <a:path w="4248150" h="2119629">
                  <a:moveTo>
                    <a:pt x="90487" y="4762"/>
                  </a:moveTo>
                  <a:lnTo>
                    <a:pt x="90487" y="20240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1" name="object 81"/>
            <p:cNvSpPr/>
            <p:nvPr/>
          </p:nvSpPr>
          <p:spPr>
            <a:xfrm>
              <a:off x="5800724" y="5886450"/>
              <a:ext cx="381000" cy="895350"/>
            </a:xfrm>
            <a:custGeom>
              <a:avLst/>
              <a:gdLst/>
              <a:ahLst/>
              <a:cxnLst/>
              <a:rect l="l" t="t" r="r" b="b"/>
              <a:pathLst>
                <a:path w="381000" h="895350">
                  <a:moveTo>
                    <a:pt x="380999" y="0"/>
                  </a:moveTo>
                  <a:lnTo>
                    <a:pt x="0" y="0"/>
                  </a:lnTo>
                  <a:lnTo>
                    <a:pt x="0" y="895349"/>
                  </a:lnTo>
                  <a:lnTo>
                    <a:pt x="380999" y="895349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2" name="object 82"/>
            <p:cNvSpPr/>
            <p:nvPr/>
          </p:nvSpPr>
          <p:spPr>
            <a:xfrm>
              <a:off x="6391274" y="6105525"/>
              <a:ext cx="381000" cy="676275"/>
            </a:xfrm>
            <a:custGeom>
              <a:avLst/>
              <a:gdLst/>
              <a:ahLst/>
              <a:cxnLst/>
              <a:rect l="l" t="t" r="r" b="b"/>
              <a:pathLst>
                <a:path w="381000" h="676275">
                  <a:moveTo>
                    <a:pt x="380999" y="0"/>
                  </a:moveTo>
                  <a:lnTo>
                    <a:pt x="0" y="0"/>
                  </a:lnTo>
                  <a:lnTo>
                    <a:pt x="0" y="676274"/>
                  </a:lnTo>
                  <a:lnTo>
                    <a:pt x="380999" y="676274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3" name="object 83"/>
            <p:cNvSpPr/>
            <p:nvPr/>
          </p:nvSpPr>
          <p:spPr>
            <a:xfrm>
              <a:off x="6991337" y="5619762"/>
              <a:ext cx="2752725" cy="1162050"/>
            </a:xfrm>
            <a:custGeom>
              <a:avLst/>
              <a:gdLst/>
              <a:ahLst/>
              <a:cxnLst/>
              <a:rect l="l" t="t" r="r" b="b"/>
              <a:pathLst>
                <a:path w="2752725" h="1162050">
                  <a:moveTo>
                    <a:pt x="381000" y="0"/>
                  </a:moveTo>
                  <a:lnTo>
                    <a:pt x="0" y="0"/>
                  </a:lnTo>
                  <a:lnTo>
                    <a:pt x="0" y="1162050"/>
                  </a:lnTo>
                  <a:lnTo>
                    <a:pt x="381000" y="1162050"/>
                  </a:lnTo>
                  <a:lnTo>
                    <a:pt x="381000" y="0"/>
                  </a:lnTo>
                  <a:close/>
                </a:path>
                <a:path w="2752725" h="1162050">
                  <a:moveTo>
                    <a:pt x="971550" y="95250"/>
                  </a:moveTo>
                  <a:lnTo>
                    <a:pt x="590550" y="95250"/>
                  </a:lnTo>
                  <a:lnTo>
                    <a:pt x="590550" y="1162050"/>
                  </a:lnTo>
                  <a:lnTo>
                    <a:pt x="971550" y="1162050"/>
                  </a:lnTo>
                  <a:lnTo>
                    <a:pt x="971550" y="95250"/>
                  </a:lnTo>
                  <a:close/>
                </a:path>
                <a:path w="2752725" h="1162050">
                  <a:moveTo>
                    <a:pt x="1562100" y="333375"/>
                  </a:moveTo>
                  <a:lnTo>
                    <a:pt x="1181100" y="333375"/>
                  </a:lnTo>
                  <a:lnTo>
                    <a:pt x="1181100" y="1162050"/>
                  </a:lnTo>
                  <a:lnTo>
                    <a:pt x="1562100" y="1162050"/>
                  </a:lnTo>
                  <a:lnTo>
                    <a:pt x="1562100" y="333375"/>
                  </a:lnTo>
                  <a:close/>
                </a:path>
                <a:path w="2752725" h="1162050">
                  <a:moveTo>
                    <a:pt x="2162175" y="390525"/>
                  </a:moveTo>
                  <a:lnTo>
                    <a:pt x="1781175" y="390525"/>
                  </a:lnTo>
                  <a:lnTo>
                    <a:pt x="1781175" y="1162050"/>
                  </a:lnTo>
                  <a:lnTo>
                    <a:pt x="2162175" y="1162050"/>
                  </a:lnTo>
                  <a:lnTo>
                    <a:pt x="2162175" y="390525"/>
                  </a:lnTo>
                  <a:close/>
                </a:path>
                <a:path w="2752725" h="1162050">
                  <a:moveTo>
                    <a:pt x="2752725" y="257175"/>
                  </a:moveTo>
                  <a:lnTo>
                    <a:pt x="2371725" y="257175"/>
                  </a:lnTo>
                  <a:lnTo>
                    <a:pt x="2371725" y="1162050"/>
                  </a:lnTo>
                  <a:lnTo>
                    <a:pt x="2752725" y="1162050"/>
                  </a:lnTo>
                  <a:lnTo>
                    <a:pt x="2752725" y="257175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6042391" y="3905250"/>
            <a:ext cx="161532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Annual</a:t>
            </a:r>
            <a:r>
              <a:rPr sz="927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Unemployment</a:t>
            </a:r>
            <a:r>
              <a:rPr sz="927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Rate,</a:t>
            </a:r>
            <a:r>
              <a:rPr sz="927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704170" y="6531169"/>
            <a:ext cx="188819" cy="192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1579"/>
              </a:lnSpc>
            </a:pPr>
            <a:r>
              <a:rPr sz="1324" spc="-22" dirty="0">
                <a:solidFill>
                  <a:srgbClr val="323232"/>
                </a:solidFill>
                <a:latin typeface="Trebuchet MS"/>
                <a:cs typeface="Trebuchet MS"/>
              </a:rPr>
              <a:t>10</a:t>
            </a:r>
            <a:endParaRPr sz="1324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308787" y="5048251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6.7%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829860" y="5241552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5.1%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359338" y="4812927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8.7%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922435" y="4896971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8%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401485" y="5107081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6.2%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930963" y="5157508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5.8%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452037" y="5039846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6.8%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226692" y="6048376"/>
            <a:ext cx="3910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0" dirty="0">
                <a:solidFill>
                  <a:srgbClr val="323232"/>
                </a:solidFill>
                <a:latin typeface="Trebuchet MS"/>
                <a:cs typeface="Trebuchet MS"/>
              </a:rPr>
              <a:t>Maryland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780822" y="6048376"/>
            <a:ext cx="32945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9" dirty="0">
                <a:solidFill>
                  <a:srgbClr val="323232"/>
                </a:solidFill>
                <a:latin typeface="Trebuchet MS"/>
                <a:cs typeface="Trebuchet MS"/>
              </a:rPr>
              <a:t>Howard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266221" y="6034928"/>
            <a:ext cx="405653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26633" marR="4483" indent="-115987">
              <a:lnSpc>
                <a:spcPct val="111100"/>
              </a:lnSpc>
              <a:spcBef>
                <a:spcPts val="88"/>
              </a:spcBef>
            </a:pPr>
            <a:r>
              <a:rPr sz="794" spc="-62" dirty="0">
                <a:solidFill>
                  <a:srgbClr val="323232"/>
                </a:solidFill>
                <a:latin typeface="Trebuchet MS"/>
                <a:cs typeface="Trebuchet MS"/>
              </a:rPr>
              <a:t>Baltimore </a:t>
            </a: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City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809778" y="6034928"/>
            <a:ext cx="365312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44826">
              <a:lnSpc>
                <a:spcPct val="111100"/>
              </a:lnSpc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Prince </a:t>
            </a: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George's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253548" y="6048376"/>
            <a:ext cx="524996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Montgomery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874876" y="6034928"/>
            <a:ext cx="329453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51549">
              <a:lnSpc>
                <a:spcPct val="111100"/>
              </a:lnSpc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Anne </a:t>
            </a:r>
            <a:r>
              <a:rPr sz="794" spc="-57" dirty="0">
                <a:solidFill>
                  <a:srgbClr val="323232"/>
                </a:solidFill>
                <a:latin typeface="Trebuchet MS"/>
                <a:cs typeface="Trebuchet MS"/>
              </a:rPr>
              <a:t>Arundel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360304" y="6034928"/>
            <a:ext cx="405653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63877" marR="4483" indent="-53231">
              <a:lnSpc>
                <a:spcPct val="111100"/>
              </a:lnSpc>
              <a:spcBef>
                <a:spcPts val="88"/>
              </a:spcBef>
            </a:pPr>
            <a:r>
              <a:rPr sz="794" spc="-62" dirty="0">
                <a:solidFill>
                  <a:srgbClr val="323232"/>
                </a:solidFill>
                <a:latin typeface="Trebuchet MS"/>
                <a:cs typeface="Trebuchet MS"/>
              </a:rPr>
              <a:t>Baltimore </a:t>
            </a: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County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909435" y="5922309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0%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909435" y="5328398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5%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859646" y="4734486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10%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859646" y="4140574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15%</a:t>
            </a:r>
            <a:endParaRPr sz="794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633" y="883238"/>
            <a:ext cx="8196543" cy="418671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z="2647" u="sng" spc="115" dirty="0">
                <a:uFill>
                  <a:solidFill>
                    <a:srgbClr val="C4996C"/>
                  </a:solidFill>
                </a:uFill>
              </a:rPr>
              <a:t>Jurisdictional</a:t>
            </a:r>
            <a:r>
              <a:rPr sz="2647" u="sng" spc="-57" dirty="0">
                <a:uFill>
                  <a:solidFill>
                    <a:srgbClr val="C4996C"/>
                  </a:solidFill>
                </a:uFill>
              </a:rPr>
              <a:t> </a:t>
            </a:r>
            <a:r>
              <a:rPr sz="2647" u="sng" spc="88" dirty="0">
                <a:uFill>
                  <a:solidFill>
                    <a:srgbClr val="C4996C"/>
                  </a:solidFill>
                </a:uFill>
              </a:rPr>
              <a:t>Comparison</a:t>
            </a:r>
            <a:r>
              <a:rPr sz="2647" u="sng" spc="-57" dirty="0">
                <a:uFill>
                  <a:solidFill>
                    <a:srgbClr val="C4996C"/>
                  </a:solidFill>
                </a:uFill>
              </a:rPr>
              <a:t> </a:t>
            </a:r>
            <a:r>
              <a:rPr sz="2647" u="sng" spc="49" dirty="0">
                <a:uFill>
                  <a:solidFill>
                    <a:srgbClr val="C4996C"/>
                  </a:solidFill>
                </a:uFill>
              </a:rPr>
              <a:t>of</a:t>
            </a:r>
            <a:r>
              <a:rPr sz="2647" u="sng" spc="-57" dirty="0">
                <a:uFill>
                  <a:solidFill>
                    <a:srgbClr val="C4996C"/>
                  </a:solidFill>
                </a:uFill>
              </a:rPr>
              <a:t> </a:t>
            </a:r>
            <a:r>
              <a:rPr sz="2647" u="sng" spc="93" dirty="0">
                <a:uFill>
                  <a:solidFill>
                    <a:srgbClr val="C4996C"/>
                  </a:solidFill>
                </a:uFill>
              </a:rPr>
              <a:t>Socioeconomic</a:t>
            </a:r>
            <a:r>
              <a:rPr sz="2647" u="sng" spc="-57" dirty="0">
                <a:uFill>
                  <a:solidFill>
                    <a:srgbClr val="C4996C"/>
                  </a:solidFill>
                </a:uFill>
              </a:rPr>
              <a:t> </a:t>
            </a:r>
            <a:r>
              <a:rPr sz="2647" u="sng" spc="75" dirty="0">
                <a:uFill>
                  <a:solidFill>
                    <a:srgbClr val="C4996C"/>
                  </a:solidFill>
                </a:uFill>
              </a:rPr>
              <a:t>Indicators</a:t>
            </a:r>
            <a:endParaRPr sz="2647"/>
          </a:p>
        </p:txBody>
      </p:sp>
      <p:sp>
        <p:nvSpPr>
          <p:cNvPr id="3" name="object 3"/>
          <p:cNvSpPr txBox="1"/>
          <p:nvPr/>
        </p:nvSpPr>
        <p:spPr>
          <a:xfrm>
            <a:off x="4644839" y="5384427"/>
            <a:ext cx="4014507" cy="918615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11206" marR="4483">
              <a:lnSpc>
                <a:spcPts val="1394"/>
              </a:lnSpc>
              <a:spcBef>
                <a:spcPts val="163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line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graph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above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shows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correlation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between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home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ownership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poverty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rates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across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select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counties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state.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graph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indicates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there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divergent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relationship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between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poverty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home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ownership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for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Maryland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highlighted jurisdictions.</a:t>
            </a:r>
            <a:endParaRPr sz="1191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5655" y="1689287"/>
            <a:ext cx="3689537" cy="1890993"/>
            <a:chOff x="828675" y="1914525"/>
            <a:chExt cx="4181475" cy="2143125"/>
          </a:xfrm>
        </p:grpSpPr>
        <p:sp>
          <p:nvSpPr>
            <p:cNvPr id="5" name="object 5"/>
            <p:cNvSpPr/>
            <p:nvPr/>
          </p:nvSpPr>
          <p:spPr>
            <a:xfrm>
              <a:off x="923925" y="1919287"/>
              <a:ext cx="4086225" cy="685800"/>
            </a:xfrm>
            <a:custGeom>
              <a:avLst/>
              <a:gdLst/>
              <a:ahLst/>
              <a:cxnLst/>
              <a:rect l="l" t="t" r="r" b="b"/>
              <a:pathLst>
                <a:path w="4086225" h="685800">
                  <a:moveTo>
                    <a:pt x="0" y="0"/>
                  </a:moveTo>
                  <a:lnTo>
                    <a:pt x="4086225" y="0"/>
                  </a:lnTo>
                </a:path>
                <a:path w="4086225" h="685800">
                  <a:moveTo>
                    <a:pt x="0" y="685800"/>
                  </a:moveTo>
                  <a:lnTo>
                    <a:pt x="4086225" y="68580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923925" y="3290887"/>
              <a:ext cx="4086225" cy="0"/>
            </a:xfrm>
            <a:custGeom>
              <a:avLst/>
              <a:gdLst/>
              <a:ahLst/>
              <a:cxnLst/>
              <a:rect l="l" t="t" r="r" b="b"/>
              <a:pathLst>
                <a:path w="4086225">
                  <a:moveTo>
                    <a:pt x="0" y="0"/>
                  </a:moveTo>
                  <a:lnTo>
                    <a:pt x="1276349" y="0"/>
                  </a:lnTo>
                </a:path>
                <a:path w="4086225">
                  <a:moveTo>
                    <a:pt x="1657349" y="0"/>
                  </a:moveTo>
                  <a:lnTo>
                    <a:pt x="408622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923925" y="3967162"/>
              <a:ext cx="4086225" cy="0"/>
            </a:xfrm>
            <a:custGeom>
              <a:avLst/>
              <a:gdLst/>
              <a:ahLst/>
              <a:cxnLst/>
              <a:rect l="l" t="t" r="r" b="b"/>
              <a:pathLst>
                <a:path w="4086225">
                  <a:moveTo>
                    <a:pt x="0" y="0"/>
                  </a:moveTo>
                  <a:lnTo>
                    <a:pt x="408622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828675" y="1919287"/>
              <a:ext cx="4181475" cy="2138680"/>
            </a:xfrm>
            <a:custGeom>
              <a:avLst/>
              <a:gdLst/>
              <a:ahLst/>
              <a:cxnLst/>
              <a:rect l="l" t="t" r="r" b="b"/>
              <a:pathLst>
                <a:path w="4181475" h="2138679">
                  <a:moveTo>
                    <a:pt x="966787" y="2043112"/>
                  </a:moveTo>
                  <a:lnTo>
                    <a:pt x="966787" y="2138362"/>
                  </a:lnTo>
                </a:path>
                <a:path w="4181475" h="2138679">
                  <a:moveTo>
                    <a:pt x="1547812" y="2043112"/>
                  </a:moveTo>
                  <a:lnTo>
                    <a:pt x="1547812" y="2138362"/>
                  </a:lnTo>
                </a:path>
                <a:path w="4181475" h="2138679">
                  <a:moveTo>
                    <a:pt x="2138362" y="2043112"/>
                  </a:moveTo>
                  <a:lnTo>
                    <a:pt x="2138362" y="2138362"/>
                  </a:lnTo>
                </a:path>
                <a:path w="4181475" h="2138679">
                  <a:moveTo>
                    <a:pt x="2719387" y="2043112"/>
                  </a:moveTo>
                  <a:lnTo>
                    <a:pt x="2719387" y="2138362"/>
                  </a:lnTo>
                </a:path>
                <a:path w="4181475" h="2138679">
                  <a:moveTo>
                    <a:pt x="3300412" y="2043112"/>
                  </a:moveTo>
                  <a:lnTo>
                    <a:pt x="3300412" y="2138362"/>
                  </a:lnTo>
                </a:path>
                <a:path w="4181475" h="2138679">
                  <a:moveTo>
                    <a:pt x="3881437" y="2043112"/>
                  </a:moveTo>
                  <a:lnTo>
                    <a:pt x="3881437" y="2138362"/>
                  </a:lnTo>
                </a:path>
                <a:path w="4181475" h="2138679">
                  <a:moveTo>
                    <a:pt x="385762" y="2043112"/>
                  </a:moveTo>
                  <a:lnTo>
                    <a:pt x="385762" y="2138362"/>
                  </a:lnTo>
                </a:path>
                <a:path w="4181475" h="2138679">
                  <a:moveTo>
                    <a:pt x="95250" y="2047875"/>
                  </a:moveTo>
                  <a:lnTo>
                    <a:pt x="4181475" y="2047875"/>
                  </a:lnTo>
                </a:path>
                <a:path w="4181475" h="2138679">
                  <a:moveTo>
                    <a:pt x="95250" y="0"/>
                  </a:moveTo>
                  <a:lnTo>
                    <a:pt x="0" y="0"/>
                  </a:lnTo>
                </a:path>
                <a:path w="4181475" h="2138679">
                  <a:moveTo>
                    <a:pt x="95250" y="685800"/>
                  </a:moveTo>
                  <a:lnTo>
                    <a:pt x="0" y="685800"/>
                  </a:lnTo>
                </a:path>
                <a:path w="4181475" h="2138679">
                  <a:moveTo>
                    <a:pt x="95250" y="1371600"/>
                  </a:moveTo>
                  <a:lnTo>
                    <a:pt x="0" y="1371600"/>
                  </a:lnTo>
                </a:path>
                <a:path w="4181475" h="2138679">
                  <a:moveTo>
                    <a:pt x="95250" y="2047875"/>
                  </a:moveTo>
                  <a:lnTo>
                    <a:pt x="0" y="2047875"/>
                  </a:lnTo>
                </a:path>
                <a:path w="4181475" h="2138679">
                  <a:moveTo>
                    <a:pt x="90487" y="4762"/>
                  </a:moveTo>
                  <a:lnTo>
                    <a:pt x="90487" y="20431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1028699" y="3362325"/>
              <a:ext cx="381000" cy="600075"/>
            </a:xfrm>
            <a:custGeom>
              <a:avLst/>
              <a:gdLst/>
              <a:ahLst/>
              <a:cxnLst/>
              <a:rect l="l" t="t" r="r" b="b"/>
              <a:pathLst>
                <a:path w="381000" h="600075">
                  <a:moveTo>
                    <a:pt x="380999" y="0"/>
                  </a:moveTo>
                  <a:lnTo>
                    <a:pt x="0" y="0"/>
                  </a:lnTo>
                  <a:lnTo>
                    <a:pt x="0" y="600074"/>
                  </a:lnTo>
                  <a:lnTo>
                    <a:pt x="380999" y="600074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09724" y="3600450"/>
              <a:ext cx="381000" cy="361950"/>
            </a:xfrm>
            <a:custGeom>
              <a:avLst/>
              <a:gdLst/>
              <a:ahLst/>
              <a:cxnLst/>
              <a:rect l="l" t="t" r="r" b="b"/>
              <a:pathLst>
                <a:path w="381000" h="361950">
                  <a:moveTo>
                    <a:pt x="380999" y="0"/>
                  </a:moveTo>
                  <a:lnTo>
                    <a:pt x="0" y="0"/>
                  </a:lnTo>
                  <a:lnTo>
                    <a:pt x="0" y="361949"/>
                  </a:lnTo>
                  <a:lnTo>
                    <a:pt x="380999" y="361949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2200262" y="2609862"/>
              <a:ext cx="2714625" cy="1352550"/>
            </a:xfrm>
            <a:custGeom>
              <a:avLst/>
              <a:gdLst/>
              <a:ahLst/>
              <a:cxnLst/>
              <a:rect l="l" t="t" r="r" b="b"/>
              <a:pathLst>
                <a:path w="2714625" h="1352550">
                  <a:moveTo>
                    <a:pt x="3810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381000" y="1352550"/>
                  </a:lnTo>
                  <a:lnTo>
                    <a:pt x="381000" y="0"/>
                  </a:lnTo>
                  <a:close/>
                </a:path>
                <a:path w="2714625" h="1352550">
                  <a:moveTo>
                    <a:pt x="962025" y="714375"/>
                  </a:moveTo>
                  <a:lnTo>
                    <a:pt x="581025" y="714375"/>
                  </a:lnTo>
                  <a:lnTo>
                    <a:pt x="581025" y="1352550"/>
                  </a:lnTo>
                  <a:lnTo>
                    <a:pt x="962025" y="1352550"/>
                  </a:lnTo>
                  <a:lnTo>
                    <a:pt x="962025" y="714375"/>
                  </a:lnTo>
                  <a:close/>
                </a:path>
                <a:path w="2714625" h="1352550">
                  <a:moveTo>
                    <a:pt x="1543050" y="904875"/>
                  </a:moveTo>
                  <a:lnTo>
                    <a:pt x="1162050" y="904875"/>
                  </a:lnTo>
                  <a:lnTo>
                    <a:pt x="1162050" y="1352550"/>
                  </a:lnTo>
                  <a:lnTo>
                    <a:pt x="1543050" y="1352550"/>
                  </a:lnTo>
                  <a:lnTo>
                    <a:pt x="1543050" y="904875"/>
                  </a:lnTo>
                  <a:close/>
                </a:path>
                <a:path w="2714625" h="1352550">
                  <a:moveTo>
                    <a:pt x="2124075" y="1009650"/>
                  </a:moveTo>
                  <a:lnTo>
                    <a:pt x="1743075" y="1009650"/>
                  </a:lnTo>
                  <a:lnTo>
                    <a:pt x="1743075" y="1352550"/>
                  </a:lnTo>
                  <a:lnTo>
                    <a:pt x="2124075" y="1352550"/>
                  </a:lnTo>
                  <a:lnTo>
                    <a:pt x="2124075" y="1009650"/>
                  </a:lnTo>
                  <a:close/>
                </a:path>
                <a:path w="2714625" h="1352550">
                  <a:moveTo>
                    <a:pt x="2714625" y="762000"/>
                  </a:moveTo>
                  <a:lnTo>
                    <a:pt x="2333625" y="762000"/>
                  </a:lnTo>
                  <a:lnTo>
                    <a:pt x="2333625" y="1352550"/>
                  </a:lnTo>
                  <a:lnTo>
                    <a:pt x="2714625" y="1352550"/>
                  </a:lnTo>
                  <a:lnTo>
                    <a:pt x="2714625" y="76200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34462" y="1400735"/>
            <a:ext cx="6202456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2413">
              <a:spcBef>
                <a:spcPts val="88"/>
              </a:spcBef>
              <a:tabLst>
                <a:tab pos="3132211" algn="l"/>
              </a:tabLst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Poverty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Rate,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44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r>
              <a:rPr sz="927" b="1" spc="19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93" spc="-66" baseline="37037" dirty="0">
                <a:solidFill>
                  <a:srgbClr val="323232"/>
                </a:solidFill>
                <a:latin typeface="Calibri"/>
                <a:cs typeface="Calibri"/>
              </a:rPr>
              <a:t>9</a:t>
            </a:r>
            <a:r>
              <a:rPr sz="993" baseline="37037" dirty="0">
                <a:solidFill>
                  <a:srgbClr val="323232"/>
                </a:solidFill>
                <a:latin typeface="Calibri"/>
                <a:cs typeface="Calibri"/>
              </a:rPr>
              <a:t>	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Comparison</a:t>
            </a:r>
            <a:r>
              <a:rPr sz="927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Poverty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Rate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vs.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Home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-9" dirty="0">
                <a:solidFill>
                  <a:srgbClr val="323232"/>
                </a:solidFill>
                <a:latin typeface="Arial Narrow"/>
                <a:cs typeface="Arial Narrow"/>
              </a:rPr>
              <a:t>Ownership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Rate</a:t>
            </a:r>
            <a:r>
              <a:rPr sz="927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by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-9" dirty="0">
                <a:solidFill>
                  <a:srgbClr val="323232"/>
                </a:solidFill>
                <a:latin typeface="Arial Narrow"/>
                <a:cs typeface="Arial Narrow"/>
              </a:rPr>
              <a:t>County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0204" y="2821081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9%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10850" y="3031192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5.5%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48732" y="2157133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20%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44593" y="2787464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9.5%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57262" y="2955552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6.7%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69931" y="3048001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5.2%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91004" y="2829486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8.9%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1884" y="3560670"/>
            <a:ext cx="3910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0" dirty="0">
                <a:solidFill>
                  <a:srgbClr val="323232"/>
                </a:solidFill>
                <a:latin typeface="Trebuchet MS"/>
                <a:cs typeface="Trebuchet MS"/>
              </a:rPr>
              <a:t>Maryland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57609" y="3560670"/>
            <a:ext cx="32945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9" dirty="0">
                <a:solidFill>
                  <a:srgbClr val="323232"/>
                </a:solidFill>
                <a:latin typeface="Trebuchet MS"/>
                <a:cs typeface="Trebuchet MS"/>
              </a:rPr>
              <a:t>Howard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34604" y="3547222"/>
            <a:ext cx="405653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26633" marR="4483" indent="-115987">
              <a:lnSpc>
                <a:spcPct val="111100"/>
              </a:lnSpc>
              <a:spcBef>
                <a:spcPts val="88"/>
              </a:spcBef>
            </a:pPr>
            <a:r>
              <a:rPr sz="794" spc="-62" dirty="0">
                <a:solidFill>
                  <a:srgbClr val="323232"/>
                </a:solidFill>
                <a:latin typeface="Trebuchet MS"/>
                <a:cs typeface="Trebuchet MS"/>
              </a:rPr>
              <a:t>Baltimore </a:t>
            </a: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City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69757" y="3547222"/>
            <a:ext cx="365312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44826">
              <a:lnSpc>
                <a:spcPct val="111100"/>
              </a:lnSpc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Prince </a:t>
            </a: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George's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05123" y="3560670"/>
            <a:ext cx="524996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Montgomery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18046" y="3547222"/>
            <a:ext cx="329453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51549">
              <a:lnSpc>
                <a:spcPct val="111100"/>
              </a:lnSpc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Anne </a:t>
            </a:r>
            <a:r>
              <a:rPr sz="794" spc="-57" dirty="0">
                <a:solidFill>
                  <a:srgbClr val="323232"/>
                </a:solidFill>
                <a:latin typeface="Trebuchet MS"/>
                <a:cs typeface="Trebuchet MS"/>
              </a:rPr>
              <a:t>Arundel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95074" y="3547222"/>
            <a:ext cx="405653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63877" marR="4483" indent="-53231">
              <a:lnSpc>
                <a:spcPct val="111100"/>
              </a:lnSpc>
              <a:spcBef>
                <a:spcPts val="88"/>
              </a:spcBef>
            </a:pPr>
            <a:r>
              <a:rPr sz="794" spc="-62" dirty="0">
                <a:solidFill>
                  <a:srgbClr val="323232"/>
                </a:solidFill>
                <a:latin typeface="Trebuchet MS"/>
                <a:cs typeface="Trebuchet MS"/>
              </a:rPr>
              <a:t>Baltimore </a:t>
            </a: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County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8829" y="3434604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0%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9040" y="2835089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10%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9040" y="2235574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20%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9040" y="1636059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30%</a:t>
            </a:r>
            <a:endParaRPr sz="794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16081" y="4235824"/>
            <a:ext cx="3639110" cy="1890993"/>
            <a:chOff x="885825" y="4800600"/>
            <a:chExt cx="4124325" cy="2143125"/>
          </a:xfrm>
        </p:grpSpPr>
        <p:sp>
          <p:nvSpPr>
            <p:cNvPr id="32" name="object 32"/>
            <p:cNvSpPr/>
            <p:nvPr/>
          </p:nvSpPr>
          <p:spPr>
            <a:xfrm>
              <a:off x="981075" y="4805362"/>
              <a:ext cx="4029075" cy="523875"/>
            </a:xfrm>
            <a:custGeom>
              <a:avLst/>
              <a:gdLst/>
              <a:ahLst/>
              <a:cxnLst/>
              <a:rect l="l" t="t" r="r" b="b"/>
              <a:pathLst>
                <a:path w="4029075" h="523875">
                  <a:moveTo>
                    <a:pt x="0" y="0"/>
                  </a:moveTo>
                  <a:lnTo>
                    <a:pt x="4029075" y="0"/>
                  </a:lnTo>
                </a:path>
                <a:path w="4029075" h="523875">
                  <a:moveTo>
                    <a:pt x="0" y="523875"/>
                  </a:moveTo>
                  <a:lnTo>
                    <a:pt x="4029075" y="52387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981075" y="5834062"/>
              <a:ext cx="4029075" cy="514350"/>
            </a:xfrm>
            <a:custGeom>
              <a:avLst/>
              <a:gdLst/>
              <a:ahLst/>
              <a:cxnLst/>
              <a:rect l="l" t="t" r="r" b="b"/>
              <a:pathLst>
                <a:path w="4029075" h="514350">
                  <a:moveTo>
                    <a:pt x="0" y="0"/>
                  </a:moveTo>
                  <a:lnTo>
                    <a:pt x="104774" y="0"/>
                  </a:lnTo>
                </a:path>
                <a:path w="4029075" h="514350">
                  <a:moveTo>
                    <a:pt x="476249" y="0"/>
                  </a:moveTo>
                  <a:lnTo>
                    <a:pt x="676274" y="0"/>
                  </a:lnTo>
                </a:path>
                <a:path w="4029075" h="514350">
                  <a:moveTo>
                    <a:pt x="1047749" y="0"/>
                  </a:moveTo>
                  <a:lnTo>
                    <a:pt x="1828799" y="0"/>
                  </a:lnTo>
                </a:path>
                <a:path w="4029075" h="514350">
                  <a:moveTo>
                    <a:pt x="2200274" y="0"/>
                  </a:moveTo>
                  <a:lnTo>
                    <a:pt x="2409824" y="0"/>
                  </a:lnTo>
                </a:path>
                <a:path w="4029075" h="514350">
                  <a:moveTo>
                    <a:pt x="2781299" y="0"/>
                  </a:moveTo>
                  <a:lnTo>
                    <a:pt x="2981324" y="0"/>
                  </a:lnTo>
                </a:path>
                <a:path w="4029075" h="514350">
                  <a:moveTo>
                    <a:pt x="3352799" y="0"/>
                  </a:moveTo>
                  <a:lnTo>
                    <a:pt x="3552824" y="0"/>
                  </a:lnTo>
                </a:path>
                <a:path w="4029075" h="514350">
                  <a:moveTo>
                    <a:pt x="3924299" y="0"/>
                  </a:moveTo>
                  <a:lnTo>
                    <a:pt x="4029075" y="0"/>
                  </a:lnTo>
                </a:path>
                <a:path w="4029075" h="514350">
                  <a:moveTo>
                    <a:pt x="0" y="514350"/>
                  </a:moveTo>
                  <a:lnTo>
                    <a:pt x="104774" y="514350"/>
                  </a:lnTo>
                </a:path>
                <a:path w="4029075" h="514350">
                  <a:moveTo>
                    <a:pt x="476249" y="514350"/>
                  </a:moveTo>
                  <a:lnTo>
                    <a:pt x="676274" y="514350"/>
                  </a:lnTo>
                </a:path>
                <a:path w="4029075" h="514350">
                  <a:moveTo>
                    <a:pt x="1047749" y="514350"/>
                  </a:moveTo>
                  <a:lnTo>
                    <a:pt x="1257299" y="514350"/>
                  </a:lnTo>
                </a:path>
                <a:path w="4029075" h="514350">
                  <a:moveTo>
                    <a:pt x="1628774" y="514350"/>
                  </a:moveTo>
                  <a:lnTo>
                    <a:pt x="1828799" y="514350"/>
                  </a:lnTo>
                </a:path>
                <a:path w="4029075" h="514350">
                  <a:moveTo>
                    <a:pt x="2200274" y="514350"/>
                  </a:moveTo>
                  <a:lnTo>
                    <a:pt x="2409824" y="514350"/>
                  </a:lnTo>
                </a:path>
                <a:path w="4029075" h="514350">
                  <a:moveTo>
                    <a:pt x="2781299" y="514350"/>
                  </a:moveTo>
                  <a:lnTo>
                    <a:pt x="2981324" y="514350"/>
                  </a:lnTo>
                </a:path>
                <a:path w="4029075" h="514350">
                  <a:moveTo>
                    <a:pt x="3352799" y="514350"/>
                  </a:moveTo>
                  <a:lnTo>
                    <a:pt x="3552824" y="514350"/>
                  </a:lnTo>
                </a:path>
                <a:path w="4029075" h="514350">
                  <a:moveTo>
                    <a:pt x="3924299" y="514350"/>
                  </a:moveTo>
                  <a:lnTo>
                    <a:pt x="4029075" y="51435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981075" y="6853237"/>
              <a:ext cx="4029075" cy="0"/>
            </a:xfrm>
            <a:custGeom>
              <a:avLst/>
              <a:gdLst/>
              <a:ahLst/>
              <a:cxnLst/>
              <a:rect l="l" t="t" r="r" b="b"/>
              <a:pathLst>
                <a:path w="4029075">
                  <a:moveTo>
                    <a:pt x="0" y="0"/>
                  </a:moveTo>
                  <a:lnTo>
                    <a:pt x="402907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885825" y="4805362"/>
              <a:ext cx="4124325" cy="2138680"/>
            </a:xfrm>
            <a:custGeom>
              <a:avLst/>
              <a:gdLst/>
              <a:ahLst/>
              <a:cxnLst/>
              <a:rect l="l" t="t" r="r" b="b"/>
              <a:pathLst>
                <a:path w="4124325" h="2138679">
                  <a:moveTo>
                    <a:pt x="957262" y="2043112"/>
                  </a:moveTo>
                  <a:lnTo>
                    <a:pt x="957262" y="2138362"/>
                  </a:lnTo>
                </a:path>
                <a:path w="4124325" h="2138679">
                  <a:moveTo>
                    <a:pt x="1528762" y="2043112"/>
                  </a:moveTo>
                  <a:lnTo>
                    <a:pt x="1528762" y="2138362"/>
                  </a:lnTo>
                </a:path>
                <a:path w="4124325" h="2138679">
                  <a:moveTo>
                    <a:pt x="2109787" y="2043112"/>
                  </a:moveTo>
                  <a:lnTo>
                    <a:pt x="2109787" y="2138362"/>
                  </a:lnTo>
                </a:path>
                <a:path w="4124325" h="2138679">
                  <a:moveTo>
                    <a:pt x="2681287" y="2043112"/>
                  </a:moveTo>
                  <a:lnTo>
                    <a:pt x="2681287" y="2138362"/>
                  </a:lnTo>
                </a:path>
                <a:path w="4124325" h="2138679">
                  <a:moveTo>
                    <a:pt x="3252787" y="2043112"/>
                  </a:moveTo>
                  <a:lnTo>
                    <a:pt x="3252787" y="2138362"/>
                  </a:lnTo>
                </a:path>
                <a:path w="4124325" h="2138679">
                  <a:moveTo>
                    <a:pt x="3833812" y="2043112"/>
                  </a:moveTo>
                  <a:lnTo>
                    <a:pt x="3833812" y="2138362"/>
                  </a:lnTo>
                </a:path>
                <a:path w="4124325" h="2138679">
                  <a:moveTo>
                    <a:pt x="376237" y="2043112"/>
                  </a:moveTo>
                  <a:lnTo>
                    <a:pt x="376237" y="2138362"/>
                  </a:lnTo>
                </a:path>
                <a:path w="4124325" h="2138679">
                  <a:moveTo>
                    <a:pt x="95250" y="2047875"/>
                  </a:moveTo>
                  <a:lnTo>
                    <a:pt x="4124325" y="2047875"/>
                  </a:lnTo>
                </a:path>
                <a:path w="4124325" h="2138679">
                  <a:moveTo>
                    <a:pt x="95250" y="0"/>
                  </a:moveTo>
                  <a:lnTo>
                    <a:pt x="0" y="0"/>
                  </a:lnTo>
                </a:path>
                <a:path w="4124325" h="2138679">
                  <a:moveTo>
                    <a:pt x="95250" y="523875"/>
                  </a:moveTo>
                  <a:lnTo>
                    <a:pt x="0" y="523875"/>
                  </a:lnTo>
                </a:path>
                <a:path w="4124325" h="2138679">
                  <a:moveTo>
                    <a:pt x="95250" y="1028700"/>
                  </a:moveTo>
                  <a:lnTo>
                    <a:pt x="0" y="1028700"/>
                  </a:lnTo>
                </a:path>
                <a:path w="4124325" h="2138679">
                  <a:moveTo>
                    <a:pt x="95250" y="1543050"/>
                  </a:moveTo>
                  <a:lnTo>
                    <a:pt x="0" y="1543050"/>
                  </a:lnTo>
                </a:path>
                <a:path w="4124325" h="2138679">
                  <a:moveTo>
                    <a:pt x="95250" y="2047875"/>
                  </a:moveTo>
                  <a:lnTo>
                    <a:pt x="0" y="2047875"/>
                  </a:lnTo>
                </a:path>
                <a:path w="4124325" h="2138679">
                  <a:moveTo>
                    <a:pt x="90487" y="4762"/>
                  </a:moveTo>
                  <a:lnTo>
                    <a:pt x="90487" y="20431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1085849" y="5486400"/>
              <a:ext cx="371475" cy="1362075"/>
            </a:xfrm>
            <a:custGeom>
              <a:avLst/>
              <a:gdLst/>
              <a:ahLst/>
              <a:cxnLst/>
              <a:rect l="l" t="t" r="r" b="b"/>
              <a:pathLst>
                <a:path w="371475" h="1362075">
                  <a:moveTo>
                    <a:pt x="371474" y="0"/>
                  </a:moveTo>
                  <a:lnTo>
                    <a:pt x="0" y="0"/>
                  </a:lnTo>
                  <a:lnTo>
                    <a:pt x="0" y="1362074"/>
                  </a:lnTo>
                  <a:lnTo>
                    <a:pt x="371474" y="1362074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57349" y="5372100"/>
              <a:ext cx="371475" cy="1476375"/>
            </a:xfrm>
            <a:custGeom>
              <a:avLst/>
              <a:gdLst/>
              <a:ahLst/>
              <a:cxnLst/>
              <a:rect l="l" t="t" r="r" b="b"/>
              <a:pathLst>
                <a:path w="371475" h="1476375">
                  <a:moveTo>
                    <a:pt x="371474" y="0"/>
                  </a:moveTo>
                  <a:lnTo>
                    <a:pt x="0" y="0"/>
                  </a:lnTo>
                  <a:lnTo>
                    <a:pt x="0" y="1476374"/>
                  </a:lnTo>
                  <a:lnTo>
                    <a:pt x="371474" y="1476374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2238362" y="5343537"/>
              <a:ext cx="2667000" cy="1504950"/>
            </a:xfrm>
            <a:custGeom>
              <a:avLst/>
              <a:gdLst/>
              <a:ahLst/>
              <a:cxnLst/>
              <a:rect l="l" t="t" r="r" b="b"/>
              <a:pathLst>
                <a:path w="2667000" h="1504950">
                  <a:moveTo>
                    <a:pt x="371475" y="542925"/>
                  </a:moveTo>
                  <a:lnTo>
                    <a:pt x="0" y="542925"/>
                  </a:lnTo>
                  <a:lnTo>
                    <a:pt x="0" y="1504950"/>
                  </a:lnTo>
                  <a:lnTo>
                    <a:pt x="371475" y="1504950"/>
                  </a:lnTo>
                  <a:lnTo>
                    <a:pt x="371475" y="542925"/>
                  </a:lnTo>
                  <a:close/>
                </a:path>
                <a:path w="2667000" h="1504950">
                  <a:moveTo>
                    <a:pt x="942975" y="247650"/>
                  </a:moveTo>
                  <a:lnTo>
                    <a:pt x="571500" y="247650"/>
                  </a:lnTo>
                  <a:lnTo>
                    <a:pt x="571500" y="1504950"/>
                  </a:lnTo>
                  <a:lnTo>
                    <a:pt x="942975" y="1504950"/>
                  </a:lnTo>
                  <a:lnTo>
                    <a:pt x="942975" y="247650"/>
                  </a:lnTo>
                  <a:close/>
                </a:path>
                <a:path w="2667000" h="1504950">
                  <a:moveTo>
                    <a:pt x="1524000" y="180975"/>
                  </a:moveTo>
                  <a:lnTo>
                    <a:pt x="1152525" y="180975"/>
                  </a:lnTo>
                  <a:lnTo>
                    <a:pt x="1152525" y="1504950"/>
                  </a:lnTo>
                  <a:lnTo>
                    <a:pt x="1524000" y="1504950"/>
                  </a:lnTo>
                  <a:lnTo>
                    <a:pt x="1524000" y="180975"/>
                  </a:lnTo>
                  <a:close/>
                </a:path>
                <a:path w="2667000" h="1504950">
                  <a:moveTo>
                    <a:pt x="2095500" y="0"/>
                  </a:moveTo>
                  <a:lnTo>
                    <a:pt x="1724025" y="0"/>
                  </a:lnTo>
                  <a:lnTo>
                    <a:pt x="1724025" y="1504950"/>
                  </a:lnTo>
                  <a:lnTo>
                    <a:pt x="2095500" y="1504950"/>
                  </a:lnTo>
                  <a:lnTo>
                    <a:pt x="2095500" y="0"/>
                  </a:lnTo>
                  <a:close/>
                </a:path>
                <a:path w="2667000" h="1504950">
                  <a:moveTo>
                    <a:pt x="2667000" y="171450"/>
                  </a:moveTo>
                  <a:lnTo>
                    <a:pt x="2295525" y="171450"/>
                  </a:lnTo>
                  <a:lnTo>
                    <a:pt x="2295525" y="1504950"/>
                  </a:lnTo>
                  <a:lnTo>
                    <a:pt x="2667000" y="1504950"/>
                  </a:lnTo>
                  <a:lnTo>
                    <a:pt x="2667000" y="17145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764545" y="3947272"/>
            <a:ext cx="175708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Home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-9" dirty="0">
                <a:solidFill>
                  <a:srgbClr val="323232"/>
                </a:solidFill>
                <a:latin typeface="Arial Narrow"/>
                <a:cs typeface="Arial Narrow"/>
              </a:rPr>
              <a:t>Ownership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Rate,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49" dirty="0">
                <a:solidFill>
                  <a:srgbClr val="323232"/>
                </a:solidFill>
                <a:latin typeface="Arial Narrow"/>
                <a:cs typeface="Arial Narrow"/>
              </a:rPr>
              <a:t>2016-</a:t>
            </a:r>
            <a:r>
              <a:rPr sz="927" b="1" spc="53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r>
              <a:rPr sz="927" b="1" spc="7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93" spc="-66" baseline="48148" dirty="0">
                <a:solidFill>
                  <a:srgbClr val="323232"/>
                </a:solidFill>
                <a:latin typeface="Calibri"/>
                <a:cs typeface="Calibri"/>
              </a:rPr>
              <a:t>9</a:t>
            </a:r>
            <a:endParaRPr sz="993" baseline="48148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23385" y="4695265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67.1%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27650" y="4594412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72.7%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40319" y="5048251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47.7%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644583" y="4787714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62.1%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157252" y="4728883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65.6%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661517" y="4569199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74.3%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65782" y="4720479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66.1%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58693" y="6107206"/>
            <a:ext cx="3910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0" dirty="0">
                <a:solidFill>
                  <a:srgbClr val="323232"/>
                </a:solidFill>
                <a:latin typeface="Trebuchet MS"/>
                <a:cs typeface="Trebuchet MS"/>
              </a:rPr>
              <a:t>Maryland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97218" y="6107206"/>
            <a:ext cx="32945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9" dirty="0">
                <a:solidFill>
                  <a:srgbClr val="323232"/>
                </a:solidFill>
                <a:latin typeface="Trebuchet MS"/>
                <a:cs typeface="Trebuchet MS"/>
              </a:rPr>
              <a:t>Howard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067008" y="6093758"/>
            <a:ext cx="1480857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26633" marR="4483" indent="-115987">
              <a:lnSpc>
                <a:spcPct val="111100"/>
              </a:lnSpc>
              <a:spcBef>
                <a:spcPts val="88"/>
              </a:spcBef>
              <a:tabLst>
                <a:tab pos="539032" algn="l"/>
                <a:tab pos="584418" algn="l"/>
                <a:tab pos="967119" algn="l"/>
              </a:tabLst>
            </a:pP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Baltimore</a:t>
            </a:r>
            <a:r>
              <a:rPr sz="794" dirty="0">
                <a:solidFill>
                  <a:srgbClr val="323232"/>
                </a:solidFill>
                <a:latin typeface="Trebuchet MS"/>
                <a:cs typeface="Trebuchet MS"/>
              </a:rPr>
              <a:t>		</a:t>
            </a: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Prince</a:t>
            </a:r>
            <a:r>
              <a:rPr sz="794" dirty="0">
                <a:solidFill>
                  <a:srgbClr val="323232"/>
                </a:solidFill>
                <a:latin typeface="Trebuchet MS"/>
                <a:cs typeface="Trebuchet MS"/>
              </a:rPr>
              <a:t>	</a:t>
            </a:r>
            <a:r>
              <a:rPr sz="794" spc="-53" dirty="0">
                <a:solidFill>
                  <a:srgbClr val="323232"/>
                </a:solidFill>
                <a:latin typeface="Trebuchet MS"/>
                <a:cs typeface="Trebuchet MS"/>
              </a:rPr>
              <a:t>Montgomery </a:t>
            </a: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City</a:t>
            </a:r>
            <a:r>
              <a:rPr sz="794" dirty="0">
                <a:solidFill>
                  <a:srgbClr val="323232"/>
                </a:solidFill>
                <a:latin typeface="Trebuchet MS"/>
                <a:cs typeface="Trebuchet MS"/>
              </a:rPr>
              <a:t>	</a:t>
            </a: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George's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28827" y="6093758"/>
            <a:ext cx="329453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51549">
              <a:lnSpc>
                <a:spcPct val="111100"/>
              </a:lnSpc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Anne </a:t>
            </a:r>
            <a:r>
              <a:rPr sz="794" spc="-57" dirty="0">
                <a:solidFill>
                  <a:srgbClr val="323232"/>
                </a:solidFill>
                <a:latin typeface="Trebuchet MS"/>
                <a:cs typeface="Trebuchet MS"/>
              </a:rPr>
              <a:t>Arundel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98652" y="6093758"/>
            <a:ext cx="405653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63877" marR="4483" indent="-53231">
              <a:lnSpc>
                <a:spcPct val="111100"/>
              </a:lnSpc>
              <a:spcBef>
                <a:spcPts val="88"/>
              </a:spcBef>
            </a:pPr>
            <a:r>
              <a:rPr sz="794" spc="-62" dirty="0">
                <a:solidFill>
                  <a:srgbClr val="323232"/>
                </a:solidFill>
                <a:latin typeface="Trebuchet MS"/>
                <a:cs typeface="Trebuchet MS"/>
              </a:rPr>
              <a:t>Baltimore </a:t>
            </a: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County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49240" y="5981140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0%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9452" y="5531504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25%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99452" y="5081868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50%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9452" y="4632232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75%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9670" y="4182596"/>
            <a:ext cx="23588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100%</a:t>
            </a:r>
            <a:endParaRPr sz="794">
              <a:latin typeface="Trebuchet MS"/>
              <a:cs typeface="Trebuchet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042647" y="1689287"/>
            <a:ext cx="3781985" cy="1655669"/>
            <a:chOff x="5562600" y="1914525"/>
            <a:chExt cx="4286250" cy="1876425"/>
          </a:xfrm>
        </p:grpSpPr>
        <p:sp>
          <p:nvSpPr>
            <p:cNvPr id="58" name="object 58"/>
            <p:cNvSpPr/>
            <p:nvPr/>
          </p:nvSpPr>
          <p:spPr>
            <a:xfrm>
              <a:off x="5657850" y="1919287"/>
              <a:ext cx="4191000" cy="1781175"/>
            </a:xfrm>
            <a:custGeom>
              <a:avLst/>
              <a:gdLst/>
              <a:ahLst/>
              <a:cxnLst/>
              <a:rect l="l" t="t" r="r" b="b"/>
              <a:pathLst>
                <a:path w="4191000" h="1781175">
                  <a:moveTo>
                    <a:pt x="0" y="0"/>
                  </a:moveTo>
                  <a:lnTo>
                    <a:pt x="4191000" y="0"/>
                  </a:lnTo>
                </a:path>
                <a:path w="4191000" h="1781175">
                  <a:moveTo>
                    <a:pt x="0" y="457200"/>
                  </a:moveTo>
                  <a:lnTo>
                    <a:pt x="4191000" y="457200"/>
                  </a:lnTo>
                </a:path>
                <a:path w="4191000" h="1781175">
                  <a:moveTo>
                    <a:pt x="0" y="895350"/>
                  </a:moveTo>
                  <a:lnTo>
                    <a:pt x="4191000" y="895350"/>
                  </a:lnTo>
                </a:path>
                <a:path w="4191000" h="1781175">
                  <a:moveTo>
                    <a:pt x="0" y="1343025"/>
                  </a:moveTo>
                  <a:lnTo>
                    <a:pt x="4191000" y="1343025"/>
                  </a:lnTo>
                </a:path>
                <a:path w="4191000" h="1781175">
                  <a:moveTo>
                    <a:pt x="0" y="1781175"/>
                  </a:moveTo>
                  <a:lnTo>
                    <a:pt x="4191000" y="178117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9" name="object 59"/>
            <p:cNvSpPr/>
            <p:nvPr/>
          </p:nvSpPr>
          <p:spPr>
            <a:xfrm>
              <a:off x="5562600" y="1919287"/>
              <a:ext cx="4286250" cy="1871980"/>
            </a:xfrm>
            <a:custGeom>
              <a:avLst/>
              <a:gdLst/>
              <a:ahLst/>
              <a:cxnLst/>
              <a:rect l="l" t="t" r="r" b="b"/>
              <a:pathLst>
                <a:path w="4286250" h="1871979">
                  <a:moveTo>
                    <a:pt x="985837" y="1776412"/>
                  </a:moveTo>
                  <a:lnTo>
                    <a:pt x="985837" y="1871662"/>
                  </a:lnTo>
                </a:path>
                <a:path w="4286250" h="1871979">
                  <a:moveTo>
                    <a:pt x="1585912" y="1776412"/>
                  </a:moveTo>
                  <a:lnTo>
                    <a:pt x="1585912" y="1871662"/>
                  </a:lnTo>
                </a:path>
                <a:path w="4286250" h="1871979">
                  <a:moveTo>
                    <a:pt x="2185987" y="1776412"/>
                  </a:moveTo>
                  <a:lnTo>
                    <a:pt x="2185987" y="1871662"/>
                  </a:lnTo>
                </a:path>
                <a:path w="4286250" h="1871979">
                  <a:moveTo>
                    <a:pt x="2786062" y="1776412"/>
                  </a:moveTo>
                  <a:lnTo>
                    <a:pt x="2786062" y="1871662"/>
                  </a:lnTo>
                </a:path>
                <a:path w="4286250" h="1871979">
                  <a:moveTo>
                    <a:pt x="3386137" y="1776412"/>
                  </a:moveTo>
                  <a:lnTo>
                    <a:pt x="3386137" y="1871662"/>
                  </a:lnTo>
                </a:path>
                <a:path w="4286250" h="1871979">
                  <a:moveTo>
                    <a:pt x="3986212" y="1776412"/>
                  </a:moveTo>
                  <a:lnTo>
                    <a:pt x="3986212" y="1871662"/>
                  </a:lnTo>
                </a:path>
                <a:path w="4286250" h="1871979">
                  <a:moveTo>
                    <a:pt x="385762" y="1776412"/>
                  </a:moveTo>
                  <a:lnTo>
                    <a:pt x="385762" y="1871662"/>
                  </a:lnTo>
                </a:path>
                <a:path w="4286250" h="1871979">
                  <a:moveTo>
                    <a:pt x="95250" y="1781175"/>
                  </a:moveTo>
                  <a:lnTo>
                    <a:pt x="4286250" y="1781175"/>
                  </a:lnTo>
                </a:path>
                <a:path w="4286250" h="1871979">
                  <a:moveTo>
                    <a:pt x="95250" y="0"/>
                  </a:moveTo>
                  <a:lnTo>
                    <a:pt x="0" y="0"/>
                  </a:lnTo>
                </a:path>
                <a:path w="4286250" h="1871979">
                  <a:moveTo>
                    <a:pt x="95250" y="457200"/>
                  </a:moveTo>
                  <a:lnTo>
                    <a:pt x="0" y="457200"/>
                  </a:lnTo>
                </a:path>
                <a:path w="4286250" h="1871979">
                  <a:moveTo>
                    <a:pt x="95250" y="895350"/>
                  </a:moveTo>
                  <a:lnTo>
                    <a:pt x="0" y="895350"/>
                  </a:lnTo>
                </a:path>
                <a:path w="4286250" h="1871979">
                  <a:moveTo>
                    <a:pt x="95250" y="1343025"/>
                  </a:moveTo>
                  <a:lnTo>
                    <a:pt x="0" y="1343025"/>
                  </a:lnTo>
                </a:path>
                <a:path w="4286250" h="1871979">
                  <a:moveTo>
                    <a:pt x="95250" y="1781175"/>
                  </a:moveTo>
                  <a:lnTo>
                    <a:pt x="0" y="1781175"/>
                  </a:lnTo>
                </a:path>
                <a:path w="4286250" h="1871979">
                  <a:moveTo>
                    <a:pt x="90487" y="4762"/>
                  </a:moveTo>
                  <a:lnTo>
                    <a:pt x="90487" y="17764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0" name="object 60"/>
            <p:cNvSpPr/>
            <p:nvPr/>
          </p:nvSpPr>
          <p:spPr>
            <a:xfrm>
              <a:off x="5957201" y="3341369"/>
              <a:ext cx="3592829" cy="262255"/>
            </a:xfrm>
            <a:custGeom>
              <a:avLst/>
              <a:gdLst/>
              <a:ahLst/>
              <a:cxnLst/>
              <a:rect l="l" t="t" r="r" b="b"/>
              <a:pathLst>
                <a:path w="3592829" h="262254">
                  <a:moveTo>
                    <a:pt x="0" y="194881"/>
                  </a:moveTo>
                  <a:lnTo>
                    <a:pt x="598716" y="256882"/>
                  </a:lnTo>
                  <a:lnTo>
                    <a:pt x="1197432" y="0"/>
                  </a:lnTo>
                  <a:lnTo>
                    <a:pt x="1796148" y="186029"/>
                  </a:lnTo>
                  <a:lnTo>
                    <a:pt x="2394864" y="235635"/>
                  </a:lnTo>
                  <a:lnTo>
                    <a:pt x="2993580" y="262204"/>
                  </a:lnTo>
                  <a:lnTo>
                    <a:pt x="3592296" y="196646"/>
                  </a:lnTo>
                </a:path>
              </a:pathLst>
            </a:custGeom>
            <a:ln w="19050">
              <a:solidFill>
                <a:srgbClr val="00448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61" name="object 6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96462" y="3490391"/>
              <a:ext cx="95173" cy="9525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6387" y="3555949"/>
              <a:ext cx="95173" cy="9525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6313" y="3529380"/>
              <a:ext cx="95173" cy="9525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38" y="3479774"/>
              <a:ext cx="95173" cy="9525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5688" y="3293744"/>
              <a:ext cx="95173" cy="9525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5613" y="3550627"/>
              <a:ext cx="95173" cy="9525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5538" y="3488626"/>
              <a:ext cx="95173" cy="9525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5957201" y="2379370"/>
              <a:ext cx="3592829" cy="471805"/>
            </a:xfrm>
            <a:custGeom>
              <a:avLst/>
              <a:gdLst/>
              <a:ahLst/>
              <a:cxnLst/>
              <a:rect l="l" t="t" r="r" b="b"/>
              <a:pathLst>
                <a:path w="3592829" h="471805">
                  <a:moveTo>
                    <a:pt x="0" y="127546"/>
                  </a:moveTo>
                  <a:lnTo>
                    <a:pt x="598716" y="28346"/>
                  </a:lnTo>
                  <a:lnTo>
                    <a:pt x="1197432" y="471258"/>
                  </a:lnTo>
                  <a:lnTo>
                    <a:pt x="1796148" y="216128"/>
                  </a:lnTo>
                  <a:lnTo>
                    <a:pt x="2394864" y="154127"/>
                  </a:lnTo>
                  <a:lnTo>
                    <a:pt x="2993580" y="0"/>
                  </a:lnTo>
                  <a:lnTo>
                    <a:pt x="3592296" y="145275"/>
                  </a:lnTo>
                </a:path>
              </a:pathLst>
            </a:custGeom>
            <a:ln w="19050">
              <a:solidFill>
                <a:srgbClr val="9C7B56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69" name="object 6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96462" y="2477020"/>
              <a:ext cx="95173" cy="9525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6387" y="2331745"/>
              <a:ext cx="95173" cy="9525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6313" y="2485872"/>
              <a:ext cx="95173" cy="9525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6238" y="2547873"/>
              <a:ext cx="95173" cy="9525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5688" y="2803004"/>
              <a:ext cx="95173" cy="9525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05613" y="2360091"/>
              <a:ext cx="95173" cy="9525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5538" y="2459291"/>
              <a:ext cx="95173" cy="95250"/>
            </a:xfrm>
            <a:prstGeom prst="rect">
              <a:avLst/>
            </a:prstGeom>
          </p:spPr>
        </p:pic>
      </p:grpSp>
      <p:pic>
        <p:nvPicPr>
          <p:cNvPr id="76" name="object 7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32662" y="3807199"/>
            <a:ext cx="134471" cy="84044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82292" y="3807199"/>
            <a:ext cx="134471" cy="84044"/>
          </a:xfrm>
          <a:prstGeom prst="rect">
            <a:avLst/>
          </a:prstGeom>
        </p:spPr>
      </p:pic>
      <p:sp>
        <p:nvSpPr>
          <p:cNvPr id="78" name="object 78"/>
          <p:cNvSpPr txBox="1"/>
          <p:nvPr/>
        </p:nvSpPr>
        <p:spPr>
          <a:xfrm>
            <a:off x="4644839" y="3716992"/>
            <a:ext cx="4193801" cy="1534364"/>
          </a:xfrm>
          <a:prstGeom prst="rect">
            <a:avLst/>
          </a:prstGeom>
        </p:spPr>
        <p:txBody>
          <a:bodyPr vert="horz" wrap="square" lIns="0" tIns="64994" rIns="0" bIns="0" rtlCol="0">
            <a:spAutoFit/>
          </a:bodyPr>
          <a:lstStyle/>
          <a:p>
            <a:pPr marL="1364389">
              <a:spcBef>
                <a:spcPts val="512"/>
              </a:spcBef>
              <a:tabLst>
                <a:tab pos="2213840" algn="l"/>
              </a:tabLst>
            </a:pPr>
            <a:r>
              <a:rPr sz="794" spc="-62" dirty="0">
                <a:solidFill>
                  <a:srgbClr val="323232"/>
                </a:solidFill>
                <a:latin typeface="Trebuchet MS"/>
                <a:cs typeface="Trebuchet MS"/>
              </a:rPr>
              <a:t>Poverty</a:t>
            </a:r>
            <a:r>
              <a:rPr sz="794" spc="-13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Rate</a:t>
            </a:r>
            <a:r>
              <a:rPr sz="794" dirty="0">
                <a:solidFill>
                  <a:srgbClr val="323232"/>
                </a:solidFill>
                <a:latin typeface="Trebuchet MS"/>
                <a:cs typeface="Trebuchet MS"/>
              </a:rPr>
              <a:t>	</a:t>
            </a:r>
            <a:r>
              <a:rPr sz="794" spc="-57" dirty="0">
                <a:solidFill>
                  <a:srgbClr val="323232"/>
                </a:solidFill>
                <a:latin typeface="Trebuchet MS"/>
                <a:cs typeface="Trebuchet MS"/>
              </a:rPr>
              <a:t>Home</a:t>
            </a:r>
            <a:r>
              <a:rPr sz="794" spc="-13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794" spc="-62" dirty="0">
                <a:solidFill>
                  <a:srgbClr val="323232"/>
                </a:solidFill>
                <a:latin typeface="Trebuchet MS"/>
                <a:cs typeface="Trebuchet MS"/>
              </a:rPr>
              <a:t>Ownership</a:t>
            </a: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Rate</a:t>
            </a:r>
            <a:endParaRPr sz="794">
              <a:latin typeface="Trebuchet MS"/>
              <a:cs typeface="Trebuchet MS"/>
            </a:endParaRPr>
          </a:p>
          <a:p>
            <a:pPr marL="11206" marR="4483">
              <a:lnSpc>
                <a:spcPts val="1394"/>
              </a:lnSpc>
              <a:spcBef>
                <a:spcPts val="710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Additional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factors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such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poverty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rate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home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ownership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are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also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indicators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socioeconomic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well-being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44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within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community.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Home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ownership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is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considered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one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the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primary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ways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for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families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5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build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generational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wealth.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This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allows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families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improve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their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financial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outlook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by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providing</a:t>
            </a:r>
            <a:r>
              <a:rPr sz="1191" spc="44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opportunity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build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equity,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capitalize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on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housing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appreciation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have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ability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manage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housing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costs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for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long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term.</a:t>
            </a:r>
            <a:endParaRPr sz="1191">
              <a:latin typeface="Calibri"/>
              <a:cs typeface="Calibri"/>
            </a:endParaRPr>
          </a:p>
        </p:txBody>
      </p:sp>
      <p:sp>
        <p:nvSpPr>
          <p:cNvPr id="91" name="object 91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36</a:t>
            </a:fld>
            <a:endParaRPr spc="-22" dirty="0"/>
          </a:p>
        </p:txBody>
      </p:sp>
      <p:sp>
        <p:nvSpPr>
          <p:cNvPr id="79" name="object 79"/>
          <p:cNvSpPr txBox="1"/>
          <p:nvPr/>
        </p:nvSpPr>
        <p:spPr>
          <a:xfrm>
            <a:off x="5195473" y="3325346"/>
            <a:ext cx="3910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0" dirty="0">
                <a:solidFill>
                  <a:srgbClr val="323232"/>
                </a:solidFill>
                <a:latin typeface="Trebuchet MS"/>
                <a:cs typeface="Trebuchet MS"/>
              </a:rPr>
              <a:t>Maryland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754506" y="3443008"/>
            <a:ext cx="32945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9" dirty="0">
                <a:solidFill>
                  <a:srgbClr val="323232"/>
                </a:solidFill>
                <a:latin typeface="Trebuchet MS"/>
                <a:cs typeface="Trebuchet MS"/>
              </a:rPr>
              <a:t>Howard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157209" y="3325346"/>
            <a:ext cx="58102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66" dirty="0">
                <a:solidFill>
                  <a:srgbClr val="323232"/>
                </a:solidFill>
                <a:latin typeface="Trebuchet MS"/>
                <a:cs typeface="Trebuchet MS"/>
              </a:rPr>
              <a:t>Baltimore</a:t>
            </a:r>
            <a:r>
              <a:rPr sz="794" spc="4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794" spc="-35" dirty="0">
                <a:solidFill>
                  <a:srgbClr val="323232"/>
                </a:solidFill>
                <a:latin typeface="Trebuchet MS"/>
                <a:cs typeface="Trebuchet MS"/>
              </a:rPr>
              <a:t>City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655275" y="3443008"/>
            <a:ext cx="640976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53" dirty="0">
                <a:solidFill>
                  <a:srgbClr val="323232"/>
                </a:solidFill>
                <a:latin typeface="Trebuchet MS"/>
                <a:cs typeface="Trebuchet MS"/>
              </a:rPr>
              <a:t>Prince</a:t>
            </a:r>
            <a:r>
              <a:rPr sz="794" spc="-3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794" spc="-31" dirty="0">
                <a:solidFill>
                  <a:srgbClr val="323232"/>
                </a:solidFill>
                <a:latin typeface="Trebuchet MS"/>
                <a:cs typeface="Trebuchet MS"/>
              </a:rPr>
              <a:t>George's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241536" y="3325346"/>
            <a:ext cx="524996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Montgomery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54651" y="3443008"/>
            <a:ext cx="5552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9" dirty="0">
                <a:solidFill>
                  <a:srgbClr val="323232"/>
                </a:solidFill>
                <a:latin typeface="Trebuchet MS"/>
                <a:cs typeface="Trebuchet MS"/>
              </a:rPr>
              <a:t>Anne</a:t>
            </a:r>
            <a:r>
              <a:rPr sz="794" spc="-4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Arundel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207779" y="3325346"/>
            <a:ext cx="70597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66" dirty="0">
                <a:solidFill>
                  <a:srgbClr val="323232"/>
                </a:solidFill>
                <a:latin typeface="Trebuchet MS"/>
                <a:cs typeface="Trebuchet MS"/>
              </a:rPr>
              <a:t>Baltimore</a:t>
            </a:r>
            <a:r>
              <a:rPr sz="794" spc="4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794" spc="-40" dirty="0">
                <a:solidFill>
                  <a:srgbClr val="323232"/>
                </a:solidFill>
                <a:latin typeface="Trebuchet MS"/>
                <a:cs typeface="Trebuchet MS"/>
              </a:rPr>
              <a:t>County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856885" y="3182471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Trebuchet MS"/>
                <a:cs typeface="Trebuchet MS"/>
              </a:rPr>
              <a:t>0%</a:t>
            </a:r>
            <a:endParaRPr sz="927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798798" y="2791665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Trebuchet MS"/>
                <a:cs typeface="Trebuchet MS"/>
              </a:rPr>
              <a:t>25%</a:t>
            </a:r>
            <a:endParaRPr sz="927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798798" y="2400860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Trebuchet MS"/>
                <a:cs typeface="Trebuchet MS"/>
              </a:rPr>
              <a:t>50%</a:t>
            </a:r>
            <a:endParaRPr sz="927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798798" y="2010055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Trebuchet MS"/>
                <a:cs typeface="Trebuchet MS"/>
              </a:rPr>
              <a:t>75%</a:t>
            </a:r>
            <a:endParaRPr sz="927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740716" y="1619250"/>
            <a:ext cx="271743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Trebuchet MS"/>
                <a:cs typeface="Trebuchet MS"/>
              </a:rPr>
              <a:t>100%</a:t>
            </a:r>
            <a:endParaRPr sz="927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677" y="824407"/>
            <a:ext cx="8073838" cy="418671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  <a:tabLst>
                <a:tab pos="8062502" algn="l"/>
              </a:tabLst>
            </a:pPr>
            <a:r>
              <a:rPr sz="2647" u="sng" spc="115" dirty="0">
                <a:uFill>
                  <a:solidFill>
                    <a:srgbClr val="C4996C"/>
                  </a:solidFill>
                </a:uFill>
              </a:rPr>
              <a:t>Jurisdictional</a:t>
            </a:r>
            <a:r>
              <a:rPr sz="2647" u="sng" spc="-57" dirty="0">
                <a:uFill>
                  <a:solidFill>
                    <a:srgbClr val="C4996C"/>
                  </a:solidFill>
                </a:uFill>
              </a:rPr>
              <a:t> </a:t>
            </a:r>
            <a:r>
              <a:rPr sz="2647" u="sng" spc="88" dirty="0">
                <a:uFill>
                  <a:solidFill>
                    <a:srgbClr val="C4996C"/>
                  </a:solidFill>
                </a:uFill>
              </a:rPr>
              <a:t>Comparison</a:t>
            </a:r>
            <a:r>
              <a:rPr sz="2647" u="sng" spc="-53" dirty="0">
                <a:uFill>
                  <a:solidFill>
                    <a:srgbClr val="C4996C"/>
                  </a:solidFill>
                </a:uFill>
              </a:rPr>
              <a:t> </a:t>
            </a:r>
            <a:r>
              <a:rPr sz="2647" u="sng" spc="49" dirty="0">
                <a:uFill>
                  <a:solidFill>
                    <a:srgbClr val="C4996C"/>
                  </a:solidFill>
                </a:uFill>
              </a:rPr>
              <a:t>of</a:t>
            </a:r>
            <a:r>
              <a:rPr sz="2647" u="sng" spc="-57" dirty="0">
                <a:uFill>
                  <a:solidFill>
                    <a:srgbClr val="C4996C"/>
                  </a:solidFill>
                </a:uFill>
              </a:rPr>
              <a:t> </a:t>
            </a:r>
            <a:r>
              <a:rPr sz="2647" u="sng" spc="101" dirty="0">
                <a:uFill>
                  <a:solidFill>
                    <a:srgbClr val="C4996C"/>
                  </a:solidFill>
                </a:uFill>
              </a:rPr>
              <a:t>Life</a:t>
            </a:r>
            <a:r>
              <a:rPr sz="2647" u="sng" spc="-53" dirty="0">
                <a:uFill>
                  <a:solidFill>
                    <a:srgbClr val="C4996C"/>
                  </a:solidFill>
                </a:uFill>
              </a:rPr>
              <a:t> </a:t>
            </a:r>
            <a:r>
              <a:rPr sz="2647" u="sng" spc="88" dirty="0">
                <a:uFill>
                  <a:solidFill>
                    <a:srgbClr val="C4996C"/>
                  </a:solidFill>
                </a:uFill>
              </a:rPr>
              <a:t>Expectancy</a:t>
            </a:r>
            <a:r>
              <a:rPr sz="2647" u="sng" dirty="0">
                <a:uFill>
                  <a:solidFill>
                    <a:srgbClr val="C4996C"/>
                  </a:solidFill>
                </a:uFill>
              </a:rPr>
              <a:t>	</a:t>
            </a:r>
            <a:endParaRPr sz="2647"/>
          </a:p>
        </p:txBody>
      </p:sp>
      <p:sp>
        <p:nvSpPr>
          <p:cNvPr id="3" name="object 3"/>
          <p:cNvSpPr txBox="1"/>
          <p:nvPr/>
        </p:nvSpPr>
        <p:spPr>
          <a:xfrm>
            <a:off x="4947397" y="1375523"/>
            <a:ext cx="3752290" cy="739079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11206" marR="4483">
              <a:lnSpc>
                <a:spcPts val="1394"/>
              </a:lnSpc>
              <a:spcBef>
                <a:spcPts val="163"/>
              </a:spcBef>
            </a:pPr>
            <a:r>
              <a:rPr sz="1191" b="1" spc="44" dirty="0">
                <a:solidFill>
                  <a:srgbClr val="0065CC"/>
                </a:solidFill>
                <a:latin typeface="Calibri"/>
                <a:cs typeface="Calibri"/>
              </a:rPr>
              <a:t>Life</a:t>
            </a:r>
            <a:r>
              <a:rPr sz="1191" b="1" spc="1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191" b="1" spc="44" dirty="0">
                <a:solidFill>
                  <a:srgbClr val="0065CC"/>
                </a:solidFill>
                <a:latin typeface="Calibri"/>
                <a:cs typeface="Calibri"/>
              </a:rPr>
              <a:t>expectancy</a:t>
            </a:r>
            <a:r>
              <a:rPr sz="1191" b="1" spc="1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at</a:t>
            </a:r>
            <a:r>
              <a:rPr sz="1191" spc="18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birth</a:t>
            </a:r>
            <a:r>
              <a:rPr sz="1191" spc="13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is</a:t>
            </a:r>
            <a:r>
              <a:rPr sz="1191" spc="13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</a:t>
            </a:r>
            <a:r>
              <a:rPr sz="1191" spc="18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primary</a:t>
            </a:r>
            <a:r>
              <a:rPr sz="1191" spc="13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indicator</a:t>
            </a:r>
            <a:r>
              <a:rPr sz="1191" spc="13" dirty="0">
                <a:latin typeface="Calibri"/>
                <a:cs typeface="Calibri"/>
              </a:rPr>
              <a:t> </a:t>
            </a:r>
            <a:r>
              <a:rPr sz="1191" spc="-22" dirty="0">
                <a:latin typeface="Calibri"/>
                <a:cs typeface="Calibri"/>
              </a:rPr>
              <a:t>of</a:t>
            </a:r>
            <a:r>
              <a:rPr sz="1191" spc="441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population</a:t>
            </a:r>
            <a:r>
              <a:rPr sz="1191" spc="18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health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.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It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is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often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used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infer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general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living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conditions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individuals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specific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community,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state,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or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country.</a:t>
            </a:r>
            <a:endParaRPr sz="1191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4986" y="2257986"/>
            <a:ext cx="3708587" cy="1277688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33619" marR="26896">
              <a:lnSpc>
                <a:spcPts val="1394"/>
              </a:lnSpc>
              <a:spcBef>
                <a:spcPts val="163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second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highest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life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expectancy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at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birth</a:t>
            </a:r>
            <a:r>
              <a:rPr sz="1191" spc="-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(82.7)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 in the state of</a:t>
            </a:r>
            <a:r>
              <a:rPr sz="1191" spc="-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Maryland,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 behind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only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Montgomery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County.</a:t>
            </a:r>
            <a:r>
              <a:rPr sz="993" spc="-33" baseline="14814" dirty="0">
                <a:solidFill>
                  <a:srgbClr val="323232"/>
                </a:solidFill>
                <a:latin typeface="Calibri"/>
                <a:cs typeface="Calibri"/>
              </a:rPr>
              <a:t>11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This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 the case for both NH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White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and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residents.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However,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when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examining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gap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in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life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expectancy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between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White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residents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within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County,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it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second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only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Baltimore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City,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which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ranks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lowest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among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these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jurisdictions.</a:t>
            </a:r>
            <a:endParaRPr sz="1191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33743" y="1714500"/>
            <a:ext cx="3706346" cy="1697691"/>
            <a:chOff x="1019175" y="1943100"/>
            <a:chExt cx="4200525" cy="1924050"/>
          </a:xfrm>
        </p:grpSpPr>
        <p:sp>
          <p:nvSpPr>
            <p:cNvPr id="6" name="object 6"/>
            <p:cNvSpPr/>
            <p:nvPr/>
          </p:nvSpPr>
          <p:spPr>
            <a:xfrm>
              <a:off x="1114425" y="1947862"/>
              <a:ext cx="4105275" cy="0"/>
            </a:xfrm>
            <a:custGeom>
              <a:avLst/>
              <a:gdLst/>
              <a:ahLst/>
              <a:cxnLst/>
              <a:rect l="l" t="t" r="r" b="b"/>
              <a:pathLst>
                <a:path w="4105275">
                  <a:moveTo>
                    <a:pt x="0" y="0"/>
                  </a:moveTo>
                  <a:lnTo>
                    <a:pt x="410527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1114425" y="2414587"/>
              <a:ext cx="4105275" cy="904875"/>
            </a:xfrm>
            <a:custGeom>
              <a:avLst/>
              <a:gdLst/>
              <a:ahLst/>
              <a:cxnLst/>
              <a:rect l="l" t="t" r="r" b="b"/>
              <a:pathLst>
                <a:path w="4105275" h="904875">
                  <a:moveTo>
                    <a:pt x="0" y="0"/>
                  </a:moveTo>
                  <a:lnTo>
                    <a:pt x="104774" y="0"/>
                  </a:lnTo>
                </a:path>
                <a:path w="4105275" h="904875">
                  <a:moveTo>
                    <a:pt x="485774" y="0"/>
                  </a:moveTo>
                  <a:lnTo>
                    <a:pt x="695324" y="0"/>
                  </a:lnTo>
                </a:path>
                <a:path w="4105275" h="904875">
                  <a:moveTo>
                    <a:pt x="1076324" y="0"/>
                  </a:moveTo>
                  <a:lnTo>
                    <a:pt x="1866899" y="0"/>
                  </a:lnTo>
                </a:path>
                <a:path w="4105275" h="904875">
                  <a:moveTo>
                    <a:pt x="2247899" y="0"/>
                  </a:moveTo>
                  <a:lnTo>
                    <a:pt x="2447924" y="0"/>
                  </a:lnTo>
                </a:path>
                <a:path w="4105275" h="904875">
                  <a:moveTo>
                    <a:pt x="2828924" y="0"/>
                  </a:moveTo>
                  <a:lnTo>
                    <a:pt x="3038474" y="0"/>
                  </a:lnTo>
                </a:path>
                <a:path w="4105275" h="904875">
                  <a:moveTo>
                    <a:pt x="3419474" y="0"/>
                  </a:moveTo>
                  <a:lnTo>
                    <a:pt x="3629024" y="0"/>
                  </a:lnTo>
                </a:path>
                <a:path w="4105275" h="904875">
                  <a:moveTo>
                    <a:pt x="4010024" y="0"/>
                  </a:moveTo>
                  <a:lnTo>
                    <a:pt x="4105275" y="0"/>
                  </a:lnTo>
                </a:path>
                <a:path w="4105275" h="904875">
                  <a:moveTo>
                    <a:pt x="0" y="457200"/>
                  </a:moveTo>
                  <a:lnTo>
                    <a:pt x="104774" y="457200"/>
                  </a:lnTo>
                </a:path>
                <a:path w="4105275" h="904875">
                  <a:moveTo>
                    <a:pt x="485774" y="457200"/>
                  </a:moveTo>
                  <a:lnTo>
                    <a:pt x="695324" y="457200"/>
                  </a:lnTo>
                </a:path>
                <a:path w="4105275" h="904875">
                  <a:moveTo>
                    <a:pt x="1076324" y="457200"/>
                  </a:moveTo>
                  <a:lnTo>
                    <a:pt x="1866899" y="457200"/>
                  </a:lnTo>
                </a:path>
                <a:path w="4105275" h="904875">
                  <a:moveTo>
                    <a:pt x="2247899" y="457200"/>
                  </a:moveTo>
                  <a:lnTo>
                    <a:pt x="2447924" y="457200"/>
                  </a:lnTo>
                </a:path>
                <a:path w="4105275" h="904875">
                  <a:moveTo>
                    <a:pt x="2828924" y="457200"/>
                  </a:moveTo>
                  <a:lnTo>
                    <a:pt x="3038474" y="457200"/>
                  </a:lnTo>
                </a:path>
                <a:path w="4105275" h="904875">
                  <a:moveTo>
                    <a:pt x="3419474" y="457200"/>
                  </a:moveTo>
                  <a:lnTo>
                    <a:pt x="3629024" y="457200"/>
                  </a:lnTo>
                </a:path>
                <a:path w="4105275" h="904875">
                  <a:moveTo>
                    <a:pt x="4010024" y="457200"/>
                  </a:moveTo>
                  <a:lnTo>
                    <a:pt x="4105275" y="457200"/>
                  </a:lnTo>
                </a:path>
                <a:path w="4105275" h="904875">
                  <a:moveTo>
                    <a:pt x="0" y="904875"/>
                  </a:moveTo>
                  <a:lnTo>
                    <a:pt x="104774" y="904875"/>
                  </a:lnTo>
                </a:path>
                <a:path w="4105275" h="904875">
                  <a:moveTo>
                    <a:pt x="485774" y="904875"/>
                  </a:moveTo>
                  <a:lnTo>
                    <a:pt x="695324" y="904875"/>
                  </a:lnTo>
                </a:path>
                <a:path w="4105275" h="904875">
                  <a:moveTo>
                    <a:pt x="1076324" y="904875"/>
                  </a:moveTo>
                  <a:lnTo>
                    <a:pt x="1866899" y="904875"/>
                  </a:lnTo>
                </a:path>
                <a:path w="4105275" h="904875">
                  <a:moveTo>
                    <a:pt x="2247899" y="904875"/>
                  </a:moveTo>
                  <a:lnTo>
                    <a:pt x="2447924" y="904875"/>
                  </a:lnTo>
                </a:path>
                <a:path w="4105275" h="904875">
                  <a:moveTo>
                    <a:pt x="2828924" y="904875"/>
                  </a:moveTo>
                  <a:lnTo>
                    <a:pt x="3038474" y="904875"/>
                  </a:lnTo>
                </a:path>
                <a:path w="4105275" h="904875">
                  <a:moveTo>
                    <a:pt x="3419474" y="904875"/>
                  </a:moveTo>
                  <a:lnTo>
                    <a:pt x="3629024" y="904875"/>
                  </a:lnTo>
                </a:path>
                <a:path w="4105275" h="904875">
                  <a:moveTo>
                    <a:pt x="4010024" y="904875"/>
                  </a:moveTo>
                  <a:lnTo>
                    <a:pt x="4105275" y="90487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1114425" y="3776662"/>
              <a:ext cx="4105275" cy="0"/>
            </a:xfrm>
            <a:custGeom>
              <a:avLst/>
              <a:gdLst/>
              <a:ahLst/>
              <a:cxnLst/>
              <a:rect l="l" t="t" r="r" b="b"/>
              <a:pathLst>
                <a:path w="4105275">
                  <a:moveTo>
                    <a:pt x="0" y="0"/>
                  </a:moveTo>
                  <a:lnTo>
                    <a:pt x="410527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1019175" y="1947862"/>
              <a:ext cx="4200525" cy="1919605"/>
            </a:xfrm>
            <a:custGeom>
              <a:avLst/>
              <a:gdLst/>
              <a:ahLst/>
              <a:cxnLst/>
              <a:rect l="l" t="t" r="r" b="b"/>
              <a:pathLst>
                <a:path w="4200525" h="1919604">
                  <a:moveTo>
                    <a:pt x="966787" y="1824037"/>
                  </a:moveTo>
                  <a:lnTo>
                    <a:pt x="966787" y="1919287"/>
                  </a:lnTo>
                </a:path>
                <a:path w="4200525" h="1919604">
                  <a:moveTo>
                    <a:pt x="1557337" y="1824037"/>
                  </a:moveTo>
                  <a:lnTo>
                    <a:pt x="1557337" y="1919287"/>
                  </a:lnTo>
                </a:path>
                <a:path w="4200525" h="1919604">
                  <a:moveTo>
                    <a:pt x="2147887" y="1824037"/>
                  </a:moveTo>
                  <a:lnTo>
                    <a:pt x="2147887" y="1919287"/>
                  </a:lnTo>
                </a:path>
                <a:path w="4200525" h="1919604">
                  <a:moveTo>
                    <a:pt x="2728912" y="1824037"/>
                  </a:moveTo>
                  <a:lnTo>
                    <a:pt x="2728912" y="1919287"/>
                  </a:lnTo>
                </a:path>
                <a:path w="4200525" h="1919604">
                  <a:moveTo>
                    <a:pt x="3319462" y="1824037"/>
                  </a:moveTo>
                  <a:lnTo>
                    <a:pt x="3319462" y="1919287"/>
                  </a:lnTo>
                </a:path>
                <a:path w="4200525" h="1919604">
                  <a:moveTo>
                    <a:pt x="3900487" y="1824037"/>
                  </a:moveTo>
                  <a:lnTo>
                    <a:pt x="3900487" y="1919287"/>
                  </a:lnTo>
                </a:path>
                <a:path w="4200525" h="1919604">
                  <a:moveTo>
                    <a:pt x="385762" y="1824037"/>
                  </a:moveTo>
                  <a:lnTo>
                    <a:pt x="385762" y="1919287"/>
                  </a:lnTo>
                </a:path>
                <a:path w="4200525" h="1919604">
                  <a:moveTo>
                    <a:pt x="95250" y="1828800"/>
                  </a:moveTo>
                  <a:lnTo>
                    <a:pt x="4200525" y="1828800"/>
                  </a:lnTo>
                </a:path>
                <a:path w="4200525" h="1919604">
                  <a:moveTo>
                    <a:pt x="95250" y="0"/>
                  </a:moveTo>
                  <a:lnTo>
                    <a:pt x="0" y="0"/>
                  </a:lnTo>
                </a:path>
                <a:path w="4200525" h="1919604">
                  <a:moveTo>
                    <a:pt x="95250" y="466725"/>
                  </a:moveTo>
                  <a:lnTo>
                    <a:pt x="0" y="466725"/>
                  </a:lnTo>
                </a:path>
                <a:path w="4200525" h="1919604">
                  <a:moveTo>
                    <a:pt x="95250" y="923925"/>
                  </a:moveTo>
                  <a:lnTo>
                    <a:pt x="0" y="923925"/>
                  </a:lnTo>
                </a:path>
                <a:path w="4200525" h="1919604">
                  <a:moveTo>
                    <a:pt x="95250" y="1371600"/>
                  </a:moveTo>
                  <a:lnTo>
                    <a:pt x="0" y="1371600"/>
                  </a:lnTo>
                </a:path>
                <a:path w="4200525" h="1919604">
                  <a:moveTo>
                    <a:pt x="95250" y="1828800"/>
                  </a:moveTo>
                  <a:lnTo>
                    <a:pt x="0" y="1828800"/>
                  </a:lnTo>
                </a:path>
                <a:path w="4200525" h="1919604">
                  <a:moveTo>
                    <a:pt x="90487" y="4762"/>
                  </a:moveTo>
                  <a:lnTo>
                    <a:pt x="90487" y="18240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1219199" y="2352675"/>
              <a:ext cx="381000" cy="1419225"/>
            </a:xfrm>
            <a:custGeom>
              <a:avLst/>
              <a:gdLst/>
              <a:ahLst/>
              <a:cxnLst/>
              <a:rect l="l" t="t" r="r" b="b"/>
              <a:pathLst>
                <a:path w="381000" h="1419225">
                  <a:moveTo>
                    <a:pt x="380999" y="0"/>
                  </a:moveTo>
                  <a:lnTo>
                    <a:pt x="0" y="0"/>
                  </a:lnTo>
                  <a:lnTo>
                    <a:pt x="0" y="1419224"/>
                  </a:lnTo>
                  <a:lnTo>
                    <a:pt x="380999" y="1419224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1809749" y="2276475"/>
              <a:ext cx="381000" cy="1495425"/>
            </a:xfrm>
            <a:custGeom>
              <a:avLst/>
              <a:gdLst/>
              <a:ahLst/>
              <a:cxnLst/>
              <a:rect l="l" t="t" r="r" b="b"/>
              <a:pathLst>
                <a:path w="381000" h="1495425">
                  <a:moveTo>
                    <a:pt x="380999" y="0"/>
                  </a:moveTo>
                  <a:lnTo>
                    <a:pt x="0" y="0"/>
                  </a:lnTo>
                  <a:lnTo>
                    <a:pt x="0" y="1495424"/>
                  </a:lnTo>
                  <a:lnTo>
                    <a:pt x="380999" y="1495424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2390774" y="2476500"/>
              <a:ext cx="381000" cy="1295400"/>
            </a:xfrm>
            <a:custGeom>
              <a:avLst/>
              <a:gdLst/>
              <a:ahLst/>
              <a:cxnLst/>
              <a:rect l="l" t="t" r="r" b="b"/>
              <a:pathLst>
                <a:path w="381000" h="1295400">
                  <a:moveTo>
                    <a:pt x="380999" y="0"/>
                  </a:moveTo>
                  <a:lnTo>
                    <a:pt x="0" y="0"/>
                  </a:lnTo>
                  <a:lnTo>
                    <a:pt x="0" y="1295399"/>
                  </a:lnTo>
                  <a:lnTo>
                    <a:pt x="380999" y="1295399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2981312" y="2247912"/>
              <a:ext cx="2143125" cy="1524000"/>
            </a:xfrm>
            <a:custGeom>
              <a:avLst/>
              <a:gdLst/>
              <a:ahLst/>
              <a:cxnLst/>
              <a:rect l="l" t="t" r="r" b="b"/>
              <a:pathLst>
                <a:path w="2143125" h="1524000">
                  <a:moveTo>
                    <a:pt x="381000" y="104775"/>
                  </a:moveTo>
                  <a:lnTo>
                    <a:pt x="0" y="104775"/>
                  </a:lnTo>
                  <a:lnTo>
                    <a:pt x="0" y="1524000"/>
                  </a:lnTo>
                  <a:lnTo>
                    <a:pt x="381000" y="1524000"/>
                  </a:lnTo>
                  <a:lnTo>
                    <a:pt x="381000" y="104775"/>
                  </a:lnTo>
                  <a:close/>
                </a:path>
                <a:path w="2143125" h="1524000">
                  <a:moveTo>
                    <a:pt x="962025" y="0"/>
                  </a:moveTo>
                  <a:lnTo>
                    <a:pt x="581025" y="0"/>
                  </a:lnTo>
                  <a:lnTo>
                    <a:pt x="581025" y="1524000"/>
                  </a:lnTo>
                  <a:lnTo>
                    <a:pt x="962025" y="1524000"/>
                  </a:lnTo>
                  <a:lnTo>
                    <a:pt x="962025" y="0"/>
                  </a:lnTo>
                  <a:close/>
                </a:path>
                <a:path w="2143125" h="1524000">
                  <a:moveTo>
                    <a:pt x="1552575" y="95250"/>
                  </a:moveTo>
                  <a:lnTo>
                    <a:pt x="1171575" y="95250"/>
                  </a:lnTo>
                  <a:lnTo>
                    <a:pt x="1171575" y="1524000"/>
                  </a:lnTo>
                  <a:lnTo>
                    <a:pt x="1552575" y="1524000"/>
                  </a:lnTo>
                  <a:lnTo>
                    <a:pt x="1552575" y="95250"/>
                  </a:lnTo>
                  <a:close/>
                </a:path>
                <a:path w="2143125" h="1524000">
                  <a:moveTo>
                    <a:pt x="2143125" y="123825"/>
                  </a:moveTo>
                  <a:lnTo>
                    <a:pt x="1762125" y="123825"/>
                  </a:lnTo>
                  <a:lnTo>
                    <a:pt x="1762125" y="1524000"/>
                  </a:lnTo>
                  <a:lnTo>
                    <a:pt x="2143125" y="1524000"/>
                  </a:lnTo>
                  <a:lnTo>
                    <a:pt x="2143125" y="123825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50778" y="1451162"/>
            <a:ext cx="136095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Population</a:t>
            </a:r>
            <a:r>
              <a:rPr sz="794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Life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9" dirty="0">
                <a:solidFill>
                  <a:srgbClr val="323232"/>
                </a:solidFill>
                <a:latin typeface="Arial Narrow"/>
                <a:cs typeface="Arial Narrow"/>
              </a:rPr>
              <a:t>Expectancy,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4674" y="1930214"/>
            <a:ext cx="1989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35" dirty="0">
                <a:solidFill>
                  <a:srgbClr val="323232"/>
                </a:solidFill>
                <a:latin typeface="Trebuchet MS"/>
                <a:cs typeface="Trebuchet MS"/>
              </a:rPr>
              <a:t>78.6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95748" y="1862979"/>
            <a:ext cx="1989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35" dirty="0">
                <a:solidFill>
                  <a:srgbClr val="323232"/>
                </a:solidFill>
                <a:latin typeface="Trebuchet MS"/>
                <a:cs typeface="Trebuchet MS"/>
              </a:rPr>
              <a:t>82.7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08417" y="2039471"/>
            <a:ext cx="1989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35" dirty="0">
                <a:solidFill>
                  <a:srgbClr val="323232"/>
                </a:solidFill>
                <a:latin typeface="Trebuchet MS"/>
                <a:cs typeface="Trebuchet MS"/>
              </a:rPr>
              <a:t>71.8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29490" y="1930214"/>
            <a:ext cx="1989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35" dirty="0">
                <a:solidFill>
                  <a:srgbClr val="323232"/>
                </a:solidFill>
                <a:latin typeface="Trebuchet MS"/>
                <a:cs typeface="Trebuchet MS"/>
              </a:rPr>
              <a:t>78.4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42159" y="1837765"/>
            <a:ext cx="1989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35" dirty="0">
                <a:solidFill>
                  <a:srgbClr val="323232"/>
                </a:solidFill>
                <a:latin typeface="Trebuchet MS"/>
                <a:cs typeface="Trebuchet MS"/>
              </a:rPr>
              <a:t>84.2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05254" y="1921809"/>
            <a:ext cx="12214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79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84307" y="1947023"/>
            <a:ext cx="1989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35" dirty="0">
                <a:solidFill>
                  <a:srgbClr val="323232"/>
                </a:solidFill>
                <a:latin typeface="Trebuchet MS"/>
                <a:cs typeface="Trebuchet MS"/>
              </a:rPr>
              <a:t>77.5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81172" y="3392581"/>
            <a:ext cx="3910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0" dirty="0">
                <a:solidFill>
                  <a:srgbClr val="323232"/>
                </a:solidFill>
                <a:latin typeface="Trebuchet MS"/>
                <a:cs typeface="Trebuchet MS"/>
              </a:rPr>
              <a:t>Maryland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29300" y="3392581"/>
            <a:ext cx="32945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9" dirty="0">
                <a:solidFill>
                  <a:srgbClr val="323232"/>
                </a:solidFill>
                <a:latin typeface="Trebuchet MS"/>
                <a:cs typeface="Trebuchet MS"/>
              </a:rPr>
              <a:t>Howard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08698" y="3379133"/>
            <a:ext cx="405653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26633" marR="4483" indent="-115987">
              <a:lnSpc>
                <a:spcPct val="111100"/>
              </a:lnSpc>
              <a:spcBef>
                <a:spcPts val="88"/>
              </a:spcBef>
            </a:pPr>
            <a:r>
              <a:rPr sz="794" spc="-62" dirty="0">
                <a:solidFill>
                  <a:srgbClr val="323232"/>
                </a:solidFill>
                <a:latin typeface="Trebuchet MS"/>
                <a:cs typeface="Trebuchet MS"/>
              </a:rPr>
              <a:t>Baltimore </a:t>
            </a: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City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46238" y="3379133"/>
            <a:ext cx="365312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44826">
              <a:lnSpc>
                <a:spcPct val="111100"/>
              </a:lnSpc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Prince </a:t>
            </a: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George's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84007" y="3392581"/>
            <a:ext cx="524996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Montgomery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99328" y="3379133"/>
            <a:ext cx="329453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51549">
              <a:lnSpc>
                <a:spcPct val="111100"/>
              </a:lnSpc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Anne </a:t>
            </a:r>
            <a:r>
              <a:rPr sz="794" spc="-57" dirty="0">
                <a:solidFill>
                  <a:srgbClr val="323232"/>
                </a:solidFill>
                <a:latin typeface="Trebuchet MS"/>
                <a:cs typeface="Trebuchet MS"/>
              </a:rPr>
              <a:t>Arundel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78755" y="3379133"/>
            <a:ext cx="405653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63877" marR="4483" indent="-53231">
              <a:lnSpc>
                <a:spcPct val="111100"/>
              </a:lnSpc>
              <a:spcBef>
                <a:spcPts val="88"/>
              </a:spcBef>
            </a:pPr>
            <a:r>
              <a:rPr sz="794" spc="-62" dirty="0">
                <a:solidFill>
                  <a:srgbClr val="323232"/>
                </a:solidFill>
                <a:latin typeface="Trebuchet MS"/>
                <a:cs typeface="Trebuchet MS"/>
              </a:rPr>
              <a:t>Baltimore </a:t>
            </a: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County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2096" y="3266515"/>
            <a:ext cx="19106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6" dirty="0">
                <a:solidFill>
                  <a:srgbClr val="323232"/>
                </a:solidFill>
                <a:latin typeface="Trebuchet MS"/>
                <a:cs typeface="Trebuchet MS"/>
              </a:rPr>
              <a:t>0yrs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2308" y="2865204"/>
            <a:ext cx="240926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6" dirty="0">
                <a:solidFill>
                  <a:srgbClr val="323232"/>
                </a:solidFill>
                <a:latin typeface="Trebuchet MS"/>
                <a:cs typeface="Trebuchet MS"/>
              </a:rPr>
              <a:t>25yrs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2308" y="2463894"/>
            <a:ext cx="240926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6" dirty="0">
                <a:solidFill>
                  <a:srgbClr val="323232"/>
                </a:solidFill>
                <a:latin typeface="Trebuchet MS"/>
                <a:cs typeface="Trebuchet MS"/>
              </a:rPr>
              <a:t>50yrs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2308" y="2062583"/>
            <a:ext cx="240926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6" dirty="0">
                <a:solidFill>
                  <a:srgbClr val="323232"/>
                </a:solidFill>
                <a:latin typeface="Trebuchet MS"/>
                <a:cs typeface="Trebuchet MS"/>
              </a:rPr>
              <a:t>75yrs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2521" y="1661273"/>
            <a:ext cx="29079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6" dirty="0">
                <a:solidFill>
                  <a:srgbClr val="323232"/>
                </a:solidFill>
                <a:latin typeface="Trebuchet MS"/>
                <a:cs typeface="Trebuchet MS"/>
              </a:rPr>
              <a:t>100yrs</a:t>
            </a:r>
            <a:endParaRPr sz="794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093074" y="4294655"/>
            <a:ext cx="3672728" cy="1697691"/>
            <a:chOff x="5619750" y="4867275"/>
            <a:chExt cx="4162425" cy="1924050"/>
          </a:xfrm>
        </p:grpSpPr>
        <p:sp>
          <p:nvSpPr>
            <p:cNvPr id="35" name="object 35"/>
            <p:cNvSpPr/>
            <p:nvPr/>
          </p:nvSpPr>
          <p:spPr>
            <a:xfrm>
              <a:off x="5715000" y="4872037"/>
              <a:ext cx="4067175" cy="923925"/>
            </a:xfrm>
            <a:custGeom>
              <a:avLst/>
              <a:gdLst/>
              <a:ahLst/>
              <a:cxnLst/>
              <a:rect l="l" t="t" r="r" b="b"/>
              <a:pathLst>
                <a:path w="4067175" h="923925">
                  <a:moveTo>
                    <a:pt x="0" y="0"/>
                  </a:moveTo>
                  <a:lnTo>
                    <a:pt x="4067175" y="0"/>
                  </a:lnTo>
                </a:path>
                <a:path w="4067175" h="923925">
                  <a:moveTo>
                    <a:pt x="0" y="466725"/>
                  </a:moveTo>
                  <a:lnTo>
                    <a:pt x="4067175" y="466725"/>
                  </a:lnTo>
                </a:path>
                <a:path w="4067175" h="923925">
                  <a:moveTo>
                    <a:pt x="0" y="923925"/>
                  </a:moveTo>
                  <a:lnTo>
                    <a:pt x="4067175" y="92392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5715000" y="6243637"/>
              <a:ext cx="4067175" cy="0"/>
            </a:xfrm>
            <a:custGeom>
              <a:avLst/>
              <a:gdLst/>
              <a:ahLst/>
              <a:cxnLst/>
              <a:rect l="l" t="t" r="r" b="b"/>
              <a:pathLst>
                <a:path w="4067175">
                  <a:moveTo>
                    <a:pt x="0" y="0"/>
                  </a:moveTo>
                  <a:lnTo>
                    <a:pt x="104774" y="0"/>
                  </a:lnTo>
                </a:path>
                <a:path w="4067175">
                  <a:moveTo>
                    <a:pt x="485774" y="0"/>
                  </a:moveTo>
                  <a:lnTo>
                    <a:pt x="685799" y="0"/>
                  </a:lnTo>
                </a:path>
                <a:path w="4067175">
                  <a:moveTo>
                    <a:pt x="1066799" y="0"/>
                  </a:moveTo>
                  <a:lnTo>
                    <a:pt x="406717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5715000" y="6700837"/>
              <a:ext cx="4067175" cy="0"/>
            </a:xfrm>
            <a:custGeom>
              <a:avLst/>
              <a:gdLst/>
              <a:ahLst/>
              <a:cxnLst/>
              <a:rect l="l" t="t" r="r" b="b"/>
              <a:pathLst>
                <a:path w="4067175">
                  <a:moveTo>
                    <a:pt x="0" y="0"/>
                  </a:moveTo>
                  <a:lnTo>
                    <a:pt x="406717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5619750" y="4872037"/>
              <a:ext cx="4162425" cy="1919605"/>
            </a:xfrm>
            <a:custGeom>
              <a:avLst/>
              <a:gdLst/>
              <a:ahLst/>
              <a:cxnLst/>
              <a:rect l="l" t="t" r="r" b="b"/>
              <a:pathLst>
                <a:path w="4162425" h="1919604">
                  <a:moveTo>
                    <a:pt x="966787" y="1824037"/>
                  </a:moveTo>
                  <a:lnTo>
                    <a:pt x="966787" y="1919287"/>
                  </a:lnTo>
                </a:path>
                <a:path w="4162425" h="1919604">
                  <a:moveTo>
                    <a:pt x="1547812" y="1824037"/>
                  </a:moveTo>
                  <a:lnTo>
                    <a:pt x="1547812" y="1919287"/>
                  </a:lnTo>
                </a:path>
                <a:path w="4162425" h="1919604">
                  <a:moveTo>
                    <a:pt x="2128837" y="1824037"/>
                  </a:moveTo>
                  <a:lnTo>
                    <a:pt x="2128837" y="1919287"/>
                  </a:lnTo>
                </a:path>
                <a:path w="4162425" h="1919604">
                  <a:moveTo>
                    <a:pt x="2709862" y="1824037"/>
                  </a:moveTo>
                  <a:lnTo>
                    <a:pt x="2709862" y="1919287"/>
                  </a:lnTo>
                </a:path>
                <a:path w="4162425" h="1919604">
                  <a:moveTo>
                    <a:pt x="3290887" y="1824037"/>
                  </a:moveTo>
                  <a:lnTo>
                    <a:pt x="3290887" y="1919287"/>
                  </a:lnTo>
                </a:path>
                <a:path w="4162425" h="1919604">
                  <a:moveTo>
                    <a:pt x="3871912" y="1824037"/>
                  </a:moveTo>
                  <a:lnTo>
                    <a:pt x="3871912" y="1919287"/>
                  </a:lnTo>
                </a:path>
                <a:path w="4162425" h="1919604">
                  <a:moveTo>
                    <a:pt x="385762" y="1824037"/>
                  </a:moveTo>
                  <a:lnTo>
                    <a:pt x="385762" y="1919287"/>
                  </a:lnTo>
                </a:path>
                <a:path w="4162425" h="1919604">
                  <a:moveTo>
                    <a:pt x="95250" y="1828800"/>
                  </a:moveTo>
                  <a:lnTo>
                    <a:pt x="4162425" y="1828800"/>
                  </a:lnTo>
                </a:path>
                <a:path w="4162425" h="1919604">
                  <a:moveTo>
                    <a:pt x="95250" y="0"/>
                  </a:moveTo>
                  <a:lnTo>
                    <a:pt x="0" y="0"/>
                  </a:lnTo>
                </a:path>
                <a:path w="4162425" h="1919604">
                  <a:moveTo>
                    <a:pt x="95250" y="466725"/>
                  </a:moveTo>
                  <a:lnTo>
                    <a:pt x="0" y="466725"/>
                  </a:lnTo>
                </a:path>
                <a:path w="4162425" h="1919604">
                  <a:moveTo>
                    <a:pt x="95250" y="923925"/>
                  </a:moveTo>
                  <a:lnTo>
                    <a:pt x="0" y="923925"/>
                  </a:lnTo>
                </a:path>
                <a:path w="4162425" h="1919604">
                  <a:moveTo>
                    <a:pt x="95250" y="1371600"/>
                  </a:moveTo>
                  <a:lnTo>
                    <a:pt x="0" y="1371600"/>
                  </a:lnTo>
                </a:path>
                <a:path w="4162425" h="1919604">
                  <a:moveTo>
                    <a:pt x="95250" y="1828800"/>
                  </a:moveTo>
                  <a:lnTo>
                    <a:pt x="0" y="1828800"/>
                  </a:lnTo>
                </a:path>
                <a:path w="4162425" h="1919604">
                  <a:moveTo>
                    <a:pt x="90487" y="4762"/>
                  </a:moveTo>
                  <a:lnTo>
                    <a:pt x="90487" y="18240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5819774" y="6029325"/>
              <a:ext cx="381000" cy="666750"/>
            </a:xfrm>
            <a:custGeom>
              <a:avLst/>
              <a:gdLst/>
              <a:ahLst/>
              <a:cxnLst/>
              <a:rect l="l" t="t" r="r" b="b"/>
              <a:pathLst>
                <a:path w="381000" h="666750">
                  <a:moveTo>
                    <a:pt x="380999" y="0"/>
                  </a:moveTo>
                  <a:lnTo>
                    <a:pt x="0" y="0"/>
                  </a:lnTo>
                  <a:lnTo>
                    <a:pt x="0" y="666749"/>
                  </a:lnTo>
                  <a:lnTo>
                    <a:pt x="380999" y="666749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" name="object 40"/>
            <p:cNvSpPr/>
            <p:nvPr/>
          </p:nvSpPr>
          <p:spPr>
            <a:xfrm>
              <a:off x="6400799" y="6143625"/>
              <a:ext cx="381000" cy="552450"/>
            </a:xfrm>
            <a:custGeom>
              <a:avLst/>
              <a:gdLst/>
              <a:ahLst/>
              <a:cxnLst/>
              <a:rect l="l" t="t" r="r" b="b"/>
              <a:pathLst>
                <a:path w="381000" h="552450">
                  <a:moveTo>
                    <a:pt x="380999" y="0"/>
                  </a:moveTo>
                  <a:lnTo>
                    <a:pt x="0" y="0"/>
                  </a:lnTo>
                  <a:lnTo>
                    <a:pt x="0" y="552449"/>
                  </a:lnTo>
                  <a:lnTo>
                    <a:pt x="380999" y="552449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" name="object 41"/>
            <p:cNvSpPr/>
            <p:nvPr/>
          </p:nvSpPr>
          <p:spPr>
            <a:xfrm>
              <a:off x="6981824" y="5610225"/>
              <a:ext cx="381000" cy="1085850"/>
            </a:xfrm>
            <a:custGeom>
              <a:avLst/>
              <a:gdLst/>
              <a:ahLst/>
              <a:cxnLst/>
              <a:rect l="l" t="t" r="r" b="b"/>
              <a:pathLst>
                <a:path w="381000" h="1085850">
                  <a:moveTo>
                    <a:pt x="380999" y="0"/>
                  </a:moveTo>
                  <a:lnTo>
                    <a:pt x="0" y="0"/>
                  </a:lnTo>
                  <a:lnTo>
                    <a:pt x="0" y="1085849"/>
                  </a:lnTo>
                  <a:lnTo>
                    <a:pt x="380999" y="1085849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7562837" y="6248412"/>
              <a:ext cx="2124075" cy="447675"/>
            </a:xfrm>
            <a:custGeom>
              <a:avLst/>
              <a:gdLst/>
              <a:ahLst/>
              <a:cxnLst/>
              <a:rect l="l" t="t" r="r" b="b"/>
              <a:pathLst>
                <a:path w="2124075" h="447675">
                  <a:moveTo>
                    <a:pt x="381000" y="57150"/>
                  </a:moveTo>
                  <a:lnTo>
                    <a:pt x="0" y="57150"/>
                  </a:lnTo>
                  <a:lnTo>
                    <a:pt x="0" y="447675"/>
                  </a:lnTo>
                  <a:lnTo>
                    <a:pt x="381000" y="447675"/>
                  </a:lnTo>
                  <a:lnTo>
                    <a:pt x="381000" y="57150"/>
                  </a:lnTo>
                  <a:close/>
                </a:path>
                <a:path w="2124075" h="447675">
                  <a:moveTo>
                    <a:pt x="962025" y="19050"/>
                  </a:moveTo>
                  <a:lnTo>
                    <a:pt x="581025" y="19050"/>
                  </a:lnTo>
                  <a:lnTo>
                    <a:pt x="581025" y="447675"/>
                  </a:lnTo>
                  <a:lnTo>
                    <a:pt x="962025" y="447675"/>
                  </a:lnTo>
                  <a:lnTo>
                    <a:pt x="962025" y="19050"/>
                  </a:lnTo>
                  <a:close/>
                </a:path>
                <a:path w="2124075" h="447675">
                  <a:moveTo>
                    <a:pt x="1543050" y="0"/>
                  </a:moveTo>
                  <a:lnTo>
                    <a:pt x="1162050" y="0"/>
                  </a:lnTo>
                  <a:lnTo>
                    <a:pt x="1162050" y="447675"/>
                  </a:lnTo>
                  <a:lnTo>
                    <a:pt x="1543050" y="447675"/>
                  </a:lnTo>
                  <a:lnTo>
                    <a:pt x="1543050" y="0"/>
                  </a:lnTo>
                  <a:close/>
                </a:path>
                <a:path w="2124075" h="447675">
                  <a:moveTo>
                    <a:pt x="2124075" y="0"/>
                  </a:moveTo>
                  <a:lnTo>
                    <a:pt x="1743075" y="0"/>
                  </a:lnTo>
                  <a:lnTo>
                    <a:pt x="1743075" y="447675"/>
                  </a:lnTo>
                  <a:lnTo>
                    <a:pt x="2124075" y="447675"/>
                  </a:lnTo>
                  <a:lnTo>
                    <a:pt x="2124075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838395" y="5418045"/>
            <a:ext cx="26782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35" dirty="0">
                <a:solidFill>
                  <a:srgbClr val="323232"/>
                </a:solidFill>
                <a:latin typeface="Trebuchet MS"/>
                <a:cs typeface="Trebuchet MS"/>
              </a:rPr>
              <a:t>2.2yrs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37</a:t>
            </a:fld>
            <a:endParaRPr spc="-22" dirty="0"/>
          </a:p>
        </p:txBody>
      </p:sp>
      <p:sp>
        <p:nvSpPr>
          <p:cNvPr id="44" name="object 44"/>
          <p:cNvSpPr txBox="1"/>
          <p:nvPr/>
        </p:nvSpPr>
        <p:spPr>
          <a:xfrm>
            <a:off x="7351064" y="5384427"/>
            <a:ext cx="26782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35" dirty="0">
                <a:solidFill>
                  <a:srgbClr val="323232"/>
                </a:solidFill>
                <a:latin typeface="Trebuchet MS"/>
                <a:cs typeface="Trebuchet MS"/>
              </a:rPr>
              <a:t>2.4yrs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63733" y="5367618"/>
            <a:ext cx="26782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35" dirty="0">
                <a:solidFill>
                  <a:srgbClr val="323232"/>
                </a:solidFill>
                <a:latin typeface="Trebuchet MS"/>
                <a:cs typeface="Trebuchet MS"/>
              </a:rPr>
              <a:t>2.5yrs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376534" y="5367618"/>
            <a:ext cx="26782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35" dirty="0">
                <a:solidFill>
                  <a:srgbClr val="323232"/>
                </a:solidFill>
                <a:latin typeface="Trebuchet MS"/>
                <a:cs typeface="Trebuchet MS"/>
              </a:rPr>
              <a:t>2.5yrs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38105" y="5972736"/>
            <a:ext cx="3910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0" dirty="0">
                <a:solidFill>
                  <a:srgbClr val="323232"/>
                </a:solidFill>
                <a:latin typeface="Trebuchet MS"/>
                <a:cs typeface="Trebuchet MS"/>
              </a:rPr>
              <a:t>Maryland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781427" y="5972736"/>
            <a:ext cx="32945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9" dirty="0">
                <a:solidFill>
                  <a:srgbClr val="323232"/>
                </a:solidFill>
                <a:latin typeface="Trebuchet MS"/>
                <a:cs typeface="Trebuchet MS"/>
              </a:rPr>
              <a:t>Howard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56024" y="5959288"/>
            <a:ext cx="405653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26633" marR="4483" indent="-115987">
              <a:lnSpc>
                <a:spcPct val="111100"/>
              </a:lnSpc>
              <a:spcBef>
                <a:spcPts val="88"/>
              </a:spcBef>
            </a:pPr>
            <a:r>
              <a:rPr sz="794" spc="-62" dirty="0">
                <a:solidFill>
                  <a:srgbClr val="323232"/>
                </a:solidFill>
                <a:latin typeface="Trebuchet MS"/>
                <a:cs typeface="Trebuchet MS"/>
              </a:rPr>
              <a:t>Baltimore </a:t>
            </a: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City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88766" y="5959288"/>
            <a:ext cx="1372721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44826">
              <a:lnSpc>
                <a:spcPct val="111100"/>
              </a:lnSpc>
              <a:spcBef>
                <a:spcPts val="88"/>
              </a:spcBef>
              <a:tabLst>
                <a:tab pos="443777" algn="l"/>
                <a:tab pos="1054530" algn="l"/>
                <a:tab pos="1106080" algn="l"/>
              </a:tabLst>
            </a:pP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Prince</a:t>
            </a:r>
            <a:r>
              <a:rPr sz="794" dirty="0">
                <a:solidFill>
                  <a:srgbClr val="323232"/>
                </a:solidFill>
                <a:latin typeface="Trebuchet MS"/>
                <a:cs typeface="Trebuchet MS"/>
              </a:rPr>
              <a:t>	</a:t>
            </a: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Montgomery</a:t>
            </a:r>
            <a:r>
              <a:rPr sz="794" dirty="0">
                <a:solidFill>
                  <a:srgbClr val="323232"/>
                </a:solidFill>
                <a:latin typeface="Trebuchet MS"/>
                <a:cs typeface="Trebuchet MS"/>
              </a:rPr>
              <a:t>		</a:t>
            </a: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Anne </a:t>
            </a: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George's</a:t>
            </a:r>
            <a:r>
              <a:rPr sz="794" dirty="0">
                <a:solidFill>
                  <a:srgbClr val="323232"/>
                </a:solidFill>
                <a:latin typeface="Trebuchet MS"/>
                <a:cs typeface="Trebuchet MS"/>
              </a:rPr>
              <a:t>		</a:t>
            </a:r>
            <a:r>
              <a:rPr sz="794" spc="-57" dirty="0">
                <a:solidFill>
                  <a:srgbClr val="323232"/>
                </a:solidFill>
                <a:latin typeface="Trebuchet MS"/>
                <a:cs typeface="Trebuchet MS"/>
              </a:rPr>
              <a:t>Arundel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306879" y="5959288"/>
            <a:ext cx="405653" cy="2721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63877" marR="4483" indent="-53231">
              <a:lnSpc>
                <a:spcPct val="111100"/>
              </a:lnSpc>
              <a:spcBef>
                <a:spcPts val="88"/>
              </a:spcBef>
            </a:pPr>
            <a:r>
              <a:rPr sz="794" spc="-62" dirty="0">
                <a:solidFill>
                  <a:srgbClr val="323232"/>
                </a:solidFill>
                <a:latin typeface="Trebuchet MS"/>
                <a:cs typeface="Trebuchet MS"/>
              </a:rPr>
              <a:t>Baltimore </a:t>
            </a: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County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795103" y="4031316"/>
            <a:ext cx="3767418" cy="14122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35336">
              <a:spcBef>
                <a:spcPts val="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Comparison</a:t>
            </a:r>
            <a:r>
              <a:rPr sz="794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Life</a:t>
            </a:r>
            <a:r>
              <a:rPr sz="794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9" dirty="0">
                <a:solidFill>
                  <a:srgbClr val="323232"/>
                </a:solidFill>
                <a:latin typeface="Arial Narrow"/>
                <a:cs typeface="Arial Narrow"/>
              </a:rPr>
              <a:t>Expectancy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9" dirty="0">
                <a:solidFill>
                  <a:srgbClr val="323232"/>
                </a:solidFill>
                <a:latin typeface="Arial Narrow"/>
                <a:cs typeface="Arial Narrow"/>
              </a:rPr>
              <a:t>Gap</a:t>
            </a:r>
            <a:r>
              <a:rPr sz="794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Between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NH</a:t>
            </a:r>
            <a:r>
              <a:rPr sz="794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Black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and</a:t>
            </a:r>
            <a:r>
              <a:rPr sz="794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NH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White</a:t>
            </a:r>
            <a:r>
              <a:rPr sz="794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Populations,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endParaRPr sz="794">
              <a:latin typeface="Arial Narrow"/>
              <a:cs typeface="Arial Narrow"/>
            </a:endParaRPr>
          </a:p>
          <a:p>
            <a:pPr marL="37542">
              <a:spcBef>
                <a:spcPts val="702"/>
              </a:spcBef>
            </a:pP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10yrs</a:t>
            </a:r>
            <a:endParaRPr sz="794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794">
              <a:latin typeface="Trebuchet MS"/>
              <a:cs typeface="Trebuchet MS"/>
            </a:endParaRPr>
          </a:p>
          <a:p>
            <a:pPr>
              <a:spcBef>
                <a:spcPts val="361"/>
              </a:spcBef>
            </a:pPr>
            <a:endParaRPr sz="794">
              <a:latin typeface="Trebuchet MS"/>
              <a:cs typeface="Trebuchet MS"/>
            </a:endParaRPr>
          </a:p>
          <a:p>
            <a:pPr marL="11206"/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7.5yrs</a:t>
            </a:r>
            <a:endParaRPr sz="794">
              <a:latin typeface="Trebuchet MS"/>
              <a:cs typeface="Trebuchet MS"/>
            </a:endParaRPr>
          </a:p>
          <a:p>
            <a:pPr marR="423604" algn="ctr">
              <a:spcBef>
                <a:spcPts val="322"/>
              </a:spcBef>
            </a:pP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6yrs</a:t>
            </a:r>
            <a:endParaRPr sz="794">
              <a:latin typeface="Trebuchet MS"/>
              <a:cs typeface="Trebuchet MS"/>
            </a:endParaRPr>
          </a:p>
          <a:p>
            <a:pPr>
              <a:spcBef>
                <a:spcPts val="9"/>
              </a:spcBef>
            </a:pPr>
            <a:endParaRPr sz="794">
              <a:latin typeface="Trebuchet MS"/>
              <a:cs typeface="Trebuchet MS"/>
            </a:endParaRPr>
          </a:p>
          <a:p>
            <a:pPr marL="87411"/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5yrs</a:t>
            </a:r>
            <a:endParaRPr sz="794">
              <a:latin typeface="Trebuchet MS"/>
              <a:cs typeface="Trebuchet MS"/>
            </a:endParaRPr>
          </a:p>
          <a:p>
            <a:pPr marL="516058">
              <a:lnSpc>
                <a:spcPts val="874"/>
              </a:lnSpc>
              <a:spcBef>
                <a:spcPts val="75"/>
              </a:spcBef>
            </a:pP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3.7yrs</a:t>
            </a:r>
            <a:endParaRPr sz="794">
              <a:latin typeface="Trebuchet MS"/>
              <a:cs typeface="Trebuchet MS"/>
            </a:endParaRPr>
          </a:p>
          <a:p>
            <a:pPr marL="1028755">
              <a:lnSpc>
                <a:spcPts val="874"/>
              </a:lnSpc>
            </a:pP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3.1yrs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871435" y="5846670"/>
            <a:ext cx="19106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6" dirty="0">
                <a:solidFill>
                  <a:srgbClr val="323232"/>
                </a:solidFill>
                <a:latin typeface="Trebuchet MS"/>
                <a:cs typeface="Trebuchet MS"/>
              </a:rPr>
              <a:t>0yrs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795103" y="5445359"/>
            <a:ext cx="26782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35" dirty="0">
                <a:solidFill>
                  <a:srgbClr val="323232"/>
                </a:solidFill>
                <a:latin typeface="Trebuchet MS"/>
                <a:cs typeface="Trebuchet MS"/>
              </a:rPr>
              <a:t>2.5yrs</a:t>
            </a:r>
            <a:endParaRPr sz="794">
              <a:latin typeface="Trebuchet MS"/>
              <a:cs typeface="Trebuchet MS"/>
            </a:endParaRPr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529478" y="3983691"/>
          <a:ext cx="4059331" cy="19666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6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3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Location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44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Residents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44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-11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NH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White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44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-11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NH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Black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44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Maryland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30" dirty="0">
                          <a:latin typeface="Times New Roman"/>
                          <a:cs typeface="Times New Roman"/>
                        </a:rPr>
                        <a:t>78.6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30" dirty="0">
                          <a:latin typeface="Times New Roman"/>
                          <a:cs typeface="Times New Roman"/>
                        </a:rPr>
                        <a:t>79.6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30" dirty="0">
                          <a:latin typeface="Times New Roman"/>
                          <a:cs typeface="Times New Roman"/>
                        </a:rPr>
                        <a:t>75.9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Howard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Co.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35" dirty="0">
                          <a:latin typeface="Times New Roman"/>
                          <a:cs typeface="Times New Roman"/>
                        </a:rPr>
                        <a:t>82.7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55" dirty="0">
                          <a:latin typeface="Times New Roman"/>
                          <a:cs typeface="Times New Roman"/>
                        </a:rPr>
                        <a:t>82.9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30" dirty="0">
                          <a:latin typeface="Times New Roman"/>
                          <a:cs typeface="Times New Roman"/>
                        </a:rPr>
                        <a:t>79.8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Baltimore</a:t>
                      </a:r>
                      <a:r>
                        <a:rPr sz="11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City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71.8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75.7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35" dirty="0">
                          <a:latin typeface="Times New Roman"/>
                          <a:cs typeface="Times New Roman"/>
                        </a:rPr>
                        <a:t>69.7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Prince</a:t>
                      </a:r>
                      <a:r>
                        <a:rPr sz="11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George’s</a:t>
                      </a:r>
                      <a:r>
                        <a:rPr sz="11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Co.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45" dirty="0">
                          <a:latin typeface="Times New Roman"/>
                          <a:cs typeface="Times New Roman"/>
                        </a:rPr>
                        <a:t>78.4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65" dirty="0">
                          <a:latin typeface="Times New Roman"/>
                          <a:cs typeface="Times New Roman"/>
                        </a:rPr>
                        <a:t>80.0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77.8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30" dirty="0">
                          <a:latin typeface="Times New Roman"/>
                          <a:cs typeface="Times New Roman"/>
                        </a:rPr>
                        <a:t>Montgomery</a:t>
                      </a:r>
                      <a:r>
                        <a:rPr sz="11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Co.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60" dirty="0">
                          <a:latin typeface="Times New Roman"/>
                          <a:cs typeface="Times New Roman"/>
                        </a:rPr>
                        <a:t>84.2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60" dirty="0">
                          <a:latin typeface="Times New Roman"/>
                          <a:cs typeface="Times New Roman"/>
                        </a:rPr>
                        <a:t>84.3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81.9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Anne</a:t>
                      </a:r>
                      <a:r>
                        <a:rPr sz="11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Arundel</a:t>
                      </a:r>
                      <a:r>
                        <a:rPr sz="11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Co.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35" dirty="0">
                          <a:latin typeface="Times New Roman"/>
                          <a:cs typeface="Times New Roman"/>
                        </a:rPr>
                        <a:t>79.0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30" dirty="0">
                          <a:latin typeface="Times New Roman"/>
                          <a:cs typeface="Times New Roman"/>
                        </a:rPr>
                        <a:t>79.3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30" dirty="0">
                          <a:latin typeface="Times New Roman"/>
                          <a:cs typeface="Times New Roman"/>
                        </a:rPr>
                        <a:t>76.8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Baltimore</a:t>
                      </a:r>
                      <a:r>
                        <a:rPr sz="11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Co.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77.5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40" dirty="0">
                          <a:latin typeface="Times New Roman"/>
                          <a:cs typeface="Times New Roman"/>
                        </a:rPr>
                        <a:t>78.0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spc="30" dirty="0">
                          <a:latin typeface="Times New Roman"/>
                          <a:cs typeface="Times New Roman"/>
                        </a:rPr>
                        <a:t>75.5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646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3265" y="5269566"/>
            <a:ext cx="672353" cy="672353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762000" y="0"/>
                </a:moveTo>
                <a:lnTo>
                  <a:pt x="0" y="0"/>
                </a:lnTo>
                <a:lnTo>
                  <a:pt x="0" y="762000"/>
                </a:lnTo>
                <a:lnTo>
                  <a:pt x="762000" y="762000"/>
                </a:lnTo>
                <a:lnTo>
                  <a:pt x="762000" y="0"/>
                </a:lnTo>
                <a:close/>
              </a:path>
            </a:pathLst>
          </a:custGeom>
          <a:solidFill>
            <a:srgbClr val="0065CC">
              <a:alpha val="16079"/>
            </a:srgbClr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134471" y="6"/>
            <a:ext cx="8875059" cy="412376"/>
          </a:xfrm>
          <a:custGeom>
            <a:avLst/>
            <a:gdLst/>
            <a:ahLst/>
            <a:cxnLst/>
            <a:rect l="l" t="t" r="r" b="b"/>
            <a:pathLst>
              <a:path w="10058400" h="467359">
                <a:moveTo>
                  <a:pt x="10058400" y="0"/>
                </a:moveTo>
                <a:lnTo>
                  <a:pt x="0" y="0"/>
                </a:lnTo>
                <a:lnTo>
                  <a:pt x="0" y="466818"/>
                </a:lnTo>
                <a:lnTo>
                  <a:pt x="10058400" y="466818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134471" y="6446184"/>
            <a:ext cx="8875059" cy="411816"/>
          </a:xfrm>
          <a:custGeom>
            <a:avLst/>
            <a:gdLst/>
            <a:ahLst/>
            <a:cxnLst/>
            <a:rect l="l" t="t" r="r" b="b"/>
            <a:pathLst>
              <a:path w="10058400" h="466725">
                <a:moveTo>
                  <a:pt x="10058400" y="0"/>
                </a:moveTo>
                <a:lnTo>
                  <a:pt x="0" y="0"/>
                </a:lnTo>
                <a:lnTo>
                  <a:pt x="0" y="466725"/>
                </a:lnTo>
                <a:lnTo>
                  <a:pt x="10058400" y="466725"/>
                </a:lnTo>
                <a:lnTo>
                  <a:pt x="10058400" y="0"/>
                </a:lnTo>
                <a:close/>
              </a:path>
            </a:pathLst>
          </a:custGeom>
          <a:solidFill>
            <a:srgbClr val="8A5E3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6677" y="833031"/>
            <a:ext cx="7468160" cy="377891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z="2382" spc="79" dirty="0"/>
              <a:t>Comparison</a:t>
            </a:r>
            <a:r>
              <a:rPr sz="2382" spc="-49" dirty="0"/>
              <a:t> </a:t>
            </a:r>
            <a:r>
              <a:rPr sz="2382" spc="49" dirty="0"/>
              <a:t>of</a:t>
            </a:r>
            <a:r>
              <a:rPr sz="2382" spc="-49" dirty="0"/>
              <a:t> </a:t>
            </a:r>
            <a:r>
              <a:rPr sz="2382" spc="75" dirty="0"/>
              <a:t>Howard</a:t>
            </a:r>
            <a:r>
              <a:rPr sz="2382" spc="-44" dirty="0"/>
              <a:t> </a:t>
            </a:r>
            <a:r>
              <a:rPr sz="2382" spc="79" dirty="0"/>
              <a:t>County</a:t>
            </a:r>
            <a:r>
              <a:rPr sz="2382" spc="-49" dirty="0"/>
              <a:t> </a:t>
            </a:r>
            <a:r>
              <a:rPr sz="2382" spc="66" dirty="0"/>
              <a:t>Geographic</a:t>
            </a:r>
            <a:r>
              <a:rPr sz="2382" spc="-49" dirty="0"/>
              <a:t> </a:t>
            </a:r>
            <a:r>
              <a:rPr sz="2382" spc="79" dirty="0"/>
              <a:t>Subdivisions</a:t>
            </a:r>
            <a:endParaRPr sz="2382"/>
          </a:p>
        </p:txBody>
      </p:sp>
      <p:sp>
        <p:nvSpPr>
          <p:cNvPr id="6" name="object 6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7" name="object 7"/>
          <p:cNvGrpSpPr/>
          <p:nvPr/>
        </p:nvGrpSpPr>
        <p:grpSpPr>
          <a:xfrm>
            <a:off x="4185397" y="1554816"/>
            <a:ext cx="4740088" cy="3361765"/>
            <a:chOff x="4591050" y="1762125"/>
            <a:chExt cx="5372100" cy="38100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1050" y="1762125"/>
              <a:ext cx="5372100" cy="3810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1050" y="3590925"/>
              <a:ext cx="1409700" cy="19812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686860" y="5258360"/>
            <a:ext cx="3990415" cy="674642"/>
          </a:xfrm>
          <a:prstGeom prst="rect">
            <a:avLst/>
          </a:prstGeom>
        </p:spPr>
        <p:txBody>
          <a:bodyPr vert="horz" wrap="square" lIns="0" tIns="17369" rIns="0" bIns="0" rtlCol="0">
            <a:spAutoFit/>
          </a:bodyPr>
          <a:lstStyle/>
          <a:p>
            <a:pPr marL="11206" marR="4483">
              <a:lnSpc>
                <a:spcPts val="1262"/>
              </a:lnSpc>
              <a:spcBef>
                <a:spcPts val="137"/>
              </a:spcBef>
            </a:pPr>
            <a:r>
              <a:rPr sz="1059" b="1" spc="44" dirty="0">
                <a:solidFill>
                  <a:srgbClr val="004489"/>
                </a:solidFill>
                <a:latin typeface="Arial Narrow"/>
                <a:cs typeface="Arial Narrow"/>
              </a:rPr>
              <a:t>104,681</a:t>
            </a:r>
            <a:r>
              <a:rPr sz="1059" b="1" spc="13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1059" spc="-62" dirty="0">
                <a:solidFill>
                  <a:srgbClr val="004489"/>
                </a:solidFill>
                <a:latin typeface="Gill Sans MT"/>
                <a:cs typeface="Gill Sans MT"/>
              </a:rPr>
              <a:t>Howard</a:t>
            </a:r>
            <a:r>
              <a:rPr sz="1059" spc="-35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spc="-57" dirty="0">
                <a:solidFill>
                  <a:srgbClr val="004489"/>
                </a:solidFill>
                <a:latin typeface="Gill Sans MT"/>
                <a:cs typeface="Gill Sans MT"/>
              </a:rPr>
              <a:t>County</a:t>
            </a:r>
            <a:r>
              <a:rPr sz="1059" spc="-31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spc="-9" dirty="0">
                <a:solidFill>
                  <a:srgbClr val="004489"/>
                </a:solidFill>
                <a:latin typeface="Gill Sans MT"/>
                <a:cs typeface="Gill Sans MT"/>
              </a:rPr>
              <a:t>residents</a:t>
            </a:r>
            <a:r>
              <a:rPr sz="1059" spc="-35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spc="-9" dirty="0">
                <a:solidFill>
                  <a:srgbClr val="004489"/>
                </a:solidFill>
                <a:latin typeface="Gill Sans MT"/>
                <a:cs typeface="Gill Sans MT"/>
              </a:rPr>
              <a:t>live</a:t>
            </a:r>
            <a:r>
              <a:rPr sz="1059" spc="-31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dirty="0">
                <a:solidFill>
                  <a:srgbClr val="004489"/>
                </a:solidFill>
                <a:latin typeface="Gill Sans MT"/>
                <a:cs typeface="Gill Sans MT"/>
              </a:rPr>
              <a:t>in</a:t>
            </a:r>
            <a:r>
              <a:rPr sz="1059" spc="-35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spc="-31" dirty="0">
                <a:solidFill>
                  <a:srgbClr val="004489"/>
                </a:solidFill>
                <a:latin typeface="Gill Sans MT"/>
                <a:cs typeface="Gill Sans MT"/>
              </a:rPr>
              <a:t>Columbia, </a:t>
            </a:r>
            <a:r>
              <a:rPr sz="1059" spc="-97" dirty="0">
                <a:solidFill>
                  <a:srgbClr val="004489"/>
                </a:solidFill>
                <a:latin typeface="Gill Sans MT"/>
                <a:cs typeface="Gill Sans MT"/>
              </a:rPr>
              <a:t>MD,</a:t>
            </a:r>
            <a:r>
              <a:rPr sz="1059" spc="-35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dirty="0">
                <a:solidFill>
                  <a:srgbClr val="004489"/>
                </a:solidFill>
                <a:latin typeface="Gill Sans MT"/>
                <a:cs typeface="Gill Sans MT"/>
              </a:rPr>
              <a:t>an</a:t>
            </a:r>
            <a:r>
              <a:rPr sz="1059" spc="-31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spc="-9" dirty="0">
                <a:solidFill>
                  <a:srgbClr val="004489"/>
                </a:solidFill>
                <a:latin typeface="Gill Sans MT"/>
                <a:cs typeface="Gill Sans MT"/>
              </a:rPr>
              <a:t>unincorporated </a:t>
            </a:r>
            <a:r>
              <a:rPr sz="1059" spc="-26" dirty="0">
                <a:solidFill>
                  <a:srgbClr val="004489"/>
                </a:solidFill>
                <a:latin typeface="Gill Sans MT"/>
                <a:cs typeface="Gill Sans MT"/>
              </a:rPr>
              <a:t>community</a:t>
            </a:r>
            <a:r>
              <a:rPr sz="1059" spc="-35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spc="-18" dirty="0">
                <a:solidFill>
                  <a:srgbClr val="004489"/>
                </a:solidFill>
                <a:latin typeface="Gill Sans MT"/>
                <a:cs typeface="Gill Sans MT"/>
              </a:rPr>
              <a:t>that</a:t>
            </a:r>
            <a:r>
              <a:rPr sz="1059" spc="-31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dirty="0">
                <a:solidFill>
                  <a:srgbClr val="004489"/>
                </a:solidFill>
                <a:latin typeface="Gill Sans MT"/>
                <a:cs typeface="Gill Sans MT"/>
              </a:rPr>
              <a:t>crosses</a:t>
            </a:r>
            <a:r>
              <a:rPr sz="1059" spc="-31" dirty="0">
                <a:solidFill>
                  <a:srgbClr val="004489"/>
                </a:solidFill>
                <a:latin typeface="Gill Sans MT"/>
                <a:cs typeface="Gill Sans MT"/>
              </a:rPr>
              <a:t> four </a:t>
            </a:r>
            <a:r>
              <a:rPr sz="1059" spc="-18" dirty="0">
                <a:solidFill>
                  <a:srgbClr val="004489"/>
                </a:solidFill>
                <a:latin typeface="Gill Sans MT"/>
                <a:cs typeface="Gill Sans MT"/>
              </a:rPr>
              <a:t>(Ellicott</a:t>
            </a:r>
            <a:r>
              <a:rPr sz="1059" spc="-31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spc="-53" dirty="0">
                <a:solidFill>
                  <a:srgbClr val="004489"/>
                </a:solidFill>
                <a:latin typeface="Gill Sans MT"/>
                <a:cs typeface="Gill Sans MT"/>
              </a:rPr>
              <a:t>City;</a:t>
            </a:r>
            <a:r>
              <a:rPr sz="1059" spc="-35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spc="-75" dirty="0">
                <a:solidFill>
                  <a:srgbClr val="004489"/>
                </a:solidFill>
                <a:latin typeface="Gill Sans MT"/>
                <a:cs typeface="Gill Sans MT"/>
              </a:rPr>
              <a:t>West</a:t>
            </a:r>
            <a:r>
              <a:rPr sz="1059" spc="-31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spc="-9" dirty="0">
                <a:solidFill>
                  <a:srgbClr val="004489"/>
                </a:solidFill>
                <a:latin typeface="Gill Sans MT"/>
                <a:cs typeface="Gill Sans MT"/>
              </a:rPr>
              <a:t>Friendship;</a:t>
            </a:r>
            <a:r>
              <a:rPr sz="1059" spc="-31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spc="-9" dirty="0">
                <a:solidFill>
                  <a:srgbClr val="004489"/>
                </a:solidFill>
                <a:latin typeface="Gill Sans MT"/>
                <a:cs typeface="Gill Sans MT"/>
              </a:rPr>
              <a:t>Clarksville; </a:t>
            </a:r>
            <a:r>
              <a:rPr sz="1059" dirty="0">
                <a:solidFill>
                  <a:srgbClr val="004489"/>
                </a:solidFill>
                <a:latin typeface="Gill Sans MT"/>
                <a:cs typeface="Gill Sans MT"/>
              </a:rPr>
              <a:t>Savage)</a:t>
            </a:r>
            <a:r>
              <a:rPr sz="1059" spc="-18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dirty="0">
                <a:solidFill>
                  <a:srgbClr val="004489"/>
                </a:solidFill>
                <a:latin typeface="Gill Sans MT"/>
                <a:cs typeface="Gill Sans MT"/>
              </a:rPr>
              <a:t>of</a:t>
            </a:r>
            <a:r>
              <a:rPr sz="1059" spc="-13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spc="-31" dirty="0">
                <a:solidFill>
                  <a:srgbClr val="004489"/>
                </a:solidFill>
                <a:latin typeface="Gill Sans MT"/>
                <a:cs typeface="Gill Sans MT"/>
              </a:rPr>
              <a:t>the</a:t>
            </a:r>
            <a:r>
              <a:rPr sz="1059" spc="-13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dirty="0">
                <a:solidFill>
                  <a:srgbClr val="004489"/>
                </a:solidFill>
                <a:latin typeface="Gill Sans MT"/>
                <a:cs typeface="Gill Sans MT"/>
              </a:rPr>
              <a:t>six</a:t>
            </a:r>
            <a:r>
              <a:rPr sz="1059" spc="-13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spc="-26" dirty="0">
                <a:solidFill>
                  <a:srgbClr val="004489"/>
                </a:solidFill>
                <a:latin typeface="Gill Sans MT"/>
                <a:cs typeface="Gill Sans MT"/>
              </a:rPr>
              <a:t>county</a:t>
            </a:r>
            <a:r>
              <a:rPr sz="1059" spc="-13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dirty="0">
                <a:solidFill>
                  <a:srgbClr val="004489"/>
                </a:solidFill>
                <a:latin typeface="Gill Sans MT"/>
                <a:cs typeface="Gill Sans MT"/>
              </a:rPr>
              <a:t>subdivisions</a:t>
            </a:r>
            <a:r>
              <a:rPr sz="1059" spc="-18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spc="-26" dirty="0">
                <a:solidFill>
                  <a:srgbClr val="004489"/>
                </a:solidFill>
                <a:latin typeface="Gill Sans MT"/>
                <a:cs typeface="Gill Sans MT"/>
              </a:rPr>
              <a:t>within</a:t>
            </a:r>
            <a:r>
              <a:rPr sz="1059" spc="-13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spc="-62" dirty="0">
                <a:solidFill>
                  <a:srgbClr val="004489"/>
                </a:solidFill>
                <a:latin typeface="Gill Sans MT"/>
                <a:cs typeface="Gill Sans MT"/>
              </a:rPr>
              <a:t>Howard</a:t>
            </a:r>
            <a:r>
              <a:rPr sz="1059" spc="-13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spc="-57" dirty="0">
                <a:solidFill>
                  <a:srgbClr val="004489"/>
                </a:solidFill>
                <a:latin typeface="Gill Sans MT"/>
                <a:cs typeface="Gill Sans MT"/>
              </a:rPr>
              <a:t>County</a:t>
            </a:r>
            <a:r>
              <a:rPr sz="1059" spc="-13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dirty="0">
                <a:solidFill>
                  <a:srgbClr val="004489"/>
                </a:solidFill>
                <a:latin typeface="Gill Sans MT"/>
                <a:cs typeface="Gill Sans MT"/>
              </a:rPr>
              <a:t>and</a:t>
            </a:r>
            <a:r>
              <a:rPr sz="1059" spc="-13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spc="-9" dirty="0">
                <a:solidFill>
                  <a:srgbClr val="004489"/>
                </a:solidFill>
                <a:latin typeface="Gill Sans MT"/>
                <a:cs typeface="Gill Sans MT"/>
              </a:rPr>
              <a:t>accounts </a:t>
            </a:r>
            <a:r>
              <a:rPr sz="1059" spc="-40" dirty="0">
                <a:solidFill>
                  <a:srgbClr val="004489"/>
                </a:solidFill>
                <a:latin typeface="Gill Sans MT"/>
                <a:cs typeface="Gill Sans MT"/>
              </a:rPr>
              <a:t>for</a:t>
            </a:r>
            <a:r>
              <a:rPr sz="1059" spc="-18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b="1" dirty="0">
                <a:solidFill>
                  <a:srgbClr val="004489"/>
                </a:solidFill>
                <a:latin typeface="Arial Narrow"/>
                <a:cs typeface="Arial Narrow"/>
              </a:rPr>
              <a:t>31.5</a:t>
            </a:r>
            <a:r>
              <a:rPr sz="1059" dirty="0">
                <a:solidFill>
                  <a:srgbClr val="004489"/>
                </a:solidFill>
                <a:latin typeface="Gill Sans MT"/>
                <a:cs typeface="Gill Sans MT"/>
              </a:rPr>
              <a:t>%</a:t>
            </a:r>
            <a:r>
              <a:rPr sz="1059" spc="-13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dirty="0">
                <a:solidFill>
                  <a:srgbClr val="004489"/>
                </a:solidFill>
                <a:latin typeface="Gill Sans MT"/>
                <a:cs typeface="Gill Sans MT"/>
              </a:rPr>
              <a:t>of</a:t>
            </a:r>
            <a:r>
              <a:rPr sz="1059" spc="-13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spc="-31" dirty="0">
                <a:solidFill>
                  <a:srgbClr val="004489"/>
                </a:solidFill>
                <a:latin typeface="Gill Sans MT"/>
                <a:cs typeface="Gill Sans MT"/>
              </a:rPr>
              <a:t>the</a:t>
            </a:r>
            <a:r>
              <a:rPr sz="1059" spc="-13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spc="-26" dirty="0">
                <a:solidFill>
                  <a:srgbClr val="004489"/>
                </a:solidFill>
                <a:latin typeface="Gill Sans MT"/>
                <a:cs typeface="Gill Sans MT"/>
              </a:rPr>
              <a:t>county</a:t>
            </a:r>
            <a:r>
              <a:rPr sz="1059" spc="-13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spc="-9" dirty="0">
                <a:solidFill>
                  <a:srgbClr val="004489"/>
                </a:solidFill>
                <a:latin typeface="Gill Sans MT"/>
                <a:cs typeface="Gill Sans MT"/>
              </a:rPr>
              <a:t>population.</a:t>
            </a:r>
            <a:endParaRPr sz="1059">
              <a:latin typeface="Gill Sans MT"/>
              <a:cs typeface="Gill Sans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84578" y="5429250"/>
            <a:ext cx="378199" cy="344581"/>
          </a:xfrm>
          <a:custGeom>
            <a:avLst/>
            <a:gdLst/>
            <a:ahLst/>
            <a:cxnLst/>
            <a:rect l="l" t="t" r="r" b="b"/>
            <a:pathLst>
              <a:path w="428625" h="390525">
                <a:moveTo>
                  <a:pt x="145707" y="0"/>
                </a:moveTo>
                <a:lnTo>
                  <a:pt x="129022" y="3332"/>
                </a:lnTo>
                <a:lnTo>
                  <a:pt x="115398" y="12422"/>
                </a:lnTo>
                <a:lnTo>
                  <a:pt x="106212" y="25905"/>
                </a:lnTo>
                <a:lnTo>
                  <a:pt x="102844" y="42418"/>
                </a:lnTo>
                <a:lnTo>
                  <a:pt x="106212" y="58930"/>
                </a:lnTo>
                <a:lnTo>
                  <a:pt x="115398" y="72413"/>
                </a:lnTo>
                <a:lnTo>
                  <a:pt x="129022" y="81503"/>
                </a:lnTo>
                <a:lnTo>
                  <a:pt x="145707" y="84836"/>
                </a:lnTo>
                <a:lnTo>
                  <a:pt x="162383" y="81503"/>
                </a:lnTo>
                <a:lnTo>
                  <a:pt x="176004" y="72413"/>
                </a:lnTo>
                <a:lnTo>
                  <a:pt x="185188" y="58930"/>
                </a:lnTo>
                <a:lnTo>
                  <a:pt x="188556" y="42418"/>
                </a:lnTo>
                <a:lnTo>
                  <a:pt x="185188" y="25905"/>
                </a:lnTo>
                <a:lnTo>
                  <a:pt x="176004" y="12422"/>
                </a:lnTo>
                <a:lnTo>
                  <a:pt x="162383" y="3332"/>
                </a:lnTo>
                <a:lnTo>
                  <a:pt x="145707" y="0"/>
                </a:lnTo>
                <a:close/>
              </a:path>
              <a:path w="428625" h="390525">
                <a:moveTo>
                  <a:pt x="281241" y="0"/>
                </a:moveTo>
                <a:lnTo>
                  <a:pt x="264557" y="3332"/>
                </a:lnTo>
                <a:lnTo>
                  <a:pt x="250932" y="12422"/>
                </a:lnTo>
                <a:lnTo>
                  <a:pt x="241747" y="25905"/>
                </a:lnTo>
                <a:lnTo>
                  <a:pt x="238379" y="42418"/>
                </a:lnTo>
                <a:lnTo>
                  <a:pt x="241747" y="58930"/>
                </a:lnTo>
                <a:lnTo>
                  <a:pt x="250932" y="72413"/>
                </a:lnTo>
                <a:lnTo>
                  <a:pt x="264557" y="81503"/>
                </a:lnTo>
                <a:lnTo>
                  <a:pt x="281241" y="84836"/>
                </a:lnTo>
                <a:lnTo>
                  <a:pt x="297918" y="81503"/>
                </a:lnTo>
                <a:lnTo>
                  <a:pt x="311538" y="72413"/>
                </a:lnTo>
                <a:lnTo>
                  <a:pt x="320723" y="58930"/>
                </a:lnTo>
                <a:lnTo>
                  <a:pt x="324091" y="42418"/>
                </a:lnTo>
                <a:lnTo>
                  <a:pt x="320723" y="25905"/>
                </a:lnTo>
                <a:lnTo>
                  <a:pt x="311538" y="12422"/>
                </a:lnTo>
                <a:lnTo>
                  <a:pt x="297918" y="3332"/>
                </a:lnTo>
                <a:lnTo>
                  <a:pt x="281241" y="0"/>
                </a:lnTo>
                <a:close/>
              </a:path>
              <a:path w="428625" h="390525">
                <a:moveTo>
                  <a:pt x="214541" y="263271"/>
                </a:moveTo>
                <a:lnTo>
                  <a:pt x="160021" y="285659"/>
                </a:lnTo>
                <a:lnTo>
                  <a:pt x="137514" y="339071"/>
                </a:lnTo>
                <a:lnTo>
                  <a:pt x="137401" y="371985"/>
                </a:lnTo>
                <a:lnTo>
                  <a:pt x="138722" y="374347"/>
                </a:lnTo>
                <a:lnTo>
                  <a:pt x="181050" y="388454"/>
                </a:lnTo>
                <a:lnTo>
                  <a:pt x="214541" y="390525"/>
                </a:lnTo>
                <a:lnTo>
                  <a:pt x="248033" y="388454"/>
                </a:lnTo>
                <a:lnTo>
                  <a:pt x="288201" y="375945"/>
                </a:lnTo>
                <a:lnTo>
                  <a:pt x="291675" y="371985"/>
                </a:lnTo>
                <a:lnTo>
                  <a:pt x="291568" y="339071"/>
                </a:lnTo>
                <a:lnTo>
                  <a:pt x="285610" y="309932"/>
                </a:lnTo>
                <a:lnTo>
                  <a:pt x="269065" y="285659"/>
                </a:lnTo>
                <a:lnTo>
                  <a:pt x="244542" y="269280"/>
                </a:lnTo>
                <a:lnTo>
                  <a:pt x="214541" y="263271"/>
                </a:lnTo>
                <a:close/>
              </a:path>
              <a:path w="428625" h="390525">
                <a:moveTo>
                  <a:pt x="77139" y="212090"/>
                </a:moveTo>
                <a:lnTo>
                  <a:pt x="47143" y="218099"/>
                </a:lnTo>
                <a:lnTo>
                  <a:pt x="22620" y="234480"/>
                </a:lnTo>
                <a:lnTo>
                  <a:pt x="6071" y="258756"/>
                </a:lnTo>
                <a:lnTo>
                  <a:pt x="0" y="288455"/>
                </a:lnTo>
                <a:lnTo>
                  <a:pt x="0" y="320814"/>
                </a:lnTo>
                <a:lnTo>
                  <a:pt x="43647" y="337327"/>
                </a:lnTo>
                <a:lnTo>
                  <a:pt x="77139" y="339356"/>
                </a:lnTo>
                <a:lnTo>
                  <a:pt x="90101" y="339071"/>
                </a:lnTo>
                <a:lnTo>
                  <a:pt x="101612" y="338288"/>
                </a:lnTo>
                <a:lnTo>
                  <a:pt x="111733" y="337111"/>
                </a:lnTo>
                <a:lnTo>
                  <a:pt x="120523" y="335648"/>
                </a:lnTo>
                <a:lnTo>
                  <a:pt x="123284" y="316659"/>
                </a:lnTo>
                <a:lnTo>
                  <a:pt x="129679" y="299097"/>
                </a:lnTo>
                <a:lnTo>
                  <a:pt x="139332" y="283373"/>
                </a:lnTo>
                <a:lnTo>
                  <a:pt x="151866" y="269900"/>
                </a:lnTo>
                <a:lnTo>
                  <a:pt x="141735" y="246856"/>
                </a:lnTo>
                <a:lnTo>
                  <a:pt x="124899" y="228541"/>
                </a:lnTo>
                <a:lnTo>
                  <a:pt x="102865" y="216452"/>
                </a:lnTo>
                <a:lnTo>
                  <a:pt x="77139" y="212090"/>
                </a:lnTo>
                <a:close/>
              </a:path>
              <a:path w="428625" h="390525">
                <a:moveTo>
                  <a:pt x="351409" y="212090"/>
                </a:moveTo>
                <a:lnTo>
                  <a:pt x="325723" y="216452"/>
                </a:lnTo>
                <a:lnTo>
                  <a:pt x="303744" y="228473"/>
                </a:lnTo>
                <a:lnTo>
                  <a:pt x="286884" y="246701"/>
                </a:lnTo>
                <a:lnTo>
                  <a:pt x="276682" y="269621"/>
                </a:lnTo>
                <a:lnTo>
                  <a:pt x="289403" y="283169"/>
                </a:lnTo>
                <a:lnTo>
                  <a:pt x="299231" y="299024"/>
                </a:lnTo>
                <a:lnTo>
                  <a:pt x="305753" y="316751"/>
                </a:lnTo>
                <a:lnTo>
                  <a:pt x="308559" y="335915"/>
                </a:lnTo>
                <a:lnTo>
                  <a:pt x="317392" y="337327"/>
                </a:lnTo>
                <a:lnTo>
                  <a:pt x="327283" y="338402"/>
                </a:lnTo>
                <a:lnTo>
                  <a:pt x="338636" y="339106"/>
                </a:lnTo>
                <a:lnTo>
                  <a:pt x="351409" y="339356"/>
                </a:lnTo>
                <a:lnTo>
                  <a:pt x="384955" y="337315"/>
                </a:lnTo>
                <a:lnTo>
                  <a:pt x="425069" y="325043"/>
                </a:lnTo>
                <a:lnTo>
                  <a:pt x="428548" y="320814"/>
                </a:lnTo>
                <a:lnTo>
                  <a:pt x="428548" y="288455"/>
                </a:lnTo>
                <a:lnTo>
                  <a:pt x="422478" y="258756"/>
                </a:lnTo>
                <a:lnTo>
                  <a:pt x="405933" y="234480"/>
                </a:lnTo>
                <a:lnTo>
                  <a:pt x="381410" y="218099"/>
                </a:lnTo>
                <a:lnTo>
                  <a:pt x="351409" y="212090"/>
                </a:lnTo>
                <a:close/>
              </a:path>
              <a:path w="428625" h="390525">
                <a:moveTo>
                  <a:pt x="214541" y="152971"/>
                </a:moveTo>
                <a:lnTo>
                  <a:pt x="194526" y="156972"/>
                </a:lnTo>
                <a:lnTo>
                  <a:pt x="178181" y="167884"/>
                </a:lnTo>
                <a:lnTo>
                  <a:pt x="167160" y="184068"/>
                </a:lnTo>
                <a:lnTo>
                  <a:pt x="163118" y="203885"/>
                </a:lnTo>
                <a:lnTo>
                  <a:pt x="167160" y="223696"/>
                </a:lnTo>
                <a:lnTo>
                  <a:pt x="178181" y="239876"/>
                </a:lnTo>
                <a:lnTo>
                  <a:pt x="194526" y="250786"/>
                </a:lnTo>
                <a:lnTo>
                  <a:pt x="214541" y="254787"/>
                </a:lnTo>
                <a:lnTo>
                  <a:pt x="234555" y="250786"/>
                </a:lnTo>
                <a:lnTo>
                  <a:pt x="250901" y="239876"/>
                </a:lnTo>
                <a:lnTo>
                  <a:pt x="261922" y="223696"/>
                </a:lnTo>
                <a:lnTo>
                  <a:pt x="265963" y="203885"/>
                </a:lnTo>
                <a:lnTo>
                  <a:pt x="261922" y="184068"/>
                </a:lnTo>
                <a:lnTo>
                  <a:pt x="250901" y="167884"/>
                </a:lnTo>
                <a:lnTo>
                  <a:pt x="234555" y="156972"/>
                </a:lnTo>
                <a:lnTo>
                  <a:pt x="214541" y="152971"/>
                </a:lnTo>
                <a:close/>
              </a:path>
              <a:path w="428625" h="390525">
                <a:moveTo>
                  <a:pt x="145707" y="93319"/>
                </a:moveTo>
                <a:lnTo>
                  <a:pt x="138688" y="93722"/>
                </a:lnTo>
                <a:lnTo>
                  <a:pt x="131957" y="94902"/>
                </a:lnTo>
                <a:lnTo>
                  <a:pt x="125538" y="96818"/>
                </a:lnTo>
                <a:lnTo>
                  <a:pt x="119456" y="99428"/>
                </a:lnTo>
                <a:lnTo>
                  <a:pt x="130382" y="109982"/>
                </a:lnTo>
                <a:lnTo>
                  <a:pt x="138744" y="122718"/>
                </a:lnTo>
                <a:lnTo>
                  <a:pt x="144091" y="137195"/>
                </a:lnTo>
                <a:lnTo>
                  <a:pt x="145973" y="152971"/>
                </a:lnTo>
                <a:lnTo>
                  <a:pt x="144177" y="168433"/>
                </a:lnTo>
                <a:lnTo>
                  <a:pt x="139063" y="182656"/>
                </a:lnTo>
                <a:lnTo>
                  <a:pt x="131041" y="195228"/>
                </a:lnTo>
                <a:lnTo>
                  <a:pt x="120523" y="205740"/>
                </a:lnTo>
                <a:lnTo>
                  <a:pt x="129577" y="211015"/>
                </a:lnTo>
                <a:lnTo>
                  <a:pt x="137961" y="217206"/>
                </a:lnTo>
                <a:lnTo>
                  <a:pt x="145641" y="224343"/>
                </a:lnTo>
                <a:lnTo>
                  <a:pt x="152400" y="232244"/>
                </a:lnTo>
                <a:lnTo>
                  <a:pt x="149676" y="225584"/>
                </a:lnTo>
                <a:lnTo>
                  <a:pt x="147658" y="218627"/>
                </a:lnTo>
                <a:lnTo>
                  <a:pt x="146404" y="211388"/>
                </a:lnTo>
                <a:lnTo>
                  <a:pt x="145973" y="203885"/>
                </a:lnTo>
                <a:lnTo>
                  <a:pt x="150391" y="179916"/>
                </a:lnTo>
                <a:lnTo>
                  <a:pt x="162553" y="159667"/>
                </a:lnTo>
                <a:lnTo>
                  <a:pt x="180821" y="144756"/>
                </a:lnTo>
                <a:lnTo>
                  <a:pt x="203555" y="136804"/>
                </a:lnTo>
                <a:lnTo>
                  <a:pt x="195532" y="119347"/>
                </a:lnTo>
                <a:lnTo>
                  <a:pt x="182503" y="105584"/>
                </a:lnTo>
                <a:lnTo>
                  <a:pt x="165538" y="96560"/>
                </a:lnTo>
                <a:lnTo>
                  <a:pt x="145707" y="93319"/>
                </a:lnTo>
                <a:close/>
              </a:path>
              <a:path w="428625" h="390525">
                <a:moveTo>
                  <a:pt x="281241" y="93319"/>
                </a:moveTo>
                <a:lnTo>
                  <a:pt x="261437" y="96560"/>
                </a:lnTo>
                <a:lnTo>
                  <a:pt x="244524" y="105513"/>
                </a:lnTo>
                <a:lnTo>
                  <a:pt x="231469" y="119192"/>
                </a:lnTo>
                <a:lnTo>
                  <a:pt x="223380" y="136537"/>
                </a:lnTo>
                <a:lnTo>
                  <a:pt x="246878" y="144056"/>
                </a:lnTo>
                <a:lnTo>
                  <a:pt x="265836" y="158934"/>
                </a:lnTo>
                <a:lnTo>
                  <a:pt x="278497" y="179450"/>
                </a:lnTo>
                <a:lnTo>
                  <a:pt x="283108" y="203885"/>
                </a:lnTo>
                <a:lnTo>
                  <a:pt x="282755" y="210506"/>
                </a:lnTo>
                <a:lnTo>
                  <a:pt x="282658" y="211388"/>
                </a:lnTo>
                <a:lnTo>
                  <a:pt x="281638" y="217752"/>
                </a:lnTo>
                <a:lnTo>
                  <a:pt x="279872" y="224343"/>
                </a:lnTo>
                <a:lnTo>
                  <a:pt x="277482" y="230657"/>
                </a:lnTo>
                <a:lnTo>
                  <a:pt x="284146" y="223159"/>
                </a:lnTo>
                <a:lnTo>
                  <a:pt x="291544" y="216422"/>
                </a:lnTo>
                <a:lnTo>
                  <a:pt x="299613" y="210506"/>
                </a:lnTo>
                <a:lnTo>
                  <a:pt x="308292" y="205473"/>
                </a:lnTo>
                <a:lnTo>
                  <a:pt x="297853" y="194991"/>
                </a:lnTo>
                <a:lnTo>
                  <a:pt x="289918" y="182489"/>
                </a:lnTo>
                <a:lnTo>
                  <a:pt x="284903" y="168433"/>
                </a:lnTo>
                <a:lnTo>
                  <a:pt x="284821" y="167884"/>
                </a:lnTo>
                <a:lnTo>
                  <a:pt x="283108" y="152971"/>
                </a:lnTo>
                <a:lnTo>
                  <a:pt x="284897" y="137493"/>
                </a:lnTo>
                <a:lnTo>
                  <a:pt x="289999" y="123274"/>
                </a:lnTo>
                <a:lnTo>
                  <a:pt x="298019" y="110714"/>
                </a:lnTo>
                <a:lnTo>
                  <a:pt x="308559" y="100215"/>
                </a:lnTo>
                <a:lnTo>
                  <a:pt x="302247" y="97311"/>
                </a:lnTo>
                <a:lnTo>
                  <a:pt x="295595" y="95143"/>
                </a:lnTo>
                <a:lnTo>
                  <a:pt x="288595" y="93788"/>
                </a:lnTo>
                <a:lnTo>
                  <a:pt x="281241" y="93319"/>
                </a:lnTo>
                <a:close/>
              </a:path>
              <a:path w="428625" h="390525">
                <a:moveTo>
                  <a:pt x="77406" y="102069"/>
                </a:moveTo>
                <a:lnTo>
                  <a:pt x="57384" y="106070"/>
                </a:lnTo>
                <a:lnTo>
                  <a:pt x="41035" y="116981"/>
                </a:lnTo>
                <a:lnTo>
                  <a:pt x="30013" y="133161"/>
                </a:lnTo>
                <a:lnTo>
                  <a:pt x="25971" y="152971"/>
                </a:lnTo>
                <a:lnTo>
                  <a:pt x="30013" y="172789"/>
                </a:lnTo>
                <a:lnTo>
                  <a:pt x="41035" y="188972"/>
                </a:lnTo>
                <a:lnTo>
                  <a:pt x="57384" y="199884"/>
                </a:lnTo>
                <a:lnTo>
                  <a:pt x="77406" y="203885"/>
                </a:lnTo>
                <a:lnTo>
                  <a:pt x="97421" y="199884"/>
                </a:lnTo>
                <a:lnTo>
                  <a:pt x="113766" y="188972"/>
                </a:lnTo>
                <a:lnTo>
                  <a:pt x="124787" y="172789"/>
                </a:lnTo>
                <a:lnTo>
                  <a:pt x="128828" y="152971"/>
                </a:lnTo>
                <a:lnTo>
                  <a:pt x="124787" y="133161"/>
                </a:lnTo>
                <a:lnTo>
                  <a:pt x="113766" y="116981"/>
                </a:lnTo>
                <a:lnTo>
                  <a:pt x="97421" y="106070"/>
                </a:lnTo>
                <a:lnTo>
                  <a:pt x="77406" y="102069"/>
                </a:lnTo>
                <a:close/>
              </a:path>
              <a:path w="428625" h="390525">
                <a:moveTo>
                  <a:pt x="351688" y="102069"/>
                </a:moveTo>
                <a:lnTo>
                  <a:pt x="331666" y="106070"/>
                </a:lnTo>
                <a:lnTo>
                  <a:pt x="315317" y="116981"/>
                </a:lnTo>
                <a:lnTo>
                  <a:pt x="304294" y="133161"/>
                </a:lnTo>
                <a:lnTo>
                  <a:pt x="300253" y="152971"/>
                </a:lnTo>
                <a:lnTo>
                  <a:pt x="304294" y="172789"/>
                </a:lnTo>
                <a:lnTo>
                  <a:pt x="315317" y="188972"/>
                </a:lnTo>
                <a:lnTo>
                  <a:pt x="331666" y="199884"/>
                </a:lnTo>
                <a:lnTo>
                  <a:pt x="351688" y="203885"/>
                </a:lnTo>
                <a:lnTo>
                  <a:pt x="371703" y="199884"/>
                </a:lnTo>
                <a:lnTo>
                  <a:pt x="388048" y="188972"/>
                </a:lnTo>
                <a:lnTo>
                  <a:pt x="399069" y="172789"/>
                </a:lnTo>
                <a:lnTo>
                  <a:pt x="403110" y="152971"/>
                </a:lnTo>
                <a:lnTo>
                  <a:pt x="399069" y="133161"/>
                </a:lnTo>
                <a:lnTo>
                  <a:pt x="388048" y="116981"/>
                </a:lnTo>
                <a:lnTo>
                  <a:pt x="371703" y="106070"/>
                </a:lnTo>
                <a:lnTo>
                  <a:pt x="351688" y="102069"/>
                </a:lnTo>
                <a:close/>
              </a:path>
            </a:pathLst>
          </a:custGeom>
          <a:solidFill>
            <a:srgbClr val="00448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12" name="object 12"/>
          <p:cNvGrpSpPr/>
          <p:nvPr/>
        </p:nvGrpSpPr>
        <p:grpSpPr>
          <a:xfrm>
            <a:off x="1750403" y="5109781"/>
            <a:ext cx="1381685" cy="1260662"/>
            <a:chOff x="1831390" y="5791085"/>
            <a:chExt cx="1565910" cy="1428750"/>
          </a:xfrm>
        </p:grpSpPr>
        <p:sp>
          <p:nvSpPr>
            <p:cNvPr id="13" name="object 13"/>
            <p:cNvSpPr/>
            <p:nvPr/>
          </p:nvSpPr>
          <p:spPr>
            <a:xfrm>
              <a:off x="2585923" y="5933566"/>
              <a:ext cx="635" cy="343535"/>
            </a:xfrm>
            <a:custGeom>
              <a:avLst/>
              <a:gdLst/>
              <a:ahLst/>
              <a:cxnLst/>
              <a:rect l="l" t="t" r="r" b="b"/>
              <a:pathLst>
                <a:path w="635" h="343535">
                  <a:moveTo>
                    <a:pt x="0" y="0"/>
                  </a:moveTo>
                  <a:lnTo>
                    <a:pt x="0" y="163893"/>
                  </a:lnTo>
                  <a:lnTo>
                    <a:pt x="50" y="343357"/>
                  </a:lnTo>
                  <a:lnTo>
                    <a:pt x="50" y="179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05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2585834" y="5933566"/>
              <a:ext cx="635" cy="343535"/>
            </a:xfrm>
            <a:custGeom>
              <a:avLst/>
              <a:gdLst/>
              <a:ahLst/>
              <a:cxnLst/>
              <a:rect l="l" t="t" r="r" b="b"/>
              <a:pathLst>
                <a:path w="635" h="343535">
                  <a:moveTo>
                    <a:pt x="0" y="0"/>
                  </a:moveTo>
                  <a:lnTo>
                    <a:pt x="0" y="163893"/>
                  </a:lnTo>
                  <a:lnTo>
                    <a:pt x="76" y="343357"/>
                  </a:lnTo>
                  <a:lnTo>
                    <a:pt x="76" y="179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C7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2585923" y="5933566"/>
              <a:ext cx="509270" cy="534035"/>
            </a:xfrm>
            <a:custGeom>
              <a:avLst/>
              <a:gdLst/>
              <a:ahLst/>
              <a:cxnLst/>
              <a:rect l="l" t="t" r="r" b="b"/>
              <a:pathLst>
                <a:path w="509269" h="534035">
                  <a:moveTo>
                    <a:pt x="296240" y="370027"/>
                  </a:moveTo>
                  <a:lnTo>
                    <a:pt x="279666" y="329222"/>
                  </a:lnTo>
                  <a:lnTo>
                    <a:pt x="255778" y="292315"/>
                  </a:lnTo>
                  <a:lnTo>
                    <a:pt x="225310" y="259803"/>
                  </a:lnTo>
                  <a:lnTo>
                    <a:pt x="189001" y="232130"/>
                  </a:lnTo>
                  <a:lnTo>
                    <a:pt x="147586" y="209791"/>
                  </a:lnTo>
                  <a:lnTo>
                    <a:pt x="101790" y="193243"/>
                  </a:lnTo>
                  <a:lnTo>
                    <a:pt x="52374" y="182981"/>
                  </a:lnTo>
                  <a:lnTo>
                    <a:pt x="50" y="179463"/>
                  </a:lnTo>
                  <a:lnTo>
                    <a:pt x="50" y="343357"/>
                  </a:lnTo>
                  <a:lnTo>
                    <a:pt x="52374" y="346887"/>
                  </a:lnTo>
                  <a:lnTo>
                    <a:pt x="101790" y="357149"/>
                  </a:lnTo>
                  <a:lnTo>
                    <a:pt x="147586" y="373697"/>
                  </a:lnTo>
                  <a:lnTo>
                    <a:pt x="189001" y="396036"/>
                  </a:lnTo>
                  <a:lnTo>
                    <a:pt x="225310" y="423697"/>
                  </a:lnTo>
                  <a:lnTo>
                    <a:pt x="255778" y="456222"/>
                  </a:lnTo>
                  <a:lnTo>
                    <a:pt x="279666" y="493115"/>
                  </a:lnTo>
                  <a:lnTo>
                    <a:pt x="296240" y="533920"/>
                  </a:lnTo>
                  <a:lnTo>
                    <a:pt x="296240" y="370027"/>
                  </a:lnTo>
                  <a:close/>
                </a:path>
                <a:path w="509269" h="534035">
                  <a:moveTo>
                    <a:pt x="509092" y="327533"/>
                  </a:moveTo>
                  <a:lnTo>
                    <a:pt x="494423" y="286689"/>
                  </a:lnTo>
                  <a:lnTo>
                    <a:pt x="475475" y="247916"/>
                  </a:lnTo>
                  <a:lnTo>
                    <a:pt x="452475" y="211378"/>
                  </a:lnTo>
                  <a:lnTo>
                    <a:pt x="425678" y="177215"/>
                  </a:lnTo>
                  <a:lnTo>
                    <a:pt x="395300" y="145580"/>
                  </a:lnTo>
                  <a:lnTo>
                    <a:pt x="361581" y="116649"/>
                  </a:lnTo>
                  <a:lnTo>
                    <a:pt x="324764" y="90538"/>
                  </a:lnTo>
                  <a:lnTo>
                    <a:pt x="285076" y="67424"/>
                  </a:lnTo>
                  <a:lnTo>
                    <a:pt x="242773" y="47447"/>
                  </a:lnTo>
                  <a:lnTo>
                    <a:pt x="198056" y="30772"/>
                  </a:lnTo>
                  <a:lnTo>
                    <a:pt x="151193" y="17526"/>
                  </a:lnTo>
                  <a:lnTo>
                    <a:pt x="102400" y="7886"/>
                  </a:lnTo>
                  <a:lnTo>
                    <a:pt x="51917" y="1993"/>
                  </a:lnTo>
                  <a:lnTo>
                    <a:pt x="0" y="0"/>
                  </a:lnTo>
                  <a:lnTo>
                    <a:pt x="0" y="163893"/>
                  </a:lnTo>
                  <a:lnTo>
                    <a:pt x="51917" y="165887"/>
                  </a:lnTo>
                  <a:lnTo>
                    <a:pt x="102400" y="171780"/>
                  </a:lnTo>
                  <a:lnTo>
                    <a:pt x="151193" y="181419"/>
                  </a:lnTo>
                  <a:lnTo>
                    <a:pt x="198056" y="194665"/>
                  </a:lnTo>
                  <a:lnTo>
                    <a:pt x="242773" y="211340"/>
                  </a:lnTo>
                  <a:lnTo>
                    <a:pt x="285076" y="231317"/>
                  </a:lnTo>
                  <a:lnTo>
                    <a:pt x="324764" y="254431"/>
                  </a:lnTo>
                  <a:lnTo>
                    <a:pt x="361581" y="280543"/>
                  </a:lnTo>
                  <a:lnTo>
                    <a:pt x="395300" y="309486"/>
                  </a:lnTo>
                  <a:lnTo>
                    <a:pt x="425678" y="341109"/>
                  </a:lnTo>
                  <a:lnTo>
                    <a:pt x="452475" y="375272"/>
                  </a:lnTo>
                  <a:lnTo>
                    <a:pt x="475475" y="411822"/>
                  </a:lnTo>
                  <a:lnTo>
                    <a:pt x="494423" y="450596"/>
                  </a:lnTo>
                  <a:lnTo>
                    <a:pt x="509092" y="491439"/>
                  </a:lnTo>
                  <a:lnTo>
                    <a:pt x="509092" y="327533"/>
                  </a:lnTo>
                  <a:close/>
                </a:path>
              </a:pathLst>
            </a:custGeom>
            <a:solidFill>
              <a:srgbClr val="AA805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2176" y="6261099"/>
              <a:ext cx="212839" cy="2064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093137" y="6447281"/>
              <a:ext cx="206375" cy="224790"/>
            </a:xfrm>
            <a:custGeom>
              <a:avLst/>
              <a:gdLst/>
              <a:ahLst/>
              <a:cxnLst/>
              <a:rect l="l" t="t" r="r" b="b"/>
              <a:pathLst>
                <a:path w="206375" h="224790">
                  <a:moveTo>
                    <a:pt x="206121" y="0"/>
                  </a:moveTo>
                  <a:lnTo>
                    <a:pt x="0" y="60793"/>
                  </a:lnTo>
                  <a:lnTo>
                    <a:pt x="0" y="224692"/>
                  </a:lnTo>
                  <a:lnTo>
                    <a:pt x="206121" y="163896"/>
                  </a:lnTo>
                  <a:lnTo>
                    <a:pt x="206121" y="0"/>
                  </a:lnTo>
                  <a:close/>
                </a:path>
              </a:pathLst>
            </a:custGeom>
            <a:solidFill>
              <a:srgbClr val="004DB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2062162" y="6113017"/>
              <a:ext cx="523875" cy="559435"/>
            </a:xfrm>
            <a:custGeom>
              <a:avLst/>
              <a:gdLst/>
              <a:ahLst/>
              <a:cxnLst/>
              <a:rect l="l" t="t" r="r" b="b"/>
              <a:pathLst>
                <a:path w="523875" h="559434">
                  <a:moveTo>
                    <a:pt x="237096" y="334264"/>
                  </a:moveTo>
                  <a:lnTo>
                    <a:pt x="236220" y="331558"/>
                  </a:lnTo>
                  <a:lnTo>
                    <a:pt x="234569" y="334759"/>
                  </a:lnTo>
                  <a:lnTo>
                    <a:pt x="234480" y="335038"/>
                  </a:lnTo>
                  <a:lnTo>
                    <a:pt x="30975" y="395058"/>
                  </a:lnTo>
                  <a:lnTo>
                    <a:pt x="17030" y="358978"/>
                  </a:lnTo>
                  <a:lnTo>
                    <a:pt x="7391" y="323532"/>
                  </a:lnTo>
                  <a:lnTo>
                    <a:pt x="1803" y="287502"/>
                  </a:lnTo>
                  <a:lnTo>
                    <a:pt x="0" y="249682"/>
                  </a:lnTo>
                  <a:lnTo>
                    <a:pt x="0" y="413588"/>
                  </a:lnTo>
                  <a:lnTo>
                    <a:pt x="1803" y="451396"/>
                  </a:lnTo>
                  <a:lnTo>
                    <a:pt x="7391" y="487426"/>
                  </a:lnTo>
                  <a:lnTo>
                    <a:pt x="17030" y="522884"/>
                  </a:lnTo>
                  <a:lnTo>
                    <a:pt x="30975" y="558952"/>
                  </a:lnTo>
                  <a:lnTo>
                    <a:pt x="237096" y="498170"/>
                  </a:lnTo>
                  <a:lnTo>
                    <a:pt x="237096" y="334264"/>
                  </a:lnTo>
                  <a:close/>
                </a:path>
                <a:path w="523875" h="559434">
                  <a:moveTo>
                    <a:pt x="523748" y="0"/>
                  </a:moveTo>
                  <a:lnTo>
                    <a:pt x="471360" y="3543"/>
                  </a:lnTo>
                  <a:lnTo>
                    <a:pt x="420624" y="14770"/>
                  </a:lnTo>
                  <a:lnTo>
                    <a:pt x="370738" y="33769"/>
                  </a:lnTo>
                  <a:lnTo>
                    <a:pt x="327012" y="58978"/>
                  </a:lnTo>
                  <a:lnTo>
                    <a:pt x="289979" y="89535"/>
                  </a:lnTo>
                  <a:lnTo>
                    <a:pt x="260134" y="124510"/>
                  </a:lnTo>
                  <a:lnTo>
                    <a:pt x="238010" y="163029"/>
                  </a:lnTo>
                  <a:lnTo>
                    <a:pt x="224129" y="204152"/>
                  </a:lnTo>
                  <a:lnTo>
                    <a:pt x="218998" y="247002"/>
                  </a:lnTo>
                  <a:lnTo>
                    <a:pt x="223151" y="290677"/>
                  </a:lnTo>
                  <a:lnTo>
                    <a:pt x="236220" y="331558"/>
                  </a:lnTo>
                  <a:lnTo>
                    <a:pt x="253034" y="298932"/>
                  </a:lnTo>
                  <a:lnTo>
                    <a:pt x="277812" y="266204"/>
                  </a:lnTo>
                  <a:lnTo>
                    <a:pt x="308254" y="237109"/>
                  </a:lnTo>
                  <a:lnTo>
                    <a:pt x="343763" y="212140"/>
                  </a:lnTo>
                  <a:lnTo>
                    <a:pt x="383692" y="191820"/>
                  </a:lnTo>
                  <a:lnTo>
                    <a:pt x="427418" y="176669"/>
                  </a:lnTo>
                  <a:lnTo>
                    <a:pt x="474306" y="167195"/>
                  </a:lnTo>
                  <a:lnTo>
                    <a:pt x="523748" y="163906"/>
                  </a:lnTo>
                  <a:lnTo>
                    <a:pt x="523748" y="0"/>
                  </a:lnTo>
                  <a:close/>
                </a:path>
              </a:pathLst>
            </a:custGeom>
            <a:solidFill>
              <a:srgbClr val="002C7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2805493" y="6535971"/>
              <a:ext cx="158115" cy="288925"/>
            </a:xfrm>
            <a:custGeom>
              <a:avLst/>
              <a:gdLst/>
              <a:ahLst/>
              <a:cxnLst/>
              <a:rect l="l" t="t" r="r" b="b"/>
              <a:pathLst>
                <a:path w="158114" h="288925">
                  <a:moveTo>
                    <a:pt x="0" y="0"/>
                  </a:moveTo>
                  <a:lnTo>
                    <a:pt x="0" y="163898"/>
                  </a:lnTo>
                  <a:lnTo>
                    <a:pt x="157734" y="288433"/>
                  </a:lnTo>
                  <a:lnTo>
                    <a:pt x="157734" y="124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442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2805493" y="6535971"/>
              <a:ext cx="158115" cy="288925"/>
            </a:xfrm>
            <a:custGeom>
              <a:avLst/>
              <a:gdLst/>
              <a:ahLst/>
              <a:cxnLst/>
              <a:rect l="l" t="t" r="r" b="b"/>
              <a:pathLst>
                <a:path w="158114" h="288925">
                  <a:moveTo>
                    <a:pt x="0" y="0"/>
                  </a:moveTo>
                  <a:lnTo>
                    <a:pt x="0" y="163898"/>
                  </a:lnTo>
                  <a:lnTo>
                    <a:pt x="157734" y="288438"/>
                  </a:lnTo>
                  <a:lnTo>
                    <a:pt x="157734" y="124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2805493" y="6362699"/>
              <a:ext cx="304800" cy="462280"/>
            </a:xfrm>
            <a:custGeom>
              <a:avLst/>
              <a:gdLst/>
              <a:ahLst/>
              <a:cxnLst/>
              <a:rect l="l" t="t" r="r" b="b"/>
              <a:pathLst>
                <a:path w="304800" h="462279">
                  <a:moveTo>
                    <a:pt x="85686" y="155816"/>
                  </a:moveTo>
                  <a:lnTo>
                    <a:pt x="76669" y="104800"/>
                  </a:lnTo>
                  <a:lnTo>
                    <a:pt x="76669" y="58381"/>
                  </a:lnTo>
                  <a:lnTo>
                    <a:pt x="66649" y="88722"/>
                  </a:lnTo>
                  <a:lnTo>
                    <a:pt x="39141" y="132930"/>
                  </a:lnTo>
                  <a:lnTo>
                    <a:pt x="0" y="173278"/>
                  </a:lnTo>
                  <a:lnTo>
                    <a:pt x="0" y="337172"/>
                  </a:lnTo>
                  <a:lnTo>
                    <a:pt x="39141" y="296824"/>
                  </a:lnTo>
                  <a:lnTo>
                    <a:pt x="66649" y="252628"/>
                  </a:lnTo>
                  <a:lnTo>
                    <a:pt x="82257" y="205346"/>
                  </a:lnTo>
                  <a:lnTo>
                    <a:pt x="85686" y="155816"/>
                  </a:lnTo>
                  <a:close/>
                </a:path>
                <a:path w="304800" h="462279">
                  <a:moveTo>
                    <a:pt x="304419" y="0"/>
                  </a:moveTo>
                  <a:lnTo>
                    <a:pt x="301434" y="48564"/>
                  </a:lnTo>
                  <a:lnTo>
                    <a:pt x="292481" y="95084"/>
                  </a:lnTo>
                  <a:lnTo>
                    <a:pt x="277545" y="139573"/>
                  </a:lnTo>
                  <a:lnTo>
                    <a:pt x="256616" y="182054"/>
                  </a:lnTo>
                  <a:lnTo>
                    <a:pt x="229679" y="222580"/>
                  </a:lnTo>
                  <a:lnTo>
                    <a:pt x="196723" y="261150"/>
                  </a:lnTo>
                  <a:lnTo>
                    <a:pt x="157734" y="297815"/>
                  </a:lnTo>
                  <a:lnTo>
                    <a:pt x="157734" y="461708"/>
                  </a:lnTo>
                  <a:lnTo>
                    <a:pt x="196723" y="425056"/>
                  </a:lnTo>
                  <a:lnTo>
                    <a:pt x="229679" y="386473"/>
                  </a:lnTo>
                  <a:lnTo>
                    <a:pt x="256616" y="345960"/>
                  </a:lnTo>
                  <a:lnTo>
                    <a:pt x="277545" y="303466"/>
                  </a:lnTo>
                  <a:lnTo>
                    <a:pt x="292481" y="258978"/>
                  </a:lnTo>
                  <a:lnTo>
                    <a:pt x="301434" y="212471"/>
                  </a:lnTo>
                  <a:lnTo>
                    <a:pt x="304419" y="163906"/>
                  </a:lnTo>
                  <a:lnTo>
                    <a:pt x="304419" y="0"/>
                  </a:lnTo>
                  <a:close/>
                </a:path>
              </a:pathLst>
            </a:custGeom>
            <a:solidFill>
              <a:srgbClr val="71442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2809087" y="6660509"/>
              <a:ext cx="154305" cy="254635"/>
            </a:xfrm>
            <a:custGeom>
              <a:avLst/>
              <a:gdLst/>
              <a:ahLst/>
              <a:cxnLst/>
              <a:rect l="l" t="t" r="r" b="b"/>
              <a:pathLst>
                <a:path w="154305" h="254634">
                  <a:moveTo>
                    <a:pt x="154139" y="0"/>
                  </a:moveTo>
                  <a:lnTo>
                    <a:pt x="118954" y="27530"/>
                  </a:lnTo>
                  <a:lnTo>
                    <a:pt x="82365" y="51300"/>
                  </a:lnTo>
                  <a:lnTo>
                    <a:pt x="43129" y="72040"/>
                  </a:lnTo>
                  <a:lnTo>
                    <a:pt x="0" y="90482"/>
                  </a:lnTo>
                  <a:lnTo>
                    <a:pt x="0" y="254382"/>
                  </a:lnTo>
                  <a:lnTo>
                    <a:pt x="43129" y="235940"/>
                  </a:lnTo>
                  <a:lnTo>
                    <a:pt x="82365" y="215200"/>
                  </a:lnTo>
                  <a:lnTo>
                    <a:pt x="118954" y="191430"/>
                  </a:lnTo>
                  <a:lnTo>
                    <a:pt x="154139" y="163899"/>
                  </a:lnTo>
                  <a:lnTo>
                    <a:pt x="15413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5806" y="6535971"/>
              <a:ext cx="89687" cy="21654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715806" y="6588616"/>
              <a:ext cx="93345" cy="326390"/>
            </a:xfrm>
            <a:custGeom>
              <a:avLst/>
              <a:gdLst/>
              <a:ahLst/>
              <a:cxnLst/>
              <a:rect l="l" t="t" r="r" b="b"/>
              <a:pathLst>
                <a:path w="93344" h="326390">
                  <a:moveTo>
                    <a:pt x="0" y="0"/>
                  </a:moveTo>
                  <a:lnTo>
                    <a:pt x="0" y="163898"/>
                  </a:lnTo>
                  <a:lnTo>
                    <a:pt x="93281" y="326275"/>
                  </a:lnTo>
                  <a:lnTo>
                    <a:pt x="93281" y="162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2633637" y="6588620"/>
              <a:ext cx="175895" cy="361950"/>
            </a:xfrm>
            <a:custGeom>
              <a:avLst/>
              <a:gdLst/>
              <a:ahLst/>
              <a:cxnLst/>
              <a:rect l="l" t="t" r="r" b="b"/>
              <a:pathLst>
                <a:path w="175894" h="361950">
                  <a:moveTo>
                    <a:pt x="34213" y="197954"/>
                  </a:moveTo>
                  <a:lnTo>
                    <a:pt x="0" y="20701"/>
                  </a:lnTo>
                  <a:lnTo>
                    <a:pt x="0" y="184594"/>
                  </a:lnTo>
                  <a:lnTo>
                    <a:pt x="34213" y="361848"/>
                  </a:lnTo>
                  <a:lnTo>
                    <a:pt x="34213" y="197954"/>
                  </a:lnTo>
                  <a:close/>
                </a:path>
                <a:path w="175894" h="361950">
                  <a:moveTo>
                    <a:pt x="175450" y="162382"/>
                  </a:moveTo>
                  <a:lnTo>
                    <a:pt x="82156" y="0"/>
                  </a:lnTo>
                  <a:lnTo>
                    <a:pt x="82156" y="163906"/>
                  </a:lnTo>
                  <a:lnTo>
                    <a:pt x="175450" y="326288"/>
                  </a:lnTo>
                  <a:lnTo>
                    <a:pt x="175450" y="162382"/>
                  </a:lnTo>
                  <a:close/>
                </a:path>
              </a:pathLst>
            </a:custGeom>
            <a:solidFill>
              <a:srgbClr val="0064E2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" name="object 26"/>
            <p:cNvSpPr/>
            <p:nvPr/>
          </p:nvSpPr>
          <p:spPr>
            <a:xfrm>
              <a:off x="2633637" y="6609313"/>
              <a:ext cx="34290" cy="341630"/>
            </a:xfrm>
            <a:custGeom>
              <a:avLst/>
              <a:gdLst/>
              <a:ahLst/>
              <a:cxnLst/>
              <a:rect l="l" t="t" r="r" b="b"/>
              <a:pathLst>
                <a:path w="34289" h="341629">
                  <a:moveTo>
                    <a:pt x="0" y="0"/>
                  </a:moveTo>
                  <a:lnTo>
                    <a:pt x="0" y="163898"/>
                  </a:lnTo>
                  <a:lnTo>
                    <a:pt x="34201" y="341153"/>
                  </a:lnTo>
                  <a:lnTo>
                    <a:pt x="34201" y="177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B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3637" y="6588616"/>
              <a:ext cx="175450" cy="36185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093137" y="6447281"/>
              <a:ext cx="575310" cy="508634"/>
            </a:xfrm>
            <a:custGeom>
              <a:avLst/>
              <a:gdLst/>
              <a:ahLst/>
              <a:cxnLst/>
              <a:rect l="l" t="t" r="r" b="b"/>
              <a:pathLst>
                <a:path w="575310" h="508634">
                  <a:moveTo>
                    <a:pt x="540499" y="162039"/>
                  </a:moveTo>
                  <a:lnTo>
                    <a:pt x="486181" y="165201"/>
                  </a:lnTo>
                  <a:lnTo>
                    <a:pt x="433590" y="160769"/>
                  </a:lnTo>
                  <a:lnTo>
                    <a:pt x="383641" y="149186"/>
                  </a:lnTo>
                  <a:lnTo>
                    <a:pt x="337261" y="130937"/>
                  </a:lnTo>
                  <a:lnTo>
                    <a:pt x="295389" y="106426"/>
                  </a:lnTo>
                  <a:lnTo>
                    <a:pt x="258953" y="76136"/>
                  </a:lnTo>
                  <a:lnTo>
                    <a:pt x="228892" y="40513"/>
                  </a:lnTo>
                  <a:lnTo>
                    <a:pt x="206108" y="0"/>
                  </a:lnTo>
                  <a:lnTo>
                    <a:pt x="206121" y="163906"/>
                  </a:lnTo>
                  <a:lnTo>
                    <a:pt x="228892" y="204419"/>
                  </a:lnTo>
                  <a:lnTo>
                    <a:pt x="258953" y="240042"/>
                  </a:lnTo>
                  <a:lnTo>
                    <a:pt x="295389" y="270332"/>
                  </a:lnTo>
                  <a:lnTo>
                    <a:pt x="337261" y="294830"/>
                  </a:lnTo>
                  <a:lnTo>
                    <a:pt x="383641" y="313093"/>
                  </a:lnTo>
                  <a:lnTo>
                    <a:pt x="433590" y="324662"/>
                  </a:lnTo>
                  <a:lnTo>
                    <a:pt x="486181" y="329095"/>
                  </a:lnTo>
                  <a:lnTo>
                    <a:pt x="540499" y="325932"/>
                  </a:lnTo>
                  <a:lnTo>
                    <a:pt x="540499" y="162039"/>
                  </a:lnTo>
                  <a:close/>
                </a:path>
                <a:path w="575310" h="508634">
                  <a:moveTo>
                    <a:pt x="574700" y="339293"/>
                  </a:moveTo>
                  <a:lnTo>
                    <a:pt x="521093" y="344043"/>
                  </a:lnTo>
                  <a:lnTo>
                    <a:pt x="468223" y="344411"/>
                  </a:lnTo>
                  <a:lnTo>
                    <a:pt x="416394" y="340563"/>
                  </a:lnTo>
                  <a:lnTo>
                    <a:pt x="365887" y="332638"/>
                  </a:lnTo>
                  <a:lnTo>
                    <a:pt x="317030" y="320776"/>
                  </a:lnTo>
                  <a:lnTo>
                    <a:pt x="270103" y="305130"/>
                  </a:lnTo>
                  <a:lnTo>
                    <a:pt x="225399" y="285826"/>
                  </a:lnTo>
                  <a:lnTo>
                    <a:pt x="183222" y="263029"/>
                  </a:lnTo>
                  <a:lnTo>
                    <a:pt x="143878" y="236867"/>
                  </a:lnTo>
                  <a:lnTo>
                    <a:pt x="107657" y="207505"/>
                  </a:lnTo>
                  <a:lnTo>
                    <a:pt x="74866" y="175069"/>
                  </a:lnTo>
                  <a:lnTo>
                    <a:pt x="45783" y="139712"/>
                  </a:lnTo>
                  <a:lnTo>
                    <a:pt x="20726" y="101574"/>
                  </a:lnTo>
                  <a:lnTo>
                    <a:pt x="0" y="60794"/>
                  </a:lnTo>
                  <a:lnTo>
                    <a:pt x="0" y="224701"/>
                  </a:lnTo>
                  <a:lnTo>
                    <a:pt x="20726" y="265468"/>
                  </a:lnTo>
                  <a:lnTo>
                    <a:pt x="45783" y="303606"/>
                  </a:lnTo>
                  <a:lnTo>
                    <a:pt x="74866" y="338963"/>
                  </a:lnTo>
                  <a:lnTo>
                    <a:pt x="107657" y="371398"/>
                  </a:lnTo>
                  <a:lnTo>
                    <a:pt x="143878" y="400773"/>
                  </a:lnTo>
                  <a:lnTo>
                    <a:pt x="183222" y="426923"/>
                  </a:lnTo>
                  <a:lnTo>
                    <a:pt x="225399" y="449719"/>
                  </a:lnTo>
                  <a:lnTo>
                    <a:pt x="270103" y="469023"/>
                  </a:lnTo>
                  <a:lnTo>
                    <a:pt x="317030" y="484682"/>
                  </a:lnTo>
                  <a:lnTo>
                    <a:pt x="365887" y="496544"/>
                  </a:lnTo>
                  <a:lnTo>
                    <a:pt x="416394" y="504469"/>
                  </a:lnTo>
                  <a:lnTo>
                    <a:pt x="468223" y="508317"/>
                  </a:lnTo>
                  <a:lnTo>
                    <a:pt x="521093" y="507936"/>
                  </a:lnTo>
                  <a:lnTo>
                    <a:pt x="574700" y="503186"/>
                  </a:lnTo>
                  <a:lnTo>
                    <a:pt x="574700" y="339293"/>
                  </a:lnTo>
                  <a:close/>
                </a:path>
              </a:pathLst>
            </a:custGeom>
            <a:solidFill>
              <a:srgbClr val="004DB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9" name="object 29"/>
            <p:cNvSpPr/>
            <p:nvPr/>
          </p:nvSpPr>
          <p:spPr>
            <a:xfrm>
              <a:off x="2585923" y="5933566"/>
              <a:ext cx="509270" cy="370205"/>
            </a:xfrm>
            <a:custGeom>
              <a:avLst/>
              <a:gdLst/>
              <a:ahLst/>
              <a:cxnLst/>
              <a:rect l="l" t="t" r="r" b="b"/>
              <a:pathLst>
                <a:path w="509269" h="370204">
                  <a:moveTo>
                    <a:pt x="0" y="0"/>
                  </a:moveTo>
                  <a:lnTo>
                    <a:pt x="50" y="179451"/>
                  </a:lnTo>
                  <a:lnTo>
                    <a:pt x="52376" y="182972"/>
                  </a:lnTo>
                  <a:lnTo>
                    <a:pt x="101801" y="193240"/>
                  </a:lnTo>
                  <a:lnTo>
                    <a:pt x="147591" y="209782"/>
                  </a:lnTo>
                  <a:lnTo>
                    <a:pt x="189009" y="232124"/>
                  </a:lnTo>
                  <a:lnTo>
                    <a:pt x="225320" y="259792"/>
                  </a:lnTo>
                  <a:lnTo>
                    <a:pt x="255788" y="292315"/>
                  </a:lnTo>
                  <a:lnTo>
                    <a:pt x="279677" y="329217"/>
                  </a:lnTo>
                  <a:lnTo>
                    <a:pt x="296252" y="370027"/>
                  </a:lnTo>
                  <a:lnTo>
                    <a:pt x="509092" y="327533"/>
                  </a:lnTo>
                  <a:lnTo>
                    <a:pt x="494427" y="286682"/>
                  </a:lnTo>
                  <a:lnTo>
                    <a:pt x="475480" y="247909"/>
                  </a:lnTo>
                  <a:lnTo>
                    <a:pt x="452487" y="211367"/>
                  </a:lnTo>
                  <a:lnTo>
                    <a:pt x="425684" y="177206"/>
                  </a:lnTo>
                  <a:lnTo>
                    <a:pt x="395307" y="145579"/>
                  </a:lnTo>
                  <a:lnTo>
                    <a:pt x="361591" y="116637"/>
                  </a:lnTo>
                  <a:lnTo>
                    <a:pt x="324773" y="90533"/>
                  </a:lnTo>
                  <a:lnTo>
                    <a:pt x="285089" y="67418"/>
                  </a:lnTo>
                  <a:lnTo>
                    <a:pt x="242774" y="47444"/>
                  </a:lnTo>
                  <a:lnTo>
                    <a:pt x="198065" y="30762"/>
                  </a:lnTo>
                  <a:lnTo>
                    <a:pt x="151196" y="17525"/>
                  </a:lnTo>
                  <a:lnTo>
                    <a:pt x="102406" y="7884"/>
                  </a:lnTo>
                  <a:lnTo>
                    <a:pt x="51928" y="1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2585923" y="5933566"/>
              <a:ext cx="509270" cy="370205"/>
            </a:xfrm>
            <a:custGeom>
              <a:avLst/>
              <a:gdLst/>
              <a:ahLst/>
              <a:cxnLst/>
              <a:rect l="l" t="t" r="r" b="b"/>
              <a:pathLst>
                <a:path w="509269" h="370204">
                  <a:moveTo>
                    <a:pt x="0" y="0"/>
                  </a:moveTo>
                  <a:lnTo>
                    <a:pt x="51928" y="1992"/>
                  </a:lnTo>
                  <a:lnTo>
                    <a:pt x="102406" y="7884"/>
                  </a:lnTo>
                  <a:lnTo>
                    <a:pt x="151196" y="17525"/>
                  </a:lnTo>
                  <a:lnTo>
                    <a:pt x="198065" y="30762"/>
                  </a:lnTo>
                  <a:lnTo>
                    <a:pt x="242774" y="47444"/>
                  </a:lnTo>
                  <a:lnTo>
                    <a:pt x="285089" y="67418"/>
                  </a:lnTo>
                  <a:lnTo>
                    <a:pt x="324773" y="90533"/>
                  </a:lnTo>
                  <a:lnTo>
                    <a:pt x="361591" y="116637"/>
                  </a:lnTo>
                  <a:lnTo>
                    <a:pt x="395307" y="145579"/>
                  </a:lnTo>
                  <a:lnTo>
                    <a:pt x="425684" y="177206"/>
                  </a:lnTo>
                  <a:lnTo>
                    <a:pt x="452487" y="211367"/>
                  </a:lnTo>
                  <a:lnTo>
                    <a:pt x="475480" y="247909"/>
                  </a:lnTo>
                  <a:lnTo>
                    <a:pt x="494427" y="286682"/>
                  </a:lnTo>
                  <a:lnTo>
                    <a:pt x="509092" y="327533"/>
                  </a:lnTo>
                  <a:lnTo>
                    <a:pt x="296252" y="370027"/>
                  </a:lnTo>
                  <a:lnTo>
                    <a:pt x="279677" y="329217"/>
                  </a:lnTo>
                  <a:lnTo>
                    <a:pt x="255788" y="292315"/>
                  </a:lnTo>
                  <a:lnTo>
                    <a:pt x="225320" y="259792"/>
                  </a:lnTo>
                  <a:lnTo>
                    <a:pt x="189009" y="232124"/>
                  </a:lnTo>
                  <a:lnTo>
                    <a:pt x="147591" y="209782"/>
                  </a:lnTo>
                  <a:lnTo>
                    <a:pt x="101801" y="193240"/>
                  </a:lnTo>
                  <a:lnTo>
                    <a:pt x="52376" y="182972"/>
                  </a:lnTo>
                  <a:lnTo>
                    <a:pt x="50" y="1794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4996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1" name="object 31"/>
            <p:cNvSpPr/>
            <p:nvPr/>
          </p:nvSpPr>
          <p:spPr>
            <a:xfrm>
              <a:off x="2805493" y="6261112"/>
              <a:ext cx="305435" cy="399415"/>
            </a:xfrm>
            <a:custGeom>
              <a:avLst/>
              <a:gdLst/>
              <a:ahLst/>
              <a:cxnLst/>
              <a:rect l="l" t="t" r="r" b="b"/>
              <a:pathLst>
                <a:path w="305435" h="399415">
                  <a:moveTo>
                    <a:pt x="289521" y="0"/>
                  </a:moveTo>
                  <a:lnTo>
                    <a:pt x="76682" y="42481"/>
                  </a:lnTo>
                  <a:lnTo>
                    <a:pt x="85687" y="93492"/>
                  </a:lnTo>
                  <a:lnTo>
                    <a:pt x="82259" y="143032"/>
                  </a:lnTo>
                  <a:lnTo>
                    <a:pt x="66660" y="190305"/>
                  </a:lnTo>
                  <a:lnTo>
                    <a:pt x="39153" y="234512"/>
                  </a:lnTo>
                  <a:lnTo>
                    <a:pt x="0" y="274858"/>
                  </a:lnTo>
                  <a:lnTo>
                    <a:pt x="157734" y="399392"/>
                  </a:lnTo>
                  <a:lnTo>
                    <a:pt x="197564" y="361767"/>
                  </a:lnTo>
                  <a:lnTo>
                    <a:pt x="231278" y="321906"/>
                  </a:lnTo>
                  <a:lnTo>
                    <a:pt x="258799" y="280043"/>
                  </a:lnTo>
                  <a:lnTo>
                    <a:pt x="280048" y="236415"/>
                  </a:lnTo>
                  <a:lnTo>
                    <a:pt x="294950" y="191254"/>
                  </a:lnTo>
                  <a:lnTo>
                    <a:pt x="303425" y="144798"/>
                  </a:lnTo>
                  <a:lnTo>
                    <a:pt x="305397" y="97280"/>
                  </a:lnTo>
                  <a:lnTo>
                    <a:pt x="300788" y="48935"/>
                  </a:lnTo>
                  <a:lnTo>
                    <a:pt x="289521" y="0"/>
                  </a:lnTo>
                  <a:close/>
                </a:path>
              </a:pathLst>
            </a:custGeom>
            <a:solidFill>
              <a:srgbClr val="8A5E3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2" name="object 32"/>
            <p:cNvSpPr/>
            <p:nvPr/>
          </p:nvSpPr>
          <p:spPr>
            <a:xfrm>
              <a:off x="2805493" y="6261112"/>
              <a:ext cx="305435" cy="399415"/>
            </a:xfrm>
            <a:custGeom>
              <a:avLst/>
              <a:gdLst/>
              <a:ahLst/>
              <a:cxnLst/>
              <a:rect l="l" t="t" r="r" b="b"/>
              <a:pathLst>
                <a:path w="305435" h="399415">
                  <a:moveTo>
                    <a:pt x="289521" y="0"/>
                  </a:moveTo>
                  <a:lnTo>
                    <a:pt x="300788" y="48935"/>
                  </a:lnTo>
                  <a:lnTo>
                    <a:pt x="305397" y="97280"/>
                  </a:lnTo>
                  <a:lnTo>
                    <a:pt x="303425" y="144798"/>
                  </a:lnTo>
                  <a:lnTo>
                    <a:pt x="294950" y="191254"/>
                  </a:lnTo>
                  <a:lnTo>
                    <a:pt x="280048" y="236415"/>
                  </a:lnTo>
                  <a:lnTo>
                    <a:pt x="258799" y="280043"/>
                  </a:lnTo>
                  <a:lnTo>
                    <a:pt x="231278" y="321906"/>
                  </a:lnTo>
                  <a:lnTo>
                    <a:pt x="197564" y="361767"/>
                  </a:lnTo>
                  <a:lnTo>
                    <a:pt x="157734" y="399392"/>
                  </a:lnTo>
                  <a:lnTo>
                    <a:pt x="0" y="274858"/>
                  </a:lnTo>
                  <a:lnTo>
                    <a:pt x="39153" y="234512"/>
                  </a:lnTo>
                  <a:lnTo>
                    <a:pt x="66660" y="190305"/>
                  </a:lnTo>
                  <a:lnTo>
                    <a:pt x="82259" y="143032"/>
                  </a:lnTo>
                  <a:lnTo>
                    <a:pt x="85687" y="93492"/>
                  </a:lnTo>
                  <a:lnTo>
                    <a:pt x="76682" y="42481"/>
                  </a:lnTo>
                  <a:lnTo>
                    <a:pt x="289521" y="0"/>
                  </a:lnTo>
                  <a:close/>
                </a:path>
              </a:pathLst>
            </a:custGeom>
            <a:ln w="9525">
              <a:solidFill>
                <a:srgbClr val="8A5E3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5806" y="6535971"/>
              <a:ext cx="247421" cy="21502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715806" y="6535971"/>
              <a:ext cx="247650" cy="215265"/>
            </a:xfrm>
            <a:custGeom>
              <a:avLst/>
              <a:gdLst/>
              <a:ahLst/>
              <a:cxnLst/>
              <a:rect l="l" t="t" r="r" b="b"/>
              <a:pathLst>
                <a:path w="247650" h="215265">
                  <a:moveTo>
                    <a:pt x="247421" y="124538"/>
                  </a:moveTo>
                  <a:lnTo>
                    <a:pt x="212235" y="152069"/>
                  </a:lnTo>
                  <a:lnTo>
                    <a:pt x="175647" y="175839"/>
                  </a:lnTo>
                  <a:lnTo>
                    <a:pt x="136411" y="196579"/>
                  </a:lnTo>
                  <a:lnTo>
                    <a:pt x="93281" y="215021"/>
                  </a:lnTo>
                  <a:lnTo>
                    <a:pt x="0" y="52645"/>
                  </a:lnTo>
                  <a:lnTo>
                    <a:pt x="25100" y="41915"/>
                  </a:lnTo>
                  <a:lnTo>
                    <a:pt x="47929" y="29847"/>
                  </a:lnTo>
                  <a:lnTo>
                    <a:pt x="69215" y="16017"/>
                  </a:lnTo>
                  <a:lnTo>
                    <a:pt x="89687" y="0"/>
                  </a:lnTo>
                  <a:lnTo>
                    <a:pt x="247421" y="124538"/>
                  </a:lnTo>
                  <a:close/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28874" y="6583853"/>
              <a:ext cx="184975" cy="20747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093137" y="6447281"/>
              <a:ext cx="575310" cy="344805"/>
            </a:xfrm>
            <a:custGeom>
              <a:avLst/>
              <a:gdLst/>
              <a:ahLst/>
              <a:cxnLst/>
              <a:rect l="l" t="t" r="r" b="b"/>
              <a:pathLst>
                <a:path w="575310" h="344804">
                  <a:moveTo>
                    <a:pt x="206121" y="0"/>
                  </a:moveTo>
                  <a:lnTo>
                    <a:pt x="0" y="60793"/>
                  </a:lnTo>
                  <a:lnTo>
                    <a:pt x="20737" y="101564"/>
                  </a:lnTo>
                  <a:lnTo>
                    <a:pt x="45792" y="139701"/>
                  </a:lnTo>
                  <a:lnTo>
                    <a:pt x="74868" y="175060"/>
                  </a:lnTo>
                  <a:lnTo>
                    <a:pt x="107665" y="207496"/>
                  </a:lnTo>
                  <a:lnTo>
                    <a:pt x="143886" y="236864"/>
                  </a:lnTo>
                  <a:lnTo>
                    <a:pt x="183231" y="263020"/>
                  </a:lnTo>
                  <a:lnTo>
                    <a:pt x="225404" y="285820"/>
                  </a:lnTo>
                  <a:lnTo>
                    <a:pt x="270105" y="305118"/>
                  </a:lnTo>
                  <a:lnTo>
                    <a:pt x="317036" y="320771"/>
                  </a:lnTo>
                  <a:lnTo>
                    <a:pt x="365898" y="332633"/>
                  </a:lnTo>
                  <a:lnTo>
                    <a:pt x="416394" y="340560"/>
                  </a:lnTo>
                  <a:lnTo>
                    <a:pt x="468226" y="344407"/>
                  </a:lnTo>
                  <a:lnTo>
                    <a:pt x="521094" y="344031"/>
                  </a:lnTo>
                  <a:lnTo>
                    <a:pt x="574700" y="339285"/>
                  </a:lnTo>
                  <a:lnTo>
                    <a:pt x="540499" y="162031"/>
                  </a:lnTo>
                  <a:lnTo>
                    <a:pt x="486187" y="165190"/>
                  </a:lnTo>
                  <a:lnTo>
                    <a:pt x="433592" y="160758"/>
                  </a:lnTo>
                  <a:lnTo>
                    <a:pt x="383642" y="149186"/>
                  </a:lnTo>
                  <a:lnTo>
                    <a:pt x="337267" y="130924"/>
                  </a:lnTo>
                  <a:lnTo>
                    <a:pt x="295398" y="106424"/>
                  </a:lnTo>
                  <a:lnTo>
                    <a:pt x="258964" y="76136"/>
                  </a:lnTo>
                  <a:lnTo>
                    <a:pt x="228895" y="40511"/>
                  </a:lnTo>
                  <a:lnTo>
                    <a:pt x="206121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2093137" y="6447281"/>
              <a:ext cx="575310" cy="344805"/>
            </a:xfrm>
            <a:custGeom>
              <a:avLst/>
              <a:gdLst/>
              <a:ahLst/>
              <a:cxnLst/>
              <a:rect l="l" t="t" r="r" b="b"/>
              <a:pathLst>
                <a:path w="575310" h="344804">
                  <a:moveTo>
                    <a:pt x="574700" y="339285"/>
                  </a:moveTo>
                  <a:lnTo>
                    <a:pt x="521094" y="344031"/>
                  </a:lnTo>
                  <a:lnTo>
                    <a:pt x="468226" y="344407"/>
                  </a:lnTo>
                  <a:lnTo>
                    <a:pt x="416394" y="340560"/>
                  </a:lnTo>
                  <a:lnTo>
                    <a:pt x="365898" y="332633"/>
                  </a:lnTo>
                  <a:lnTo>
                    <a:pt x="317036" y="320771"/>
                  </a:lnTo>
                  <a:lnTo>
                    <a:pt x="270105" y="305118"/>
                  </a:lnTo>
                  <a:lnTo>
                    <a:pt x="225404" y="285820"/>
                  </a:lnTo>
                  <a:lnTo>
                    <a:pt x="183231" y="263020"/>
                  </a:lnTo>
                  <a:lnTo>
                    <a:pt x="143886" y="236864"/>
                  </a:lnTo>
                  <a:lnTo>
                    <a:pt x="107665" y="207496"/>
                  </a:lnTo>
                  <a:lnTo>
                    <a:pt x="74868" y="175060"/>
                  </a:lnTo>
                  <a:lnTo>
                    <a:pt x="45792" y="139701"/>
                  </a:lnTo>
                  <a:lnTo>
                    <a:pt x="20737" y="101564"/>
                  </a:lnTo>
                  <a:lnTo>
                    <a:pt x="0" y="60793"/>
                  </a:lnTo>
                  <a:lnTo>
                    <a:pt x="206121" y="0"/>
                  </a:lnTo>
                  <a:lnTo>
                    <a:pt x="228895" y="40511"/>
                  </a:lnTo>
                  <a:lnTo>
                    <a:pt x="258964" y="76136"/>
                  </a:lnTo>
                  <a:lnTo>
                    <a:pt x="295398" y="106424"/>
                  </a:lnTo>
                  <a:lnTo>
                    <a:pt x="337267" y="130924"/>
                  </a:lnTo>
                  <a:lnTo>
                    <a:pt x="383642" y="149186"/>
                  </a:lnTo>
                  <a:lnTo>
                    <a:pt x="433592" y="160758"/>
                  </a:lnTo>
                  <a:lnTo>
                    <a:pt x="486187" y="165190"/>
                  </a:lnTo>
                  <a:lnTo>
                    <a:pt x="540499" y="162031"/>
                  </a:lnTo>
                  <a:lnTo>
                    <a:pt x="574700" y="339285"/>
                  </a:lnTo>
                  <a:close/>
                </a:path>
              </a:pathLst>
            </a:custGeom>
            <a:ln w="9525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2062522" y="5933566"/>
              <a:ext cx="523875" cy="574675"/>
            </a:xfrm>
            <a:custGeom>
              <a:avLst/>
              <a:gdLst/>
              <a:ahLst/>
              <a:cxnLst/>
              <a:rect l="l" t="t" r="r" b="b"/>
              <a:pathLst>
                <a:path w="523875" h="574675">
                  <a:moveTo>
                    <a:pt x="523311" y="0"/>
                  </a:moveTo>
                  <a:lnTo>
                    <a:pt x="477200" y="1493"/>
                  </a:lnTo>
                  <a:lnTo>
                    <a:pt x="433270" y="6076"/>
                  </a:lnTo>
                  <a:lnTo>
                    <a:pt x="390046" y="13966"/>
                  </a:lnTo>
                  <a:lnTo>
                    <a:pt x="346057" y="25374"/>
                  </a:lnTo>
                  <a:lnTo>
                    <a:pt x="296577" y="42322"/>
                  </a:lnTo>
                  <a:lnTo>
                    <a:pt x="250325" y="62875"/>
                  </a:lnTo>
                  <a:lnTo>
                    <a:pt x="207460" y="86756"/>
                  </a:lnTo>
                  <a:lnTo>
                    <a:pt x="168141" y="113689"/>
                  </a:lnTo>
                  <a:lnTo>
                    <a:pt x="132526" y="143399"/>
                  </a:lnTo>
                  <a:lnTo>
                    <a:pt x="100775" y="175608"/>
                  </a:lnTo>
                  <a:lnTo>
                    <a:pt x="73045" y="210042"/>
                  </a:lnTo>
                  <a:lnTo>
                    <a:pt x="49495" y="246425"/>
                  </a:lnTo>
                  <a:lnTo>
                    <a:pt x="30284" y="284479"/>
                  </a:lnTo>
                  <a:lnTo>
                    <a:pt x="15570" y="323930"/>
                  </a:lnTo>
                  <a:lnTo>
                    <a:pt x="5513" y="364502"/>
                  </a:lnTo>
                  <a:lnTo>
                    <a:pt x="269" y="405917"/>
                  </a:lnTo>
                  <a:lnTo>
                    <a:pt x="0" y="447901"/>
                  </a:lnTo>
                  <a:lnTo>
                    <a:pt x="4861" y="490177"/>
                  </a:lnTo>
                  <a:lnTo>
                    <a:pt x="15014" y="532470"/>
                  </a:lnTo>
                  <a:lnTo>
                    <a:pt x="30615" y="574503"/>
                  </a:lnTo>
                  <a:lnTo>
                    <a:pt x="236736" y="513715"/>
                  </a:lnTo>
                  <a:lnTo>
                    <a:pt x="228633" y="492747"/>
                  </a:lnTo>
                  <a:lnTo>
                    <a:pt x="223029" y="472146"/>
                  </a:lnTo>
                  <a:lnTo>
                    <a:pt x="219773" y="451208"/>
                  </a:lnTo>
                  <a:lnTo>
                    <a:pt x="218714" y="429234"/>
                  </a:lnTo>
                  <a:lnTo>
                    <a:pt x="222685" y="388733"/>
                  </a:lnTo>
                  <a:lnTo>
                    <a:pt x="234217" y="350310"/>
                  </a:lnTo>
                  <a:lnTo>
                    <a:pt x="252682" y="314480"/>
                  </a:lnTo>
                  <a:lnTo>
                    <a:pt x="277454" y="281757"/>
                  </a:lnTo>
                  <a:lnTo>
                    <a:pt x="307905" y="252655"/>
                  </a:lnTo>
                  <a:lnTo>
                    <a:pt x="343407" y="227688"/>
                  </a:lnTo>
                  <a:lnTo>
                    <a:pt x="383334" y="207369"/>
                  </a:lnTo>
                  <a:lnTo>
                    <a:pt x="427058" y="192214"/>
                  </a:lnTo>
                  <a:lnTo>
                    <a:pt x="473952" y="182737"/>
                  </a:lnTo>
                  <a:lnTo>
                    <a:pt x="523387" y="179451"/>
                  </a:lnTo>
                  <a:lnTo>
                    <a:pt x="523311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2062522" y="5933566"/>
              <a:ext cx="523875" cy="574675"/>
            </a:xfrm>
            <a:custGeom>
              <a:avLst/>
              <a:gdLst/>
              <a:ahLst/>
              <a:cxnLst/>
              <a:rect l="l" t="t" r="r" b="b"/>
              <a:pathLst>
                <a:path w="523875" h="574675">
                  <a:moveTo>
                    <a:pt x="30615" y="574503"/>
                  </a:moveTo>
                  <a:lnTo>
                    <a:pt x="15014" y="532470"/>
                  </a:lnTo>
                  <a:lnTo>
                    <a:pt x="4861" y="490177"/>
                  </a:lnTo>
                  <a:lnTo>
                    <a:pt x="0" y="447901"/>
                  </a:lnTo>
                  <a:lnTo>
                    <a:pt x="269" y="405917"/>
                  </a:lnTo>
                  <a:lnTo>
                    <a:pt x="5513" y="364502"/>
                  </a:lnTo>
                  <a:lnTo>
                    <a:pt x="15570" y="323930"/>
                  </a:lnTo>
                  <a:lnTo>
                    <a:pt x="30284" y="284479"/>
                  </a:lnTo>
                  <a:lnTo>
                    <a:pt x="49495" y="246425"/>
                  </a:lnTo>
                  <a:lnTo>
                    <a:pt x="73045" y="210042"/>
                  </a:lnTo>
                  <a:lnTo>
                    <a:pt x="100775" y="175608"/>
                  </a:lnTo>
                  <a:lnTo>
                    <a:pt x="132526" y="143399"/>
                  </a:lnTo>
                  <a:lnTo>
                    <a:pt x="168141" y="113689"/>
                  </a:lnTo>
                  <a:lnTo>
                    <a:pt x="207460" y="86756"/>
                  </a:lnTo>
                  <a:lnTo>
                    <a:pt x="250325" y="62875"/>
                  </a:lnTo>
                  <a:lnTo>
                    <a:pt x="296577" y="42322"/>
                  </a:lnTo>
                  <a:lnTo>
                    <a:pt x="346057" y="25374"/>
                  </a:lnTo>
                  <a:lnTo>
                    <a:pt x="390046" y="13966"/>
                  </a:lnTo>
                  <a:lnTo>
                    <a:pt x="433270" y="6076"/>
                  </a:lnTo>
                  <a:lnTo>
                    <a:pt x="477200" y="1493"/>
                  </a:lnTo>
                  <a:lnTo>
                    <a:pt x="523311" y="0"/>
                  </a:lnTo>
                  <a:lnTo>
                    <a:pt x="523387" y="179451"/>
                  </a:lnTo>
                  <a:lnTo>
                    <a:pt x="473952" y="182737"/>
                  </a:lnTo>
                  <a:lnTo>
                    <a:pt x="427058" y="192214"/>
                  </a:lnTo>
                  <a:lnTo>
                    <a:pt x="383334" y="207369"/>
                  </a:lnTo>
                  <a:lnTo>
                    <a:pt x="343407" y="227688"/>
                  </a:lnTo>
                  <a:lnTo>
                    <a:pt x="307905" y="252655"/>
                  </a:lnTo>
                  <a:lnTo>
                    <a:pt x="277454" y="281757"/>
                  </a:lnTo>
                  <a:lnTo>
                    <a:pt x="252682" y="314480"/>
                  </a:lnTo>
                  <a:lnTo>
                    <a:pt x="234217" y="350310"/>
                  </a:lnTo>
                  <a:lnTo>
                    <a:pt x="222685" y="388733"/>
                  </a:lnTo>
                  <a:lnTo>
                    <a:pt x="218714" y="429234"/>
                  </a:lnTo>
                  <a:lnTo>
                    <a:pt x="219773" y="451208"/>
                  </a:lnTo>
                  <a:lnTo>
                    <a:pt x="223029" y="472146"/>
                  </a:lnTo>
                  <a:lnTo>
                    <a:pt x="228633" y="492747"/>
                  </a:lnTo>
                  <a:lnTo>
                    <a:pt x="236736" y="513715"/>
                  </a:lnTo>
                  <a:lnTo>
                    <a:pt x="30615" y="574503"/>
                  </a:lnTo>
                  <a:close/>
                </a:path>
              </a:pathLst>
            </a:custGeom>
            <a:ln w="9525">
              <a:solidFill>
                <a:srgbClr val="00448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" name="object 40"/>
            <p:cNvSpPr/>
            <p:nvPr/>
          </p:nvSpPr>
          <p:spPr>
            <a:xfrm>
              <a:off x="2909722" y="5800610"/>
              <a:ext cx="306705" cy="224790"/>
            </a:xfrm>
            <a:custGeom>
              <a:avLst/>
              <a:gdLst/>
              <a:ahLst/>
              <a:cxnLst/>
              <a:rect l="l" t="t" r="r" b="b"/>
              <a:pathLst>
                <a:path w="306705" h="224789">
                  <a:moveTo>
                    <a:pt x="306641" y="0"/>
                  </a:moveTo>
                  <a:lnTo>
                    <a:pt x="237142" y="18585"/>
                  </a:lnTo>
                  <a:lnTo>
                    <a:pt x="192101" y="40255"/>
                  </a:lnTo>
                  <a:lnTo>
                    <a:pt x="145635" y="68790"/>
                  </a:lnTo>
                  <a:lnTo>
                    <a:pt x="101820" y="103149"/>
                  </a:lnTo>
                  <a:lnTo>
                    <a:pt x="64731" y="142290"/>
                  </a:lnTo>
                  <a:lnTo>
                    <a:pt x="0" y="224675"/>
                  </a:lnTo>
                </a:path>
              </a:pathLst>
            </a:custGeom>
            <a:ln w="19050">
              <a:solidFill>
                <a:srgbClr val="C4996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" name="object 41"/>
            <p:cNvSpPr/>
            <p:nvPr/>
          </p:nvSpPr>
          <p:spPr>
            <a:xfrm>
              <a:off x="3091776" y="6638523"/>
              <a:ext cx="295910" cy="38100"/>
            </a:xfrm>
            <a:custGeom>
              <a:avLst/>
              <a:gdLst/>
              <a:ahLst/>
              <a:cxnLst/>
              <a:rect l="l" t="t" r="r" b="b"/>
              <a:pathLst>
                <a:path w="295910" h="38100">
                  <a:moveTo>
                    <a:pt x="295744" y="19451"/>
                  </a:moveTo>
                  <a:lnTo>
                    <a:pt x="259471" y="24525"/>
                  </a:lnTo>
                  <a:lnTo>
                    <a:pt x="218517" y="33639"/>
                  </a:lnTo>
                  <a:lnTo>
                    <a:pt x="167527" y="37628"/>
                  </a:lnTo>
                  <a:lnTo>
                    <a:pt x="101142" y="273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8A5E3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2891294" y="6848475"/>
              <a:ext cx="390525" cy="132715"/>
            </a:xfrm>
            <a:custGeom>
              <a:avLst/>
              <a:gdLst/>
              <a:ahLst/>
              <a:cxnLst/>
              <a:rect l="l" t="t" r="r" b="b"/>
              <a:pathLst>
                <a:path w="390525" h="132715">
                  <a:moveTo>
                    <a:pt x="390067" y="0"/>
                  </a:moveTo>
                  <a:lnTo>
                    <a:pt x="368251" y="6644"/>
                  </a:lnTo>
                  <a:lnTo>
                    <a:pt x="336373" y="23947"/>
                  </a:lnTo>
                  <a:lnTo>
                    <a:pt x="297166" y="47962"/>
                  </a:lnTo>
                  <a:lnTo>
                    <a:pt x="253363" y="74743"/>
                  </a:lnTo>
                  <a:lnTo>
                    <a:pt x="207696" y="100343"/>
                  </a:lnTo>
                  <a:lnTo>
                    <a:pt x="162899" y="120816"/>
                  </a:lnTo>
                  <a:lnTo>
                    <a:pt x="121704" y="132216"/>
                  </a:lnTo>
                  <a:lnTo>
                    <a:pt x="86842" y="130597"/>
                  </a:lnTo>
                  <a:lnTo>
                    <a:pt x="61048" y="112012"/>
                  </a:lnTo>
                  <a:lnTo>
                    <a:pt x="0" y="26863"/>
                  </a:lnTo>
                </a:path>
              </a:pathLst>
            </a:custGeom>
            <a:ln w="19050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" name="object 43"/>
            <p:cNvSpPr/>
            <p:nvPr/>
          </p:nvSpPr>
          <p:spPr>
            <a:xfrm>
              <a:off x="2627884" y="6936755"/>
              <a:ext cx="143510" cy="273685"/>
            </a:xfrm>
            <a:custGeom>
              <a:avLst/>
              <a:gdLst/>
              <a:ahLst/>
              <a:cxnLst/>
              <a:rect l="l" t="t" r="r" b="b"/>
              <a:pathLst>
                <a:path w="143510" h="273684">
                  <a:moveTo>
                    <a:pt x="5777" y="273118"/>
                  </a:moveTo>
                  <a:lnTo>
                    <a:pt x="0" y="268792"/>
                  </a:lnTo>
                  <a:lnTo>
                    <a:pt x="17544" y="256344"/>
                  </a:lnTo>
                  <a:lnTo>
                    <a:pt x="49493" y="236570"/>
                  </a:lnTo>
                  <a:lnTo>
                    <a:pt x="86930" y="210267"/>
                  </a:lnTo>
                  <a:lnTo>
                    <a:pt x="120939" y="178231"/>
                  </a:lnTo>
                  <a:lnTo>
                    <a:pt x="142601" y="141259"/>
                  </a:lnTo>
                  <a:lnTo>
                    <a:pt x="143000" y="100145"/>
                  </a:lnTo>
                  <a:lnTo>
                    <a:pt x="112190" y="0"/>
                  </a:lnTo>
                </a:path>
              </a:pathLst>
            </a:custGeom>
            <a:ln w="19050">
              <a:solidFill>
                <a:srgbClr val="007EF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" name="object 44"/>
            <p:cNvSpPr/>
            <p:nvPr/>
          </p:nvSpPr>
          <p:spPr>
            <a:xfrm>
              <a:off x="2254714" y="6895980"/>
              <a:ext cx="73025" cy="246379"/>
            </a:xfrm>
            <a:custGeom>
              <a:avLst/>
              <a:gdLst/>
              <a:ahLst/>
              <a:cxnLst/>
              <a:rect l="l" t="t" r="r" b="b"/>
              <a:pathLst>
                <a:path w="73025" h="246379">
                  <a:moveTo>
                    <a:pt x="63963" y="245953"/>
                  </a:moveTo>
                  <a:lnTo>
                    <a:pt x="72895" y="240677"/>
                  </a:lnTo>
                  <a:lnTo>
                    <a:pt x="59628" y="225608"/>
                  </a:lnTo>
                  <a:lnTo>
                    <a:pt x="35497" y="201886"/>
                  </a:lnTo>
                  <a:lnTo>
                    <a:pt x="11842" y="170648"/>
                  </a:lnTo>
                  <a:lnTo>
                    <a:pt x="0" y="133033"/>
                  </a:lnTo>
                  <a:lnTo>
                    <a:pt x="11308" y="90180"/>
                  </a:lnTo>
                  <a:lnTo>
                    <a:pt x="64648" y="0"/>
                  </a:lnTo>
                </a:path>
              </a:pathLst>
            </a:custGeom>
            <a:ln w="19050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1840915" y="5951626"/>
              <a:ext cx="316865" cy="164465"/>
            </a:xfrm>
            <a:custGeom>
              <a:avLst/>
              <a:gdLst/>
              <a:ahLst/>
              <a:cxnLst/>
              <a:rect l="l" t="t" r="r" b="b"/>
              <a:pathLst>
                <a:path w="316864" h="164464">
                  <a:moveTo>
                    <a:pt x="0" y="0"/>
                  </a:moveTo>
                  <a:lnTo>
                    <a:pt x="77125" y="19277"/>
                  </a:lnTo>
                  <a:lnTo>
                    <a:pt x="126239" y="41403"/>
                  </a:lnTo>
                  <a:lnTo>
                    <a:pt x="178447" y="70099"/>
                  </a:lnTo>
                  <a:lnTo>
                    <a:pt x="230797" y="104051"/>
                  </a:lnTo>
                  <a:lnTo>
                    <a:pt x="316509" y="164299"/>
                  </a:lnTo>
                </a:path>
              </a:pathLst>
            </a:custGeom>
            <a:ln w="19050">
              <a:solidFill>
                <a:srgbClr val="00448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090022" y="5765986"/>
            <a:ext cx="793936" cy="354562"/>
          </a:xfrm>
          <a:prstGeom prst="rect">
            <a:avLst/>
          </a:prstGeom>
        </p:spPr>
        <p:txBody>
          <a:bodyPr vert="horz" wrap="square" lIns="0" tIns="58271" rIns="0" bIns="0" rtlCol="0">
            <a:spAutoFit/>
          </a:bodyPr>
          <a:lstStyle/>
          <a:p>
            <a:pPr marL="103660">
              <a:spcBef>
                <a:spcPts val="459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Elkridge:</a:t>
            </a:r>
            <a:r>
              <a:rPr sz="794" spc="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16%</a:t>
            </a:r>
            <a:endParaRPr sz="794">
              <a:latin typeface="Gill Sans MT"/>
              <a:cs typeface="Gill Sans MT"/>
            </a:endParaRPr>
          </a:p>
          <a:p>
            <a:pPr marL="11206">
              <a:spcBef>
                <a:spcPts val="371"/>
              </a:spcBef>
            </a:pPr>
            <a:r>
              <a:rPr sz="794" spc="-128" dirty="0">
                <a:solidFill>
                  <a:srgbClr val="323232"/>
                </a:solidFill>
                <a:latin typeface="Gill Sans MT"/>
                <a:cs typeface="Gill Sans MT"/>
              </a:rPr>
              <a:t>W.</a:t>
            </a:r>
            <a:r>
              <a:rPr sz="794" spc="9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Friendship:</a:t>
            </a:r>
            <a:r>
              <a:rPr sz="794" spc="9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5.8%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38</a:t>
            </a:fld>
            <a:endParaRPr spc="-22" dirty="0"/>
          </a:p>
        </p:txBody>
      </p:sp>
      <p:sp>
        <p:nvSpPr>
          <p:cNvPr id="47" name="object 47"/>
          <p:cNvSpPr txBox="1"/>
          <p:nvPr/>
        </p:nvSpPr>
        <p:spPr>
          <a:xfrm>
            <a:off x="2518522" y="6300508"/>
            <a:ext cx="524996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Lisbon: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4.5%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01589" y="6241677"/>
            <a:ext cx="642657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Clarksville:</a:t>
            </a:r>
            <a:r>
              <a:rPr sz="794" spc="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22%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31794" y="5191126"/>
            <a:ext cx="59615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Savage:</a:t>
            </a:r>
            <a:r>
              <a:rPr sz="794" spc="8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30.5%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81842" y="3762375"/>
            <a:ext cx="3608294" cy="1442861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56032" marR="49309">
              <a:lnSpc>
                <a:spcPts val="1394"/>
              </a:lnSpc>
              <a:spcBef>
                <a:spcPts val="163"/>
              </a:spcBef>
            </a:pP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Lisbon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31" dirty="0">
                <a:solidFill>
                  <a:srgbClr val="323232"/>
                </a:solidFill>
                <a:latin typeface="Calibri"/>
                <a:cs typeface="Calibri"/>
              </a:rPr>
              <a:t>West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Friendship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have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smallest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population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percentages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county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yet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are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two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of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323232"/>
                </a:solidFill>
                <a:latin typeface="Calibri"/>
                <a:cs typeface="Calibri"/>
              </a:rPr>
              <a:t>the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three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largest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subdivisions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by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land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mass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(62.9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sq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miles;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44.1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sq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35" dirty="0">
                <a:solidFill>
                  <a:srgbClr val="323232"/>
                </a:solidFill>
                <a:latin typeface="Calibri"/>
                <a:cs typeface="Calibri"/>
              </a:rPr>
              <a:t>miles)</a:t>
            </a:r>
            <a:r>
              <a:rPr sz="993" spc="-53" baseline="22222" dirty="0">
                <a:solidFill>
                  <a:srgbClr val="323232"/>
                </a:solidFill>
                <a:latin typeface="Calibri"/>
                <a:cs typeface="Calibri"/>
              </a:rPr>
              <a:t>1</a:t>
            </a:r>
            <a:r>
              <a:rPr sz="1191" spc="-35" dirty="0">
                <a:solidFill>
                  <a:srgbClr val="323232"/>
                </a:solidFill>
                <a:latin typeface="Calibri"/>
                <a:cs typeface="Calibri"/>
              </a:rPr>
              <a:t>.</a:t>
            </a:r>
            <a:r>
              <a:rPr sz="993" spc="-53" baseline="22222" dirty="0">
                <a:solidFill>
                  <a:srgbClr val="323232"/>
                </a:solidFill>
                <a:latin typeface="Calibri"/>
                <a:cs typeface="Calibri"/>
              </a:rPr>
              <a:t>2-</a:t>
            </a:r>
            <a:r>
              <a:rPr sz="993" spc="-33" baseline="22222" dirty="0">
                <a:solidFill>
                  <a:srgbClr val="323232"/>
                </a:solidFill>
                <a:latin typeface="Calibri"/>
                <a:cs typeface="Calibri"/>
              </a:rPr>
              <a:t>19</a:t>
            </a:r>
            <a:endParaRPr sz="993" baseline="22222">
              <a:latin typeface="Calibri"/>
              <a:cs typeface="Calibri"/>
            </a:endParaRPr>
          </a:p>
          <a:p>
            <a:pPr>
              <a:spcBef>
                <a:spcPts val="767"/>
              </a:spcBef>
            </a:pPr>
            <a:endParaRPr sz="1191">
              <a:latin typeface="Calibri"/>
              <a:cs typeface="Calibri"/>
            </a:endParaRPr>
          </a:p>
          <a:p>
            <a:pPr marL="971041"/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Howard</a:t>
            </a:r>
            <a:r>
              <a:rPr sz="794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9" dirty="0">
                <a:solidFill>
                  <a:srgbClr val="323232"/>
                </a:solidFill>
                <a:latin typeface="Arial Narrow"/>
                <a:cs typeface="Arial Narrow"/>
              </a:rPr>
              <a:t>County</a:t>
            </a:r>
            <a:r>
              <a:rPr sz="794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Population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by</a:t>
            </a:r>
            <a:r>
              <a:rPr sz="794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Subdivision,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794">
              <a:latin typeface="Arial Narrow"/>
              <a:cs typeface="Arial Narrow"/>
            </a:endParaRPr>
          </a:p>
          <a:p>
            <a:pPr>
              <a:spcBef>
                <a:spcPts val="449"/>
              </a:spcBef>
            </a:pPr>
            <a:endParaRPr sz="794">
              <a:latin typeface="Arial Narrow"/>
              <a:cs typeface="Arial Narrow"/>
            </a:endParaRPr>
          </a:p>
          <a:p>
            <a:pPr marR="303135" algn="r">
              <a:spcBef>
                <a:spcPts val="4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Ellicott 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City: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21.2%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090523" y="3510243"/>
            <a:ext cx="466725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spc="-9" dirty="0">
                <a:solidFill>
                  <a:srgbClr val="FFFFFF"/>
                </a:solidFill>
                <a:latin typeface="Arial Narrow"/>
                <a:cs typeface="Arial Narrow"/>
              </a:rPr>
              <a:t>Columbia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4254" y="1283074"/>
            <a:ext cx="3500717" cy="2354913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33619">
              <a:spcBef>
                <a:spcPts val="110"/>
              </a:spcBef>
            </a:pPr>
            <a:r>
              <a:rPr sz="2294" b="1" spc="79" dirty="0">
                <a:solidFill>
                  <a:srgbClr val="0065CC"/>
                </a:solidFill>
                <a:latin typeface="Calibri"/>
                <a:cs typeface="Calibri"/>
              </a:rPr>
              <a:t>Population</a:t>
            </a:r>
            <a:r>
              <a:rPr sz="2294" b="1" spc="-18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62" dirty="0">
                <a:solidFill>
                  <a:srgbClr val="0065CC"/>
                </a:solidFill>
                <a:latin typeface="Calibri"/>
                <a:cs typeface="Calibri"/>
              </a:rPr>
              <a:t>Density</a:t>
            </a:r>
            <a:endParaRPr sz="2294">
              <a:latin typeface="Calibri"/>
              <a:cs typeface="Calibri"/>
            </a:endParaRPr>
          </a:p>
          <a:p>
            <a:pPr marL="33619" marR="26896">
              <a:lnSpc>
                <a:spcPts val="1394"/>
              </a:lnSpc>
              <a:spcBef>
                <a:spcPts val="146"/>
              </a:spcBef>
            </a:pP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US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Census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Bureau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divides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Howard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County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into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44" dirty="0">
                <a:solidFill>
                  <a:srgbClr val="323232"/>
                </a:solidFill>
                <a:latin typeface="Calibri"/>
                <a:cs typeface="Calibri"/>
              </a:rPr>
              <a:t>6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subdivisions identified as</a:t>
            </a:r>
            <a:r>
              <a:rPr sz="1191" spc="28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(</a:t>
            </a:r>
            <a:r>
              <a:rPr sz="971" i="1" spc="9" dirty="0">
                <a:solidFill>
                  <a:srgbClr val="323232"/>
                </a:solidFill>
                <a:latin typeface="Calibri"/>
                <a:cs typeface="Calibri"/>
              </a:rPr>
              <a:t>number</a:t>
            </a:r>
            <a:r>
              <a:rPr sz="971" i="1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971" i="1" spc="9" dirty="0">
                <a:solidFill>
                  <a:srgbClr val="323232"/>
                </a:solidFill>
                <a:latin typeface="Calibri"/>
                <a:cs typeface="Calibri"/>
              </a:rPr>
              <a:t>does</a:t>
            </a:r>
            <a:r>
              <a:rPr sz="971" i="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971" i="1" spc="9" dirty="0">
                <a:solidFill>
                  <a:srgbClr val="323232"/>
                </a:solidFill>
                <a:latin typeface="Calibri"/>
                <a:cs typeface="Calibri"/>
              </a:rPr>
              <a:t>not</a:t>
            </a:r>
            <a:r>
              <a:rPr sz="971" i="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971" i="1" spc="9" dirty="0">
                <a:solidFill>
                  <a:srgbClr val="323232"/>
                </a:solidFill>
                <a:latin typeface="Calibri"/>
                <a:cs typeface="Calibri"/>
              </a:rPr>
              <a:t>reflect</a:t>
            </a:r>
            <a:r>
              <a:rPr sz="971" i="1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971" i="1" spc="-18" dirty="0">
                <a:solidFill>
                  <a:srgbClr val="323232"/>
                </a:solidFill>
                <a:latin typeface="Calibri"/>
                <a:cs typeface="Calibri"/>
              </a:rPr>
              <a:t>ranking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)</a:t>
            </a:r>
            <a:r>
              <a:rPr sz="993" spc="-26" baseline="55555" dirty="0">
                <a:solidFill>
                  <a:srgbClr val="323232"/>
                </a:solidFill>
                <a:latin typeface="Calibri"/>
                <a:cs typeface="Calibri"/>
              </a:rPr>
              <a:t>8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:</a:t>
            </a:r>
            <a:endParaRPr sz="1191">
              <a:latin typeface="Calibri"/>
              <a:cs typeface="Calibri"/>
            </a:endParaRPr>
          </a:p>
          <a:p>
            <a:pPr marL="175381" indent="-141762">
              <a:lnSpc>
                <a:spcPts val="1324"/>
              </a:lnSpc>
              <a:buAutoNum type="arabicPeriod"/>
              <a:tabLst>
                <a:tab pos="175381" algn="l"/>
              </a:tabLst>
            </a:pP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Elkridge</a:t>
            </a:r>
            <a:endParaRPr sz="1191">
              <a:latin typeface="Calibri"/>
              <a:cs typeface="Calibri"/>
            </a:endParaRPr>
          </a:p>
          <a:p>
            <a:pPr marL="175381" indent="-141762">
              <a:lnSpc>
                <a:spcPts val="1390"/>
              </a:lnSpc>
              <a:buAutoNum type="arabicPeriod"/>
              <a:tabLst>
                <a:tab pos="175381" algn="l"/>
              </a:tabLst>
            </a:pP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Ellicott</a:t>
            </a:r>
            <a:r>
              <a:rPr sz="1191" spc="12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City</a:t>
            </a:r>
            <a:endParaRPr sz="1191">
              <a:latin typeface="Calibri"/>
              <a:cs typeface="Calibri"/>
            </a:endParaRPr>
          </a:p>
          <a:p>
            <a:pPr marL="175381" indent="-141762">
              <a:lnSpc>
                <a:spcPts val="1390"/>
              </a:lnSpc>
              <a:buAutoNum type="arabicPeriod"/>
              <a:tabLst>
                <a:tab pos="175381" algn="l"/>
              </a:tabLst>
            </a:pPr>
            <a:r>
              <a:rPr sz="1191" spc="-31" dirty="0">
                <a:solidFill>
                  <a:srgbClr val="323232"/>
                </a:solidFill>
                <a:latin typeface="Calibri"/>
                <a:cs typeface="Calibri"/>
              </a:rPr>
              <a:t>West</a:t>
            </a:r>
            <a:r>
              <a:rPr sz="1191" spc="-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Friendship</a:t>
            </a:r>
            <a:endParaRPr sz="1191">
              <a:latin typeface="Calibri"/>
              <a:cs typeface="Calibri"/>
            </a:endParaRPr>
          </a:p>
          <a:p>
            <a:pPr marL="175381" indent="-141762">
              <a:lnSpc>
                <a:spcPts val="1390"/>
              </a:lnSpc>
              <a:buAutoNum type="arabicPeriod"/>
              <a:tabLst>
                <a:tab pos="175381" algn="l"/>
              </a:tabLst>
            </a:pP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Lisbon</a:t>
            </a:r>
            <a:endParaRPr sz="1191">
              <a:latin typeface="Calibri"/>
              <a:cs typeface="Calibri"/>
            </a:endParaRPr>
          </a:p>
          <a:p>
            <a:pPr marL="175381" indent="-141762">
              <a:lnSpc>
                <a:spcPts val="1390"/>
              </a:lnSpc>
              <a:buAutoNum type="arabicPeriod"/>
              <a:tabLst>
                <a:tab pos="175381" algn="l"/>
              </a:tabLst>
            </a:pP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Clarksville</a:t>
            </a:r>
            <a:endParaRPr sz="1191">
              <a:latin typeface="Calibri"/>
              <a:cs typeface="Calibri"/>
            </a:endParaRPr>
          </a:p>
          <a:p>
            <a:pPr marL="175381" indent="-141762">
              <a:lnSpc>
                <a:spcPts val="1390"/>
              </a:lnSpc>
              <a:buAutoNum type="arabicPeriod"/>
              <a:tabLst>
                <a:tab pos="175381" algn="l"/>
              </a:tabLst>
            </a:pP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Savage</a:t>
            </a:r>
            <a:endParaRPr sz="1191">
              <a:latin typeface="Calibri"/>
              <a:cs typeface="Calibri"/>
            </a:endParaRPr>
          </a:p>
          <a:p>
            <a:pPr marL="33619" marR="75644">
              <a:lnSpc>
                <a:spcPts val="1394"/>
              </a:lnSpc>
              <a:spcBef>
                <a:spcPts val="57"/>
              </a:spcBef>
            </a:pP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These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subdivisions,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along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with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Columbia,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will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be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used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to</a:t>
            </a:r>
            <a:r>
              <a:rPr sz="1191" spc="7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highlight</a:t>
            </a:r>
            <a:r>
              <a:rPr sz="1191" spc="7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demographic</a:t>
            </a:r>
            <a:r>
              <a:rPr sz="1191" spc="7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7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socioeconomic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disparities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that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exist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across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these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boundaries.</a:t>
            </a:r>
            <a:endParaRPr sz="1191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883" y="168989"/>
            <a:ext cx="8516471" cy="1119311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84" dirty="0"/>
              <a:t>Comparison</a:t>
            </a:r>
            <a:r>
              <a:rPr spc="-35" dirty="0"/>
              <a:t> </a:t>
            </a:r>
            <a:r>
              <a:rPr dirty="0"/>
              <a:t>of</a:t>
            </a:r>
            <a:r>
              <a:rPr spc="-31" dirty="0"/>
              <a:t> </a:t>
            </a:r>
            <a:r>
              <a:rPr spc="79" dirty="0"/>
              <a:t>Howard</a:t>
            </a:r>
            <a:r>
              <a:rPr spc="-31" dirty="0"/>
              <a:t> </a:t>
            </a:r>
            <a:r>
              <a:rPr spc="84" dirty="0"/>
              <a:t>County</a:t>
            </a:r>
            <a:r>
              <a:rPr spc="-31" dirty="0"/>
              <a:t> </a:t>
            </a:r>
            <a:r>
              <a:rPr spc="71" dirty="0"/>
              <a:t>Geographic</a:t>
            </a:r>
            <a:r>
              <a:rPr spc="-31" dirty="0"/>
              <a:t> </a:t>
            </a:r>
            <a:r>
              <a:rPr spc="88" dirty="0"/>
              <a:t>Subdivisions</a:t>
            </a:r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4" name="object 4"/>
          <p:cNvGrpSpPr/>
          <p:nvPr/>
        </p:nvGrpSpPr>
        <p:grpSpPr>
          <a:xfrm>
            <a:off x="5118287" y="2008655"/>
            <a:ext cx="2907926" cy="2151529"/>
            <a:chOff x="5648325" y="2276475"/>
            <a:chExt cx="3295650" cy="2438400"/>
          </a:xfrm>
        </p:grpSpPr>
        <p:sp>
          <p:nvSpPr>
            <p:cNvPr id="5" name="object 5"/>
            <p:cNvSpPr/>
            <p:nvPr/>
          </p:nvSpPr>
          <p:spPr>
            <a:xfrm>
              <a:off x="6376987" y="2276475"/>
              <a:ext cx="1914525" cy="2343150"/>
            </a:xfrm>
            <a:custGeom>
              <a:avLst/>
              <a:gdLst/>
              <a:ahLst/>
              <a:cxnLst/>
              <a:rect l="l" t="t" r="r" b="b"/>
              <a:pathLst>
                <a:path w="1914525" h="2343150">
                  <a:moveTo>
                    <a:pt x="0" y="2286000"/>
                  </a:moveTo>
                  <a:lnTo>
                    <a:pt x="0" y="2343150"/>
                  </a:lnTo>
                </a:path>
                <a:path w="1914525" h="2343150">
                  <a:moveTo>
                    <a:pt x="0" y="238125"/>
                  </a:moveTo>
                  <a:lnTo>
                    <a:pt x="0" y="342900"/>
                  </a:lnTo>
                </a:path>
                <a:path w="1914525" h="2343150">
                  <a:moveTo>
                    <a:pt x="0" y="0"/>
                  </a:moveTo>
                  <a:lnTo>
                    <a:pt x="0" y="47625"/>
                  </a:lnTo>
                </a:path>
                <a:path w="1914525" h="2343150">
                  <a:moveTo>
                    <a:pt x="0" y="533400"/>
                  </a:moveTo>
                  <a:lnTo>
                    <a:pt x="0" y="638175"/>
                  </a:lnTo>
                </a:path>
                <a:path w="1914525" h="2343150">
                  <a:moveTo>
                    <a:pt x="0" y="828675"/>
                  </a:moveTo>
                  <a:lnTo>
                    <a:pt x="0" y="923925"/>
                  </a:lnTo>
                </a:path>
                <a:path w="1914525" h="2343150">
                  <a:moveTo>
                    <a:pt x="0" y="1114425"/>
                  </a:moveTo>
                  <a:lnTo>
                    <a:pt x="0" y="1219200"/>
                  </a:lnTo>
                </a:path>
                <a:path w="1914525" h="2343150">
                  <a:moveTo>
                    <a:pt x="0" y="1409700"/>
                  </a:moveTo>
                  <a:lnTo>
                    <a:pt x="0" y="1514475"/>
                  </a:lnTo>
                </a:path>
                <a:path w="1914525" h="2343150">
                  <a:moveTo>
                    <a:pt x="0" y="1704975"/>
                  </a:moveTo>
                  <a:lnTo>
                    <a:pt x="0" y="1809750"/>
                  </a:lnTo>
                </a:path>
                <a:path w="1914525" h="2343150">
                  <a:moveTo>
                    <a:pt x="0" y="2000250"/>
                  </a:moveTo>
                  <a:lnTo>
                    <a:pt x="0" y="2095500"/>
                  </a:lnTo>
                </a:path>
                <a:path w="1914525" h="2343150">
                  <a:moveTo>
                    <a:pt x="638175" y="2286000"/>
                  </a:moveTo>
                  <a:lnTo>
                    <a:pt x="638175" y="2343150"/>
                  </a:lnTo>
                </a:path>
                <a:path w="1914525" h="2343150">
                  <a:moveTo>
                    <a:pt x="638175" y="238125"/>
                  </a:moveTo>
                  <a:lnTo>
                    <a:pt x="638175" y="342900"/>
                  </a:lnTo>
                </a:path>
                <a:path w="1914525" h="2343150">
                  <a:moveTo>
                    <a:pt x="638175" y="0"/>
                  </a:moveTo>
                  <a:lnTo>
                    <a:pt x="638175" y="47625"/>
                  </a:lnTo>
                </a:path>
                <a:path w="1914525" h="2343150">
                  <a:moveTo>
                    <a:pt x="638175" y="533400"/>
                  </a:moveTo>
                  <a:lnTo>
                    <a:pt x="638175" y="638175"/>
                  </a:lnTo>
                </a:path>
                <a:path w="1914525" h="2343150">
                  <a:moveTo>
                    <a:pt x="638175" y="828675"/>
                  </a:moveTo>
                  <a:lnTo>
                    <a:pt x="638175" y="923925"/>
                  </a:lnTo>
                </a:path>
                <a:path w="1914525" h="2343150">
                  <a:moveTo>
                    <a:pt x="638175" y="1114425"/>
                  </a:moveTo>
                  <a:lnTo>
                    <a:pt x="638175" y="1219200"/>
                  </a:lnTo>
                </a:path>
                <a:path w="1914525" h="2343150">
                  <a:moveTo>
                    <a:pt x="638175" y="1409700"/>
                  </a:moveTo>
                  <a:lnTo>
                    <a:pt x="638175" y="1514475"/>
                  </a:lnTo>
                </a:path>
                <a:path w="1914525" h="2343150">
                  <a:moveTo>
                    <a:pt x="638175" y="1704975"/>
                  </a:moveTo>
                  <a:lnTo>
                    <a:pt x="638175" y="1809750"/>
                  </a:lnTo>
                </a:path>
                <a:path w="1914525" h="2343150">
                  <a:moveTo>
                    <a:pt x="638175" y="2000250"/>
                  </a:moveTo>
                  <a:lnTo>
                    <a:pt x="638175" y="2095500"/>
                  </a:lnTo>
                </a:path>
                <a:path w="1914525" h="2343150">
                  <a:moveTo>
                    <a:pt x="1276350" y="2286000"/>
                  </a:moveTo>
                  <a:lnTo>
                    <a:pt x="1276350" y="2343150"/>
                  </a:lnTo>
                </a:path>
                <a:path w="1914525" h="2343150">
                  <a:moveTo>
                    <a:pt x="1276350" y="1114425"/>
                  </a:moveTo>
                  <a:lnTo>
                    <a:pt x="1276350" y="1219200"/>
                  </a:lnTo>
                </a:path>
                <a:path w="1914525" h="2343150">
                  <a:moveTo>
                    <a:pt x="1276350" y="828675"/>
                  </a:moveTo>
                  <a:lnTo>
                    <a:pt x="1276350" y="923925"/>
                  </a:lnTo>
                </a:path>
                <a:path w="1914525" h="2343150">
                  <a:moveTo>
                    <a:pt x="1276350" y="1409700"/>
                  </a:moveTo>
                  <a:lnTo>
                    <a:pt x="1276350" y="1514475"/>
                  </a:lnTo>
                </a:path>
                <a:path w="1914525" h="2343150">
                  <a:moveTo>
                    <a:pt x="1276350" y="238125"/>
                  </a:moveTo>
                  <a:lnTo>
                    <a:pt x="1276350" y="342900"/>
                  </a:lnTo>
                </a:path>
                <a:path w="1914525" h="2343150">
                  <a:moveTo>
                    <a:pt x="1276350" y="0"/>
                  </a:moveTo>
                  <a:lnTo>
                    <a:pt x="1276350" y="47625"/>
                  </a:lnTo>
                </a:path>
                <a:path w="1914525" h="2343150">
                  <a:moveTo>
                    <a:pt x="1276350" y="533400"/>
                  </a:moveTo>
                  <a:lnTo>
                    <a:pt x="1276350" y="638175"/>
                  </a:lnTo>
                </a:path>
                <a:path w="1914525" h="2343150">
                  <a:moveTo>
                    <a:pt x="1276350" y="1704975"/>
                  </a:moveTo>
                  <a:lnTo>
                    <a:pt x="1276350" y="1809750"/>
                  </a:lnTo>
                </a:path>
                <a:path w="1914525" h="2343150">
                  <a:moveTo>
                    <a:pt x="1276350" y="2000250"/>
                  </a:moveTo>
                  <a:lnTo>
                    <a:pt x="1276350" y="2095500"/>
                  </a:lnTo>
                </a:path>
                <a:path w="1914525" h="2343150">
                  <a:moveTo>
                    <a:pt x="1914525" y="2286000"/>
                  </a:moveTo>
                  <a:lnTo>
                    <a:pt x="1914525" y="2343150"/>
                  </a:lnTo>
                </a:path>
                <a:path w="1914525" h="2343150">
                  <a:moveTo>
                    <a:pt x="1914525" y="1409700"/>
                  </a:moveTo>
                  <a:lnTo>
                    <a:pt x="1914525" y="1809750"/>
                  </a:lnTo>
                </a:path>
                <a:path w="1914525" h="2343150">
                  <a:moveTo>
                    <a:pt x="1914525" y="0"/>
                  </a:moveTo>
                  <a:lnTo>
                    <a:pt x="1914525" y="1219200"/>
                  </a:lnTo>
                </a:path>
                <a:path w="1914525" h="2343150">
                  <a:moveTo>
                    <a:pt x="1914525" y="2000250"/>
                  </a:moveTo>
                  <a:lnTo>
                    <a:pt x="1914525" y="209550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5738812" y="2276475"/>
              <a:ext cx="3200400" cy="2343150"/>
            </a:xfrm>
            <a:custGeom>
              <a:avLst/>
              <a:gdLst/>
              <a:ahLst/>
              <a:cxnLst/>
              <a:rect l="l" t="t" r="r" b="b"/>
              <a:pathLst>
                <a:path w="3200400" h="2343150">
                  <a:moveTo>
                    <a:pt x="3200400" y="0"/>
                  </a:moveTo>
                  <a:lnTo>
                    <a:pt x="3200400" y="2343150"/>
                  </a:lnTo>
                </a:path>
                <a:path w="3200400" h="2343150">
                  <a:moveTo>
                    <a:pt x="0" y="0"/>
                  </a:moveTo>
                  <a:lnTo>
                    <a:pt x="0" y="234315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5648325" y="2276475"/>
              <a:ext cx="3291204" cy="2438400"/>
            </a:xfrm>
            <a:custGeom>
              <a:avLst/>
              <a:gdLst/>
              <a:ahLst/>
              <a:cxnLst/>
              <a:rect l="l" t="t" r="r" b="b"/>
              <a:pathLst>
                <a:path w="3291204" h="2438400">
                  <a:moveTo>
                    <a:pt x="95250" y="147637"/>
                  </a:moveTo>
                  <a:lnTo>
                    <a:pt x="0" y="147637"/>
                  </a:lnTo>
                </a:path>
                <a:path w="3291204" h="2438400">
                  <a:moveTo>
                    <a:pt x="95250" y="442912"/>
                  </a:moveTo>
                  <a:lnTo>
                    <a:pt x="0" y="442912"/>
                  </a:lnTo>
                </a:path>
                <a:path w="3291204" h="2438400">
                  <a:moveTo>
                    <a:pt x="95250" y="738187"/>
                  </a:moveTo>
                  <a:lnTo>
                    <a:pt x="0" y="738187"/>
                  </a:lnTo>
                </a:path>
                <a:path w="3291204" h="2438400">
                  <a:moveTo>
                    <a:pt x="95250" y="1033462"/>
                  </a:moveTo>
                  <a:lnTo>
                    <a:pt x="0" y="1033462"/>
                  </a:lnTo>
                </a:path>
                <a:path w="3291204" h="2438400">
                  <a:moveTo>
                    <a:pt x="95250" y="1319212"/>
                  </a:moveTo>
                  <a:lnTo>
                    <a:pt x="0" y="1319212"/>
                  </a:lnTo>
                </a:path>
                <a:path w="3291204" h="2438400">
                  <a:moveTo>
                    <a:pt x="95250" y="1614487"/>
                  </a:moveTo>
                  <a:lnTo>
                    <a:pt x="0" y="1614487"/>
                  </a:lnTo>
                </a:path>
                <a:path w="3291204" h="2438400">
                  <a:moveTo>
                    <a:pt x="95250" y="1909762"/>
                  </a:moveTo>
                  <a:lnTo>
                    <a:pt x="0" y="1909762"/>
                  </a:lnTo>
                </a:path>
                <a:path w="3291204" h="2438400">
                  <a:moveTo>
                    <a:pt x="95250" y="2205037"/>
                  </a:moveTo>
                  <a:lnTo>
                    <a:pt x="0" y="2205037"/>
                  </a:lnTo>
                </a:path>
                <a:path w="3291204" h="2438400">
                  <a:moveTo>
                    <a:pt x="90487" y="0"/>
                  </a:moveTo>
                  <a:lnTo>
                    <a:pt x="90487" y="2343150"/>
                  </a:lnTo>
                </a:path>
                <a:path w="3291204" h="2438400">
                  <a:moveTo>
                    <a:pt x="728662" y="2343150"/>
                  </a:moveTo>
                  <a:lnTo>
                    <a:pt x="728662" y="2438400"/>
                  </a:lnTo>
                </a:path>
                <a:path w="3291204" h="2438400">
                  <a:moveTo>
                    <a:pt x="1366837" y="2343150"/>
                  </a:moveTo>
                  <a:lnTo>
                    <a:pt x="1366837" y="2438400"/>
                  </a:lnTo>
                </a:path>
                <a:path w="3291204" h="2438400">
                  <a:moveTo>
                    <a:pt x="2005012" y="2343150"/>
                  </a:moveTo>
                  <a:lnTo>
                    <a:pt x="2005012" y="2438400"/>
                  </a:lnTo>
                </a:path>
                <a:path w="3291204" h="2438400">
                  <a:moveTo>
                    <a:pt x="2643187" y="2343150"/>
                  </a:moveTo>
                  <a:lnTo>
                    <a:pt x="2643187" y="2438400"/>
                  </a:lnTo>
                </a:path>
                <a:path w="3291204" h="2438400">
                  <a:moveTo>
                    <a:pt x="3290887" y="2343150"/>
                  </a:moveTo>
                  <a:lnTo>
                    <a:pt x="3290887" y="2438400"/>
                  </a:lnTo>
                </a:path>
                <a:path w="3291204" h="2438400">
                  <a:moveTo>
                    <a:pt x="90487" y="2343150"/>
                  </a:moveTo>
                  <a:lnTo>
                    <a:pt x="90487" y="2438400"/>
                  </a:lnTo>
                </a:path>
                <a:path w="3291204" h="2438400">
                  <a:moveTo>
                    <a:pt x="95250" y="2347912"/>
                  </a:moveTo>
                  <a:lnTo>
                    <a:pt x="3286125" y="23479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5743562" y="2324112"/>
              <a:ext cx="2466975" cy="2238375"/>
            </a:xfrm>
            <a:custGeom>
              <a:avLst/>
              <a:gdLst/>
              <a:ahLst/>
              <a:cxnLst/>
              <a:rect l="l" t="t" r="r" b="b"/>
              <a:pathLst>
                <a:path w="2466975" h="2238375">
                  <a:moveTo>
                    <a:pt x="1219200" y="1762125"/>
                  </a:moveTo>
                  <a:lnTo>
                    <a:pt x="0" y="1762125"/>
                  </a:lnTo>
                  <a:lnTo>
                    <a:pt x="0" y="1952625"/>
                  </a:lnTo>
                  <a:lnTo>
                    <a:pt x="1219200" y="1952625"/>
                  </a:lnTo>
                  <a:lnTo>
                    <a:pt x="1219200" y="1762125"/>
                  </a:lnTo>
                  <a:close/>
                </a:path>
                <a:path w="2466975" h="2238375">
                  <a:moveTo>
                    <a:pt x="1390650" y="295275"/>
                  </a:moveTo>
                  <a:lnTo>
                    <a:pt x="0" y="295275"/>
                  </a:lnTo>
                  <a:lnTo>
                    <a:pt x="0" y="485775"/>
                  </a:lnTo>
                  <a:lnTo>
                    <a:pt x="1390650" y="485775"/>
                  </a:lnTo>
                  <a:lnTo>
                    <a:pt x="1390650" y="295275"/>
                  </a:lnTo>
                  <a:close/>
                </a:path>
                <a:path w="2466975" h="2238375">
                  <a:moveTo>
                    <a:pt x="1409700" y="2047875"/>
                  </a:moveTo>
                  <a:lnTo>
                    <a:pt x="0" y="2047875"/>
                  </a:lnTo>
                  <a:lnTo>
                    <a:pt x="0" y="2238375"/>
                  </a:lnTo>
                  <a:lnTo>
                    <a:pt x="1409700" y="2238375"/>
                  </a:lnTo>
                  <a:lnTo>
                    <a:pt x="1409700" y="2047875"/>
                  </a:lnTo>
                  <a:close/>
                </a:path>
                <a:path w="2466975" h="2238375">
                  <a:moveTo>
                    <a:pt x="1476375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476375" y="190500"/>
                  </a:lnTo>
                  <a:lnTo>
                    <a:pt x="1476375" y="0"/>
                  </a:lnTo>
                  <a:close/>
                </a:path>
                <a:path w="2466975" h="2238375">
                  <a:moveTo>
                    <a:pt x="1524000" y="1466850"/>
                  </a:moveTo>
                  <a:lnTo>
                    <a:pt x="0" y="1466850"/>
                  </a:lnTo>
                  <a:lnTo>
                    <a:pt x="0" y="1657350"/>
                  </a:lnTo>
                  <a:lnTo>
                    <a:pt x="1524000" y="1657350"/>
                  </a:lnTo>
                  <a:lnTo>
                    <a:pt x="1524000" y="1466850"/>
                  </a:lnTo>
                  <a:close/>
                </a:path>
                <a:path w="2466975" h="2238375">
                  <a:moveTo>
                    <a:pt x="1552575" y="590550"/>
                  </a:moveTo>
                  <a:lnTo>
                    <a:pt x="0" y="590550"/>
                  </a:lnTo>
                  <a:lnTo>
                    <a:pt x="0" y="781050"/>
                  </a:lnTo>
                  <a:lnTo>
                    <a:pt x="1552575" y="781050"/>
                  </a:lnTo>
                  <a:lnTo>
                    <a:pt x="1552575" y="590550"/>
                  </a:lnTo>
                  <a:close/>
                </a:path>
                <a:path w="2466975" h="2238375">
                  <a:moveTo>
                    <a:pt x="1914525" y="876300"/>
                  </a:moveTo>
                  <a:lnTo>
                    <a:pt x="0" y="876300"/>
                  </a:lnTo>
                  <a:lnTo>
                    <a:pt x="0" y="1066800"/>
                  </a:lnTo>
                  <a:lnTo>
                    <a:pt x="1914525" y="1066800"/>
                  </a:lnTo>
                  <a:lnTo>
                    <a:pt x="1914525" y="876300"/>
                  </a:lnTo>
                  <a:close/>
                </a:path>
                <a:path w="2466975" h="2238375">
                  <a:moveTo>
                    <a:pt x="2466975" y="1171575"/>
                  </a:moveTo>
                  <a:lnTo>
                    <a:pt x="0" y="1171575"/>
                  </a:lnTo>
                  <a:lnTo>
                    <a:pt x="0" y="1362075"/>
                  </a:lnTo>
                  <a:lnTo>
                    <a:pt x="2466975" y="1362075"/>
                  </a:lnTo>
                  <a:lnTo>
                    <a:pt x="2466975" y="1171575"/>
                  </a:lnTo>
                  <a:close/>
                </a:path>
              </a:pathLst>
            </a:custGeom>
            <a:solidFill>
              <a:srgbClr val="8A5E3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6962775" y="2324099"/>
              <a:ext cx="1381125" cy="2238375"/>
            </a:xfrm>
            <a:custGeom>
              <a:avLst/>
              <a:gdLst/>
              <a:ahLst/>
              <a:cxnLst/>
              <a:rect l="l" t="t" r="r" b="b"/>
              <a:pathLst>
                <a:path w="1381125" h="2238375">
                  <a:moveTo>
                    <a:pt x="657225" y="590550"/>
                  </a:moveTo>
                  <a:lnTo>
                    <a:pt x="333375" y="590550"/>
                  </a:lnTo>
                  <a:lnTo>
                    <a:pt x="333375" y="781050"/>
                  </a:lnTo>
                  <a:lnTo>
                    <a:pt x="657225" y="781050"/>
                  </a:lnTo>
                  <a:lnTo>
                    <a:pt x="657225" y="590550"/>
                  </a:lnTo>
                  <a:close/>
                </a:path>
                <a:path w="1381125" h="2238375">
                  <a:moveTo>
                    <a:pt x="838200" y="295275"/>
                  </a:moveTo>
                  <a:lnTo>
                    <a:pt x="171450" y="295275"/>
                  </a:lnTo>
                  <a:lnTo>
                    <a:pt x="171450" y="485775"/>
                  </a:lnTo>
                  <a:lnTo>
                    <a:pt x="838200" y="485775"/>
                  </a:lnTo>
                  <a:lnTo>
                    <a:pt x="838200" y="295275"/>
                  </a:lnTo>
                  <a:close/>
                </a:path>
                <a:path w="1381125" h="2238375">
                  <a:moveTo>
                    <a:pt x="885825" y="0"/>
                  </a:moveTo>
                  <a:lnTo>
                    <a:pt x="257175" y="0"/>
                  </a:lnTo>
                  <a:lnTo>
                    <a:pt x="257175" y="190500"/>
                  </a:lnTo>
                  <a:lnTo>
                    <a:pt x="885825" y="190500"/>
                  </a:lnTo>
                  <a:lnTo>
                    <a:pt x="885825" y="0"/>
                  </a:lnTo>
                  <a:close/>
                </a:path>
                <a:path w="1381125" h="2238375">
                  <a:moveTo>
                    <a:pt x="895350" y="876300"/>
                  </a:moveTo>
                  <a:lnTo>
                    <a:pt x="695325" y="876300"/>
                  </a:lnTo>
                  <a:lnTo>
                    <a:pt x="695325" y="1066800"/>
                  </a:lnTo>
                  <a:lnTo>
                    <a:pt x="895350" y="1066800"/>
                  </a:lnTo>
                  <a:lnTo>
                    <a:pt x="895350" y="876300"/>
                  </a:lnTo>
                  <a:close/>
                </a:path>
                <a:path w="1381125" h="2238375">
                  <a:moveTo>
                    <a:pt x="952500" y="1762125"/>
                  </a:moveTo>
                  <a:lnTo>
                    <a:pt x="0" y="1762125"/>
                  </a:lnTo>
                  <a:lnTo>
                    <a:pt x="0" y="1952625"/>
                  </a:lnTo>
                  <a:lnTo>
                    <a:pt x="952500" y="1952625"/>
                  </a:lnTo>
                  <a:lnTo>
                    <a:pt x="952500" y="1762125"/>
                  </a:lnTo>
                  <a:close/>
                </a:path>
                <a:path w="1381125" h="2238375">
                  <a:moveTo>
                    <a:pt x="952500" y="1466850"/>
                  </a:moveTo>
                  <a:lnTo>
                    <a:pt x="304800" y="1466850"/>
                  </a:lnTo>
                  <a:lnTo>
                    <a:pt x="304800" y="1657350"/>
                  </a:lnTo>
                  <a:lnTo>
                    <a:pt x="952500" y="1657350"/>
                  </a:lnTo>
                  <a:lnTo>
                    <a:pt x="952500" y="1466850"/>
                  </a:lnTo>
                  <a:close/>
                </a:path>
                <a:path w="1381125" h="2238375">
                  <a:moveTo>
                    <a:pt x="1066800" y="2047875"/>
                  </a:moveTo>
                  <a:lnTo>
                    <a:pt x="190500" y="2047875"/>
                  </a:lnTo>
                  <a:lnTo>
                    <a:pt x="190500" y="2238375"/>
                  </a:lnTo>
                  <a:lnTo>
                    <a:pt x="1066800" y="2238375"/>
                  </a:lnTo>
                  <a:lnTo>
                    <a:pt x="1066800" y="2047875"/>
                  </a:lnTo>
                  <a:close/>
                </a:path>
                <a:path w="1381125" h="2238375">
                  <a:moveTo>
                    <a:pt x="1381125" y="1171575"/>
                  </a:moveTo>
                  <a:lnTo>
                    <a:pt x="1247775" y="1171575"/>
                  </a:lnTo>
                  <a:lnTo>
                    <a:pt x="1247775" y="1362075"/>
                  </a:lnTo>
                  <a:lnTo>
                    <a:pt x="1381125" y="1362075"/>
                  </a:lnTo>
                  <a:lnTo>
                    <a:pt x="1381125" y="1171575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7620000" y="2324099"/>
              <a:ext cx="866775" cy="2238375"/>
            </a:xfrm>
            <a:custGeom>
              <a:avLst/>
              <a:gdLst/>
              <a:ahLst/>
              <a:cxnLst/>
              <a:rect l="l" t="t" r="r" b="b"/>
              <a:pathLst>
                <a:path w="866775" h="2238375">
                  <a:moveTo>
                    <a:pt x="152400" y="590550"/>
                  </a:moveTo>
                  <a:lnTo>
                    <a:pt x="0" y="590550"/>
                  </a:lnTo>
                  <a:lnTo>
                    <a:pt x="0" y="781050"/>
                  </a:lnTo>
                  <a:lnTo>
                    <a:pt x="152400" y="781050"/>
                  </a:lnTo>
                  <a:lnTo>
                    <a:pt x="152400" y="590550"/>
                  </a:lnTo>
                  <a:close/>
                </a:path>
                <a:path w="866775" h="2238375">
                  <a:moveTo>
                    <a:pt x="333375" y="876300"/>
                  </a:moveTo>
                  <a:lnTo>
                    <a:pt x="238125" y="876300"/>
                  </a:lnTo>
                  <a:lnTo>
                    <a:pt x="238125" y="1066800"/>
                  </a:lnTo>
                  <a:lnTo>
                    <a:pt x="333375" y="1066800"/>
                  </a:lnTo>
                  <a:lnTo>
                    <a:pt x="333375" y="876300"/>
                  </a:lnTo>
                  <a:close/>
                </a:path>
                <a:path w="866775" h="2238375">
                  <a:moveTo>
                    <a:pt x="495300" y="295275"/>
                  </a:moveTo>
                  <a:lnTo>
                    <a:pt x="180975" y="295275"/>
                  </a:lnTo>
                  <a:lnTo>
                    <a:pt x="180975" y="485775"/>
                  </a:lnTo>
                  <a:lnTo>
                    <a:pt x="495300" y="485775"/>
                  </a:lnTo>
                  <a:lnTo>
                    <a:pt x="495300" y="295275"/>
                  </a:lnTo>
                  <a:close/>
                </a:path>
                <a:path w="866775" h="2238375">
                  <a:moveTo>
                    <a:pt x="495300" y="0"/>
                  </a:moveTo>
                  <a:lnTo>
                    <a:pt x="228600" y="0"/>
                  </a:lnTo>
                  <a:lnTo>
                    <a:pt x="228600" y="190500"/>
                  </a:lnTo>
                  <a:lnTo>
                    <a:pt x="495300" y="190500"/>
                  </a:lnTo>
                  <a:lnTo>
                    <a:pt x="495300" y="0"/>
                  </a:lnTo>
                  <a:close/>
                </a:path>
                <a:path w="866775" h="2238375">
                  <a:moveTo>
                    <a:pt x="523875" y="1466850"/>
                  </a:moveTo>
                  <a:lnTo>
                    <a:pt x="295275" y="1466850"/>
                  </a:lnTo>
                  <a:lnTo>
                    <a:pt x="295275" y="1657350"/>
                  </a:lnTo>
                  <a:lnTo>
                    <a:pt x="523875" y="1657350"/>
                  </a:lnTo>
                  <a:lnTo>
                    <a:pt x="523875" y="1466850"/>
                  </a:lnTo>
                  <a:close/>
                </a:path>
                <a:path w="866775" h="2238375">
                  <a:moveTo>
                    <a:pt x="685800" y="1762125"/>
                  </a:moveTo>
                  <a:lnTo>
                    <a:pt x="295275" y="1762125"/>
                  </a:lnTo>
                  <a:lnTo>
                    <a:pt x="295275" y="1952625"/>
                  </a:lnTo>
                  <a:lnTo>
                    <a:pt x="685800" y="1952625"/>
                  </a:lnTo>
                  <a:lnTo>
                    <a:pt x="685800" y="1762125"/>
                  </a:lnTo>
                  <a:close/>
                </a:path>
                <a:path w="866775" h="2238375">
                  <a:moveTo>
                    <a:pt x="714375" y="2047875"/>
                  </a:moveTo>
                  <a:lnTo>
                    <a:pt x="409575" y="2047875"/>
                  </a:lnTo>
                  <a:lnTo>
                    <a:pt x="409575" y="2238375"/>
                  </a:lnTo>
                  <a:lnTo>
                    <a:pt x="714375" y="2238375"/>
                  </a:lnTo>
                  <a:lnTo>
                    <a:pt x="714375" y="2047875"/>
                  </a:lnTo>
                  <a:close/>
                </a:path>
                <a:path w="866775" h="2238375">
                  <a:moveTo>
                    <a:pt x="866775" y="1171575"/>
                  </a:moveTo>
                  <a:lnTo>
                    <a:pt x="723900" y="1171575"/>
                  </a:lnTo>
                  <a:lnTo>
                    <a:pt x="723900" y="1362075"/>
                  </a:lnTo>
                  <a:lnTo>
                    <a:pt x="866775" y="1362075"/>
                  </a:lnTo>
                  <a:lnTo>
                    <a:pt x="866775" y="1171575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7772400" y="2324099"/>
              <a:ext cx="1009650" cy="2238375"/>
            </a:xfrm>
            <a:custGeom>
              <a:avLst/>
              <a:gdLst/>
              <a:ahLst/>
              <a:cxnLst/>
              <a:rect l="l" t="t" r="r" b="b"/>
              <a:pathLst>
                <a:path w="1009650" h="2238375">
                  <a:moveTo>
                    <a:pt x="981075" y="2047875"/>
                  </a:moveTo>
                  <a:lnTo>
                    <a:pt x="561975" y="2047875"/>
                  </a:lnTo>
                  <a:lnTo>
                    <a:pt x="561975" y="2238375"/>
                  </a:lnTo>
                  <a:lnTo>
                    <a:pt x="981075" y="2238375"/>
                  </a:lnTo>
                  <a:lnTo>
                    <a:pt x="981075" y="2047875"/>
                  </a:lnTo>
                  <a:close/>
                </a:path>
                <a:path w="1009650" h="2238375">
                  <a:moveTo>
                    <a:pt x="981075" y="1762125"/>
                  </a:moveTo>
                  <a:lnTo>
                    <a:pt x="533400" y="1762125"/>
                  </a:lnTo>
                  <a:lnTo>
                    <a:pt x="533400" y="1952625"/>
                  </a:lnTo>
                  <a:lnTo>
                    <a:pt x="981075" y="1952625"/>
                  </a:lnTo>
                  <a:lnTo>
                    <a:pt x="981075" y="1762125"/>
                  </a:lnTo>
                  <a:close/>
                </a:path>
                <a:path w="1009650" h="2238375">
                  <a:moveTo>
                    <a:pt x="981075" y="1466850"/>
                  </a:moveTo>
                  <a:lnTo>
                    <a:pt x="371475" y="1466850"/>
                  </a:lnTo>
                  <a:lnTo>
                    <a:pt x="371475" y="1657350"/>
                  </a:lnTo>
                  <a:lnTo>
                    <a:pt x="981075" y="1657350"/>
                  </a:lnTo>
                  <a:lnTo>
                    <a:pt x="981075" y="1466850"/>
                  </a:lnTo>
                  <a:close/>
                </a:path>
                <a:path w="1009650" h="2238375">
                  <a:moveTo>
                    <a:pt x="990600" y="1171575"/>
                  </a:moveTo>
                  <a:lnTo>
                    <a:pt x="714375" y="1171575"/>
                  </a:lnTo>
                  <a:lnTo>
                    <a:pt x="714375" y="1362075"/>
                  </a:lnTo>
                  <a:lnTo>
                    <a:pt x="990600" y="1362075"/>
                  </a:lnTo>
                  <a:lnTo>
                    <a:pt x="990600" y="1171575"/>
                  </a:lnTo>
                  <a:close/>
                </a:path>
                <a:path w="1009650" h="2238375">
                  <a:moveTo>
                    <a:pt x="990600" y="295275"/>
                  </a:moveTo>
                  <a:lnTo>
                    <a:pt x="342900" y="295275"/>
                  </a:lnTo>
                  <a:lnTo>
                    <a:pt x="342900" y="485775"/>
                  </a:lnTo>
                  <a:lnTo>
                    <a:pt x="990600" y="485775"/>
                  </a:lnTo>
                  <a:lnTo>
                    <a:pt x="990600" y="295275"/>
                  </a:lnTo>
                  <a:close/>
                </a:path>
                <a:path w="1009650" h="2238375">
                  <a:moveTo>
                    <a:pt x="990600" y="0"/>
                  </a:moveTo>
                  <a:lnTo>
                    <a:pt x="342900" y="0"/>
                  </a:lnTo>
                  <a:lnTo>
                    <a:pt x="342900" y="190500"/>
                  </a:lnTo>
                  <a:lnTo>
                    <a:pt x="990600" y="190500"/>
                  </a:lnTo>
                  <a:lnTo>
                    <a:pt x="990600" y="0"/>
                  </a:lnTo>
                  <a:close/>
                </a:path>
                <a:path w="1009650" h="2238375">
                  <a:moveTo>
                    <a:pt x="1009650" y="876300"/>
                  </a:moveTo>
                  <a:lnTo>
                    <a:pt x="180975" y="876300"/>
                  </a:lnTo>
                  <a:lnTo>
                    <a:pt x="180975" y="1066800"/>
                  </a:lnTo>
                  <a:lnTo>
                    <a:pt x="1009650" y="1066800"/>
                  </a:lnTo>
                  <a:lnTo>
                    <a:pt x="1009650" y="876300"/>
                  </a:lnTo>
                  <a:close/>
                </a:path>
                <a:path w="1009650" h="2238375">
                  <a:moveTo>
                    <a:pt x="1009650" y="590550"/>
                  </a:moveTo>
                  <a:lnTo>
                    <a:pt x="0" y="590550"/>
                  </a:lnTo>
                  <a:lnTo>
                    <a:pt x="0" y="781050"/>
                  </a:lnTo>
                  <a:lnTo>
                    <a:pt x="1009650" y="781050"/>
                  </a:lnTo>
                  <a:lnTo>
                    <a:pt x="1009650" y="59055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8753475" y="2324099"/>
              <a:ext cx="180975" cy="2238375"/>
            </a:xfrm>
            <a:custGeom>
              <a:avLst/>
              <a:gdLst/>
              <a:ahLst/>
              <a:cxnLst/>
              <a:rect l="l" t="t" r="r" b="b"/>
              <a:pathLst>
                <a:path w="180975" h="2238375">
                  <a:moveTo>
                    <a:pt x="180975" y="2047875"/>
                  </a:moveTo>
                  <a:lnTo>
                    <a:pt x="0" y="2047875"/>
                  </a:lnTo>
                  <a:lnTo>
                    <a:pt x="0" y="2238375"/>
                  </a:lnTo>
                  <a:lnTo>
                    <a:pt x="180975" y="2238375"/>
                  </a:lnTo>
                  <a:lnTo>
                    <a:pt x="180975" y="2047875"/>
                  </a:lnTo>
                  <a:close/>
                </a:path>
                <a:path w="180975" h="2238375">
                  <a:moveTo>
                    <a:pt x="180975" y="1762125"/>
                  </a:moveTo>
                  <a:lnTo>
                    <a:pt x="0" y="1762125"/>
                  </a:lnTo>
                  <a:lnTo>
                    <a:pt x="0" y="1952625"/>
                  </a:lnTo>
                  <a:lnTo>
                    <a:pt x="180975" y="1952625"/>
                  </a:lnTo>
                  <a:lnTo>
                    <a:pt x="180975" y="1762125"/>
                  </a:lnTo>
                  <a:close/>
                </a:path>
                <a:path w="180975" h="2238375">
                  <a:moveTo>
                    <a:pt x="180975" y="1466850"/>
                  </a:moveTo>
                  <a:lnTo>
                    <a:pt x="0" y="1466850"/>
                  </a:lnTo>
                  <a:lnTo>
                    <a:pt x="0" y="1657350"/>
                  </a:lnTo>
                  <a:lnTo>
                    <a:pt x="180975" y="1657350"/>
                  </a:lnTo>
                  <a:lnTo>
                    <a:pt x="180975" y="1466850"/>
                  </a:lnTo>
                  <a:close/>
                </a:path>
                <a:path w="180975" h="2238375">
                  <a:moveTo>
                    <a:pt x="180975" y="1171575"/>
                  </a:moveTo>
                  <a:lnTo>
                    <a:pt x="9525" y="1171575"/>
                  </a:lnTo>
                  <a:lnTo>
                    <a:pt x="9525" y="1362075"/>
                  </a:lnTo>
                  <a:lnTo>
                    <a:pt x="180975" y="1362075"/>
                  </a:lnTo>
                  <a:lnTo>
                    <a:pt x="180975" y="1171575"/>
                  </a:lnTo>
                  <a:close/>
                </a:path>
                <a:path w="180975" h="2238375">
                  <a:moveTo>
                    <a:pt x="180975" y="876300"/>
                  </a:moveTo>
                  <a:lnTo>
                    <a:pt x="28575" y="876300"/>
                  </a:lnTo>
                  <a:lnTo>
                    <a:pt x="28575" y="1066800"/>
                  </a:lnTo>
                  <a:lnTo>
                    <a:pt x="180975" y="1066800"/>
                  </a:lnTo>
                  <a:lnTo>
                    <a:pt x="180975" y="876300"/>
                  </a:lnTo>
                  <a:close/>
                </a:path>
                <a:path w="180975" h="2238375">
                  <a:moveTo>
                    <a:pt x="180975" y="590550"/>
                  </a:moveTo>
                  <a:lnTo>
                    <a:pt x="28575" y="590550"/>
                  </a:lnTo>
                  <a:lnTo>
                    <a:pt x="28575" y="781050"/>
                  </a:lnTo>
                  <a:lnTo>
                    <a:pt x="180975" y="781050"/>
                  </a:lnTo>
                  <a:lnTo>
                    <a:pt x="180975" y="590550"/>
                  </a:lnTo>
                  <a:close/>
                </a:path>
                <a:path w="180975" h="2238375">
                  <a:moveTo>
                    <a:pt x="180975" y="295275"/>
                  </a:moveTo>
                  <a:lnTo>
                    <a:pt x="9525" y="295275"/>
                  </a:lnTo>
                  <a:lnTo>
                    <a:pt x="9525" y="485775"/>
                  </a:lnTo>
                  <a:lnTo>
                    <a:pt x="180975" y="485775"/>
                  </a:lnTo>
                  <a:lnTo>
                    <a:pt x="180975" y="295275"/>
                  </a:lnTo>
                  <a:close/>
                </a:path>
                <a:path w="180975" h="2238375">
                  <a:moveTo>
                    <a:pt x="180975" y="0"/>
                  </a:moveTo>
                  <a:lnTo>
                    <a:pt x="9525" y="0"/>
                  </a:lnTo>
                  <a:lnTo>
                    <a:pt x="9525" y="190500"/>
                  </a:lnTo>
                  <a:lnTo>
                    <a:pt x="180975" y="19050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27725" y="1093974"/>
            <a:ext cx="2713504" cy="777464"/>
          </a:xfrm>
          <a:prstGeom prst="rect">
            <a:avLst/>
          </a:prstGeom>
        </p:spPr>
        <p:txBody>
          <a:bodyPr vert="horz" wrap="square" lIns="0" tIns="202826" rIns="0" bIns="0" rtlCol="0">
            <a:spAutoFit/>
          </a:bodyPr>
          <a:lstStyle/>
          <a:p>
            <a:pPr marL="291368">
              <a:spcBef>
                <a:spcPts val="1597"/>
              </a:spcBef>
            </a:pPr>
            <a:r>
              <a:rPr sz="2294" b="1" spc="88" dirty="0">
                <a:solidFill>
                  <a:srgbClr val="0065CC"/>
                </a:solidFill>
                <a:latin typeface="Calibri"/>
                <a:cs typeface="Calibri"/>
              </a:rPr>
              <a:t>Race</a:t>
            </a:r>
            <a:r>
              <a:rPr sz="2294" b="1" spc="-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84" dirty="0">
                <a:solidFill>
                  <a:srgbClr val="0065CC"/>
                </a:solidFill>
                <a:latin typeface="Calibri"/>
                <a:cs typeface="Calibri"/>
              </a:rPr>
              <a:t>and</a:t>
            </a:r>
            <a:r>
              <a:rPr sz="2294" b="1" spc="-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84" dirty="0">
                <a:solidFill>
                  <a:srgbClr val="0065CC"/>
                </a:solidFill>
                <a:latin typeface="Calibri"/>
                <a:cs typeface="Calibri"/>
              </a:rPr>
              <a:t>Ethnicity</a:t>
            </a:r>
            <a:endParaRPr sz="2294">
              <a:latin typeface="Calibri"/>
              <a:cs typeface="Calibri"/>
            </a:endParaRPr>
          </a:p>
          <a:p>
            <a:pPr marL="11206">
              <a:spcBef>
                <a:spcPts val="600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Howard</a:t>
            </a:r>
            <a:r>
              <a:rPr sz="927" b="1" spc="-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County</a:t>
            </a:r>
            <a:r>
              <a:rPr sz="927" b="1" spc="-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Race and</a:t>
            </a:r>
            <a:r>
              <a:rPr sz="927" b="1" spc="-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Ethnicity by</a:t>
            </a:r>
            <a:r>
              <a:rPr sz="927" b="1" spc="-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Subdivision,</a:t>
            </a:r>
            <a:r>
              <a:rPr sz="927" b="1" spc="-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62625" y="2089897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Trebuchet MS"/>
                <a:cs typeface="Trebuchet MS"/>
              </a:rPr>
              <a:t>46.7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29007" y="2350434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Trebuchet MS"/>
                <a:cs typeface="Trebuchet MS"/>
              </a:rPr>
              <a:t>43.8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96243" y="2610971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Trebuchet MS"/>
                <a:cs typeface="Trebuchet MS"/>
              </a:rPr>
              <a:t>48.9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55926" y="2863103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Trebuchet MS"/>
                <a:cs typeface="Trebuchet MS"/>
              </a:rPr>
              <a:t>60.3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99654" y="3123640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Trebuchet MS"/>
                <a:cs typeface="Trebuchet MS"/>
              </a:rPr>
              <a:t>77.6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87838" y="3384177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Trebuchet MS"/>
                <a:cs typeface="Trebuchet MS"/>
              </a:rPr>
              <a:t>48.2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53368" y="3644713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Trebuchet MS"/>
                <a:cs typeface="Trebuchet MS"/>
              </a:rPr>
              <a:t>38.5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37412" y="3896846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Trebuchet MS"/>
                <a:cs typeface="Trebuchet MS"/>
              </a:rPr>
              <a:t>44.5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95515" y="2089897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Trebuchet MS"/>
                <a:cs typeface="Trebuchet MS"/>
              </a:rPr>
              <a:t>19.6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36684" y="2350434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Trebuchet MS"/>
                <a:cs typeface="Trebuchet MS"/>
              </a:rPr>
              <a:t>20.9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45941" y="3384177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Trebuchet MS"/>
                <a:cs typeface="Trebuchet MS"/>
              </a:rPr>
              <a:t>20.3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11471" y="3644713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Trebuchet MS"/>
                <a:cs typeface="Trebuchet MS"/>
              </a:rPr>
              <a:t>29.9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45941" y="3896846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Trebuchet MS"/>
                <a:cs typeface="Trebuchet MS"/>
              </a:rPr>
              <a:t>27.5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15735" y="2089897"/>
            <a:ext cx="12774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latin typeface="Trebuchet MS"/>
                <a:cs typeface="Trebuchet MS"/>
              </a:rPr>
              <a:t>8.2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07331" y="2350434"/>
            <a:ext cx="105895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Trebuchet MS"/>
                <a:cs typeface="Trebuchet MS"/>
              </a:rPr>
              <a:t>10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28279" y="2610971"/>
            <a:ext cx="363071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dirty="0">
                <a:latin typeface="Trebuchet MS"/>
                <a:cs typeface="Trebuchet MS"/>
              </a:rPr>
              <a:t>10.2</a:t>
            </a:r>
            <a:r>
              <a:rPr sz="662" spc="366" dirty="0">
                <a:latin typeface="Trebuchet MS"/>
                <a:cs typeface="Trebuchet MS"/>
              </a:rPr>
              <a:t> </a:t>
            </a:r>
            <a:r>
              <a:rPr sz="662" spc="-22" dirty="0">
                <a:latin typeface="Trebuchet MS"/>
                <a:cs typeface="Trebuchet MS"/>
              </a:rPr>
              <a:t>4.7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14029" y="2863103"/>
            <a:ext cx="262218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latin typeface="Trebuchet MS"/>
                <a:cs typeface="Trebuchet MS"/>
              </a:rPr>
              <a:t>6.2</a:t>
            </a:r>
            <a:r>
              <a:rPr sz="662" spc="-22" dirty="0">
                <a:latin typeface="Trebuchet MS"/>
                <a:cs typeface="Trebuchet MS"/>
              </a:rPr>
              <a:t> 3.1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57757" y="3384177"/>
            <a:ext cx="12774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latin typeface="Trebuchet MS"/>
                <a:cs typeface="Trebuchet MS"/>
              </a:rPr>
              <a:t>6.9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08184" y="3644713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Trebuchet MS"/>
                <a:cs typeface="Trebuchet MS"/>
              </a:rPr>
              <a:t>12.2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92228" y="3896846"/>
            <a:ext cx="12774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latin typeface="Trebuchet MS"/>
                <a:cs typeface="Trebuchet MS"/>
              </a:rPr>
              <a:t>9.4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93934" y="2089897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Trebuchet MS"/>
                <a:cs typeface="Trebuchet MS"/>
              </a:rPr>
              <a:t>20.3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93934" y="2350434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Trebuchet MS"/>
                <a:cs typeface="Trebuchet MS"/>
              </a:rPr>
              <a:t>20.3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51059" y="2610971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Trebuchet MS"/>
                <a:cs typeface="Trebuchet MS"/>
              </a:rPr>
              <a:t>31.6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68720" y="2863103"/>
            <a:ext cx="105895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Trebuchet MS"/>
                <a:cs typeface="Trebuchet MS"/>
              </a:rPr>
              <a:t>26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02338" y="3384177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Trebuchet MS"/>
                <a:cs typeface="Trebuchet MS"/>
              </a:rPr>
              <a:t>19.1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72132" y="2089897"/>
            <a:ext cx="12774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latin typeface="Trebuchet MS"/>
                <a:cs typeface="Trebuchet MS"/>
              </a:rPr>
              <a:t>5.2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14155" y="2350434"/>
            <a:ext cx="6443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44" dirty="0">
                <a:latin typeface="Trebuchet MS"/>
                <a:cs typeface="Trebuchet MS"/>
              </a:rPr>
              <a:t>5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72132" y="2610971"/>
            <a:ext cx="12774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latin typeface="Trebuchet MS"/>
                <a:cs typeface="Trebuchet MS"/>
              </a:rPr>
              <a:t>4.6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72132" y="2863103"/>
            <a:ext cx="12774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latin typeface="Trebuchet MS"/>
                <a:cs typeface="Trebuchet MS"/>
              </a:rPr>
              <a:t>4.4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376273" y="3123640"/>
            <a:ext cx="602316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548557" algn="l"/>
              </a:tabLst>
            </a:pPr>
            <a:r>
              <a:rPr sz="662" spc="-40" dirty="0">
                <a:latin typeface="Trebuchet MS"/>
                <a:cs typeface="Trebuchet MS"/>
              </a:rPr>
              <a:t>4.2</a:t>
            </a:r>
            <a:r>
              <a:rPr sz="662" spc="-101" dirty="0">
                <a:latin typeface="Trebuchet MS"/>
                <a:cs typeface="Trebuchet MS"/>
              </a:rPr>
              <a:t> </a:t>
            </a:r>
            <a:r>
              <a:rPr sz="662" dirty="0">
                <a:latin typeface="Trebuchet MS"/>
                <a:cs typeface="Trebuchet MS"/>
              </a:rPr>
              <a:t>4.4</a:t>
            </a:r>
            <a:r>
              <a:rPr sz="662" spc="335" dirty="0">
                <a:latin typeface="Trebuchet MS"/>
                <a:cs typeface="Trebuchet MS"/>
              </a:rPr>
              <a:t> </a:t>
            </a:r>
            <a:r>
              <a:rPr sz="662" spc="-22" dirty="0">
                <a:latin typeface="Trebuchet MS"/>
                <a:cs typeface="Trebuchet MS"/>
              </a:rPr>
              <a:t>8.8</a:t>
            </a:r>
            <a:r>
              <a:rPr sz="662" dirty="0">
                <a:latin typeface="Trebuchet MS"/>
                <a:cs typeface="Trebuchet MS"/>
              </a:rPr>
              <a:t>	</a:t>
            </a:r>
            <a:r>
              <a:rPr sz="662" spc="-44" dirty="0">
                <a:latin typeface="Trebuchet MS"/>
                <a:cs typeface="Trebuchet MS"/>
              </a:rPr>
              <a:t>5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72132" y="3384177"/>
            <a:ext cx="12774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latin typeface="Trebuchet MS"/>
                <a:cs typeface="Trebuchet MS"/>
              </a:rPr>
              <a:t>5.5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77979" y="3644713"/>
            <a:ext cx="421901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04816" algn="l"/>
              </a:tabLst>
            </a:pPr>
            <a:r>
              <a:rPr sz="662" spc="-18" dirty="0">
                <a:latin typeface="Trebuchet MS"/>
                <a:cs typeface="Trebuchet MS"/>
              </a:rPr>
              <a:t>13.9</a:t>
            </a:r>
            <a:r>
              <a:rPr sz="662" dirty="0">
                <a:latin typeface="Trebuchet MS"/>
                <a:cs typeface="Trebuchet MS"/>
              </a:rPr>
              <a:t>	</a:t>
            </a:r>
            <a:r>
              <a:rPr sz="662" spc="-22" dirty="0">
                <a:latin typeface="Trebuchet MS"/>
                <a:cs typeface="Trebuchet MS"/>
              </a:rPr>
              <a:t>5.5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86382" y="3896846"/>
            <a:ext cx="41349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296411" algn="l"/>
              </a:tabLst>
            </a:pPr>
            <a:r>
              <a:rPr sz="662" spc="-18" dirty="0">
                <a:latin typeface="Trebuchet MS"/>
                <a:cs typeface="Trebuchet MS"/>
              </a:rPr>
              <a:t>13.3</a:t>
            </a:r>
            <a:r>
              <a:rPr sz="662" dirty="0">
                <a:latin typeface="Trebuchet MS"/>
                <a:cs typeface="Trebuchet MS"/>
              </a:rPr>
              <a:t>	</a:t>
            </a:r>
            <a:r>
              <a:rPr sz="662" spc="-22" dirty="0">
                <a:latin typeface="Trebuchet MS"/>
                <a:cs typeface="Trebuchet MS"/>
              </a:rPr>
              <a:t>5.3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384801" y="3636309"/>
            <a:ext cx="370915" cy="595185"/>
          </a:xfrm>
          <a:prstGeom prst="rect">
            <a:avLst/>
          </a:prstGeom>
        </p:spPr>
        <p:txBody>
          <a:bodyPr vert="horz" wrap="square" lIns="0" tIns="17929" rIns="0" bIns="0" rtlCol="0">
            <a:spAutoFit/>
          </a:bodyPr>
          <a:lstStyle/>
          <a:p>
            <a:pPr marL="11206" marR="126633">
              <a:lnSpc>
                <a:spcPts val="927"/>
              </a:lnSpc>
              <a:spcBef>
                <a:spcPts val="141"/>
              </a:spcBef>
            </a:pPr>
            <a:r>
              <a:rPr sz="794" spc="-75" dirty="0">
                <a:solidFill>
                  <a:srgbClr val="323232"/>
                </a:solidFill>
                <a:latin typeface="Trebuchet MS"/>
                <a:cs typeface="Trebuchet MS"/>
              </a:rPr>
              <a:t>White</a:t>
            </a:r>
            <a:r>
              <a:rPr sz="794" spc="-35" dirty="0">
                <a:solidFill>
                  <a:srgbClr val="323232"/>
                </a:solidFill>
                <a:latin typeface="Trebuchet MS"/>
                <a:cs typeface="Trebuchet MS"/>
              </a:rPr>
              <a:t> Black</a:t>
            </a:r>
            <a:endParaRPr sz="794">
              <a:latin typeface="Trebuchet MS"/>
              <a:cs typeface="Trebuchet MS"/>
            </a:endParaRPr>
          </a:p>
          <a:p>
            <a:pPr marL="11206" marR="4483">
              <a:lnSpc>
                <a:spcPts val="927"/>
              </a:lnSpc>
            </a:pPr>
            <a:r>
              <a:rPr sz="794" spc="-40" dirty="0">
                <a:solidFill>
                  <a:srgbClr val="323232"/>
                </a:solidFill>
                <a:latin typeface="Trebuchet MS"/>
                <a:cs typeface="Trebuchet MS"/>
              </a:rPr>
              <a:t>Hispanic </a:t>
            </a: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Asian Other</a:t>
            </a:r>
            <a:endParaRPr sz="794">
              <a:latin typeface="Trebuchet MS"/>
              <a:cs typeface="Trebuchet MS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8253132" y="3655919"/>
            <a:ext cx="100853" cy="571500"/>
            <a:chOff x="9201150" y="4143375"/>
            <a:chExt cx="114300" cy="647700"/>
          </a:xfrm>
        </p:grpSpPr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1150" y="4143375"/>
              <a:ext cx="114300" cy="1143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1150" y="4276725"/>
              <a:ext cx="114300" cy="1143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1150" y="4410075"/>
              <a:ext cx="114300" cy="1143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01150" y="4543425"/>
              <a:ext cx="114300" cy="11430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01150" y="4676775"/>
              <a:ext cx="114300" cy="114300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4458025" y="2076237"/>
            <a:ext cx="62977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62" dirty="0">
                <a:solidFill>
                  <a:srgbClr val="323232"/>
                </a:solidFill>
                <a:latin typeface="Trebuchet MS"/>
                <a:cs typeface="Trebuchet MS"/>
              </a:rPr>
              <a:t>Howard</a:t>
            </a: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County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745713" y="2334673"/>
            <a:ext cx="34177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Elkridge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613738" y="2593109"/>
            <a:ext cx="47400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66" dirty="0">
                <a:solidFill>
                  <a:srgbClr val="323232"/>
                </a:solidFill>
                <a:latin typeface="Trebuchet MS"/>
                <a:cs typeface="Trebuchet MS"/>
              </a:rPr>
              <a:t>Ellicott</a:t>
            </a:r>
            <a:r>
              <a:rPr sz="794" spc="-4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794" spc="-40" dirty="0">
                <a:solidFill>
                  <a:srgbClr val="323232"/>
                </a:solidFill>
                <a:latin typeface="Trebuchet MS"/>
                <a:cs typeface="Trebuchet MS"/>
              </a:rPr>
              <a:t>City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530167" y="2851545"/>
            <a:ext cx="55749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06" dirty="0">
                <a:solidFill>
                  <a:srgbClr val="323232"/>
                </a:solidFill>
                <a:latin typeface="Trebuchet MS"/>
                <a:cs typeface="Trebuchet MS"/>
              </a:rPr>
              <a:t>W.</a:t>
            </a:r>
            <a:r>
              <a:rPr sz="794" spc="-53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Friendship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798945" y="3109980"/>
            <a:ext cx="2891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Lisbon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54757" y="3368416"/>
            <a:ext cx="432547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Clarksville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777625" y="3626851"/>
            <a:ext cx="30984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6" dirty="0">
                <a:solidFill>
                  <a:srgbClr val="323232"/>
                </a:solidFill>
                <a:latin typeface="Trebuchet MS"/>
                <a:cs typeface="Trebuchet MS"/>
              </a:rPr>
              <a:t>Savage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688393" y="3885287"/>
            <a:ext cx="3994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Columbia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124858" y="4132166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Trebuchet MS"/>
                <a:cs typeface="Trebuchet MS"/>
              </a:rPr>
              <a:t>0%</a:t>
            </a:r>
            <a:endParaRPr sz="927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82071" y="4132166"/>
            <a:ext cx="271743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Trebuchet MS"/>
                <a:cs typeface="Trebuchet MS"/>
              </a:rPr>
              <a:t>100%</a:t>
            </a:r>
            <a:endParaRPr sz="927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606863" y="4132167"/>
            <a:ext cx="2066365" cy="38641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62756">
              <a:spcBef>
                <a:spcPts val="88"/>
              </a:spcBef>
              <a:tabLst>
                <a:tab pos="625882" algn="l"/>
                <a:tab pos="1189008" algn="l"/>
                <a:tab pos="1752133" algn="l"/>
              </a:tabLst>
            </a:pPr>
            <a:r>
              <a:rPr sz="927" spc="-22" dirty="0">
                <a:solidFill>
                  <a:srgbClr val="323232"/>
                </a:solidFill>
                <a:latin typeface="Trebuchet MS"/>
                <a:cs typeface="Trebuchet MS"/>
              </a:rPr>
              <a:t>20%</a:t>
            </a:r>
            <a:r>
              <a:rPr sz="927" dirty="0">
                <a:solidFill>
                  <a:srgbClr val="323232"/>
                </a:solidFill>
                <a:latin typeface="Trebuchet MS"/>
                <a:cs typeface="Trebuchet MS"/>
              </a:rPr>
              <a:t>	</a:t>
            </a:r>
            <a:r>
              <a:rPr sz="927" spc="-22" dirty="0">
                <a:solidFill>
                  <a:srgbClr val="323232"/>
                </a:solidFill>
                <a:latin typeface="Trebuchet MS"/>
                <a:cs typeface="Trebuchet MS"/>
              </a:rPr>
              <a:t>40%</a:t>
            </a:r>
            <a:r>
              <a:rPr sz="927" dirty="0">
                <a:solidFill>
                  <a:srgbClr val="323232"/>
                </a:solidFill>
                <a:latin typeface="Trebuchet MS"/>
                <a:cs typeface="Trebuchet MS"/>
              </a:rPr>
              <a:t>	</a:t>
            </a:r>
            <a:r>
              <a:rPr sz="927" spc="-22" dirty="0">
                <a:solidFill>
                  <a:srgbClr val="323232"/>
                </a:solidFill>
                <a:latin typeface="Trebuchet MS"/>
                <a:cs typeface="Trebuchet MS"/>
              </a:rPr>
              <a:t>60%</a:t>
            </a:r>
            <a:r>
              <a:rPr sz="927" dirty="0">
                <a:solidFill>
                  <a:srgbClr val="323232"/>
                </a:solidFill>
                <a:latin typeface="Trebuchet MS"/>
                <a:cs typeface="Trebuchet MS"/>
              </a:rPr>
              <a:t>	</a:t>
            </a:r>
            <a:r>
              <a:rPr sz="927" spc="-22" dirty="0">
                <a:solidFill>
                  <a:srgbClr val="323232"/>
                </a:solidFill>
                <a:latin typeface="Trebuchet MS"/>
                <a:cs typeface="Trebuchet MS"/>
              </a:rPr>
              <a:t>80%</a:t>
            </a:r>
            <a:endParaRPr sz="927">
              <a:latin typeface="Trebuchet MS"/>
              <a:cs typeface="Trebuchet MS"/>
            </a:endParaRPr>
          </a:p>
          <a:p>
            <a:pPr marL="11206">
              <a:spcBef>
                <a:spcPts val="741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Non-White</a:t>
            </a:r>
            <a:r>
              <a:rPr sz="927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Population</a:t>
            </a:r>
            <a:r>
              <a:rPr sz="927" b="1" spc="4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by</a:t>
            </a:r>
            <a:r>
              <a:rPr sz="927" b="1" spc="4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Subdivision,</a:t>
            </a:r>
            <a:r>
              <a:rPr sz="927" b="1" spc="4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927">
              <a:latin typeface="Arial Narrow"/>
              <a:cs typeface="Arial Narrow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177118" y="4656044"/>
            <a:ext cx="3109632" cy="1420346"/>
            <a:chOff x="5715000" y="5276850"/>
            <a:chExt cx="3524250" cy="1609725"/>
          </a:xfrm>
        </p:grpSpPr>
        <p:sp>
          <p:nvSpPr>
            <p:cNvPr id="66" name="object 66"/>
            <p:cNvSpPr/>
            <p:nvPr/>
          </p:nvSpPr>
          <p:spPr>
            <a:xfrm>
              <a:off x="5810250" y="5281612"/>
              <a:ext cx="3429000" cy="0"/>
            </a:xfrm>
            <a:custGeom>
              <a:avLst/>
              <a:gdLst/>
              <a:ahLst/>
              <a:cxnLst/>
              <a:rect l="l" t="t" r="r" b="b"/>
              <a:pathLst>
                <a:path w="3429000">
                  <a:moveTo>
                    <a:pt x="0" y="0"/>
                  </a:moveTo>
                  <a:lnTo>
                    <a:pt x="342900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7" name="object 67"/>
            <p:cNvSpPr/>
            <p:nvPr/>
          </p:nvSpPr>
          <p:spPr>
            <a:xfrm>
              <a:off x="5810250" y="6043612"/>
              <a:ext cx="3429000" cy="0"/>
            </a:xfrm>
            <a:custGeom>
              <a:avLst/>
              <a:gdLst/>
              <a:ahLst/>
              <a:cxnLst/>
              <a:rect l="l" t="t" r="r" b="b"/>
              <a:pathLst>
                <a:path w="3429000">
                  <a:moveTo>
                    <a:pt x="0" y="0"/>
                  </a:moveTo>
                  <a:lnTo>
                    <a:pt x="76199" y="0"/>
                  </a:lnTo>
                </a:path>
                <a:path w="3429000">
                  <a:moveTo>
                    <a:pt x="352424" y="0"/>
                  </a:moveTo>
                  <a:lnTo>
                    <a:pt x="504824" y="0"/>
                  </a:lnTo>
                </a:path>
                <a:path w="3429000">
                  <a:moveTo>
                    <a:pt x="781049" y="0"/>
                  </a:moveTo>
                  <a:lnTo>
                    <a:pt x="933449" y="0"/>
                  </a:lnTo>
                </a:path>
                <a:path w="3429000">
                  <a:moveTo>
                    <a:pt x="1209674" y="0"/>
                  </a:moveTo>
                  <a:lnTo>
                    <a:pt x="1362074" y="0"/>
                  </a:lnTo>
                </a:path>
                <a:path w="3429000">
                  <a:moveTo>
                    <a:pt x="1638299" y="0"/>
                  </a:moveTo>
                  <a:lnTo>
                    <a:pt x="2647949" y="0"/>
                  </a:lnTo>
                </a:path>
                <a:path w="3429000">
                  <a:moveTo>
                    <a:pt x="2924174" y="0"/>
                  </a:moveTo>
                  <a:lnTo>
                    <a:pt x="3076574" y="0"/>
                  </a:lnTo>
                </a:path>
                <a:path w="3429000">
                  <a:moveTo>
                    <a:pt x="3352799" y="0"/>
                  </a:moveTo>
                  <a:lnTo>
                    <a:pt x="342900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8" name="object 68"/>
            <p:cNvSpPr/>
            <p:nvPr/>
          </p:nvSpPr>
          <p:spPr>
            <a:xfrm>
              <a:off x="5810250" y="6796087"/>
              <a:ext cx="3429000" cy="0"/>
            </a:xfrm>
            <a:custGeom>
              <a:avLst/>
              <a:gdLst/>
              <a:ahLst/>
              <a:cxnLst/>
              <a:rect l="l" t="t" r="r" b="b"/>
              <a:pathLst>
                <a:path w="3429000">
                  <a:moveTo>
                    <a:pt x="0" y="0"/>
                  </a:moveTo>
                  <a:lnTo>
                    <a:pt x="342900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9" name="object 69"/>
            <p:cNvSpPr/>
            <p:nvPr/>
          </p:nvSpPr>
          <p:spPr>
            <a:xfrm>
              <a:off x="5715000" y="5281612"/>
              <a:ext cx="3524250" cy="1605280"/>
            </a:xfrm>
            <a:custGeom>
              <a:avLst/>
              <a:gdLst/>
              <a:ahLst/>
              <a:cxnLst/>
              <a:rect l="l" t="t" r="r" b="b"/>
              <a:pathLst>
                <a:path w="3524250" h="1605279">
                  <a:moveTo>
                    <a:pt x="738187" y="1509712"/>
                  </a:moveTo>
                  <a:lnTo>
                    <a:pt x="738187" y="1604962"/>
                  </a:lnTo>
                </a:path>
                <a:path w="3524250" h="1605279">
                  <a:moveTo>
                    <a:pt x="1166812" y="1509712"/>
                  </a:moveTo>
                  <a:lnTo>
                    <a:pt x="1166812" y="1604962"/>
                  </a:lnTo>
                </a:path>
                <a:path w="3524250" h="1605279">
                  <a:moveTo>
                    <a:pt x="1595437" y="1509712"/>
                  </a:moveTo>
                  <a:lnTo>
                    <a:pt x="1595437" y="1604962"/>
                  </a:lnTo>
                </a:path>
                <a:path w="3524250" h="1605279">
                  <a:moveTo>
                    <a:pt x="2024062" y="1509712"/>
                  </a:moveTo>
                  <a:lnTo>
                    <a:pt x="2024062" y="1604962"/>
                  </a:lnTo>
                </a:path>
                <a:path w="3524250" h="1605279">
                  <a:moveTo>
                    <a:pt x="2452687" y="1509712"/>
                  </a:moveTo>
                  <a:lnTo>
                    <a:pt x="2452687" y="1604962"/>
                  </a:lnTo>
                </a:path>
                <a:path w="3524250" h="1605279">
                  <a:moveTo>
                    <a:pt x="2881312" y="1509712"/>
                  </a:moveTo>
                  <a:lnTo>
                    <a:pt x="2881312" y="1604962"/>
                  </a:lnTo>
                </a:path>
                <a:path w="3524250" h="1605279">
                  <a:moveTo>
                    <a:pt x="3309937" y="1509712"/>
                  </a:moveTo>
                  <a:lnTo>
                    <a:pt x="3309937" y="1604962"/>
                  </a:lnTo>
                </a:path>
                <a:path w="3524250" h="1605279">
                  <a:moveTo>
                    <a:pt x="309562" y="1509712"/>
                  </a:moveTo>
                  <a:lnTo>
                    <a:pt x="309562" y="1604962"/>
                  </a:lnTo>
                </a:path>
                <a:path w="3524250" h="1605279">
                  <a:moveTo>
                    <a:pt x="95250" y="1514475"/>
                  </a:moveTo>
                  <a:lnTo>
                    <a:pt x="3524250" y="1514475"/>
                  </a:lnTo>
                </a:path>
                <a:path w="3524250" h="1605279">
                  <a:moveTo>
                    <a:pt x="95250" y="0"/>
                  </a:moveTo>
                  <a:lnTo>
                    <a:pt x="0" y="0"/>
                  </a:lnTo>
                </a:path>
                <a:path w="3524250" h="1605279">
                  <a:moveTo>
                    <a:pt x="95250" y="762000"/>
                  </a:moveTo>
                  <a:lnTo>
                    <a:pt x="0" y="762000"/>
                  </a:lnTo>
                </a:path>
                <a:path w="3524250" h="1605279">
                  <a:moveTo>
                    <a:pt x="95250" y="1514475"/>
                  </a:moveTo>
                  <a:lnTo>
                    <a:pt x="0" y="1514475"/>
                  </a:lnTo>
                </a:path>
                <a:path w="3524250" h="1605279">
                  <a:moveTo>
                    <a:pt x="90487" y="4762"/>
                  </a:moveTo>
                  <a:lnTo>
                    <a:pt x="90487" y="15097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0" name="object 70"/>
            <p:cNvSpPr/>
            <p:nvPr/>
          </p:nvSpPr>
          <p:spPr>
            <a:xfrm>
              <a:off x="5886449" y="6000750"/>
              <a:ext cx="276225" cy="790575"/>
            </a:xfrm>
            <a:custGeom>
              <a:avLst/>
              <a:gdLst/>
              <a:ahLst/>
              <a:cxnLst/>
              <a:rect l="l" t="t" r="r" b="b"/>
              <a:pathLst>
                <a:path w="276225" h="790575">
                  <a:moveTo>
                    <a:pt x="276224" y="0"/>
                  </a:moveTo>
                  <a:lnTo>
                    <a:pt x="0" y="0"/>
                  </a:lnTo>
                  <a:lnTo>
                    <a:pt x="0" y="790574"/>
                  </a:lnTo>
                  <a:lnTo>
                    <a:pt x="276224" y="790574"/>
                  </a:lnTo>
                  <a:lnTo>
                    <a:pt x="2762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1" name="object 71"/>
            <p:cNvSpPr/>
            <p:nvPr/>
          </p:nvSpPr>
          <p:spPr>
            <a:xfrm>
              <a:off x="6315074" y="5962650"/>
              <a:ext cx="276225" cy="828675"/>
            </a:xfrm>
            <a:custGeom>
              <a:avLst/>
              <a:gdLst/>
              <a:ahLst/>
              <a:cxnLst/>
              <a:rect l="l" t="t" r="r" b="b"/>
              <a:pathLst>
                <a:path w="276225" h="828675">
                  <a:moveTo>
                    <a:pt x="276224" y="0"/>
                  </a:moveTo>
                  <a:lnTo>
                    <a:pt x="0" y="0"/>
                  </a:lnTo>
                  <a:lnTo>
                    <a:pt x="0" y="828674"/>
                  </a:lnTo>
                  <a:lnTo>
                    <a:pt x="276224" y="828674"/>
                  </a:lnTo>
                  <a:lnTo>
                    <a:pt x="276224" y="0"/>
                  </a:lnTo>
                  <a:close/>
                </a:path>
              </a:pathLst>
            </a:custGeom>
            <a:solidFill>
              <a:srgbClr val="5B3C2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2" name="object 72"/>
            <p:cNvSpPr/>
            <p:nvPr/>
          </p:nvSpPr>
          <p:spPr>
            <a:xfrm>
              <a:off x="6743699" y="5953125"/>
              <a:ext cx="276225" cy="838200"/>
            </a:xfrm>
            <a:custGeom>
              <a:avLst/>
              <a:gdLst/>
              <a:ahLst/>
              <a:cxnLst/>
              <a:rect l="l" t="t" r="r" b="b"/>
              <a:pathLst>
                <a:path w="276225" h="838200">
                  <a:moveTo>
                    <a:pt x="276224" y="0"/>
                  </a:moveTo>
                  <a:lnTo>
                    <a:pt x="0" y="0"/>
                  </a:lnTo>
                  <a:lnTo>
                    <a:pt x="0" y="838199"/>
                  </a:lnTo>
                  <a:lnTo>
                    <a:pt x="276224" y="838199"/>
                  </a:lnTo>
                  <a:lnTo>
                    <a:pt x="276224" y="0"/>
                  </a:lnTo>
                  <a:close/>
                </a:path>
              </a:pathLst>
            </a:custGeom>
            <a:solidFill>
              <a:srgbClr val="8A5E3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3" name="object 73"/>
            <p:cNvSpPr/>
            <p:nvPr/>
          </p:nvSpPr>
          <p:spPr>
            <a:xfrm>
              <a:off x="7172324" y="6029325"/>
              <a:ext cx="276225" cy="762000"/>
            </a:xfrm>
            <a:custGeom>
              <a:avLst/>
              <a:gdLst/>
              <a:ahLst/>
              <a:cxnLst/>
              <a:rect l="l" t="t" r="r" b="b"/>
              <a:pathLst>
                <a:path w="276225" h="762000">
                  <a:moveTo>
                    <a:pt x="276224" y="0"/>
                  </a:moveTo>
                  <a:lnTo>
                    <a:pt x="0" y="0"/>
                  </a:lnTo>
                  <a:lnTo>
                    <a:pt x="0" y="761999"/>
                  </a:lnTo>
                  <a:lnTo>
                    <a:pt x="276224" y="761999"/>
                  </a:lnTo>
                  <a:lnTo>
                    <a:pt x="276224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4" name="object 74"/>
            <p:cNvSpPr/>
            <p:nvPr/>
          </p:nvSpPr>
          <p:spPr>
            <a:xfrm>
              <a:off x="7600949" y="6200775"/>
              <a:ext cx="276225" cy="590550"/>
            </a:xfrm>
            <a:custGeom>
              <a:avLst/>
              <a:gdLst/>
              <a:ahLst/>
              <a:cxnLst/>
              <a:rect l="l" t="t" r="r" b="b"/>
              <a:pathLst>
                <a:path w="276225" h="590550">
                  <a:moveTo>
                    <a:pt x="276224" y="0"/>
                  </a:moveTo>
                  <a:lnTo>
                    <a:pt x="0" y="0"/>
                  </a:lnTo>
                  <a:lnTo>
                    <a:pt x="0" y="590549"/>
                  </a:lnTo>
                  <a:lnTo>
                    <a:pt x="276224" y="590549"/>
                  </a:lnTo>
                  <a:lnTo>
                    <a:pt x="276224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5" name="object 75"/>
            <p:cNvSpPr/>
            <p:nvPr/>
          </p:nvSpPr>
          <p:spPr>
            <a:xfrm>
              <a:off x="8029574" y="6467475"/>
              <a:ext cx="276225" cy="323850"/>
            </a:xfrm>
            <a:custGeom>
              <a:avLst/>
              <a:gdLst/>
              <a:ahLst/>
              <a:cxnLst/>
              <a:rect l="l" t="t" r="r" b="b"/>
              <a:pathLst>
                <a:path w="276225" h="323850">
                  <a:moveTo>
                    <a:pt x="276224" y="0"/>
                  </a:moveTo>
                  <a:lnTo>
                    <a:pt x="0" y="0"/>
                  </a:lnTo>
                  <a:lnTo>
                    <a:pt x="0" y="323849"/>
                  </a:lnTo>
                  <a:lnTo>
                    <a:pt x="276224" y="323849"/>
                  </a:lnTo>
                  <a:lnTo>
                    <a:pt x="276224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6" name="object 76"/>
            <p:cNvSpPr/>
            <p:nvPr/>
          </p:nvSpPr>
          <p:spPr>
            <a:xfrm>
              <a:off x="8458199" y="6019800"/>
              <a:ext cx="276225" cy="771525"/>
            </a:xfrm>
            <a:custGeom>
              <a:avLst/>
              <a:gdLst/>
              <a:ahLst/>
              <a:cxnLst/>
              <a:rect l="l" t="t" r="r" b="b"/>
              <a:pathLst>
                <a:path w="276225" h="771525">
                  <a:moveTo>
                    <a:pt x="276224" y="0"/>
                  </a:moveTo>
                  <a:lnTo>
                    <a:pt x="0" y="0"/>
                  </a:lnTo>
                  <a:lnTo>
                    <a:pt x="0" y="771524"/>
                  </a:lnTo>
                  <a:lnTo>
                    <a:pt x="276224" y="771524"/>
                  </a:lnTo>
                  <a:lnTo>
                    <a:pt x="276224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7" name="object 77"/>
            <p:cNvSpPr/>
            <p:nvPr/>
          </p:nvSpPr>
          <p:spPr>
            <a:xfrm>
              <a:off x="8886824" y="5876925"/>
              <a:ext cx="276225" cy="914400"/>
            </a:xfrm>
            <a:custGeom>
              <a:avLst/>
              <a:gdLst/>
              <a:ahLst/>
              <a:cxnLst/>
              <a:rect l="l" t="t" r="r" b="b"/>
              <a:pathLst>
                <a:path w="276225" h="914400">
                  <a:moveTo>
                    <a:pt x="276224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276224" y="914399"/>
                  </a:lnTo>
                  <a:lnTo>
                    <a:pt x="276224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5317186" y="5149104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53.3%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00" name="object 100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39</a:t>
            </a:fld>
            <a:endParaRPr spc="-22" dirty="0"/>
          </a:p>
        </p:txBody>
      </p:sp>
      <p:sp>
        <p:nvSpPr>
          <p:cNvPr id="79" name="object 79"/>
          <p:cNvSpPr txBox="1"/>
          <p:nvPr/>
        </p:nvSpPr>
        <p:spPr>
          <a:xfrm>
            <a:off x="5695385" y="5115486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55.5%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073583" y="5107081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56.2%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451782" y="5174317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51.1%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829980" y="5325596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39.7%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208179" y="5560920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22.4%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586377" y="5165912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51.8%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964576" y="5039846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61.5%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 rot="20460000">
            <a:off x="4846880" y="6188934"/>
            <a:ext cx="617886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62" dirty="0">
                <a:solidFill>
                  <a:srgbClr val="323232"/>
                </a:solidFill>
                <a:latin typeface="Trebuchet MS"/>
                <a:cs typeface="Trebuchet MS"/>
              </a:rPr>
              <a:t>Howar</a:t>
            </a:r>
            <a:r>
              <a:rPr sz="1191" spc="-92" baseline="3086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1191" spc="-72" baseline="3086" dirty="0">
                <a:solidFill>
                  <a:srgbClr val="323232"/>
                </a:solidFill>
                <a:latin typeface="Trebuchet MS"/>
                <a:cs typeface="Trebuchet MS"/>
              </a:rPr>
              <a:t> County</a:t>
            </a:r>
            <a:endParaRPr sz="1191" baseline="3086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 rot="20460000">
            <a:off x="5445701" y="6148622"/>
            <a:ext cx="39195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53" dirty="0">
                <a:solidFill>
                  <a:srgbClr val="323232"/>
                </a:solidFill>
                <a:latin typeface="Trebuchet MS"/>
                <a:cs typeface="Trebuchet MS"/>
              </a:rPr>
              <a:t>Columbia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 rot="20460000">
            <a:off x="5878288" y="6138617"/>
            <a:ext cx="337051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53" dirty="0">
                <a:solidFill>
                  <a:srgbClr val="323232"/>
                </a:solidFill>
                <a:latin typeface="Trebuchet MS"/>
                <a:cs typeface="Trebuchet MS"/>
              </a:rPr>
              <a:t>Elkridge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 rot="20460000">
            <a:off x="6130868" y="6161718"/>
            <a:ext cx="46436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66" dirty="0">
                <a:solidFill>
                  <a:srgbClr val="323232"/>
                </a:solidFill>
                <a:latin typeface="Trebuchet MS"/>
                <a:cs typeface="Trebuchet MS"/>
              </a:rPr>
              <a:t>Ellicott</a:t>
            </a: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191" spc="-79" baseline="3086" dirty="0">
                <a:solidFill>
                  <a:srgbClr val="323232"/>
                </a:solidFill>
                <a:latin typeface="Trebuchet MS"/>
                <a:cs typeface="Trebuchet MS"/>
              </a:rPr>
              <a:t>City</a:t>
            </a:r>
            <a:endParaRPr sz="1191" baseline="3086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 rot="20460000">
            <a:off x="6428988" y="6176358"/>
            <a:ext cx="54615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115" dirty="0">
                <a:solidFill>
                  <a:srgbClr val="323232"/>
                </a:solidFill>
                <a:latin typeface="Trebuchet MS"/>
                <a:cs typeface="Trebuchet MS"/>
              </a:rPr>
              <a:t>W.</a:t>
            </a:r>
            <a:r>
              <a:rPr sz="794" spc="-66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Trebuchet MS"/>
                <a:cs typeface="Trebuchet MS"/>
              </a:rPr>
              <a:t>F</a:t>
            </a:r>
            <a:r>
              <a:rPr sz="1191" spc="-72" baseline="3086" dirty="0">
                <a:solidFill>
                  <a:srgbClr val="323232"/>
                </a:solidFill>
                <a:latin typeface="Trebuchet MS"/>
                <a:cs typeface="Trebuchet MS"/>
              </a:rPr>
              <a:t>riendship</a:t>
            </a:r>
            <a:endParaRPr sz="1191" baseline="3086">
              <a:latin typeface="Trebuchet MS"/>
              <a:cs typeface="Trebuchet MS"/>
            </a:endParaRPr>
          </a:p>
        </p:txBody>
      </p:sp>
      <p:sp>
        <p:nvSpPr>
          <p:cNvPr id="91" name="object 91"/>
          <p:cNvSpPr txBox="1"/>
          <p:nvPr/>
        </p:nvSpPr>
        <p:spPr>
          <a:xfrm rot="20460000">
            <a:off x="7062983" y="6129249"/>
            <a:ext cx="28670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35" dirty="0">
                <a:solidFill>
                  <a:srgbClr val="323232"/>
                </a:solidFill>
                <a:latin typeface="Trebuchet MS"/>
                <a:cs typeface="Trebuchet MS"/>
              </a:rPr>
              <a:t>Lisbon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 rot="20460000">
            <a:off x="7304655" y="6154561"/>
            <a:ext cx="424529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49" dirty="0">
                <a:solidFill>
                  <a:srgbClr val="323232"/>
                </a:solidFill>
                <a:latin typeface="Trebuchet MS"/>
                <a:cs typeface="Trebuchet MS"/>
              </a:rPr>
              <a:t>Clarksville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 rot="20460000">
            <a:off x="7799374" y="6133008"/>
            <a:ext cx="306726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40" dirty="0">
                <a:solidFill>
                  <a:srgbClr val="323232"/>
                </a:solidFill>
                <a:latin typeface="Trebuchet MS"/>
                <a:cs typeface="Trebuchet MS"/>
              </a:rPr>
              <a:t>Savage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074102" y="5930714"/>
            <a:ext cx="722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0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024314" y="5266765"/>
            <a:ext cx="12214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50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974532" y="4602817"/>
            <a:ext cx="17201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100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54691" y="3535456"/>
            <a:ext cx="4111999" cy="1098151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33619" marR="26896">
              <a:lnSpc>
                <a:spcPts val="1394"/>
              </a:lnSpc>
              <a:spcBef>
                <a:spcPts val="163"/>
              </a:spcBef>
            </a:pP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above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table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lists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size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population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density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for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each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subdivision in</a:t>
            </a:r>
            <a:r>
              <a:rPr sz="1191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county.</a:t>
            </a:r>
            <a:r>
              <a:rPr sz="1191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racial composition</a:t>
            </a:r>
            <a:r>
              <a:rPr sz="1191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of</a:t>
            </a:r>
            <a:r>
              <a:rPr sz="1191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each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subdivision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is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worth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noting.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NH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White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residents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account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323232"/>
                </a:solidFill>
                <a:latin typeface="Calibri"/>
                <a:cs typeface="Calibri"/>
              </a:rPr>
              <a:t>for</a:t>
            </a:r>
            <a:r>
              <a:rPr sz="1191" spc="44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more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than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60%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of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population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Lisbon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31" dirty="0">
                <a:solidFill>
                  <a:srgbClr val="323232"/>
                </a:solidFill>
                <a:latin typeface="Calibri"/>
                <a:cs typeface="Calibri"/>
              </a:rPr>
              <a:t>West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Friendship.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In</a:t>
            </a:r>
            <a:r>
              <a:rPr sz="1191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each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of</a:t>
            </a:r>
            <a:r>
              <a:rPr sz="1191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remaining</a:t>
            </a:r>
            <a:r>
              <a:rPr sz="1191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subdivisions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Columbia,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NH</a:t>
            </a:r>
            <a:r>
              <a:rPr sz="1191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Whites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account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for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less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than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50%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of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population.</a:t>
            </a:r>
            <a:r>
              <a:rPr sz="993" spc="-13" baseline="44444" dirty="0">
                <a:solidFill>
                  <a:srgbClr val="323232"/>
                </a:solidFill>
                <a:latin typeface="Calibri"/>
                <a:cs typeface="Calibri"/>
              </a:rPr>
              <a:t>12-</a:t>
            </a:r>
            <a:r>
              <a:rPr sz="993" spc="-33" baseline="44444" dirty="0">
                <a:solidFill>
                  <a:srgbClr val="323232"/>
                </a:solidFill>
                <a:latin typeface="Calibri"/>
                <a:cs typeface="Calibri"/>
              </a:rPr>
              <a:t>19</a:t>
            </a:r>
            <a:endParaRPr sz="993" baseline="44444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77103" y="4770905"/>
            <a:ext cx="4036919" cy="1457224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11206" marR="4483">
              <a:lnSpc>
                <a:spcPts val="1394"/>
              </a:lnSpc>
              <a:spcBef>
                <a:spcPts val="163"/>
              </a:spcBef>
            </a:pP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6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racial</a:t>
            </a:r>
            <a:r>
              <a:rPr sz="1191" spc="6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6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ethnic</a:t>
            </a:r>
            <a:r>
              <a:rPr sz="1191" spc="6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diversity</a:t>
            </a:r>
            <a:r>
              <a:rPr sz="1191" spc="6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</a:t>
            </a:r>
            <a:r>
              <a:rPr sz="1191" spc="6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&lt;50%</a:t>
            </a:r>
            <a:r>
              <a:rPr sz="1191" spc="6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subdivision</a:t>
            </a:r>
            <a:r>
              <a:rPr sz="1191" spc="6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varies.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Savage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(29.9%)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Columbia</a:t>
            </a:r>
            <a:r>
              <a:rPr sz="1191" spc="36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(27.5%)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have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largest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323232"/>
                </a:solidFill>
                <a:latin typeface="Calibri"/>
                <a:cs typeface="Calibri"/>
              </a:rPr>
              <a:t>NH</a:t>
            </a:r>
            <a:r>
              <a:rPr sz="1191" spc="44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Black</a:t>
            </a:r>
            <a:r>
              <a:rPr sz="1191" spc="6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populations</a:t>
            </a:r>
            <a:r>
              <a:rPr sz="1191" spc="6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</a:t>
            </a:r>
            <a:r>
              <a:rPr sz="1191" spc="6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6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county.</a:t>
            </a:r>
            <a:r>
              <a:rPr sz="1191" spc="40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Savage</a:t>
            </a:r>
            <a:r>
              <a:rPr sz="1191" spc="6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(12.2%),</a:t>
            </a:r>
            <a:r>
              <a:rPr sz="1191" spc="6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Elkridge(10%)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Columbia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(9.4%)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have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greatest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number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of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Hispanic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residents,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while</a:t>
            </a:r>
            <a:r>
              <a:rPr sz="1191" spc="6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Ellicott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City</a:t>
            </a:r>
            <a:r>
              <a:rPr sz="1191" spc="6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(31.6%)</a:t>
            </a:r>
            <a:r>
              <a:rPr sz="1191" spc="6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31" dirty="0">
                <a:solidFill>
                  <a:srgbClr val="323232"/>
                </a:solidFill>
                <a:latin typeface="Calibri"/>
                <a:cs typeface="Calibri"/>
              </a:rPr>
              <a:t>West</a:t>
            </a:r>
            <a:r>
              <a:rPr sz="1191" spc="6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Friendship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(26%)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have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largest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Asian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populations.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Howard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County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residents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323232"/>
                </a:solidFill>
                <a:latin typeface="Calibri"/>
                <a:cs typeface="Calibri"/>
              </a:rPr>
              <a:t>of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other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racial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ethnic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groups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account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for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approximately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5%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323232"/>
                </a:solidFill>
                <a:latin typeface="Calibri"/>
                <a:cs typeface="Calibri"/>
              </a:rPr>
              <a:t>of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6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population</a:t>
            </a:r>
            <a:r>
              <a:rPr sz="1191" spc="7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</a:t>
            </a:r>
            <a:r>
              <a:rPr sz="1191" spc="6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each</a:t>
            </a:r>
            <a:r>
              <a:rPr sz="1191" spc="7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subdivision</a:t>
            </a:r>
            <a:r>
              <a:rPr sz="1191" spc="6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7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Columbia.</a:t>
            </a:r>
            <a:endParaRPr sz="1191">
              <a:latin typeface="Calibri"/>
              <a:cs typeface="Calibri"/>
            </a:endParaRPr>
          </a:p>
        </p:txBody>
      </p:sp>
      <p:graphicFrame>
        <p:nvGraphicFramePr>
          <p:cNvPr id="99" name="object 99"/>
          <p:cNvGraphicFramePr>
            <a:graphicFrameLocks noGrp="1"/>
          </p:cNvGraphicFramePr>
          <p:nvPr/>
        </p:nvGraphicFramePr>
        <p:xfrm>
          <a:off x="1000126" y="1378323"/>
          <a:ext cx="2622177" cy="20674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Location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44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Size</a:t>
                      </a:r>
                      <a:r>
                        <a:rPr sz="700" spc="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1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(Sq</a:t>
                      </a:r>
                      <a:r>
                        <a:rPr sz="700" spc="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Mi)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44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0965" marR="144145">
                        <a:lnSpc>
                          <a:spcPts val="830"/>
                        </a:lnSpc>
                      </a:pPr>
                      <a:r>
                        <a:rPr sz="700" spc="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Population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Sq.</a:t>
                      </a:r>
                      <a:r>
                        <a:rPr sz="700" spc="5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Mile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44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Howard</a:t>
                      </a:r>
                      <a:r>
                        <a:rPr sz="700" spc="15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County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250.9</a:t>
                      </a:r>
                      <a:r>
                        <a:rPr sz="700" spc="114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6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Sq</a:t>
                      </a:r>
                      <a:r>
                        <a:rPr sz="700" spc="114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Miles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0805" algn="r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1,284.7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Columbia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31.9</a:t>
                      </a:r>
                      <a:r>
                        <a:rPr sz="700" spc="3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6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Sq</a:t>
                      </a:r>
                      <a:r>
                        <a:rPr sz="700" spc="4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Miles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0805" algn="r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3,301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Elkridge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19.8</a:t>
                      </a:r>
                      <a:r>
                        <a:rPr sz="700" spc="3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6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Sq</a:t>
                      </a:r>
                      <a:r>
                        <a:rPr sz="700" spc="3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Miles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0805" algn="r">
                        <a:lnSpc>
                          <a:spcPct val="100000"/>
                        </a:lnSpc>
                      </a:pPr>
                      <a:r>
                        <a:rPr sz="700" spc="4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2,488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Ellicott</a:t>
                      </a:r>
                      <a:r>
                        <a:rPr sz="700" spc="19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City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700" spc="-2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31.1</a:t>
                      </a:r>
                      <a:r>
                        <a:rPr sz="7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6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Sq</a:t>
                      </a:r>
                      <a:r>
                        <a:rPr sz="7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Miles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0805" algn="r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2,197.3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West</a:t>
                      </a:r>
                      <a:r>
                        <a:rPr sz="700" spc="-3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Friendship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44.1</a:t>
                      </a:r>
                      <a:r>
                        <a:rPr sz="700" spc="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6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Sq</a:t>
                      </a:r>
                      <a:r>
                        <a:rPr sz="700" spc="2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Miles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0805" algn="r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399.7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Lisbon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62.9</a:t>
                      </a:r>
                      <a:r>
                        <a:rPr sz="700" spc="1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6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Sq</a:t>
                      </a:r>
                      <a:r>
                        <a:rPr sz="700" spc="1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Miles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0805" algn="r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237.4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Clarksville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56.1 </a:t>
                      </a:r>
                      <a:r>
                        <a:rPr sz="700" spc="6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Sq</a:t>
                      </a:r>
                      <a:r>
                        <a:rPr sz="700" spc="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Miles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0805" algn="r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1,282.9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Savage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36.9</a:t>
                      </a:r>
                      <a:r>
                        <a:rPr sz="700" spc="1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6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Sq</a:t>
                      </a:r>
                      <a:r>
                        <a:rPr sz="700" spc="1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Miles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0805" algn="r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2,714.4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620017" y="5597739"/>
            <a:ext cx="523983" cy="6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50F5329-7553-4A1E-8434-BAF257D54187}" type="slidenum">
              <a:rPr lang="en-US" altLang="en-US" sz="16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9"/>
            <a:ext cx="8229599" cy="7572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</a:rPr>
              <a:t>Mission</a:t>
            </a:r>
            <a:r>
              <a:rPr lang="en-US" dirty="0">
                <a:solidFill>
                  <a:srgbClr val="00B050"/>
                </a:solidFill>
              </a:rPr>
              <a:t> and Vision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63690" y="881181"/>
            <a:ext cx="8991599" cy="46375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A49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9600" dirty="0">
                <a:latin typeface="+mn-lt"/>
              </a:rPr>
              <a:t> </a:t>
            </a:r>
            <a:endParaRPr lang="en-US" sz="9600" dirty="0"/>
          </a:p>
          <a:p>
            <a:pPr marL="0" indent="0">
              <a:buNone/>
            </a:pPr>
            <a:r>
              <a:rPr lang="en-US" sz="2800" b="1" i="1" dirty="0">
                <a:solidFill>
                  <a:srgbClr val="00B050"/>
                </a:solidFill>
                <a:latin typeface="+mn-lt"/>
              </a:rPr>
              <a:t>Mission: </a:t>
            </a:r>
            <a:r>
              <a:rPr lang="en-US" sz="2800" i="1" dirty="0">
                <a:solidFill>
                  <a:srgbClr val="00B050"/>
                </a:solidFill>
                <a:latin typeface="+mn-lt"/>
              </a:rPr>
              <a:t>Friends Transforming Communities through Service</a:t>
            </a:r>
          </a:p>
          <a:p>
            <a:pPr marL="0" indent="0">
              <a:buNone/>
            </a:pPr>
            <a:endParaRPr lang="en-US" sz="2800" b="1" i="1" dirty="0">
              <a:solidFill>
                <a:srgbClr val="00B05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rgbClr val="00B050"/>
                </a:solidFill>
                <a:latin typeface="+mn-lt"/>
              </a:rPr>
              <a:t>Vision</a:t>
            </a:r>
            <a:r>
              <a:rPr lang="en-US" sz="2800" i="1" dirty="0">
                <a:solidFill>
                  <a:srgbClr val="00B050"/>
                </a:solidFill>
                <a:latin typeface="+mn-lt"/>
              </a:rPr>
              <a:t>: Enrich communities and improve the quality of life for people of African descent, particularly women and children who need our aid, through friendship and service</a:t>
            </a:r>
          </a:p>
          <a:p>
            <a:pPr marL="0" indent="0">
              <a:buNone/>
            </a:pPr>
            <a:endParaRPr lang="en-US" sz="2800" b="1" i="1" dirty="0">
              <a:solidFill>
                <a:srgbClr val="00B050"/>
              </a:solidFill>
              <a:latin typeface="+mn-lt"/>
            </a:endParaRPr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Font typeface="Arial"/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144BE8-5C8E-B6A3-F4B4-3F9220848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5" y="70958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18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677" y="841436"/>
            <a:ext cx="7468160" cy="377891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z="2382" spc="79" dirty="0"/>
              <a:t>Comparison</a:t>
            </a:r>
            <a:r>
              <a:rPr sz="2382" spc="-49" dirty="0"/>
              <a:t> </a:t>
            </a:r>
            <a:r>
              <a:rPr sz="2382" spc="49" dirty="0"/>
              <a:t>of</a:t>
            </a:r>
            <a:r>
              <a:rPr sz="2382" spc="-49" dirty="0"/>
              <a:t> </a:t>
            </a:r>
            <a:r>
              <a:rPr sz="2382" spc="75" dirty="0"/>
              <a:t>Howard</a:t>
            </a:r>
            <a:r>
              <a:rPr sz="2382" spc="-44" dirty="0"/>
              <a:t> </a:t>
            </a:r>
            <a:r>
              <a:rPr sz="2382" spc="79" dirty="0"/>
              <a:t>County</a:t>
            </a:r>
            <a:r>
              <a:rPr sz="2382" spc="-49" dirty="0"/>
              <a:t> </a:t>
            </a:r>
            <a:r>
              <a:rPr sz="2382" spc="66" dirty="0"/>
              <a:t>Geographic</a:t>
            </a:r>
            <a:r>
              <a:rPr sz="2382" spc="-49" dirty="0"/>
              <a:t> </a:t>
            </a:r>
            <a:r>
              <a:rPr sz="2382" spc="79" dirty="0"/>
              <a:t>Subdivisions</a:t>
            </a:r>
            <a:endParaRPr sz="2382"/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4" name="object 4"/>
          <p:cNvGrpSpPr/>
          <p:nvPr/>
        </p:nvGrpSpPr>
        <p:grpSpPr>
          <a:xfrm>
            <a:off x="1058956" y="4311464"/>
            <a:ext cx="3420596" cy="1571625"/>
            <a:chOff x="1047750" y="4886325"/>
            <a:chExt cx="3876675" cy="1781175"/>
          </a:xfrm>
        </p:grpSpPr>
        <p:sp>
          <p:nvSpPr>
            <p:cNvPr id="5" name="object 5"/>
            <p:cNvSpPr/>
            <p:nvPr/>
          </p:nvSpPr>
          <p:spPr>
            <a:xfrm>
              <a:off x="1143000" y="4891087"/>
              <a:ext cx="3781425" cy="0"/>
            </a:xfrm>
            <a:custGeom>
              <a:avLst/>
              <a:gdLst/>
              <a:ahLst/>
              <a:cxnLst/>
              <a:rect l="l" t="t" r="r" b="b"/>
              <a:pathLst>
                <a:path w="3781425">
                  <a:moveTo>
                    <a:pt x="0" y="0"/>
                  </a:moveTo>
                  <a:lnTo>
                    <a:pt x="378142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1143000" y="5738812"/>
              <a:ext cx="3781425" cy="0"/>
            </a:xfrm>
            <a:custGeom>
              <a:avLst/>
              <a:gdLst/>
              <a:ahLst/>
              <a:cxnLst/>
              <a:rect l="l" t="t" r="r" b="b"/>
              <a:pathLst>
                <a:path w="3781425">
                  <a:moveTo>
                    <a:pt x="0" y="0"/>
                  </a:moveTo>
                  <a:lnTo>
                    <a:pt x="66674" y="0"/>
                  </a:lnTo>
                </a:path>
                <a:path w="3781425">
                  <a:moveTo>
                    <a:pt x="400049" y="0"/>
                  </a:moveTo>
                  <a:lnTo>
                    <a:pt x="542924" y="0"/>
                  </a:lnTo>
                </a:path>
                <a:path w="3781425">
                  <a:moveTo>
                    <a:pt x="876299" y="0"/>
                  </a:moveTo>
                  <a:lnTo>
                    <a:pt x="1019174" y="0"/>
                  </a:lnTo>
                </a:path>
                <a:path w="3781425">
                  <a:moveTo>
                    <a:pt x="1352549" y="0"/>
                  </a:moveTo>
                  <a:lnTo>
                    <a:pt x="1485899" y="0"/>
                  </a:lnTo>
                </a:path>
                <a:path w="3781425">
                  <a:moveTo>
                    <a:pt x="1819274" y="0"/>
                  </a:moveTo>
                  <a:lnTo>
                    <a:pt x="1962149" y="0"/>
                  </a:lnTo>
                </a:path>
                <a:path w="3781425">
                  <a:moveTo>
                    <a:pt x="2295524" y="0"/>
                  </a:moveTo>
                  <a:lnTo>
                    <a:pt x="2905124" y="0"/>
                  </a:lnTo>
                </a:path>
                <a:path w="3781425">
                  <a:moveTo>
                    <a:pt x="3238499" y="0"/>
                  </a:moveTo>
                  <a:lnTo>
                    <a:pt x="3381374" y="0"/>
                  </a:lnTo>
                </a:path>
                <a:path w="3781425">
                  <a:moveTo>
                    <a:pt x="3714749" y="0"/>
                  </a:moveTo>
                  <a:lnTo>
                    <a:pt x="378142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1143000" y="6577012"/>
              <a:ext cx="3781425" cy="0"/>
            </a:xfrm>
            <a:custGeom>
              <a:avLst/>
              <a:gdLst/>
              <a:ahLst/>
              <a:cxnLst/>
              <a:rect l="l" t="t" r="r" b="b"/>
              <a:pathLst>
                <a:path w="3781425">
                  <a:moveTo>
                    <a:pt x="0" y="0"/>
                  </a:moveTo>
                  <a:lnTo>
                    <a:pt x="378142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1047750" y="4891087"/>
              <a:ext cx="3876675" cy="1776730"/>
            </a:xfrm>
            <a:custGeom>
              <a:avLst/>
              <a:gdLst/>
              <a:ahLst/>
              <a:cxnLst/>
              <a:rect l="l" t="t" r="r" b="b"/>
              <a:pathLst>
                <a:path w="3876675" h="1776729">
                  <a:moveTo>
                    <a:pt x="795337" y="1681162"/>
                  </a:moveTo>
                  <a:lnTo>
                    <a:pt x="795337" y="1776412"/>
                  </a:lnTo>
                </a:path>
                <a:path w="3876675" h="1776729">
                  <a:moveTo>
                    <a:pt x="1271587" y="1681162"/>
                  </a:moveTo>
                  <a:lnTo>
                    <a:pt x="1271587" y="1776412"/>
                  </a:lnTo>
                </a:path>
                <a:path w="3876675" h="1776729">
                  <a:moveTo>
                    <a:pt x="1747837" y="1681162"/>
                  </a:moveTo>
                  <a:lnTo>
                    <a:pt x="1747837" y="1776412"/>
                  </a:lnTo>
                </a:path>
                <a:path w="3876675" h="1776729">
                  <a:moveTo>
                    <a:pt x="2214562" y="1681162"/>
                  </a:moveTo>
                  <a:lnTo>
                    <a:pt x="2214562" y="1776412"/>
                  </a:lnTo>
                </a:path>
                <a:path w="3876675" h="1776729">
                  <a:moveTo>
                    <a:pt x="2690812" y="1681162"/>
                  </a:moveTo>
                  <a:lnTo>
                    <a:pt x="2690812" y="1776412"/>
                  </a:lnTo>
                </a:path>
                <a:path w="3876675" h="1776729">
                  <a:moveTo>
                    <a:pt x="3167062" y="1681162"/>
                  </a:moveTo>
                  <a:lnTo>
                    <a:pt x="3167062" y="1776412"/>
                  </a:lnTo>
                </a:path>
                <a:path w="3876675" h="1776729">
                  <a:moveTo>
                    <a:pt x="3633787" y="1681162"/>
                  </a:moveTo>
                  <a:lnTo>
                    <a:pt x="3633787" y="1776412"/>
                  </a:lnTo>
                </a:path>
                <a:path w="3876675" h="1776729">
                  <a:moveTo>
                    <a:pt x="328612" y="1681162"/>
                  </a:moveTo>
                  <a:lnTo>
                    <a:pt x="328612" y="1776412"/>
                  </a:lnTo>
                </a:path>
                <a:path w="3876675" h="1776729">
                  <a:moveTo>
                    <a:pt x="95250" y="1685925"/>
                  </a:moveTo>
                  <a:lnTo>
                    <a:pt x="3876675" y="1685925"/>
                  </a:lnTo>
                </a:path>
                <a:path w="3876675" h="1776729">
                  <a:moveTo>
                    <a:pt x="95250" y="0"/>
                  </a:moveTo>
                  <a:lnTo>
                    <a:pt x="0" y="0"/>
                  </a:lnTo>
                </a:path>
                <a:path w="3876675" h="1776729">
                  <a:moveTo>
                    <a:pt x="95250" y="847725"/>
                  </a:moveTo>
                  <a:lnTo>
                    <a:pt x="0" y="847725"/>
                  </a:lnTo>
                </a:path>
                <a:path w="3876675" h="1776729">
                  <a:moveTo>
                    <a:pt x="95250" y="1685925"/>
                  </a:moveTo>
                  <a:lnTo>
                    <a:pt x="0" y="1685925"/>
                  </a:lnTo>
                </a:path>
                <a:path w="3876675" h="1776729">
                  <a:moveTo>
                    <a:pt x="90487" y="4762"/>
                  </a:moveTo>
                  <a:lnTo>
                    <a:pt x="90487" y="1681162"/>
                  </a:lnTo>
                </a:path>
              </a:pathLst>
            </a:custGeom>
            <a:ln w="9525">
              <a:solidFill>
                <a:srgbClr val="969696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1209674" y="5543550"/>
              <a:ext cx="333375" cy="1028700"/>
            </a:xfrm>
            <a:custGeom>
              <a:avLst/>
              <a:gdLst/>
              <a:ahLst/>
              <a:cxnLst/>
              <a:rect l="l" t="t" r="r" b="b"/>
              <a:pathLst>
                <a:path w="333375" h="1028700">
                  <a:moveTo>
                    <a:pt x="333374" y="0"/>
                  </a:moveTo>
                  <a:lnTo>
                    <a:pt x="0" y="0"/>
                  </a:lnTo>
                  <a:lnTo>
                    <a:pt x="0" y="1028699"/>
                  </a:lnTo>
                  <a:lnTo>
                    <a:pt x="333374" y="1028699"/>
                  </a:lnTo>
                  <a:lnTo>
                    <a:pt x="3333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9674" y="5543550"/>
              <a:ext cx="333375" cy="1028700"/>
            </a:xfrm>
            <a:custGeom>
              <a:avLst/>
              <a:gdLst/>
              <a:ahLst/>
              <a:cxnLst/>
              <a:rect l="l" t="t" r="r" b="b"/>
              <a:pathLst>
                <a:path w="333375" h="1028700">
                  <a:moveTo>
                    <a:pt x="333374" y="1028699"/>
                  </a:moveTo>
                  <a:lnTo>
                    <a:pt x="333374" y="0"/>
                  </a:lnTo>
                  <a:lnTo>
                    <a:pt x="0" y="0"/>
                  </a:lnTo>
                  <a:lnTo>
                    <a:pt x="0" y="1028699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1685924" y="5648325"/>
              <a:ext cx="333375" cy="923925"/>
            </a:xfrm>
            <a:custGeom>
              <a:avLst/>
              <a:gdLst/>
              <a:ahLst/>
              <a:cxnLst/>
              <a:rect l="l" t="t" r="r" b="b"/>
              <a:pathLst>
                <a:path w="333375" h="923925">
                  <a:moveTo>
                    <a:pt x="333374" y="0"/>
                  </a:moveTo>
                  <a:lnTo>
                    <a:pt x="0" y="0"/>
                  </a:lnTo>
                  <a:lnTo>
                    <a:pt x="0" y="923924"/>
                  </a:lnTo>
                  <a:lnTo>
                    <a:pt x="333374" y="923924"/>
                  </a:lnTo>
                  <a:lnTo>
                    <a:pt x="333374" y="0"/>
                  </a:lnTo>
                  <a:close/>
                </a:path>
              </a:pathLst>
            </a:custGeom>
            <a:solidFill>
              <a:srgbClr val="5B3C2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1685924" y="5648325"/>
              <a:ext cx="333375" cy="923925"/>
            </a:xfrm>
            <a:custGeom>
              <a:avLst/>
              <a:gdLst/>
              <a:ahLst/>
              <a:cxnLst/>
              <a:rect l="l" t="t" r="r" b="b"/>
              <a:pathLst>
                <a:path w="333375" h="923925">
                  <a:moveTo>
                    <a:pt x="333374" y="923924"/>
                  </a:moveTo>
                  <a:lnTo>
                    <a:pt x="333374" y="0"/>
                  </a:lnTo>
                  <a:lnTo>
                    <a:pt x="0" y="0"/>
                  </a:lnTo>
                  <a:lnTo>
                    <a:pt x="0" y="923924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2162174" y="5581650"/>
              <a:ext cx="333375" cy="990600"/>
            </a:xfrm>
            <a:custGeom>
              <a:avLst/>
              <a:gdLst/>
              <a:ahLst/>
              <a:cxnLst/>
              <a:rect l="l" t="t" r="r" b="b"/>
              <a:pathLst>
                <a:path w="333375" h="990600">
                  <a:moveTo>
                    <a:pt x="333374" y="0"/>
                  </a:moveTo>
                  <a:lnTo>
                    <a:pt x="0" y="0"/>
                  </a:lnTo>
                  <a:lnTo>
                    <a:pt x="0" y="990599"/>
                  </a:lnTo>
                  <a:lnTo>
                    <a:pt x="333374" y="990599"/>
                  </a:lnTo>
                  <a:lnTo>
                    <a:pt x="333374" y="0"/>
                  </a:lnTo>
                  <a:close/>
                </a:path>
              </a:pathLst>
            </a:custGeom>
            <a:solidFill>
              <a:srgbClr val="8A5E3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2162174" y="5581650"/>
              <a:ext cx="333375" cy="990600"/>
            </a:xfrm>
            <a:custGeom>
              <a:avLst/>
              <a:gdLst/>
              <a:ahLst/>
              <a:cxnLst/>
              <a:rect l="l" t="t" r="r" b="b"/>
              <a:pathLst>
                <a:path w="333375" h="990600">
                  <a:moveTo>
                    <a:pt x="333374" y="990599"/>
                  </a:moveTo>
                  <a:lnTo>
                    <a:pt x="333374" y="0"/>
                  </a:lnTo>
                  <a:lnTo>
                    <a:pt x="0" y="0"/>
                  </a:lnTo>
                  <a:lnTo>
                    <a:pt x="0" y="990599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2628899" y="5438775"/>
              <a:ext cx="333375" cy="1133475"/>
            </a:xfrm>
            <a:custGeom>
              <a:avLst/>
              <a:gdLst/>
              <a:ahLst/>
              <a:cxnLst/>
              <a:rect l="l" t="t" r="r" b="b"/>
              <a:pathLst>
                <a:path w="333375" h="1133475">
                  <a:moveTo>
                    <a:pt x="333374" y="0"/>
                  </a:moveTo>
                  <a:lnTo>
                    <a:pt x="0" y="0"/>
                  </a:lnTo>
                  <a:lnTo>
                    <a:pt x="0" y="1133474"/>
                  </a:lnTo>
                  <a:lnTo>
                    <a:pt x="333374" y="1133474"/>
                  </a:lnTo>
                  <a:lnTo>
                    <a:pt x="333374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2628899" y="5438775"/>
              <a:ext cx="333375" cy="1133475"/>
            </a:xfrm>
            <a:custGeom>
              <a:avLst/>
              <a:gdLst/>
              <a:ahLst/>
              <a:cxnLst/>
              <a:rect l="l" t="t" r="r" b="b"/>
              <a:pathLst>
                <a:path w="333375" h="1133475">
                  <a:moveTo>
                    <a:pt x="333374" y="1133474"/>
                  </a:moveTo>
                  <a:lnTo>
                    <a:pt x="333374" y="0"/>
                  </a:lnTo>
                  <a:lnTo>
                    <a:pt x="0" y="0"/>
                  </a:lnTo>
                  <a:lnTo>
                    <a:pt x="0" y="1133474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3105149" y="5372100"/>
              <a:ext cx="333375" cy="1200150"/>
            </a:xfrm>
            <a:custGeom>
              <a:avLst/>
              <a:gdLst/>
              <a:ahLst/>
              <a:cxnLst/>
              <a:rect l="l" t="t" r="r" b="b"/>
              <a:pathLst>
                <a:path w="333375" h="1200150">
                  <a:moveTo>
                    <a:pt x="333374" y="0"/>
                  </a:moveTo>
                  <a:lnTo>
                    <a:pt x="0" y="0"/>
                  </a:lnTo>
                  <a:lnTo>
                    <a:pt x="0" y="1200149"/>
                  </a:lnTo>
                  <a:lnTo>
                    <a:pt x="333374" y="1200149"/>
                  </a:lnTo>
                  <a:lnTo>
                    <a:pt x="333374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5149" y="5372100"/>
              <a:ext cx="333375" cy="1200150"/>
            </a:xfrm>
            <a:custGeom>
              <a:avLst/>
              <a:gdLst/>
              <a:ahLst/>
              <a:cxnLst/>
              <a:rect l="l" t="t" r="r" b="b"/>
              <a:pathLst>
                <a:path w="333375" h="1200150">
                  <a:moveTo>
                    <a:pt x="333374" y="1200149"/>
                  </a:moveTo>
                  <a:lnTo>
                    <a:pt x="333374" y="0"/>
                  </a:lnTo>
                  <a:lnTo>
                    <a:pt x="0" y="0"/>
                  </a:lnTo>
                  <a:lnTo>
                    <a:pt x="0" y="1200149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3571874" y="5124450"/>
              <a:ext cx="333375" cy="1447800"/>
            </a:xfrm>
            <a:custGeom>
              <a:avLst/>
              <a:gdLst/>
              <a:ahLst/>
              <a:cxnLst/>
              <a:rect l="l" t="t" r="r" b="b"/>
              <a:pathLst>
                <a:path w="333375" h="1447800">
                  <a:moveTo>
                    <a:pt x="333374" y="0"/>
                  </a:moveTo>
                  <a:lnTo>
                    <a:pt x="0" y="0"/>
                  </a:lnTo>
                  <a:lnTo>
                    <a:pt x="0" y="1447799"/>
                  </a:lnTo>
                  <a:lnTo>
                    <a:pt x="333374" y="1447799"/>
                  </a:lnTo>
                  <a:lnTo>
                    <a:pt x="333374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3571874" y="5124450"/>
              <a:ext cx="333375" cy="1447800"/>
            </a:xfrm>
            <a:custGeom>
              <a:avLst/>
              <a:gdLst/>
              <a:ahLst/>
              <a:cxnLst/>
              <a:rect l="l" t="t" r="r" b="b"/>
              <a:pathLst>
                <a:path w="333375" h="1447800">
                  <a:moveTo>
                    <a:pt x="333374" y="1447799"/>
                  </a:moveTo>
                  <a:lnTo>
                    <a:pt x="333374" y="0"/>
                  </a:lnTo>
                  <a:lnTo>
                    <a:pt x="0" y="0"/>
                  </a:lnTo>
                  <a:lnTo>
                    <a:pt x="0" y="1447799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48124" y="5438775"/>
              <a:ext cx="333375" cy="1133475"/>
            </a:xfrm>
            <a:custGeom>
              <a:avLst/>
              <a:gdLst/>
              <a:ahLst/>
              <a:cxnLst/>
              <a:rect l="l" t="t" r="r" b="b"/>
              <a:pathLst>
                <a:path w="333375" h="1133475">
                  <a:moveTo>
                    <a:pt x="333374" y="0"/>
                  </a:moveTo>
                  <a:lnTo>
                    <a:pt x="0" y="0"/>
                  </a:lnTo>
                  <a:lnTo>
                    <a:pt x="0" y="1133474"/>
                  </a:lnTo>
                  <a:lnTo>
                    <a:pt x="333374" y="1133474"/>
                  </a:lnTo>
                  <a:lnTo>
                    <a:pt x="333374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48124" y="5438775"/>
              <a:ext cx="333375" cy="1133475"/>
            </a:xfrm>
            <a:custGeom>
              <a:avLst/>
              <a:gdLst/>
              <a:ahLst/>
              <a:cxnLst/>
              <a:rect l="l" t="t" r="r" b="b"/>
              <a:pathLst>
                <a:path w="333375" h="1133475">
                  <a:moveTo>
                    <a:pt x="333374" y="1133474"/>
                  </a:moveTo>
                  <a:lnTo>
                    <a:pt x="333374" y="0"/>
                  </a:lnTo>
                  <a:lnTo>
                    <a:pt x="0" y="0"/>
                  </a:lnTo>
                  <a:lnTo>
                    <a:pt x="0" y="1133474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4524374" y="5667375"/>
              <a:ext cx="333375" cy="904875"/>
            </a:xfrm>
            <a:custGeom>
              <a:avLst/>
              <a:gdLst/>
              <a:ahLst/>
              <a:cxnLst/>
              <a:rect l="l" t="t" r="r" b="b"/>
              <a:pathLst>
                <a:path w="333375" h="904875">
                  <a:moveTo>
                    <a:pt x="333374" y="0"/>
                  </a:moveTo>
                  <a:lnTo>
                    <a:pt x="0" y="0"/>
                  </a:lnTo>
                  <a:lnTo>
                    <a:pt x="0" y="904874"/>
                  </a:lnTo>
                  <a:lnTo>
                    <a:pt x="333374" y="904874"/>
                  </a:lnTo>
                  <a:lnTo>
                    <a:pt x="333374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4524374" y="5667375"/>
              <a:ext cx="333375" cy="904875"/>
            </a:xfrm>
            <a:custGeom>
              <a:avLst/>
              <a:gdLst/>
              <a:ahLst/>
              <a:cxnLst/>
              <a:rect l="l" t="t" r="r" b="b"/>
              <a:pathLst>
                <a:path w="333375" h="904875">
                  <a:moveTo>
                    <a:pt x="333374" y="904874"/>
                  </a:moveTo>
                  <a:lnTo>
                    <a:pt x="333374" y="0"/>
                  </a:lnTo>
                  <a:lnTo>
                    <a:pt x="0" y="0"/>
                  </a:lnTo>
                  <a:lnTo>
                    <a:pt x="0" y="904874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044152" y="4022912"/>
            <a:ext cx="3022226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Median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Household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Income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by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Howard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County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Subdivision,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4596" y="4745692"/>
            <a:ext cx="1276350" cy="16937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lnSpc>
                <a:spcPts val="609"/>
              </a:lnSpc>
              <a:spcBef>
                <a:spcPts val="88"/>
              </a:spcBef>
            </a:pPr>
            <a:r>
              <a:rPr sz="794" spc="-9" dirty="0">
                <a:latin typeface="Trebuchet MS"/>
                <a:cs typeface="Trebuchet MS"/>
              </a:rPr>
              <a:t>$124,042</a:t>
            </a:r>
            <a:endParaRPr sz="794">
              <a:latin typeface="Trebuchet MS"/>
              <a:cs typeface="Trebuchet MS"/>
            </a:endParaRPr>
          </a:p>
          <a:p>
            <a:pPr marL="453862">
              <a:lnSpc>
                <a:spcPts val="609"/>
              </a:lnSpc>
            </a:pPr>
            <a:r>
              <a:rPr sz="1191" spc="-46" baseline="-33950" dirty="0">
                <a:latin typeface="Trebuchet MS"/>
                <a:cs typeface="Trebuchet MS"/>
              </a:rPr>
              <a:t>$111,278</a:t>
            </a:r>
            <a:r>
              <a:rPr sz="1191" spc="139" baseline="-33950" dirty="0">
                <a:latin typeface="Trebuchet MS"/>
                <a:cs typeface="Trebuchet MS"/>
              </a:rPr>
              <a:t> </a:t>
            </a:r>
            <a:r>
              <a:rPr sz="794" spc="-18" dirty="0">
                <a:latin typeface="Trebuchet MS"/>
                <a:cs typeface="Trebuchet MS"/>
              </a:rPr>
              <a:t>$119,050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86853" y="4594412"/>
            <a:ext cx="85612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1191" spc="-46" baseline="-33950" dirty="0">
                <a:latin typeface="Trebuchet MS"/>
                <a:cs typeface="Trebuchet MS"/>
              </a:rPr>
              <a:t>$135,948</a:t>
            </a:r>
            <a:r>
              <a:rPr sz="1191" spc="139" baseline="-33950" dirty="0">
                <a:latin typeface="Trebuchet MS"/>
                <a:cs typeface="Trebuchet MS"/>
              </a:rPr>
              <a:t> </a:t>
            </a:r>
            <a:r>
              <a:rPr sz="794" spc="-18" dirty="0">
                <a:latin typeface="Trebuchet MS"/>
                <a:cs typeface="Trebuchet MS"/>
              </a:rPr>
              <a:t>$144,092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41302" y="4375898"/>
            <a:ext cx="3910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0" dirty="0">
                <a:latin typeface="Trebuchet MS"/>
                <a:cs typeface="Trebuchet MS"/>
              </a:rPr>
              <a:t>$173,750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61522" y="4653243"/>
            <a:ext cx="3910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0" dirty="0">
                <a:latin typeface="Trebuchet MS"/>
                <a:cs typeface="Trebuchet MS"/>
              </a:rPr>
              <a:t>$136,002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73338" y="4854949"/>
            <a:ext cx="3910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0" dirty="0">
                <a:latin typeface="Trebuchet MS"/>
                <a:cs typeface="Trebuchet MS"/>
              </a:rPr>
              <a:t>$108,770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 rot="20520000">
            <a:off x="746835" y="5991113"/>
            <a:ext cx="617886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62" dirty="0">
                <a:latin typeface="Trebuchet MS"/>
                <a:cs typeface="Trebuchet MS"/>
              </a:rPr>
              <a:t>Howar</a:t>
            </a:r>
            <a:r>
              <a:rPr sz="1191" spc="-92" baseline="3086" dirty="0">
                <a:latin typeface="Trebuchet MS"/>
                <a:cs typeface="Trebuchet MS"/>
              </a:rPr>
              <a:t>d</a:t>
            </a:r>
            <a:r>
              <a:rPr sz="1191" spc="-72" baseline="3086" dirty="0">
                <a:latin typeface="Trebuchet MS"/>
                <a:cs typeface="Trebuchet MS"/>
              </a:rPr>
              <a:t> County</a:t>
            </a:r>
            <a:endParaRPr sz="1191" baseline="3086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 rot="20520000">
            <a:off x="1385215" y="5952693"/>
            <a:ext cx="39195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53" dirty="0">
                <a:latin typeface="Trebuchet MS"/>
                <a:cs typeface="Trebuchet MS"/>
              </a:rPr>
              <a:t>Columbia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 rot="20520000">
            <a:off x="1856842" y="5943154"/>
            <a:ext cx="337051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53" dirty="0">
                <a:latin typeface="Trebuchet MS"/>
                <a:cs typeface="Trebuchet MS"/>
              </a:rPr>
              <a:t>Elkridge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 rot="20520000">
            <a:off x="2147896" y="5965173"/>
            <a:ext cx="46436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66" dirty="0">
                <a:latin typeface="Trebuchet MS"/>
                <a:cs typeface="Trebuchet MS"/>
              </a:rPr>
              <a:t>Ellicott</a:t>
            </a:r>
            <a:r>
              <a:rPr sz="794" spc="-18" dirty="0">
                <a:latin typeface="Trebuchet MS"/>
                <a:cs typeface="Trebuchet MS"/>
              </a:rPr>
              <a:t> </a:t>
            </a:r>
            <a:r>
              <a:rPr sz="1191" spc="-79" baseline="3086" dirty="0">
                <a:latin typeface="Trebuchet MS"/>
                <a:cs typeface="Trebuchet MS"/>
              </a:rPr>
              <a:t>City</a:t>
            </a:r>
            <a:endParaRPr sz="1191" baseline="3086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 rot="20520000">
            <a:off x="2484639" y="5979128"/>
            <a:ext cx="54615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115" dirty="0">
                <a:latin typeface="Trebuchet MS"/>
                <a:cs typeface="Trebuchet MS"/>
              </a:rPr>
              <a:t>W.</a:t>
            </a:r>
            <a:r>
              <a:rPr sz="794" spc="-66" dirty="0">
                <a:latin typeface="Trebuchet MS"/>
                <a:cs typeface="Trebuchet MS"/>
              </a:rPr>
              <a:t> </a:t>
            </a:r>
            <a:r>
              <a:rPr sz="794" spc="-49" dirty="0">
                <a:latin typeface="Trebuchet MS"/>
                <a:cs typeface="Trebuchet MS"/>
              </a:rPr>
              <a:t>F</a:t>
            </a:r>
            <a:r>
              <a:rPr sz="1191" spc="-72" baseline="3086" dirty="0">
                <a:latin typeface="Trebuchet MS"/>
                <a:cs typeface="Trebuchet MS"/>
              </a:rPr>
              <a:t>riendship</a:t>
            </a:r>
            <a:endParaRPr sz="1191" baseline="3086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 rot="20520000">
            <a:off x="3158308" y="5934225"/>
            <a:ext cx="28670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35" dirty="0">
                <a:latin typeface="Trebuchet MS"/>
                <a:cs typeface="Trebuchet MS"/>
              </a:rPr>
              <a:t>Lisbon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 rot="20520000">
            <a:off x="3438420" y="5958351"/>
            <a:ext cx="424529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49" dirty="0">
                <a:latin typeface="Trebuchet MS"/>
                <a:cs typeface="Trebuchet MS"/>
              </a:rPr>
              <a:t>Clarksville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 rot="20520000">
            <a:off x="3972373" y="5937807"/>
            <a:ext cx="306726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40" dirty="0">
                <a:latin typeface="Trebuchet MS"/>
                <a:cs typeface="Trebuchet MS"/>
              </a:rPr>
              <a:t>Savage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97858" y="5733209"/>
            <a:ext cx="130549" cy="143090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838" spc="-22" dirty="0">
                <a:latin typeface="Trebuchet MS"/>
                <a:cs typeface="Trebuchet MS"/>
              </a:rPr>
              <a:t>$0</a:t>
            </a:r>
            <a:endParaRPr sz="838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6737" y="4993621"/>
            <a:ext cx="421901" cy="143090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838" spc="-31" dirty="0">
                <a:latin typeface="Trebuchet MS"/>
                <a:cs typeface="Trebuchet MS"/>
              </a:rPr>
              <a:t>$100,000</a:t>
            </a:r>
            <a:endParaRPr sz="838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6737" y="4254033"/>
            <a:ext cx="421901" cy="143090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838" spc="-31" dirty="0">
                <a:latin typeface="Trebuchet MS"/>
                <a:cs typeface="Trebuchet MS"/>
              </a:rPr>
              <a:t>$200,000</a:t>
            </a:r>
            <a:endParaRPr sz="838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6676" y="1283074"/>
            <a:ext cx="3367368" cy="918622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2294" b="1" spc="84" dirty="0">
                <a:solidFill>
                  <a:srgbClr val="0065CC"/>
                </a:solidFill>
                <a:latin typeface="Calibri"/>
                <a:cs typeface="Calibri"/>
              </a:rPr>
              <a:t>Socioeconomic</a:t>
            </a:r>
            <a:r>
              <a:rPr sz="2294" b="1" spc="-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75" dirty="0">
                <a:solidFill>
                  <a:srgbClr val="0065CC"/>
                </a:solidFill>
                <a:latin typeface="Calibri"/>
                <a:cs typeface="Calibri"/>
              </a:rPr>
              <a:t>Indicators</a:t>
            </a:r>
            <a:endParaRPr sz="2294">
              <a:latin typeface="Calibri"/>
              <a:cs typeface="Calibri"/>
            </a:endParaRPr>
          </a:p>
          <a:p>
            <a:pPr marL="11206" marR="39223">
              <a:lnSpc>
                <a:spcPts val="1394"/>
              </a:lnSpc>
              <a:spcBef>
                <a:spcPts val="146"/>
              </a:spcBef>
            </a:pPr>
            <a:r>
              <a:rPr sz="1191" spc="-31" dirty="0">
                <a:solidFill>
                  <a:srgbClr val="323232"/>
                </a:solidFill>
                <a:latin typeface="Calibri"/>
                <a:cs typeface="Calibri"/>
              </a:rPr>
              <a:t>West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Friendship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Lisbon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have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two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highest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median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incomes,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two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highest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percent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ownership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two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lowest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poverty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rates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county.</a:t>
            </a:r>
            <a:endParaRPr sz="1191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4265" y="2350434"/>
            <a:ext cx="3491193" cy="918615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33619" marR="26896">
              <a:lnSpc>
                <a:spcPts val="1394"/>
              </a:lnSpc>
              <a:spcBef>
                <a:spcPts val="163"/>
              </a:spcBef>
            </a:pP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Socioeconomic</a:t>
            </a:r>
            <a:r>
              <a:rPr sz="1191" spc="7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indicators</a:t>
            </a:r>
            <a:r>
              <a:rPr sz="1191" spc="7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across</a:t>
            </a:r>
            <a:r>
              <a:rPr sz="1191" spc="7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subdivisions</a:t>
            </a:r>
            <a:r>
              <a:rPr sz="1191" spc="7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point</a:t>
            </a:r>
            <a:r>
              <a:rPr sz="1191" spc="7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323232"/>
                </a:solidFill>
                <a:latin typeface="Calibri"/>
                <a:cs typeface="Calibri"/>
              </a:rPr>
              <a:t>to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higher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median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household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incomes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lower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rates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323232"/>
                </a:solidFill>
                <a:latin typeface="Calibri"/>
                <a:cs typeface="Calibri"/>
              </a:rPr>
              <a:t>of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poverty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those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places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where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home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ownership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is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323232"/>
                </a:solidFill>
                <a:latin typeface="Calibri"/>
                <a:cs typeface="Calibri"/>
              </a:rPr>
              <a:t>the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highest,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emphasizing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interplay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importance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323232"/>
                </a:solidFill>
                <a:latin typeface="Calibri"/>
                <a:cs typeface="Calibri"/>
              </a:rPr>
              <a:t>of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these</a:t>
            </a:r>
            <a:r>
              <a:rPr sz="1191" spc="8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indicators</a:t>
            </a:r>
            <a:r>
              <a:rPr sz="1191" spc="9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9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their</a:t>
            </a:r>
            <a:r>
              <a:rPr sz="1191" spc="9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place-based</a:t>
            </a:r>
            <a:r>
              <a:rPr sz="1191" spc="9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distribution.</a:t>
            </a:r>
            <a:r>
              <a:rPr sz="993" baseline="33333" dirty="0">
                <a:solidFill>
                  <a:srgbClr val="323232"/>
                </a:solidFill>
                <a:latin typeface="Calibri"/>
                <a:cs typeface="Calibri"/>
              </a:rPr>
              <a:t>12-</a:t>
            </a:r>
            <a:r>
              <a:rPr sz="993" spc="-33" baseline="33333" dirty="0">
                <a:solidFill>
                  <a:srgbClr val="323232"/>
                </a:solidFill>
                <a:latin typeface="Calibri"/>
                <a:cs typeface="Calibri"/>
              </a:rPr>
              <a:t>19</a:t>
            </a:r>
            <a:endParaRPr sz="993" baseline="33333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891367" y="4395508"/>
            <a:ext cx="3748368" cy="1479176"/>
            <a:chOff x="5391150" y="4981575"/>
            <a:chExt cx="4248150" cy="1676400"/>
          </a:xfrm>
        </p:grpSpPr>
        <p:sp>
          <p:nvSpPr>
            <p:cNvPr id="45" name="object 45"/>
            <p:cNvSpPr/>
            <p:nvPr/>
          </p:nvSpPr>
          <p:spPr>
            <a:xfrm>
              <a:off x="5486400" y="4986337"/>
              <a:ext cx="4152900" cy="533400"/>
            </a:xfrm>
            <a:custGeom>
              <a:avLst/>
              <a:gdLst/>
              <a:ahLst/>
              <a:cxnLst/>
              <a:rect l="l" t="t" r="r" b="b"/>
              <a:pathLst>
                <a:path w="4152900" h="533400">
                  <a:moveTo>
                    <a:pt x="0" y="0"/>
                  </a:moveTo>
                  <a:lnTo>
                    <a:pt x="4152900" y="0"/>
                  </a:lnTo>
                </a:path>
                <a:path w="4152900" h="533400">
                  <a:moveTo>
                    <a:pt x="0" y="533400"/>
                  </a:moveTo>
                  <a:lnTo>
                    <a:pt x="4152900" y="53340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5486400" y="6043612"/>
              <a:ext cx="4152900" cy="0"/>
            </a:xfrm>
            <a:custGeom>
              <a:avLst/>
              <a:gdLst/>
              <a:ahLst/>
              <a:cxnLst/>
              <a:rect l="l" t="t" r="r" b="b"/>
              <a:pathLst>
                <a:path w="4152900">
                  <a:moveTo>
                    <a:pt x="0" y="0"/>
                  </a:moveTo>
                  <a:lnTo>
                    <a:pt x="95249" y="0"/>
                  </a:lnTo>
                </a:path>
                <a:path w="4152900">
                  <a:moveTo>
                    <a:pt x="428624" y="0"/>
                  </a:moveTo>
                  <a:lnTo>
                    <a:pt x="609599" y="0"/>
                  </a:lnTo>
                </a:path>
                <a:path w="4152900">
                  <a:moveTo>
                    <a:pt x="942974" y="0"/>
                  </a:moveTo>
                  <a:lnTo>
                    <a:pt x="3209924" y="0"/>
                  </a:lnTo>
                </a:path>
                <a:path w="4152900">
                  <a:moveTo>
                    <a:pt x="3543299" y="0"/>
                  </a:moveTo>
                  <a:lnTo>
                    <a:pt x="3724274" y="0"/>
                  </a:lnTo>
                </a:path>
                <a:path w="4152900">
                  <a:moveTo>
                    <a:pt x="4057649" y="0"/>
                  </a:moveTo>
                  <a:lnTo>
                    <a:pt x="415290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" name="object 47"/>
            <p:cNvSpPr/>
            <p:nvPr/>
          </p:nvSpPr>
          <p:spPr>
            <a:xfrm>
              <a:off x="5486400" y="6567487"/>
              <a:ext cx="4152900" cy="0"/>
            </a:xfrm>
            <a:custGeom>
              <a:avLst/>
              <a:gdLst/>
              <a:ahLst/>
              <a:cxnLst/>
              <a:rect l="l" t="t" r="r" b="b"/>
              <a:pathLst>
                <a:path w="4152900">
                  <a:moveTo>
                    <a:pt x="0" y="0"/>
                  </a:moveTo>
                  <a:lnTo>
                    <a:pt x="415290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5391150" y="4986337"/>
              <a:ext cx="4248150" cy="1671955"/>
            </a:xfrm>
            <a:custGeom>
              <a:avLst/>
              <a:gdLst/>
              <a:ahLst/>
              <a:cxnLst/>
              <a:rect l="l" t="t" r="r" b="b"/>
              <a:pathLst>
                <a:path w="4248150" h="1671954">
                  <a:moveTo>
                    <a:pt x="871537" y="1576387"/>
                  </a:moveTo>
                  <a:lnTo>
                    <a:pt x="871537" y="1671637"/>
                  </a:lnTo>
                </a:path>
                <a:path w="4248150" h="1671954">
                  <a:moveTo>
                    <a:pt x="1385887" y="1576387"/>
                  </a:moveTo>
                  <a:lnTo>
                    <a:pt x="1385887" y="1671637"/>
                  </a:lnTo>
                </a:path>
                <a:path w="4248150" h="1671954">
                  <a:moveTo>
                    <a:pt x="1909762" y="1576387"/>
                  </a:moveTo>
                  <a:lnTo>
                    <a:pt x="1909762" y="1671637"/>
                  </a:lnTo>
                </a:path>
                <a:path w="4248150" h="1671954">
                  <a:moveTo>
                    <a:pt x="2424112" y="1576387"/>
                  </a:moveTo>
                  <a:lnTo>
                    <a:pt x="2424112" y="1671637"/>
                  </a:lnTo>
                </a:path>
                <a:path w="4248150" h="1671954">
                  <a:moveTo>
                    <a:pt x="2947987" y="1576387"/>
                  </a:moveTo>
                  <a:lnTo>
                    <a:pt x="2947987" y="1671637"/>
                  </a:lnTo>
                </a:path>
                <a:path w="4248150" h="1671954">
                  <a:moveTo>
                    <a:pt x="3462337" y="1576387"/>
                  </a:moveTo>
                  <a:lnTo>
                    <a:pt x="3462337" y="1671637"/>
                  </a:lnTo>
                </a:path>
                <a:path w="4248150" h="1671954">
                  <a:moveTo>
                    <a:pt x="3986212" y="1576387"/>
                  </a:moveTo>
                  <a:lnTo>
                    <a:pt x="3986212" y="1671637"/>
                  </a:lnTo>
                </a:path>
                <a:path w="4248150" h="1671954">
                  <a:moveTo>
                    <a:pt x="347662" y="1576387"/>
                  </a:moveTo>
                  <a:lnTo>
                    <a:pt x="347662" y="1671637"/>
                  </a:lnTo>
                </a:path>
                <a:path w="4248150" h="1671954">
                  <a:moveTo>
                    <a:pt x="95250" y="1581150"/>
                  </a:moveTo>
                  <a:lnTo>
                    <a:pt x="4248150" y="1581150"/>
                  </a:lnTo>
                </a:path>
                <a:path w="4248150" h="1671954">
                  <a:moveTo>
                    <a:pt x="95250" y="0"/>
                  </a:moveTo>
                  <a:lnTo>
                    <a:pt x="0" y="0"/>
                  </a:lnTo>
                </a:path>
                <a:path w="4248150" h="1671954">
                  <a:moveTo>
                    <a:pt x="95250" y="533400"/>
                  </a:moveTo>
                  <a:lnTo>
                    <a:pt x="0" y="533400"/>
                  </a:lnTo>
                </a:path>
                <a:path w="4248150" h="1671954">
                  <a:moveTo>
                    <a:pt x="95250" y="1057275"/>
                  </a:moveTo>
                  <a:lnTo>
                    <a:pt x="0" y="1057275"/>
                  </a:lnTo>
                </a:path>
                <a:path w="4248150" h="1671954">
                  <a:moveTo>
                    <a:pt x="95250" y="1581150"/>
                  </a:moveTo>
                  <a:lnTo>
                    <a:pt x="0" y="1581150"/>
                  </a:lnTo>
                </a:path>
                <a:path w="4248150" h="1671954">
                  <a:moveTo>
                    <a:pt x="90487" y="4762"/>
                  </a:moveTo>
                  <a:lnTo>
                    <a:pt x="90487" y="15763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5581649" y="6038850"/>
              <a:ext cx="333375" cy="523875"/>
            </a:xfrm>
            <a:custGeom>
              <a:avLst/>
              <a:gdLst/>
              <a:ahLst/>
              <a:cxnLst/>
              <a:rect l="l" t="t" r="r" b="b"/>
              <a:pathLst>
                <a:path w="333375" h="523875">
                  <a:moveTo>
                    <a:pt x="333374" y="0"/>
                  </a:moveTo>
                  <a:lnTo>
                    <a:pt x="0" y="0"/>
                  </a:lnTo>
                  <a:lnTo>
                    <a:pt x="0" y="523874"/>
                  </a:lnTo>
                  <a:lnTo>
                    <a:pt x="333374" y="523874"/>
                  </a:lnTo>
                  <a:lnTo>
                    <a:pt x="3333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6095999" y="5772150"/>
              <a:ext cx="333375" cy="790575"/>
            </a:xfrm>
            <a:custGeom>
              <a:avLst/>
              <a:gdLst/>
              <a:ahLst/>
              <a:cxnLst/>
              <a:rect l="l" t="t" r="r" b="b"/>
              <a:pathLst>
                <a:path w="333375" h="790575">
                  <a:moveTo>
                    <a:pt x="333374" y="0"/>
                  </a:moveTo>
                  <a:lnTo>
                    <a:pt x="0" y="0"/>
                  </a:lnTo>
                  <a:lnTo>
                    <a:pt x="0" y="790574"/>
                  </a:lnTo>
                  <a:lnTo>
                    <a:pt x="333374" y="790574"/>
                  </a:lnTo>
                  <a:lnTo>
                    <a:pt x="333374" y="0"/>
                  </a:lnTo>
                  <a:close/>
                </a:path>
              </a:pathLst>
            </a:custGeom>
            <a:solidFill>
              <a:srgbClr val="5B3C2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1" name="object 51"/>
            <p:cNvSpPr/>
            <p:nvPr/>
          </p:nvSpPr>
          <p:spPr>
            <a:xfrm>
              <a:off x="6619874" y="6124575"/>
              <a:ext cx="333375" cy="438150"/>
            </a:xfrm>
            <a:custGeom>
              <a:avLst/>
              <a:gdLst/>
              <a:ahLst/>
              <a:cxnLst/>
              <a:rect l="l" t="t" r="r" b="b"/>
              <a:pathLst>
                <a:path w="333375" h="438150">
                  <a:moveTo>
                    <a:pt x="333374" y="0"/>
                  </a:moveTo>
                  <a:lnTo>
                    <a:pt x="0" y="0"/>
                  </a:lnTo>
                  <a:lnTo>
                    <a:pt x="0" y="438149"/>
                  </a:lnTo>
                  <a:lnTo>
                    <a:pt x="333374" y="438149"/>
                  </a:lnTo>
                  <a:lnTo>
                    <a:pt x="333374" y="0"/>
                  </a:lnTo>
                  <a:close/>
                </a:path>
              </a:pathLst>
            </a:custGeom>
            <a:solidFill>
              <a:srgbClr val="8A5E3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2" name="object 52"/>
            <p:cNvSpPr/>
            <p:nvPr/>
          </p:nvSpPr>
          <p:spPr>
            <a:xfrm>
              <a:off x="7134224" y="6172200"/>
              <a:ext cx="333375" cy="390525"/>
            </a:xfrm>
            <a:custGeom>
              <a:avLst/>
              <a:gdLst/>
              <a:ahLst/>
              <a:cxnLst/>
              <a:rect l="l" t="t" r="r" b="b"/>
              <a:pathLst>
                <a:path w="333375" h="390525">
                  <a:moveTo>
                    <a:pt x="333374" y="0"/>
                  </a:moveTo>
                  <a:lnTo>
                    <a:pt x="0" y="0"/>
                  </a:lnTo>
                  <a:lnTo>
                    <a:pt x="0" y="390524"/>
                  </a:lnTo>
                  <a:lnTo>
                    <a:pt x="333374" y="390524"/>
                  </a:lnTo>
                  <a:lnTo>
                    <a:pt x="333374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3" name="object 53"/>
            <p:cNvSpPr/>
            <p:nvPr/>
          </p:nvSpPr>
          <p:spPr>
            <a:xfrm>
              <a:off x="7658099" y="6238875"/>
              <a:ext cx="333375" cy="323850"/>
            </a:xfrm>
            <a:custGeom>
              <a:avLst/>
              <a:gdLst/>
              <a:ahLst/>
              <a:cxnLst/>
              <a:rect l="l" t="t" r="r" b="b"/>
              <a:pathLst>
                <a:path w="333375" h="323850">
                  <a:moveTo>
                    <a:pt x="333374" y="0"/>
                  </a:moveTo>
                  <a:lnTo>
                    <a:pt x="0" y="0"/>
                  </a:lnTo>
                  <a:lnTo>
                    <a:pt x="0" y="323849"/>
                  </a:lnTo>
                  <a:lnTo>
                    <a:pt x="333374" y="323849"/>
                  </a:lnTo>
                  <a:lnTo>
                    <a:pt x="333374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4" name="object 54"/>
            <p:cNvSpPr/>
            <p:nvPr/>
          </p:nvSpPr>
          <p:spPr>
            <a:xfrm>
              <a:off x="8172449" y="6115050"/>
              <a:ext cx="333375" cy="447675"/>
            </a:xfrm>
            <a:custGeom>
              <a:avLst/>
              <a:gdLst/>
              <a:ahLst/>
              <a:cxnLst/>
              <a:rect l="l" t="t" r="r" b="b"/>
              <a:pathLst>
                <a:path w="333375" h="447675">
                  <a:moveTo>
                    <a:pt x="333374" y="0"/>
                  </a:moveTo>
                  <a:lnTo>
                    <a:pt x="0" y="0"/>
                  </a:lnTo>
                  <a:lnTo>
                    <a:pt x="0" y="447674"/>
                  </a:lnTo>
                  <a:lnTo>
                    <a:pt x="333374" y="447674"/>
                  </a:lnTo>
                  <a:lnTo>
                    <a:pt x="333374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5" name="object 55"/>
            <p:cNvSpPr/>
            <p:nvPr/>
          </p:nvSpPr>
          <p:spPr>
            <a:xfrm>
              <a:off x="8696324" y="6000750"/>
              <a:ext cx="333375" cy="561975"/>
            </a:xfrm>
            <a:custGeom>
              <a:avLst/>
              <a:gdLst/>
              <a:ahLst/>
              <a:cxnLst/>
              <a:rect l="l" t="t" r="r" b="b"/>
              <a:pathLst>
                <a:path w="333375" h="561975">
                  <a:moveTo>
                    <a:pt x="333374" y="0"/>
                  </a:moveTo>
                  <a:lnTo>
                    <a:pt x="0" y="0"/>
                  </a:lnTo>
                  <a:lnTo>
                    <a:pt x="0" y="561974"/>
                  </a:lnTo>
                  <a:lnTo>
                    <a:pt x="333374" y="561974"/>
                  </a:lnTo>
                  <a:lnTo>
                    <a:pt x="333374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6" name="object 56"/>
            <p:cNvSpPr/>
            <p:nvPr/>
          </p:nvSpPr>
          <p:spPr>
            <a:xfrm>
              <a:off x="9210674" y="5876925"/>
              <a:ext cx="333375" cy="685800"/>
            </a:xfrm>
            <a:custGeom>
              <a:avLst/>
              <a:gdLst/>
              <a:ahLst/>
              <a:cxnLst/>
              <a:rect l="l" t="t" r="r" b="b"/>
              <a:pathLst>
                <a:path w="333375" h="685800">
                  <a:moveTo>
                    <a:pt x="333374" y="0"/>
                  </a:moveTo>
                  <a:lnTo>
                    <a:pt x="0" y="0"/>
                  </a:lnTo>
                  <a:lnTo>
                    <a:pt x="0" y="685799"/>
                  </a:lnTo>
                  <a:lnTo>
                    <a:pt x="333374" y="685799"/>
                  </a:lnTo>
                  <a:lnTo>
                    <a:pt x="333374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336948" y="4106956"/>
            <a:ext cx="2656354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Poverty</a:t>
            </a:r>
            <a:r>
              <a:rPr sz="927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Rate</a:t>
            </a:r>
            <a:r>
              <a:rPr sz="927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by</a:t>
            </a:r>
            <a:r>
              <a:rPr sz="927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Howard</a:t>
            </a:r>
            <a:r>
              <a:rPr sz="927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County</a:t>
            </a:r>
            <a:r>
              <a:rPr sz="927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Subdivision,</a:t>
            </a:r>
            <a:r>
              <a:rPr sz="927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49" dirty="0">
                <a:solidFill>
                  <a:srgbClr val="323232"/>
                </a:solidFill>
                <a:latin typeface="Arial Narrow"/>
                <a:cs typeface="Arial Narrow"/>
              </a:rPr>
              <a:t>2016-</a:t>
            </a:r>
            <a:r>
              <a:rPr sz="927" b="1" spc="35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098673" y="5182721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5.1%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552511" y="4947398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7.6%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014754" y="5258361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4.3%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468592" y="5300383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3.8%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930835" y="5359214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3.2%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384673" y="5249956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4.4%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846915" y="5149104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5.5%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300754" y="5039846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6.6%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 rot="20460000">
            <a:off x="4601046" y="5987228"/>
            <a:ext cx="617886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62" dirty="0">
                <a:solidFill>
                  <a:srgbClr val="323232"/>
                </a:solidFill>
                <a:latin typeface="Trebuchet MS"/>
                <a:cs typeface="Trebuchet MS"/>
              </a:rPr>
              <a:t>Howar</a:t>
            </a:r>
            <a:r>
              <a:rPr sz="1191" spc="-92" baseline="3086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1191" spc="-72" baseline="3086" dirty="0">
                <a:solidFill>
                  <a:srgbClr val="323232"/>
                </a:solidFill>
                <a:latin typeface="Trebuchet MS"/>
                <a:cs typeface="Trebuchet MS"/>
              </a:rPr>
              <a:t> County</a:t>
            </a:r>
            <a:endParaRPr sz="1191" baseline="3086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 rot="20460000">
            <a:off x="5279713" y="5946916"/>
            <a:ext cx="39195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53" dirty="0">
                <a:solidFill>
                  <a:srgbClr val="323232"/>
                </a:solidFill>
                <a:latin typeface="Trebuchet MS"/>
                <a:cs typeface="Trebuchet MS"/>
              </a:rPr>
              <a:t>Columbia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 rot="20460000">
            <a:off x="5792146" y="5936912"/>
            <a:ext cx="337051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53" dirty="0">
                <a:solidFill>
                  <a:srgbClr val="323232"/>
                </a:solidFill>
                <a:latin typeface="Trebuchet MS"/>
                <a:cs typeface="Trebuchet MS"/>
              </a:rPr>
              <a:t>Elkridge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 rot="20460000">
            <a:off x="6124565" y="5960012"/>
            <a:ext cx="46436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66" dirty="0">
                <a:solidFill>
                  <a:srgbClr val="323232"/>
                </a:solidFill>
                <a:latin typeface="Trebuchet MS"/>
                <a:cs typeface="Trebuchet MS"/>
              </a:rPr>
              <a:t>Ellicott</a:t>
            </a: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191" spc="-79" baseline="3086" dirty="0">
                <a:solidFill>
                  <a:srgbClr val="323232"/>
                </a:solidFill>
                <a:latin typeface="Trebuchet MS"/>
                <a:cs typeface="Trebuchet MS"/>
              </a:rPr>
              <a:t>City</a:t>
            </a:r>
            <a:endParaRPr sz="1191" baseline="3086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 rot="20460000">
            <a:off x="6502527" y="5974653"/>
            <a:ext cx="54615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115" dirty="0">
                <a:solidFill>
                  <a:srgbClr val="323232"/>
                </a:solidFill>
                <a:latin typeface="Trebuchet MS"/>
                <a:cs typeface="Trebuchet MS"/>
              </a:rPr>
              <a:t>W.</a:t>
            </a:r>
            <a:r>
              <a:rPr sz="794" spc="-66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Trebuchet MS"/>
                <a:cs typeface="Trebuchet MS"/>
              </a:rPr>
              <a:t>F</a:t>
            </a:r>
            <a:r>
              <a:rPr sz="1191" spc="-72" baseline="3086" dirty="0">
                <a:solidFill>
                  <a:srgbClr val="323232"/>
                </a:solidFill>
                <a:latin typeface="Trebuchet MS"/>
                <a:cs typeface="Trebuchet MS"/>
              </a:rPr>
              <a:t>riendship</a:t>
            </a:r>
            <a:endParaRPr sz="1191" baseline="3086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 rot="20460000">
            <a:off x="7216364" y="5927544"/>
            <a:ext cx="28670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35" dirty="0">
                <a:solidFill>
                  <a:srgbClr val="323232"/>
                </a:solidFill>
                <a:latin typeface="Trebuchet MS"/>
                <a:cs typeface="Trebuchet MS"/>
              </a:rPr>
              <a:t>Lisbon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 rot="20460000">
            <a:off x="7537877" y="5952857"/>
            <a:ext cx="424529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49" dirty="0">
                <a:solidFill>
                  <a:srgbClr val="323232"/>
                </a:solidFill>
                <a:latin typeface="Trebuchet MS"/>
                <a:cs typeface="Trebuchet MS"/>
              </a:rPr>
              <a:t>Clarksville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 rot="20460000">
            <a:off x="8112438" y="5931303"/>
            <a:ext cx="306726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40" dirty="0">
                <a:solidFill>
                  <a:srgbClr val="323232"/>
                </a:solidFill>
                <a:latin typeface="Trebuchet MS"/>
                <a:cs typeface="Trebuchet MS"/>
              </a:rPr>
              <a:t>Savage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724535" y="5729008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0%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724535" y="5266765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5%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674746" y="4804523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10%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674746" y="4342280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15%</a:t>
            </a:r>
            <a:endParaRPr sz="794">
              <a:latin typeface="Trebuchet MS"/>
              <a:cs typeface="Trebuchet MS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5067860" y="1941419"/>
            <a:ext cx="3445809" cy="1227044"/>
            <a:chOff x="5591175" y="2200275"/>
            <a:chExt cx="3905250" cy="1390650"/>
          </a:xfrm>
        </p:grpSpPr>
        <p:sp>
          <p:nvSpPr>
            <p:cNvPr id="79" name="object 79"/>
            <p:cNvSpPr/>
            <p:nvPr/>
          </p:nvSpPr>
          <p:spPr>
            <a:xfrm>
              <a:off x="5686425" y="2205037"/>
              <a:ext cx="3810000" cy="0"/>
            </a:xfrm>
            <a:custGeom>
              <a:avLst/>
              <a:gdLst/>
              <a:ahLst/>
              <a:cxnLst/>
              <a:rect l="l" t="t" r="r" b="b"/>
              <a:pathLst>
                <a:path w="3810000">
                  <a:moveTo>
                    <a:pt x="0" y="0"/>
                  </a:moveTo>
                  <a:lnTo>
                    <a:pt x="381000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0" name="object 80"/>
            <p:cNvSpPr/>
            <p:nvPr/>
          </p:nvSpPr>
          <p:spPr>
            <a:xfrm>
              <a:off x="5686425" y="2862262"/>
              <a:ext cx="3810000" cy="0"/>
            </a:xfrm>
            <a:custGeom>
              <a:avLst/>
              <a:gdLst/>
              <a:ahLst/>
              <a:cxnLst/>
              <a:rect l="l" t="t" r="r" b="b"/>
              <a:pathLst>
                <a:path w="3810000">
                  <a:moveTo>
                    <a:pt x="0" y="0"/>
                  </a:moveTo>
                  <a:lnTo>
                    <a:pt x="85724" y="0"/>
                  </a:lnTo>
                </a:path>
                <a:path w="3810000">
                  <a:moveTo>
                    <a:pt x="390524" y="0"/>
                  </a:moveTo>
                  <a:lnTo>
                    <a:pt x="561974" y="0"/>
                  </a:lnTo>
                </a:path>
                <a:path w="3810000">
                  <a:moveTo>
                    <a:pt x="866774" y="0"/>
                  </a:moveTo>
                  <a:lnTo>
                    <a:pt x="1038224" y="0"/>
                  </a:lnTo>
                </a:path>
                <a:path w="3810000">
                  <a:moveTo>
                    <a:pt x="1343024" y="0"/>
                  </a:moveTo>
                  <a:lnTo>
                    <a:pt x="1514474" y="0"/>
                  </a:lnTo>
                </a:path>
                <a:path w="3810000">
                  <a:moveTo>
                    <a:pt x="1819274" y="0"/>
                  </a:moveTo>
                  <a:lnTo>
                    <a:pt x="1990724" y="0"/>
                  </a:lnTo>
                </a:path>
                <a:path w="3810000">
                  <a:moveTo>
                    <a:pt x="2295524" y="0"/>
                  </a:moveTo>
                  <a:lnTo>
                    <a:pt x="2943224" y="0"/>
                  </a:lnTo>
                </a:path>
                <a:path w="3810000">
                  <a:moveTo>
                    <a:pt x="3248024" y="0"/>
                  </a:moveTo>
                  <a:lnTo>
                    <a:pt x="3419474" y="0"/>
                  </a:lnTo>
                </a:path>
                <a:path w="3810000">
                  <a:moveTo>
                    <a:pt x="3724274" y="0"/>
                  </a:moveTo>
                  <a:lnTo>
                    <a:pt x="381000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1" name="object 81"/>
            <p:cNvSpPr/>
            <p:nvPr/>
          </p:nvSpPr>
          <p:spPr>
            <a:xfrm>
              <a:off x="5686425" y="3500437"/>
              <a:ext cx="3810000" cy="0"/>
            </a:xfrm>
            <a:custGeom>
              <a:avLst/>
              <a:gdLst/>
              <a:ahLst/>
              <a:cxnLst/>
              <a:rect l="l" t="t" r="r" b="b"/>
              <a:pathLst>
                <a:path w="3810000">
                  <a:moveTo>
                    <a:pt x="0" y="0"/>
                  </a:moveTo>
                  <a:lnTo>
                    <a:pt x="381000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2" name="object 82"/>
            <p:cNvSpPr/>
            <p:nvPr/>
          </p:nvSpPr>
          <p:spPr>
            <a:xfrm>
              <a:off x="5591175" y="2205037"/>
              <a:ext cx="3905250" cy="1386205"/>
            </a:xfrm>
            <a:custGeom>
              <a:avLst/>
              <a:gdLst/>
              <a:ahLst/>
              <a:cxnLst/>
              <a:rect l="l" t="t" r="r" b="b"/>
              <a:pathLst>
                <a:path w="3905250" h="1386204">
                  <a:moveTo>
                    <a:pt x="804862" y="1290637"/>
                  </a:moveTo>
                  <a:lnTo>
                    <a:pt x="804862" y="1385887"/>
                  </a:lnTo>
                </a:path>
                <a:path w="3905250" h="1386204">
                  <a:moveTo>
                    <a:pt x="1281112" y="1290637"/>
                  </a:moveTo>
                  <a:lnTo>
                    <a:pt x="1281112" y="1385887"/>
                  </a:lnTo>
                </a:path>
                <a:path w="3905250" h="1386204">
                  <a:moveTo>
                    <a:pt x="1757362" y="1290637"/>
                  </a:moveTo>
                  <a:lnTo>
                    <a:pt x="1757362" y="1385887"/>
                  </a:lnTo>
                </a:path>
                <a:path w="3905250" h="1386204">
                  <a:moveTo>
                    <a:pt x="2233612" y="1290637"/>
                  </a:moveTo>
                  <a:lnTo>
                    <a:pt x="2233612" y="1385887"/>
                  </a:lnTo>
                </a:path>
                <a:path w="3905250" h="1386204">
                  <a:moveTo>
                    <a:pt x="2709862" y="1290637"/>
                  </a:moveTo>
                  <a:lnTo>
                    <a:pt x="2709862" y="1385887"/>
                  </a:lnTo>
                </a:path>
                <a:path w="3905250" h="1386204">
                  <a:moveTo>
                    <a:pt x="3186112" y="1290637"/>
                  </a:moveTo>
                  <a:lnTo>
                    <a:pt x="3186112" y="1385887"/>
                  </a:lnTo>
                </a:path>
                <a:path w="3905250" h="1386204">
                  <a:moveTo>
                    <a:pt x="3662362" y="1290637"/>
                  </a:moveTo>
                  <a:lnTo>
                    <a:pt x="3662362" y="1385887"/>
                  </a:lnTo>
                </a:path>
                <a:path w="3905250" h="1386204">
                  <a:moveTo>
                    <a:pt x="328612" y="1290637"/>
                  </a:moveTo>
                  <a:lnTo>
                    <a:pt x="328612" y="1385887"/>
                  </a:lnTo>
                </a:path>
                <a:path w="3905250" h="1386204">
                  <a:moveTo>
                    <a:pt x="95250" y="1295400"/>
                  </a:moveTo>
                  <a:lnTo>
                    <a:pt x="3905250" y="1295400"/>
                  </a:lnTo>
                </a:path>
                <a:path w="3905250" h="1386204">
                  <a:moveTo>
                    <a:pt x="95250" y="0"/>
                  </a:moveTo>
                  <a:lnTo>
                    <a:pt x="0" y="0"/>
                  </a:lnTo>
                </a:path>
                <a:path w="3905250" h="1386204">
                  <a:moveTo>
                    <a:pt x="95250" y="657225"/>
                  </a:moveTo>
                  <a:lnTo>
                    <a:pt x="0" y="657225"/>
                  </a:lnTo>
                </a:path>
                <a:path w="3905250" h="1386204">
                  <a:moveTo>
                    <a:pt x="95250" y="1295400"/>
                  </a:moveTo>
                  <a:lnTo>
                    <a:pt x="0" y="1295400"/>
                  </a:lnTo>
                </a:path>
                <a:path w="3905250" h="1386204">
                  <a:moveTo>
                    <a:pt x="90487" y="4762"/>
                  </a:moveTo>
                  <a:lnTo>
                    <a:pt x="90487" y="12906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3" name="object 83"/>
            <p:cNvSpPr/>
            <p:nvPr/>
          </p:nvSpPr>
          <p:spPr>
            <a:xfrm>
              <a:off x="5772149" y="2562225"/>
              <a:ext cx="304800" cy="933450"/>
            </a:xfrm>
            <a:custGeom>
              <a:avLst/>
              <a:gdLst/>
              <a:ahLst/>
              <a:cxnLst/>
              <a:rect l="l" t="t" r="r" b="b"/>
              <a:pathLst>
                <a:path w="304800" h="933450">
                  <a:moveTo>
                    <a:pt x="304799" y="0"/>
                  </a:moveTo>
                  <a:lnTo>
                    <a:pt x="0" y="0"/>
                  </a:lnTo>
                  <a:lnTo>
                    <a:pt x="0" y="933449"/>
                  </a:lnTo>
                  <a:lnTo>
                    <a:pt x="304799" y="933449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4" name="object 84"/>
            <p:cNvSpPr/>
            <p:nvPr/>
          </p:nvSpPr>
          <p:spPr>
            <a:xfrm>
              <a:off x="6248399" y="2657475"/>
              <a:ext cx="304800" cy="838200"/>
            </a:xfrm>
            <a:custGeom>
              <a:avLst/>
              <a:gdLst/>
              <a:ahLst/>
              <a:cxnLst/>
              <a:rect l="l" t="t" r="r" b="b"/>
              <a:pathLst>
                <a:path w="304800" h="838200">
                  <a:moveTo>
                    <a:pt x="304799" y="0"/>
                  </a:moveTo>
                  <a:lnTo>
                    <a:pt x="0" y="0"/>
                  </a:lnTo>
                  <a:lnTo>
                    <a:pt x="0" y="838199"/>
                  </a:lnTo>
                  <a:lnTo>
                    <a:pt x="304799" y="838199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5B3C2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5" name="object 85"/>
            <p:cNvSpPr/>
            <p:nvPr/>
          </p:nvSpPr>
          <p:spPr>
            <a:xfrm>
              <a:off x="6724649" y="2562225"/>
              <a:ext cx="304800" cy="933450"/>
            </a:xfrm>
            <a:custGeom>
              <a:avLst/>
              <a:gdLst/>
              <a:ahLst/>
              <a:cxnLst/>
              <a:rect l="l" t="t" r="r" b="b"/>
              <a:pathLst>
                <a:path w="304800" h="933450">
                  <a:moveTo>
                    <a:pt x="304799" y="0"/>
                  </a:moveTo>
                  <a:lnTo>
                    <a:pt x="0" y="0"/>
                  </a:lnTo>
                  <a:lnTo>
                    <a:pt x="0" y="933449"/>
                  </a:lnTo>
                  <a:lnTo>
                    <a:pt x="304799" y="933449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8A5E3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6" name="object 86"/>
            <p:cNvSpPr/>
            <p:nvPr/>
          </p:nvSpPr>
          <p:spPr>
            <a:xfrm>
              <a:off x="7200899" y="2562225"/>
              <a:ext cx="304800" cy="933450"/>
            </a:xfrm>
            <a:custGeom>
              <a:avLst/>
              <a:gdLst/>
              <a:ahLst/>
              <a:cxnLst/>
              <a:rect l="l" t="t" r="r" b="b"/>
              <a:pathLst>
                <a:path w="304800" h="933450">
                  <a:moveTo>
                    <a:pt x="304799" y="0"/>
                  </a:moveTo>
                  <a:lnTo>
                    <a:pt x="0" y="0"/>
                  </a:lnTo>
                  <a:lnTo>
                    <a:pt x="0" y="933449"/>
                  </a:lnTo>
                  <a:lnTo>
                    <a:pt x="304799" y="933449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7" name="object 87"/>
            <p:cNvSpPr/>
            <p:nvPr/>
          </p:nvSpPr>
          <p:spPr>
            <a:xfrm>
              <a:off x="7677149" y="2409825"/>
              <a:ext cx="304800" cy="1085850"/>
            </a:xfrm>
            <a:custGeom>
              <a:avLst/>
              <a:gdLst/>
              <a:ahLst/>
              <a:cxnLst/>
              <a:rect l="l" t="t" r="r" b="b"/>
              <a:pathLst>
                <a:path w="304800" h="1085850">
                  <a:moveTo>
                    <a:pt x="304799" y="0"/>
                  </a:moveTo>
                  <a:lnTo>
                    <a:pt x="0" y="0"/>
                  </a:lnTo>
                  <a:lnTo>
                    <a:pt x="0" y="1085849"/>
                  </a:lnTo>
                  <a:lnTo>
                    <a:pt x="304799" y="1085849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8" name="object 88"/>
            <p:cNvSpPr/>
            <p:nvPr/>
          </p:nvSpPr>
          <p:spPr>
            <a:xfrm>
              <a:off x="8153399" y="2266950"/>
              <a:ext cx="304800" cy="1228725"/>
            </a:xfrm>
            <a:custGeom>
              <a:avLst/>
              <a:gdLst/>
              <a:ahLst/>
              <a:cxnLst/>
              <a:rect l="l" t="t" r="r" b="b"/>
              <a:pathLst>
                <a:path w="304800" h="1228725">
                  <a:moveTo>
                    <a:pt x="304799" y="0"/>
                  </a:moveTo>
                  <a:lnTo>
                    <a:pt x="0" y="0"/>
                  </a:lnTo>
                  <a:lnTo>
                    <a:pt x="0" y="1228724"/>
                  </a:lnTo>
                  <a:lnTo>
                    <a:pt x="304799" y="1228724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9" name="object 89"/>
            <p:cNvSpPr/>
            <p:nvPr/>
          </p:nvSpPr>
          <p:spPr>
            <a:xfrm>
              <a:off x="8629649" y="2581275"/>
              <a:ext cx="304800" cy="914400"/>
            </a:xfrm>
            <a:custGeom>
              <a:avLst/>
              <a:gdLst/>
              <a:ahLst/>
              <a:cxnLst/>
              <a:rect l="l" t="t" r="r" b="b"/>
              <a:pathLst>
                <a:path w="304800" h="914400">
                  <a:moveTo>
                    <a:pt x="304799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304799" y="914399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0" name="object 90"/>
            <p:cNvSpPr/>
            <p:nvPr/>
          </p:nvSpPr>
          <p:spPr>
            <a:xfrm>
              <a:off x="9105899" y="2628900"/>
              <a:ext cx="304800" cy="866775"/>
            </a:xfrm>
            <a:custGeom>
              <a:avLst/>
              <a:gdLst/>
              <a:ahLst/>
              <a:cxnLst/>
              <a:rect l="l" t="t" r="r" b="b"/>
              <a:pathLst>
                <a:path w="304800" h="866775">
                  <a:moveTo>
                    <a:pt x="304799" y="0"/>
                  </a:moveTo>
                  <a:lnTo>
                    <a:pt x="0" y="0"/>
                  </a:lnTo>
                  <a:lnTo>
                    <a:pt x="0" y="866774"/>
                  </a:lnTo>
                  <a:lnTo>
                    <a:pt x="304799" y="866774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5042703" y="1652868"/>
            <a:ext cx="3244663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Percent</a:t>
            </a:r>
            <a:r>
              <a:rPr sz="927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Home</a:t>
            </a:r>
            <a:r>
              <a:rPr sz="927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-9" dirty="0">
                <a:solidFill>
                  <a:srgbClr val="323232"/>
                </a:solidFill>
                <a:latin typeface="Arial Narrow"/>
                <a:cs typeface="Arial Narrow"/>
              </a:rPr>
              <a:t>Ownership</a:t>
            </a:r>
            <a:r>
              <a:rPr sz="927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by</a:t>
            </a:r>
            <a:r>
              <a:rPr sz="927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Howard</a:t>
            </a:r>
            <a:r>
              <a:rPr sz="927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County</a:t>
            </a:r>
            <a:r>
              <a:rPr sz="927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Subdivision,</a:t>
            </a:r>
            <a:r>
              <a:rPr sz="927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49" dirty="0">
                <a:solidFill>
                  <a:srgbClr val="323232"/>
                </a:solidFill>
                <a:latin typeface="Arial Narrow"/>
                <a:cs typeface="Arial Narrow"/>
              </a:rPr>
              <a:t>2016-</a:t>
            </a:r>
            <a:r>
              <a:rPr sz="927" b="1" spc="35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266758" y="2115111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73%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686979" y="2199155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66%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107200" y="2115111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73%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527386" y="2115111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73%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947641" y="1980640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85%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328646" y="2000250"/>
            <a:ext cx="268941" cy="156159"/>
          </a:xfrm>
          <a:prstGeom prst="rect">
            <a:avLst/>
          </a:prstGeom>
        </p:spPr>
        <p:txBody>
          <a:bodyPr vert="horz" wrap="square" lIns="0" tIns="33618" rIns="0" bIns="0" rtlCol="0">
            <a:spAutoFit/>
          </a:bodyPr>
          <a:lstStyle/>
          <a:p>
            <a:pPr marL="49869">
              <a:spcBef>
                <a:spcPts val="265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96%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788082" y="2131920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72%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208302" y="2173942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68%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00" name="object 100"/>
          <p:cNvSpPr txBox="1"/>
          <p:nvPr/>
        </p:nvSpPr>
        <p:spPr>
          <a:xfrm rot="20460000">
            <a:off x="4758633" y="3281010"/>
            <a:ext cx="617886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62" dirty="0">
                <a:solidFill>
                  <a:srgbClr val="323232"/>
                </a:solidFill>
                <a:latin typeface="Trebuchet MS"/>
                <a:cs typeface="Trebuchet MS"/>
              </a:rPr>
              <a:t>Howar</a:t>
            </a:r>
            <a:r>
              <a:rPr sz="1191" spc="-92" baseline="3086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1191" spc="-72" baseline="3086" dirty="0">
                <a:solidFill>
                  <a:srgbClr val="323232"/>
                </a:solidFill>
                <a:latin typeface="Trebuchet MS"/>
                <a:cs typeface="Trebuchet MS"/>
              </a:rPr>
              <a:t> County</a:t>
            </a:r>
            <a:endParaRPr sz="1191" baseline="3086">
              <a:latin typeface="Trebuchet MS"/>
              <a:cs typeface="Trebuchet MS"/>
            </a:endParaRPr>
          </a:p>
        </p:txBody>
      </p:sp>
      <p:sp>
        <p:nvSpPr>
          <p:cNvPr id="101" name="object 101"/>
          <p:cNvSpPr txBox="1"/>
          <p:nvPr/>
        </p:nvSpPr>
        <p:spPr>
          <a:xfrm rot="20460000">
            <a:off x="5399476" y="3240698"/>
            <a:ext cx="39195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53" dirty="0">
                <a:solidFill>
                  <a:srgbClr val="323232"/>
                </a:solidFill>
                <a:latin typeface="Trebuchet MS"/>
                <a:cs typeface="Trebuchet MS"/>
              </a:rPr>
              <a:t>Columbia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02" name="object 102"/>
          <p:cNvSpPr txBox="1"/>
          <p:nvPr/>
        </p:nvSpPr>
        <p:spPr>
          <a:xfrm rot="20460000">
            <a:off x="5874090" y="3230693"/>
            <a:ext cx="337051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53" dirty="0">
                <a:solidFill>
                  <a:srgbClr val="323232"/>
                </a:solidFill>
                <a:latin typeface="Trebuchet MS"/>
                <a:cs typeface="Trebuchet MS"/>
              </a:rPr>
              <a:t>Elkridge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 rot="20460000">
            <a:off x="6168689" y="3253793"/>
            <a:ext cx="46436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66" dirty="0">
                <a:solidFill>
                  <a:srgbClr val="323232"/>
                </a:solidFill>
                <a:latin typeface="Trebuchet MS"/>
                <a:cs typeface="Trebuchet MS"/>
              </a:rPr>
              <a:t>Ellicott</a:t>
            </a: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191" spc="-79" baseline="3086" dirty="0">
                <a:solidFill>
                  <a:srgbClr val="323232"/>
                </a:solidFill>
                <a:latin typeface="Trebuchet MS"/>
                <a:cs typeface="Trebuchet MS"/>
              </a:rPr>
              <a:t>City</a:t>
            </a:r>
            <a:endParaRPr sz="1191" baseline="3086">
              <a:latin typeface="Trebuchet MS"/>
              <a:cs typeface="Trebuchet MS"/>
            </a:endParaRPr>
          </a:p>
        </p:txBody>
      </p:sp>
      <p:sp>
        <p:nvSpPr>
          <p:cNvPr id="104" name="object 104"/>
          <p:cNvSpPr txBox="1"/>
          <p:nvPr/>
        </p:nvSpPr>
        <p:spPr>
          <a:xfrm rot="20460000">
            <a:off x="6508832" y="3268434"/>
            <a:ext cx="54615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115" dirty="0">
                <a:solidFill>
                  <a:srgbClr val="323232"/>
                </a:solidFill>
                <a:latin typeface="Trebuchet MS"/>
                <a:cs typeface="Trebuchet MS"/>
              </a:rPr>
              <a:t>W.</a:t>
            </a:r>
            <a:r>
              <a:rPr sz="794" spc="-66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Trebuchet MS"/>
                <a:cs typeface="Trebuchet MS"/>
              </a:rPr>
              <a:t>F</a:t>
            </a:r>
            <a:r>
              <a:rPr sz="1191" spc="-72" baseline="3086" dirty="0">
                <a:solidFill>
                  <a:srgbClr val="323232"/>
                </a:solidFill>
                <a:latin typeface="Trebuchet MS"/>
                <a:cs typeface="Trebuchet MS"/>
              </a:rPr>
              <a:t>riendship</a:t>
            </a:r>
            <a:endParaRPr sz="1191" baseline="3086">
              <a:latin typeface="Trebuchet MS"/>
              <a:cs typeface="Trebuchet MS"/>
            </a:endParaRPr>
          </a:p>
        </p:txBody>
      </p:sp>
      <p:sp>
        <p:nvSpPr>
          <p:cNvPr id="105" name="object 105"/>
          <p:cNvSpPr txBox="1"/>
          <p:nvPr/>
        </p:nvSpPr>
        <p:spPr>
          <a:xfrm rot="20460000">
            <a:off x="7184848" y="3221329"/>
            <a:ext cx="28670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35" dirty="0">
                <a:solidFill>
                  <a:srgbClr val="323232"/>
                </a:solidFill>
                <a:latin typeface="Trebuchet MS"/>
                <a:cs typeface="Trebuchet MS"/>
              </a:rPr>
              <a:t>Lisbon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06" name="object 106"/>
          <p:cNvSpPr txBox="1"/>
          <p:nvPr/>
        </p:nvSpPr>
        <p:spPr>
          <a:xfrm rot="20460000">
            <a:off x="7468542" y="3246641"/>
            <a:ext cx="424529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49" dirty="0">
                <a:solidFill>
                  <a:srgbClr val="323232"/>
                </a:solidFill>
                <a:latin typeface="Trebuchet MS"/>
                <a:cs typeface="Trebuchet MS"/>
              </a:rPr>
              <a:t>Clarksville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07" name="object 107"/>
          <p:cNvSpPr txBox="1"/>
          <p:nvPr/>
        </p:nvSpPr>
        <p:spPr>
          <a:xfrm rot="20460000">
            <a:off x="8005283" y="3225088"/>
            <a:ext cx="306726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40" dirty="0">
                <a:solidFill>
                  <a:srgbClr val="323232"/>
                </a:solidFill>
                <a:latin typeface="Trebuchet MS"/>
                <a:cs typeface="Trebuchet MS"/>
              </a:rPr>
              <a:t>Savage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901027" y="3022787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0%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851239" y="2455489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50%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801456" y="1888192"/>
            <a:ext cx="23588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100%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274670" y="3476625"/>
            <a:ext cx="2640666" cy="33544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ts val="1262"/>
              </a:lnSpc>
              <a:spcBef>
                <a:spcPts val="88"/>
              </a:spcBef>
            </a:pPr>
            <a:r>
              <a:rPr sz="1059" b="1" spc="-9" dirty="0">
                <a:solidFill>
                  <a:srgbClr val="004489"/>
                </a:solidFill>
                <a:latin typeface="Gill Sans MT"/>
                <a:cs typeface="Gill Sans MT"/>
              </a:rPr>
              <a:t>Residents</a:t>
            </a:r>
            <a:r>
              <a:rPr sz="1059" b="1" spc="-22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b="1" dirty="0">
                <a:solidFill>
                  <a:srgbClr val="004489"/>
                </a:solidFill>
                <a:latin typeface="Gill Sans MT"/>
                <a:cs typeface="Gill Sans MT"/>
              </a:rPr>
              <a:t>of</a:t>
            </a:r>
            <a:r>
              <a:rPr sz="1059" b="1" spc="-26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b="1" dirty="0">
                <a:solidFill>
                  <a:srgbClr val="004489"/>
                </a:solidFill>
                <a:latin typeface="Gill Sans MT"/>
                <a:cs typeface="Gill Sans MT"/>
              </a:rPr>
              <a:t>Savage</a:t>
            </a:r>
            <a:r>
              <a:rPr sz="1059" b="1" spc="-18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b="1" spc="-35" dirty="0">
                <a:solidFill>
                  <a:srgbClr val="004489"/>
                </a:solidFill>
                <a:latin typeface="Gill Sans MT"/>
                <a:cs typeface="Gill Sans MT"/>
              </a:rPr>
              <a:t>are</a:t>
            </a:r>
            <a:r>
              <a:rPr sz="1059" b="1" spc="-22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b="1" dirty="0">
                <a:solidFill>
                  <a:srgbClr val="004489"/>
                </a:solidFill>
                <a:latin typeface="Gill Sans MT"/>
                <a:cs typeface="Gill Sans MT"/>
              </a:rPr>
              <a:t>8</a:t>
            </a:r>
            <a:r>
              <a:rPr sz="1059" b="1" spc="-22" dirty="0">
                <a:solidFill>
                  <a:srgbClr val="004489"/>
                </a:solidFill>
                <a:latin typeface="Gill Sans MT"/>
                <a:cs typeface="Gill Sans MT"/>
              </a:rPr>
              <a:t> times</a:t>
            </a:r>
            <a:r>
              <a:rPr sz="1059" b="1" spc="-18" dirty="0">
                <a:solidFill>
                  <a:srgbClr val="004489"/>
                </a:solidFill>
                <a:latin typeface="Gill Sans MT"/>
                <a:cs typeface="Gill Sans MT"/>
              </a:rPr>
              <a:t> more</a:t>
            </a:r>
            <a:endParaRPr sz="1059">
              <a:latin typeface="Gill Sans MT"/>
              <a:cs typeface="Gill Sans MT"/>
            </a:endParaRPr>
          </a:p>
          <a:p>
            <a:pPr marL="11206">
              <a:lnSpc>
                <a:spcPts val="1262"/>
              </a:lnSpc>
            </a:pPr>
            <a:r>
              <a:rPr sz="1059" b="1" spc="-9" dirty="0">
                <a:solidFill>
                  <a:srgbClr val="004489"/>
                </a:solidFill>
                <a:latin typeface="Gill Sans MT"/>
                <a:cs typeface="Gill Sans MT"/>
              </a:rPr>
              <a:t>likely</a:t>
            </a:r>
            <a:r>
              <a:rPr sz="1059" b="1" spc="-31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b="1" spc="-62" dirty="0">
                <a:solidFill>
                  <a:srgbClr val="004489"/>
                </a:solidFill>
                <a:latin typeface="Gill Sans MT"/>
                <a:cs typeface="Gill Sans MT"/>
              </a:rPr>
              <a:t>to</a:t>
            </a:r>
            <a:r>
              <a:rPr sz="1059" b="1" spc="-31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b="1" dirty="0">
                <a:solidFill>
                  <a:srgbClr val="004489"/>
                </a:solidFill>
                <a:latin typeface="Gill Sans MT"/>
                <a:cs typeface="Gill Sans MT"/>
              </a:rPr>
              <a:t>be</a:t>
            </a:r>
            <a:r>
              <a:rPr sz="1059" b="1" spc="-26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b="1" spc="-35" dirty="0">
                <a:solidFill>
                  <a:srgbClr val="004489"/>
                </a:solidFill>
                <a:latin typeface="Gill Sans MT"/>
                <a:cs typeface="Gill Sans MT"/>
              </a:rPr>
              <a:t>renters</a:t>
            </a:r>
            <a:r>
              <a:rPr sz="1059" b="1" spc="-26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b="1" spc="-40" dirty="0">
                <a:solidFill>
                  <a:srgbClr val="004489"/>
                </a:solidFill>
                <a:latin typeface="Gill Sans MT"/>
                <a:cs typeface="Gill Sans MT"/>
              </a:rPr>
              <a:t>than</a:t>
            </a:r>
            <a:r>
              <a:rPr sz="1059" b="1" spc="-26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b="1" spc="-18" dirty="0">
                <a:solidFill>
                  <a:srgbClr val="004489"/>
                </a:solidFill>
                <a:latin typeface="Gill Sans MT"/>
                <a:cs typeface="Gill Sans MT"/>
              </a:rPr>
              <a:t>residents</a:t>
            </a:r>
            <a:r>
              <a:rPr sz="1059" b="1" spc="-26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b="1" dirty="0">
                <a:solidFill>
                  <a:srgbClr val="004489"/>
                </a:solidFill>
                <a:latin typeface="Gill Sans MT"/>
                <a:cs typeface="Gill Sans MT"/>
              </a:rPr>
              <a:t>of</a:t>
            </a:r>
            <a:r>
              <a:rPr sz="1059" b="1" spc="-35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059" b="1" spc="-9" dirty="0">
                <a:solidFill>
                  <a:srgbClr val="004489"/>
                </a:solidFill>
                <a:latin typeface="Gill Sans MT"/>
                <a:cs typeface="Gill Sans MT"/>
              </a:rPr>
              <a:t>Lisbon</a:t>
            </a:r>
            <a:endParaRPr sz="1059">
              <a:latin typeface="Gill Sans MT"/>
              <a:cs typeface="Gill Sans MT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807590" y="3420626"/>
            <a:ext cx="427504" cy="462243"/>
          </a:xfrm>
          <a:custGeom>
            <a:avLst/>
            <a:gdLst/>
            <a:ahLst/>
            <a:cxnLst/>
            <a:rect l="l" t="t" r="r" b="b"/>
            <a:pathLst>
              <a:path w="484505" h="523875">
                <a:moveTo>
                  <a:pt x="136008" y="117"/>
                </a:moveTo>
                <a:lnTo>
                  <a:pt x="127435" y="117"/>
                </a:lnTo>
                <a:lnTo>
                  <a:pt x="123154" y="1501"/>
                </a:lnTo>
                <a:lnTo>
                  <a:pt x="119117" y="4524"/>
                </a:lnTo>
                <a:lnTo>
                  <a:pt x="8195" y="85004"/>
                </a:lnTo>
                <a:lnTo>
                  <a:pt x="4161" y="89017"/>
                </a:lnTo>
                <a:lnTo>
                  <a:pt x="0" y="95303"/>
                </a:lnTo>
                <a:lnTo>
                  <a:pt x="0" y="503723"/>
                </a:lnTo>
                <a:lnTo>
                  <a:pt x="1449" y="511956"/>
                </a:lnTo>
                <a:lnTo>
                  <a:pt x="5545" y="518306"/>
                </a:lnTo>
                <a:lnTo>
                  <a:pt x="11912" y="522393"/>
                </a:lnTo>
                <a:lnTo>
                  <a:pt x="20170" y="523840"/>
                </a:lnTo>
                <a:lnTo>
                  <a:pt x="463867" y="523840"/>
                </a:lnTo>
                <a:lnTo>
                  <a:pt x="472125" y="522393"/>
                </a:lnTo>
                <a:lnTo>
                  <a:pt x="478491" y="518306"/>
                </a:lnTo>
                <a:lnTo>
                  <a:pt x="482588" y="511956"/>
                </a:lnTo>
                <a:lnTo>
                  <a:pt x="484037" y="503723"/>
                </a:lnTo>
                <a:lnTo>
                  <a:pt x="484037" y="463489"/>
                </a:lnTo>
                <a:lnTo>
                  <a:pt x="60502" y="463489"/>
                </a:lnTo>
                <a:lnTo>
                  <a:pt x="60502" y="423243"/>
                </a:lnTo>
                <a:lnTo>
                  <a:pt x="484037" y="423243"/>
                </a:lnTo>
                <a:lnTo>
                  <a:pt x="484037" y="362892"/>
                </a:lnTo>
                <a:lnTo>
                  <a:pt x="60502" y="362892"/>
                </a:lnTo>
                <a:lnTo>
                  <a:pt x="60502" y="322646"/>
                </a:lnTo>
                <a:lnTo>
                  <a:pt x="484037" y="322646"/>
                </a:lnTo>
                <a:lnTo>
                  <a:pt x="484037" y="262296"/>
                </a:lnTo>
                <a:lnTo>
                  <a:pt x="60502" y="262296"/>
                </a:lnTo>
                <a:lnTo>
                  <a:pt x="60502" y="222049"/>
                </a:lnTo>
                <a:lnTo>
                  <a:pt x="484037" y="222049"/>
                </a:lnTo>
                <a:lnTo>
                  <a:pt x="484037" y="161699"/>
                </a:lnTo>
                <a:lnTo>
                  <a:pt x="60502" y="161699"/>
                </a:lnTo>
                <a:lnTo>
                  <a:pt x="60502" y="121465"/>
                </a:lnTo>
                <a:lnTo>
                  <a:pt x="484037" y="121465"/>
                </a:lnTo>
                <a:lnTo>
                  <a:pt x="484037" y="95303"/>
                </a:lnTo>
                <a:lnTo>
                  <a:pt x="479875" y="89017"/>
                </a:lnTo>
                <a:lnTo>
                  <a:pt x="475842" y="85004"/>
                </a:lnTo>
                <a:lnTo>
                  <a:pt x="463694" y="76190"/>
                </a:lnTo>
                <a:lnTo>
                  <a:pt x="242018" y="76190"/>
                </a:lnTo>
                <a:lnTo>
                  <a:pt x="143068" y="4524"/>
                </a:lnTo>
                <a:lnTo>
                  <a:pt x="140041" y="1501"/>
                </a:lnTo>
                <a:lnTo>
                  <a:pt x="136008" y="117"/>
                </a:lnTo>
                <a:close/>
              </a:path>
              <a:path w="484505" h="523875">
                <a:moveTo>
                  <a:pt x="161344" y="423243"/>
                </a:moveTo>
                <a:lnTo>
                  <a:pt x="100840" y="423243"/>
                </a:lnTo>
                <a:lnTo>
                  <a:pt x="100840" y="463489"/>
                </a:lnTo>
                <a:lnTo>
                  <a:pt x="161344" y="463489"/>
                </a:lnTo>
                <a:lnTo>
                  <a:pt x="161344" y="423243"/>
                </a:lnTo>
                <a:close/>
              </a:path>
              <a:path w="484505" h="523875">
                <a:moveTo>
                  <a:pt x="282356" y="423243"/>
                </a:moveTo>
                <a:lnTo>
                  <a:pt x="201681" y="423243"/>
                </a:lnTo>
                <a:lnTo>
                  <a:pt x="201681" y="463489"/>
                </a:lnTo>
                <a:lnTo>
                  <a:pt x="282356" y="463489"/>
                </a:lnTo>
                <a:lnTo>
                  <a:pt x="282356" y="423243"/>
                </a:lnTo>
                <a:close/>
              </a:path>
              <a:path w="484505" h="523875">
                <a:moveTo>
                  <a:pt x="383197" y="423243"/>
                </a:moveTo>
                <a:lnTo>
                  <a:pt x="322693" y="423243"/>
                </a:lnTo>
                <a:lnTo>
                  <a:pt x="322693" y="463489"/>
                </a:lnTo>
                <a:lnTo>
                  <a:pt x="383197" y="463489"/>
                </a:lnTo>
                <a:lnTo>
                  <a:pt x="383197" y="423243"/>
                </a:lnTo>
                <a:close/>
              </a:path>
              <a:path w="484505" h="523875">
                <a:moveTo>
                  <a:pt x="484037" y="423243"/>
                </a:moveTo>
                <a:lnTo>
                  <a:pt x="423534" y="423243"/>
                </a:lnTo>
                <a:lnTo>
                  <a:pt x="423534" y="463489"/>
                </a:lnTo>
                <a:lnTo>
                  <a:pt x="484037" y="463489"/>
                </a:lnTo>
                <a:lnTo>
                  <a:pt x="484037" y="423243"/>
                </a:lnTo>
                <a:close/>
              </a:path>
              <a:path w="484505" h="523875">
                <a:moveTo>
                  <a:pt x="161344" y="322646"/>
                </a:moveTo>
                <a:lnTo>
                  <a:pt x="100840" y="322646"/>
                </a:lnTo>
                <a:lnTo>
                  <a:pt x="100840" y="362892"/>
                </a:lnTo>
                <a:lnTo>
                  <a:pt x="161344" y="362892"/>
                </a:lnTo>
                <a:lnTo>
                  <a:pt x="161344" y="322646"/>
                </a:lnTo>
                <a:close/>
              </a:path>
              <a:path w="484505" h="523875">
                <a:moveTo>
                  <a:pt x="282356" y="322646"/>
                </a:moveTo>
                <a:lnTo>
                  <a:pt x="201681" y="322646"/>
                </a:lnTo>
                <a:lnTo>
                  <a:pt x="201681" y="362892"/>
                </a:lnTo>
                <a:lnTo>
                  <a:pt x="282356" y="362892"/>
                </a:lnTo>
                <a:lnTo>
                  <a:pt x="282356" y="322646"/>
                </a:lnTo>
                <a:close/>
              </a:path>
              <a:path w="484505" h="523875">
                <a:moveTo>
                  <a:pt x="383197" y="322646"/>
                </a:moveTo>
                <a:lnTo>
                  <a:pt x="322693" y="322646"/>
                </a:lnTo>
                <a:lnTo>
                  <a:pt x="322693" y="362892"/>
                </a:lnTo>
                <a:lnTo>
                  <a:pt x="383197" y="362892"/>
                </a:lnTo>
                <a:lnTo>
                  <a:pt x="383197" y="322646"/>
                </a:lnTo>
                <a:close/>
              </a:path>
              <a:path w="484505" h="523875">
                <a:moveTo>
                  <a:pt x="484037" y="322646"/>
                </a:moveTo>
                <a:lnTo>
                  <a:pt x="423534" y="322646"/>
                </a:lnTo>
                <a:lnTo>
                  <a:pt x="423534" y="362892"/>
                </a:lnTo>
                <a:lnTo>
                  <a:pt x="484037" y="362892"/>
                </a:lnTo>
                <a:lnTo>
                  <a:pt x="484037" y="322646"/>
                </a:lnTo>
                <a:close/>
              </a:path>
              <a:path w="484505" h="523875">
                <a:moveTo>
                  <a:pt x="161344" y="222049"/>
                </a:moveTo>
                <a:lnTo>
                  <a:pt x="100840" y="222049"/>
                </a:lnTo>
                <a:lnTo>
                  <a:pt x="100840" y="262296"/>
                </a:lnTo>
                <a:lnTo>
                  <a:pt x="161344" y="262296"/>
                </a:lnTo>
                <a:lnTo>
                  <a:pt x="161344" y="222049"/>
                </a:lnTo>
                <a:close/>
              </a:path>
              <a:path w="484505" h="523875">
                <a:moveTo>
                  <a:pt x="282356" y="222049"/>
                </a:moveTo>
                <a:lnTo>
                  <a:pt x="201681" y="222049"/>
                </a:lnTo>
                <a:lnTo>
                  <a:pt x="201681" y="262296"/>
                </a:lnTo>
                <a:lnTo>
                  <a:pt x="282356" y="262296"/>
                </a:lnTo>
                <a:lnTo>
                  <a:pt x="282356" y="222049"/>
                </a:lnTo>
                <a:close/>
              </a:path>
              <a:path w="484505" h="523875">
                <a:moveTo>
                  <a:pt x="383197" y="222049"/>
                </a:moveTo>
                <a:lnTo>
                  <a:pt x="322693" y="222049"/>
                </a:lnTo>
                <a:lnTo>
                  <a:pt x="322693" y="262296"/>
                </a:lnTo>
                <a:lnTo>
                  <a:pt x="383197" y="262296"/>
                </a:lnTo>
                <a:lnTo>
                  <a:pt x="383197" y="222049"/>
                </a:lnTo>
                <a:close/>
              </a:path>
              <a:path w="484505" h="523875">
                <a:moveTo>
                  <a:pt x="484037" y="222049"/>
                </a:moveTo>
                <a:lnTo>
                  <a:pt x="423534" y="222049"/>
                </a:lnTo>
                <a:lnTo>
                  <a:pt x="423534" y="262296"/>
                </a:lnTo>
                <a:lnTo>
                  <a:pt x="484037" y="262296"/>
                </a:lnTo>
                <a:lnTo>
                  <a:pt x="484037" y="222049"/>
                </a:lnTo>
                <a:close/>
              </a:path>
              <a:path w="484505" h="523875">
                <a:moveTo>
                  <a:pt x="161344" y="121465"/>
                </a:moveTo>
                <a:lnTo>
                  <a:pt x="100840" y="121465"/>
                </a:lnTo>
                <a:lnTo>
                  <a:pt x="100840" y="161699"/>
                </a:lnTo>
                <a:lnTo>
                  <a:pt x="161344" y="161699"/>
                </a:lnTo>
                <a:lnTo>
                  <a:pt x="161344" y="121465"/>
                </a:lnTo>
                <a:close/>
              </a:path>
              <a:path w="484505" h="523875">
                <a:moveTo>
                  <a:pt x="282356" y="121465"/>
                </a:moveTo>
                <a:lnTo>
                  <a:pt x="201681" y="121465"/>
                </a:lnTo>
                <a:lnTo>
                  <a:pt x="201681" y="161699"/>
                </a:lnTo>
                <a:lnTo>
                  <a:pt x="282356" y="161699"/>
                </a:lnTo>
                <a:lnTo>
                  <a:pt x="282356" y="121465"/>
                </a:lnTo>
                <a:close/>
              </a:path>
              <a:path w="484505" h="523875">
                <a:moveTo>
                  <a:pt x="383197" y="121465"/>
                </a:moveTo>
                <a:lnTo>
                  <a:pt x="322693" y="121465"/>
                </a:lnTo>
                <a:lnTo>
                  <a:pt x="322693" y="161699"/>
                </a:lnTo>
                <a:lnTo>
                  <a:pt x="383197" y="161699"/>
                </a:lnTo>
                <a:lnTo>
                  <a:pt x="383197" y="121465"/>
                </a:lnTo>
                <a:close/>
              </a:path>
              <a:path w="484505" h="523875">
                <a:moveTo>
                  <a:pt x="484037" y="121465"/>
                </a:moveTo>
                <a:lnTo>
                  <a:pt x="423534" y="121465"/>
                </a:lnTo>
                <a:lnTo>
                  <a:pt x="423534" y="161699"/>
                </a:lnTo>
                <a:lnTo>
                  <a:pt x="484037" y="161699"/>
                </a:lnTo>
                <a:lnTo>
                  <a:pt x="484037" y="121465"/>
                </a:lnTo>
                <a:close/>
              </a:path>
              <a:path w="484505" h="523875">
                <a:moveTo>
                  <a:pt x="353700" y="0"/>
                </a:moveTo>
                <a:lnTo>
                  <a:pt x="347264" y="1131"/>
                </a:lnTo>
                <a:lnTo>
                  <a:pt x="340969" y="4524"/>
                </a:lnTo>
                <a:lnTo>
                  <a:pt x="242018" y="76190"/>
                </a:lnTo>
                <a:lnTo>
                  <a:pt x="463694" y="76190"/>
                </a:lnTo>
                <a:lnTo>
                  <a:pt x="364920" y="4524"/>
                </a:lnTo>
                <a:lnTo>
                  <a:pt x="359759" y="1131"/>
                </a:lnTo>
                <a:lnTo>
                  <a:pt x="353700" y="0"/>
                </a:lnTo>
                <a:close/>
              </a:path>
            </a:pathLst>
          </a:custGeom>
          <a:solidFill>
            <a:srgbClr val="00448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3" name="object 113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40</a:t>
            </a:fld>
            <a:endParaRPr spc="-22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84" dirty="0"/>
              <a:t>Comparison</a:t>
            </a:r>
            <a:r>
              <a:rPr spc="-35" dirty="0"/>
              <a:t> </a:t>
            </a:r>
            <a:r>
              <a:rPr dirty="0"/>
              <a:t>of</a:t>
            </a:r>
            <a:r>
              <a:rPr spc="-31" dirty="0"/>
              <a:t> </a:t>
            </a:r>
            <a:r>
              <a:rPr spc="79" dirty="0"/>
              <a:t>Howard</a:t>
            </a:r>
            <a:r>
              <a:rPr spc="-31" dirty="0"/>
              <a:t> </a:t>
            </a:r>
            <a:r>
              <a:rPr spc="84" dirty="0"/>
              <a:t>County</a:t>
            </a:r>
            <a:r>
              <a:rPr spc="-31" dirty="0"/>
              <a:t> </a:t>
            </a:r>
            <a:r>
              <a:rPr spc="71" dirty="0"/>
              <a:t>Geographic</a:t>
            </a:r>
            <a:r>
              <a:rPr spc="-31" dirty="0"/>
              <a:t> </a:t>
            </a:r>
            <a:r>
              <a:rPr spc="88" dirty="0"/>
              <a:t>Subdivisions</a:t>
            </a:r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4" name="object 4"/>
          <p:cNvGrpSpPr/>
          <p:nvPr/>
        </p:nvGrpSpPr>
        <p:grpSpPr>
          <a:xfrm>
            <a:off x="5177117" y="3563471"/>
            <a:ext cx="3748368" cy="2832287"/>
            <a:chOff x="5715000" y="4038600"/>
            <a:chExt cx="4248150" cy="32099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0" y="4038600"/>
              <a:ext cx="4248150" cy="32099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0" y="5810250"/>
              <a:ext cx="1285875" cy="1438275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836239" y="1853172"/>
            <a:ext cx="4013387" cy="1630456"/>
            <a:chOff x="795337" y="2100262"/>
            <a:chExt cx="4548505" cy="1847850"/>
          </a:xfrm>
        </p:grpSpPr>
        <p:sp>
          <p:nvSpPr>
            <p:cNvPr id="8" name="object 8"/>
            <p:cNvSpPr/>
            <p:nvPr/>
          </p:nvSpPr>
          <p:spPr>
            <a:xfrm>
              <a:off x="1633537" y="2105025"/>
              <a:ext cx="1476375" cy="1743075"/>
            </a:xfrm>
            <a:custGeom>
              <a:avLst/>
              <a:gdLst/>
              <a:ahLst/>
              <a:cxnLst/>
              <a:rect l="l" t="t" r="r" b="b"/>
              <a:pathLst>
                <a:path w="1476375" h="1743075">
                  <a:moveTo>
                    <a:pt x="0" y="1219200"/>
                  </a:moveTo>
                  <a:lnTo>
                    <a:pt x="0" y="1743075"/>
                  </a:lnTo>
                </a:path>
                <a:path w="1476375" h="1743075">
                  <a:moveTo>
                    <a:pt x="0" y="219075"/>
                  </a:moveTo>
                  <a:lnTo>
                    <a:pt x="0" y="266700"/>
                  </a:lnTo>
                </a:path>
                <a:path w="1476375" h="1743075">
                  <a:moveTo>
                    <a:pt x="0" y="0"/>
                  </a:moveTo>
                  <a:lnTo>
                    <a:pt x="0" y="19050"/>
                  </a:lnTo>
                </a:path>
                <a:path w="1476375" h="1743075">
                  <a:moveTo>
                    <a:pt x="0" y="466725"/>
                  </a:moveTo>
                  <a:lnTo>
                    <a:pt x="0" y="523875"/>
                  </a:lnTo>
                </a:path>
                <a:path w="1476375" h="1743075">
                  <a:moveTo>
                    <a:pt x="0" y="723900"/>
                  </a:moveTo>
                  <a:lnTo>
                    <a:pt x="0" y="771525"/>
                  </a:lnTo>
                </a:path>
                <a:path w="1476375" h="1743075">
                  <a:moveTo>
                    <a:pt x="0" y="971550"/>
                  </a:moveTo>
                  <a:lnTo>
                    <a:pt x="0" y="1019175"/>
                  </a:lnTo>
                </a:path>
                <a:path w="1476375" h="1743075">
                  <a:moveTo>
                    <a:pt x="733425" y="723900"/>
                  </a:moveTo>
                  <a:lnTo>
                    <a:pt x="733425" y="1743075"/>
                  </a:lnTo>
                </a:path>
                <a:path w="1476375" h="1743075">
                  <a:moveTo>
                    <a:pt x="733425" y="219075"/>
                  </a:moveTo>
                  <a:lnTo>
                    <a:pt x="733425" y="266700"/>
                  </a:lnTo>
                </a:path>
                <a:path w="1476375" h="1743075">
                  <a:moveTo>
                    <a:pt x="733425" y="0"/>
                  </a:moveTo>
                  <a:lnTo>
                    <a:pt x="733425" y="19050"/>
                  </a:lnTo>
                </a:path>
                <a:path w="1476375" h="1743075">
                  <a:moveTo>
                    <a:pt x="733425" y="466725"/>
                  </a:moveTo>
                  <a:lnTo>
                    <a:pt x="733425" y="523875"/>
                  </a:lnTo>
                </a:path>
                <a:path w="1476375" h="1743075">
                  <a:moveTo>
                    <a:pt x="1476375" y="723900"/>
                  </a:moveTo>
                  <a:lnTo>
                    <a:pt x="1476375" y="1743075"/>
                  </a:lnTo>
                </a:path>
                <a:path w="1476375" h="1743075">
                  <a:moveTo>
                    <a:pt x="1476375" y="219075"/>
                  </a:moveTo>
                  <a:lnTo>
                    <a:pt x="1476375" y="266700"/>
                  </a:lnTo>
                </a:path>
                <a:path w="1476375" h="1743075">
                  <a:moveTo>
                    <a:pt x="1476375" y="0"/>
                  </a:moveTo>
                  <a:lnTo>
                    <a:pt x="1476375" y="19050"/>
                  </a:lnTo>
                </a:path>
                <a:path w="1476375" h="1743075">
                  <a:moveTo>
                    <a:pt x="1476375" y="466725"/>
                  </a:moveTo>
                  <a:lnTo>
                    <a:pt x="1476375" y="52387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890587" y="2105025"/>
              <a:ext cx="4448175" cy="1743075"/>
            </a:xfrm>
            <a:custGeom>
              <a:avLst/>
              <a:gdLst/>
              <a:ahLst/>
              <a:cxnLst/>
              <a:rect l="l" t="t" r="r" b="b"/>
              <a:pathLst>
                <a:path w="4448175" h="1743075">
                  <a:moveTo>
                    <a:pt x="2962275" y="0"/>
                  </a:moveTo>
                  <a:lnTo>
                    <a:pt x="2962275" y="1743075"/>
                  </a:lnTo>
                </a:path>
                <a:path w="4448175" h="1743075">
                  <a:moveTo>
                    <a:pt x="3695700" y="0"/>
                  </a:moveTo>
                  <a:lnTo>
                    <a:pt x="3695700" y="1743075"/>
                  </a:lnTo>
                </a:path>
                <a:path w="4448175" h="1743075">
                  <a:moveTo>
                    <a:pt x="4448175" y="0"/>
                  </a:moveTo>
                  <a:lnTo>
                    <a:pt x="4448175" y="1743075"/>
                  </a:lnTo>
                </a:path>
                <a:path w="4448175" h="1743075">
                  <a:moveTo>
                    <a:pt x="0" y="0"/>
                  </a:moveTo>
                  <a:lnTo>
                    <a:pt x="0" y="174307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800100" y="2105025"/>
              <a:ext cx="4538980" cy="1838325"/>
            </a:xfrm>
            <a:custGeom>
              <a:avLst/>
              <a:gdLst/>
              <a:ahLst/>
              <a:cxnLst/>
              <a:rect l="l" t="t" r="r" b="b"/>
              <a:pathLst>
                <a:path w="4538980" h="1838325">
                  <a:moveTo>
                    <a:pt x="95250" y="128587"/>
                  </a:moveTo>
                  <a:lnTo>
                    <a:pt x="0" y="128587"/>
                  </a:lnTo>
                </a:path>
                <a:path w="4538980" h="1838325">
                  <a:moveTo>
                    <a:pt x="95250" y="376237"/>
                  </a:moveTo>
                  <a:lnTo>
                    <a:pt x="0" y="376237"/>
                  </a:lnTo>
                </a:path>
                <a:path w="4538980" h="1838325">
                  <a:moveTo>
                    <a:pt x="95250" y="623887"/>
                  </a:moveTo>
                  <a:lnTo>
                    <a:pt x="0" y="623887"/>
                  </a:lnTo>
                </a:path>
                <a:path w="4538980" h="1838325">
                  <a:moveTo>
                    <a:pt x="95250" y="881062"/>
                  </a:moveTo>
                  <a:lnTo>
                    <a:pt x="0" y="881062"/>
                  </a:lnTo>
                </a:path>
                <a:path w="4538980" h="1838325">
                  <a:moveTo>
                    <a:pt x="95250" y="1128712"/>
                  </a:moveTo>
                  <a:lnTo>
                    <a:pt x="0" y="1128712"/>
                  </a:lnTo>
                </a:path>
                <a:path w="4538980" h="1838325">
                  <a:moveTo>
                    <a:pt x="95250" y="1376362"/>
                  </a:moveTo>
                  <a:lnTo>
                    <a:pt x="0" y="1376362"/>
                  </a:lnTo>
                </a:path>
                <a:path w="4538980" h="1838325">
                  <a:moveTo>
                    <a:pt x="95250" y="1624012"/>
                  </a:moveTo>
                  <a:lnTo>
                    <a:pt x="0" y="1624012"/>
                  </a:lnTo>
                </a:path>
                <a:path w="4538980" h="1838325">
                  <a:moveTo>
                    <a:pt x="90487" y="0"/>
                  </a:moveTo>
                  <a:lnTo>
                    <a:pt x="90487" y="1743075"/>
                  </a:lnTo>
                </a:path>
                <a:path w="4538980" h="1838325">
                  <a:moveTo>
                    <a:pt x="833437" y="1743075"/>
                  </a:moveTo>
                  <a:lnTo>
                    <a:pt x="833437" y="1838325"/>
                  </a:lnTo>
                </a:path>
                <a:path w="4538980" h="1838325">
                  <a:moveTo>
                    <a:pt x="1566862" y="1743075"/>
                  </a:moveTo>
                  <a:lnTo>
                    <a:pt x="1566862" y="1838325"/>
                  </a:lnTo>
                </a:path>
                <a:path w="4538980" h="1838325">
                  <a:moveTo>
                    <a:pt x="2309812" y="1743075"/>
                  </a:moveTo>
                  <a:lnTo>
                    <a:pt x="2309812" y="1838325"/>
                  </a:lnTo>
                </a:path>
                <a:path w="4538980" h="1838325">
                  <a:moveTo>
                    <a:pt x="3052762" y="1743075"/>
                  </a:moveTo>
                  <a:lnTo>
                    <a:pt x="3052762" y="1838325"/>
                  </a:lnTo>
                </a:path>
                <a:path w="4538980" h="1838325">
                  <a:moveTo>
                    <a:pt x="3786187" y="1743075"/>
                  </a:moveTo>
                  <a:lnTo>
                    <a:pt x="3786187" y="1838325"/>
                  </a:lnTo>
                </a:path>
                <a:path w="4538980" h="1838325">
                  <a:moveTo>
                    <a:pt x="4538662" y="1743075"/>
                  </a:moveTo>
                  <a:lnTo>
                    <a:pt x="4538662" y="1838325"/>
                  </a:lnTo>
                </a:path>
                <a:path w="4538980" h="1838325">
                  <a:moveTo>
                    <a:pt x="90487" y="1743075"/>
                  </a:moveTo>
                  <a:lnTo>
                    <a:pt x="90487" y="1838325"/>
                  </a:lnTo>
                </a:path>
                <a:path w="4538980" h="1838325">
                  <a:moveTo>
                    <a:pt x="95250" y="1747837"/>
                  </a:moveTo>
                  <a:lnTo>
                    <a:pt x="4533900" y="17478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895349" y="2124075"/>
              <a:ext cx="2952750" cy="200025"/>
            </a:xfrm>
            <a:custGeom>
              <a:avLst/>
              <a:gdLst/>
              <a:ahLst/>
              <a:cxnLst/>
              <a:rect l="l" t="t" r="r" b="b"/>
              <a:pathLst>
                <a:path w="2952750" h="200025">
                  <a:moveTo>
                    <a:pt x="2952749" y="0"/>
                  </a:moveTo>
                  <a:lnTo>
                    <a:pt x="0" y="0"/>
                  </a:lnTo>
                  <a:lnTo>
                    <a:pt x="0" y="200024"/>
                  </a:lnTo>
                  <a:lnTo>
                    <a:pt x="2952749" y="200024"/>
                  </a:lnTo>
                  <a:lnTo>
                    <a:pt x="2952749" y="0"/>
                  </a:lnTo>
                  <a:close/>
                </a:path>
              </a:pathLst>
            </a:custGeom>
            <a:solidFill>
              <a:srgbClr val="5B3C2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895349" y="2124075"/>
              <a:ext cx="2952750" cy="200025"/>
            </a:xfrm>
            <a:custGeom>
              <a:avLst/>
              <a:gdLst/>
              <a:ahLst/>
              <a:cxnLst/>
              <a:rect l="l" t="t" r="r" b="b"/>
              <a:pathLst>
                <a:path w="2952750" h="200025">
                  <a:moveTo>
                    <a:pt x="0" y="200024"/>
                  </a:moveTo>
                  <a:lnTo>
                    <a:pt x="2952749" y="200024"/>
                  </a:lnTo>
                  <a:lnTo>
                    <a:pt x="295274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895349" y="2371725"/>
              <a:ext cx="2657475" cy="200025"/>
            </a:xfrm>
            <a:custGeom>
              <a:avLst/>
              <a:gdLst/>
              <a:ahLst/>
              <a:cxnLst/>
              <a:rect l="l" t="t" r="r" b="b"/>
              <a:pathLst>
                <a:path w="2657475" h="200025">
                  <a:moveTo>
                    <a:pt x="2657474" y="0"/>
                  </a:moveTo>
                  <a:lnTo>
                    <a:pt x="0" y="0"/>
                  </a:lnTo>
                  <a:lnTo>
                    <a:pt x="0" y="200024"/>
                  </a:lnTo>
                  <a:lnTo>
                    <a:pt x="2657474" y="200024"/>
                  </a:lnTo>
                  <a:lnTo>
                    <a:pt x="2657474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895349" y="2371725"/>
              <a:ext cx="2657475" cy="200025"/>
            </a:xfrm>
            <a:custGeom>
              <a:avLst/>
              <a:gdLst/>
              <a:ahLst/>
              <a:cxnLst/>
              <a:rect l="l" t="t" r="r" b="b"/>
              <a:pathLst>
                <a:path w="2657475" h="200025">
                  <a:moveTo>
                    <a:pt x="0" y="200024"/>
                  </a:moveTo>
                  <a:lnTo>
                    <a:pt x="2657474" y="200024"/>
                  </a:lnTo>
                  <a:lnTo>
                    <a:pt x="2657474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895349" y="2628900"/>
              <a:ext cx="2362200" cy="200025"/>
            </a:xfrm>
            <a:custGeom>
              <a:avLst/>
              <a:gdLst/>
              <a:ahLst/>
              <a:cxnLst/>
              <a:rect l="l" t="t" r="r" b="b"/>
              <a:pathLst>
                <a:path w="2362200" h="200025">
                  <a:moveTo>
                    <a:pt x="2362199" y="0"/>
                  </a:moveTo>
                  <a:lnTo>
                    <a:pt x="0" y="0"/>
                  </a:lnTo>
                  <a:lnTo>
                    <a:pt x="0" y="200024"/>
                  </a:lnTo>
                  <a:lnTo>
                    <a:pt x="2362199" y="200024"/>
                  </a:lnTo>
                  <a:lnTo>
                    <a:pt x="2362199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895349" y="2628900"/>
              <a:ext cx="2362200" cy="200025"/>
            </a:xfrm>
            <a:custGeom>
              <a:avLst/>
              <a:gdLst/>
              <a:ahLst/>
              <a:cxnLst/>
              <a:rect l="l" t="t" r="r" b="b"/>
              <a:pathLst>
                <a:path w="2362200" h="200025">
                  <a:moveTo>
                    <a:pt x="0" y="200024"/>
                  </a:moveTo>
                  <a:lnTo>
                    <a:pt x="2362199" y="200024"/>
                  </a:lnTo>
                  <a:lnTo>
                    <a:pt x="236219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895349" y="2876550"/>
              <a:ext cx="1466850" cy="200025"/>
            </a:xfrm>
            <a:custGeom>
              <a:avLst/>
              <a:gdLst/>
              <a:ahLst/>
              <a:cxnLst/>
              <a:rect l="l" t="t" r="r" b="b"/>
              <a:pathLst>
                <a:path w="1466850" h="200025">
                  <a:moveTo>
                    <a:pt x="1466849" y="0"/>
                  </a:moveTo>
                  <a:lnTo>
                    <a:pt x="0" y="0"/>
                  </a:lnTo>
                  <a:lnTo>
                    <a:pt x="0" y="200024"/>
                  </a:lnTo>
                  <a:lnTo>
                    <a:pt x="1466849" y="200024"/>
                  </a:lnTo>
                  <a:lnTo>
                    <a:pt x="146684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895349" y="2876550"/>
              <a:ext cx="1466850" cy="200025"/>
            </a:xfrm>
            <a:custGeom>
              <a:avLst/>
              <a:gdLst/>
              <a:ahLst/>
              <a:cxnLst/>
              <a:rect l="l" t="t" r="r" b="b"/>
              <a:pathLst>
                <a:path w="1466850" h="200025">
                  <a:moveTo>
                    <a:pt x="0" y="200024"/>
                  </a:moveTo>
                  <a:lnTo>
                    <a:pt x="1466849" y="200024"/>
                  </a:lnTo>
                  <a:lnTo>
                    <a:pt x="146684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895349" y="3124200"/>
              <a:ext cx="1171575" cy="200025"/>
            </a:xfrm>
            <a:custGeom>
              <a:avLst/>
              <a:gdLst/>
              <a:ahLst/>
              <a:cxnLst/>
              <a:rect l="l" t="t" r="r" b="b"/>
              <a:pathLst>
                <a:path w="1171575" h="200025">
                  <a:moveTo>
                    <a:pt x="1171574" y="0"/>
                  </a:moveTo>
                  <a:lnTo>
                    <a:pt x="0" y="0"/>
                  </a:lnTo>
                  <a:lnTo>
                    <a:pt x="0" y="200024"/>
                  </a:lnTo>
                  <a:lnTo>
                    <a:pt x="1171574" y="200024"/>
                  </a:lnTo>
                  <a:lnTo>
                    <a:pt x="1171574" y="0"/>
                  </a:lnTo>
                  <a:close/>
                </a:path>
              </a:pathLst>
            </a:custGeom>
            <a:solidFill>
              <a:srgbClr val="8A5E3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895349" y="3124200"/>
              <a:ext cx="1171575" cy="200025"/>
            </a:xfrm>
            <a:custGeom>
              <a:avLst/>
              <a:gdLst/>
              <a:ahLst/>
              <a:cxnLst/>
              <a:rect l="l" t="t" r="r" b="b"/>
              <a:pathLst>
                <a:path w="1171575" h="200025">
                  <a:moveTo>
                    <a:pt x="0" y="200024"/>
                  </a:moveTo>
                  <a:lnTo>
                    <a:pt x="1171574" y="200024"/>
                  </a:lnTo>
                  <a:lnTo>
                    <a:pt x="1171574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895349" y="3371850"/>
              <a:ext cx="876300" cy="200025"/>
            </a:xfrm>
            <a:custGeom>
              <a:avLst/>
              <a:gdLst/>
              <a:ahLst/>
              <a:cxnLst/>
              <a:rect l="l" t="t" r="r" b="b"/>
              <a:pathLst>
                <a:path w="876300" h="200025">
                  <a:moveTo>
                    <a:pt x="876299" y="0"/>
                  </a:moveTo>
                  <a:lnTo>
                    <a:pt x="0" y="0"/>
                  </a:lnTo>
                  <a:lnTo>
                    <a:pt x="0" y="200024"/>
                  </a:lnTo>
                  <a:lnTo>
                    <a:pt x="876299" y="200024"/>
                  </a:lnTo>
                  <a:lnTo>
                    <a:pt x="87629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895349" y="3371850"/>
              <a:ext cx="876300" cy="200025"/>
            </a:xfrm>
            <a:custGeom>
              <a:avLst/>
              <a:gdLst/>
              <a:ahLst/>
              <a:cxnLst/>
              <a:rect l="l" t="t" r="r" b="b"/>
              <a:pathLst>
                <a:path w="876300" h="200025">
                  <a:moveTo>
                    <a:pt x="0" y="200024"/>
                  </a:moveTo>
                  <a:lnTo>
                    <a:pt x="876299" y="200024"/>
                  </a:lnTo>
                  <a:lnTo>
                    <a:pt x="87629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895349" y="3619500"/>
              <a:ext cx="285750" cy="200025"/>
            </a:xfrm>
            <a:custGeom>
              <a:avLst/>
              <a:gdLst/>
              <a:ahLst/>
              <a:cxnLst/>
              <a:rect l="l" t="t" r="r" b="b"/>
              <a:pathLst>
                <a:path w="285750" h="200025">
                  <a:moveTo>
                    <a:pt x="285749" y="0"/>
                  </a:moveTo>
                  <a:lnTo>
                    <a:pt x="0" y="0"/>
                  </a:lnTo>
                  <a:lnTo>
                    <a:pt x="0" y="200024"/>
                  </a:lnTo>
                  <a:lnTo>
                    <a:pt x="285749" y="200024"/>
                  </a:lnTo>
                  <a:lnTo>
                    <a:pt x="285749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895349" y="3619500"/>
              <a:ext cx="285750" cy="200025"/>
            </a:xfrm>
            <a:custGeom>
              <a:avLst/>
              <a:gdLst/>
              <a:ahLst/>
              <a:cxnLst/>
              <a:rect l="l" t="t" r="r" b="b"/>
              <a:pathLst>
                <a:path w="285750" h="200025">
                  <a:moveTo>
                    <a:pt x="0" y="200024"/>
                  </a:moveTo>
                  <a:lnTo>
                    <a:pt x="285749" y="200024"/>
                  </a:lnTo>
                  <a:lnTo>
                    <a:pt x="28574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296677" y="1560419"/>
            <a:ext cx="251628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Range</a:t>
            </a:r>
            <a:r>
              <a:rPr sz="927" b="1" spc="-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in</a:t>
            </a:r>
            <a:r>
              <a:rPr sz="927" b="1" spc="-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Life</a:t>
            </a:r>
            <a:r>
              <a:rPr sz="927" b="1" spc="-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Expectancy</a:t>
            </a:r>
            <a:r>
              <a:rPr sz="927" b="1" spc="-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by</a:t>
            </a:r>
            <a:r>
              <a:rPr sz="927" b="1" spc="-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Subdivision</a:t>
            </a:r>
            <a:r>
              <a:rPr sz="927" b="1" spc="-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,</a:t>
            </a:r>
            <a:r>
              <a:rPr sz="927" b="1" spc="-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49" dirty="0">
                <a:solidFill>
                  <a:srgbClr val="323232"/>
                </a:solidFill>
                <a:latin typeface="Arial Narrow"/>
                <a:cs typeface="Arial Narrow"/>
              </a:rPr>
              <a:t>2010-</a:t>
            </a:r>
            <a:r>
              <a:rPr sz="927" b="1" spc="35" dirty="0">
                <a:solidFill>
                  <a:srgbClr val="323232"/>
                </a:solidFill>
                <a:latin typeface="Arial Narrow"/>
                <a:cs typeface="Arial Narrow"/>
              </a:rPr>
              <a:t>2015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27905" y="1888191"/>
            <a:ext cx="277346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Trebuchet MS"/>
                <a:cs typeface="Trebuchet MS"/>
              </a:rPr>
              <a:t>10yrs</a:t>
            </a:r>
            <a:endParaRPr sz="927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67368" y="2106706"/>
            <a:ext cx="219635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6" dirty="0">
                <a:solidFill>
                  <a:srgbClr val="323232"/>
                </a:solidFill>
                <a:latin typeface="Trebuchet MS"/>
                <a:cs typeface="Trebuchet MS"/>
              </a:rPr>
              <a:t>9yrs</a:t>
            </a:r>
            <a:endParaRPr sz="927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06831" y="2333625"/>
            <a:ext cx="219635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6" dirty="0">
                <a:solidFill>
                  <a:srgbClr val="323232"/>
                </a:solidFill>
                <a:latin typeface="Trebuchet MS"/>
                <a:cs typeface="Trebuchet MS"/>
              </a:rPr>
              <a:t>8yrs</a:t>
            </a:r>
            <a:endParaRPr sz="927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16816" y="2552140"/>
            <a:ext cx="219635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6" dirty="0">
                <a:solidFill>
                  <a:srgbClr val="323232"/>
                </a:solidFill>
                <a:latin typeface="Trebuchet MS"/>
                <a:cs typeface="Trebuchet MS"/>
              </a:rPr>
              <a:t>5yrs</a:t>
            </a:r>
            <a:endParaRPr sz="927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56280" y="2770654"/>
            <a:ext cx="219635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6" dirty="0">
                <a:solidFill>
                  <a:srgbClr val="323232"/>
                </a:solidFill>
                <a:latin typeface="Trebuchet MS"/>
                <a:cs typeface="Trebuchet MS"/>
              </a:rPr>
              <a:t>4yrs</a:t>
            </a:r>
            <a:endParaRPr sz="927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95743" y="2989169"/>
            <a:ext cx="219635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6" dirty="0">
                <a:solidFill>
                  <a:srgbClr val="323232"/>
                </a:solidFill>
                <a:latin typeface="Trebuchet MS"/>
                <a:cs typeface="Trebuchet MS"/>
              </a:rPr>
              <a:t>3yrs</a:t>
            </a:r>
            <a:endParaRPr sz="927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85875" y="3227392"/>
            <a:ext cx="19722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6"/>
              </a:lnSpc>
            </a:pPr>
            <a:r>
              <a:rPr sz="927" spc="-49" dirty="0">
                <a:solidFill>
                  <a:srgbClr val="323232"/>
                </a:solidFill>
                <a:latin typeface="Trebuchet MS"/>
                <a:cs typeface="Trebuchet MS"/>
              </a:rPr>
              <a:t>1yrs</a:t>
            </a:r>
            <a:endParaRPr sz="927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0432" y="3409396"/>
            <a:ext cx="3964641" cy="29831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14568">
              <a:lnSpc>
                <a:spcPct val="150000"/>
              </a:lnSpc>
              <a:spcBef>
                <a:spcPts val="88"/>
              </a:spcBef>
              <a:tabLst>
                <a:tab pos="574332" algn="l"/>
                <a:tab pos="1259048" algn="l"/>
                <a:tab pos="1880447" algn="l"/>
                <a:tab pos="2543871" algn="l"/>
                <a:tab pos="3165270" algn="l"/>
                <a:tab pos="3756972" algn="l"/>
              </a:tabLst>
            </a:pP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0yrs</a:t>
            </a:r>
            <a:r>
              <a:rPr sz="662" dirty="0">
                <a:solidFill>
                  <a:srgbClr val="323232"/>
                </a:solidFill>
                <a:latin typeface="Trebuchet MS"/>
                <a:cs typeface="Trebuchet MS"/>
              </a:rPr>
              <a:t>	</a:t>
            </a:r>
            <a:r>
              <a:rPr sz="662" spc="-9" dirty="0">
                <a:solidFill>
                  <a:srgbClr val="323232"/>
                </a:solidFill>
                <a:latin typeface="Trebuchet MS"/>
                <a:cs typeface="Trebuchet MS"/>
              </a:rPr>
              <a:t>2.5yrs</a:t>
            </a:r>
            <a:r>
              <a:rPr sz="662" dirty="0">
                <a:solidFill>
                  <a:srgbClr val="323232"/>
                </a:solidFill>
                <a:latin typeface="Trebuchet MS"/>
                <a:cs typeface="Trebuchet MS"/>
              </a:rPr>
              <a:t>	</a:t>
            </a: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5yrs</a:t>
            </a:r>
            <a:r>
              <a:rPr sz="662" dirty="0">
                <a:solidFill>
                  <a:srgbClr val="323232"/>
                </a:solidFill>
                <a:latin typeface="Trebuchet MS"/>
                <a:cs typeface="Trebuchet MS"/>
              </a:rPr>
              <a:t>	</a:t>
            </a:r>
            <a:r>
              <a:rPr sz="662" spc="-9" dirty="0">
                <a:solidFill>
                  <a:srgbClr val="323232"/>
                </a:solidFill>
                <a:latin typeface="Trebuchet MS"/>
                <a:cs typeface="Trebuchet MS"/>
              </a:rPr>
              <a:t>7.5yrs</a:t>
            </a:r>
            <a:r>
              <a:rPr sz="662" dirty="0">
                <a:solidFill>
                  <a:srgbClr val="323232"/>
                </a:solidFill>
                <a:latin typeface="Trebuchet MS"/>
                <a:cs typeface="Trebuchet MS"/>
              </a:rPr>
              <a:t>	</a:t>
            </a:r>
            <a:r>
              <a:rPr sz="662" spc="-9" dirty="0">
                <a:solidFill>
                  <a:srgbClr val="323232"/>
                </a:solidFill>
                <a:latin typeface="Trebuchet MS"/>
                <a:cs typeface="Trebuchet MS"/>
              </a:rPr>
              <a:t>10yrs</a:t>
            </a:r>
            <a:r>
              <a:rPr sz="662" dirty="0">
                <a:solidFill>
                  <a:srgbClr val="323232"/>
                </a:solidFill>
                <a:latin typeface="Trebuchet MS"/>
                <a:cs typeface="Trebuchet MS"/>
              </a:rPr>
              <a:t>	</a:t>
            </a:r>
            <a:r>
              <a:rPr sz="662" spc="-9" dirty="0">
                <a:solidFill>
                  <a:srgbClr val="323232"/>
                </a:solidFill>
                <a:latin typeface="Trebuchet MS"/>
                <a:cs typeface="Trebuchet MS"/>
              </a:rPr>
              <a:t>12.5yrs</a:t>
            </a:r>
            <a:r>
              <a:rPr sz="662" dirty="0">
                <a:solidFill>
                  <a:srgbClr val="323232"/>
                </a:solidFill>
                <a:latin typeface="Trebuchet MS"/>
                <a:cs typeface="Trebuchet MS"/>
              </a:rPr>
              <a:t>	</a:t>
            </a:r>
            <a:r>
              <a:rPr sz="662" spc="-9" dirty="0">
                <a:solidFill>
                  <a:srgbClr val="323232"/>
                </a:solidFill>
                <a:latin typeface="Trebuchet MS"/>
                <a:cs typeface="Trebuchet MS"/>
              </a:rPr>
              <a:t>15yrs </a:t>
            </a:r>
            <a:r>
              <a:rPr sz="662" spc="-57" dirty="0">
                <a:solidFill>
                  <a:srgbClr val="323232"/>
                </a:solidFill>
                <a:latin typeface="Trebuchet MS"/>
                <a:cs typeface="Trebuchet MS"/>
              </a:rPr>
              <a:t>Note:</a:t>
            </a:r>
            <a:r>
              <a:rPr sz="662" spc="-22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53" dirty="0">
                <a:solidFill>
                  <a:srgbClr val="323232"/>
                </a:solidFill>
                <a:latin typeface="Trebuchet MS"/>
                <a:cs typeface="Trebuchet MS"/>
              </a:rPr>
              <a:t>Chart</a:t>
            </a: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22" dirty="0">
                <a:solidFill>
                  <a:srgbClr val="323232"/>
                </a:solidFill>
                <a:latin typeface="Trebuchet MS"/>
                <a:cs typeface="Trebuchet MS"/>
              </a:rPr>
              <a:t>shows</a:t>
            </a: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66" dirty="0">
                <a:solidFill>
                  <a:srgbClr val="323232"/>
                </a:solidFill>
                <a:latin typeface="Trebuchet MS"/>
                <a:cs typeface="Trebuchet MS"/>
              </a:rPr>
              <a:t>the</a:t>
            </a: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49" dirty="0">
                <a:solidFill>
                  <a:srgbClr val="323232"/>
                </a:solidFill>
                <a:latin typeface="Trebuchet MS"/>
                <a:cs typeface="Trebuchet MS"/>
              </a:rPr>
              <a:t>range</a:t>
            </a: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40" dirty="0">
                <a:solidFill>
                  <a:srgbClr val="323232"/>
                </a:solidFill>
                <a:latin typeface="Trebuchet MS"/>
                <a:cs typeface="Trebuchet MS"/>
              </a:rPr>
              <a:t>of</a:t>
            </a: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40" dirty="0">
                <a:solidFill>
                  <a:srgbClr val="323232"/>
                </a:solidFill>
                <a:latin typeface="Trebuchet MS"/>
                <a:cs typeface="Trebuchet MS"/>
              </a:rPr>
              <a:t>years</a:t>
            </a:r>
            <a:r>
              <a:rPr sz="662" spc="-22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62" dirty="0">
                <a:solidFill>
                  <a:srgbClr val="323232"/>
                </a:solidFill>
                <a:latin typeface="Trebuchet MS"/>
                <a:cs typeface="Trebuchet MS"/>
              </a:rPr>
              <a:t>between</a:t>
            </a: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22" dirty="0">
                <a:solidFill>
                  <a:srgbClr val="323232"/>
                </a:solidFill>
                <a:latin typeface="Trebuchet MS"/>
                <a:cs typeface="Trebuchet MS"/>
              </a:rPr>
              <a:t>census</a:t>
            </a: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49" dirty="0">
                <a:solidFill>
                  <a:srgbClr val="323232"/>
                </a:solidFill>
                <a:latin typeface="Trebuchet MS"/>
                <a:cs typeface="Trebuchet MS"/>
              </a:rPr>
              <a:t>tracts</a:t>
            </a: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62" dirty="0">
                <a:solidFill>
                  <a:srgbClr val="323232"/>
                </a:solidFill>
                <a:latin typeface="Trebuchet MS"/>
                <a:cs typeface="Trebuchet MS"/>
              </a:rPr>
              <a:t>with</a:t>
            </a: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66" dirty="0">
                <a:solidFill>
                  <a:srgbClr val="323232"/>
                </a:solidFill>
                <a:latin typeface="Trebuchet MS"/>
                <a:cs typeface="Trebuchet MS"/>
              </a:rPr>
              <a:t>the</a:t>
            </a: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44" dirty="0">
                <a:solidFill>
                  <a:srgbClr val="323232"/>
                </a:solidFill>
                <a:latin typeface="Trebuchet MS"/>
                <a:cs typeface="Trebuchet MS"/>
              </a:rPr>
              <a:t>highest</a:t>
            </a: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49" dirty="0">
                <a:solidFill>
                  <a:srgbClr val="323232"/>
                </a:solidFill>
                <a:latin typeface="Trebuchet MS"/>
                <a:cs typeface="Trebuchet MS"/>
              </a:rPr>
              <a:t>and</a:t>
            </a:r>
            <a:r>
              <a:rPr sz="662" spc="-22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49" dirty="0">
                <a:solidFill>
                  <a:srgbClr val="323232"/>
                </a:solidFill>
                <a:latin typeface="Trebuchet MS"/>
                <a:cs typeface="Trebuchet MS"/>
              </a:rPr>
              <a:t>lowest</a:t>
            </a: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53" dirty="0">
                <a:solidFill>
                  <a:srgbClr val="323232"/>
                </a:solidFill>
                <a:latin typeface="Trebuchet MS"/>
                <a:cs typeface="Trebuchet MS"/>
              </a:rPr>
              <a:t>life</a:t>
            </a: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53" dirty="0">
                <a:solidFill>
                  <a:srgbClr val="323232"/>
                </a:solidFill>
                <a:latin typeface="Trebuchet MS"/>
                <a:cs typeface="Trebuchet MS"/>
              </a:rPr>
              <a:t>expectancy</a:t>
            </a: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49" dirty="0">
                <a:solidFill>
                  <a:srgbClr val="323232"/>
                </a:solidFill>
                <a:latin typeface="Trebuchet MS"/>
                <a:cs typeface="Trebuchet MS"/>
              </a:rPr>
              <a:t>in</a:t>
            </a: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49" dirty="0">
                <a:solidFill>
                  <a:srgbClr val="323232"/>
                </a:solidFill>
                <a:latin typeface="Trebuchet MS"/>
                <a:cs typeface="Trebuchet MS"/>
              </a:rPr>
              <a:t>each</a:t>
            </a: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Trebuchet MS"/>
                <a:cs typeface="Trebuchet MS"/>
              </a:rPr>
              <a:t>district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6907" y="1905604"/>
            <a:ext cx="433107" cy="54620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482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Columbia</a:t>
            </a:r>
            <a:endParaRPr sz="794">
              <a:latin typeface="Trebuchet MS"/>
              <a:cs typeface="Trebuchet MS"/>
            </a:endParaRPr>
          </a:p>
          <a:p>
            <a:pPr marL="133917" marR="4483" indent="-123271">
              <a:lnSpc>
                <a:spcPct val="181500"/>
              </a:lnSpc>
            </a:pPr>
            <a:r>
              <a:rPr sz="794" spc="-49" dirty="0">
                <a:solidFill>
                  <a:srgbClr val="323232"/>
                </a:solidFill>
                <a:latin typeface="Trebuchet MS"/>
                <a:cs typeface="Trebuchet MS"/>
              </a:rPr>
              <a:t>Clarksville </a:t>
            </a:r>
            <a:r>
              <a:rPr sz="794" spc="-40" dirty="0">
                <a:solidFill>
                  <a:srgbClr val="323232"/>
                </a:solidFill>
                <a:latin typeface="Trebuchet MS"/>
                <a:cs typeface="Trebuchet MS"/>
              </a:rPr>
              <a:t>Savage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5887" y="2564750"/>
            <a:ext cx="474009" cy="35833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483" algn="r">
              <a:spcBef>
                <a:spcPts val="88"/>
              </a:spcBef>
            </a:pPr>
            <a:r>
              <a:rPr sz="794" spc="-66" dirty="0">
                <a:solidFill>
                  <a:srgbClr val="323232"/>
                </a:solidFill>
                <a:latin typeface="Trebuchet MS"/>
                <a:cs typeface="Trebuchet MS"/>
              </a:rPr>
              <a:t>Ellicott</a:t>
            </a:r>
            <a:r>
              <a:rPr sz="794" spc="-4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794" spc="-35" dirty="0">
                <a:solidFill>
                  <a:srgbClr val="323232"/>
                </a:solidFill>
                <a:latin typeface="Trebuchet MS"/>
                <a:cs typeface="Trebuchet MS"/>
              </a:rPr>
              <a:t>City</a:t>
            </a:r>
            <a:endParaRPr sz="794">
              <a:latin typeface="Trebuchet MS"/>
              <a:cs typeface="Trebuchet MS"/>
            </a:endParaRPr>
          </a:p>
          <a:p>
            <a:pPr marR="4483" algn="r">
              <a:spcBef>
                <a:spcPts val="777"/>
              </a:spcBef>
            </a:pP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Elkridge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2316" y="3004182"/>
            <a:ext cx="557493" cy="35833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79602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Lisbon</a:t>
            </a:r>
            <a:endParaRPr sz="794">
              <a:latin typeface="Trebuchet MS"/>
              <a:cs typeface="Trebuchet MS"/>
            </a:endParaRPr>
          </a:p>
          <a:p>
            <a:pPr marL="11206">
              <a:spcBef>
                <a:spcPts val="777"/>
              </a:spcBef>
            </a:pPr>
            <a:r>
              <a:rPr sz="794" spc="-106" dirty="0">
                <a:solidFill>
                  <a:srgbClr val="323232"/>
                </a:solidFill>
                <a:latin typeface="Trebuchet MS"/>
                <a:cs typeface="Trebuchet MS"/>
              </a:rPr>
              <a:t>W.</a:t>
            </a:r>
            <a:r>
              <a:rPr sz="794" spc="-53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Friendship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21684" y="2115111"/>
            <a:ext cx="209550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35" dirty="0">
                <a:solidFill>
                  <a:srgbClr val="FFFFFF"/>
                </a:solidFill>
                <a:latin typeface="Trebuchet MS"/>
                <a:cs typeface="Trebuchet MS"/>
              </a:rPr>
              <a:t>77-</a:t>
            </a:r>
            <a:r>
              <a:rPr sz="662" spc="-22" dirty="0">
                <a:solidFill>
                  <a:srgbClr val="FFFFFF"/>
                </a:solidFill>
                <a:latin typeface="Trebuchet MS"/>
                <a:cs typeface="Trebuchet MS"/>
              </a:rPr>
              <a:t>86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21684" y="2325221"/>
            <a:ext cx="209550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35" dirty="0">
                <a:solidFill>
                  <a:srgbClr val="FFFFFF"/>
                </a:solidFill>
                <a:latin typeface="Trebuchet MS"/>
                <a:cs typeface="Trebuchet MS"/>
              </a:rPr>
              <a:t>79-</a:t>
            </a:r>
            <a:r>
              <a:rPr sz="662" spc="-22" dirty="0">
                <a:solidFill>
                  <a:srgbClr val="FFFFFF"/>
                </a:solidFill>
                <a:latin typeface="Trebuchet MS"/>
                <a:cs typeface="Trebuchet MS"/>
              </a:rPr>
              <a:t>87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21684" y="2535331"/>
            <a:ext cx="209550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35" dirty="0">
                <a:solidFill>
                  <a:srgbClr val="FFFFFF"/>
                </a:solidFill>
                <a:latin typeface="Trebuchet MS"/>
                <a:cs typeface="Trebuchet MS"/>
              </a:rPr>
              <a:t>79-</a:t>
            </a:r>
            <a:r>
              <a:rPr sz="662" spc="-22" dirty="0">
                <a:solidFill>
                  <a:srgbClr val="FFFFFF"/>
                </a:solidFill>
                <a:latin typeface="Trebuchet MS"/>
                <a:cs typeface="Trebuchet MS"/>
              </a:rPr>
              <a:t>84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21684" y="2770655"/>
            <a:ext cx="209550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35" dirty="0">
                <a:solidFill>
                  <a:srgbClr val="FFFFFF"/>
                </a:solidFill>
                <a:latin typeface="Trebuchet MS"/>
                <a:cs typeface="Trebuchet MS"/>
              </a:rPr>
              <a:t>80-</a:t>
            </a:r>
            <a:r>
              <a:rPr sz="662" spc="-22" dirty="0">
                <a:solidFill>
                  <a:srgbClr val="FFFFFF"/>
                </a:solidFill>
                <a:latin typeface="Trebuchet MS"/>
                <a:cs typeface="Trebuchet MS"/>
              </a:rPr>
              <a:t>84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21684" y="2980765"/>
            <a:ext cx="209550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35" dirty="0">
                <a:solidFill>
                  <a:srgbClr val="FFFFFF"/>
                </a:solidFill>
                <a:latin typeface="Trebuchet MS"/>
                <a:cs typeface="Trebuchet MS"/>
              </a:rPr>
              <a:t>80-</a:t>
            </a:r>
            <a:r>
              <a:rPr sz="662" spc="-22" dirty="0">
                <a:solidFill>
                  <a:srgbClr val="FFFFFF"/>
                </a:solidFill>
                <a:latin typeface="Trebuchet MS"/>
                <a:cs typeface="Trebuchet MS"/>
              </a:rPr>
              <a:t>83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21684" y="3216088"/>
            <a:ext cx="209550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35" dirty="0">
                <a:solidFill>
                  <a:srgbClr val="FFFFFF"/>
                </a:solidFill>
                <a:latin typeface="Trebuchet MS"/>
                <a:cs typeface="Trebuchet MS"/>
              </a:rPr>
              <a:t>82-</a:t>
            </a:r>
            <a:r>
              <a:rPr sz="662" spc="-22" dirty="0">
                <a:solidFill>
                  <a:srgbClr val="FFFFFF"/>
                </a:solidFill>
                <a:latin typeface="Trebuchet MS"/>
                <a:cs typeface="Trebuchet MS"/>
              </a:rPr>
              <a:t>83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0611" y="3980890"/>
            <a:ext cx="4655484" cy="2354906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44826" marR="95815">
              <a:lnSpc>
                <a:spcPts val="1394"/>
              </a:lnSpc>
              <a:spcBef>
                <a:spcPts val="163"/>
              </a:spcBef>
            </a:pP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Life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expectancy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Howard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County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can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vary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according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to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where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you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live.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map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to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right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indicates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differences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life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expectancy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by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census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tract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within each district of the county.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Columbia and Clarksville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show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widest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gap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life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expectancy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by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census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tract.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census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tract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with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lowest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life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expectancy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years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(77)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falls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within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boundary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of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both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Clarksville and Columbia. In contrast the census tract</a:t>
            </a:r>
            <a:r>
              <a:rPr sz="1191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with the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highest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life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expectancy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years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(87)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falls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within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boundary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of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both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Savage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323232"/>
                </a:solidFill>
                <a:latin typeface="Calibri"/>
                <a:cs typeface="Calibri"/>
              </a:rPr>
              <a:t>and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Columbia.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This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difference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life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expectancy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within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small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geographic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area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suggest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importance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of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place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at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very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localized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level.</a:t>
            </a:r>
            <a:r>
              <a:rPr sz="993" spc="-13" baseline="25925" dirty="0">
                <a:solidFill>
                  <a:srgbClr val="323232"/>
                </a:solidFill>
                <a:latin typeface="Calibri"/>
                <a:cs typeface="Calibri"/>
              </a:rPr>
              <a:t>20</a:t>
            </a:r>
            <a:endParaRPr sz="993" baseline="25925">
              <a:latin typeface="Calibri"/>
              <a:cs typeface="Calibri"/>
            </a:endParaRPr>
          </a:p>
          <a:p>
            <a:pPr marL="44826" marR="15689">
              <a:lnSpc>
                <a:spcPts val="1394"/>
              </a:lnSpc>
              <a:spcBef>
                <a:spcPts val="1350"/>
              </a:spcBef>
            </a:pP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Comparisons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show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that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higher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income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in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these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smaller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subdivisions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323232"/>
                </a:solidFill>
                <a:latin typeface="Calibri"/>
                <a:cs typeface="Calibri"/>
              </a:rPr>
              <a:t>is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associated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with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higher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life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expectancy.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Several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factors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may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influence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this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pattern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but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it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is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worth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noting.</a:t>
            </a:r>
            <a:endParaRPr sz="1191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285875" y="2907926"/>
            <a:ext cx="529478" cy="462243"/>
          </a:xfrm>
          <a:custGeom>
            <a:avLst/>
            <a:gdLst/>
            <a:ahLst/>
            <a:cxnLst/>
            <a:rect l="l" t="t" r="r" b="b"/>
            <a:pathLst>
              <a:path w="600075" h="523875">
                <a:moveTo>
                  <a:pt x="266700" y="352425"/>
                </a:moveTo>
                <a:lnTo>
                  <a:pt x="0" y="352425"/>
                </a:lnTo>
                <a:lnTo>
                  <a:pt x="0" y="523875"/>
                </a:lnTo>
                <a:lnTo>
                  <a:pt x="266700" y="523875"/>
                </a:lnTo>
                <a:lnTo>
                  <a:pt x="266700" y="352425"/>
                </a:lnTo>
                <a:close/>
              </a:path>
              <a:path w="600075" h="523875">
                <a:moveTo>
                  <a:pt x="600075" y="0"/>
                </a:moveTo>
                <a:lnTo>
                  <a:pt x="523875" y="0"/>
                </a:lnTo>
                <a:lnTo>
                  <a:pt x="523875" y="104775"/>
                </a:lnTo>
                <a:lnTo>
                  <a:pt x="600075" y="104775"/>
                </a:lnTo>
                <a:lnTo>
                  <a:pt x="6000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45" name="object 45"/>
          <p:cNvGrpSpPr/>
          <p:nvPr/>
        </p:nvGrpSpPr>
        <p:grpSpPr>
          <a:xfrm>
            <a:off x="5967133" y="2059081"/>
            <a:ext cx="2882713" cy="1344706"/>
            <a:chOff x="6610350" y="2333625"/>
            <a:chExt cx="3267075" cy="1524000"/>
          </a:xfrm>
        </p:grpSpPr>
        <p:sp>
          <p:nvSpPr>
            <p:cNvPr id="46" name="object 46"/>
            <p:cNvSpPr/>
            <p:nvPr/>
          </p:nvSpPr>
          <p:spPr>
            <a:xfrm>
              <a:off x="7329487" y="2333625"/>
              <a:ext cx="638175" cy="1428750"/>
            </a:xfrm>
            <a:custGeom>
              <a:avLst/>
              <a:gdLst/>
              <a:ahLst/>
              <a:cxnLst/>
              <a:rect l="l" t="t" r="r" b="b"/>
              <a:pathLst>
                <a:path w="638175" h="1428750">
                  <a:moveTo>
                    <a:pt x="0" y="1390650"/>
                  </a:moveTo>
                  <a:lnTo>
                    <a:pt x="0" y="1428750"/>
                  </a:lnTo>
                </a:path>
                <a:path w="638175" h="1428750">
                  <a:moveTo>
                    <a:pt x="0" y="171450"/>
                  </a:moveTo>
                  <a:lnTo>
                    <a:pt x="0" y="238125"/>
                  </a:lnTo>
                </a:path>
                <a:path w="638175" h="1428750">
                  <a:moveTo>
                    <a:pt x="0" y="0"/>
                  </a:moveTo>
                  <a:lnTo>
                    <a:pt x="0" y="38100"/>
                  </a:lnTo>
                </a:path>
                <a:path w="638175" h="1428750">
                  <a:moveTo>
                    <a:pt x="0" y="371475"/>
                  </a:moveTo>
                  <a:lnTo>
                    <a:pt x="0" y="438150"/>
                  </a:lnTo>
                </a:path>
                <a:path w="638175" h="1428750">
                  <a:moveTo>
                    <a:pt x="0" y="571500"/>
                  </a:moveTo>
                  <a:lnTo>
                    <a:pt x="0" y="647700"/>
                  </a:lnTo>
                </a:path>
                <a:path w="638175" h="1428750">
                  <a:moveTo>
                    <a:pt x="0" y="781050"/>
                  </a:moveTo>
                  <a:lnTo>
                    <a:pt x="0" y="847725"/>
                  </a:lnTo>
                </a:path>
                <a:path w="638175" h="1428750">
                  <a:moveTo>
                    <a:pt x="0" y="981075"/>
                  </a:moveTo>
                  <a:lnTo>
                    <a:pt x="0" y="1257300"/>
                  </a:lnTo>
                </a:path>
                <a:path w="638175" h="1428750">
                  <a:moveTo>
                    <a:pt x="638175" y="371475"/>
                  </a:moveTo>
                  <a:lnTo>
                    <a:pt x="638175" y="1428750"/>
                  </a:lnTo>
                </a:path>
                <a:path w="638175" h="1428750">
                  <a:moveTo>
                    <a:pt x="638175" y="171450"/>
                  </a:moveTo>
                  <a:lnTo>
                    <a:pt x="638175" y="238125"/>
                  </a:lnTo>
                </a:path>
                <a:path w="638175" h="1428750">
                  <a:moveTo>
                    <a:pt x="638175" y="0"/>
                  </a:moveTo>
                  <a:lnTo>
                    <a:pt x="638175" y="3810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" name="object 47"/>
            <p:cNvSpPr/>
            <p:nvPr/>
          </p:nvSpPr>
          <p:spPr>
            <a:xfrm>
              <a:off x="6700837" y="2333625"/>
              <a:ext cx="3171825" cy="1428750"/>
            </a:xfrm>
            <a:custGeom>
              <a:avLst/>
              <a:gdLst/>
              <a:ahLst/>
              <a:cxnLst/>
              <a:rect l="l" t="t" r="r" b="b"/>
              <a:pathLst>
                <a:path w="3171825" h="1428750">
                  <a:moveTo>
                    <a:pt x="1895475" y="0"/>
                  </a:moveTo>
                  <a:lnTo>
                    <a:pt x="1895475" y="1428750"/>
                  </a:lnTo>
                </a:path>
                <a:path w="3171825" h="1428750">
                  <a:moveTo>
                    <a:pt x="2533650" y="0"/>
                  </a:moveTo>
                  <a:lnTo>
                    <a:pt x="2533650" y="1428750"/>
                  </a:lnTo>
                </a:path>
                <a:path w="3171825" h="1428750">
                  <a:moveTo>
                    <a:pt x="3171825" y="0"/>
                  </a:moveTo>
                  <a:lnTo>
                    <a:pt x="3171825" y="1428750"/>
                  </a:lnTo>
                </a:path>
                <a:path w="3171825" h="1428750">
                  <a:moveTo>
                    <a:pt x="0" y="0"/>
                  </a:moveTo>
                  <a:lnTo>
                    <a:pt x="0" y="142875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6610350" y="2333625"/>
              <a:ext cx="3262629" cy="1524000"/>
            </a:xfrm>
            <a:custGeom>
              <a:avLst/>
              <a:gdLst/>
              <a:ahLst/>
              <a:cxnLst/>
              <a:rect l="l" t="t" r="r" b="b"/>
              <a:pathLst>
                <a:path w="3262629" h="1524000">
                  <a:moveTo>
                    <a:pt x="95250" y="109537"/>
                  </a:moveTo>
                  <a:lnTo>
                    <a:pt x="0" y="109537"/>
                  </a:lnTo>
                </a:path>
                <a:path w="3262629" h="1524000">
                  <a:moveTo>
                    <a:pt x="95250" y="309562"/>
                  </a:moveTo>
                  <a:lnTo>
                    <a:pt x="0" y="309562"/>
                  </a:lnTo>
                </a:path>
                <a:path w="3262629" h="1524000">
                  <a:moveTo>
                    <a:pt x="95250" y="519112"/>
                  </a:moveTo>
                  <a:lnTo>
                    <a:pt x="0" y="519112"/>
                  </a:lnTo>
                </a:path>
                <a:path w="3262629" h="1524000">
                  <a:moveTo>
                    <a:pt x="95250" y="719137"/>
                  </a:moveTo>
                  <a:lnTo>
                    <a:pt x="0" y="719137"/>
                  </a:lnTo>
                </a:path>
                <a:path w="3262629" h="1524000">
                  <a:moveTo>
                    <a:pt x="95250" y="919162"/>
                  </a:moveTo>
                  <a:lnTo>
                    <a:pt x="0" y="919162"/>
                  </a:lnTo>
                </a:path>
                <a:path w="3262629" h="1524000">
                  <a:moveTo>
                    <a:pt x="95250" y="1128712"/>
                  </a:moveTo>
                  <a:lnTo>
                    <a:pt x="0" y="1128712"/>
                  </a:lnTo>
                </a:path>
                <a:path w="3262629" h="1524000">
                  <a:moveTo>
                    <a:pt x="95250" y="1328737"/>
                  </a:moveTo>
                  <a:lnTo>
                    <a:pt x="0" y="1328737"/>
                  </a:lnTo>
                </a:path>
                <a:path w="3262629" h="1524000">
                  <a:moveTo>
                    <a:pt x="90487" y="0"/>
                  </a:moveTo>
                  <a:lnTo>
                    <a:pt x="90487" y="1428750"/>
                  </a:lnTo>
                </a:path>
                <a:path w="3262629" h="1524000">
                  <a:moveTo>
                    <a:pt x="719137" y="1428750"/>
                  </a:moveTo>
                  <a:lnTo>
                    <a:pt x="719137" y="1524000"/>
                  </a:lnTo>
                </a:path>
                <a:path w="3262629" h="1524000">
                  <a:moveTo>
                    <a:pt x="1357312" y="1428750"/>
                  </a:moveTo>
                  <a:lnTo>
                    <a:pt x="1357312" y="1524000"/>
                  </a:lnTo>
                </a:path>
                <a:path w="3262629" h="1524000">
                  <a:moveTo>
                    <a:pt x="1985962" y="1428750"/>
                  </a:moveTo>
                  <a:lnTo>
                    <a:pt x="1985962" y="1524000"/>
                  </a:lnTo>
                </a:path>
                <a:path w="3262629" h="1524000">
                  <a:moveTo>
                    <a:pt x="2624137" y="1428750"/>
                  </a:moveTo>
                  <a:lnTo>
                    <a:pt x="2624137" y="1524000"/>
                  </a:lnTo>
                </a:path>
                <a:path w="3262629" h="1524000">
                  <a:moveTo>
                    <a:pt x="3262312" y="1428750"/>
                  </a:moveTo>
                  <a:lnTo>
                    <a:pt x="3262312" y="1524000"/>
                  </a:lnTo>
                </a:path>
                <a:path w="3262629" h="1524000">
                  <a:moveTo>
                    <a:pt x="90487" y="1428750"/>
                  </a:moveTo>
                  <a:lnTo>
                    <a:pt x="90487" y="1524000"/>
                  </a:lnTo>
                </a:path>
                <a:path w="3262629" h="1524000">
                  <a:moveTo>
                    <a:pt x="95250" y="1433512"/>
                  </a:moveTo>
                  <a:lnTo>
                    <a:pt x="3257550" y="14335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6705599" y="2371725"/>
              <a:ext cx="1666875" cy="133350"/>
            </a:xfrm>
            <a:custGeom>
              <a:avLst/>
              <a:gdLst/>
              <a:ahLst/>
              <a:cxnLst/>
              <a:rect l="l" t="t" r="r" b="b"/>
              <a:pathLst>
                <a:path w="1666875" h="133350">
                  <a:moveTo>
                    <a:pt x="1666874" y="0"/>
                  </a:moveTo>
                  <a:lnTo>
                    <a:pt x="0" y="0"/>
                  </a:lnTo>
                  <a:lnTo>
                    <a:pt x="0" y="133349"/>
                  </a:lnTo>
                  <a:lnTo>
                    <a:pt x="1666874" y="133349"/>
                  </a:lnTo>
                  <a:lnTo>
                    <a:pt x="1666874" y="0"/>
                  </a:lnTo>
                  <a:close/>
                </a:path>
              </a:pathLst>
            </a:custGeom>
            <a:solidFill>
              <a:srgbClr val="5B3C2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6705599" y="2571750"/>
              <a:ext cx="1695450" cy="133350"/>
            </a:xfrm>
            <a:custGeom>
              <a:avLst/>
              <a:gdLst/>
              <a:ahLst/>
              <a:cxnLst/>
              <a:rect l="l" t="t" r="r" b="b"/>
              <a:pathLst>
                <a:path w="1695450" h="133350">
                  <a:moveTo>
                    <a:pt x="1695449" y="0"/>
                  </a:moveTo>
                  <a:lnTo>
                    <a:pt x="0" y="0"/>
                  </a:lnTo>
                  <a:lnTo>
                    <a:pt x="0" y="133349"/>
                  </a:lnTo>
                  <a:lnTo>
                    <a:pt x="1695449" y="133349"/>
                  </a:lnTo>
                  <a:lnTo>
                    <a:pt x="1695449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1" name="object 51"/>
            <p:cNvSpPr/>
            <p:nvPr/>
          </p:nvSpPr>
          <p:spPr>
            <a:xfrm>
              <a:off x="6705599" y="2771775"/>
              <a:ext cx="1257300" cy="133350"/>
            </a:xfrm>
            <a:custGeom>
              <a:avLst/>
              <a:gdLst/>
              <a:ahLst/>
              <a:cxnLst/>
              <a:rect l="l" t="t" r="r" b="b"/>
              <a:pathLst>
                <a:path w="1257300" h="133350">
                  <a:moveTo>
                    <a:pt x="1257299" y="0"/>
                  </a:moveTo>
                  <a:lnTo>
                    <a:pt x="0" y="0"/>
                  </a:lnTo>
                  <a:lnTo>
                    <a:pt x="0" y="133349"/>
                  </a:lnTo>
                  <a:lnTo>
                    <a:pt x="1257299" y="133349"/>
                  </a:lnTo>
                  <a:lnTo>
                    <a:pt x="1257299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2" name="object 52"/>
            <p:cNvSpPr/>
            <p:nvPr/>
          </p:nvSpPr>
          <p:spPr>
            <a:xfrm>
              <a:off x="6705599" y="2981325"/>
              <a:ext cx="942975" cy="133350"/>
            </a:xfrm>
            <a:custGeom>
              <a:avLst/>
              <a:gdLst/>
              <a:ahLst/>
              <a:cxnLst/>
              <a:rect l="l" t="t" r="r" b="b"/>
              <a:pathLst>
                <a:path w="942975" h="133350">
                  <a:moveTo>
                    <a:pt x="942974" y="0"/>
                  </a:moveTo>
                  <a:lnTo>
                    <a:pt x="0" y="0"/>
                  </a:lnTo>
                  <a:lnTo>
                    <a:pt x="0" y="133349"/>
                  </a:lnTo>
                  <a:lnTo>
                    <a:pt x="942974" y="133349"/>
                  </a:lnTo>
                  <a:lnTo>
                    <a:pt x="942974" y="0"/>
                  </a:lnTo>
                  <a:close/>
                </a:path>
              </a:pathLst>
            </a:custGeom>
            <a:solidFill>
              <a:srgbClr val="8A5E3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3" name="object 53"/>
            <p:cNvSpPr/>
            <p:nvPr/>
          </p:nvSpPr>
          <p:spPr>
            <a:xfrm>
              <a:off x="6705599" y="3181350"/>
              <a:ext cx="714375" cy="133350"/>
            </a:xfrm>
            <a:custGeom>
              <a:avLst/>
              <a:gdLst/>
              <a:ahLst/>
              <a:cxnLst/>
              <a:rect l="l" t="t" r="r" b="b"/>
              <a:pathLst>
                <a:path w="714375" h="133350">
                  <a:moveTo>
                    <a:pt x="714374" y="0"/>
                  </a:moveTo>
                  <a:lnTo>
                    <a:pt x="0" y="0"/>
                  </a:lnTo>
                  <a:lnTo>
                    <a:pt x="0" y="133349"/>
                  </a:lnTo>
                  <a:lnTo>
                    <a:pt x="714374" y="133349"/>
                  </a:lnTo>
                  <a:lnTo>
                    <a:pt x="714374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4" name="object 54"/>
            <p:cNvSpPr/>
            <p:nvPr/>
          </p:nvSpPr>
          <p:spPr>
            <a:xfrm>
              <a:off x="6705599" y="3390900"/>
              <a:ext cx="714375" cy="133350"/>
            </a:xfrm>
            <a:custGeom>
              <a:avLst/>
              <a:gdLst/>
              <a:ahLst/>
              <a:cxnLst/>
              <a:rect l="l" t="t" r="r" b="b"/>
              <a:pathLst>
                <a:path w="714375" h="133350">
                  <a:moveTo>
                    <a:pt x="714374" y="0"/>
                  </a:moveTo>
                  <a:lnTo>
                    <a:pt x="0" y="0"/>
                  </a:lnTo>
                  <a:lnTo>
                    <a:pt x="0" y="133349"/>
                  </a:lnTo>
                  <a:lnTo>
                    <a:pt x="714374" y="133349"/>
                  </a:lnTo>
                  <a:lnTo>
                    <a:pt x="714374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5" name="object 55"/>
            <p:cNvSpPr/>
            <p:nvPr/>
          </p:nvSpPr>
          <p:spPr>
            <a:xfrm>
              <a:off x="6705599" y="3590925"/>
              <a:ext cx="685800" cy="133350"/>
            </a:xfrm>
            <a:custGeom>
              <a:avLst/>
              <a:gdLst/>
              <a:ahLst/>
              <a:cxnLst/>
              <a:rect l="l" t="t" r="r" b="b"/>
              <a:pathLst>
                <a:path w="685800" h="133350">
                  <a:moveTo>
                    <a:pt x="685799" y="0"/>
                  </a:moveTo>
                  <a:lnTo>
                    <a:pt x="0" y="0"/>
                  </a:lnTo>
                  <a:lnTo>
                    <a:pt x="0" y="133349"/>
                  </a:lnTo>
                  <a:lnTo>
                    <a:pt x="685799" y="133349"/>
                  </a:lnTo>
                  <a:lnTo>
                    <a:pt x="685799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678973" y="1257861"/>
            <a:ext cx="2746001" cy="663745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32236">
              <a:spcBef>
                <a:spcPts val="110"/>
              </a:spcBef>
            </a:pPr>
            <a:r>
              <a:rPr sz="2294" b="1" spc="93" dirty="0">
                <a:solidFill>
                  <a:srgbClr val="0065CC"/>
                </a:solidFill>
                <a:latin typeface="Calibri"/>
                <a:cs typeface="Calibri"/>
              </a:rPr>
              <a:t>Life</a:t>
            </a:r>
            <a:r>
              <a:rPr sz="2294" b="1" spc="-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84" dirty="0">
                <a:solidFill>
                  <a:srgbClr val="0065CC"/>
                </a:solidFill>
                <a:latin typeface="Calibri"/>
                <a:cs typeface="Calibri"/>
              </a:rPr>
              <a:t>Expectancy</a:t>
            </a:r>
            <a:endParaRPr sz="2294">
              <a:latin typeface="Calibri"/>
              <a:cs typeface="Calibri"/>
            </a:endParaRPr>
          </a:p>
          <a:p>
            <a:pPr marL="11206">
              <a:spcBef>
                <a:spcPts val="1196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Percent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Without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Insurance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Coverage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by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Subdivision,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41</a:t>
            </a:fld>
            <a:endParaRPr spc="-22" dirty="0"/>
          </a:p>
        </p:txBody>
      </p:sp>
      <p:sp>
        <p:nvSpPr>
          <p:cNvPr id="57" name="object 57"/>
          <p:cNvSpPr txBox="1"/>
          <p:nvPr/>
        </p:nvSpPr>
        <p:spPr>
          <a:xfrm>
            <a:off x="7620000" y="2089898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5.3%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645213" y="2266390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5.4%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258611" y="2442883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4%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981265" y="2627780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3%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779559" y="2804273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2.3%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779559" y="2989170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2.3%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754345" y="3165662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2.2%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79004" y="2028421"/>
            <a:ext cx="557493" cy="129448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94694" marR="4483" indent="74523" algn="r">
              <a:lnSpc>
                <a:spcPct val="148800"/>
              </a:lnSpc>
              <a:spcBef>
                <a:spcPts val="88"/>
              </a:spcBef>
            </a:pPr>
            <a:r>
              <a:rPr sz="794" spc="-53" dirty="0">
                <a:solidFill>
                  <a:srgbClr val="323232"/>
                </a:solidFill>
                <a:latin typeface="Trebuchet MS"/>
                <a:cs typeface="Trebuchet MS"/>
              </a:rPr>
              <a:t>Columbia </a:t>
            </a: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Savage </a:t>
            </a:r>
            <a:r>
              <a:rPr sz="794" spc="-18" dirty="0">
                <a:solidFill>
                  <a:srgbClr val="323232"/>
                </a:solidFill>
                <a:latin typeface="Trebuchet MS"/>
                <a:cs typeface="Trebuchet MS"/>
              </a:rPr>
              <a:t>Clarksville </a:t>
            </a: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Elkridge </a:t>
            </a:r>
            <a:r>
              <a:rPr sz="794" spc="-66" dirty="0">
                <a:solidFill>
                  <a:srgbClr val="323232"/>
                </a:solidFill>
                <a:latin typeface="Trebuchet MS"/>
                <a:cs typeface="Trebuchet MS"/>
              </a:rPr>
              <a:t>Ellicott</a:t>
            </a:r>
            <a:r>
              <a:rPr sz="794" spc="-4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794" spc="-57" dirty="0">
                <a:solidFill>
                  <a:srgbClr val="323232"/>
                </a:solidFill>
                <a:latin typeface="Trebuchet MS"/>
                <a:cs typeface="Trebuchet MS"/>
              </a:rPr>
              <a:t>City</a:t>
            </a:r>
            <a:endParaRPr sz="794">
              <a:latin typeface="Trebuchet MS"/>
              <a:cs typeface="Trebuchet MS"/>
            </a:endParaRPr>
          </a:p>
          <a:p>
            <a:pPr marR="4483" algn="r">
              <a:spcBef>
                <a:spcPts val="463"/>
              </a:spcBef>
            </a:pPr>
            <a:r>
              <a:rPr sz="794" spc="-9" dirty="0">
                <a:solidFill>
                  <a:srgbClr val="323232"/>
                </a:solidFill>
                <a:latin typeface="Trebuchet MS"/>
                <a:cs typeface="Trebuchet MS"/>
              </a:rPr>
              <a:t>Lisbon</a:t>
            </a:r>
            <a:endParaRPr sz="794">
              <a:latin typeface="Trebuchet MS"/>
              <a:cs typeface="Trebuchet MS"/>
            </a:endParaRPr>
          </a:p>
          <a:p>
            <a:pPr marR="4483" algn="r">
              <a:spcBef>
                <a:spcPts val="468"/>
              </a:spcBef>
            </a:pPr>
            <a:r>
              <a:rPr sz="794" spc="-106" dirty="0">
                <a:solidFill>
                  <a:srgbClr val="323232"/>
                </a:solidFill>
                <a:latin typeface="Trebuchet MS"/>
                <a:cs typeface="Trebuchet MS"/>
              </a:rPr>
              <a:t>W.</a:t>
            </a:r>
            <a:r>
              <a:rPr sz="794" spc="-53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Friendship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040353" y="3384177"/>
            <a:ext cx="722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0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573126" y="3384177"/>
            <a:ext cx="722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2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131179" y="3384177"/>
            <a:ext cx="722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4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689232" y="3384177"/>
            <a:ext cx="722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6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247285" y="3384177"/>
            <a:ext cx="722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Trebuchet MS"/>
                <a:cs typeface="Trebuchet MS"/>
              </a:rPr>
              <a:t>8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730280" y="3384177"/>
            <a:ext cx="12214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10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21684" y="1905000"/>
            <a:ext cx="209550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35" dirty="0">
                <a:solidFill>
                  <a:srgbClr val="FFFFFF"/>
                </a:solidFill>
                <a:latin typeface="Trebuchet MS"/>
                <a:cs typeface="Trebuchet MS"/>
              </a:rPr>
              <a:t>77-</a:t>
            </a:r>
            <a:r>
              <a:rPr sz="662" spc="-22" dirty="0">
                <a:solidFill>
                  <a:srgbClr val="FFFFFF"/>
                </a:solidFill>
                <a:latin typeface="Trebuchet MS"/>
                <a:cs typeface="Trebuchet MS"/>
              </a:rPr>
              <a:t>87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274669" y="3207684"/>
            <a:ext cx="165287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44" dirty="0">
                <a:solidFill>
                  <a:srgbClr val="323232"/>
                </a:solidFill>
                <a:latin typeface="Trebuchet MS"/>
                <a:cs typeface="Trebuchet MS"/>
              </a:rPr>
              <a:t>1yr</a:t>
            </a:r>
            <a:endParaRPr sz="927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889" y="152400"/>
            <a:ext cx="8682111" cy="1143000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84" dirty="0"/>
              <a:t>Race</a:t>
            </a:r>
            <a:r>
              <a:rPr spc="-35" dirty="0"/>
              <a:t> </a:t>
            </a:r>
            <a:r>
              <a:rPr spc="75" dirty="0"/>
              <a:t>and</a:t>
            </a:r>
            <a:r>
              <a:rPr spc="-35" dirty="0"/>
              <a:t> </a:t>
            </a:r>
            <a:r>
              <a:rPr spc="101" dirty="0"/>
              <a:t>Ethnicity</a:t>
            </a:r>
            <a:r>
              <a:rPr spc="-35" dirty="0"/>
              <a:t> </a:t>
            </a:r>
            <a:r>
              <a:rPr spc="84" dirty="0"/>
              <a:t>Comparison</a:t>
            </a:r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88" dirty="0"/>
              <a:t>Education</a:t>
            </a:r>
            <a:r>
              <a:rPr spc="-35" dirty="0"/>
              <a:t> </a:t>
            </a:r>
            <a:r>
              <a:rPr spc="71" dirty="0"/>
              <a:t>Indicators</a:t>
            </a:r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4" name="object 4"/>
          <p:cNvGrpSpPr/>
          <p:nvPr/>
        </p:nvGrpSpPr>
        <p:grpSpPr>
          <a:xfrm>
            <a:off x="6404768" y="1798544"/>
            <a:ext cx="1457325" cy="1577788"/>
            <a:chOff x="7106336" y="2038350"/>
            <a:chExt cx="1651635" cy="1788160"/>
          </a:xfrm>
        </p:grpSpPr>
        <p:sp>
          <p:nvSpPr>
            <p:cNvPr id="5" name="object 5"/>
            <p:cNvSpPr/>
            <p:nvPr/>
          </p:nvSpPr>
          <p:spPr>
            <a:xfrm>
              <a:off x="8000873" y="2442552"/>
              <a:ext cx="635" cy="441325"/>
            </a:xfrm>
            <a:custGeom>
              <a:avLst/>
              <a:gdLst/>
              <a:ahLst/>
              <a:cxnLst/>
              <a:rect l="l" t="t" r="r" b="b"/>
              <a:pathLst>
                <a:path w="634" h="441325">
                  <a:moveTo>
                    <a:pt x="0" y="0"/>
                  </a:moveTo>
                  <a:lnTo>
                    <a:pt x="0" y="163893"/>
                  </a:lnTo>
                  <a:lnTo>
                    <a:pt x="63" y="441274"/>
                  </a:lnTo>
                  <a:lnTo>
                    <a:pt x="63" y="277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05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8000746" y="2442552"/>
              <a:ext cx="635" cy="441325"/>
            </a:xfrm>
            <a:custGeom>
              <a:avLst/>
              <a:gdLst/>
              <a:ahLst/>
              <a:cxnLst/>
              <a:rect l="l" t="t" r="r" b="b"/>
              <a:pathLst>
                <a:path w="634" h="441325">
                  <a:moveTo>
                    <a:pt x="0" y="0"/>
                  </a:moveTo>
                  <a:lnTo>
                    <a:pt x="0" y="163893"/>
                  </a:lnTo>
                  <a:lnTo>
                    <a:pt x="139" y="441274"/>
                  </a:lnTo>
                  <a:lnTo>
                    <a:pt x="139" y="277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61770" y="2442552"/>
              <a:ext cx="238975" cy="2026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0624" y="2719933"/>
              <a:ext cx="110261" cy="18176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54798" y="2483688"/>
              <a:ext cx="132715" cy="419734"/>
            </a:xfrm>
            <a:custGeom>
              <a:avLst/>
              <a:gdLst/>
              <a:ahLst/>
              <a:cxnLst/>
              <a:rect l="l" t="t" r="r" b="b"/>
              <a:pathLst>
                <a:path w="132715" h="419735">
                  <a:moveTo>
                    <a:pt x="0" y="0"/>
                  </a:moveTo>
                  <a:lnTo>
                    <a:pt x="0" y="163893"/>
                  </a:lnTo>
                  <a:lnTo>
                    <a:pt x="132613" y="419112"/>
                  </a:lnTo>
                  <a:lnTo>
                    <a:pt x="132613" y="255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E2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7754810" y="2481300"/>
              <a:ext cx="135890" cy="421640"/>
            </a:xfrm>
            <a:custGeom>
              <a:avLst/>
              <a:gdLst/>
              <a:ahLst/>
              <a:cxnLst/>
              <a:rect l="l" t="t" r="r" b="b"/>
              <a:pathLst>
                <a:path w="135890" h="421639">
                  <a:moveTo>
                    <a:pt x="135813" y="256501"/>
                  </a:moveTo>
                  <a:lnTo>
                    <a:pt x="6959" y="0"/>
                  </a:lnTo>
                  <a:lnTo>
                    <a:pt x="4508" y="825"/>
                  </a:lnTo>
                  <a:lnTo>
                    <a:pt x="0" y="2387"/>
                  </a:lnTo>
                  <a:lnTo>
                    <a:pt x="0" y="166281"/>
                  </a:lnTo>
                  <a:lnTo>
                    <a:pt x="132600" y="421500"/>
                  </a:lnTo>
                  <a:lnTo>
                    <a:pt x="135813" y="420395"/>
                  </a:lnTo>
                  <a:lnTo>
                    <a:pt x="135813" y="256501"/>
                  </a:lnTo>
                  <a:close/>
                </a:path>
              </a:pathLst>
            </a:custGeom>
            <a:solidFill>
              <a:srgbClr val="002C7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7761770" y="2481300"/>
              <a:ext cx="128905" cy="421005"/>
            </a:xfrm>
            <a:custGeom>
              <a:avLst/>
              <a:gdLst/>
              <a:ahLst/>
              <a:cxnLst/>
              <a:rect l="l" t="t" r="r" b="b"/>
              <a:pathLst>
                <a:path w="128904" h="421005">
                  <a:moveTo>
                    <a:pt x="0" y="0"/>
                  </a:moveTo>
                  <a:lnTo>
                    <a:pt x="0" y="163893"/>
                  </a:lnTo>
                  <a:lnTo>
                    <a:pt x="128854" y="420395"/>
                  </a:lnTo>
                  <a:lnTo>
                    <a:pt x="128854" y="256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8000873" y="2442565"/>
              <a:ext cx="628015" cy="664845"/>
            </a:xfrm>
            <a:custGeom>
              <a:avLst/>
              <a:gdLst/>
              <a:ahLst/>
              <a:cxnLst/>
              <a:rect l="l" t="t" r="r" b="b"/>
              <a:pathLst>
                <a:path w="628015" h="664844">
                  <a:moveTo>
                    <a:pt x="289623" y="664362"/>
                  </a:moveTo>
                  <a:lnTo>
                    <a:pt x="289610" y="500456"/>
                  </a:lnTo>
                  <a:lnTo>
                    <a:pt x="282282" y="459651"/>
                  </a:lnTo>
                  <a:lnTo>
                    <a:pt x="267030" y="421538"/>
                  </a:lnTo>
                  <a:lnTo>
                    <a:pt x="244589" y="386664"/>
                  </a:lnTo>
                  <a:lnTo>
                    <a:pt x="215696" y="355612"/>
                  </a:lnTo>
                  <a:lnTo>
                    <a:pt x="181089" y="328942"/>
                  </a:lnTo>
                  <a:lnTo>
                    <a:pt x="141478" y="307225"/>
                  </a:lnTo>
                  <a:lnTo>
                    <a:pt x="97624" y="291007"/>
                  </a:lnTo>
                  <a:lnTo>
                    <a:pt x="50228" y="280873"/>
                  </a:lnTo>
                  <a:lnTo>
                    <a:pt x="50" y="277380"/>
                  </a:lnTo>
                  <a:lnTo>
                    <a:pt x="50" y="441261"/>
                  </a:lnTo>
                  <a:lnTo>
                    <a:pt x="50228" y="444766"/>
                  </a:lnTo>
                  <a:lnTo>
                    <a:pt x="97624" y="454901"/>
                  </a:lnTo>
                  <a:lnTo>
                    <a:pt x="141478" y="471119"/>
                  </a:lnTo>
                  <a:lnTo>
                    <a:pt x="181089" y="492848"/>
                  </a:lnTo>
                  <a:lnTo>
                    <a:pt x="215696" y="519518"/>
                  </a:lnTo>
                  <a:lnTo>
                    <a:pt x="244589" y="550570"/>
                  </a:lnTo>
                  <a:lnTo>
                    <a:pt x="267030" y="585431"/>
                  </a:lnTo>
                  <a:lnTo>
                    <a:pt x="282282" y="623557"/>
                  </a:lnTo>
                  <a:lnTo>
                    <a:pt x="289623" y="664362"/>
                  </a:lnTo>
                  <a:close/>
                </a:path>
                <a:path w="628015" h="664844">
                  <a:moveTo>
                    <a:pt x="627608" y="483552"/>
                  </a:moveTo>
                  <a:lnTo>
                    <a:pt x="622312" y="441007"/>
                  </a:lnTo>
                  <a:lnTo>
                    <a:pt x="612978" y="399618"/>
                  </a:lnTo>
                  <a:lnTo>
                    <a:pt x="599782" y="359537"/>
                  </a:lnTo>
                  <a:lnTo>
                    <a:pt x="582891" y="320865"/>
                  </a:lnTo>
                  <a:lnTo>
                    <a:pt x="562457" y="283743"/>
                  </a:lnTo>
                  <a:lnTo>
                    <a:pt x="538657" y="248310"/>
                  </a:lnTo>
                  <a:lnTo>
                    <a:pt x="511670" y="214693"/>
                  </a:lnTo>
                  <a:lnTo>
                    <a:pt x="481647" y="183019"/>
                  </a:lnTo>
                  <a:lnTo>
                    <a:pt x="448779" y="153403"/>
                  </a:lnTo>
                  <a:lnTo>
                    <a:pt x="413219" y="126009"/>
                  </a:lnTo>
                  <a:lnTo>
                    <a:pt x="375132" y="100939"/>
                  </a:lnTo>
                  <a:lnTo>
                    <a:pt x="334695" y="78333"/>
                  </a:lnTo>
                  <a:lnTo>
                    <a:pt x="292087" y="58318"/>
                  </a:lnTo>
                  <a:lnTo>
                    <a:pt x="247446" y="41033"/>
                  </a:lnTo>
                  <a:lnTo>
                    <a:pt x="200977" y="26606"/>
                  </a:lnTo>
                  <a:lnTo>
                    <a:pt x="152819" y="15151"/>
                  </a:lnTo>
                  <a:lnTo>
                    <a:pt x="103162" y="6807"/>
                  </a:lnTo>
                  <a:lnTo>
                    <a:pt x="52158" y="1714"/>
                  </a:lnTo>
                  <a:lnTo>
                    <a:pt x="0" y="0"/>
                  </a:lnTo>
                  <a:lnTo>
                    <a:pt x="0" y="163880"/>
                  </a:lnTo>
                  <a:lnTo>
                    <a:pt x="52158" y="165608"/>
                  </a:lnTo>
                  <a:lnTo>
                    <a:pt x="103162" y="170700"/>
                  </a:lnTo>
                  <a:lnTo>
                    <a:pt x="152819" y="179044"/>
                  </a:lnTo>
                  <a:lnTo>
                    <a:pt x="200977" y="190500"/>
                  </a:lnTo>
                  <a:lnTo>
                    <a:pt x="247446" y="204927"/>
                  </a:lnTo>
                  <a:lnTo>
                    <a:pt x="292087" y="222211"/>
                  </a:lnTo>
                  <a:lnTo>
                    <a:pt x="334695" y="242227"/>
                  </a:lnTo>
                  <a:lnTo>
                    <a:pt x="375132" y="264833"/>
                  </a:lnTo>
                  <a:lnTo>
                    <a:pt x="413219" y="289902"/>
                  </a:lnTo>
                  <a:lnTo>
                    <a:pt x="448779" y="317296"/>
                  </a:lnTo>
                  <a:lnTo>
                    <a:pt x="481647" y="346913"/>
                  </a:lnTo>
                  <a:lnTo>
                    <a:pt x="511670" y="378587"/>
                  </a:lnTo>
                  <a:lnTo>
                    <a:pt x="538657" y="412203"/>
                  </a:lnTo>
                  <a:lnTo>
                    <a:pt x="562457" y="447636"/>
                  </a:lnTo>
                  <a:lnTo>
                    <a:pt x="582891" y="484759"/>
                  </a:lnTo>
                  <a:lnTo>
                    <a:pt x="583323" y="485775"/>
                  </a:lnTo>
                  <a:lnTo>
                    <a:pt x="289623" y="500456"/>
                  </a:lnTo>
                  <a:lnTo>
                    <a:pt x="289623" y="664362"/>
                  </a:lnTo>
                  <a:lnTo>
                    <a:pt x="627608" y="647446"/>
                  </a:lnTo>
                  <a:lnTo>
                    <a:pt x="627608" y="483552"/>
                  </a:lnTo>
                  <a:close/>
                </a:path>
              </a:pathLst>
            </a:custGeom>
            <a:solidFill>
              <a:srgbClr val="AA805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0496" y="2926118"/>
              <a:ext cx="338455" cy="180975"/>
            </a:xfrm>
            <a:custGeom>
              <a:avLst/>
              <a:gdLst/>
              <a:ahLst/>
              <a:cxnLst/>
              <a:rect l="l" t="t" r="r" b="b"/>
              <a:pathLst>
                <a:path w="338454" h="180975">
                  <a:moveTo>
                    <a:pt x="337985" y="0"/>
                  </a:moveTo>
                  <a:lnTo>
                    <a:pt x="0" y="16903"/>
                  </a:lnTo>
                  <a:lnTo>
                    <a:pt x="0" y="180809"/>
                  </a:lnTo>
                  <a:lnTo>
                    <a:pt x="337985" y="163906"/>
                  </a:lnTo>
                  <a:lnTo>
                    <a:pt x="337985" y="0"/>
                  </a:lnTo>
                  <a:close/>
                </a:path>
              </a:pathLst>
            </a:custGeom>
            <a:solidFill>
              <a:srgbClr val="5C320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1374" y="3015513"/>
              <a:ext cx="328930" cy="231775"/>
            </a:xfrm>
            <a:custGeom>
              <a:avLst/>
              <a:gdLst/>
              <a:ahLst/>
              <a:cxnLst/>
              <a:rect l="l" t="t" r="r" b="b"/>
              <a:pathLst>
                <a:path w="328929" h="231775">
                  <a:moveTo>
                    <a:pt x="328371" y="0"/>
                  </a:moveTo>
                  <a:lnTo>
                    <a:pt x="0" y="67703"/>
                  </a:lnTo>
                  <a:lnTo>
                    <a:pt x="0" y="231609"/>
                  </a:lnTo>
                  <a:lnTo>
                    <a:pt x="328371" y="163893"/>
                  </a:lnTo>
                  <a:lnTo>
                    <a:pt x="328371" y="0"/>
                  </a:lnTo>
                  <a:close/>
                </a:path>
              </a:pathLst>
            </a:custGeom>
            <a:solidFill>
              <a:srgbClr val="004DB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7372350" y="2738919"/>
              <a:ext cx="515620" cy="508634"/>
            </a:xfrm>
            <a:custGeom>
              <a:avLst/>
              <a:gdLst/>
              <a:ahLst/>
              <a:cxnLst/>
              <a:rect l="l" t="t" r="r" b="b"/>
              <a:pathLst>
                <a:path w="515620" h="508635">
                  <a:moveTo>
                    <a:pt x="515061" y="0"/>
                  </a:moveTo>
                  <a:lnTo>
                    <a:pt x="468287" y="20472"/>
                  </a:lnTo>
                  <a:lnTo>
                    <a:pt x="427888" y="46621"/>
                  </a:lnTo>
                  <a:lnTo>
                    <a:pt x="394373" y="77635"/>
                  </a:lnTo>
                  <a:lnTo>
                    <a:pt x="368223" y="112661"/>
                  </a:lnTo>
                  <a:lnTo>
                    <a:pt x="349948" y="150914"/>
                  </a:lnTo>
                  <a:lnTo>
                    <a:pt x="340055" y="191528"/>
                  </a:lnTo>
                  <a:lnTo>
                    <a:pt x="339026" y="233692"/>
                  </a:lnTo>
                  <a:lnTo>
                    <a:pt x="347383" y="276580"/>
                  </a:lnTo>
                  <a:lnTo>
                    <a:pt x="19011" y="344297"/>
                  </a:lnTo>
                  <a:lnTo>
                    <a:pt x="10426" y="312674"/>
                  </a:lnTo>
                  <a:lnTo>
                    <a:pt x="4508" y="281965"/>
                  </a:lnTo>
                  <a:lnTo>
                    <a:pt x="1092" y="250990"/>
                  </a:lnTo>
                  <a:lnTo>
                    <a:pt x="0" y="218592"/>
                  </a:lnTo>
                  <a:lnTo>
                    <a:pt x="0" y="382485"/>
                  </a:lnTo>
                  <a:lnTo>
                    <a:pt x="1092" y="414883"/>
                  </a:lnTo>
                  <a:lnTo>
                    <a:pt x="4508" y="445858"/>
                  </a:lnTo>
                  <a:lnTo>
                    <a:pt x="10426" y="476567"/>
                  </a:lnTo>
                  <a:lnTo>
                    <a:pt x="19011" y="508190"/>
                  </a:lnTo>
                  <a:lnTo>
                    <a:pt x="347383" y="440486"/>
                  </a:lnTo>
                  <a:lnTo>
                    <a:pt x="347383" y="325348"/>
                  </a:lnTo>
                  <a:lnTo>
                    <a:pt x="349948" y="314807"/>
                  </a:lnTo>
                  <a:lnTo>
                    <a:pt x="368223" y="276567"/>
                  </a:lnTo>
                  <a:lnTo>
                    <a:pt x="394373" y="241528"/>
                  </a:lnTo>
                  <a:lnTo>
                    <a:pt x="427888" y="210515"/>
                  </a:lnTo>
                  <a:lnTo>
                    <a:pt x="468287" y="184365"/>
                  </a:lnTo>
                  <a:lnTo>
                    <a:pt x="515061" y="163880"/>
                  </a:lnTo>
                  <a:lnTo>
                    <a:pt x="515061" y="0"/>
                  </a:lnTo>
                  <a:close/>
                </a:path>
              </a:pathLst>
            </a:custGeom>
            <a:solidFill>
              <a:srgbClr val="0064E2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7636141" y="3150984"/>
              <a:ext cx="196850" cy="389890"/>
            </a:xfrm>
            <a:custGeom>
              <a:avLst/>
              <a:gdLst/>
              <a:ahLst/>
              <a:cxnLst/>
              <a:rect l="l" t="t" r="r" b="b"/>
              <a:pathLst>
                <a:path w="196850" h="389889">
                  <a:moveTo>
                    <a:pt x="196532" y="0"/>
                  </a:moveTo>
                  <a:lnTo>
                    <a:pt x="0" y="225882"/>
                  </a:lnTo>
                  <a:lnTo>
                    <a:pt x="0" y="389788"/>
                  </a:lnTo>
                  <a:lnTo>
                    <a:pt x="196532" y="163906"/>
                  </a:lnTo>
                  <a:lnTo>
                    <a:pt x="196532" y="0"/>
                  </a:lnTo>
                  <a:close/>
                </a:path>
              </a:pathLst>
            </a:custGeom>
            <a:solidFill>
              <a:srgbClr val="5C320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7391375" y="3015513"/>
              <a:ext cx="441325" cy="525780"/>
            </a:xfrm>
            <a:custGeom>
              <a:avLst/>
              <a:gdLst/>
              <a:ahLst/>
              <a:cxnLst/>
              <a:rect l="l" t="t" r="r" b="b"/>
              <a:pathLst>
                <a:path w="441325" h="525779">
                  <a:moveTo>
                    <a:pt x="441286" y="135470"/>
                  </a:moveTo>
                  <a:lnTo>
                    <a:pt x="401408" y="107924"/>
                  </a:lnTo>
                  <a:lnTo>
                    <a:pt x="369455" y="76339"/>
                  </a:lnTo>
                  <a:lnTo>
                    <a:pt x="345173" y="40462"/>
                  </a:lnTo>
                  <a:lnTo>
                    <a:pt x="328371" y="0"/>
                  </a:lnTo>
                  <a:lnTo>
                    <a:pt x="328371" y="163893"/>
                  </a:lnTo>
                  <a:lnTo>
                    <a:pt x="345173" y="204355"/>
                  </a:lnTo>
                  <a:lnTo>
                    <a:pt x="360997" y="227761"/>
                  </a:lnTo>
                  <a:lnTo>
                    <a:pt x="244767" y="361353"/>
                  </a:lnTo>
                  <a:lnTo>
                    <a:pt x="199364" y="332549"/>
                  </a:lnTo>
                  <a:lnTo>
                    <a:pt x="158330" y="301637"/>
                  </a:lnTo>
                  <a:lnTo>
                    <a:pt x="121577" y="268528"/>
                  </a:lnTo>
                  <a:lnTo>
                    <a:pt x="89052" y="233172"/>
                  </a:lnTo>
                  <a:lnTo>
                    <a:pt x="60693" y="195491"/>
                  </a:lnTo>
                  <a:lnTo>
                    <a:pt x="36436" y="155397"/>
                  </a:lnTo>
                  <a:lnTo>
                    <a:pt x="16230" y="112826"/>
                  </a:lnTo>
                  <a:lnTo>
                    <a:pt x="0" y="67703"/>
                  </a:lnTo>
                  <a:lnTo>
                    <a:pt x="0" y="231609"/>
                  </a:lnTo>
                  <a:lnTo>
                    <a:pt x="16230" y="276733"/>
                  </a:lnTo>
                  <a:lnTo>
                    <a:pt x="36436" y="319290"/>
                  </a:lnTo>
                  <a:lnTo>
                    <a:pt x="60693" y="359384"/>
                  </a:lnTo>
                  <a:lnTo>
                    <a:pt x="89052" y="397065"/>
                  </a:lnTo>
                  <a:lnTo>
                    <a:pt x="121577" y="432422"/>
                  </a:lnTo>
                  <a:lnTo>
                    <a:pt x="158330" y="465531"/>
                  </a:lnTo>
                  <a:lnTo>
                    <a:pt x="199364" y="496443"/>
                  </a:lnTo>
                  <a:lnTo>
                    <a:pt x="244767" y="525246"/>
                  </a:lnTo>
                  <a:lnTo>
                    <a:pt x="441286" y="299364"/>
                  </a:lnTo>
                  <a:lnTo>
                    <a:pt x="441286" y="135470"/>
                  </a:lnTo>
                  <a:close/>
                </a:path>
              </a:pathLst>
            </a:custGeom>
            <a:solidFill>
              <a:srgbClr val="004DB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7636142" y="2943021"/>
              <a:ext cx="993775" cy="693420"/>
            </a:xfrm>
            <a:custGeom>
              <a:avLst/>
              <a:gdLst/>
              <a:ahLst/>
              <a:cxnLst/>
              <a:rect l="l" t="t" r="r" b="b"/>
              <a:pathLst>
                <a:path w="993775" h="693420">
                  <a:moveTo>
                    <a:pt x="654354" y="0"/>
                  </a:moveTo>
                  <a:lnTo>
                    <a:pt x="652868" y="42862"/>
                  </a:lnTo>
                  <a:lnTo>
                    <a:pt x="642404" y="83667"/>
                  </a:lnTo>
                  <a:lnTo>
                    <a:pt x="623747" y="121678"/>
                  </a:lnTo>
                  <a:lnTo>
                    <a:pt x="597662" y="156210"/>
                  </a:lnTo>
                  <a:lnTo>
                    <a:pt x="564896" y="186537"/>
                  </a:lnTo>
                  <a:lnTo>
                    <a:pt x="526237" y="211950"/>
                  </a:lnTo>
                  <a:lnTo>
                    <a:pt x="482447" y="231749"/>
                  </a:lnTo>
                  <a:lnTo>
                    <a:pt x="434289" y="245224"/>
                  </a:lnTo>
                  <a:lnTo>
                    <a:pt x="382536" y="251637"/>
                  </a:lnTo>
                  <a:lnTo>
                    <a:pt x="332206" y="250913"/>
                  </a:lnTo>
                  <a:lnTo>
                    <a:pt x="284746" y="243471"/>
                  </a:lnTo>
                  <a:lnTo>
                    <a:pt x="239674" y="229196"/>
                  </a:lnTo>
                  <a:lnTo>
                    <a:pt x="196532" y="207962"/>
                  </a:lnTo>
                  <a:lnTo>
                    <a:pt x="196532" y="371868"/>
                  </a:lnTo>
                  <a:lnTo>
                    <a:pt x="241693" y="393547"/>
                  </a:lnTo>
                  <a:lnTo>
                    <a:pt x="289471" y="407885"/>
                  </a:lnTo>
                  <a:lnTo>
                    <a:pt x="338709" y="415048"/>
                  </a:lnTo>
                  <a:lnTo>
                    <a:pt x="388289" y="415213"/>
                  </a:lnTo>
                  <a:lnTo>
                    <a:pt x="437045" y="408508"/>
                  </a:lnTo>
                  <a:lnTo>
                    <a:pt x="483831" y="395109"/>
                  </a:lnTo>
                  <a:lnTo>
                    <a:pt x="527532" y="375170"/>
                  </a:lnTo>
                  <a:lnTo>
                    <a:pt x="566978" y="348843"/>
                  </a:lnTo>
                  <a:lnTo>
                    <a:pt x="601052" y="316280"/>
                  </a:lnTo>
                  <a:lnTo>
                    <a:pt x="626948" y="280936"/>
                  </a:lnTo>
                  <a:lnTo>
                    <a:pt x="644385" y="244017"/>
                  </a:lnTo>
                  <a:lnTo>
                    <a:pt x="653465" y="205143"/>
                  </a:lnTo>
                  <a:lnTo>
                    <a:pt x="654342" y="163918"/>
                  </a:lnTo>
                  <a:lnTo>
                    <a:pt x="654354" y="0"/>
                  </a:lnTo>
                  <a:close/>
                </a:path>
                <a:path w="993775" h="693420">
                  <a:moveTo>
                    <a:pt x="993508" y="14490"/>
                  </a:moveTo>
                  <a:lnTo>
                    <a:pt x="991412" y="56730"/>
                  </a:lnTo>
                  <a:lnTo>
                    <a:pt x="985278" y="98031"/>
                  </a:lnTo>
                  <a:lnTo>
                    <a:pt x="975233" y="138252"/>
                  </a:lnTo>
                  <a:lnTo>
                    <a:pt x="961453" y="177266"/>
                  </a:lnTo>
                  <a:lnTo>
                    <a:pt x="944105" y="214947"/>
                  </a:lnTo>
                  <a:lnTo>
                    <a:pt x="923328" y="251155"/>
                  </a:lnTo>
                  <a:lnTo>
                    <a:pt x="899312" y="285750"/>
                  </a:lnTo>
                  <a:lnTo>
                    <a:pt x="872210" y="318630"/>
                  </a:lnTo>
                  <a:lnTo>
                    <a:pt x="842175" y="349631"/>
                  </a:lnTo>
                  <a:lnTo>
                    <a:pt x="809371" y="378625"/>
                  </a:lnTo>
                  <a:lnTo>
                    <a:pt x="773976" y="405498"/>
                  </a:lnTo>
                  <a:lnTo>
                    <a:pt x="736130" y="430098"/>
                  </a:lnTo>
                  <a:lnTo>
                    <a:pt x="695998" y="452297"/>
                  </a:lnTo>
                  <a:lnTo>
                    <a:pt x="653757" y="471982"/>
                  </a:lnTo>
                  <a:lnTo>
                    <a:pt x="609549" y="488988"/>
                  </a:lnTo>
                  <a:lnTo>
                    <a:pt x="563549" y="503199"/>
                  </a:lnTo>
                  <a:lnTo>
                    <a:pt x="515924" y="514489"/>
                  </a:lnTo>
                  <a:lnTo>
                    <a:pt x="466826" y="522719"/>
                  </a:lnTo>
                  <a:lnTo>
                    <a:pt x="416407" y="527748"/>
                  </a:lnTo>
                  <a:lnTo>
                    <a:pt x="364858" y="529450"/>
                  </a:lnTo>
                  <a:lnTo>
                    <a:pt x="314452" y="528015"/>
                  </a:lnTo>
                  <a:lnTo>
                    <a:pt x="265772" y="523671"/>
                  </a:lnTo>
                  <a:lnTo>
                    <a:pt x="218643" y="516356"/>
                  </a:lnTo>
                  <a:lnTo>
                    <a:pt x="172897" y="506056"/>
                  </a:lnTo>
                  <a:lnTo>
                    <a:pt x="128333" y="492696"/>
                  </a:lnTo>
                  <a:lnTo>
                    <a:pt x="84772" y="476237"/>
                  </a:lnTo>
                  <a:lnTo>
                    <a:pt x="42062" y="456641"/>
                  </a:lnTo>
                  <a:lnTo>
                    <a:pt x="0" y="433844"/>
                  </a:lnTo>
                  <a:lnTo>
                    <a:pt x="0" y="597750"/>
                  </a:lnTo>
                  <a:lnTo>
                    <a:pt x="43192" y="620877"/>
                  </a:lnTo>
                  <a:lnTo>
                    <a:pt x="87807" y="640753"/>
                  </a:lnTo>
                  <a:lnTo>
                    <a:pt x="133629" y="657390"/>
                  </a:lnTo>
                  <a:lnTo>
                    <a:pt x="180403" y="670839"/>
                  </a:lnTo>
                  <a:lnTo>
                    <a:pt x="227939" y="681139"/>
                  </a:lnTo>
                  <a:lnTo>
                    <a:pt x="275983" y="688301"/>
                  </a:lnTo>
                  <a:lnTo>
                    <a:pt x="324332" y="692353"/>
                  </a:lnTo>
                  <a:lnTo>
                    <a:pt x="372732" y="693356"/>
                  </a:lnTo>
                  <a:lnTo>
                    <a:pt x="420992" y="691311"/>
                  </a:lnTo>
                  <a:lnTo>
                    <a:pt x="468858" y="686257"/>
                  </a:lnTo>
                  <a:lnTo>
                    <a:pt x="516115" y="678243"/>
                  </a:lnTo>
                  <a:lnTo>
                    <a:pt x="562533" y="667270"/>
                  </a:lnTo>
                  <a:lnTo>
                    <a:pt x="607898" y="653389"/>
                  </a:lnTo>
                  <a:lnTo>
                    <a:pt x="651979" y="636625"/>
                  </a:lnTo>
                  <a:lnTo>
                    <a:pt x="694537" y="617016"/>
                  </a:lnTo>
                  <a:lnTo>
                    <a:pt x="735368" y="594575"/>
                  </a:lnTo>
                  <a:lnTo>
                    <a:pt x="774230" y="569366"/>
                  </a:lnTo>
                  <a:lnTo>
                    <a:pt x="810907" y="541375"/>
                  </a:lnTo>
                  <a:lnTo>
                    <a:pt x="845172" y="510679"/>
                  </a:lnTo>
                  <a:lnTo>
                    <a:pt x="876795" y="477266"/>
                  </a:lnTo>
                  <a:lnTo>
                    <a:pt x="908265" y="437857"/>
                  </a:lnTo>
                  <a:lnTo>
                    <a:pt x="934656" y="397700"/>
                  </a:lnTo>
                  <a:lnTo>
                    <a:pt x="956068" y="356603"/>
                  </a:lnTo>
                  <a:lnTo>
                    <a:pt x="972578" y="314350"/>
                  </a:lnTo>
                  <a:lnTo>
                    <a:pt x="984262" y="270700"/>
                  </a:lnTo>
                  <a:lnTo>
                    <a:pt x="991209" y="225463"/>
                  </a:lnTo>
                  <a:lnTo>
                    <a:pt x="993508" y="178384"/>
                  </a:lnTo>
                  <a:lnTo>
                    <a:pt x="993508" y="14490"/>
                  </a:lnTo>
                  <a:close/>
                </a:path>
              </a:pathLst>
            </a:custGeom>
            <a:solidFill>
              <a:srgbClr val="5C320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8000873" y="2442552"/>
              <a:ext cx="628015" cy="501015"/>
            </a:xfrm>
            <a:custGeom>
              <a:avLst/>
              <a:gdLst/>
              <a:ahLst/>
              <a:cxnLst/>
              <a:rect l="l" t="t" r="r" b="b"/>
              <a:pathLst>
                <a:path w="628015" h="501014">
                  <a:moveTo>
                    <a:pt x="0" y="0"/>
                  </a:moveTo>
                  <a:lnTo>
                    <a:pt x="63" y="277380"/>
                  </a:lnTo>
                  <a:lnTo>
                    <a:pt x="50240" y="280879"/>
                  </a:lnTo>
                  <a:lnTo>
                    <a:pt x="97626" y="291017"/>
                  </a:lnTo>
                  <a:lnTo>
                    <a:pt x="141487" y="307230"/>
                  </a:lnTo>
                  <a:lnTo>
                    <a:pt x="181092" y="328953"/>
                  </a:lnTo>
                  <a:lnTo>
                    <a:pt x="215707" y="355621"/>
                  </a:lnTo>
                  <a:lnTo>
                    <a:pt x="244600" y="386672"/>
                  </a:lnTo>
                  <a:lnTo>
                    <a:pt x="267039" y="421539"/>
                  </a:lnTo>
                  <a:lnTo>
                    <a:pt x="282291" y="459660"/>
                  </a:lnTo>
                  <a:lnTo>
                    <a:pt x="289623" y="500468"/>
                  </a:lnTo>
                  <a:lnTo>
                    <a:pt x="627608" y="483565"/>
                  </a:lnTo>
                  <a:lnTo>
                    <a:pt x="622318" y="441016"/>
                  </a:lnTo>
                  <a:lnTo>
                    <a:pt x="612990" y="399630"/>
                  </a:lnTo>
                  <a:lnTo>
                    <a:pt x="599791" y="359537"/>
                  </a:lnTo>
                  <a:lnTo>
                    <a:pt x="582892" y="320867"/>
                  </a:lnTo>
                  <a:lnTo>
                    <a:pt x="562460" y="283751"/>
                  </a:lnTo>
                  <a:lnTo>
                    <a:pt x="538665" y="248317"/>
                  </a:lnTo>
                  <a:lnTo>
                    <a:pt x="511674" y="214697"/>
                  </a:lnTo>
                  <a:lnTo>
                    <a:pt x="481658" y="183019"/>
                  </a:lnTo>
                  <a:lnTo>
                    <a:pt x="448784" y="153415"/>
                  </a:lnTo>
                  <a:lnTo>
                    <a:pt x="413221" y="126014"/>
                  </a:lnTo>
                  <a:lnTo>
                    <a:pt x="375138" y="100946"/>
                  </a:lnTo>
                  <a:lnTo>
                    <a:pt x="334704" y="78342"/>
                  </a:lnTo>
                  <a:lnTo>
                    <a:pt x="292087" y="58330"/>
                  </a:lnTo>
                  <a:lnTo>
                    <a:pt x="247456" y="41042"/>
                  </a:lnTo>
                  <a:lnTo>
                    <a:pt x="200980" y="26607"/>
                  </a:lnTo>
                  <a:lnTo>
                    <a:pt x="152828" y="15155"/>
                  </a:lnTo>
                  <a:lnTo>
                    <a:pt x="103168" y="6817"/>
                  </a:lnTo>
                  <a:lnTo>
                    <a:pt x="52169" y="1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8000873" y="2442552"/>
              <a:ext cx="628015" cy="501015"/>
            </a:xfrm>
            <a:custGeom>
              <a:avLst/>
              <a:gdLst/>
              <a:ahLst/>
              <a:cxnLst/>
              <a:rect l="l" t="t" r="r" b="b"/>
              <a:pathLst>
                <a:path w="628015" h="501014">
                  <a:moveTo>
                    <a:pt x="0" y="0"/>
                  </a:moveTo>
                  <a:lnTo>
                    <a:pt x="52169" y="1721"/>
                  </a:lnTo>
                  <a:lnTo>
                    <a:pt x="103168" y="6817"/>
                  </a:lnTo>
                  <a:lnTo>
                    <a:pt x="152828" y="15155"/>
                  </a:lnTo>
                  <a:lnTo>
                    <a:pt x="200980" y="26607"/>
                  </a:lnTo>
                  <a:lnTo>
                    <a:pt x="247456" y="41042"/>
                  </a:lnTo>
                  <a:lnTo>
                    <a:pt x="292087" y="58330"/>
                  </a:lnTo>
                  <a:lnTo>
                    <a:pt x="334704" y="78342"/>
                  </a:lnTo>
                  <a:lnTo>
                    <a:pt x="375138" y="100946"/>
                  </a:lnTo>
                  <a:lnTo>
                    <a:pt x="413221" y="126014"/>
                  </a:lnTo>
                  <a:lnTo>
                    <a:pt x="448784" y="153415"/>
                  </a:lnTo>
                  <a:lnTo>
                    <a:pt x="481658" y="183019"/>
                  </a:lnTo>
                  <a:lnTo>
                    <a:pt x="511674" y="214697"/>
                  </a:lnTo>
                  <a:lnTo>
                    <a:pt x="538665" y="248317"/>
                  </a:lnTo>
                  <a:lnTo>
                    <a:pt x="562460" y="283751"/>
                  </a:lnTo>
                  <a:lnTo>
                    <a:pt x="582892" y="320867"/>
                  </a:lnTo>
                  <a:lnTo>
                    <a:pt x="599791" y="359537"/>
                  </a:lnTo>
                  <a:lnTo>
                    <a:pt x="612990" y="399630"/>
                  </a:lnTo>
                  <a:lnTo>
                    <a:pt x="622318" y="441016"/>
                  </a:lnTo>
                  <a:lnTo>
                    <a:pt x="627608" y="483565"/>
                  </a:lnTo>
                  <a:lnTo>
                    <a:pt x="289623" y="500468"/>
                  </a:lnTo>
                  <a:lnTo>
                    <a:pt x="282291" y="459660"/>
                  </a:lnTo>
                  <a:lnTo>
                    <a:pt x="267039" y="421539"/>
                  </a:lnTo>
                  <a:lnTo>
                    <a:pt x="244600" y="386672"/>
                  </a:lnTo>
                  <a:lnTo>
                    <a:pt x="215707" y="355621"/>
                  </a:lnTo>
                  <a:lnTo>
                    <a:pt x="181092" y="328953"/>
                  </a:lnTo>
                  <a:lnTo>
                    <a:pt x="141487" y="307230"/>
                  </a:lnTo>
                  <a:lnTo>
                    <a:pt x="97626" y="291017"/>
                  </a:lnTo>
                  <a:lnTo>
                    <a:pt x="50240" y="280879"/>
                  </a:lnTo>
                  <a:lnTo>
                    <a:pt x="63" y="2773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4996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7636141" y="2926118"/>
              <a:ext cx="993775" cy="546735"/>
            </a:xfrm>
            <a:custGeom>
              <a:avLst/>
              <a:gdLst/>
              <a:ahLst/>
              <a:cxnLst/>
              <a:rect l="l" t="t" r="r" b="b"/>
              <a:pathLst>
                <a:path w="993775" h="546735">
                  <a:moveTo>
                    <a:pt x="992339" y="0"/>
                  </a:moveTo>
                  <a:lnTo>
                    <a:pt x="654354" y="16903"/>
                  </a:lnTo>
                  <a:lnTo>
                    <a:pt x="653471" y="58134"/>
                  </a:lnTo>
                  <a:lnTo>
                    <a:pt x="644386" y="97010"/>
                  </a:lnTo>
                  <a:lnTo>
                    <a:pt x="626960" y="133927"/>
                  </a:lnTo>
                  <a:lnTo>
                    <a:pt x="601052" y="169278"/>
                  </a:lnTo>
                  <a:lnTo>
                    <a:pt x="566987" y="201835"/>
                  </a:lnTo>
                  <a:lnTo>
                    <a:pt x="527535" y="228162"/>
                  </a:lnTo>
                  <a:lnTo>
                    <a:pt x="483841" y="248104"/>
                  </a:lnTo>
                  <a:lnTo>
                    <a:pt x="437045" y="261503"/>
                  </a:lnTo>
                  <a:lnTo>
                    <a:pt x="388291" y="268202"/>
                  </a:lnTo>
                  <a:lnTo>
                    <a:pt x="338720" y="268044"/>
                  </a:lnTo>
                  <a:lnTo>
                    <a:pt x="289475" y="260874"/>
                  </a:lnTo>
                  <a:lnTo>
                    <a:pt x="241698" y="246533"/>
                  </a:lnTo>
                  <a:lnTo>
                    <a:pt x="196532" y="224866"/>
                  </a:lnTo>
                  <a:lnTo>
                    <a:pt x="0" y="450748"/>
                  </a:lnTo>
                  <a:lnTo>
                    <a:pt x="46323" y="475644"/>
                  </a:lnTo>
                  <a:lnTo>
                    <a:pt x="93549" y="496747"/>
                  </a:lnTo>
                  <a:lnTo>
                    <a:pt x="141810" y="514086"/>
                  </a:lnTo>
                  <a:lnTo>
                    <a:pt x="191235" y="527692"/>
                  </a:lnTo>
                  <a:lnTo>
                    <a:pt x="241954" y="537597"/>
                  </a:lnTo>
                  <a:lnTo>
                    <a:pt x="294099" y="543829"/>
                  </a:lnTo>
                  <a:lnTo>
                    <a:pt x="347799" y="546420"/>
                  </a:lnTo>
                  <a:lnTo>
                    <a:pt x="403186" y="545401"/>
                  </a:lnTo>
                  <a:lnTo>
                    <a:pt x="454522" y="541121"/>
                  </a:lnTo>
                  <a:lnTo>
                    <a:pt x="504465" y="533579"/>
                  </a:lnTo>
                  <a:lnTo>
                    <a:pt x="552863" y="522915"/>
                  </a:lnTo>
                  <a:lnTo>
                    <a:pt x="599564" y="509269"/>
                  </a:lnTo>
                  <a:lnTo>
                    <a:pt x="644417" y="492783"/>
                  </a:lnTo>
                  <a:lnTo>
                    <a:pt x="687271" y="473595"/>
                  </a:lnTo>
                  <a:lnTo>
                    <a:pt x="727973" y="451848"/>
                  </a:lnTo>
                  <a:lnTo>
                    <a:pt x="766373" y="427680"/>
                  </a:lnTo>
                  <a:lnTo>
                    <a:pt x="802318" y="401233"/>
                  </a:lnTo>
                  <a:lnTo>
                    <a:pt x="835656" y="372646"/>
                  </a:lnTo>
                  <a:lnTo>
                    <a:pt x="866237" y="342061"/>
                  </a:lnTo>
                  <a:lnTo>
                    <a:pt x="893908" y="309617"/>
                  </a:lnTo>
                  <a:lnTo>
                    <a:pt x="918518" y="275454"/>
                  </a:lnTo>
                  <a:lnTo>
                    <a:pt x="939916" y="239714"/>
                  </a:lnTo>
                  <a:lnTo>
                    <a:pt x="957949" y="202537"/>
                  </a:lnTo>
                  <a:lnTo>
                    <a:pt x="972465" y="164062"/>
                  </a:lnTo>
                  <a:lnTo>
                    <a:pt x="983315" y="124431"/>
                  </a:lnTo>
                  <a:lnTo>
                    <a:pt x="990344" y="83783"/>
                  </a:lnTo>
                  <a:lnTo>
                    <a:pt x="993403" y="42259"/>
                  </a:lnTo>
                  <a:lnTo>
                    <a:pt x="99233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7636141" y="2926118"/>
              <a:ext cx="993775" cy="546735"/>
            </a:xfrm>
            <a:custGeom>
              <a:avLst/>
              <a:gdLst/>
              <a:ahLst/>
              <a:cxnLst/>
              <a:rect l="l" t="t" r="r" b="b"/>
              <a:pathLst>
                <a:path w="993775" h="546735">
                  <a:moveTo>
                    <a:pt x="992339" y="0"/>
                  </a:moveTo>
                  <a:lnTo>
                    <a:pt x="993403" y="42259"/>
                  </a:lnTo>
                  <a:lnTo>
                    <a:pt x="990344" y="83783"/>
                  </a:lnTo>
                  <a:lnTo>
                    <a:pt x="983315" y="124431"/>
                  </a:lnTo>
                  <a:lnTo>
                    <a:pt x="972465" y="164062"/>
                  </a:lnTo>
                  <a:lnTo>
                    <a:pt x="957949" y="202537"/>
                  </a:lnTo>
                  <a:lnTo>
                    <a:pt x="939916" y="239714"/>
                  </a:lnTo>
                  <a:lnTo>
                    <a:pt x="918518" y="275454"/>
                  </a:lnTo>
                  <a:lnTo>
                    <a:pt x="893908" y="309617"/>
                  </a:lnTo>
                  <a:lnTo>
                    <a:pt x="866237" y="342061"/>
                  </a:lnTo>
                  <a:lnTo>
                    <a:pt x="835656" y="372646"/>
                  </a:lnTo>
                  <a:lnTo>
                    <a:pt x="802318" y="401233"/>
                  </a:lnTo>
                  <a:lnTo>
                    <a:pt x="766373" y="427680"/>
                  </a:lnTo>
                  <a:lnTo>
                    <a:pt x="727973" y="451848"/>
                  </a:lnTo>
                  <a:lnTo>
                    <a:pt x="687271" y="473595"/>
                  </a:lnTo>
                  <a:lnTo>
                    <a:pt x="644417" y="492783"/>
                  </a:lnTo>
                  <a:lnTo>
                    <a:pt x="599564" y="509269"/>
                  </a:lnTo>
                  <a:lnTo>
                    <a:pt x="552863" y="522915"/>
                  </a:lnTo>
                  <a:lnTo>
                    <a:pt x="504465" y="533579"/>
                  </a:lnTo>
                  <a:lnTo>
                    <a:pt x="454522" y="541121"/>
                  </a:lnTo>
                  <a:lnTo>
                    <a:pt x="403186" y="545401"/>
                  </a:lnTo>
                  <a:lnTo>
                    <a:pt x="347799" y="546420"/>
                  </a:lnTo>
                  <a:lnTo>
                    <a:pt x="294099" y="543829"/>
                  </a:lnTo>
                  <a:lnTo>
                    <a:pt x="241954" y="537597"/>
                  </a:lnTo>
                  <a:lnTo>
                    <a:pt x="191235" y="527692"/>
                  </a:lnTo>
                  <a:lnTo>
                    <a:pt x="141810" y="514086"/>
                  </a:lnTo>
                  <a:lnTo>
                    <a:pt x="93549" y="496747"/>
                  </a:lnTo>
                  <a:lnTo>
                    <a:pt x="46323" y="475644"/>
                  </a:lnTo>
                  <a:lnTo>
                    <a:pt x="0" y="450748"/>
                  </a:lnTo>
                  <a:lnTo>
                    <a:pt x="196532" y="224866"/>
                  </a:lnTo>
                  <a:lnTo>
                    <a:pt x="241698" y="246533"/>
                  </a:lnTo>
                  <a:lnTo>
                    <a:pt x="289475" y="260874"/>
                  </a:lnTo>
                  <a:lnTo>
                    <a:pt x="338720" y="268044"/>
                  </a:lnTo>
                  <a:lnTo>
                    <a:pt x="388291" y="268202"/>
                  </a:lnTo>
                  <a:lnTo>
                    <a:pt x="437045" y="261503"/>
                  </a:lnTo>
                  <a:lnTo>
                    <a:pt x="483841" y="248104"/>
                  </a:lnTo>
                  <a:lnTo>
                    <a:pt x="527535" y="228162"/>
                  </a:lnTo>
                  <a:lnTo>
                    <a:pt x="566987" y="201835"/>
                  </a:lnTo>
                  <a:lnTo>
                    <a:pt x="601052" y="169278"/>
                  </a:lnTo>
                  <a:lnTo>
                    <a:pt x="626960" y="133927"/>
                  </a:lnTo>
                  <a:lnTo>
                    <a:pt x="644386" y="97010"/>
                  </a:lnTo>
                  <a:lnTo>
                    <a:pt x="653471" y="58134"/>
                  </a:lnTo>
                  <a:lnTo>
                    <a:pt x="654354" y="16903"/>
                  </a:lnTo>
                  <a:lnTo>
                    <a:pt x="992339" y="0"/>
                  </a:lnTo>
                  <a:close/>
                </a:path>
              </a:pathLst>
            </a:custGeom>
            <a:ln w="9525">
              <a:solidFill>
                <a:srgbClr val="744C2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7391374" y="3015513"/>
              <a:ext cx="441325" cy="361950"/>
            </a:xfrm>
            <a:custGeom>
              <a:avLst/>
              <a:gdLst/>
              <a:ahLst/>
              <a:cxnLst/>
              <a:rect l="l" t="t" r="r" b="b"/>
              <a:pathLst>
                <a:path w="441325" h="361950">
                  <a:moveTo>
                    <a:pt x="328371" y="0"/>
                  </a:moveTo>
                  <a:lnTo>
                    <a:pt x="0" y="67703"/>
                  </a:lnTo>
                  <a:lnTo>
                    <a:pt x="16233" y="112823"/>
                  </a:lnTo>
                  <a:lnTo>
                    <a:pt x="36446" y="155391"/>
                  </a:lnTo>
                  <a:lnTo>
                    <a:pt x="60701" y="195482"/>
                  </a:lnTo>
                  <a:lnTo>
                    <a:pt x="89060" y="233168"/>
                  </a:lnTo>
                  <a:lnTo>
                    <a:pt x="121584" y="268525"/>
                  </a:lnTo>
                  <a:lnTo>
                    <a:pt x="158335" y="301625"/>
                  </a:lnTo>
                  <a:lnTo>
                    <a:pt x="199376" y="332543"/>
                  </a:lnTo>
                  <a:lnTo>
                    <a:pt x="244767" y="361353"/>
                  </a:lnTo>
                  <a:lnTo>
                    <a:pt x="441286" y="135470"/>
                  </a:lnTo>
                  <a:lnTo>
                    <a:pt x="401416" y="107915"/>
                  </a:lnTo>
                  <a:lnTo>
                    <a:pt x="369455" y="76331"/>
                  </a:lnTo>
                  <a:lnTo>
                    <a:pt x="345182" y="40450"/>
                  </a:lnTo>
                  <a:lnTo>
                    <a:pt x="328371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7391374" y="3015513"/>
              <a:ext cx="441325" cy="361950"/>
            </a:xfrm>
            <a:custGeom>
              <a:avLst/>
              <a:gdLst/>
              <a:ahLst/>
              <a:cxnLst/>
              <a:rect l="l" t="t" r="r" b="b"/>
              <a:pathLst>
                <a:path w="441325" h="361950">
                  <a:moveTo>
                    <a:pt x="244767" y="361353"/>
                  </a:moveTo>
                  <a:lnTo>
                    <a:pt x="199376" y="332543"/>
                  </a:lnTo>
                  <a:lnTo>
                    <a:pt x="158335" y="301625"/>
                  </a:lnTo>
                  <a:lnTo>
                    <a:pt x="121584" y="268525"/>
                  </a:lnTo>
                  <a:lnTo>
                    <a:pt x="89060" y="233168"/>
                  </a:lnTo>
                  <a:lnTo>
                    <a:pt x="60701" y="195482"/>
                  </a:lnTo>
                  <a:lnTo>
                    <a:pt x="36446" y="155391"/>
                  </a:lnTo>
                  <a:lnTo>
                    <a:pt x="16233" y="112823"/>
                  </a:lnTo>
                  <a:lnTo>
                    <a:pt x="0" y="67703"/>
                  </a:lnTo>
                  <a:lnTo>
                    <a:pt x="328371" y="0"/>
                  </a:lnTo>
                  <a:lnTo>
                    <a:pt x="345182" y="40450"/>
                  </a:lnTo>
                  <a:lnTo>
                    <a:pt x="369455" y="76331"/>
                  </a:lnTo>
                  <a:lnTo>
                    <a:pt x="401416" y="107915"/>
                  </a:lnTo>
                  <a:lnTo>
                    <a:pt x="441286" y="135470"/>
                  </a:lnTo>
                  <a:lnTo>
                    <a:pt x="244767" y="361353"/>
                  </a:lnTo>
                  <a:close/>
                </a:path>
              </a:pathLst>
            </a:custGeom>
            <a:ln w="9525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7371771" y="2483688"/>
              <a:ext cx="516255" cy="600075"/>
            </a:xfrm>
            <a:custGeom>
              <a:avLst/>
              <a:gdLst/>
              <a:ahLst/>
              <a:cxnLst/>
              <a:rect l="l" t="t" r="r" b="b"/>
              <a:pathLst>
                <a:path w="516254" h="600075">
                  <a:moveTo>
                    <a:pt x="383026" y="0"/>
                  </a:moveTo>
                  <a:lnTo>
                    <a:pt x="333671" y="19235"/>
                  </a:lnTo>
                  <a:lnTo>
                    <a:pt x="287248" y="41407"/>
                  </a:lnTo>
                  <a:lnTo>
                    <a:pt x="243870" y="66329"/>
                  </a:lnTo>
                  <a:lnTo>
                    <a:pt x="203650" y="93814"/>
                  </a:lnTo>
                  <a:lnTo>
                    <a:pt x="166700" y="123676"/>
                  </a:lnTo>
                  <a:lnTo>
                    <a:pt x="133134" y="155729"/>
                  </a:lnTo>
                  <a:lnTo>
                    <a:pt x="103066" y="189785"/>
                  </a:lnTo>
                  <a:lnTo>
                    <a:pt x="76607" y="225659"/>
                  </a:lnTo>
                  <a:lnTo>
                    <a:pt x="53872" y="263163"/>
                  </a:lnTo>
                  <a:lnTo>
                    <a:pt x="34973" y="302112"/>
                  </a:lnTo>
                  <a:lnTo>
                    <a:pt x="20023" y="342319"/>
                  </a:lnTo>
                  <a:lnTo>
                    <a:pt x="9135" y="383597"/>
                  </a:lnTo>
                  <a:lnTo>
                    <a:pt x="2423" y="425759"/>
                  </a:lnTo>
                  <a:lnTo>
                    <a:pt x="0" y="468621"/>
                  </a:lnTo>
                  <a:lnTo>
                    <a:pt x="1977" y="511993"/>
                  </a:lnTo>
                  <a:lnTo>
                    <a:pt x="8470" y="555691"/>
                  </a:lnTo>
                  <a:lnTo>
                    <a:pt x="19590" y="599528"/>
                  </a:lnTo>
                  <a:lnTo>
                    <a:pt x="347961" y="531812"/>
                  </a:lnTo>
                  <a:lnTo>
                    <a:pt x="339610" y="488918"/>
                  </a:lnTo>
                  <a:lnTo>
                    <a:pt x="340634" y="446750"/>
                  </a:lnTo>
                  <a:lnTo>
                    <a:pt x="350533" y="406133"/>
                  </a:lnTo>
                  <a:lnTo>
                    <a:pt x="368807" y="367893"/>
                  </a:lnTo>
                  <a:lnTo>
                    <a:pt x="394955" y="332856"/>
                  </a:lnTo>
                  <a:lnTo>
                    <a:pt x="428477" y="301848"/>
                  </a:lnTo>
                  <a:lnTo>
                    <a:pt x="468872" y="275693"/>
                  </a:lnTo>
                  <a:lnTo>
                    <a:pt x="515639" y="255219"/>
                  </a:lnTo>
                  <a:lnTo>
                    <a:pt x="383026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" name="object 26"/>
            <p:cNvSpPr/>
            <p:nvPr/>
          </p:nvSpPr>
          <p:spPr>
            <a:xfrm>
              <a:off x="7371771" y="2483688"/>
              <a:ext cx="516255" cy="600075"/>
            </a:xfrm>
            <a:custGeom>
              <a:avLst/>
              <a:gdLst/>
              <a:ahLst/>
              <a:cxnLst/>
              <a:rect l="l" t="t" r="r" b="b"/>
              <a:pathLst>
                <a:path w="516254" h="600075">
                  <a:moveTo>
                    <a:pt x="19590" y="599528"/>
                  </a:moveTo>
                  <a:lnTo>
                    <a:pt x="8470" y="555691"/>
                  </a:lnTo>
                  <a:lnTo>
                    <a:pt x="1977" y="511993"/>
                  </a:lnTo>
                  <a:lnTo>
                    <a:pt x="0" y="468621"/>
                  </a:lnTo>
                  <a:lnTo>
                    <a:pt x="2423" y="425759"/>
                  </a:lnTo>
                  <a:lnTo>
                    <a:pt x="9135" y="383597"/>
                  </a:lnTo>
                  <a:lnTo>
                    <a:pt x="20023" y="342319"/>
                  </a:lnTo>
                  <a:lnTo>
                    <a:pt x="34973" y="302112"/>
                  </a:lnTo>
                  <a:lnTo>
                    <a:pt x="53872" y="263163"/>
                  </a:lnTo>
                  <a:lnTo>
                    <a:pt x="76607" y="225659"/>
                  </a:lnTo>
                  <a:lnTo>
                    <a:pt x="103066" y="189785"/>
                  </a:lnTo>
                  <a:lnTo>
                    <a:pt x="133134" y="155729"/>
                  </a:lnTo>
                  <a:lnTo>
                    <a:pt x="166700" y="123676"/>
                  </a:lnTo>
                  <a:lnTo>
                    <a:pt x="203650" y="93814"/>
                  </a:lnTo>
                  <a:lnTo>
                    <a:pt x="243870" y="66329"/>
                  </a:lnTo>
                  <a:lnTo>
                    <a:pt x="287248" y="41407"/>
                  </a:lnTo>
                  <a:lnTo>
                    <a:pt x="333671" y="19235"/>
                  </a:lnTo>
                  <a:lnTo>
                    <a:pt x="383026" y="0"/>
                  </a:lnTo>
                  <a:lnTo>
                    <a:pt x="515639" y="255219"/>
                  </a:lnTo>
                  <a:lnTo>
                    <a:pt x="468872" y="275693"/>
                  </a:lnTo>
                  <a:lnTo>
                    <a:pt x="428477" y="301848"/>
                  </a:lnTo>
                  <a:lnTo>
                    <a:pt x="394955" y="332856"/>
                  </a:lnTo>
                  <a:lnTo>
                    <a:pt x="368807" y="367893"/>
                  </a:lnTo>
                  <a:lnTo>
                    <a:pt x="350533" y="406133"/>
                  </a:lnTo>
                  <a:lnTo>
                    <a:pt x="340634" y="446750"/>
                  </a:lnTo>
                  <a:lnTo>
                    <a:pt x="339610" y="488918"/>
                  </a:lnTo>
                  <a:lnTo>
                    <a:pt x="347961" y="531812"/>
                  </a:lnTo>
                  <a:lnTo>
                    <a:pt x="19590" y="599528"/>
                  </a:lnTo>
                  <a:close/>
                </a:path>
              </a:pathLst>
            </a:custGeom>
            <a:ln w="9525">
              <a:solidFill>
                <a:srgbClr val="007EF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7" name="object 27"/>
            <p:cNvSpPr/>
            <p:nvPr/>
          </p:nvSpPr>
          <p:spPr>
            <a:xfrm>
              <a:off x="7754810" y="2481300"/>
              <a:ext cx="135890" cy="257810"/>
            </a:xfrm>
            <a:custGeom>
              <a:avLst/>
              <a:gdLst/>
              <a:ahLst/>
              <a:cxnLst/>
              <a:rect l="l" t="t" r="r" b="b"/>
              <a:pathLst>
                <a:path w="135890" h="257810">
                  <a:moveTo>
                    <a:pt x="6959" y="0"/>
                  </a:moveTo>
                  <a:lnTo>
                    <a:pt x="4508" y="825"/>
                  </a:lnTo>
                  <a:lnTo>
                    <a:pt x="0" y="2387"/>
                  </a:lnTo>
                  <a:lnTo>
                    <a:pt x="132600" y="257606"/>
                  </a:lnTo>
                  <a:lnTo>
                    <a:pt x="135813" y="256501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8" name="object 28"/>
            <p:cNvSpPr/>
            <p:nvPr/>
          </p:nvSpPr>
          <p:spPr>
            <a:xfrm>
              <a:off x="7754810" y="2481300"/>
              <a:ext cx="135890" cy="257810"/>
            </a:xfrm>
            <a:custGeom>
              <a:avLst/>
              <a:gdLst/>
              <a:ahLst/>
              <a:cxnLst/>
              <a:rect l="l" t="t" r="r" b="b"/>
              <a:pathLst>
                <a:path w="135890" h="257810">
                  <a:moveTo>
                    <a:pt x="0" y="2387"/>
                  </a:moveTo>
                  <a:lnTo>
                    <a:pt x="2438" y="1536"/>
                  </a:lnTo>
                  <a:lnTo>
                    <a:pt x="4508" y="825"/>
                  </a:lnTo>
                  <a:lnTo>
                    <a:pt x="6959" y="0"/>
                  </a:lnTo>
                  <a:lnTo>
                    <a:pt x="135813" y="256501"/>
                  </a:lnTo>
                  <a:lnTo>
                    <a:pt x="134683" y="256882"/>
                  </a:lnTo>
                  <a:lnTo>
                    <a:pt x="133731" y="257213"/>
                  </a:lnTo>
                  <a:lnTo>
                    <a:pt x="132600" y="257606"/>
                  </a:lnTo>
                  <a:lnTo>
                    <a:pt x="0" y="2387"/>
                  </a:lnTo>
                  <a:close/>
                </a:path>
              </a:pathLst>
            </a:custGeom>
            <a:ln w="9525">
              <a:solidFill>
                <a:srgbClr val="00448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9" name="object 29"/>
            <p:cNvSpPr/>
            <p:nvPr/>
          </p:nvSpPr>
          <p:spPr>
            <a:xfrm>
              <a:off x="7761770" y="2442552"/>
              <a:ext cx="239395" cy="295275"/>
            </a:xfrm>
            <a:custGeom>
              <a:avLst/>
              <a:gdLst/>
              <a:ahLst/>
              <a:cxnLst/>
              <a:rect l="l" t="t" r="r" b="b"/>
              <a:pathLst>
                <a:path w="239395" h="295275">
                  <a:moveTo>
                    <a:pt x="238975" y="0"/>
                  </a:moveTo>
                  <a:lnTo>
                    <a:pt x="188675" y="1459"/>
                  </a:lnTo>
                  <a:lnTo>
                    <a:pt x="140575" y="5910"/>
                  </a:lnTo>
                  <a:lnTo>
                    <a:pt x="93728" y="13506"/>
                  </a:lnTo>
                  <a:lnTo>
                    <a:pt x="47185" y="24401"/>
                  </a:lnTo>
                  <a:lnTo>
                    <a:pt x="0" y="38747"/>
                  </a:lnTo>
                  <a:lnTo>
                    <a:pt x="128854" y="295249"/>
                  </a:lnTo>
                  <a:lnTo>
                    <a:pt x="156005" y="287230"/>
                  </a:lnTo>
                  <a:lnTo>
                    <a:pt x="182860" y="281671"/>
                  </a:lnTo>
                  <a:lnTo>
                    <a:pt x="210278" y="278435"/>
                  </a:lnTo>
                  <a:lnTo>
                    <a:pt x="239115" y="277380"/>
                  </a:lnTo>
                  <a:lnTo>
                    <a:pt x="2389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7761770" y="2442552"/>
              <a:ext cx="239395" cy="295275"/>
            </a:xfrm>
            <a:custGeom>
              <a:avLst/>
              <a:gdLst/>
              <a:ahLst/>
              <a:cxnLst/>
              <a:rect l="l" t="t" r="r" b="b"/>
              <a:pathLst>
                <a:path w="239395" h="295275">
                  <a:moveTo>
                    <a:pt x="0" y="38747"/>
                  </a:moveTo>
                  <a:lnTo>
                    <a:pt x="47185" y="24401"/>
                  </a:lnTo>
                  <a:lnTo>
                    <a:pt x="93728" y="13506"/>
                  </a:lnTo>
                  <a:lnTo>
                    <a:pt x="140575" y="5910"/>
                  </a:lnTo>
                  <a:lnTo>
                    <a:pt x="188675" y="1459"/>
                  </a:lnTo>
                  <a:lnTo>
                    <a:pt x="238975" y="0"/>
                  </a:lnTo>
                  <a:lnTo>
                    <a:pt x="239115" y="277380"/>
                  </a:lnTo>
                  <a:lnTo>
                    <a:pt x="210278" y="278435"/>
                  </a:lnTo>
                  <a:lnTo>
                    <a:pt x="182860" y="281671"/>
                  </a:lnTo>
                  <a:lnTo>
                    <a:pt x="156005" y="287230"/>
                  </a:lnTo>
                  <a:lnTo>
                    <a:pt x="128854" y="295249"/>
                  </a:lnTo>
                  <a:lnTo>
                    <a:pt x="0" y="38747"/>
                  </a:lnTo>
                  <a:close/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1" name="object 31"/>
            <p:cNvSpPr/>
            <p:nvPr/>
          </p:nvSpPr>
          <p:spPr>
            <a:xfrm>
              <a:off x="8431682" y="2374226"/>
              <a:ext cx="321310" cy="208279"/>
            </a:xfrm>
            <a:custGeom>
              <a:avLst/>
              <a:gdLst/>
              <a:ahLst/>
              <a:cxnLst/>
              <a:rect l="l" t="t" r="r" b="b"/>
              <a:pathLst>
                <a:path w="321309" h="208280">
                  <a:moveTo>
                    <a:pt x="321144" y="0"/>
                  </a:moveTo>
                  <a:lnTo>
                    <a:pt x="251279" y="17218"/>
                  </a:lnTo>
                  <a:lnTo>
                    <a:pt x="205520" y="37296"/>
                  </a:lnTo>
                  <a:lnTo>
                    <a:pt x="157749" y="63735"/>
                  </a:lnTo>
                  <a:lnTo>
                    <a:pt x="111868" y="95570"/>
                  </a:lnTo>
                  <a:lnTo>
                    <a:pt x="71780" y="131838"/>
                  </a:lnTo>
                  <a:lnTo>
                    <a:pt x="0" y="208153"/>
                  </a:lnTo>
                </a:path>
              </a:pathLst>
            </a:custGeom>
            <a:ln w="9525">
              <a:solidFill>
                <a:srgbClr val="C4996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2" name="object 32"/>
            <p:cNvSpPr/>
            <p:nvPr/>
          </p:nvSpPr>
          <p:spPr>
            <a:xfrm>
              <a:off x="8305863" y="3571760"/>
              <a:ext cx="65405" cy="250190"/>
            </a:xfrm>
            <a:custGeom>
              <a:avLst/>
              <a:gdLst/>
              <a:ahLst/>
              <a:cxnLst/>
              <a:rect l="l" t="t" r="r" b="b"/>
              <a:pathLst>
                <a:path w="65404" h="250189">
                  <a:moveTo>
                    <a:pt x="41694" y="249910"/>
                  </a:moveTo>
                  <a:lnTo>
                    <a:pt x="29232" y="242246"/>
                  </a:lnTo>
                  <a:lnTo>
                    <a:pt x="38963" y="220585"/>
                  </a:lnTo>
                  <a:lnTo>
                    <a:pt x="55838" y="186929"/>
                  </a:lnTo>
                  <a:lnTo>
                    <a:pt x="64804" y="143277"/>
                  </a:lnTo>
                  <a:lnTo>
                    <a:pt x="50812" y="9163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744C2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7277049" y="3411791"/>
              <a:ext cx="205104" cy="161290"/>
            </a:xfrm>
            <a:custGeom>
              <a:avLst/>
              <a:gdLst/>
              <a:ahLst/>
              <a:cxnLst/>
              <a:rect l="l" t="t" r="r" b="b"/>
              <a:pathLst>
                <a:path w="205104" h="161289">
                  <a:moveTo>
                    <a:pt x="0" y="161124"/>
                  </a:moveTo>
                  <a:lnTo>
                    <a:pt x="26398" y="153486"/>
                  </a:lnTo>
                  <a:lnTo>
                    <a:pt x="44532" y="132251"/>
                  </a:lnTo>
                  <a:lnTo>
                    <a:pt x="69962" y="99938"/>
                  </a:lnTo>
                  <a:lnTo>
                    <a:pt x="118249" y="59067"/>
                  </a:lnTo>
                  <a:lnTo>
                    <a:pt x="204774" y="0"/>
                  </a:lnTo>
                </a:path>
              </a:pathLst>
            </a:custGeom>
            <a:ln w="9525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7111098" y="2601556"/>
              <a:ext cx="327025" cy="127635"/>
            </a:xfrm>
            <a:custGeom>
              <a:avLst/>
              <a:gdLst/>
              <a:ahLst/>
              <a:cxnLst/>
              <a:rect l="l" t="t" r="r" b="b"/>
              <a:pathLst>
                <a:path w="327025" h="127635">
                  <a:moveTo>
                    <a:pt x="0" y="0"/>
                  </a:moveTo>
                  <a:lnTo>
                    <a:pt x="75540" y="14903"/>
                  </a:lnTo>
                  <a:lnTo>
                    <a:pt x="124118" y="32010"/>
                  </a:lnTo>
                  <a:lnTo>
                    <a:pt x="177249" y="54199"/>
                  </a:lnTo>
                  <a:lnTo>
                    <a:pt x="232943" y="80454"/>
                  </a:lnTo>
                  <a:lnTo>
                    <a:pt x="326796" y="127038"/>
                  </a:lnTo>
                </a:path>
              </a:pathLst>
            </a:custGeom>
            <a:ln w="9525">
              <a:solidFill>
                <a:srgbClr val="007EF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7394714" y="2233612"/>
              <a:ext cx="363855" cy="248920"/>
            </a:xfrm>
            <a:custGeom>
              <a:avLst/>
              <a:gdLst/>
              <a:ahLst/>
              <a:cxnLst/>
              <a:rect l="l" t="t" r="r" b="b"/>
              <a:pathLst>
                <a:path w="363854" h="248919">
                  <a:moveTo>
                    <a:pt x="0" y="0"/>
                  </a:moveTo>
                  <a:lnTo>
                    <a:pt x="64907" y="10184"/>
                  </a:lnTo>
                  <a:lnTo>
                    <a:pt x="112534" y="22661"/>
                  </a:lnTo>
                  <a:lnTo>
                    <a:pt x="164303" y="39838"/>
                  </a:lnTo>
                  <a:lnTo>
                    <a:pt x="215735" y="61546"/>
                  </a:lnTo>
                  <a:lnTo>
                    <a:pt x="262350" y="87616"/>
                  </a:lnTo>
                  <a:lnTo>
                    <a:pt x="299670" y="117880"/>
                  </a:lnTo>
                  <a:lnTo>
                    <a:pt x="323215" y="152171"/>
                  </a:lnTo>
                  <a:lnTo>
                    <a:pt x="363651" y="248831"/>
                  </a:lnTo>
                </a:path>
              </a:pathLst>
            </a:custGeom>
            <a:ln w="9525">
              <a:solidFill>
                <a:srgbClr val="00448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7485354" y="2043112"/>
              <a:ext cx="394335" cy="409575"/>
            </a:xfrm>
            <a:custGeom>
              <a:avLst/>
              <a:gdLst/>
              <a:ahLst/>
              <a:cxnLst/>
              <a:rect l="l" t="t" r="r" b="b"/>
              <a:pathLst>
                <a:path w="394334" h="409575">
                  <a:moveTo>
                    <a:pt x="0" y="0"/>
                  </a:moveTo>
                  <a:lnTo>
                    <a:pt x="55188" y="21997"/>
                  </a:lnTo>
                  <a:lnTo>
                    <a:pt x="97852" y="46754"/>
                  </a:lnTo>
                  <a:lnTo>
                    <a:pt x="146217" y="78248"/>
                  </a:lnTo>
                  <a:lnTo>
                    <a:pt x="197021" y="114652"/>
                  </a:lnTo>
                  <a:lnTo>
                    <a:pt x="247005" y="154140"/>
                  </a:lnTo>
                  <a:lnTo>
                    <a:pt x="292910" y="194885"/>
                  </a:lnTo>
                  <a:lnTo>
                    <a:pt x="331475" y="235061"/>
                  </a:lnTo>
                  <a:lnTo>
                    <a:pt x="359440" y="272842"/>
                  </a:lnTo>
                  <a:lnTo>
                    <a:pt x="373545" y="306400"/>
                  </a:lnTo>
                  <a:lnTo>
                    <a:pt x="393852" y="409194"/>
                  </a:lnTo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919418" y="1434354"/>
            <a:ext cx="213191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Howard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9" dirty="0">
                <a:solidFill>
                  <a:srgbClr val="323232"/>
                </a:solidFill>
                <a:latin typeface="Arial Narrow"/>
                <a:cs typeface="Arial Narrow"/>
              </a:rPr>
              <a:t>County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School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Enrollment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by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Race,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r>
              <a:rPr sz="794" b="1" spc="-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93" spc="-33" baseline="48148" dirty="0">
                <a:solidFill>
                  <a:srgbClr val="323232"/>
                </a:solidFill>
                <a:latin typeface="Calibri"/>
                <a:cs typeface="Calibri"/>
              </a:rPr>
              <a:t>22</a:t>
            </a:r>
            <a:endParaRPr sz="993" baseline="48148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14155" y="2031067"/>
            <a:ext cx="698687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Black:</a:t>
            </a:r>
            <a:r>
              <a:rPr sz="794" spc="-35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24.0</a:t>
            </a:r>
            <a:r>
              <a:rPr sz="794" spc="-35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52765" y="3308537"/>
            <a:ext cx="70597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53" dirty="0">
                <a:solidFill>
                  <a:srgbClr val="323232"/>
                </a:solidFill>
                <a:latin typeface="Gill Sans MT"/>
                <a:cs typeface="Gill Sans MT"/>
              </a:rPr>
              <a:t>White:</a:t>
            </a:r>
            <a:r>
              <a:rPr sz="794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35.8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38265" y="3090023"/>
            <a:ext cx="680197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Hispanic: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11.2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65912" y="2232773"/>
            <a:ext cx="120519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Asian/Pacific</a:t>
            </a:r>
            <a:r>
              <a:rPr sz="794" spc="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Islander:</a:t>
            </a:r>
            <a:r>
              <a:rPr sz="794" spc="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22.5</a:t>
            </a:r>
            <a:r>
              <a:rPr sz="794" spc="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86985" y="1698252"/>
            <a:ext cx="1019735" cy="3328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268956">
              <a:lnSpc>
                <a:spcPct val="138900"/>
              </a:lnSpc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Multi-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Racial: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6.2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 Native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American: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0.2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034243" y="4504765"/>
            <a:ext cx="3328147" cy="1403537"/>
            <a:chOff x="5553075" y="5105400"/>
            <a:chExt cx="3771900" cy="1590675"/>
          </a:xfrm>
        </p:grpSpPr>
        <p:sp>
          <p:nvSpPr>
            <p:cNvPr id="44" name="object 44"/>
            <p:cNvSpPr/>
            <p:nvPr/>
          </p:nvSpPr>
          <p:spPr>
            <a:xfrm>
              <a:off x="6015037" y="6600825"/>
              <a:ext cx="2933700" cy="95250"/>
            </a:xfrm>
            <a:custGeom>
              <a:avLst/>
              <a:gdLst/>
              <a:ahLst/>
              <a:cxnLst/>
              <a:rect l="l" t="t" r="r" b="b"/>
              <a:pathLst>
                <a:path w="2933700" h="95250">
                  <a:moveTo>
                    <a:pt x="733425" y="0"/>
                  </a:moveTo>
                  <a:lnTo>
                    <a:pt x="733425" y="95250"/>
                  </a:lnTo>
                </a:path>
                <a:path w="2933700" h="95250">
                  <a:moveTo>
                    <a:pt x="1466850" y="0"/>
                  </a:moveTo>
                  <a:lnTo>
                    <a:pt x="1466850" y="95250"/>
                  </a:lnTo>
                </a:path>
                <a:path w="2933700" h="95250">
                  <a:moveTo>
                    <a:pt x="2200275" y="0"/>
                  </a:moveTo>
                  <a:lnTo>
                    <a:pt x="2200275" y="95250"/>
                  </a:lnTo>
                </a:path>
                <a:path w="2933700" h="95250">
                  <a:moveTo>
                    <a:pt x="2933700" y="0"/>
                  </a:moveTo>
                  <a:lnTo>
                    <a:pt x="2933700" y="95250"/>
                  </a:lnTo>
                </a:path>
                <a:path w="2933700" h="95250">
                  <a:moveTo>
                    <a:pt x="0" y="0"/>
                  </a:moveTo>
                  <a:lnTo>
                    <a:pt x="0" y="9525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5648325" y="6600825"/>
              <a:ext cx="3676650" cy="0"/>
            </a:xfrm>
            <a:custGeom>
              <a:avLst/>
              <a:gdLst/>
              <a:ahLst/>
              <a:cxnLst/>
              <a:rect l="l" t="t" r="r" b="b"/>
              <a:pathLst>
                <a:path w="3676650">
                  <a:moveTo>
                    <a:pt x="0" y="0"/>
                  </a:moveTo>
                  <a:lnTo>
                    <a:pt x="3676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5553075" y="5110162"/>
              <a:ext cx="95250" cy="1495425"/>
            </a:xfrm>
            <a:custGeom>
              <a:avLst/>
              <a:gdLst/>
              <a:ahLst/>
              <a:cxnLst/>
              <a:rect l="l" t="t" r="r" b="b"/>
              <a:pathLst>
                <a:path w="95250" h="1495425">
                  <a:moveTo>
                    <a:pt x="95250" y="0"/>
                  </a:moveTo>
                  <a:lnTo>
                    <a:pt x="0" y="0"/>
                  </a:lnTo>
                </a:path>
                <a:path w="95250" h="1495425">
                  <a:moveTo>
                    <a:pt x="95250" y="381000"/>
                  </a:moveTo>
                  <a:lnTo>
                    <a:pt x="0" y="381000"/>
                  </a:lnTo>
                </a:path>
                <a:path w="95250" h="1495425">
                  <a:moveTo>
                    <a:pt x="95250" y="752475"/>
                  </a:moveTo>
                  <a:lnTo>
                    <a:pt x="0" y="752475"/>
                  </a:lnTo>
                </a:path>
                <a:path w="95250" h="1495425">
                  <a:moveTo>
                    <a:pt x="95250" y="1123950"/>
                  </a:moveTo>
                  <a:lnTo>
                    <a:pt x="0" y="1123950"/>
                  </a:lnTo>
                </a:path>
                <a:path w="95250" h="1495425">
                  <a:moveTo>
                    <a:pt x="95250" y="1495425"/>
                  </a:moveTo>
                  <a:lnTo>
                    <a:pt x="0" y="149542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" name="object 47"/>
            <p:cNvSpPr/>
            <p:nvPr/>
          </p:nvSpPr>
          <p:spPr>
            <a:xfrm>
              <a:off x="5648325" y="5114925"/>
              <a:ext cx="0" cy="1485900"/>
            </a:xfrm>
            <a:custGeom>
              <a:avLst/>
              <a:gdLst/>
              <a:ahLst/>
              <a:cxnLst/>
              <a:rect l="l" t="t" r="r" b="b"/>
              <a:pathLst>
                <a:path h="1485900">
                  <a:moveTo>
                    <a:pt x="0" y="0"/>
                  </a:moveTo>
                  <a:lnTo>
                    <a:pt x="0" y="148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5781674" y="5562600"/>
              <a:ext cx="476250" cy="1028700"/>
            </a:xfrm>
            <a:custGeom>
              <a:avLst/>
              <a:gdLst/>
              <a:ahLst/>
              <a:cxnLst/>
              <a:rect l="l" t="t" r="r" b="b"/>
              <a:pathLst>
                <a:path w="476250" h="1028700">
                  <a:moveTo>
                    <a:pt x="476249" y="0"/>
                  </a:moveTo>
                  <a:lnTo>
                    <a:pt x="0" y="0"/>
                  </a:lnTo>
                  <a:lnTo>
                    <a:pt x="0" y="1028699"/>
                  </a:lnTo>
                  <a:lnTo>
                    <a:pt x="476249" y="1028699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6515099" y="5905500"/>
              <a:ext cx="476250" cy="685800"/>
            </a:xfrm>
            <a:custGeom>
              <a:avLst/>
              <a:gdLst/>
              <a:ahLst/>
              <a:cxnLst/>
              <a:rect l="l" t="t" r="r" b="b"/>
              <a:pathLst>
                <a:path w="476250" h="685800">
                  <a:moveTo>
                    <a:pt x="476249" y="0"/>
                  </a:moveTo>
                  <a:lnTo>
                    <a:pt x="0" y="0"/>
                  </a:lnTo>
                  <a:lnTo>
                    <a:pt x="0" y="685799"/>
                  </a:lnTo>
                  <a:lnTo>
                    <a:pt x="476249" y="685799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7248524" y="5410200"/>
              <a:ext cx="476250" cy="1181100"/>
            </a:xfrm>
            <a:custGeom>
              <a:avLst/>
              <a:gdLst/>
              <a:ahLst/>
              <a:cxnLst/>
              <a:rect l="l" t="t" r="r" b="b"/>
              <a:pathLst>
                <a:path w="476250" h="1181100">
                  <a:moveTo>
                    <a:pt x="476249" y="0"/>
                  </a:moveTo>
                  <a:lnTo>
                    <a:pt x="0" y="0"/>
                  </a:lnTo>
                  <a:lnTo>
                    <a:pt x="0" y="1181099"/>
                  </a:lnTo>
                  <a:lnTo>
                    <a:pt x="476249" y="1181099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1" name="object 51"/>
            <p:cNvSpPr/>
            <p:nvPr/>
          </p:nvSpPr>
          <p:spPr>
            <a:xfrm>
              <a:off x="7981949" y="5915025"/>
              <a:ext cx="476250" cy="676275"/>
            </a:xfrm>
            <a:custGeom>
              <a:avLst/>
              <a:gdLst/>
              <a:ahLst/>
              <a:cxnLst/>
              <a:rect l="l" t="t" r="r" b="b"/>
              <a:pathLst>
                <a:path w="476250" h="676275">
                  <a:moveTo>
                    <a:pt x="476249" y="0"/>
                  </a:moveTo>
                  <a:lnTo>
                    <a:pt x="0" y="0"/>
                  </a:lnTo>
                  <a:lnTo>
                    <a:pt x="0" y="676274"/>
                  </a:lnTo>
                  <a:lnTo>
                    <a:pt x="476249" y="676274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2" name="object 52"/>
            <p:cNvSpPr/>
            <p:nvPr/>
          </p:nvSpPr>
          <p:spPr>
            <a:xfrm>
              <a:off x="8715374" y="5334000"/>
              <a:ext cx="476250" cy="1257300"/>
            </a:xfrm>
            <a:custGeom>
              <a:avLst/>
              <a:gdLst/>
              <a:ahLst/>
              <a:cxnLst/>
              <a:rect l="l" t="t" r="r" b="b"/>
              <a:pathLst>
                <a:path w="476250" h="1257300">
                  <a:moveTo>
                    <a:pt x="476249" y="0"/>
                  </a:moveTo>
                  <a:lnTo>
                    <a:pt x="0" y="0"/>
                  </a:lnTo>
                  <a:lnTo>
                    <a:pt x="0" y="1257299"/>
                  </a:lnTo>
                  <a:lnTo>
                    <a:pt x="476249" y="1257299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692902" y="4241427"/>
            <a:ext cx="179294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latin typeface="Arial Narrow"/>
                <a:cs typeface="Arial Narrow"/>
              </a:rPr>
              <a:t>Proficiency</a:t>
            </a:r>
            <a:r>
              <a:rPr sz="794" b="1" spc="22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on</a:t>
            </a:r>
            <a:r>
              <a:rPr sz="794" b="1" spc="26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HS</a:t>
            </a:r>
            <a:r>
              <a:rPr sz="794" b="1" spc="26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State</a:t>
            </a:r>
            <a:r>
              <a:rPr sz="794" b="1" spc="26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Assessments,</a:t>
            </a:r>
            <a:r>
              <a:rPr sz="794" b="1" spc="22" dirty="0">
                <a:latin typeface="Arial Narrow"/>
                <a:cs typeface="Arial Narrow"/>
              </a:rPr>
              <a:t> </a:t>
            </a:r>
            <a:r>
              <a:rPr sz="794" b="1" spc="-18" dirty="0">
                <a:latin typeface="Arial Narrow"/>
                <a:cs typeface="Arial Narrow"/>
              </a:rPr>
              <a:t>2019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317192" y="4762501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70.3%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964331" y="5065059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47.4%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11471" y="4628030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80.5%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258611" y="5073464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46.6%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905750" y="4560795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85.8%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84577" y="5871883"/>
            <a:ext cx="316566" cy="24022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45946">
              <a:lnSpc>
                <a:spcPct val="116700"/>
              </a:lnSpc>
              <a:spcBef>
                <a:spcPts val="88"/>
              </a:spcBef>
            </a:pPr>
            <a:r>
              <a:rPr sz="662" spc="-18" dirty="0">
                <a:latin typeface="Gill Sans MT"/>
                <a:cs typeface="Gill Sans MT"/>
              </a:rPr>
              <a:t>All</a:t>
            </a:r>
            <a:r>
              <a:rPr sz="662" spc="-26" dirty="0">
                <a:latin typeface="Gill Sans MT"/>
                <a:cs typeface="Gill Sans MT"/>
              </a:rPr>
              <a:t> </a:t>
            </a:r>
            <a:r>
              <a:rPr sz="662" spc="-31" dirty="0">
                <a:latin typeface="Gill Sans MT"/>
                <a:cs typeface="Gill Sans MT"/>
              </a:rPr>
              <a:t>HS</a:t>
            </a:r>
            <a:r>
              <a:rPr sz="662" spc="-9" dirty="0">
                <a:latin typeface="Gill Sans MT"/>
                <a:cs typeface="Gill Sans MT"/>
              </a:rPr>
              <a:t> Students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27593" y="5888691"/>
            <a:ext cx="328332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06" dirty="0">
                <a:latin typeface="Gill Sans MT"/>
                <a:cs typeface="Gill Sans MT"/>
              </a:rPr>
              <a:t>NH</a:t>
            </a:r>
            <a:r>
              <a:rPr sz="662" spc="-22" dirty="0">
                <a:latin typeface="Gill Sans MT"/>
                <a:cs typeface="Gill Sans MT"/>
              </a:rPr>
              <a:t> </a:t>
            </a:r>
            <a:r>
              <a:rPr sz="662" spc="-9" dirty="0">
                <a:latin typeface="Gill Sans MT"/>
                <a:cs typeface="Gill Sans MT"/>
              </a:rPr>
              <a:t>Black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573553" y="5888691"/>
            <a:ext cx="333935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06" dirty="0">
                <a:latin typeface="Gill Sans MT"/>
                <a:cs typeface="Gill Sans MT"/>
              </a:rPr>
              <a:t>NH</a:t>
            </a:r>
            <a:r>
              <a:rPr sz="662" spc="-22" dirty="0">
                <a:latin typeface="Gill Sans MT"/>
                <a:cs typeface="Gill Sans MT"/>
              </a:rPr>
              <a:t> </a:t>
            </a:r>
            <a:r>
              <a:rPr sz="662" spc="-40" dirty="0">
                <a:latin typeface="Gill Sans MT"/>
                <a:cs typeface="Gill Sans MT"/>
              </a:rPr>
              <a:t>White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232956" y="5888691"/>
            <a:ext cx="31264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9" dirty="0">
                <a:latin typeface="Gill Sans MT"/>
                <a:cs typeface="Gill Sans MT"/>
              </a:rPr>
              <a:t>Hispanic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933406" y="5888691"/>
            <a:ext cx="209550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9" dirty="0">
                <a:latin typeface="Gill Sans MT"/>
                <a:cs typeface="Gill Sans MT"/>
              </a:rPr>
              <a:t>Asian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844855" y="5447459"/>
            <a:ext cx="159124" cy="4573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Gill Sans MT"/>
                <a:cs typeface="Gill Sans MT"/>
              </a:rPr>
              <a:t>25%</a:t>
            </a:r>
            <a:endParaRPr sz="662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662">
              <a:latin typeface="Gill Sans MT"/>
              <a:cs typeface="Gill Sans MT"/>
            </a:endParaRPr>
          </a:p>
          <a:p>
            <a:pPr>
              <a:spcBef>
                <a:spcPts val="251"/>
              </a:spcBef>
            </a:pPr>
            <a:endParaRPr sz="662">
              <a:latin typeface="Gill Sans MT"/>
              <a:cs typeface="Gill Sans MT"/>
            </a:endParaRPr>
          </a:p>
          <a:p>
            <a:pPr marL="52670"/>
            <a:r>
              <a:rPr sz="662" spc="-22" dirty="0">
                <a:latin typeface="Gill Sans MT"/>
                <a:cs typeface="Gill Sans MT"/>
              </a:rPr>
              <a:t>0%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844855" y="5119687"/>
            <a:ext cx="15912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Gill Sans MT"/>
                <a:cs typeface="Gill Sans MT"/>
              </a:rPr>
              <a:t>50%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844855" y="4791915"/>
            <a:ext cx="15912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latin typeface="Gill Sans MT"/>
                <a:cs typeface="Gill Sans MT"/>
              </a:rPr>
              <a:t>75%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803368" y="4464143"/>
            <a:ext cx="20058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latin typeface="Gill Sans MT"/>
                <a:cs typeface="Gill Sans MT"/>
              </a:rPr>
              <a:t>100%</a:t>
            </a:r>
            <a:endParaRPr sz="662">
              <a:latin typeface="Gill Sans MT"/>
              <a:cs typeface="Gill Sans MT"/>
            </a:endParaRPr>
          </a:p>
        </p:txBody>
      </p:sp>
      <p:graphicFrame>
        <p:nvGraphicFramePr>
          <p:cNvPr id="68" name="object 68"/>
          <p:cNvGraphicFramePr>
            <a:graphicFrameLocks noGrp="1"/>
          </p:cNvGraphicFramePr>
          <p:nvPr/>
        </p:nvGraphicFramePr>
        <p:xfrm>
          <a:off x="529478" y="3882839"/>
          <a:ext cx="3866029" cy="2479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School</a:t>
                      </a:r>
                      <a:r>
                        <a:rPr sz="900" spc="1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Indicator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5B3C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NH</a:t>
                      </a:r>
                      <a:r>
                        <a:rPr sz="9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White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5B3C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NH</a:t>
                      </a:r>
                      <a:r>
                        <a:rPr sz="9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Black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5B3C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 marR="156210">
                        <a:lnSpc>
                          <a:spcPct val="68800"/>
                        </a:lnSpc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Hispani </a:t>
                      </a:r>
                      <a:r>
                        <a:rPr sz="900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5B3C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Asian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5B3C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20" dirty="0">
                          <a:latin typeface="Times New Roman"/>
                          <a:cs typeface="Times New Roman"/>
                        </a:rPr>
                        <a:t>Kindergarten</a:t>
                      </a:r>
                      <a:r>
                        <a:rPr sz="7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Ready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30" dirty="0">
                          <a:latin typeface="Times New Roman"/>
                          <a:cs typeface="Times New Roman"/>
                        </a:rPr>
                        <a:t>69%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45" dirty="0">
                          <a:latin typeface="Times New Roman"/>
                          <a:cs typeface="Times New Roman"/>
                        </a:rPr>
                        <a:t>44%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30" dirty="0">
                          <a:latin typeface="Times New Roman"/>
                          <a:cs typeface="Times New Roman"/>
                        </a:rPr>
                        <a:t>35%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130810" algn="ctr">
                        <a:lnSpc>
                          <a:spcPct val="100000"/>
                        </a:lnSpc>
                      </a:pPr>
                      <a:r>
                        <a:rPr sz="700" spc="30" dirty="0">
                          <a:latin typeface="Times New Roman"/>
                          <a:cs typeface="Times New Roman"/>
                        </a:rPr>
                        <a:t>62%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7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Track</a:t>
                      </a:r>
                      <a:r>
                        <a:rPr sz="7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60" dirty="0">
                          <a:latin typeface="Times New Roman"/>
                          <a:cs typeface="Times New Roman"/>
                        </a:rPr>
                        <a:t>9th</a:t>
                      </a:r>
                      <a:r>
                        <a:rPr sz="7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Grade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91.3%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73.7%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25" dirty="0">
                          <a:latin typeface="Times New Roman"/>
                          <a:cs typeface="Times New Roman"/>
                        </a:rPr>
                        <a:t>74%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47625" algn="ctr">
                        <a:lnSpc>
                          <a:spcPct val="100000"/>
                        </a:lnSpc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93.5%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35" dirty="0">
                          <a:latin typeface="Times New Roman"/>
                          <a:cs typeface="Times New Roman"/>
                        </a:rPr>
                        <a:t>Well</a:t>
                      </a:r>
                      <a:r>
                        <a:rPr sz="7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Rounded</a:t>
                      </a:r>
                      <a:r>
                        <a:rPr sz="7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Curriculum</a:t>
                      </a:r>
                      <a:r>
                        <a:rPr sz="7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Access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88.3%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70.9%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70.2%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48260" algn="ctr">
                        <a:lnSpc>
                          <a:spcPct val="100000"/>
                        </a:lnSpc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92.8%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Post-</a:t>
                      </a:r>
                      <a:r>
                        <a:rPr sz="700" spc="55" dirty="0">
                          <a:latin typeface="Times New Roman"/>
                          <a:cs typeface="Times New Roman"/>
                        </a:rPr>
                        <a:t>Secondary</a:t>
                      </a:r>
                      <a:r>
                        <a:rPr sz="70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Readiness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88.4%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61.4%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56.5%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64769" algn="ctr">
                        <a:lnSpc>
                          <a:spcPct val="100000"/>
                        </a:lnSpc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91.2%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Suspension/Expulsion</a:t>
                      </a:r>
                      <a:r>
                        <a:rPr sz="700" spc="16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spc="-85" dirty="0">
                          <a:latin typeface="Times New Roman"/>
                          <a:cs typeface="Times New Roman"/>
                        </a:rPr>
                        <a:t>K-</a:t>
                      </a:r>
                      <a:r>
                        <a:rPr sz="700" spc="30" dirty="0">
                          <a:latin typeface="Times New Roman"/>
                          <a:cs typeface="Times New Roman"/>
                        </a:rPr>
                        <a:t>12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20" dirty="0">
                          <a:latin typeface="Times New Roman"/>
                          <a:cs typeface="Times New Roman"/>
                        </a:rPr>
                        <a:t>1.1%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20" dirty="0">
                          <a:latin typeface="Times New Roman"/>
                          <a:cs typeface="Times New Roman"/>
                        </a:rPr>
                        <a:t>5.6%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20" dirty="0">
                          <a:latin typeface="Times New Roman"/>
                          <a:cs typeface="Times New Roman"/>
                        </a:rPr>
                        <a:t>2.2%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107950" algn="ctr">
                        <a:lnSpc>
                          <a:spcPct val="100000"/>
                        </a:lnSpc>
                      </a:pPr>
                      <a:r>
                        <a:rPr sz="700" spc="-20" dirty="0">
                          <a:latin typeface="Times New Roman"/>
                          <a:cs typeface="Times New Roman"/>
                        </a:rPr>
                        <a:t>0.6%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Chronic</a:t>
                      </a:r>
                      <a:r>
                        <a:rPr sz="7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Absenteeism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10.5%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20.3%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23.5%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107314" algn="ctr">
                        <a:lnSpc>
                          <a:spcPct val="100000"/>
                        </a:lnSpc>
                      </a:pPr>
                      <a:r>
                        <a:rPr sz="700" spc="-20" dirty="0">
                          <a:latin typeface="Times New Roman"/>
                          <a:cs typeface="Times New Roman"/>
                        </a:rPr>
                        <a:t>8.2%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Drop</a:t>
                      </a:r>
                      <a:r>
                        <a:rPr sz="7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sz="7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Rate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20" dirty="0">
                          <a:latin typeface="Times New Roman"/>
                          <a:cs typeface="Times New Roman"/>
                        </a:rPr>
                        <a:t>3.0%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20" dirty="0">
                          <a:latin typeface="Times New Roman"/>
                          <a:cs typeface="Times New Roman"/>
                        </a:rPr>
                        <a:t>6.1%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15.8%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106045" algn="ctr">
                        <a:lnSpc>
                          <a:spcPct val="100000"/>
                        </a:lnSpc>
                      </a:pPr>
                      <a:r>
                        <a:rPr sz="700" spc="-20" dirty="0">
                          <a:latin typeface="Times New Roman"/>
                          <a:cs typeface="Times New Roman"/>
                        </a:rPr>
                        <a:t>3.0%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10" dirty="0">
                          <a:latin typeface="Times New Roman"/>
                          <a:cs typeface="Times New Roman"/>
                        </a:rPr>
                        <a:t>Graduation</a:t>
                      </a:r>
                      <a:r>
                        <a:rPr sz="70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Rate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45" dirty="0">
                          <a:latin typeface="Times New Roman"/>
                          <a:cs typeface="Times New Roman"/>
                        </a:rPr>
                        <a:t>+95%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88.7%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79.3%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67945" algn="ctr">
                        <a:lnSpc>
                          <a:spcPct val="100000"/>
                        </a:lnSpc>
                      </a:pPr>
                      <a:r>
                        <a:rPr sz="700" spc="45" dirty="0">
                          <a:latin typeface="Times New Roman"/>
                          <a:cs typeface="Times New Roman"/>
                        </a:rPr>
                        <a:t>+95%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9" name="object 69"/>
          <p:cNvSpPr/>
          <p:nvPr/>
        </p:nvSpPr>
        <p:spPr>
          <a:xfrm>
            <a:off x="773240" y="3370169"/>
            <a:ext cx="672353" cy="462243"/>
          </a:xfrm>
          <a:custGeom>
            <a:avLst/>
            <a:gdLst/>
            <a:ahLst/>
            <a:cxnLst/>
            <a:rect l="l" t="t" r="r" b="b"/>
            <a:pathLst>
              <a:path w="762000" h="523875">
                <a:moveTo>
                  <a:pt x="389106" y="0"/>
                </a:moveTo>
                <a:lnTo>
                  <a:pt x="385921" y="0"/>
                </a:lnTo>
                <a:lnTo>
                  <a:pt x="384374" y="431"/>
                </a:lnTo>
                <a:lnTo>
                  <a:pt x="17289" y="122707"/>
                </a:lnTo>
                <a:lnTo>
                  <a:pt x="13102" y="128270"/>
                </a:lnTo>
                <a:lnTo>
                  <a:pt x="13102" y="141147"/>
                </a:lnTo>
                <a:lnTo>
                  <a:pt x="17289" y="146710"/>
                </a:lnTo>
                <a:lnTo>
                  <a:pt x="105768" y="176809"/>
                </a:lnTo>
                <a:lnTo>
                  <a:pt x="104914" y="177825"/>
                </a:lnTo>
                <a:lnTo>
                  <a:pt x="82202" y="220762"/>
                </a:lnTo>
                <a:lnTo>
                  <a:pt x="72072" y="278777"/>
                </a:lnTo>
                <a:lnTo>
                  <a:pt x="62895" y="284658"/>
                </a:lnTo>
                <a:lnTo>
                  <a:pt x="55803" y="292927"/>
                </a:lnTo>
                <a:lnTo>
                  <a:pt x="51230" y="303007"/>
                </a:lnTo>
                <a:lnTo>
                  <a:pt x="49610" y="314325"/>
                </a:lnTo>
                <a:lnTo>
                  <a:pt x="51230" y="325640"/>
                </a:lnTo>
                <a:lnTo>
                  <a:pt x="55803" y="335718"/>
                </a:lnTo>
                <a:lnTo>
                  <a:pt x="62895" y="343985"/>
                </a:lnTo>
                <a:lnTo>
                  <a:pt x="72072" y="349872"/>
                </a:lnTo>
                <a:lnTo>
                  <a:pt x="55775" y="413909"/>
                </a:lnTo>
                <a:lnTo>
                  <a:pt x="31560" y="456644"/>
                </a:lnTo>
                <a:lnTo>
                  <a:pt x="9582" y="482010"/>
                </a:lnTo>
                <a:lnTo>
                  <a:pt x="0" y="493941"/>
                </a:lnTo>
                <a:lnTo>
                  <a:pt x="7488" y="500488"/>
                </a:lnTo>
                <a:lnTo>
                  <a:pt x="24805" y="510570"/>
                </a:lnTo>
                <a:lnTo>
                  <a:pt x="44227" y="519821"/>
                </a:lnTo>
                <a:lnTo>
                  <a:pt x="58033" y="523875"/>
                </a:lnTo>
                <a:lnTo>
                  <a:pt x="74576" y="518348"/>
                </a:lnTo>
                <a:lnTo>
                  <a:pt x="94033" y="501419"/>
                </a:lnTo>
                <a:lnTo>
                  <a:pt x="110232" y="472563"/>
                </a:lnTo>
                <a:lnTo>
                  <a:pt x="117003" y="431253"/>
                </a:lnTo>
                <a:lnTo>
                  <a:pt x="116344" y="404622"/>
                </a:lnTo>
                <a:lnTo>
                  <a:pt x="114622" y="381534"/>
                </a:lnTo>
                <a:lnTo>
                  <a:pt x="112174" y="361525"/>
                </a:lnTo>
                <a:lnTo>
                  <a:pt x="109513" y="345198"/>
                </a:lnTo>
                <a:lnTo>
                  <a:pt x="116337" y="339272"/>
                </a:lnTo>
                <a:lnTo>
                  <a:pt x="121662" y="332043"/>
                </a:lnTo>
                <a:lnTo>
                  <a:pt x="125124" y="323672"/>
                </a:lnTo>
                <a:lnTo>
                  <a:pt x="126359" y="314325"/>
                </a:lnTo>
                <a:lnTo>
                  <a:pt x="124968" y="304491"/>
                </a:lnTo>
                <a:lnTo>
                  <a:pt x="121090" y="295795"/>
                </a:lnTo>
                <a:lnTo>
                  <a:pt x="115167" y="288414"/>
                </a:lnTo>
                <a:lnTo>
                  <a:pt x="107642" y="282524"/>
                </a:lnTo>
                <a:lnTo>
                  <a:pt x="111011" y="254749"/>
                </a:lnTo>
                <a:lnTo>
                  <a:pt x="122744" y="215349"/>
                </a:lnTo>
                <a:lnTo>
                  <a:pt x="159017" y="179206"/>
                </a:lnTo>
                <a:lnTo>
                  <a:pt x="202178" y="159029"/>
                </a:lnTo>
                <a:lnTo>
                  <a:pt x="203855" y="158369"/>
                </a:lnTo>
                <a:lnTo>
                  <a:pt x="206449" y="157137"/>
                </a:lnTo>
                <a:lnTo>
                  <a:pt x="209143" y="156057"/>
                </a:lnTo>
                <a:lnTo>
                  <a:pt x="209257" y="155460"/>
                </a:lnTo>
                <a:lnTo>
                  <a:pt x="215618" y="152895"/>
                </a:lnTo>
                <a:lnTo>
                  <a:pt x="221848" y="150672"/>
                </a:lnTo>
                <a:lnTo>
                  <a:pt x="226517" y="148742"/>
                </a:lnTo>
                <a:lnTo>
                  <a:pt x="242672" y="142256"/>
                </a:lnTo>
                <a:lnTo>
                  <a:pt x="257549" y="136548"/>
                </a:lnTo>
                <a:lnTo>
                  <a:pt x="289699" y="124294"/>
                </a:lnTo>
                <a:lnTo>
                  <a:pt x="292820" y="122529"/>
                </a:lnTo>
                <a:lnTo>
                  <a:pt x="318073" y="112910"/>
                </a:lnTo>
                <a:lnTo>
                  <a:pt x="339159" y="105143"/>
                </a:lnTo>
                <a:lnTo>
                  <a:pt x="341723" y="104241"/>
                </a:lnTo>
                <a:lnTo>
                  <a:pt x="345390" y="102908"/>
                </a:lnTo>
                <a:lnTo>
                  <a:pt x="387929" y="89856"/>
                </a:lnTo>
                <a:lnTo>
                  <a:pt x="659104" y="89856"/>
                </a:lnTo>
                <a:lnTo>
                  <a:pt x="390634" y="431"/>
                </a:lnTo>
                <a:lnTo>
                  <a:pt x="389106" y="0"/>
                </a:lnTo>
                <a:close/>
              </a:path>
              <a:path w="762000" h="523875">
                <a:moveTo>
                  <a:pt x="155376" y="233870"/>
                </a:moveTo>
                <a:lnTo>
                  <a:pt x="152831" y="242213"/>
                </a:lnTo>
                <a:lnTo>
                  <a:pt x="151086" y="251999"/>
                </a:lnTo>
                <a:lnTo>
                  <a:pt x="150082" y="263481"/>
                </a:lnTo>
                <a:lnTo>
                  <a:pt x="149760" y="276910"/>
                </a:lnTo>
                <a:lnTo>
                  <a:pt x="160151" y="284701"/>
                </a:lnTo>
                <a:lnTo>
                  <a:pt x="169138" y="295957"/>
                </a:lnTo>
                <a:lnTo>
                  <a:pt x="175457" y="311018"/>
                </a:lnTo>
                <a:lnTo>
                  <a:pt x="177844" y="330225"/>
                </a:lnTo>
                <a:lnTo>
                  <a:pt x="176269" y="342422"/>
                </a:lnTo>
                <a:lnTo>
                  <a:pt x="172239" y="352831"/>
                </a:lnTo>
                <a:lnTo>
                  <a:pt x="166800" y="361525"/>
                </a:lnTo>
                <a:lnTo>
                  <a:pt x="160997" y="368579"/>
                </a:lnTo>
                <a:lnTo>
                  <a:pt x="186891" y="389699"/>
                </a:lnTo>
                <a:lnTo>
                  <a:pt x="224450" y="407509"/>
                </a:lnTo>
                <a:lnTo>
                  <a:pt x="271715" y="421215"/>
                </a:lnTo>
                <a:lnTo>
                  <a:pt x="326722" y="430021"/>
                </a:lnTo>
                <a:lnTo>
                  <a:pt x="387513" y="433133"/>
                </a:lnTo>
                <a:lnTo>
                  <a:pt x="451221" y="429726"/>
                </a:lnTo>
                <a:lnTo>
                  <a:pt x="508464" y="420110"/>
                </a:lnTo>
                <a:lnTo>
                  <a:pt x="556959" y="405193"/>
                </a:lnTo>
                <a:lnTo>
                  <a:pt x="594425" y="385881"/>
                </a:lnTo>
                <a:lnTo>
                  <a:pt x="627137" y="337705"/>
                </a:lnTo>
                <a:lnTo>
                  <a:pt x="627137" y="308711"/>
                </a:lnTo>
                <a:lnTo>
                  <a:pt x="382722" y="308711"/>
                </a:lnTo>
                <a:lnTo>
                  <a:pt x="378172" y="308368"/>
                </a:lnTo>
                <a:lnTo>
                  <a:pt x="373473" y="306844"/>
                </a:lnTo>
                <a:lnTo>
                  <a:pt x="155376" y="233870"/>
                </a:lnTo>
                <a:close/>
              </a:path>
              <a:path w="762000" h="523875">
                <a:moveTo>
                  <a:pt x="627137" y="232003"/>
                </a:moveTo>
                <a:lnTo>
                  <a:pt x="396910" y="308368"/>
                </a:lnTo>
                <a:lnTo>
                  <a:pt x="392306" y="308711"/>
                </a:lnTo>
                <a:lnTo>
                  <a:pt x="627137" y="308711"/>
                </a:lnTo>
                <a:lnTo>
                  <a:pt x="627137" y="232003"/>
                </a:lnTo>
                <a:close/>
              </a:path>
              <a:path w="762000" h="523875">
                <a:moveTo>
                  <a:pt x="659104" y="89856"/>
                </a:moveTo>
                <a:lnTo>
                  <a:pt x="387929" y="89856"/>
                </a:lnTo>
                <a:lnTo>
                  <a:pt x="394473" y="91649"/>
                </a:lnTo>
                <a:lnTo>
                  <a:pt x="399876" y="95795"/>
                </a:lnTo>
                <a:lnTo>
                  <a:pt x="403424" y="101968"/>
                </a:lnTo>
                <a:lnTo>
                  <a:pt x="404322" y="108994"/>
                </a:lnTo>
                <a:lnTo>
                  <a:pt x="402525" y="115528"/>
                </a:lnTo>
                <a:lnTo>
                  <a:pt x="398370" y="120895"/>
                </a:lnTo>
                <a:lnTo>
                  <a:pt x="392192" y="124421"/>
                </a:lnTo>
                <a:lnTo>
                  <a:pt x="383582" y="127230"/>
                </a:lnTo>
                <a:lnTo>
                  <a:pt x="357136" y="136563"/>
                </a:lnTo>
                <a:lnTo>
                  <a:pt x="310309" y="154325"/>
                </a:lnTo>
                <a:lnTo>
                  <a:pt x="240555" y="182422"/>
                </a:lnTo>
                <a:lnTo>
                  <a:pt x="233516" y="185331"/>
                </a:lnTo>
                <a:lnTo>
                  <a:pt x="226343" y="187388"/>
                </a:lnTo>
                <a:lnTo>
                  <a:pt x="187206" y="203936"/>
                </a:lnTo>
                <a:lnTo>
                  <a:pt x="382831" y="268490"/>
                </a:lnTo>
                <a:lnTo>
                  <a:pt x="385897" y="269417"/>
                </a:lnTo>
                <a:lnTo>
                  <a:pt x="389131" y="269417"/>
                </a:lnTo>
                <a:lnTo>
                  <a:pt x="390634" y="268998"/>
                </a:lnTo>
                <a:lnTo>
                  <a:pt x="757731" y="146710"/>
                </a:lnTo>
                <a:lnTo>
                  <a:pt x="761922" y="141147"/>
                </a:lnTo>
                <a:lnTo>
                  <a:pt x="761922" y="128270"/>
                </a:lnTo>
                <a:lnTo>
                  <a:pt x="757731" y="122707"/>
                </a:lnTo>
                <a:lnTo>
                  <a:pt x="659104" y="89856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0" name="object 70"/>
          <p:cNvSpPr txBox="1"/>
          <p:nvPr/>
        </p:nvSpPr>
        <p:spPr>
          <a:xfrm>
            <a:off x="588309" y="1346946"/>
            <a:ext cx="4604497" cy="238600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 marR="26896">
              <a:lnSpc>
                <a:spcPct val="115700"/>
              </a:lnSpc>
              <a:spcBef>
                <a:spcPts val="88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2019,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approximately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58,000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students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were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enrolled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County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schools.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Though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school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system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has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been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ranked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1st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or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2nd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best</a:t>
            </a:r>
            <a:r>
              <a:rPr sz="1191" spc="441" dirty="0">
                <a:solidFill>
                  <a:srgbClr val="0F2F42"/>
                </a:solidFill>
                <a:latin typeface="Calibri"/>
                <a:cs typeface="Calibri"/>
              </a:rPr>
              <a:t> 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state,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educational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experience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outcomes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differ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by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race</a:t>
            </a:r>
            <a:r>
              <a:rPr sz="1191" spc="441" dirty="0">
                <a:solidFill>
                  <a:srgbClr val="0F2F42"/>
                </a:solidFill>
                <a:latin typeface="Calibri"/>
                <a:cs typeface="Calibri"/>
              </a:rPr>
              <a:t> 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ethnicity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from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time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that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students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first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enter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school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system</a:t>
            </a:r>
            <a:r>
              <a:rPr sz="1191" spc="441" dirty="0">
                <a:solidFill>
                  <a:srgbClr val="0F2F42"/>
                </a:solidFill>
                <a:latin typeface="Calibri"/>
                <a:cs typeface="Calibri"/>
              </a:rPr>
              <a:t> 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kindergarten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through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completion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high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school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beyond.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NH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Hispanic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students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at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least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twice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have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44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44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negative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academic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experience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White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students.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Asian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students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more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have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academic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outcomes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that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similar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to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outcomes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White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students.</a:t>
            </a:r>
            <a:r>
              <a:rPr sz="993" spc="-13" baseline="55555" dirty="0">
                <a:solidFill>
                  <a:srgbClr val="323232"/>
                </a:solidFill>
                <a:latin typeface="Calibri"/>
                <a:cs typeface="Calibri"/>
              </a:rPr>
              <a:t>21</a:t>
            </a:r>
            <a:endParaRPr sz="993" baseline="55555">
              <a:latin typeface="Calibri"/>
              <a:cs typeface="Calibri"/>
            </a:endParaRPr>
          </a:p>
          <a:p>
            <a:pPr marL="949749" marR="885872">
              <a:lnSpc>
                <a:spcPts val="927"/>
              </a:lnSpc>
              <a:spcBef>
                <a:spcPts val="874"/>
              </a:spcBef>
            </a:pPr>
            <a:r>
              <a:rPr sz="794" spc="9" dirty="0">
                <a:solidFill>
                  <a:srgbClr val="0065CC"/>
                </a:solidFill>
                <a:latin typeface="Calibri"/>
                <a:cs typeface="Calibri"/>
              </a:rPr>
              <a:t>Finances</a:t>
            </a:r>
            <a:r>
              <a:rPr sz="794" spc="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spc="9" dirty="0">
                <a:solidFill>
                  <a:srgbClr val="0065CC"/>
                </a:solidFill>
                <a:latin typeface="Calibri"/>
                <a:cs typeface="Calibri"/>
              </a:rPr>
              <a:t>Count! Students who</a:t>
            </a:r>
            <a:r>
              <a:rPr sz="794" spc="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spc="9" dirty="0">
                <a:solidFill>
                  <a:srgbClr val="0065CC"/>
                </a:solidFill>
                <a:latin typeface="Calibri"/>
                <a:cs typeface="Calibri"/>
              </a:rPr>
              <a:t>are financially disadvantaged </a:t>
            </a:r>
            <a:r>
              <a:rPr sz="794" spc="-18" dirty="0">
                <a:solidFill>
                  <a:srgbClr val="0065CC"/>
                </a:solidFill>
                <a:latin typeface="Calibri"/>
                <a:cs typeface="Calibri"/>
              </a:rPr>
              <a:t>have</a:t>
            </a:r>
            <a:r>
              <a:rPr sz="794" spc="44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worse</a:t>
            </a:r>
            <a:r>
              <a:rPr sz="794" spc="3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academic</a:t>
            </a:r>
            <a:r>
              <a:rPr sz="794" spc="35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outcomes</a:t>
            </a:r>
            <a:r>
              <a:rPr sz="794" spc="35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than</a:t>
            </a:r>
            <a:r>
              <a:rPr sz="794" spc="35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other</a:t>
            </a:r>
            <a:r>
              <a:rPr sz="794" spc="35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student</a:t>
            </a:r>
            <a:r>
              <a:rPr sz="794" spc="35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groups.</a:t>
            </a:r>
            <a:r>
              <a:rPr sz="794" spc="35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1</a:t>
            </a:r>
            <a:r>
              <a:rPr sz="794" spc="35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in</a:t>
            </a:r>
            <a:r>
              <a:rPr sz="794" spc="3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spc="-44" dirty="0">
                <a:solidFill>
                  <a:srgbClr val="0065CC"/>
                </a:solidFill>
                <a:latin typeface="Calibri"/>
                <a:cs typeface="Calibri"/>
              </a:rPr>
              <a:t>4</a:t>
            </a:r>
            <a:r>
              <a:rPr sz="794" spc="44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students</a:t>
            </a:r>
            <a:r>
              <a:rPr sz="794" spc="2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who</a:t>
            </a:r>
            <a:r>
              <a:rPr sz="794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are</a:t>
            </a:r>
            <a:r>
              <a:rPr sz="794" spc="2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homeless</a:t>
            </a:r>
            <a:r>
              <a:rPr sz="794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end</a:t>
            </a:r>
            <a:r>
              <a:rPr sz="794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up</a:t>
            </a:r>
            <a:r>
              <a:rPr sz="794" spc="2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dropping</a:t>
            </a:r>
            <a:r>
              <a:rPr sz="794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out</a:t>
            </a:r>
            <a:r>
              <a:rPr sz="794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srgbClr val="0065CC"/>
                </a:solidFill>
                <a:latin typeface="Calibri"/>
                <a:cs typeface="Calibri"/>
              </a:rPr>
              <a:t>of</a:t>
            </a:r>
            <a:r>
              <a:rPr sz="794" spc="2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794" spc="-9" dirty="0">
                <a:solidFill>
                  <a:srgbClr val="0065CC"/>
                </a:solidFill>
                <a:latin typeface="Calibri"/>
                <a:cs typeface="Calibri"/>
              </a:rPr>
              <a:t>school.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42</a:t>
            </a:fld>
            <a:endParaRPr spc="-22" dirty="0"/>
          </a:p>
        </p:txBody>
      </p:sp>
      <p:sp>
        <p:nvSpPr>
          <p:cNvPr id="71" name="object 71"/>
          <p:cNvSpPr txBox="1"/>
          <p:nvPr/>
        </p:nvSpPr>
        <p:spPr>
          <a:xfrm>
            <a:off x="4594412" y="6250081"/>
            <a:ext cx="415009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dirty="0">
                <a:latin typeface="Calibri"/>
                <a:cs typeface="Calibri"/>
              </a:rPr>
              <a:t>Note:</a:t>
            </a:r>
            <a:r>
              <a:rPr sz="662" spc="31" dirty="0">
                <a:latin typeface="Calibri"/>
                <a:cs typeface="Calibri"/>
              </a:rPr>
              <a:t> </a:t>
            </a:r>
            <a:r>
              <a:rPr sz="662" dirty="0">
                <a:latin typeface="Calibri"/>
                <a:cs typeface="Calibri"/>
              </a:rPr>
              <a:t>Proficiency</a:t>
            </a:r>
            <a:r>
              <a:rPr sz="662" spc="31" dirty="0">
                <a:latin typeface="Calibri"/>
                <a:cs typeface="Calibri"/>
              </a:rPr>
              <a:t> </a:t>
            </a:r>
            <a:r>
              <a:rPr sz="662" dirty="0">
                <a:latin typeface="Calibri"/>
                <a:cs typeface="Calibri"/>
              </a:rPr>
              <a:t>rate</a:t>
            </a:r>
            <a:r>
              <a:rPr sz="662" spc="35" dirty="0">
                <a:latin typeface="Calibri"/>
                <a:cs typeface="Calibri"/>
              </a:rPr>
              <a:t> </a:t>
            </a:r>
            <a:r>
              <a:rPr sz="662" dirty="0">
                <a:latin typeface="Calibri"/>
                <a:cs typeface="Calibri"/>
              </a:rPr>
              <a:t>is</a:t>
            </a:r>
            <a:r>
              <a:rPr sz="662" spc="31" dirty="0">
                <a:latin typeface="Calibri"/>
                <a:cs typeface="Calibri"/>
              </a:rPr>
              <a:t> </a:t>
            </a:r>
            <a:r>
              <a:rPr sz="662" dirty="0">
                <a:latin typeface="Calibri"/>
                <a:cs typeface="Calibri"/>
              </a:rPr>
              <a:t>composite</a:t>
            </a:r>
            <a:r>
              <a:rPr sz="662" spc="35" dirty="0">
                <a:latin typeface="Calibri"/>
                <a:cs typeface="Calibri"/>
              </a:rPr>
              <a:t> </a:t>
            </a:r>
            <a:r>
              <a:rPr sz="662" dirty="0">
                <a:latin typeface="Calibri"/>
                <a:cs typeface="Calibri"/>
              </a:rPr>
              <a:t>of</a:t>
            </a:r>
            <a:r>
              <a:rPr sz="662" spc="31" dirty="0">
                <a:latin typeface="Calibri"/>
                <a:cs typeface="Calibri"/>
              </a:rPr>
              <a:t> </a:t>
            </a:r>
            <a:r>
              <a:rPr sz="662" dirty="0">
                <a:latin typeface="Calibri"/>
                <a:cs typeface="Calibri"/>
              </a:rPr>
              <a:t>2019</a:t>
            </a:r>
            <a:r>
              <a:rPr sz="662" spc="35" dirty="0">
                <a:latin typeface="Calibri"/>
                <a:cs typeface="Calibri"/>
              </a:rPr>
              <a:t> </a:t>
            </a:r>
            <a:r>
              <a:rPr sz="662" dirty="0">
                <a:latin typeface="Calibri"/>
                <a:cs typeface="Calibri"/>
              </a:rPr>
              <a:t>high</a:t>
            </a:r>
            <a:r>
              <a:rPr sz="662" spc="31" dirty="0">
                <a:latin typeface="Calibri"/>
                <a:cs typeface="Calibri"/>
              </a:rPr>
              <a:t> </a:t>
            </a:r>
            <a:r>
              <a:rPr sz="662" dirty="0">
                <a:latin typeface="Calibri"/>
                <a:cs typeface="Calibri"/>
              </a:rPr>
              <a:t>school</a:t>
            </a:r>
            <a:r>
              <a:rPr sz="662" spc="35" dirty="0">
                <a:latin typeface="Calibri"/>
                <a:cs typeface="Calibri"/>
              </a:rPr>
              <a:t> </a:t>
            </a:r>
            <a:r>
              <a:rPr sz="662" dirty="0">
                <a:latin typeface="Calibri"/>
                <a:cs typeface="Calibri"/>
              </a:rPr>
              <a:t>English</a:t>
            </a:r>
            <a:r>
              <a:rPr sz="662" spc="31" dirty="0">
                <a:latin typeface="Calibri"/>
                <a:cs typeface="Calibri"/>
              </a:rPr>
              <a:t> </a:t>
            </a:r>
            <a:r>
              <a:rPr sz="662" dirty="0">
                <a:latin typeface="Calibri"/>
                <a:cs typeface="Calibri"/>
              </a:rPr>
              <a:t>language</a:t>
            </a:r>
            <a:r>
              <a:rPr sz="662" spc="35" dirty="0">
                <a:latin typeface="Calibri"/>
                <a:cs typeface="Calibri"/>
              </a:rPr>
              <a:t> </a:t>
            </a:r>
            <a:r>
              <a:rPr sz="662" dirty="0">
                <a:latin typeface="Calibri"/>
                <a:cs typeface="Calibri"/>
              </a:rPr>
              <a:t>arts</a:t>
            </a:r>
            <a:r>
              <a:rPr sz="662" spc="31" dirty="0">
                <a:latin typeface="Calibri"/>
                <a:cs typeface="Calibri"/>
              </a:rPr>
              <a:t> </a:t>
            </a:r>
            <a:r>
              <a:rPr sz="662" dirty="0">
                <a:latin typeface="Calibri"/>
                <a:cs typeface="Calibri"/>
              </a:rPr>
              <a:t>(ELA)</a:t>
            </a:r>
            <a:r>
              <a:rPr sz="662" spc="35" dirty="0">
                <a:latin typeface="Calibri"/>
                <a:cs typeface="Calibri"/>
              </a:rPr>
              <a:t> </a:t>
            </a:r>
            <a:r>
              <a:rPr sz="662" dirty="0">
                <a:latin typeface="Calibri"/>
                <a:cs typeface="Calibri"/>
              </a:rPr>
              <a:t>and</a:t>
            </a:r>
            <a:r>
              <a:rPr sz="662" spc="31" dirty="0">
                <a:latin typeface="Calibri"/>
                <a:cs typeface="Calibri"/>
              </a:rPr>
              <a:t> </a:t>
            </a:r>
            <a:r>
              <a:rPr sz="662" dirty="0">
                <a:latin typeface="Calibri"/>
                <a:cs typeface="Calibri"/>
              </a:rPr>
              <a:t>mathematics</a:t>
            </a:r>
            <a:r>
              <a:rPr sz="662" spc="35" dirty="0">
                <a:latin typeface="Calibri"/>
                <a:cs typeface="Calibri"/>
              </a:rPr>
              <a:t> </a:t>
            </a:r>
            <a:r>
              <a:rPr sz="662" dirty="0">
                <a:latin typeface="Calibri"/>
                <a:cs typeface="Calibri"/>
              </a:rPr>
              <a:t>proficiency</a:t>
            </a:r>
            <a:r>
              <a:rPr sz="662" spc="31" dirty="0">
                <a:latin typeface="Calibri"/>
                <a:cs typeface="Calibri"/>
              </a:rPr>
              <a:t> </a:t>
            </a:r>
            <a:r>
              <a:rPr sz="662" spc="-9" dirty="0">
                <a:latin typeface="Calibri"/>
                <a:cs typeface="Calibri"/>
              </a:rPr>
              <a:t>rates.</a:t>
            </a:r>
            <a:endParaRPr sz="662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349" y="137039"/>
            <a:ext cx="7748868" cy="1119311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84" dirty="0"/>
              <a:t>Race</a:t>
            </a:r>
            <a:r>
              <a:rPr spc="-35" dirty="0"/>
              <a:t> </a:t>
            </a:r>
            <a:r>
              <a:rPr spc="75" dirty="0"/>
              <a:t>and</a:t>
            </a:r>
            <a:r>
              <a:rPr spc="-35" dirty="0"/>
              <a:t> </a:t>
            </a:r>
            <a:r>
              <a:rPr spc="101" dirty="0"/>
              <a:t>Ethnicity</a:t>
            </a:r>
            <a:r>
              <a:rPr spc="-35" dirty="0"/>
              <a:t> </a:t>
            </a:r>
            <a:r>
              <a:rPr spc="84" dirty="0"/>
              <a:t>Comparison</a:t>
            </a:r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88" dirty="0"/>
              <a:t>Education</a:t>
            </a:r>
            <a:r>
              <a:rPr spc="-35" dirty="0"/>
              <a:t> </a:t>
            </a:r>
            <a:r>
              <a:rPr spc="71" dirty="0"/>
              <a:t>Indicators</a:t>
            </a:r>
          </a:p>
        </p:txBody>
      </p:sp>
      <p:sp>
        <p:nvSpPr>
          <p:cNvPr id="3" name="object 3"/>
          <p:cNvSpPr/>
          <p:nvPr/>
        </p:nvSpPr>
        <p:spPr>
          <a:xfrm>
            <a:off x="554692" y="1260661"/>
            <a:ext cx="8043022" cy="16809"/>
          </a:xfrm>
          <a:custGeom>
            <a:avLst/>
            <a:gdLst/>
            <a:ahLst/>
            <a:cxnLst/>
            <a:rect l="l" t="t" r="r" b="b"/>
            <a:pathLst>
              <a:path w="9115425" h="19050">
                <a:moveTo>
                  <a:pt x="9115425" y="0"/>
                </a:moveTo>
                <a:lnTo>
                  <a:pt x="0" y="0"/>
                </a:lnTo>
                <a:lnTo>
                  <a:pt x="0" y="19050"/>
                </a:lnTo>
                <a:lnTo>
                  <a:pt x="9115425" y="19050"/>
                </a:lnTo>
                <a:lnTo>
                  <a:pt x="9115425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4" name="object 4"/>
          <p:cNvGrpSpPr/>
          <p:nvPr/>
        </p:nvGrpSpPr>
        <p:grpSpPr>
          <a:xfrm>
            <a:off x="6244478" y="1832162"/>
            <a:ext cx="1647265" cy="731184"/>
            <a:chOff x="6924675" y="2076450"/>
            <a:chExt cx="1866900" cy="828675"/>
          </a:xfrm>
        </p:grpSpPr>
        <p:sp>
          <p:nvSpPr>
            <p:cNvPr id="5" name="object 5"/>
            <p:cNvSpPr/>
            <p:nvPr/>
          </p:nvSpPr>
          <p:spPr>
            <a:xfrm>
              <a:off x="8715375" y="2076449"/>
              <a:ext cx="76200" cy="723900"/>
            </a:xfrm>
            <a:custGeom>
              <a:avLst/>
              <a:gdLst/>
              <a:ahLst/>
              <a:cxnLst/>
              <a:rect l="l" t="t" r="r" b="b"/>
              <a:pathLst>
                <a:path w="76200" h="723900">
                  <a:moveTo>
                    <a:pt x="66675" y="714375"/>
                  </a:moveTo>
                  <a:lnTo>
                    <a:pt x="9525" y="714375"/>
                  </a:lnTo>
                  <a:lnTo>
                    <a:pt x="9525" y="723900"/>
                  </a:lnTo>
                  <a:lnTo>
                    <a:pt x="66675" y="723900"/>
                  </a:lnTo>
                  <a:lnTo>
                    <a:pt x="66675" y="714375"/>
                  </a:lnTo>
                  <a:close/>
                </a:path>
                <a:path w="76200" h="723900">
                  <a:moveTo>
                    <a:pt x="76200" y="85725"/>
                  </a:moveTo>
                  <a:lnTo>
                    <a:pt x="33337" y="0"/>
                  </a:lnTo>
                  <a:lnTo>
                    <a:pt x="0" y="85725"/>
                  </a:lnTo>
                  <a:lnTo>
                    <a:pt x="28575" y="71437"/>
                  </a:lnTo>
                  <a:lnTo>
                    <a:pt x="28575" y="104775"/>
                  </a:lnTo>
                  <a:lnTo>
                    <a:pt x="47625" y="104775"/>
                  </a:lnTo>
                  <a:lnTo>
                    <a:pt x="47625" y="71437"/>
                  </a:lnTo>
                  <a:lnTo>
                    <a:pt x="76200" y="857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8753475" y="2238375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0"/>
                  </a:moveTo>
                  <a:lnTo>
                    <a:pt x="0" y="51435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6924675" y="2076449"/>
              <a:ext cx="76200" cy="828675"/>
            </a:xfrm>
            <a:custGeom>
              <a:avLst/>
              <a:gdLst/>
              <a:ahLst/>
              <a:cxnLst/>
              <a:rect l="l" t="t" r="r" b="b"/>
              <a:pathLst>
                <a:path w="76200" h="828675">
                  <a:moveTo>
                    <a:pt x="66675" y="819150"/>
                  </a:moveTo>
                  <a:lnTo>
                    <a:pt x="9525" y="819150"/>
                  </a:lnTo>
                  <a:lnTo>
                    <a:pt x="9525" y="828675"/>
                  </a:lnTo>
                  <a:lnTo>
                    <a:pt x="66675" y="828675"/>
                  </a:lnTo>
                  <a:lnTo>
                    <a:pt x="66675" y="819150"/>
                  </a:lnTo>
                  <a:close/>
                </a:path>
                <a:path w="76200" h="828675">
                  <a:moveTo>
                    <a:pt x="76200" y="85725"/>
                  </a:moveTo>
                  <a:lnTo>
                    <a:pt x="33337" y="0"/>
                  </a:lnTo>
                  <a:lnTo>
                    <a:pt x="0" y="85725"/>
                  </a:lnTo>
                  <a:lnTo>
                    <a:pt x="28575" y="71437"/>
                  </a:lnTo>
                  <a:lnTo>
                    <a:pt x="28575" y="104775"/>
                  </a:lnTo>
                  <a:lnTo>
                    <a:pt x="47625" y="104775"/>
                  </a:lnTo>
                  <a:lnTo>
                    <a:pt x="47625" y="71437"/>
                  </a:lnTo>
                  <a:lnTo>
                    <a:pt x="76200" y="857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6962775" y="2238375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0"/>
                  </a:moveTo>
                  <a:lnTo>
                    <a:pt x="0" y="60960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627540" y="2118010"/>
            <a:ext cx="797859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6"/>
              </a:lnSpc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White</a:t>
            </a:r>
            <a:r>
              <a:rPr sz="927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-9" dirty="0">
                <a:solidFill>
                  <a:srgbClr val="323232"/>
                </a:solidFill>
                <a:latin typeface="Arial Narrow"/>
                <a:cs typeface="Arial Narrow"/>
              </a:rPr>
              <a:t>Advantage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77966" y="4446032"/>
            <a:ext cx="797859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6"/>
              </a:lnSpc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White</a:t>
            </a:r>
            <a:r>
              <a:rPr sz="927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-9" dirty="0">
                <a:solidFill>
                  <a:srgbClr val="323232"/>
                </a:solidFill>
                <a:latin typeface="Arial Narrow"/>
                <a:cs typeface="Arial Narrow"/>
              </a:rPr>
              <a:t>Advantage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287" y="1358714"/>
            <a:ext cx="3954556" cy="2177421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33619" marR="357487">
              <a:lnSpc>
                <a:spcPts val="1394"/>
              </a:lnSpc>
              <a:spcBef>
                <a:spcPts val="163"/>
              </a:spcBef>
            </a:pPr>
            <a:r>
              <a:rPr sz="1191" b="1" dirty="0">
                <a:solidFill>
                  <a:srgbClr val="C4996C"/>
                </a:solidFill>
                <a:latin typeface="Calibri"/>
                <a:cs typeface="Calibri"/>
              </a:rPr>
              <a:t>White</a:t>
            </a:r>
            <a:r>
              <a:rPr sz="1191" b="1" spc="22" dirty="0">
                <a:solidFill>
                  <a:srgbClr val="C4996C"/>
                </a:solidFill>
                <a:latin typeface="Calibri"/>
                <a:cs typeface="Calibri"/>
              </a:rPr>
              <a:t> </a:t>
            </a:r>
            <a:r>
              <a:rPr sz="1191" b="1" spc="44" dirty="0">
                <a:solidFill>
                  <a:srgbClr val="C4996C"/>
                </a:solidFill>
                <a:latin typeface="Calibri"/>
                <a:cs typeface="Calibri"/>
              </a:rPr>
              <a:t>advantage</a:t>
            </a:r>
            <a:r>
              <a:rPr sz="1191" b="1" spc="22" dirty="0">
                <a:solidFill>
                  <a:srgbClr val="C4996C"/>
                </a:solidFill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can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be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defined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as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condition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spc="-22" dirty="0">
                <a:latin typeface="Calibri"/>
                <a:cs typeface="Calibri"/>
              </a:rPr>
              <a:t>or </a:t>
            </a:r>
            <a:r>
              <a:rPr sz="1191" dirty="0">
                <a:latin typeface="Calibri"/>
                <a:cs typeface="Calibri"/>
              </a:rPr>
              <a:t>circumstance</a:t>
            </a:r>
            <a:r>
              <a:rPr sz="1191" spc="53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that</a:t>
            </a:r>
            <a:r>
              <a:rPr sz="1191" spc="53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places</a:t>
            </a:r>
            <a:r>
              <a:rPr sz="1191" spc="53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</a:t>
            </a:r>
            <a:r>
              <a:rPr sz="1191" spc="53" dirty="0">
                <a:latin typeface="Calibri"/>
                <a:cs typeface="Calibri"/>
              </a:rPr>
              <a:t> </a:t>
            </a:r>
            <a:r>
              <a:rPr sz="1191" spc="-18" dirty="0">
                <a:latin typeface="Calibri"/>
                <a:cs typeface="Calibri"/>
              </a:rPr>
              <a:t>White</a:t>
            </a:r>
            <a:r>
              <a:rPr sz="1191" spc="57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individual</a:t>
            </a:r>
            <a:r>
              <a:rPr sz="1191" spc="53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at</a:t>
            </a:r>
            <a:r>
              <a:rPr sz="1191" spc="53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</a:t>
            </a:r>
            <a:r>
              <a:rPr sz="1191" spc="53" dirty="0">
                <a:latin typeface="Calibri"/>
                <a:cs typeface="Calibri"/>
              </a:rPr>
              <a:t> </a:t>
            </a:r>
            <a:r>
              <a:rPr sz="1191" spc="-18" dirty="0">
                <a:latin typeface="Calibri"/>
                <a:cs typeface="Calibri"/>
              </a:rPr>
              <a:t>more </a:t>
            </a:r>
            <a:r>
              <a:rPr sz="1191" dirty="0">
                <a:latin typeface="Calibri"/>
                <a:cs typeface="Calibri"/>
              </a:rPr>
              <a:t>advantageous</a:t>
            </a:r>
            <a:r>
              <a:rPr sz="1191" spc="66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or</a:t>
            </a:r>
            <a:r>
              <a:rPr sz="1191" spc="71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favorable</a:t>
            </a:r>
            <a:r>
              <a:rPr sz="1191" spc="71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position</a:t>
            </a:r>
            <a:r>
              <a:rPr sz="1191" spc="71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compared</a:t>
            </a:r>
            <a:r>
              <a:rPr sz="1191" spc="71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to</a:t>
            </a:r>
            <a:r>
              <a:rPr sz="1191" spc="71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others.</a:t>
            </a:r>
            <a:endParaRPr sz="1191">
              <a:latin typeface="Calibri"/>
              <a:cs typeface="Calibri"/>
            </a:endParaRPr>
          </a:p>
          <a:p>
            <a:pPr marL="33619" marR="26896">
              <a:lnSpc>
                <a:spcPct val="99200"/>
              </a:lnSpc>
              <a:spcBef>
                <a:spcPts val="1310"/>
              </a:spcBef>
            </a:pP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When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examining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education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related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outcomes,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data</a:t>
            </a:r>
            <a:r>
              <a:rPr sz="1191" spc="5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shows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that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Hispanic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students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between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2-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5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times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more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have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poor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academic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experience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to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White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students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within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school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system.</a:t>
            </a:r>
            <a:r>
              <a:rPr sz="1191" spc="3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White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students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only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20%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students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be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suspended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or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expelled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from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school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grades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K-</a:t>
            </a:r>
            <a:r>
              <a:rPr sz="1191" spc="-57" dirty="0">
                <a:solidFill>
                  <a:srgbClr val="0F2F42"/>
                </a:solidFill>
                <a:latin typeface="Calibri"/>
                <a:cs typeface="Calibri"/>
              </a:rPr>
              <a:t>12.</a:t>
            </a:r>
            <a:r>
              <a:rPr sz="993" spc="-86" baseline="44444" dirty="0">
                <a:solidFill>
                  <a:srgbClr val="323232"/>
                </a:solidFill>
                <a:latin typeface="Calibri"/>
                <a:cs typeface="Calibri"/>
              </a:rPr>
              <a:t>21</a:t>
            </a:r>
            <a:r>
              <a:rPr sz="1191" spc="-57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White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students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only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19%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drop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out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high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school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Hispanic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students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County.</a:t>
            </a:r>
            <a:endParaRPr sz="1191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193927" y="4025714"/>
            <a:ext cx="3689537" cy="1554816"/>
            <a:chOff x="5734050" y="4562475"/>
            <a:chExt cx="4181475" cy="1762125"/>
          </a:xfrm>
        </p:grpSpPr>
        <p:sp>
          <p:nvSpPr>
            <p:cNvPr id="13" name="object 13"/>
            <p:cNvSpPr/>
            <p:nvPr/>
          </p:nvSpPr>
          <p:spPr>
            <a:xfrm>
              <a:off x="8677275" y="4686299"/>
              <a:ext cx="76200" cy="657225"/>
            </a:xfrm>
            <a:custGeom>
              <a:avLst/>
              <a:gdLst/>
              <a:ahLst/>
              <a:cxnLst/>
              <a:rect l="l" t="t" r="r" b="b"/>
              <a:pathLst>
                <a:path w="76200" h="657225">
                  <a:moveTo>
                    <a:pt x="66675" y="647700"/>
                  </a:moveTo>
                  <a:lnTo>
                    <a:pt x="9525" y="647700"/>
                  </a:lnTo>
                  <a:lnTo>
                    <a:pt x="9525" y="657225"/>
                  </a:lnTo>
                  <a:lnTo>
                    <a:pt x="66675" y="657225"/>
                  </a:lnTo>
                  <a:lnTo>
                    <a:pt x="66675" y="647700"/>
                  </a:lnTo>
                  <a:close/>
                </a:path>
                <a:path w="76200" h="657225">
                  <a:moveTo>
                    <a:pt x="76200" y="85725"/>
                  </a:moveTo>
                  <a:lnTo>
                    <a:pt x="33337" y="0"/>
                  </a:lnTo>
                  <a:lnTo>
                    <a:pt x="0" y="85725"/>
                  </a:lnTo>
                  <a:lnTo>
                    <a:pt x="28575" y="71437"/>
                  </a:lnTo>
                  <a:lnTo>
                    <a:pt x="28575" y="104775"/>
                  </a:lnTo>
                  <a:lnTo>
                    <a:pt x="47625" y="104775"/>
                  </a:lnTo>
                  <a:lnTo>
                    <a:pt x="47625" y="71437"/>
                  </a:lnTo>
                  <a:lnTo>
                    <a:pt x="76200" y="857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8715375" y="4848225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6972300" y="4686299"/>
              <a:ext cx="1752600" cy="942975"/>
            </a:xfrm>
            <a:custGeom>
              <a:avLst/>
              <a:gdLst/>
              <a:ahLst/>
              <a:cxnLst/>
              <a:rect l="l" t="t" r="r" b="b"/>
              <a:pathLst>
                <a:path w="1752600" h="942975">
                  <a:moveTo>
                    <a:pt x="66675" y="933450"/>
                  </a:moveTo>
                  <a:lnTo>
                    <a:pt x="9525" y="933450"/>
                  </a:lnTo>
                  <a:lnTo>
                    <a:pt x="9525" y="942975"/>
                  </a:lnTo>
                  <a:lnTo>
                    <a:pt x="66675" y="942975"/>
                  </a:lnTo>
                  <a:lnTo>
                    <a:pt x="66675" y="933450"/>
                  </a:lnTo>
                  <a:close/>
                </a:path>
                <a:path w="1752600" h="942975">
                  <a:moveTo>
                    <a:pt x="76200" y="85725"/>
                  </a:moveTo>
                  <a:lnTo>
                    <a:pt x="33337" y="0"/>
                  </a:lnTo>
                  <a:lnTo>
                    <a:pt x="0" y="85725"/>
                  </a:lnTo>
                  <a:lnTo>
                    <a:pt x="28575" y="71437"/>
                  </a:lnTo>
                  <a:lnTo>
                    <a:pt x="28575" y="104775"/>
                  </a:lnTo>
                  <a:lnTo>
                    <a:pt x="47625" y="104775"/>
                  </a:lnTo>
                  <a:lnTo>
                    <a:pt x="47625" y="71437"/>
                  </a:lnTo>
                  <a:lnTo>
                    <a:pt x="76200" y="85725"/>
                  </a:lnTo>
                  <a:close/>
                </a:path>
                <a:path w="1752600" h="942975">
                  <a:moveTo>
                    <a:pt x="1752600" y="638175"/>
                  </a:moveTo>
                  <a:lnTo>
                    <a:pt x="1733550" y="638175"/>
                  </a:lnTo>
                  <a:lnTo>
                    <a:pt x="1733550" y="647700"/>
                  </a:lnTo>
                  <a:lnTo>
                    <a:pt x="1752600" y="647700"/>
                  </a:lnTo>
                  <a:lnTo>
                    <a:pt x="1752600" y="638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7010400" y="4848225"/>
              <a:ext cx="0" cy="704850"/>
            </a:xfrm>
            <a:custGeom>
              <a:avLst/>
              <a:gdLst/>
              <a:ahLst/>
              <a:cxnLst/>
              <a:rect l="l" t="t" r="r" b="b"/>
              <a:pathLst>
                <a:path h="704850">
                  <a:moveTo>
                    <a:pt x="0" y="0"/>
                  </a:moveTo>
                  <a:lnTo>
                    <a:pt x="0" y="70485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7000875" y="5610225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5829300" y="4605337"/>
              <a:ext cx="4086225" cy="1628775"/>
            </a:xfrm>
            <a:custGeom>
              <a:avLst/>
              <a:gdLst/>
              <a:ahLst/>
              <a:cxnLst/>
              <a:rect l="l" t="t" r="r" b="b"/>
              <a:pathLst>
                <a:path w="4086225" h="1628775">
                  <a:moveTo>
                    <a:pt x="0" y="0"/>
                  </a:moveTo>
                  <a:lnTo>
                    <a:pt x="4086225" y="0"/>
                  </a:lnTo>
                </a:path>
                <a:path w="4086225" h="1628775">
                  <a:moveTo>
                    <a:pt x="0" y="819150"/>
                  </a:moveTo>
                  <a:lnTo>
                    <a:pt x="4086225" y="819150"/>
                  </a:lnTo>
                </a:path>
                <a:path w="4086225" h="1628775">
                  <a:moveTo>
                    <a:pt x="0" y="1628775"/>
                  </a:moveTo>
                  <a:lnTo>
                    <a:pt x="4086225" y="162877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5734050" y="4605337"/>
              <a:ext cx="4181475" cy="1719580"/>
            </a:xfrm>
            <a:custGeom>
              <a:avLst/>
              <a:gdLst/>
              <a:ahLst/>
              <a:cxnLst/>
              <a:rect l="l" t="t" r="r" b="b"/>
              <a:pathLst>
                <a:path w="4181475" h="1719579">
                  <a:moveTo>
                    <a:pt x="966787" y="1624012"/>
                  </a:moveTo>
                  <a:lnTo>
                    <a:pt x="966787" y="1719262"/>
                  </a:lnTo>
                </a:path>
                <a:path w="4181475" h="1719579">
                  <a:moveTo>
                    <a:pt x="1547812" y="1624012"/>
                  </a:moveTo>
                  <a:lnTo>
                    <a:pt x="1547812" y="1719262"/>
                  </a:lnTo>
                </a:path>
                <a:path w="4181475" h="1719579">
                  <a:moveTo>
                    <a:pt x="2138362" y="1624012"/>
                  </a:moveTo>
                  <a:lnTo>
                    <a:pt x="2138362" y="1719262"/>
                  </a:lnTo>
                </a:path>
                <a:path w="4181475" h="1719579">
                  <a:moveTo>
                    <a:pt x="2719387" y="1624012"/>
                  </a:moveTo>
                  <a:lnTo>
                    <a:pt x="2719387" y="1719262"/>
                  </a:lnTo>
                </a:path>
                <a:path w="4181475" h="1719579">
                  <a:moveTo>
                    <a:pt x="3300412" y="1624012"/>
                  </a:moveTo>
                  <a:lnTo>
                    <a:pt x="3300412" y="1719262"/>
                  </a:lnTo>
                </a:path>
                <a:path w="4181475" h="1719579">
                  <a:moveTo>
                    <a:pt x="3881437" y="1624012"/>
                  </a:moveTo>
                  <a:lnTo>
                    <a:pt x="3881437" y="1719262"/>
                  </a:lnTo>
                </a:path>
                <a:path w="4181475" h="1719579">
                  <a:moveTo>
                    <a:pt x="385762" y="1624012"/>
                  </a:moveTo>
                  <a:lnTo>
                    <a:pt x="385762" y="1719262"/>
                  </a:lnTo>
                </a:path>
                <a:path w="4181475" h="1719579">
                  <a:moveTo>
                    <a:pt x="95250" y="1628775"/>
                  </a:moveTo>
                  <a:lnTo>
                    <a:pt x="4181475" y="1628775"/>
                  </a:lnTo>
                </a:path>
                <a:path w="4181475" h="1719579">
                  <a:moveTo>
                    <a:pt x="95250" y="0"/>
                  </a:moveTo>
                  <a:lnTo>
                    <a:pt x="0" y="0"/>
                  </a:lnTo>
                </a:path>
                <a:path w="4181475" h="1719579">
                  <a:moveTo>
                    <a:pt x="95250" y="819150"/>
                  </a:moveTo>
                  <a:lnTo>
                    <a:pt x="0" y="819150"/>
                  </a:lnTo>
                </a:path>
                <a:path w="4181475" h="1719579">
                  <a:moveTo>
                    <a:pt x="95250" y="1628775"/>
                  </a:moveTo>
                  <a:lnTo>
                    <a:pt x="0" y="1628775"/>
                  </a:lnTo>
                </a:path>
                <a:path w="4181475" h="1719579">
                  <a:moveTo>
                    <a:pt x="90487" y="4762"/>
                  </a:moveTo>
                  <a:lnTo>
                    <a:pt x="90487" y="16240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6121171" y="5419725"/>
              <a:ext cx="3502660" cy="809625"/>
            </a:xfrm>
            <a:custGeom>
              <a:avLst/>
              <a:gdLst/>
              <a:ahLst/>
              <a:cxnLst/>
              <a:rect l="l" t="t" r="r" b="b"/>
              <a:pathLst>
                <a:path w="3502659" h="809625">
                  <a:moveTo>
                    <a:pt x="2334983" y="0"/>
                  </a:moveTo>
                  <a:lnTo>
                    <a:pt x="1751241" y="372427"/>
                  </a:lnTo>
                  <a:lnTo>
                    <a:pt x="1167498" y="178117"/>
                  </a:lnTo>
                  <a:lnTo>
                    <a:pt x="583742" y="275272"/>
                  </a:lnTo>
                  <a:lnTo>
                    <a:pt x="0" y="32385"/>
                  </a:lnTo>
                  <a:lnTo>
                    <a:pt x="0" y="809625"/>
                  </a:lnTo>
                  <a:lnTo>
                    <a:pt x="3502482" y="809625"/>
                  </a:lnTo>
                  <a:lnTo>
                    <a:pt x="3502482" y="501967"/>
                  </a:lnTo>
                  <a:lnTo>
                    <a:pt x="2918739" y="80962"/>
                  </a:lnTo>
                  <a:lnTo>
                    <a:pt x="2334983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6121171" y="5419725"/>
              <a:ext cx="3502660" cy="502284"/>
            </a:xfrm>
            <a:custGeom>
              <a:avLst/>
              <a:gdLst/>
              <a:ahLst/>
              <a:cxnLst/>
              <a:rect l="l" t="t" r="r" b="b"/>
              <a:pathLst>
                <a:path w="3502659" h="502285">
                  <a:moveTo>
                    <a:pt x="0" y="32385"/>
                  </a:moveTo>
                  <a:lnTo>
                    <a:pt x="583742" y="275272"/>
                  </a:lnTo>
                  <a:lnTo>
                    <a:pt x="1167498" y="178117"/>
                  </a:lnTo>
                  <a:lnTo>
                    <a:pt x="1751241" y="372427"/>
                  </a:lnTo>
                  <a:lnTo>
                    <a:pt x="2334983" y="0"/>
                  </a:lnTo>
                  <a:lnTo>
                    <a:pt x="2918739" y="80962"/>
                  </a:lnTo>
                  <a:lnTo>
                    <a:pt x="3502482" y="501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2662" y="5874067"/>
              <a:ext cx="9517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1637" y="5453062"/>
              <a:ext cx="95173" cy="9525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1088" y="5372100"/>
              <a:ext cx="95173" cy="952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0063" y="5744527"/>
              <a:ext cx="95173" cy="952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9038" y="5550217"/>
              <a:ext cx="95173" cy="952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8488" y="5647372"/>
              <a:ext cx="95173" cy="9525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7463" y="5404485"/>
              <a:ext cx="95173" cy="9525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121171" y="4610100"/>
              <a:ext cx="3502660" cy="1619250"/>
            </a:xfrm>
            <a:custGeom>
              <a:avLst/>
              <a:gdLst/>
              <a:ahLst/>
              <a:cxnLst/>
              <a:rect l="l" t="t" r="r" b="b"/>
              <a:pathLst>
                <a:path w="3502659" h="1619250">
                  <a:moveTo>
                    <a:pt x="3502482" y="0"/>
                  </a:moveTo>
                  <a:lnTo>
                    <a:pt x="0" y="0"/>
                  </a:lnTo>
                  <a:lnTo>
                    <a:pt x="0" y="1619250"/>
                  </a:lnTo>
                  <a:lnTo>
                    <a:pt x="3502482" y="1619250"/>
                  </a:lnTo>
                  <a:lnTo>
                    <a:pt x="3502482" y="0"/>
                  </a:lnTo>
                  <a:close/>
                </a:path>
              </a:pathLst>
            </a:custGeom>
            <a:solidFill>
              <a:srgbClr val="C4996C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6121171" y="4600575"/>
              <a:ext cx="3502660" cy="19050"/>
            </a:xfrm>
            <a:custGeom>
              <a:avLst/>
              <a:gdLst/>
              <a:ahLst/>
              <a:cxnLst/>
              <a:rect l="l" t="t" r="r" b="b"/>
              <a:pathLst>
                <a:path w="3502659" h="19050">
                  <a:moveTo>
                    <a:pt x="0" y="19049"/>
                  </a:moveTo>
                  <a:lnTo>
                    <a:pt x="3502482" y="19049"/>
                  </a:lnTo>
                  <a:lnTo>
                    <a:pt x="3502482" y="0"/>
                  </a:lnTo>
                  <a:lnTo>
                    <a:pt x="0" y="0"/>
                  </a:lnTo>
                  <a:lnTo>
                    <a:pt x="0" y="19049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2662" y="4562475"/>
              <a:ext cx="95173" cy="952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1637" y="4562475"/>
              <a:ext cx="95173" cy="952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1088" y="4562475"/>
              <a:ext cx="95173" cy="9525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0063" y="4562475"/>
              <a:ext cx="95173" cy="952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38" y="4562475"/>
              <a:ext cx="95173" cy="9525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8488" y="4562475"/>
              <a:ext cx="95173" cy="952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7463" y="4562475"/>
              <a:ext cx="95173" cy="9525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4801014" y="4213431"/>
            <a:ext cx="101887" cy="1137397"/>
          </a:xfrm>
          <a:prstGeom prst="rect">
            <a:avLst/>
          </a:prstGeom>
        </p:spPr>
        <p:txBody>
          <a:bodyPr vert="vert270" wrap="square" lIns="0" tIns="5043" rIns="0" bIns="0" rtlCol="0">
            <a:spAutoFit/>
          </a:bodyPr>
          <a:lstStyle/>
          <a:p>
            <a:pPr marL="11206">
              <a:spcBef>
                <a:spcPts val="40"/>
              </a:spcBef>
            </a:pP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Relative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Rate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Index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(%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Likelihood)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74672" y="3795993"/>
            <a:ext cx="373436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Likelihood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White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Students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to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Experience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Outcomes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Compared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to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Hispanic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Students,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75437" y="5560919"/>
            <a:ext cx="1407459" cy="21508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66" dirty="0">
                <a:solidFill>
                  <a:srgbClr val="323232"/>
                </a:solidFill>
                <a:latin typeface="Gill Sans MT"/>
                <a:cs typeface="Gill Sans MT"/>
              </a:rPr>
              <a:t>Not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Ready 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for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Kindergarten</a:t>
            </a:r>
            <a:endParaRPr sz="662">
              <a:latin typeface="Gill Sans MT"/>
              <a:cs typeface="Gill Sans MT"/>
            </a:endParaRPr>
          </a:p>
          <a:p>
            <a:pPr marL="554160"/>
            <a:r>
              <a:rPr sz="662" spc="-66" dirty="0">
                <a:solidFill>
                  <a:srgbClr val="323232"/>
                </a:solidFill>
                <a:latin typeface="Gill Sans MT"/>
                <a:cs typeface="Gill Sans MT"/>
              </a:rPr>
              <a:t>Not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on </a:t>
            </a:r>
            <a:r>
              <a:rPr sz="662" spc="-31" dirty="0">
                <a:solidFill>
                  <a:srgbClr val="323232"/>
                </a:solidFill>
                <a:latin typeface="Gill Sans MT"/>
                <a:cs typeface="Gill Sans MT"/>
              </a:rPr>
              <a:t>Track 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in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9th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Grade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00012" y="5863478"/>
            <a:ext cx="1361515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66" dirty="0">
                <a:solidFill>
                  <a:srgbClr val="323232"/>
                </a:solidFill>
                <a:latin typeface="Gill Sans MT"/>
                <a:cs typeface="Gill Sans MT"/>
              </a:rPr>
              <a:t>Not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Ready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for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Post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Secondary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Education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28999" y="5560919"/>
            <a:ext cx="1500468" cy="21508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Suspension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and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Expulsion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in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62" dirty="0">
                <a:solidFill>
                  <a:srgbClr val="323232"/>
                </a:solidFill>
                <a:latin typeface="Gill Sans MT"/>
                <a:cs typeface="Gill Sans MT"/>
              </a:rPr>
              <a:t>K-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12</a:t>
            </a:r>
            <a:endParaRPr sz="662">
              <a:latin typeface="Gill Sans MT"/>
              <a:cs typeface="Gill Sans MT"/>
            </a:endParaRPr>
          </a:p>
          <a:p>
            <a:pPr marL="674630"/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Chronically</a:t>
            </a:r>
            <a:r>
              <a:rPr sz="662" spc="-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Absent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 in 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HS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97031" y="5762625"/>
            <a:ext cx="3187513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2681711" algn="l"/>
              </a:tabLst>
            </a:pPr>
            <a:r>
              <a:rPr sz="662" spc="-79" dirty="0">
                <a:solidFill>
                  <a:srgbClr val="323232"/>
                </a:solidFill>
                <a:latin typeface="Gill Sans MT"/>
                <a:cs typeface="Gill Sans MT"/>
              </a:rPr>
              <a:t>Do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31" dirty="0">
                <a:solidFill>
                  <a:srgbClr val="323232"/>
                </a:solidFill>
                <a:latin typeface="Gill Sans MT"/>
                <a:cs typeface="Gill Sans MT"/>
              </a:rPr>
              <a:t>not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Have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Access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35" dirty="0">
                <a:solidFill>
                  <a:srgbClr val="323232"/>
                </a:solidFill>
                <a:latin typeface="Gill Sans MT"/>
                <a:cs typeface="Gill Sans MT"/>
              </a:rPr>
              <a:t>to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53" dirty="0">
                <a:solidFill>
                  <a:srgbClr val="323232"/>
                </a:solidFill>
                <a:latin typeface="Gill Sans MT"/>
                <a:cs typeface="Gill Sans MT"/>
              </a:rPr>
              <a:t>Well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31" dirty="0">
                <a:solidFill>
                  <a:srgbClr val="323232"/>
                </a:solidFill>
                <a:latin typeface="Gill Sans MT"/>
                <a:cs typeface="Gill Sans MT"/>
              </a:rPr>
              <a:t>Rounded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HS 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Curriculum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662" spc="-66" dirty="0">
                <a:solidFill>
                  <a:srgbClr val="323232"/>
                </a:solidFill>
                <a:latin typeface="Gill Sans MT"/>
                <a:cs typeface="Gill Sans MT"/>
              </a:rPr>
              <a:t>Drop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66" dirty="0">
                <a:solidFill>
                  <a:srgbClr val="323232"/>
                </a:solidFill>
                <a:latin typeface="Gill Sans MT"/>
                <a:cs typeface="Gill Sans MT"/>
              </a:rPr>
              <a:t>Out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of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 HS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46025" y="5447459"/>
            <a:ext cx="117662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04537" y="4733084"/>
            <a:ext cx="15912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50%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63050" y="4018709"/>
            <a:ext cx="20058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100%</a:t>
            </a:r>
            <a:endParaRPr sz="662">
              <a:latin typeface="Gill Sans MT"/>
              <a:cs typeface="Gill Sans M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193927" y="1714500"/>
            <a:ext cx="3689537" cy="1479176"/>
            <a:chOff x="5734050" y="1943100"/>
            <a:chExt cx="4181475" cy="1676400"/>
          </a:xfrm>
        </p:grpSpPr>
        <p:sp>
          <p:nvSpPr>
            <p:cNvPr id="48" name="object 48"/>
            <p:cNvSpPr/>
            <p:nvPr/>
          </p:nvSpPr>
          <p:spPr>
            <a:xfrm>
              <a:off x="5829300" y="1985962"/>
              <a:ext cx="4086225" cy="1543050"/>
            </a:xfrm>
            <a:custGeom>
              <a:avLst/>
              <a:gdLst/>
              <a:ahLst/>
              <a:cxnLst/>
              <a:rect l="l" t="t" r="r" b="b"/>
              <a:pathLst>
                <a:path w="4086225" h="1543050">
                  <a:moveTo>
                    <a:pt x="0" y="0"/>
                  </a:moveTo>
                  <a:lnTo>
                    <a:pt x="4086225" y="0"/>
                  </a:lnTo>
                </a:path>
                <a:path w="4086225" h="1543050">
                  <a:moveTo>
                    <a:pt x="0" y="781050"/>
                  </a:moveTo>
                  <a:lnTo>
                    <a:pt x="4086225" y="781050"/>
                  </a:lnTo>
                </a:path>
                <a:path w="4086225" h="1543050">
                  <a:moveTo>
                    <a:pt x="0" y="1543050"/>
                  </a:moveTo>
                  <a:lnTo>
                    <a:pt x="4086225" y="154305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5734050" y="1985962"/>
              <a:ext cx="4181475" cy="1633855"/>
            </a:xfrm>
            <a:custGeom>
              <a:avLst/>
              <a:gdLst/>
              <a:ahLst/>
              <a:cxnLst/>
              <a:rect l="l" t="t" r="r" b="b"/>
              <a:pathLst>
                <a:path w="4181475" h="1633854">
                  <a:moveTo>
                    <a:pt x="966787" y="1538287"/>
                  </a:moveTo>
                  <a:lnTo>
                    <a:pt x="966787" y="1633537"/>
                  </a:lnTo>
                </a:path>
                <a:path w="4181475" h="1633854">
                  <a:moveTo>
                    <a:pt x="1547812" y="1538287"/>
                  </a:moveTo>
                  <a:lnTo>
                    <a:pt x="1547812" y="1633537"/>
                  </a:lnTo>
                </a:path>
                <a:path w="4181475" h="1633854">
                  <a:moveTo>
                    <a:pt x="2138362" y="1538287"/>
                  </a:moveTo>
                  <a:lnTo>
                    <a:pt x="2138362" y="1633537"/>
                  </a:lnTo>
                </a:path>
                <a:path w="4181475" h="1633854">
                  <a:moveTo>
                    <a:pt x="2719387" y="1538287"/>
                  </a:moveTo>
                  <a:lnTo>
                    <a:pt x="2719387" y="1633537"/>
                  </a:lnTo>
                </a:path>
                <a:path w="4181475" h="1633854">
                  <a:moveTo>
                    <a:pt x="3300412" y="1538287"/>
                  </a:moveTo>
                  <a:lnTo>
                    <a:pt x="3300412" y="1633537"/>
                  </a:lnTo>
                </a:path>
                <a:path w="4181475" h="1633854">
                  <a:moveTo>
                    <a:pt x="3881437" y="1538287"/>
                  </a:moveTo>
                  <a:lnTo>
                    <a:pt x="3881437" y="1633537"/>
                  </a:lnTo>
                </a:path>
                <a:path w="4181475" h="1633854">
                  <a:moveTo>
                    <a:pt x="385762" y="1538287"/>
                  </a:moveTo>
                  <a:lnTo>
                    <a:pt x="385762" y="1633537"/>
                  </a:lnTo>
                </a:path>
                <a:path w="4181475" h="1633854">
                  <a:moveTo>
                    <a:pt x="95250" y="1543050"/>
                  </a:moveTo>
                  <a:lnTo>
                    <a:pt x="4181475" y="1543050"/>
                  </a:lnTo>
                </a:path>
                <a:path w="4181475" h="1633854">
                  <a:moveTo>
                    <a:pt x="95250" y="0"/>
                  </a:moveTo>
                  <a:lnTo>
                    <a:pt x="0" y="0"/>
                  </a:lnTo>
                </a:path>
                <a:path w="4181475" h="1633854">
                  <a:moveTo>
                    <a:pt x="95250" y="781050"/>
                  </a:moveTo>
                  <a:lnTo>
                    <a:pt x="0" y="781050"/>
                  </a:lnTo>
                </a:path>
                <a:path w="4181475" h="1633854">
                  <a:moveTo>
                    <a:pt x="95250" y="1543050"/>
                  </a:moveTo>
                  <a:lnTo>
                    <a:pt x="0" y="1543050"/>
                  </a:lnTo>
                </a:path>
                <a:path w="4181475" h="1633854">
                  <a:moveTo>
                    <a:pt x="90487" y="4762"/>
                  </a:moveTo>
                  <a:lnTo>
                    <a:pt x="90487" y="15382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6121171" y="2757487"/>
              <a:ext cx="3502660" cy="767080"/>
            </a:xfrm>
            <a:custGeom>
              <a:avLst/>
              <a:gdLst/>
              <a:ahLst/>
              <a:cxnLst/>
              <a:rect l="l" t="t" r="r" b="b"/>
              <a:pathLst>
                <a:path w="3502659" h="767079">
                  <a:moveTo>
                    <a:pt x="2334983" y="0"/>
                  </a:moveTo>
                  <a:lnTo>
                    <a:pt x="1751241" y="352717"/>
                  </a:lnTo>
                  <a:lnTo>
                    <a:pt x="1167498" y="168681"/>
                  </a:lnTo>
                  <a:lnTo>
                    <a:pt x="583742" y="260692"/>
                  </a:lnTo>
                  <a:lnTo>
                    <a:pt x="0" y="30670"/>
                  </a:lnTo>
                  <a:lnTo>
                    <a:pt x="0" y="766762"/>
                  </a:lnTo>
                  <a:lnTo>
                    <a:pt x="3502482" y="766762"/>
                  </a:lnTo>
                  <a:lnTo>
                    <a:pt x="3502482" y="475386"/>
                  </a:lnTo>
                  <a:lnTo>
                    <a:pt x="2918739" y="76669"/>
                  </a:lnTo>
                  <a:lnTo>
                    <a:pt x="2334983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1" name="object 51"/>
            <p:cNvSpPr/>
            <p:nvPr/>
          </p:nvSpPr>
          <p:spPr>
            <a:xfrm>
              <a:off x="6121171" y="2757487"/>
              <a:ext cx="3502660" cy="475615"/>
            </a:xfrm>
            <a:custGeom>
              <a:avLst/>
              <a:gdLst/>
              <a:ahLst/>
              <a:cxnLst/>
              <a:rect l="l" t="t" r="r" b="b"/>
              <a:pathLst>
                <a:path w="3502659" h="475614">
                  <a:moveTo>
                    <a:pt x="0" y="30670"/>
                  </a:moveTo>
                  <a:lnTo>
                    <a:pt x="583742" y="260692"/>
                  </a:lnTo>
                  <a:lnTo>
                    <a:pt x="1167498" y="168681"/>
                  </a:lnTo>
                  <a:lnTo>
                    <a:pt x="1751241" y="352717"/>
                  </a:lnTo>
                  <a:lnTo>
                    <a:pt x="2334983" y="0"/>
                  </a:lnTo>
                  <a:lnTo>
                    <a:pt x="2918739" y="76669"/>
                  </a:lnTo>
                  <a:lnTo>
                    <a:pt x="3502482" y="475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2" name="object 5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2662" y="3185248"/>
              <a:ext cx="95173" cy="952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1637" y="2786532"/>
              <a:ext cx="95173" cy="952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1088" y="2709862"/>
              <a:ext cx="95173" cy="9525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0063" y="3062579"/>
              <a:ext cx="95173" cy="9525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9038" y="2878543"/>
              <a:ext cx="95173" cy="9525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8488" y="2970555"/>
              <a:ext cx="95173" cy="952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7463" y="2740533"/>
              <a:ext cx="95173" cy="9525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121171" y="1990725"/>
              <a:ext cx="3502660" cy="1533525"/>
            </a:xfrm>
            <a:custGeom>
              <a:avLst/>
              <a:gdLst/>
              <a:ahLst/>
              <a:cxnLst/>
              <a:rect l="l" t="t" r="r" b="b"/>
              <a:pathLst>
                <a:path w="3502659" h="1533525">
                  <a:moveTo>
                    <a:pt x="3502482" y="0"/>
                  </a:moveTo>
                  <a:lnTo>
                    <a:pt x="0" y="0"/>
                  </a:lnTo>
                  <a:lnTo>
                    <a:pt x="0" y="1533525"/>
                  </a:lnTo>
                  <a:lnTo>
                    <a:pt x="3502482" y="1533525"/>
                  </a:lnTo>
                  <a:lnTo>
                    <a:pt x="3502482" y="0"/>
                  </a:lnTo>
                  <a:close/>
                </a:path>
              </a:pathLst>
            </a:custGeom>
            <a:solidFill>
              <a:srgbClr val="C4996C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0" name="object 60"/>
            <p:cNvSpPr/>
            <p:nvPr/>
          </p:nvSpPr>
          <p:spPr>
            <a:xfrm>
              <a:off x="6121171" y="1981200"/>
              <a:ext cx="3502660" cy="19050"/>
            </a:xfrm>
            <a:custGeom>
              <a:avLst/>
              <a:gdLst/>
              <a:ahLst/>
              <a:cxnLst/>
              <a:rect l="l" t="t" r="r" b="b"/>
              <a:pathLst>
                <a:path w="3502659" h="19050">
                  <a:moveTo>
                    <a:pt x="0" y="19049"/>
                  </a:moveTo>
                  <a:lnTo>
                    <a:pt x="3502482" y="19049"/>
                  </a:lnTo>
                  <a:lnTo>
                    <a:pt x="3502482" y="0"/>
                  </a:lnTo>
                  <a:lnTo>
                    <a:pt x="0" y="0"/>
                  </a:lnTo>
                  <a:lnTo>
                    <a:pt x="0" y="19049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61" name="object 6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2662" y="1943100"/>
              <a:ext cx="95173" cy="9525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1637" y="1943100"/>
              <a:ext cx="95173" cy="9525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1088" y="1943100"/>
              <a:ext cx="95173" cy="9525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0063" y="1943100"/>
              <a:ext cx="95173" cy="9525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38" y="1943100"/>
              <a:ext cx="95173" cy="9525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8488" y="1943100"/>
              <a:ext cx="95173" cy="9525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7463" y="1943100"/>
              <a:ext cx="95173" cy="95250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4801014" y="1864399"/>
            <a:ext cx="101887" cy="1137397"/>
          </a:xfrm>
          <a:prstGeom prst="rect">
            <a:avLst/>
          </a:prstGeom>
        </p:spPr>
        <p:txBody>
          <a:bodyPr vert="vert270" wrap="square" lIns="0" tIns="5043" rIns="0" bIns="0" rtlCol="0">
            <a:spAutoFit/>
          </a:bodyPr>
          <a:lstStyle/>
          <a:p>
            <a:pPr marL="11206">
              <a:spcBef>
                <a:spcPts val="40"/>
              </a:spcBef>
            </a:pP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Relative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Rate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Index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(%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Likelihood)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038591" y="1484780"/>
            <a:ext cx="360661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Likelihood</a:t>
            </a:r>
            <a:r>
              <a:rPr sz="794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794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White</a:t>
            </a:r>
            <a:r>
              <a:rPr sz="794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Students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to</a:t>
            </a:r>
            <a:r>
              <a:rPr sz="794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Experience</a:t>
            </a:r>
            <a:r>
              <a:rPr sz="794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Outcomes</a:t>
            </a:r>
            <a:r>
              <a:rPr sz="794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Compared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to</a:t>
            </a:r>
            <a:r>
              <a:rPr sz="794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Black</a:t>
            </a:r>
            <a:r>
              <a:rPr sz="794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Students,</a:t>
            </a:r>
            <a:r>
              <a:rPr sz="794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075438" y="3174066"/>
            <a:ext cx="1407459" cy="21508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66" dirty="0">
                <a:solidFill>
                  <a:srgbClr val="323232"/>
                </a:solidFill>
                <a:latin typeface="Gill Sans MT"/>
                <a:cs typeface="Gill Sans MT"/>
              </a:rPr>
              <a:t>Not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Ready 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for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Kindergarten</a:t>
            </a:r>
            <a:endParaRPr sz="662">
              <a:latin typeface="Gill Sans MT"/>
              <a:cs typeface="Gill Sans MT"/>
            </a:endParaRPr>
          </a:p>
          <a:p>
            <a:pPr marL="554160"/>
            <a:r>
              <a:rPr sz="662" spc="-66" dirty="0">
                <a:solidFill>
                  <a:srgbClr val="323232"/>
                </a:solidFill>
                <a:latin typeface="Gill Sans MT"/>
                <a:cs typeface="Gill Sans MT"/>
              </a:rPr>
              <a:t>Not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on </a:t>
            </a:r>
            <a:r>
              <a:rPr sz="662" spc="-31" dirty="0">
                <a:solidFill>
                  <a:srgbClr val="323232"/>
                </a:solidFill>
                <a:latin typeface="Gill Sans MT"/>
                <a:cs typeface="Gill Sans MT"/>
              </a:rPr>
              <a:t>Track 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in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9th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Grade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697032" y="3375772"/>
            <a:ext cx="1736912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79" dirty="0">
                <a:solidFill>
                  <a:srgbClr val="323232"/>
                </a:solidFill>
                <a:latin typeface="Gill Sans MT"/>
                <a:cs typeface="Gill Sans MT"/>
              </a:rPr>
              <a:t>Do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31" dirty="0">
                <a:solidFill>
                  <a:srgbClr val="323232"/>
                </a:solidFill>
                <a:latin typeface="Gill Sans MT"/>
                <a:cs typeface="Gill Sans MT"/>
              </a:rPr>
              <a:t>not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Have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Access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35" dirty="0">
                <a:solidFill>
                  <a:srgbClr val="323232"/>
                </a:solidFill>
                <a:latin typeface="Gill Sans MT"/>
                <a:cs typeface="Gill Sans MT"/>
              </a:rPr>
              <a:t>to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53" dirty="0">
                <a:solidFill>
                  <a:srgbClr val="323232"/>
                </a:solidFill>
                <a:latin typeface="Gill Sans MT"/>
                <a:cs typeface="Gill Sans MT"/>
              </a:rPr>
              <a:t>Well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31" dirty="0">
                <a:solidFill>
                  <a:srgbClr val="323232"/>
                </a:solidFill>
                <a:latin typeface="Gill Sans MT"/>
                <a:cs typeface="Gill Sans MT"/>
              </a:rPr>
              <a:t>Rounded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HS Curriculum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400012" y="3476625"/>
            <a:ext cx="1361515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66" dirty="0">
                <a:solidFill>
                  <a:srgbClr val="323232"/>
                </a:solidFill>
                <a:latin typeface="Gill Sans MT"/>
                <a:cs typeface="Gill Sans MT"/>
              </a:rPr>
              <a:t>Not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Ready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for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Post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Secondary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Education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029000" y="3174066"/>
            <a:ext cx="1500468" cy="21508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Suspension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and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Expulsion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in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62" dirty="0">
                <a:solidFill>
                  <a:srgbClr val="323232"/>
                </a:solidFill>
                <a:latin typeface="Gill Sans MT"/>
                <a:cs typeface="Gill Sans MT"/>
              </a:rPr>
              <a:t>K-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12</a:t>
            </a:r>
            <a:endParaRPr sz="662">
              <a:latin typeface="Gill Sans MT"/>
              <a:cs typeface="Gill Sans MT"/>
            </a:endParaRPr>
          </a:p>
          <a:p>
            <a:pPr marL="674630"/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Chronically</a:t>
            </a:r>
            <a:r>
              <a:rPr sz="662" spc="-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Absent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 in 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HS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367495" y="3375772"/>
            <a:ext cx="517151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66" dirty="0">
                <a:solidFill>
                  <a:srgbClr val="323232"/>
                </a:solidFill>
                <a:latin typeface="Gill Sans MT"/>
                <a:cs typeface="Gill Sans MT"/>
              </a:rPr>
              <a:t>Drop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66" dirty="0">
                <a:solidFill>
                  <a:srgbClr val="323232"/>
                </a:solidFill>
                <a:latin typeface="Gill Sans MT"/>
                <a:cs typeface="Gill Sans MT"/>
              </a:rPr>
              <a:t>Out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of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 HS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046025" y="3060606"/>
            <a:ext cx="117662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004538" y="2384052"/>
            <a:ext cx="15912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50%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963051" y="1707496"/>
            <a:ext cx="20058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100%</a:t>
            </a:r>
            <a:endParaRPr sz="662">
              <a:latin typeface="Gill Sans MT"/>
              <a:cs typeface="Gill Sans MT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579904" y="5891492"/>
            <a:ext cx="672353" cy="420221"/>
            <a:chOff x="504825" y="6677025"/>
            <a:chExt cx="762000" cy="476250"/>
          </a:xfrm>
        </p:grpSpPr>
        <p:pic>
          <p:nvPicPr>
            <p:cNvPr id="79" name="object 7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558" y="6714922"/>
              <a:ext cx="491658" cy="43166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504825" y="6677024"/>
              <a:ext cx="762000" cy="476250"/>
            </a:xfrm>
            <a:custGeom>
              <a:avLst/>
              <a:gdLst/>
              <a:ahLst/>
              <a:cxnLst/>
              <a:rect l="l" t="t" r="r" b="b"/>
              <a:pathLst>
                <a:path w="762000" h="476250">
                  <a:moveTo>
                    <a:pt x="762000" y="361950"/>
                  </a:moveTo>
                  <a:lnTo>
                    <a:pt x="0" y="361950"/>
                  </a:lnTo>
                  <a:lnTo>
                    <a:pt x="0" y="476250"/>
                  </a:lnTo>
                  <a:lnTo>
                    <a:pt x="762000" y="476250"/>
                  </a:lnTo>
                  <a:lnTo>
                    <a:pt x="762000" y="361950"/>
                  </a:lnTo>
                  <a:close/>
                </a:path>
                <a:path w="762000" h="476250">
                  <a:moveTo>
                    <a:pt x="762000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762000" y="13335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1899397" y="3983691"/>
            <a:ext cx="2849096" cy="2336426"/>
            <a:chOff x="2000250" y="4514850"/>
            <a:chExt cx="3228975" cy="2647950"/>
          </a:xfrm>
        </p:grpSpPr>
        <p:sp>
          <p:nvSpPr>
            <p:cNvPr id="82" name="object 82"/>
            <p:cNvSpPr/>
            <p:nvPr/>
          </p:nvSpPr>
          <p:spPr>
            <a:xfrm>
              <a:off x="2719387" y="4514850"/>
              <a:ext cx="619125" cy="2552700"/>
            </a:xfrm>
            <a:custGeom>
              <a:avLst/>
              <a:gdLst/>
              <a:ahLst/>
              <a:cxnLst/>
              <a:rect l="l" t="t" r="r" b="b"/>
              <a:pathLst>
                <a:path w="619125" h="2552700">
                  <a:moveTo>
                    <a:pt x="0" y="2505075"/>
                  </a:moveTo>
                  <a:lnTo>
                    <a:pt x="0" y="2552700"/>
                  </a:lnTo>
                </a:path>
                <a:path w="619125" h="2552700">
                  <a:moveTo>
                    <a:pt x="0" y="314325"/>
                  </a:moveTo>
                  <a:lnTo>
                    <a:pt x="0" y="409575"/>
                  </a:lnTo>
                </a:path>
                <a:path w="619125" h="2552700">
                  <a:moveTo>
                    <a:pt x="0" y="0"/>
                  </a:moveTo>
                  <a:lnTo>
                    <a:pt x="0" y="190500"/>
                  </a:lnTo>
                </a:path>
                <a:path w="619125" h="2552700">
                  <a:moveTo>
                    <a:pt x="0" y="676275"/>
                  </a:moveTo>
                  <a:lnTo>
                    <a:pt x="0" y="771525"/>
                  </a:lnTo>
                </a:path>
                <a:path w="619125" h="2552700">
                  <a:moveTo>
                    <a:pt x="0" y="533400"/>
                  </a:moveTo>
                  <a:lnTo>
                    <a:pt x="0" y="552450"/>
                  </a:lnTo>
                </a:path>
                <a:path w="619125" h="2552700">
                  <a:moveTo>
                    <a:pt x="0" y="1038225"/>
                  </a:moveTo>
                  <a:lnTo>
                    <a:pt x="0" y="1133475"/>
                  </a:lnTo>
                </a:path>
                <a:path w="619125" h="2552700">
                  <a:moveTo>
                    <a:pt x="0" y="895350"/>
                  </a:moveTo>
                  <a:lnTo>
                    <a:pt x="0" y="914400"/>
                  </a:lnTo>
                </a:path>
                <a:path w="619125" h="2552700">
                  <a:moveTo>
                    <a:pt x="0" y="1409700"/>
                  </a:moveTo>
                  <a:lnTo>
                    <a:pt x="0" y="1504950"/>
                  </a:lnTo>
                </a:path>
                <a:path w="619125" h="2552700">
                  <a:moveTo>
                    <a:pt x="0" y="1257300"/>
                  </a:moveTo>
                  <a:lnTo>
                    <a:pt x="0" y="1285875"/>
                  </a:lnTo>
                </a:path>
                <a:path w="619125" h="2552700">
                  <a:moveTo>
                    <a:pt x="0" y="1628775"/>
                  </a:moveTo>
                  <a:lnTo>
                    <a:pt x="0" y="2009775"/>
                  </a:lnTo>
                </a:path>
                <a:path w="619125" h="2552700">
                  <a:moveTo>
                    <a:pt x="0" y="2133600"/>
                  </a:moveTo>
                  <a:lnTo>
                    <a:pt x="0" y="2381250"/>
                  </a:lnTo>
                </a:path>
                <a:path w="619125" h="2552700">
                  <a:moveTo>
                    <a:pt x="619125" y="2505075"/>
                  </a:moveTo>
                  <a:lnTo>
                    <a:pt x="619125" y="2552700"/>
                  </a:lnTo>
                </a:path>
                <a:path w="619125" h="2552700">
                  <a:moveTo>
                    <a:pt x="619125" y="1628775"/>
                  </a:moveTo>
                  <a:lnTo>
                    <a:pt x="619125" y="2381250"/>
                  </a:lnTo>
                </a:path>
                <a:path w="619125" h="2552700">
                  <a:moveTo>
                    <a:pt x="619125" y="0"/>
                  </a:moveTo>
                  <a:lnTo>
                    <a:pt x="619125" y="150495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3" name="object 83"/>
            <p:cNvSpPr/>
            <p:nvPr/>
          </p:nvSpPr>
          <p:spPr>
            <a:xfrm>
              <a:off x="2090737" y="4514850"/>
              <a:ext cx="3133725" cy="2552700"/>
            </a:xfrm>
            <a:custGeom>
              <a:avLst/>
              <a:gdLst/>
              <a:ahLst/>
              <a:cxnLst/>
              <a:rect l="l" t="t" r="r" b="b"/>
              <a:pathLst>
                <a:path w="3133725" h="2552700">
                  <a:moveTo>
                    <a:pt x="1876425" y="0"/>
                  </a:moveTo>
                  <a:lnTo>
                    <a:pt x="1876425" y="2552700"/>
                  </a:lnTo>
                </a:path>
                <a:path w="3133725" h="2552700">
                  <a:moveTo>
                    <a:pt x="2495550" y="0"/>
                  </a:moveTo>
                  <a:lnTo>
                    <a:pt x="2495550" y="2552700"/>
                  </a:lnTo>
                </a:path>
                <a:path w="3133725" h="2552700">
                  <a:moveTo>
                    <a:pt x="3133725" y="0"/>
                  </a:moveTo>
                  <a:lnTo>
                    <a:pt x="3133725" y="2552700"/>
                  </a:lnTo>
                </a:path>
                <a:path w="3133725" h="2552700">
                  <a:moveTo>
                    <a:pt x="0" y="0"/>
                  </a:moveTo>
                  <a:lnTo>
                    <a:pt x="0" y="255270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4" name="object 84"/>
            <p:cNvSpPr/>
            <p:nvPr/>
          </p:nvSpPr>
          <p:spPr>
            <a:xfrm>
              <a:off x="2000250" y="4514850"/>
              <a:ext cx="3224530" cy="2647950"/>
            </a:xfrm>
            <a:custGeom>
              <a:avLst/>
              <a:gdLst/>
              <a:ahLst/>
              <a:cxnLst/>
              <a:rect l="l" t="t" r="r" b="b"/>
              <a:pathLst>
                <a:path w="3224529" h="2647950">
                  <a:moveTo>
                    <a:pt x="95250" y="185737"/>
                  </a:moveTo>
                  <a:lnTo>
                    <a:pt x="0" y="185737"/>
                  </a:lnTo>
                </a:path>
                <a:path w="3224529" h="2647950">
                  <a:moveTo>
                    <a:pt x="95250" y="547687"/>
                  </a:moveTo>
                  <a:lnTo>
                    <a:pt x="0" y="547687"/>
                  </a:lnTo>
                </a:path>
                <a:path w="3224529" h="2647950">
                  <a:moveTo>
                    <a:pt x="95250" y="919162"/>
                  </a:moveTo>
                  <a:lnTo>
                    <a:pt x="0" y="919162"/>
                  </a:lnTo>
                </a:path>
                <a:path w="3224529" h="2647950">
                  <a:moveTo>
                    <a:pt x="95250" y="1281112"/>
                  </a:moveTo>
                  <a:lnTo>
                    <a:pt x="0" y="1281112"/>
                  </a:lnTo>
                </a:path>
                <a:path w="3224529" h="2647950">
                  <a:moveTo>
                    <a:pt x="95250" y="1643062"/>
                  </a:moveTo>
                  <a:lnTo>
                    <a:pt x="0" y="1643062"/>
                  </a:lnTo>
                </a:path>
                <a:path w="3224529" h="2647950">
                  <a:moveTo>
                    <a:pt x="95250" y="2014537"/>
                  </a:moveTo>
                  <a:lnTo>
                    <a:pt x="0" y="2014537"/>
                  </a:lnTo>
                </a:path>
                <a:path w="3224529" h="2647950">
                  <a:moveTo>
                    <a:pt x="95250" y="2376487"/>
                  </a:moveTo>
                  <a:lnTo>
                    <a:pt x="0" y="2376487"/>
                  </a:lnTo>
                </a:path>
                <a:path w="3224529" h="2647950">
                  <a:moveTo>
                    <a:pt x="90487" y="0"/>
                  </a:moveTo>
                  <a:lnTo>
                    <a:pt x="90487" y="2552700"/>
                  </a:lnTo>
                </a:path>
                <a:path w="3224529" h="2647950">
                  <a:moveTo>
                    <a:pt x="719137" y="2552700"/>
                  </a:moveTo>
                  <a:lnTo>
                    <a:pt x="719137" y="2647950"/>
                  </a:lnTo>
                </a:path>
                <a:path w="3224529" h="2647950">
                  <a:moveTo>
                    <a:pt x="1338262" y="2552700"/>
                  </a:moveTo>
                  <a:lnTo>
                    <a:pt x="1338262" y="2647950"/>
                  </a:lnTo>
                </a:path>
                <a:path w="3224529" h="2647950">
                  <a:moveTo>
                    <a:pt x="1966912" y="2552700"/>
                  </a:moveTo>
                  <a:lnTo>
                    <a:pt x="1966912" y="2647950"/>
                  </a:lnTo>
                </a:path>
                <a:path w="3224529" h="2647950">
                  <a:moveTo>
                    <a:pt x="2586037" y="2552700"/>
                  </a:moveTo>
                  <a:lnTo>
                    <a:pt x="2586037" y="2647950"/>
                  </a:lnTo>
                </a:path>
                <a:path w="3224529" h="2647950">
                  <a:moveTo>
                    <a:pt x="3224212" y="2552700"/>
                  </a:moveTo>
                  <a:lnTo>
                    <a:pt x="3224212" y="2647950"/>
                  </a:lnTo>
                </a:path>
                <a:path w="3224529" h="2647950">
                  <a:moveTo>
                    <a:pt x="90487" y="2552700"/>
                  </a:moveTo>
                  <a:lnTo>
                    <a:pt x="90487" y="2647950"/>
                  </a:lnTo>
                </a:path>
                <a:path w="3224529" h="2647950">
                  <a:moveTo>
                    <a:pt x="95250" y="2557462"/>
                  </a:moveTo>
                  <a:lnTo>
                    <a:pt x="3219450" y="25574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5" name="object 85"/>
            <p:cNvSpPr/>
            <p:nvPr/>
          </p:nvSpPr>
          <p:spPr>
            <a:xfrm>
              <a:off x="2095487" y="4705362"/>
              <a:ext cx="1647825" cy="2314575"/>
            </a:xfrm>
            <a:custGeom>
              <a:avLst/>
              <a:gdLst/>
              <a:ahLst/>
              <a:cxnLst/>
              <a:rect l="l" t="t" r="r" b="b"/>
              <a:pathLst>
                <a:path w="1647825" h="2314575">
                  <a:moveTo>
                    <a:pt x="619125" y="1457325"/>
                  </a:moveTo>
                  <a:lnTo>
                    <a:pt x="0" y="1457325"/>
                  </a:lnTo>
                  <a:lnTo>
                    <a:pt x="0" y="1581150"/>
                  </a:lnTo>
                  <a:lnTo>
                    <a:pt x="619125" y="1581150"/>
                  </a:lnTo>
                  <a:lnTo>
                    <a:pt x="619125" y="1457325"/>
                  </a:lnTo>
                  <a:close/>
                </a:path>
                <a:path w="1647825" h="2314575">
                  <a:moveTo>
                    <a:pt x="647700" y="0"/>
                  </a:moveTo>
                  <a:lnTo>
                    <a:pt x="0" y="0"/>
                  </a:lnTo>
                  <a:lnTo>
                    <a:pt x="0" y="123825"/>
                  </a:lnTo>
                  <a:lnTo>
                    <a:pt x="647700" y="123825"/>
                  </a:lnTo>
                  <a:lnTo>
                    <a:pt x="647700" y="0"/>
                  </a:lnTo>
                  <a:close/>
                </a:path>
                <a:path w="1647825" h="2314575">
                  <a:moveTo>
                    <a:pt x="676275" y="1819275"/>
                  </a:moveTo>
                  <a:lnTo>
                    <a:pt x="0" y="1819275"/>
                  </a:lnTo>
                  <a:lnTo>
                    <a:pt x="0" y="1943100"/>
                  </a:lnTo>
                  <a:lnTo>
                    <a:pt x="676275" y="1943100"/>
                  </a:lnTo>
                  <a:lnTo>
                    <a:pt x="676275" y="1819275"/>
                  </a:lnTo>
                  <a:close/>
                </a:path>
                <a:path w="1647825" h="2314575">
                  <a:moveTo>
                    <a:pt x="771525" y="723900"/>
                  </a:moveTo>
                  <a:lnTo>
                    <a:pt x="0" y="723900"/>
                  </a:lnTo>
                  <a:lnTo>
                    <a:pt x="0" y="847725"/>
                  </a:lnTo>
                  <a:lnTo>
                    <a:pt x="771525" y="847725"/>
                  </a:lnTo>
                  <a:lnTo>
                    <a:pt x="771525" y="723900"/>
                  </a:lnTo>
                  <a:close/>
                </a:path>
                <a:path w="1647825" h="2314575">
                  <a:moveTo>
                    <a:pt x="923925" y="361950"/>
                  </a:moveTo>
                  <a:lnTo>
                    <a:pt x="0" y="361950"/>
                  </a:lnTo>
                  <a:lnTo>
                    <a:pt x="0" y="485775"/>
                  </a:lnTo>
                  <a:lnTo>
                    <a:pt x="923925" y="485775"/>
                  </a:lnTo>
                  <a:lnTo>
                    <a:pt x="923925" y="361950"/>
                  </a:lnTo>
                  <a:close/>
                </a:path>
                <a:path w="1647825" h="2314575">
                  <a:moveTo>
                    <a:pt x="1181100" y="1095375"/>
                  </a:moveTo>
                  <a:lnTo>
                    <a:pt x="0" y="1095375"/>
                  </a:lnTo>
                  <a:lnTo>
                    <a:pt x="0" y="1219200"/>
                  </a:lnTo>
                  <a:lnTo>
                    <a:pt x="1181100" y="1219200"/>
                  </a:lnTo>
                  <a:lnTo>
                    <a:pt x="1181100" y="1095375"/>
                  </a:lnTo>
                  <a:close/>
                </a:path>
                <a:path w="1647825" h="2314575">
                  <a:moveTo>
                    <a:pt x="1647825" y="2190750"/>
                  </a:moveTo>
                  <a:lnTo>
                    <a:pt x="0" y="2190750"/>
                  </a:lnTo>
                  <a:lnTo>
                    <a:pt x="0" y="2314575"/>
                  </a:lnTo>
                  <a:lnTo>
                    <a:pt x="1647825" y="2314575"/>
                  </a:lnTo>
                  <a:lnTo>
                    <a:pt x="1647825" y="219075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6" name="object 86"/>
            <p:cNvSpPr/>
            <p:nvPr/>
          </p:nvSpPr>
          <p:spPr>
            <a:xfrm>
              <a:off x="2095487" y="4562487"/>
              <a:ext cx="1581150" cy="2305050"/>
            </a:xfrm>
            <a:custGeom>
              <a:avLst/>
              <a:gdLst/>
              <a:ahLst/>
              <a:cxnLst/>
              <a:rect l="l" t="t" r="r" b="b"/>
              <a:pathLst>
                <a:path w="1581150" h="2305050">
                  <a:moveTo>
                    <a:pt x="552450" y="0"/>
                  </a:moveTo>
                  <a:lnTo>
                    <a:pt x="0" y="0"/>
                  </a:lnTo>
                  <a:lnTo>
                    <a:pt x="0" y="123825"/>
                  </a:lnTo>
                  <a:lnTo>
                    <a:pt x="552450" y="123825"/>
                  </a:lnTo>
                  <a:lnTo>
                    <a:pt x="552450" y="0"/>
                  </a:lnTo>
                  <a:close/>
                </a:path>
                <a:path w="1581150" h="2305050">
                  <a:moveTo>
                    <a:pt x="581025" y="1819275"/>
                  </a:moveTo>
                  <a:lnTo>
                    <a:pt x="0" y="1819275"/>
                  </a:lnTo>
                  <a:lnTo>
                    <a:pt x="0" y="1943100"/>
                  </a:lnTo>
                  <a:lnTo>
                    <a:pt x="581025" y="1943100"/>
                  </a:lnTo>
                  <a:lnTo>
                    <a:pt x="581025" y="1819275"/>
                  </a:lnTo>
                  <a:close/>
                </a:path>
                <a:path w="1581150" h="2305050">
                  <a:moveTo>
                    <a:pt x="619125" y="2181225"/>
                  </a:moveTo>
                  <a:lnTo>
                    <a:pt x="0" y="2181225"/>
                  </a:lnTo>
                  <a:lnTo>
                    <a:pt x="0" y="2305050"/>
                  </a:lnTo>
                  <a:lnTo>
                    <a:pt x="619125" y="2305050"/>
                  </a:lnTo>
                  <a:lnTo>
                    <a:pt x="619125" y="2181225"/>
                  </a:lnTo>
                  <a:close/>
                </a:path>
                <a:path w="1581150" h="2305050">
                  <a:moveTo>
                    <a:pt x="771525" y="723900"/>
                  </a:moveTo>
                  <a:lnTo>
                    <a:pt x="0" y="723900"/>
                  </a:lnTo>
                  <a:lnTo>
                    <a:pt x="0" y="847725"/>
                  </a:lnTo>
                  <a:lnTo>
                    <a:pt x="771525" y="847725"/>
                  </a:lnTo>
                  <a:lnTo>
                    <a:pt x="771525" y="723900"/>
                  </a:lnTo>
                  <a:close/>
                </a:path>
                <a:path w="1581150" h="2305050">
                  <a:moveTo>
                    <a:pt x="923925" y="361950"/>
                  </a:moveTo>
                  <a:lnTo>
                    <a:pt x="0" y="361950"/>
                  </a:lnTo>
                  <a:lnTo>
                    <a:pt x="0" y="485775"/>
                  </a:lnTo>
                  <a:lnTo>
                    <a:pt x="923925" y="485775"/>
                  </a:lnTo>
                  <a:lnTo>
                    <a:pt x="923925" y="361950"/>
                  </a:lnTo>
                  <a:close/>
                </a:path>
                <a:path w="1581150" h="2305050">
                  <a:moveTo>
                    <a:pt x="1019175" y="1085850"/>
                  </a:moveTo>
                  <a:lnTo>
                    <a:pt x="0" y="1085850"/>
                  </a:lnTo>
                  <a:lnTo>
                    <a:pt x="0" y="1209675"/>
                  </a:lnTo>
                  <a:lnTo>
                    <a:pt x="1019175" y="1209675"/>
                  </a:lnTo>
                  <a:lnTo>
                    <a:pt x="1019175" y="1085850"/>
                  </a:lnTo>
                  <a:close/>
                </a:path>
                <a:path w="1581150" h="2305050">
                  <a:moveTo>
                    <a:pt x="1581150" y="1457325"/>
                  </a:moveTo>
                  <a:lnTo>
                    <a:pt x="0" y="1457325"/>
                  </a:lnTo>
                  <a:lnTo>
                    <a:pt x="0" y="1581150"/>
                  </a:lnTo>
                  <a:lnTo>
                    <a:pt x="1581150" y="1581150"/>
                  </a:lnTo>
                  <a:lnTo>
                    <a:pt x="1581150" y="1457325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343651" y="4037875"/>
            <a:ext cx="101887" cy="2144246"/>
          </a:xfrm>
          <a:prstGeom prst="rect">
            <a:avLst/>
          </a:prstGeom>
        </p:spPr>
        <p:txBody>
          <a:bodyPr vert="vert270" wrap="square" lIns="0" tIns="5043" rIns="0" bIns="0" rtlCol="0">
            <a:spAutoFit/>
          </a:bodyPr>
          <a:lstStyle/>
          <a:p>
            <a:pPr marL="11206">
              <a:spcBef>
                <a:spcPts val="40"/>
              </a:spcBef>
            </a:pP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Relative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 Rate Index 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(Times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40" dirty="0">
                <a:solidFill>
                  <a:srgbClr val="323232"/>
                </a:solidFill>
                <a:latin typeface="Gill Sans MT"/>
                <a:cs typeface="Gill Sans MT"/>
              </a:rPr>
              <a:t>More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Likely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35" dirty="0">
                <a:solidFill>
                  <a:srgbClr val="323232"/>
                </a:solidFill>
                <a:latin typeface="Gill Sans MT"/>
                <a:cs typeface="Gill Sans MT"/>
              </a:rPr>
              <a:t>to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 Have </a:t>
            </a:r>
            <a:r>
              <a:rPr sz="662" spc="-62" dirty="0">
                <a:solidFill>
                  <a:srgbClr val="323232"/>
                </a:solidFill>
                <a:latin typeface="Gill Sans MT"/>
                <a:cs typeface="Gill Sans MT"/>
              </a:rPr>
              <a:t>Worse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Outcome)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109" name="object 109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43</a:t>
            </a:fld>
            <a:endParaRPr spc="-22" dirty="0"/>
          </a:p>
        </p:txBody>
      </p:sp>
      <p:sp>
        <p:nvSpPr>
          <p:cNvPr id="88" name="object 88"/>
          <p:cNvSpPr txBox="1"/>
          <p:nvPr/>
        </p:nvSpPr>
        <p:spPr>
          <a:xfrm>
            <a:off x="654252" y="3711949"/>
            <a:ext cx="376853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Times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More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Likely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to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Have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Poor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9" dirty="0">
                <a:solidFill>
                  <a:srgbClr val="323232"/>
                </a:solidFill>
                <a:latin typeface="Arial Narrow"/>
                <a:cs typeface="Arial Narrow"/>
              </a:rPr>
              <a:t>Education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Experience</a:t>
            </a:r>
            <a:r>
              <a:rPr sz="794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Compared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to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NH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White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Students,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535454" y="6081993"/>
            <a:ext cx="15408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spc="-22" dirty="0">
                <a:solidFill>
                  <a:srgbClr val="323232"/>
                </a:solidFill>
                <a:latin typeface="Arial Narrow"/>
                <a:cs typeface="Arial Narrow"/>
              </a:rPr>
              <a:t>5.3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568946" y="4022912"/>
            <a:ext cx="238125" cy="25574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spc="-22" dirty="0">
                <a:solidFill>
                  <a:srgbClr val="323232"/>
                </a:solidFill>
                <a:latin typeface="Arial Narrow"/>
                <a:cs typeface="Arial Narrow"/>
              </a:rPr>
              <a:t>1.8</a:t>
            </a:r>
            <a:endParaRPr sz="794">
              <a:latin typeface="Arial Narrow"/>
              <a:cs typeface="Arial Narrow"/>
            </a:endParaRPr>
          </a:p>
          <a:p>
            <a:pPr marL="95255">
              <a:spcBef>
                <a:spcPts val="40"/>
              </a:spcBef>
            </a:pPr>
            <a:r>
              <a:rPr sz="794" b="1" spc="-22" dirty="0">
                <a:solidFill>
                  <a:srgbClr val="323232"/>
                </a:solidFill>
                <a:latin typeface="Arial Narrow"/>
                <a:cs typeface="Arial Narrow"/>
              </a:rPr>
              <a:t>2.1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896718" y="4342280"/>
            <a:ext cx="73959" cy="25574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spc="-44" dirty="0">
                <a:solidFill>
                  <a:srgbClr val="323232"/>
                </a:solidFill>
                <a:latin typeface="Arial Narrow"/>
                <a:cs typeface="Arial Narrow"/>
              </a:rPr>
              <a:t>3</a:t>
            </a:r>
            <a:endParaRPr sz="794">
              <a:latin typeface="Arial Narrow"/>
              <a:cs typeface="Arial Narrow"/>
            </a:endParaRPr>
          </a:p>
          <a:p>
            <a:pPr marL="11206">
              <a:spcBef>
                <a:spcPts val="40"/>
              </a:spcBef>
            </a:pPr>
            <a:r>
              <a:rPr sz="794" b="1" spc="-44" dirty="0">
                <a:solidFill>
                  <a:srgbClr val="323232"/>
                </a:solidFill>
                <a:latin typeface="Arial Narrow"/>
                <a:cs typeface="Arial Narrow"/>
              </a:rPr>
              <a:t>3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762248" y="4661647"/>
            <a:ext cx="154081" cy="25574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spc="-22" dirty="0">
                <a:solidFill>
                  <a:srgbClr val="323232"/>
                </a:solidFill>
                <a:latin typeface="Arial Narrow"/>
                <a:cs typeface="Arial Narrow"/>
              </a:rPr>
              <a:t>2.5</a:t>
            </a:r>
            <a:endParaRPr sz="794">
              <a:latin typeface="Arial Narrow"/>
              <a:cs typeface="Arial Narrow"/>
            </a:endParaRPr>
          </a:p>
          <a:p>
            <a:pPr marL="11206">
              <a:spcBef>
                <a:spcPts val="40"/>
              </a:spcBef>
            </a:pPr>
            <a:r>
              <a:rPr sz="794" b="1" spc="-22" dirty="0">
                <a:solidFill>
                  <a:srgbClr val="323232"/>
                </a:solidFill>
                <a:latin typeface="Arial Narrow"/>
                <a:cs typeface="Arial Narrow"/>
              </a:rPr>
              <a:t>2.5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980762" y="4967567"/>
            <a:ext cx="296956" cy="282143"/>
          </a:xfrm>
          <a:prstGeom prst="rect">
            <a:avLst/>
          </a:prstGeom>
        </p:spPr>
        <p:txBody>
          <a:bodyPr vert="horz" wrap="square" lIns="0" tIns="24652" rIns="0" bIns="0" rtlCol="0">
            <a:spAutoFit/>
          </a:bodyPr>
          <a:lstStyle/>
          <a:p>
            <a:pPr marL="11206">
              <a:spcBef>
                <a:spcPts val="193"/>
              </a:spcBef>
            </a:pPr>
            <a:r>
              <a:rPr sz="794" b="1" spc="-22" dirty="0">
                <a:solidFill>
                  <a:srgbClr val="323232"/>
                </a:solidFill>
                <a:latin typeface="Arial Narrow"/>
                <a:cs typeface="Arial Narrow"/>
              </a:rPr>
              <a:t>3.3</a:t>
            </a:r>
            <a:endParaRPr sz="794">
              <a:latin typeface="Arial Narrow"/>
              <a:cs typeface="Arial Narrow"/>
            </a:endParaRPr>
          </a:p>
          <a:p>
            <a:pPr marL="154089">
              <a:spcBef>
                <a:spcPts val="106"/>
              </a:spcBef>
            </a:pPr>
            <a:r>
              <a:rPr sz="794" b="1" spc="-22" dirty="0">
                <a:solidFill>
                  <a:srgbClr val="323232"/>
                </a:solidFill>
                <a:latin typeface="Arial Narrow"/>
                <a:cs typeface="Arial Narrow"/>
              </a:rPr>
              <a:t>3.8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476623" y="5308787"/>
            <a:ext cx="15408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spc="-22" dirty="0">
                <a:solidFill>
                  <a:srgbClr val="323232"/>
                </a:solidFill>
                <a:latin typeface="Arial Narrow"/>
                <a:cs typeface="Arial Narrow"/>
              </a:rPr>
              <a:t>5.1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594160" y="5434853"/>
            <a:ext cx="238125" cy="65405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4826">
              <a:spcBef>
                <a:spcPts val="88"/>
              </a:spcBef>
            </a:pPr>
            <a:r>
              <a:rPr sz="794" b="1" spc="-44" dirty="0">
                <a:solidFill>
                  <a:srgbClr val="323232"/>
                </a:solidFill>
                <a:latin typeface="Arial Narrow"/>
                <a:cs typeface="Arial Narrow"/>
              </a:rPr>
              <a:t>2</a:t>
            </a:r>
            <a:endParaRPr sz="794">
              <a:latin typeface="Arial Narrow"/>
              <a:cs typeface="Arial Narrow"/>
            </a:endParaRPr>
          </a:p>
          <a:p>
            <a:pPr marL="11206">
              <a:spcBef>
                <a:spcPts val="569"/>
              </a:spcBef>
            </a:pPr>
            <a:r>
              <a:rPr sz="794" b="1" spc="-22" dirty="0">
                <a:solidFill>
                  <a:srgbClr val="323232"/>
                </a:solidFill>
                <a:latin typeface="Arial Narrow"/>
                <a:cs typeface="Arial Narrow"/>
              </a:rPr>
              <a:t>1.9</a:t>
            </a:r>
            <a:endParaRPr sz="794">
              <a:latin typeface="Arial Narrow"/>
              <a:cs typeface="Arial Narrow"/>
            </a:endParaRPr>
          </a:p>
          <a:p>
            <a:pPr marL="95255">
              <a:spcBef>
                <a:spcPts val="40"/>
              </a:spcBef>
            </a:pPr>
            <a:r>
              <a:rPr sz="794" b="1" spc="-22" dirty="0">
                <a:solidFill>
                  <a:srgbClr val="323232"/>
                </a:solidFill>
                <a:latin typeface="Arial Narrow"/>
                <a:cs typeface="Arial Narrow"/>
              </a:rPr>
              <a:t>2.2</a:t>
            </a:r>
            <a:endParaRPr sz="794">
              <a:latin typeface="Arial Narrow"/>
              <a:cs typeface="Arial Narrow"/>
            </a:endParaRPr>
          </a:p>
          <a:p>
            <a:pPr marL="44826">
              <a:spcBef>
                <a:spcPts val="569"/>
              </a:spcBef>
            </a:pPr>
            <a:r>
              <a:rPr sz="794" b="1" spc="-44" dirty="0">
                <a:solidFill>
                  <a:srgbClr val="323232"/>
                </a:solidFill>
                <a:latin typeface="Arial Narrow"/>
                <a:cs typeface="Arial Narrow"/>
              </a:rPr>
              <a:t>2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48430" y="4091346"/>
            <a:ext cx="920563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66" dirty="0">
                <a:solidFill>
                  <a:srgbClr val="323232"/>
                </a:solidFill>
                <a:latin typeface="Gill Sans MT"/>
                <a:cs typeface="Gill Sans MT"/>
              </a:rPr>
              <a:t>Not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Ready 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for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Kindergarten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04774" y="4417319"/>
            <a:ext cx="863973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66" dirty="0">
                <a:solidFill>
                  <a:srgbClr val="323232"/>
                </a:solidFill>
                <a:latin typeface="Gill Sans MT"/>
                <a:cs typeface="Gill Sans MT"/>
              </a:rPr>
              <a:t>Not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on </a:t>
            </a:r>
            <a:r>
              <a:rPr sz="662" spc="-31" dirty="0">
                <a:solidFill>
                  <a:srgbClr val="323232"/>
                </a:solidFill>
                <a:latin typeface="Gill Sans MT"/>
                <a:cs typeface="Gill Sans MT"/>
              </a:rPr>
              <a:t>Track 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in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9th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Grade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20438" y="4663446"/>
            <a:ext cx="1048310" cy="244886"/>
          </a:xfrm>
          <a:prstGeom prst="rect">
            <a:avLst/>
          </a:prstGeom>
        </p:spPr>
        <p:txBody>
          <a:bodyPr vert="horz" wrap="square" lIns="0" tIns="28015" rIns="0" bIns="0" rtlCol="0">
            <a:spAutoFit/>
          </a:bodyPr>
          <a:lstStyle/>
          <a:p>
            <a:pPr marR="4483" algn="r">
              <a:spcBef>
                <a:spcPts val="221"/>
              </a:spcBef>
            </a:pPr>
            <a:r>
              <a:rPr sz="662" spc="-71" dirty="0">
                <a:solidFill>
                  <a:srgbClr val="323232"/>
                </a:solidFill>
                <a:latin typeface="Gill Sans MT"/>
                <a:cs typeface="Gill Sans MT"/>
              </a:rPr>
              <a:t>No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Access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35" dirty="0">
                <a:solidFill>
                  <a:srgbClr val="323232"/>
                </a:solidFill>
                <a:latin typeface="Gill Sans MT"/>
                <a:cs typeface="Gill Sans MT"/>
              </a:rPr>
              <a:t>to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53" dirty="0">
                <a:solidFill>
                  <a:srgbClr val="323232"/>
                </a:solidFill>
                <a:latin typeface="Gill Sans MT"/>
                <a:cs typeface="Gill Sans MT"/>
              </a:rPr>
              <a:t>Well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31" dirty="0">
                <a:solidFill>
                  <a:srgbClr val="323232"/>
                </a:solidFill>
                <a:latin typeface="Gill Sans MT"/>
                <a:cs typeface="Gill Sans MT"/>
              </a:rPr>
              <a:t>Rounded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HS</a:t>
            </a:r>
            <a:endParaRPr sz="662">
              <a:latin typeface="Gill Sans MT"/>
              <a:cs typeface="Gill Sans MT"/>
            </a:endParaRPr>
          </a:p>
          <a:p>
            <a:pPr marR="4483" algn="r">
              <a:spcBef>
                <a:spcPts val="132"/>
              </a:spcBef>
            </a:pP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Curriculum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07159" y="5056656"/>
            <a:ext cx="1361515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66" dirty="0">
                <a:solidFill>
                  <a:srgbClr val="323232"/>
                </a:solidFill>
                <a:latin typeface="Gill Sans MT"/>
                <a:cs typeface="Gill Sans MT"/>
              </a:rPr>
              <a:t>Not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Ready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for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Post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Secondary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Education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34998" y="5378422"/>
            <a:ext cx="1134035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Suspension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and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Expulsion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in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62" dirty="0">
                <a:solidFill>
                  <a:srgbClr val="323232"/>
                </a:solidFill>
                <a:latin typeface="Gill Sans MT"/>
                <a:cs typeface="Gill Sans MT"/>
              </a:rPr>
              <a:t>K-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12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032190" y="5700193"/>
            <a:ext cx="83651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Chronically</a:t>
            </a:r>
            <a:r>
              <a:rPr sz="662" spc="-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Absent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 in 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HS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351707" y="6021968"/>
            <a:ext cx="517151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66" dirty="0">
                <a:solidFill>
                  <a:srgbClr val="323232"/>
                </a:solidFill>
                <a:latin typeface="Gill Sans MT"/>
                <a:cs typeface="Gill Sans MT"/>
              </a:rPr>
              <a:t>Drop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66" dirty="0">
                <a:solidFill>
                  <a:srgbClr val="323232"/>
                </a:solidFill>
                <a:latin typeface="Gill Sans MT"/>
                <a:cs typeface="Gill Sans MT"/>
              </a:rPr>
              <a:t>Out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of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 HS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972560" y="6300508"/>
            <a:ext cx="6443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44" dirty="0">
                <a:solidFill>
                  <a:srgbClr val="323232"/>
                </a:solidFill>
                <a:latin typeface="Gill Sans MT"/>
                <a:cs typeface="Gill Sans MT"/>
              </a:rPr>
              <a:t>0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502813" y="6300508"/>
            <a:ext cx="6443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44" dirty="0">
                <a:solidFill>
                  <a:srgbClr val="323232"/>
                </a:solidFill>
                <a:latin typeface="Gill Sans MT"/>
                <a:cs typeface="Gill Sans MT"/>
              </a:rPr>
              <a:t>2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054142" y="6300508"/>
            <a:ext cx="6443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44" dirty="0">
                <a:solidFill>
                  <a:srgbClr val="323232"/>
                </a:solidFill>
                <a:latin typeface="Gill Sans MT"/>
                <a:cs typeface="Gill Sans MT"/>
              </a:rPr>
              <a:t>4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605472" y="6300508"/>
            <a:ext cx="6443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44" dirty="0">
                <a:solidFill>
                  <a:srgbClr val="323232"/>
                </a:solidFill>
                <a:latin typeface="Gill Sans MT"/>
                <a:cs typeface="Gill Sans MT"/>
              </a:rPr>
              <a:t>6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156801" y="6300508"/>
            <a:ext cx="6443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44" dirty="0">
                <a:solidFill>
                  <a:srgbClr val="323232"/>
                </a:solidFill>
                <a:latin typeface="Gill Sans MT"/>
                <a:cs typeface="Gill Sans MT"/>
              </a:rPr>
              <a:t>8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645627" y="6300508"/>
            <a:ext cx="105895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10</a:t>
            </a:r>
            <a:endParaRPr sz="662">
              <a:latin typeface="Gill Sans MT"/>
              <a:cs typeface="Gill Sans M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1398" y="4720948"/>
            <a:ext cx="569819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45"/>
              </a:lnSpc>
            </a:pPr>
            <a:r>
              <a:rPr sz="662" b="1" dirty="0">
                <a:solidFill>
                  <a:srgbClr val="323232"/>
                </a:solidFill>
                <a:latin typeface="Arial Narrow"/>
                <a:cs typeface="Arial Narrow"/>
              </a:rPr>
              <a:t>White</a:t>
            </a:r>
            <a:r>
              <a:rPr sz="662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662" b="1" spc="-9" dirty="0">
                <a:solidFill>
                  <a:srgbClr val="323232"/>
                </a:solidFill>
                <a:latin typeface="Arial Narrow"/>
                <a:cs typeface="Arial Narrow"/>
              </a:rPr>
              <a:t>Advantage</a:t>
            </a:r>
            <a:endParaRPr sz="662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31871" y="4345081"/>
            <a:ext cx="0" cy="1605243"/>
          </a:xfrm>
          <a:custGeom>
            <a:avLst/>
            <a:gdLst/>
            <a:ahLst/>
            <a:cxnLst/>
            <a:rect l="l" t="t" r="r" b="b"/>
            <a:pathLst>
              <a:path h="1819275">
                <a:moveTo>
                  <a:pt x="0" y="0"/>
                </a:moveTo>
                <a:lnTo>
                  <a:pt x="0" y="1819275"/>
                </a:lnTo>
              </a:path>
            </a:pathLst>
          </a:custGeom>
          <a:ln w="952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7282422" y="4345081"/>
            <a:ext cx="0" cy="1605243"/>
          </a:xfrm>
          <a:custGeom>
            <a:avLst/>
            <a:gdLst/>
            <a:ahLst/>
            <a:cxnLst/>
            <a:rect l="l" t="t" r="r" b="b"/>
            <a:pathLst>
              <a:path h="1819275">
                <a:moveTo>
                  <a:pt x="0" y="0"/>
                </a:moveTo>
                <a:lnTo>
                  <a:pt x="0" y="1819275"/>
                </a:lnTo>
              </a:path>
            </a:pathLst>
          </a:custGeom>
          <a:ln w="952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8324569" y="4345081"/>
            <a:ext cx="0" cy="1605243"/>
          </a:xfrm>
          <a:custGeom>
            <a:avLst/>
            <a:gdLst/>
            <a:ahLst/>
            <a:cxnLst/>
            <a:rect l="l" t="t" r="r" b="b"/>
            <a:pathLst>
              <a:path h="1819275">
                <a:moveTo>
                  <a:pt x="0" y="0"/>
                </a:moveTo>
                <a:lnTo>
                  <a:pt x="0" y="1819275"/>
                </a:lnTo>
              </a:path>
            </a:pathLst>
          </a:custGeom>
          <a:ln w="952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5189724" y="4345081"/>
            <a:ext cx="0" cy="1605243"/>
          </a:xfrm>
          <a:custGeom>
            <a:avLst/>
            <a:gdLst/>
            <a:ahLst/>
            <a:cxnLst/>
            <a:rect l="l" t="t" r="r" b="b"/>
            <a:pathLst>
              <a:path h="1819275">
                <a:moveTo>
                  <a:pt x="0" y="0"/>
                </a:moveTo>
                <a:lnTo>
                  <a:pt x="0" y="1819275"/>
                </a:lnTo>
              </a:path>
            </a:pathLst>
          </a:custGeom>
          <a:ln w="952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6231871" y="5950324"/>
            <a:ext cx="0" cy="84044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7282422" y="5950324"/>
            <a:ext cx="0" cy="84044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8324569" y="5950324"/>
            <a:ext cx="0" cy="84044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4672853" y="5950324"/>
            <a:ext cx="4176993" cy="84044"/>
          </a:xfrm>
          <a:custGeom>
            <a:avLst/>
            <a:gdLst/>
            <a:ahLst/>
            <a:cxnLst/>
            <a:rect l="l" t="t" r="r" b="b"/>
            <a:pathLst>
              <a:path w="4733925" h="95250">
                <a:moveTo>
                  <a:pt x="585787" y="0"/>
                </a:moveTo>
                <a:lnTo>
                  <a:pt x="585787" y="95250"/>
                </a:lnTo>
              </a:path>
              <a:path w="4733925" h="95250">
                <a:moveTo>
                  <a:pt x="0" y="4762"/>
                </a:moveTo>
                <a:lnTo>
                  <a:pt x="4733925" y="476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4588809" y="4340878"/>
            <a:ext cx="84044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9525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4588809" y="5156106"/>
            <a:ext cx="84044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9525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4588809" y="4345081"/>
            <a:ext cx="84044" cy="1609725"/>
          </a:xfrm>
          <a:custGeom>
            <a:avLst/>
            <a:gdLst/>
            <a:ahLst/>
            <a:cxnLst/>
            <a:rect l="l" t="t" r="r" b="b"/>
            <a:pathLst>
              <a:path w="95250" h="1824354">
                <a:moveTo>
                  <a:pt x="95250" y="1824037"/>
                </a:moveTo>
                <a:lnTo>
                  <a:pt x="0" y="1824037"/>
                </a:lnTo>
              </a:path>
              <a:path w="95250" h="1824354">
                <a:moveTo>
                  <a:pt x="90487" y="0"/>
                </a:moveTo>
                <a:lnTo>
                  <a:pt x="90487" y="18192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 txBox="1"/>
          <p:nvPr/>
        </p:nvSpPr>
        <p:spPr>
          <a:xfrm>
            <a:off x="4117758" y="4423614"/>
            <a:ext cx="122213" cy="1448360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1206">
              <a:spcBef>
                <a:spcPts val="75"/>
              </a:spcBef>
            </a:pPr>
            <a:r>
              <a:rPr sz="794" dirty="0">
                <a:latin typeface="Calibri"/>
                <a:cs typeface="Calibri"/>
              </a:rPr>
              <a:t>Relative Rate Index </a:t>
            </a:r>
            <a:r>
              <a:rPr sz="794" spc="44" dirty="0">
                <a:latin typeface="Calibri"/>
                <a:cs typeface="Calibri"/>
              </a:rPr>
              <a:t>(%</a:t>
            </a:r>
            <a:r>
              <a:rPr sz="794" spc="4" dirty="0">
                <a:latin typeface="Calibri"/>
                <a:cs typeface="Calibri"/>
              </a:rPr>
              <a:t> </a:t>
            </a:r>
            <a:r>
              <a:rPr sz="794" spc="-9" dirty="0">
                <a:latin typeface="Calibri"/>
                <a:cs typeface="Calibri"/>
              </a:rPr>
              <a:t>Likelihood)</a:t>
            </a:r>
            <a:endParaRPr sz="794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151938" y="4303059"/>
            <a:ext cx="3210485" cy="1647265"/>
            <a:chOff x="5686463" y="4876800"/>
            <a:chExt cx="3638550" cy="1866900"/>
          </a:xfrm>
        </p:grpSpPr>
        <p:sp>
          <p:nvSpPr>
            <p:cNvPr id="16" name="object 16"/>
            <p:cNvSpPr/>
            <p:nvPr/>
          </p:nvSpPr>
          <p:spPr>
            <a:xfrm>
              <a:off x="5735244" y="5415622"/>
              <a:ext cx="3550920" cy="1328420"/>
            </a:xfrm>
            <a:custGeom>
              <a:avLst/>
              <a:gdLst/>
              <a:ahLst/>
              <a:cxnLst/>
              <a:rect l="l" t="t" r="r" b="b"/>
              <a:pathLst>
                <a:path w="3550920" h="1328420">
                  <a:moveTo>
                    <a:pt x="3550437" y="0"/>
                  </a:moveTo>
                  <a:lnTo>
                    <a:pt x="2366962" y="825957"/>
                  </a:lnTo>
                  <a:lnTo>
                    <a:pt x="1183474" y="151003"/>
                  </a:lnTo>
                  <a:lnTo>
                    <a:pt x="0" y="551243"/>
                  </a:lnTo>
                  <a:lnTo>
                    <a:pt x="0" y="1328077"/>
                  </a:lnTo>
                  <a:lnTo>
                    <a:pt x="3550437" y="1328077"/>
                  </a:lnTo>
                  <a:lnTo>
                    <a:pt x="3550437" y="0"/>
                  </a:lnTo>
                  <a:close/>
                </a:path>
              </a:pathLst>
            </a:custGeom>
            <a:solidFill>
              <a:srgbClr val="744C29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5735244" y="5415622"/>
              <a:ext cx="3550920" cy="826135"/>
            </a:xfrm>
            <a:custGeom>
              <a:avLst/>
              <a:gdLst/>
              <a:ahLst/>
              <a:cxnLst/>
              <a:rect l="l" t="t" r="r" b="b"/>
              <a:pathLst>
                <a:path w="3550920" h="826135">
                  <a:moveTo>
                    <a:pt x="0" y="551243"/>
                  </a:moveTo>
                  <a:lnTo>
                    <a:pt x="1183474" y="151003"/>
                  </a:lnTo>
                  <a:lnTo>
                    <a:pt x="2366962" y="825957"/>
                  </a:lnTo>
                  <a:lnTo>
                    <a:pt x="3550437" y="0"/>
                  </a:lnTo>
                </a:path>
              </a:pathLst>
            </a:custGeom>
            <a:ln w="19050">
              <a:solidFill>
                <a:srgbClr val="744C2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29763" y="5367997"/>
              <a:ext cx="95173" cy="952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48663" y="6193955"/>
              <a:ext cx="95173" cy="952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67563" y="5519000"/>
              <a:ext cx="95173" cy="952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6463" y="5919241"/>
              <a:ext cx="95173" cy="9525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735244" y="4924425"/>
              <a:ext cx="3550920" cy="1819275"/>
            </a:xfrm>
            <a:custGeom>
              <a:avLst/>
              <a:gdLst/>
              <a:ahLst/>
              <a:cxnLst/>
              <a:rect l="l" t="t" r="r" b="b"/>
              <a:pathLst>
                <a:path w="3550920" h="1819275">
                  <a:moveTo>
                    <a:pt x="3550437" y="0"/>
                  </a:moveTo>
                  <a:lnTo>
                    <a:pt x="0" y="0"/>
                  </a:lnTo>
                  <a:lnTo>
                    <a:pt x="0" y="1819275"/>
                  </a:lnTo>
                  <a:lnTo>
                    <a:pt x="3550437" y="1819275"/>
                  </a:lnTo>
                  <a:lnTo>
                    <a:pt x="3550437" y="0"/>
                  </a:lnTo>
                  <a:close/>
                </a:path>
              </a:pathLst>
            </a:custGeom>
            <a:solidFill>
              <a:srgbClr val="C4996C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5735243" y="4914900"/>
              <a:ext cx="3550920" cy="19050"/>
            </a:xfrm>
            <a:custGeom>
              <a:avLst/>
              <a:gdLst/>
              <a:ahLst/>
              <a:cxnLst/>
              <a:rect l="l" t="t" r="r" b="b"/>
              <a:pathLst>
                <a:path w="3550920" h="19050">
                  <a:moveTo>
                    <a:pt x="0" y="19049"/>
                  </a:moveTo>
                  <a:lnTo>
                    <a:pt x="3550437" y="19049"/>
                  </a:lnTo>
                  <a:lnTo>
                    <a:pt x="3550437" y="0"/>
                  </a:lnTo>
                  <a:lnTo>
                    <a:pt x="0" y="0"/>
                  </a:lnTo>
                  <a:lnTo>
                    <a:pt x="0" y="19049"/>
                  </a:lnTo>
                  <a:close/>
                </a:path>
              </a:pathLst>
            </a:custGeom>
            <a:solidFill>
              <a:srgbClr val="C4996C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29763" y="4876800"/>
              <a:ext cx="95173" cy="952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8663" y="4876800"/>
              <a:ext cx="95173" cy="952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7563" y="4876800"/>
              <a:ext cx="95173" cy="952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6463" y="4876800"/>
              <a:ext cx="95173" cy="9525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608306" y="4073339"/>
            <a:ext cx="37438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latin typeface="Arial Narrow"/>
                <a:cs typeface="Arial Narrow"/>
              </a:rPr>
              <a:t>Likelihood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of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NH</a:t>
            </a:r>
            <a:r>
              <a:rPr sz="794" b="1" spc="13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White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Women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to</a:t>
            </a:r>
            <a:r>
              <a:rPr sz="794" b="1" spc="13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Experience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Birth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Outcomes</a:t>
            </a:r>
            <a:r>
              <a:rPr sz="794" b="1" spc="13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Compared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to</a:t>
            </a:r>
            <a:r>
              <a:rPr sz="794" b="1" spc="13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NH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Black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spc="-9" dirty="0">
                <a:latin typeface="Arial Narrow"/>
                <a:cs typeface="Arial Narrow"/>
              </a:rPr>
              <a:t>Women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60334" y="6014758"/>
            <a:ext cx="6695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latin typeface="Calibri"/>
                <a:cs typeface="Calibri"/>
              </a:rPr>
              <a:t>Infant</a:t>
            </a:r>
            <a:r>
              <a:rPr sz="794" spc="9" dirty="0">
                <a:latin typeface="Calibri"/>
                <a:cs typeface="Calibri"/>
              </a:rPr>
              <a:t> </a:t>
            </a:r>
            <a:r>
              <a:rPr sz="794" spc="-9" dirty="0">
                <a:latin typeface="Calibri"/>
                <a:cs typeface="Calibri"/>
              </a:rPr>
              <a:t>Mortality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69636" y="6014758"/>
            <a:ext cx="73958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latin typeface="Calibri"/>
                <a:cs typeface="Calibri"/>
              </a:rPr>
              <a:t>Low</a:t>
            </a:r>
            <a:r>
              <a:rPr sz="794" spc="22" dirty="0">
                <a:latin typeface="Calibri"/>
                <a:cs typeface="Calibri"/>
              </a:rPr>
              <a:t> </a:t>
            </a:r>
            <a:r>
              <a:rPr sz="794" dirty="0">
                <a:latin typeface="Calibri"/>
                <a:cs typeface="Calibri"/>
              </a:rPr>
              <a:t>Birth</a:t>
            </a:r>
            <a:r>
              <a:rPr sz="794" spc="26" dirty="0">
                <a:latin typeface="Calibri"/>
                <a:cs typeface="Calibri"/>
              </a:rPr>
              <a:t> </a:t>
            </a:r>
            <a:r>
              <a:rPr sz="794" spc="-9" dirty="0">
                <a:latin typeface="Calibri"/>
                <a:cs typeface="Calibri"/>
              </a:rPr>
              <a:t>Weight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10603" y="6014758"/>
            <a:ext cx="2050116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latin typeface="Calibri"/>
                <a:cs typeface="Calibri"/>
              </a:rPr>
              <a:t>Late/No</a:t>
            </a:r>
            <a:r>
              <a:rPr sz="794" spc="13" dirty="0">
                <a:latin typeface="Calibri"/>
                <a:cs typeface="Calibri"/>
              </a:rPr>
              <a:t> </a:t>
            </a:r>
            <a:r>
              <a:rPr sz="794" dirty="0">
                <a:latin typeface="Calibri"/>
                <a:cs typeface="Calibri"/>
              </a:rPr>
              <a:t>Prenatal</a:t>
            </a:r>
            <a:r>
              <a:rPr sz="794" spc="18" dirty="0">
                <a:latin typeface="Calibri"/>
                <a:cs typeface="Calibri"/>
              </a:rPr>
              <a:t> </a:t>
            </a:r>
            <a:r>
              <a:rPr sz="794" dirty="0">
                <a:latin typeface="Calibri"/>
                <a:cs typeface="Calibri"/>
              </a:rPr>
              <a:t>Care</a:t>
            </a:r>
            <a:r>
              <a:rPr sz="794" spc="405" dirty="0">
                <a:latin typeface="Calibri"/>
                <a:cs typeface="Calibri"/>
              </a:rPr>
              <a:t> </a:t>
            </a:r>
            <a:r>
              <a:rPr sz="794" dirty="0">
                <a:latin typeface="Calibri"/>
                <a:cs typeface="Calibri"/>
              </a:rPr>
              <a:t>NH</a:t>
            </a:r>
            <a:r>
              <a:rPr sz="794" spc="13" dirty="0">
                <a:latin typeface="Calibri"/>
                <a:cs typeface="Calibri"/>
              </a:rPr>
              <a:t> </a:t>
            </a:r>
            <a:r>
              <a:rPr sz="794" spc="-18" dirty="0">
                <a:latin typeface="Calibri"/>
                <a:cs typeface="Calibri"/>
              </a:rPr>
              <a:t>White</a:t>
            </a:r>
            <a:r>
              <a:rPr sz="794" spc="18" dirty="0">
                <a:latin typeface="Calibri"/>
                <a:cs typeface="Calibri"/>
              </a:rPr>
              <a:t> </a:t>
            </a:r>
            <a:r>
              <a:rPr sz="794" spc="-9" dirty="0">
                <a:latin typeface="Calibri"/>
                <a:cs typeface="Calibri"/>
              </a:rPr>
              <a:t>C-</a:t>
            </a:r>
            <a:r>
              <a:rPr sz="794" dirty="0">
                <a:latin typeface="Calibri"/>
                <a:cs typeface="Calibri"/>
              </a:rPr>
              <a:t>Section</a:t>
            </a:r>
            <a:r>
              <a:rPr sz="794" spc="13" dirty="0">
                <a:latin typeface="Calibri"/>
                <a:cs typeface="Calibri"/>
              </a:rPr>
              <a:t> </a:t>
            </a:r>
            <a:r>
              <a:rPr sz="794" spc="-9" dirty="0">
                <a:latin typeface="Calibri"/>
                <a:cs typeface="Calibri"/>
              </a:rPr>
              <a:t>Birth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02355" y="5884489"/>
            <a:ext cx="15576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Calibri"/>
                <a:cs typeface="Calibri"/>
              </a:rPr>
              <a:t>0%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52231" y="5081868"/>
            <a:ext cx="206187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Calibri"/>
                <a:cs typeface="Calibri"/>
              </a:rPr>
              <a:t>50%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02107" y="4279246"/>
            <a:ext cx="25605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latin typeface="Calibri"/>
                <a:cs typeface="Calibri"/>
              </a:rPr>
              <a:t>100%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34471" y="6"/>
            <a:ext cx="8875059" cy="412376"/>
          </a:xfrm>
          <a:custGeom>
            <a:avLst/>
            <a:gdLst/>
            <a:ahLst/>
            <a:cxnLst/>
            <a:rect l="l" t="t" r="r" b="b"/>
            <a:pathLst>
              <a:path w="10058400" h="467359">
                <a:moveTo>
                  <a:pt x="10058400" y="0"/>
                </a:moveTo>
                <a:lnTo>
                  <a:pt x="0" y="0"/>
                </a:lnTo>
                <a:lnTo>
                  <a:pt x="0" y="466818"/>
                </a:lnTo>
                <a:lnTo>
                  <a:pt x="10058400" y="466818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6" name="object 36"/>
          <p:cNvSpPr/>
          <p:nvPr/>
        </p:nvSpPr>
        <p:spPr>
          <a:xfrm>
            <a:off x="134471" y="6446184"/>
            <a:ext cx="8875059" cy="411816"/>
          </a:xfrm>
          <a:custGeom>
            <a:avLst/>
            <a:gdLst/>
            <a:ahLst/>
            <a:cxnLst/>
            <a:rect l="l" t="t" r="r" b="b"/>
            <a:pathLst>
              <a:path w="10058400" h="466725">
                <a:moveTo>
                  <a:pt x="10058400" y="0"/>
                </a:moveTo>
                <a:lnTo>
                  <a:pt x="0" y="0"/>
                </a:lnTo>
                <a:lnTo>
                  <a:pt x="0" y="466725"/>
                </a:lnTo>
                <a:lnTo>
                  <a:pt x="10058400" y="466725"/>
                </a:lnTo>
                <a:lnTo>
                  <a:pt x="10058400" y="0"/>
                </a:lnTo>
                <a:close/>
              </a:path>
            </a:pathLst>
          </a:custGeom>
          <a:solidFill>
            <a:srgbClr val="8A5E3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84" dirty="0"/>
              <a:t>Race</a:t>
            </a:r>
            <a:r>
              <a:rPr spc="-40" dirty="0"/>
              <a:t> </a:t>
            </a:r>
            <a:r>
              <a:rPr spc="75" dirty="0"/>
              <a:t>and</a:t>
            </a:r>
            <a:r>
              <a:rPr spc="-40" dirty="0"/>
              <a:t> </a:t>
            </a:r>
            <a:r>
              <a:rPr spc="101" dirty="0"/>
              <a:t>Ethnicity</a:t>
            </a:r>
            <a:r>
              <a:rPr spc="-40" dirty="0"/>
              <a:t> </a:t>
            </a:r>
            <a:r>
              <a:rPr spc="84" dirty="0"/>
              <a:t>Comparison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79" dirty="0"/>
              <a:t>Health</a:t>
            </a:r>
            <a:r>
              <a:rPr spc="-40" dirty="0"/>
              <a:t> </a:t>
            </a:r>
            <a:r>
              <a:rPr spc="71" dirty="0"/>
              <a:t>Indicators</a:t>
            </a:r>
          </a:p>
        </p:txBody>
      </p:sp>
      <p:sp>
        <p:nvSpPr>
          <p:cNvPr id="38" name="object 38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9" name="object 39"/>
          <p:cNvSpPr txBox="1"/>
          <p:nvPr/>
        </p:nvSpPr>
        <p:spPr>
          <a:xfrm>
            <a:off x="904875" y="3274919"/>
            <a:ext cx="2821641" cy="297623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ts val="1310"/>
              </a:lnSpc>
              <a:spcBef>
                <a:spcPts val="88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women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endParaRPr sz="1191">
              <a:latin typeface="Calibri"/>
              <a:cs typeface="Calibri"/>
            </a:endParaRPr>
          </a:p>
          <a:p>
            <a:pPr marL="11206" marR="386624">
              <a:lnSpc>
                <a:spcPts val="1191"/>
              </a:lnSpc>
              <a:spcBef>
                <a:spcPts val="119"/>
              </a:spcBef>
            </a:pPr>
            <a:r>
              <a:rPr sz="1191" b="1" dirty="0">
                <a:solidFill>
                  <a:srgbClr val="C4996C"/>
                </a:solidFill>
                <a:latin typeface="Calibri"/>
                <a:cs typeface="Calibri"/>
              </a:rPr>
              <a:t>2.3</a:t>
            </a:r>
            <a:r>
              <a:rPr sz="1191" b="1" spc="35" dirty="0">
                <a:solidFill>
                  <a:srgbClr val="C4996C"/>
                </a:solidFill>
                <a:latin typeface="Calibri"/>
                <a:cs typeface="Calibri"/>
              </a:rPr>
              <a:t> </a:t>
            </a:r>
            <a:r>
              <a:rPr sz="1191" b="1" dirty="0">
                <a:solidFill>
                  <a:srgbClr val="C4996C"/>
                </a:solidFill>
                <a:latin typeface="Calibri"/>
                <a:cs typeface="Calibri"/>
              </a:rPr>
              <a:t>times</a:t>
            </a:r>
            <a:r>
              <a:rPr sz="1191" b="1" spc="49" dirty="0">
                <a:solidFill>
                  <a:srgbClr val="C4996C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more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experience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an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infant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death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than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White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women.</a:t>
            </a:r>
            <a:endParaRPr sz="1191">
              <a:latin typeface="Calibri"/>
              <a:cs typeface="Calibri"/>
            </a:endParaRPr>
          </a:p>
          <a:p>
            <a:pPr marL="19611" marR="182105">
              <a:lnSpc>
                <a:spcPts val="1191"/>
              </a:lnSpc>
              <a:spcBef>
                <a:spcPts val="993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Hispanic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women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Howard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b="1" dirty="0">
                <a:solidFill>
                  <a:srgbClr val="0065CC"/>
                </a:solidFill>
                <a:latin typeface="Calibri"/>
                <a:cs typeface="Calibri"/>
              </a:rPr>
              <a:t>5.3</a:t>
            </a:r>
            <a:r>
              <a:rPr sz="1191" b="1" spc="49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191" b="1" dirty="0">
                <a:solidFill>
                  <a:srgbClr val="0065CC"/>
                </a:solidFill>
                <a:latin typeface="Calibri"/>
                <a:cs typeface="Calibri"/>
              </a:rPr>
              <a:t>and</a:t>
            </a:r>
            <a:r>
              <a:rPr sz="1191" b="1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191" b="1" dirty="0">
                <a:solidFill>
                  <a:srgbClr val="0065CC"/>
                </a:solidFill>
                <a:latin typeface="Calibri"/>
                <a:cs typeface="Calibri"/>
              </a:rPr>
              <a:t>3.6</a:t>
            </a:r>
            <a:r>
              <a:rPr sz="1191" b="1" spc="49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191" b="1" dirty="0">
                <a:solidFill>
                  <a:srgbClr val="0065CC"/>
                </a:solidFill>
                <a:latin typeface="Calibri"/>
                <a:cs typeface="Calibri"/>
              </a:rPr>
              <a:t>times</a:t>
            </a:r>
            <a:r>
              <a:rPr sz="1191" b="1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more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likely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receive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late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or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no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prenatal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care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White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women.</a:t>
            </a:r>
            <a:endParaRPr sz="1191">
              <a:latin typeface="Calibri"/>
              <a:cs typeface="Calibri"/>
            </a:endParaRPr>
          </a:p>
          <a:p>
            <a:pPr marL="19611" marR="256068">
              <a:lnSpc>
                <a:spcPts val="1191"/>
              </a:lnSpc>
              <a:spcBef>
                <a:spcPts val="860"/>
              </a:spcBef>
            </a:pP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Similarly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Black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women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across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the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US,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those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have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higher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rates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C-section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deliveries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than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other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women.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Research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shown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that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C-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Sections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increase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risk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delivery complications.</a:t>
            </a:r>
            <a:endParaRPr sz="1191">
              <a:latin typeface="Calibri"/>
              <a:cs typeface="Calibri"/>
            </a:endParaRPr>
          </a:p>
          <a:p>
            <a:pPr marL="11206" marR="4483">
              <a:lnSpc>
                <a:spcPts val="927"/>
              </a:lnSpc>
              <a:spcBef>
                <a:spcPts val="940"/>
              </a:spcBef>
            </a:pPr>
            <a:r>
              <a:rPr sz="927" b="1" dirty="0">
                <a:solidFill>
                  <a:srgbClr val="004489"/>
                </a:solidFill>
                <a:latin typeface="Calibri"/>
                <a:cs typeface="Calibri"/>
              </a:rPr>
              <a:t>State</a:t>
            </a:r>
            <a:r>
              <a:rPr sz="927" b="1" spc="172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b="1" dirty="0">
                <a:solidFill>
                  <a:srgbClr val="004489"/>
                </a:solidFill>
                <a:latin typeface="Calibri"/>
                <a:cs typeface="Calibri"/>
              </a:rPr>
              <a:t>and</a:t>
            </a:r>
            <a:r>
              <a:rPr sz="927" b="1" spc="176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b="1" dirty="0">
                <a:solidFill>
                  <a:srgbClr val="004489"/>
                </a:solidFill>
                <a:latin typeface="Calibri"/>
                <a:cs typeface="Calibri"/>
              </a:rPr>
              <a:t>Jurisdictional</a:t>
            </a:r>
            <a:r>
              <a:rPr sz="927" b="1" spc="176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b="1" dirty="0">
                <a:solidFill>
                  <a:srgbClr val="004489"/>
                </a:solidFill>
                <a:latin typeface="Calibri"/>
                <a:cs typeface="Calibri"/>
              </a:rPr>
              <a:t>Comparison:</a:t>
            </a:r>
            <a:r>
              <a:rPr sz="927" b="1" spc="176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b="1" dirty="0">
                <a:solidFill>
                  <a:srgbClr val="004489"/>
                </a:solidFill>
                <a:latin typeface="Calibri"/>
                <a:cs typeface="Calibri"/>
              </a:rPr>
              <a:t>At</a:t>
            </a:r>
            <a:r>
              <a:rPr sz="927" b="1" spc="172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b="1" dirty="0">
                <a:solidFill>
                  <a:srgbClr val="004489"/>
                </a:solidFill>
                <a:latin typeface="Calibri"/>
                <a:cs typeface="Calibri"/>
              </a:rPr>
              <a:t>a</a:t>
            </a:r>
            <a:r>
              <a:rPr sz="927" b="1" spc="176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b="1" spc="-9" dirty="0">
                <a:solidFill>
                  <a:srgbClr val="004489"/>
                </a:solidFill>
                <a:latin typeface="Calibri"/>
                <a:cs typeface="Calibri"/>
              </a:rPr>
              <a:t>mortality </a:t>
            </a:r>
            <a:r>
              <a:rPr sz="927" b="1" dirty="0">
                <a:solidFill>
                  <a:srgbClr val="004489"/>
                </a:solidFill>
                <a:latin typeface="Calibri"/>
                <a:cs typeface="Calibri"/>
              </a:rPr>
              <a:t>rate</a:t>
            </a:r>
            <a:r>
              <a:rPr sz="927" b="1" spc="57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b="1" dirty="0">
                <a:solidFill>
                  <a:srgbClr val="004489"/>
                </a:solidFill>
                <a:latin typeface="Calibri"/>
                <a:cs typeface="Calibri"/>
              </a:rPr>
              <a:t>of</a:t>
            </a:r>
            <a:r>
              <a:rPr sz="927" b="1" spc="57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b="1" dirty="0">
                <a:solidFill>
                  <a:srgbClr val="004489"/>
                </a:solidFill>
                <a:latin typeface="Calibri"/>
                <a:cs typeface="Calibri"/>
              </a:rPr>
              <a:t>10.3</a:t>
            </a:r>
            <a:r>
              <a:rPr sz="927" b="1" spc="57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b="1" dirty="0">
                <a:solidFill>
                  <a:srgbClr val="004489"/>
                </a:solidFill>
                <a:latin typeface="Calibri"/>
                <a:cs typeface="Calibri"/>
              </a:rPr>
              <a:t>per</a:t>
            </a:r>
            <a:r>
              <a:rPr sz="927" b="1" spc="57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b="1" dirty="0">
                <a:solidFill>
                  <a:srgbClr val="004489"/>
                </a:solidFill>
                <a:latin typeface="Calibri"/>
                <a:cs typeface="Calibri"/>
              </a:rPr>
              <a:t>1000</a:t>
            </a:r>
            <a:r>
              <a:rPr sz="927" b="1" spc="57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b="1" dirty="0">
                <a:solidFill>
                  <a:srgbClr val="004489"/>
                </a:solidFill>
                <a:latin typeface="Calibri"/>
                <a:cs typeface="Calibri"/>
              </a:rPr>
              <a:t>births</a:t>
            </a:r>
            <a:r>
              <a:rPr sz="927" dirty="0">
                <a:solidFill>
                  <a:srgbClr val="004489"/>
                </a:solidFill>
                <a:latin typeface="Calibri"/>
                <a:cs typeface="Calibri"/>
              </a:rPr>
              <a:t>,</a:t>
            </a:r>
            <a:r>
              <a:rPr sz="927" spc="57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dirty="0">
                <a:solidFill>
                  <a:srgbClr val="004489"/>
                </a:solidFill>
                <a:latin typeface="Calibri"/>
                <a:cs typeface="Calibri"/>
              </a:rPr>
              <a:t>Black</a:t>
            </a:r>
            <a:r>
              <a:rPr sz="927" spc="62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dirty="0">
                <a:solidFill>
                  <a:srgbClr val="004489"/>
                </a:solidFill>
                <a:latin typeface="Calibri"/>
                <a:cs typeface="Calibri"/>
              </a:rPr>
              <a:t>women</a:t>
            </a:r>
            <a:r>
              <a:rPr sz="927" spc="57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dirty="0">
                <a:solidFill>
                  <a:srgbClr val="004489"/>
                </a:solidFill>
                <a:latin typeface="Calibri"/>
                <a:cs typeface="Calibri"/>
              </a:rPr>
              <a:t>in</a:t>
            </a:r>
            <a:r>
              <a:rPr sz="927" spc="57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spc="-9" dirty="0">
                <a:solidFill>
                  <a:srgbClr val="004489"/>
                </a:solidFill>
                <a:latin typeface="Calibri"/>
                <a:cs typeface="Calibri"/>
              </a:rPr>
              <a:t>Howard </a:t>
            </a:r>
            <a:r>
              <a:rPr sz="927" dirty="0">
                <a:solidFill>
                  <a:srgbClr val="004489"/>
                </a:solidFill>
                <a:latin typeface="Calibri"/>
                <a:cs typeface="Calibri"/>
              </a:rPr>
              <a:t>County</a:t>
            </a:r>
            <a:r>
              <a:rPr sz="927" spc="26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dirty="0">
                <a:solidFill>
                  <a:srgbClr val="004489"/>
                </a:solidFill>
                <a:latin typeface="Calibri"/>
                <a:cs typeface="Calibri"/>
              </a:rPr>
              <a:t>have</a:t>
            </a:r>
            <a:r>
              <a:rPr sz="927" spc="31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dirty="0">
                <a:solidFill>
                  <a:srgbClr val="004489"/>
                </a:solidFill>
                <a:latin typeface="Calibri"/>
                <a:cs typeface="Calibri"/>
              </a:rPr>
              <a:t>an</a:t>
            </a:r>
            <a:r>
              <a:rPr sz="927" spc="31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dirty="0">
                <a:solidFill>
                  <a:srgbClr val="004489"/>
                </a:solidFill>
                <a:latin typeface="Calibri"/>
                <a:cs typeface="Calibri"/>
              </a:rPr>
              <a:t>Infant</a:t>
            </a:r>
            <a:r>
              <a:rPr sz="927" spc="31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dirty="0">
                <a:solidFill>
                  <a:srgbClr val="004489"/>
                </a:solidFill>
                <a:latin typeface="Calibri"/>
                <a:cs typeface="Calibri"/>
              </a:rPr>
              <a:t>death</a:t>
            </a:r>
            <a:r>
              <a:rPr sz="927" spc="31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dirty="0">
                <a:solidFill>
                  <a:srgbClr val="004489"/>
                </a:solidFill>
                <a:latin typeface="Calibri"/>
                <a:cs typeface="Calibri"/>
              </a:rPr>
              <a:t>rate</a:t>
            </a:r>
            <a:r>
              <a:rPr sz="927" spc="26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dirty="0">
                <a:solidFill>
                  <a:srgbClr val="004489"/>
                </a:solidFill>
                <a:latin typeface="Calibri"/>
                <a:cs typeface="Calibri"/>
              </a:rPr>
              <a:t>higher</a:t>
            </a:r>
            <a:r>
              <a:rPr sz="927" spc="31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dirty="0">
                <a:solidFill>
                  <a:srgbClr val="004489"/>
                </a:solidFill>
                <a:latin typeface="Calibri"/>
                <a:cs typeface="Calibri"/>
              </a:rPr>
              <a:t>than</a:t>
            </a:r>
            <a:r>
              <a:rPr sz="927" spc="31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dirty="0">
                <a:solidFill>
                  <a:srgbClr val="004489"/>
                </a:solidFill>
                <a:latin typeface="Calibri"/>
                <a:cs typeface="Calibri"/>
              </a:rPr>
              <a:t>the</a:t>
            </a:r>
            <a:r>
              <a:rPr sz="927" spc="31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spc="-9" dirty="0">
                <a:solidFill>
                  <a:srgbClr val="004489"/>
                </a:solidFill>
                <a:latin typeface="Calibri"/>
                <a:cs typeface="Calibri"/>
              </a:rPr>
              <a:t>state </a:t>
            </a:r>
            <a:r>
              <a:rPr sz="927" dirty="0">
                <a:solidFill>
                  <a:srgbClr val="004489"/>
                </a:solidFill>
                <a:latin typeface="Calibri"/>
                <a:cs typeface="Calibri"/>
              </a:rPr>
              <a:t>average</a:t>
            </a:r>
            <a:r>
              <a:rPr sz="927" spc="13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spc="-9" dirty="0">
                <a:solidFill>
                  <a:srgbClr val="004489"/>
                </a:solidFill>
                <a:latin typeface="Calibri"/>
                <a:cs typeface="Calibri"/>
              </a:rPr>
              <a:t>(9.3)</a:t>
            </a:r>
            <a:r>
              <a:rPr sz="927" spc="13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dirty="0">
                <a:solidFill>
                  <a:srgbClr val="004489"/>
                </a:solidFill>
                <a:latin typeface="Calibri"/>
                <a:cs typeface="Calibri"/>
              </a:rPr>
              <a:t>and</a:t>
            </a:r>
            <a:r>
              <a:rPr sz="927" spc="13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dirty="0">
                <a:solidFill>
                  <a:srgbClr val="004489"/>
                </a:solidFill>
                <a:latin typeface="Calibri"/>
                <a:cs typeface="Calibri"/>
              </a:rPr>
              <a:t>Montgomery</a:t>
            </a:r>
            <a:r>
              <a:rPr sz="927" spc="13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dirty="0">
                <a:solidFill>
                  <a:srgbClr val="004489"/>
                </a:solidFill>
                <a:latin typeface="Calibri"/>
                <a:cs typeface="Calibri"/>
              </a:rPr>
              <a:t>(6.2),</a:t>
            </a:r>
            <a:r>
              <a:rPr sz="927" spc="13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dirty="0">
                <a:solidFill>
                  <a:srgbClr val="004489"/>
                </a:solidFill>
                <a:latin typeface="Calibri"/>
                <a:cs typeface="Calibri"/>
              </a:rPr>
              <a:t>Prince</a:t>
            </a:r>
            <a:r>
              <a:rPr sz="927" spc="13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dirty="0">
                <a:solidFill>
                  <a:srgbClr val="004489"/>
                </a:solidFill>
                <a:latin typeface="Calibri"/>
                <a:cs typeface="Calibri"/>
              </a:rPr>
              <a:t>George's</a:t>
            </a:r>
            <a:r>
              <a:rPr sz="927" spc="13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spc="-9" dirty="0">
                <a:solidFill>
                  <a:srgbClr val="004489"/>
                </a:solidFill>
                <a:latin typeface="Calibri"/>
                <a:cs typeface="Calibri"/>
              </a:rPr>
              <a:t>(7.3) </a:t>
            </a:r>
            <a:r>
              <a:rPr sz="927" dirty="0">
                <a:solidFill>
                  <a:srgbClr val="004489"/>
                </a:solidFill>
                <a:latin typeface="Calibri"/>
                <a:cs typeface="Calibri"/>
              </a:rPr>
              <a:t>and Anne Arundel </a:t>
            </a:r>
            <a:r>
              <a:rPr sz="927" spc="-9" dirty="0">
                <a:solidFill>
                  <a:srgbClr val="004489"/>
                </a:solidFill>
                <a:latin typeface="Calibri"/>
                <a:cs typeface="Calibri"/>
              </a:rPr>
              <a:t>(8.3)</a:t>
            </a:r>
            <a:r>
              <a:rPr sz="927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927" spc="-9" dirty="0">
                <a:solidFill>
                  <a:srgbClr val="004489"/>
                </a:solidFill>
                <a:latin typeface="Calibri"/>
                <a:cs typeface="Calibri"/>
              </a:rPr>
              <a:t>Counties.</a:t>
            </a:r>
            <a:endParaRPr sz="927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63139" y="3529797"/>
            <a:ext cx="235324" cy="235884"/>
          </a:xfrm>
          <a:custGeom>
            <a:avLst/>
            <a:gdLst/>
            <a:ahLst/>
            <a:cxnLst/>
            <a:rect l="l" t="t" r="r" b="b"/>
            <a:pathLst>
              <a:path w="266700" h="267335">
                <a:moveTo>
                  <a:pt x="11172" y="46939"/>
                </a:moveTo>
                <a:lnTo>
                  <a:pt x="1334" y="49403"/>
                </a:lnTo>
                <a:lnTo>
                  <a:pt x="0" y="53568"/>
                </a:lnTo>
                <a:lnTo>
                  <a:pt x="0" y="58902"/>
                </a:lnTo>
                <a:lnTo>
                  <a:pt x="1191" y="63665"/>
                </a:lnTo>
                <a:lnTo>
                  <a:pt x="4375" y="68046"/>
                </a:lnTo>
                <a:lnTo>
                  <a:pt x="7917" y="68072"/>
                </a:lnTo>
                <a:lnTo>
                  <a:pt x="4683" y="75190"/>
                </a:lnTo>
                <a:lnTo>
                  <a:pt x="2184" y="82716"/>
                </a:lnTo>
                <a:lnTo>
                  <a:pt x="571" y="90626"/>
                </a:lnTo>
                <a:lnTo>
                  <a:pt x="0" y="98894"/>
                </a:lnTo>
                <a:lnTo>
                  <a:pt x="2736" y="129727"/>
                </a:lnTo>
                <a:lnTo>
                  <a:pt x="12956" y="167668"/>
                </a:lnTo>
                <a:lnTo>
                  <a:pt x="33672" y="199861"/>
                </a:lnTo>
                <a:lnTo>
                  <a:pt x="67900" y="213448"/>
                </a:lnTo>
                <a:lnTo>
                  <a:pt x="83205" y="210399"/>
                </a:lnTo>
                <a:lnTo>
                  <a:pt x="92185" y="202992"/>
                </a:lnTo>
                <a:lnTo>
                  <a:pt x="96417" y="193833"/>
                </a:lnTo>
                <a:lnTo>
                  <a:pt x="97477" y="185534"/>
                </a:lnTo>
                <a:lnTo>
                  <a:pt x="94461" y="170463"/>
                </a:lnTo>
                <a:lnTo>
                  <a:pt x="78335" y="149285"/>
                </a:lnTo>
                <a:lnTo>
                  <a:pt x="74568" y="133464"/>
                </a:lnTo>
                <a:lnTo>
                  <a:pt x="80621" y="117240"/>
                </a:lnTo>
                <a:lnTo>
                  <a:pt x="93938" y="101639"/>
                </a:lnTo>
                <a:lnTo>
                  <a:pt x="107254" y="85288"/>
                </a:lnTo>
                <a:lnTo>
                  <a:pt x="113308" y="66814"/>
                </a:lnTo>
                <a:lnTo>
                  <a:pt x="113308" y="56451"/>
                </a:lnTo>
                <a:lnTo>
                  <a:pt x="112686" y="54737"/>
                </a:lnTo>
                <a:lnTo>
                  <a:pt x="16663" y="54737"/>
                </a:lnTo>
                <a:lnTo>
                  <a:pt x="14867" y="49860"/>
                </a:lnTo>
                <a:lnTo>
                  <a:pt x="11172" y="46939"/>
                </a:lnTo>
                <a:close/>
              </a:path>
              <a:path w="266700" h="267335">
                <a:moveTo>
                  <a:pt x="27825" y="27990"/>
                </a:moveTo>
                <a:lnTo>
                  <a:pt x="17165" y="30657"/>
                </a:lnTo>
                <a:lnTo>
                  <a:pt x="14623" y="35902"/>
                </a:lnTo>
                <a:lnTo>
                  <a:pt x="14580" y="42659"/>
                </a:lnTo>
                <a:lnTo>
                  <a:pt x="15323" y="46367"/>
                </a:lnTo>
                <a:lnTo>
                  <a:pt x="17487" y="49403"/>
                </a:lnTo>
                <a:lnTo>
                  <a:pt x="19997" y="50990"/>
                </a:lnTo>
                <a:lnTo>
                  <a:pt x="18831" y="52171"/>
                </a:lnTo>
                <a:lnTo>
                  <a:pt x="16663" y="54737"/>
                </a:lnTo>
                <a:lnTo>
                  <a:pt x="112686" y="54737"/>
                </a:lnTo>
                <a:lnTo>
                  <a:pt x="110549" y="48844"/>
                </a:lnTo>
                <a:lnTo>
                  <a:pt x="104973" y="43484"/>
                </a:lnTo>
                <a:lnTo>
                  <a:pt x="112221" y="41236"/>
                </a:lnTo>
                <a:lnTo>
                  <a:pt x="113153" y="40157"/>
                </a:lnTo>
                <a:lnTo>
                  <a:pt x="34578" y="40157"/>
                </a:lnTo>
                <a:lnTo>
                  <a:pt x="34508" y="38633"/>
                </a:lnTo>
                <a:lnTo>
                  <a:pt x="33243" y="33578"/>
                </a:lnTo>
                <a:lnTo>
                  <a:pt x="27825" y="27990"/>
                </a:lnTo>
                <a:close/>
              </a:path>
              <a:path w="266700" h="267335">
                <a:moveTo>
                  <a:pt x="46573" y="14744"/>
                </a:moveTo>
                <a:lnTo>
                  <a:pt x="35907" y="14744"/>
                </a:lnTo>
                <a:lnTo>
                  <a:pt x="31992" y="21323"/>
                </a:lnTo>
                <a:lnTo>
                  <a:pt x="33469" y="30035"/>
                </a:lnTo>
                <a:lnTo>
                  <a:pt x="33992" y="32651"/>
                </a:lnTo>
                <a:lnTo>
                  <a:pt x="35744" y="35902"/>
                </a:lnTo>
                <a:lnTo>
                  <a:pt x="37906" y="38074"/>
                </a:lnTo>
                <a:lnTo>
                  <a:pt x="36755" y="38633"/>
                </a:lnTo>
                <a:lnTo>
                  <a:pt x="35703" y="39522"/>
                </a:lnTo>
                <a:lnTo>
                  <a:pt x="34578" y="40157"/>
                </a:lnTo>
                <a:lnTo>
                  <a:pt x="113153" y="40157"/>
                </a:lnTo>
                <a:lnTo>
                  <a:pt x="117971" y="34582"/>
                </a:lnTo>
                <a:lnTo>
                  <a:pt x="118027" y="34328"/>
                </a:lnTo>
                <a:lnTo>
                  <a:pt x="84147" y="34328"/>
                </a:lnTo>
                <a:lnTo>
                  <a:pt x="81354" y="33756"/>
                </a:lnTo>
                <a:lnTo>
                  <a:pt x="78536" y="33388"/>
                </a:lnTo>
                <a:lnTo>
                  <a:pt x="75401" y="33070"/>
                </a:lnTo>
                <a:lnTo>
                  <a:pt x="52486" y="33070"/>
                </a:lnTo>
                <a:lnTo>
                  <a:pt x="53047" y="31102"/>
                </a:lnTo>
                <a:lnTo>
                  <a:pt x="53228" y="29692"/>
                </a:lnTo>
                <a:lnTo>
                  <a:pt x="53279" y="26619"/>
                </a:lnTo>
                <a:lnTo>
                  <a:pt x="51991" y="20154"/>
                </a:lnTo>
                <a:lnTo>
                  <a:pt x="46573" y="14744"/>
                </a:lnTo>
                <a:close/>
              </a:path>
              <a:path w="266700" h="267335">
                <a:moveTo>
                  <a:pt x="102810" y="0"/>
                </a:moveTo>
                <a:lnTo>
                  <a:pt x="80634" y="24853"/>
                </a:lnTo>
                <a:lnTo>
                  <a:pt x="81915" y="30035"/>
                </a:lnTo>
                <a:lnTo>
                  <a:pt x="84147" y="34328"/>
                </a:lnTo>
                <a:lnTo>
                  <a:pt x="118027" y="34328"/>
                </a:lnTo>
                <a:lnTo>
                  <a:pt x="119970" y="25577"/>
                </a:lnTo>
                <a:lnTo>
                  <a:pt x="120121" y="16731"/>
                </a:lnTo>
                <a:lnTo>
                  <a:pt x="117054" y="8870"/>
                </a:lnTo>
                <a:lnTo>
                  <a:pt x="111488" y="3010"/>
                </a:lnTo>
                <a:lnTo>
                  <a:pt x="104140" y="165"/>
                </a:lnTo>
                <a:lnTo>
                  <a:pt x="102810" y="0"/>
                </a:lnTo>
                <a:close/>
              </a:path>
              <a:path w="266700" h="267335">
                <a:moveTo>
                  <a:pt x="61595" y="8458"/>
                </a:moveTo>
                <a:lnTo>
                  <a:pt x="56708" y="14986"/>
                </a:lnTo>
                <a:lnTo>
                  <a:pt x="56724" y="26822"/>
                </a:lnTo>
                <a:lnTo>
                  <a:pt x="58063" y="29692"/>
                </a:lnTo>
                <a:lnTo>
                  <a:pt x="59570" y="32245"/>
                </a:lnTo>
                <a:lnTo>
                  <a:pt x="57155" y="32321"/>
                </a:lnTo>
                <a:lnTo>
                  <a:pt x="54807" y="32651"/>
                </a:lnTo>
                <a:lnTo>
                  <a:pt x="52486" y="33070"/>
                </a:lnTo>
                <a:lnTo>
                  <a:pt x="75401" y="33070"/>
                </a:lnTo>
                <a:lnTo>
                  <a:pt x="77162" y="30480"/>
                </a:lnTo>
                <a:lnTo>
                  <a:pt x="77871" y="26911"/>
                </a:lnTo>
                <a:lnTo>
                  <a:pt x="77956" y="14986"/>
                </a:lnTo>
                <a:lnTo>
                  <a:pt x="73372" y="8547"/>
                </a:lnTo>
                <a:lnTo>
                  <a:pt x="61595" y="8458"/>
                </a:lnTo>
                <a:close/>
              </a:path>
              <a:path w="266700" h="267335">
                <a:moveTo>
                  <a:pt x="162460" y="53492"/>
                </a:moveTo>
                <a:lnTo>
                  <a:pt x="155113" y="56330"/>
                </a:lnTo>
                <a:lnTo>
                  <a:pt x="149546" y="62187"/>
                </a:lnTo>
                <a:lnTo>
                  <a:pt x="146480" y="70046"/>
                </a:lnTo>
                <a:lnTo>
                  <a:pt x="146630" y="78892"/>
                </a:lnTo>
                <a:lnTo>
                  <a:pt x="148629" y="87896"/>
                </a:lnTo>
                <a:lnTo>
                  <a:pt x="154379" y="94564"/>
                </a:lnTo>
                <a:lnTo>
                  <a:pt x="161627" y="96812"/>
                </a:lnTo>
                <a:lnTo>
                  <a:pt x="156051" y="102158"/>
                </a:lnTo>
                <a:lnTo>
                  <a:pt x="153292" y="109766"/>
                </a:lnTo>
                <a:lnTo>
                  <a:pt x="153292" y="120129"/>
                </a:lnTo>
                <a:lnTo>
                  <a:pt x="159345" y="138608"/>
                </a:lnTo>
                <a:lnTo>
                  <a:pt x="172662" y="154959"/>
                </a:lnTo>
                <a:lnTo>
                  <a:pt x="185979" y="170557"/>
                </a:lnTo>
                <a:lnTo>
                  <a:pt x="192032" y="186778"/>
                </a:lnTo>
                <a:lnTo>
                  <a:pt x="188453" y="202605"/>
                </a:lnTo>
                <a:lnTo>
                  <a:pt x="180578" y="213318"/>
                </a:lnTo>
                <a:lnTo>
                  <a:pt x="172702" y="223779"/>
                </a:lnTo>
                <a:lnTo>
                  <a:pt x="169123" y="238848"/>
                </a:lnTo>
                <a:lnTo>
                  <a:pt x="170183" y="247148"/>
                </a:lnTo>
                <a:lnTo>
                  <a:pt x="174414" y="256306"/>
                </a:lnTo>
                <a:lnTo>
                  <a:pt x="183394" y="263714"/>
                </a:lnTo>
                <a:lnTo>
                  <a:pt x="198700" y="266763"/>
                </a:lnTo>
                <a:lnTo>
                  <a:pt x="232928" y="253175"/>
                </a:lnTo>
                <a:lnTo>
                  <a:pt x="253644" y="220983"/>
                </a:lnTo>
                <a:lnTo>
                  <a:pt x="263864" y="183042"/>
                </a:lnTo>
                <a:lnTo>
                  <a:pt x="266600" y="152209"/>
                </a:lnTo>
                <a:lnTo>
                  <a:pt x="266105" y="144188"/>
                </a:lnTo>
                <a:lnTo>
                  <a:pt x="264688" y="136501"/>
                </a:lnTo>
                <a:lnTo>
                  <a:pt x="262457" y="129169"/>
                </a:lnTo>
                <a:lnTo>
                  <a:pt x="259516" y="122212"/>
                </a:lnTo>
                <a:lnTo>
                  <a:pt x="262081" y="120713"/>
                </a:lnTo>
                <a:lnTo>
                  <a:pt x="264433" y="117132"/>
                </a:lnTo>
                <a:lnTo>
                  <a:pt x="265351" y="113474"/>
                </a:lnTo>
                <a:lnTo>
                  <a:pt x="266431" y="108051"/>
                </a:lnTo>
                <a:lnTo>
                  <a:pt x="250353" y="108051"/>
                </a:lnTo>
                <a:lnTo>
                  <a:pt x="249153" y="106629"/>
                </a:lnTo>
                <a:lnTo>
                  <a:pt x="247902" y="105206"/>
                </a:lnTo>
                <a:lnTo>
                  <a:pt x="246603" y="103886"/>
                </a:lnTo>
                <a:lnTo>
                  <a:pt x="248969" y="102133"/>
                </a:lnTo>
                <a:lnTo>
                  <a:pt x="250770" y="99161"/>
                </a:lnTo>
                <a:lnTo>
                  <a:pt x="250770" y="92646"/>
                </a:lnTo>
                <a:lnTo>
                  <a:pt x="232022" y="92646"/>
                </a:lnTo>
                <a:lnTo>
                  <a:pt x="231051" y="92113"/>
                </a:lnTo>
                <a:lnTo>
                  <a:pt x="230103" y="91452"/>
                </a:lnTo>
                <a:lnTo>
                  <a:pt x="229106" y="90982"/>
                </a:lnTo>
                <a:lnTo>
                  <a:pt x="230897" y="88849"/>
                </a:lnTo>
                <a:lnTo>
                  <a:pt x="231337" y="87642"/>
                </a:lnTo>
                <a:lnTo>
                  <a:pt x="182036" y="87642"/>
                </a:lnTo>
                <a:lnTo>
                  <a:pt x="184561" y="83273"/>
                </a:lnTo>
                <a:lnTo>
                  <a:pt x="186000" y="77901"/>
                </a:lnTo>
                <a:lnTo>
                  <a:pt x="185370" y="72224"/>
                </a:lnTo>
                <a:lnTo>
                  <a:pt x="182165" y="64052"/>
                </a:lnTo>
                <a:lnTo>
                  <a:pt x="176914" y="57862"/>
                </a:lnTo>
                <a:lnTo>
                  <a:pt x="170163" y="54170"/>
                </a:lnTo>
                <a:lnTo>
                  <a:pt x="162460" y="53492"/>
                </a:lnTo>
                <a:close/>
              </a:path>
              <a:path w="266700" h="267335">
                <a:moveTo>
                  <a:pt x="255394" y="100291"/>
                </a:moveTo>
                <a:lnTo>
                  <a:pt x="252159" y="103835"/>
                </a:lnTo>
                <a:lnTo>
                  <a:pt x="250353" y="108051"/>
                </a:lnTo>
                <a:lnTo>
                  <a:pt x="266431" y="108051"/>
                </a:lnTo>
                <a:lnTo>
                  <a:pt x="266679" y="106807"/>
                </a:lnTo>
                <a:lnTo>
                  <a:pt x="262681" y="101396"/>
                </a:lnTo>
                <a:lnTo>
                  <a:pt x="258683" y="101396"/>
                </a:lnTo>
                <a:lnTo>
                  <a:pt x="255394" y="100291"/>
                </a:lnTo>
                <a:close/>
              </a:path>
              <a:path w="266700" h="267335">
                <a:moveTo>
                  <a:pt x="242436" y="81394"/>
                </a:moveTo>
                <a:lnTo>
                  <a:pt x="238437" y="81394"/>
                </a:lnTo>
                <a:lnTo>
                  <a:pt x="233357" y="85559"/>
                </a:lnTo>
                <a:lnTo>
                  <a:pt x="232045" y="92113"/>
                </a:lnTo>
                <a:lnTo>
                  <a:pt x="232022" y="92646"/>
                </a:lnTo>
                <a:lnTo>
                  <a:pt x="250770" y="92646"/>
                </a:lnTo>
                <a:lnTo>
                  <a:pt x="250677" y="87896"/>
                </a:lnTo>
                <a:lnTo>
                  <a:pt x="247769" y="82727"/>
                </a:lnTo>
                <a:lnTo>
                  <a:pt x="242436" y="81394"/>
                </a:lnTo>
                <a:close/>
              </a:path>
              <a:path w="266700" h="267335">
                <a:moveTo>
                  <a:pt x="204589" y="60947"/>
                </a:moveTo>
                <a:lnTo>
                  <a:pt x="192811" y="61023"/>
                </a:lnTo>
                <a:lnTo>
                  <a:pt x="188227" y="67462"/>
                </a:lnTo>
                <a:lnTo>
                  <a:pt x="188271" y="73482"/>
                </a:lnTo>
                <a:lnTo>
                  <a:pt x="188394" y="80149"/>
                </a:lnTo>
                <a:lnTo>
                  <a:pt x="189438" y="83718"/>
                </a:lnTo>
                <a:lnTo>
                  <a:pt x="191616" y="86398"/>
                </a:lnTo>
                <a:lnTo>
                  <a:pt x="185082" y="87007"/>
                </a:lnTo>
                <a:lnTo>
                  <a:pt x="182036" y="87642"/>
                </a:lnTo>
                <a:lnTo>
                  <a:pt x="231337" y="87642"/>
                </a:lnTo>
                <a:lnTo>
                  <a:pt x="231791" y="86398"/>
                </a:lnTo>
                <a:lnTo>
                  <a:pt x="214114" y="86398"/>
                </a:lnTo>
                <a:lnTo>
                  <a:pt x="211460" y="85940"/>
                </a:lnTo>
                <a:lnTo>
                  <a:pt x="208909" y="85610"/>
                </a:lnTo>
                <a:lnTo>
                  <a:pt x="206195" y="85559"/>
                </a:lnTo>
                <a:lnTo>
                  <a:pt x="207996" y="82918"/>
                </a:lnTo>
                <a:lnTo>
                  <a:pt x="209560" y="79476"/>
                </a:lnTo>
                <a:lnTo>
                  <a:pt x="209475" y="67462"/>
                </a:lnTo>
                <a:lnTo>
                  <a:pt x="204589" y="60947"/>
                </a:lnTo>
                <a:close/>
              </a:path>
              <a:path w="266700" h="267335">
                <a:moveTo>
                  <a:pt x="229443" y="68072"/>
                </a:moveTo>
                <a:lnTo>
                  <a:pt x="218777" y="68072"/>
                </a:lnTo>
                <a:lnTo>
                  <a:pt x="214609" y="73482"/>
                </a:lnTo>
                <a:lnTo>
                  <a:pt x="213415" y="79476"/>
                </a:lnTo>
                <a:lnTo>
                  <a:pt x="213336" y="82727"/>
                </a:lnTo>
                <a:lnTo>
                  <a:pt x="213553" y="84416"/>
                </a:lnTo>
                <a:lnTo>
                  <a:pt x="214114" y="86398"/>
                </a:lnTo>
                <a:lnTo>
                  <a:pt x="231791" y="86398"/>
                </a:lnTo>
                <a:lnTo>
                  <a:pt x="231957" y="85940"/>
                </a:lnTo>
                <a:lnTo>
                  <a:pt x="232079" y="82296"/>
                </a:lnTo>
                <a:lnTo>
                  <a:pt x="233357" y="74650"/>
                </a:lnTo>
                <a:lnTo>
                  <a:pt x="229443" y="68072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1" name="object 41"/>
          <p:cNvSpPr/>
          <p:nvPr/>
        </p:nvSpPr>
        <p:spPr>
          <a:xfrm>
            <a:off x="579904" y="2788617"/>
            <a:ext cx="235324" cy="221876"/>
          </a:xfrm>
          <a:custGeom>
            <a:avLst/>
            <a:gdLst/>
            <a:ahLst/>
            <a:cxnLst/>
            <a:rect l="l" t="t" r="r" b="b"/>
            <a:pathLst>
              <a:path w="266700" h="251460">
                <a:moveTo>
                  <a:pt x="55828" y="78574"/>
                </a:moveTo>
                <a:lnTo>
                  <a:pt x="39801" y="78574"/>
                </a:lnTo>
                <a:lnTo>
                  <a:pt x="46002" y="83569"/>
                </a:lnTo>
                <a:lnTo>
                  <a:pt x="50594" y="90108"/>
                </a:lnTo>
                <a:lnTo>
                  <a:pt x="53446" y="97982"/>
                </a:lnTo>
                <a:lnTo>
                  <a:pt x="54425" y="106984"/>
                </a:lnTo>
                <a:lnTo>
                  <a:pt x="54550" y="107543"/>
                </a:lnTo>
                <a:lnTo>
                  <a:pt x="58426" y="131885"/>
                </a:lnTo>
                <a:lnTo>
                  <a:pt x="67801" y="153365"/>
                </a:lnTo>
                <a:lnTo>
                  <a:pt x="82098" y="171682"/>
                </a:lnTo>
                <a:lnTo>
                  <a:pt x="100691" y="186245"/>
                </a:lnTo>
                <a:lnTo>
                  <a:pt x="88943" y="189489"/>
                </a:lnTo>
                <a:lnTo>
                  <a:pt x="79438" y="196583"/>
                </a:lnTo>
                <a:lnTo>
                  <a:pt x="73077" y="206630"/>
                </a:lnTo>
                <a:lnTo>
                  <a:pt x="70758" y="218732"/>
                </a:lnTo>
                <a:lnTo>
                  <a:pt x="73327" y="231431"/>
                </a:lnTo>
                <a:lnTo>
                  <a:pt x="80331" y="241811"/>
                </a:lnTo>
                <a:lnTo>
                  <a:pt x="90713" y="248814"/>
                </a:lnTo>
                <a:lnTo>
                  <a:pt x="103416" y="251383"/>
                </a:lnTo>
                <a:lnTo>
                  <a:pt x="116115" y="248814"/>
                </a:lnTo>
                <a:lnTo>
                  <a:pt x="126497" y="241811"/>
                </a:lnTo>
                <a:lnTo>
                  <a:pt x="127382" y="240499"/>
                </a:lnTo>
                <a:lnTo>
                  <a:pt x="103416" y="240499"/>
                </a:lnTo>
                <a:lnTo>
                  <a:pt x="94947" y="238786"/>
                </a:lnTo>
                <a:lnTo>
                  <a:pt x="88025" y="234116"/>
                </a:lnTo>
                <a:lnTo>
                  <a:pt x="83355" y="227196"/>
                </a:lnTo>
                <a:lnTo>
                  <a:pt x="81641" y="218732"/>
                </a:lnTo>
                <a:lnTo>
                  <a:pt x="83355" y="210262"/>
                </a:lnTo>
                <a:lnTo>
                  <a:pt x="88025" y="203342"/>
                </a:lnTo>
                <a:lnTo>
                  <a:pt x="94947" y="198676"/>
                </a:lnTo>
                <a:lnTo>
                  <a:pt x="103416" y="196964"/>
                </a:lnTo>
                <a:lnTo>
                  <a:pt x="195916" y="196964"/>
                </a:lnTo>
                <a:lnTo>
                  <a:pt x="199856" y="195770"/>
                </a:lnTo>
                <a:lnTo>
                  <a:pt x="246323" y="195770"/>
                </a:lnTo>
                <a:lnTo>
                  <a:pt x="235858" y="188639"/>
                </a:lnTo>
                <a:lnTo>
                  <a:pt x="224036" y="186245"/>
                </a:lnTo>
                <a:lnTo>
                  <a:pt x="220607" y="186245"/>
                </a:lnTo>
                <a:lnTo>
                  <a:pt x="239718" y="171113"/>
                </a:lnTo>
                <a:lnTo>
                  <a:pt x="254239" y="151992"/>
                </a:lnTo>
                <a:lnTo>
                  <a:pt x="263467" y="129543"/>
                </a:lnTo>
                <a:lnTo>
                  <a:pt x="266700" y="104432"/>
                </a:lnTo>
                <a:lnTo>
                  <a:pt x="266700" y="98983"/>
                </a:lnTo>
                <a:lnTo>
                  <a:pt x="64636" y="98983"/>
                </a:lnTo>
                <a:lnTo>
                  <a:pt x="62091" y="89184"/>
                </a:lnTo>
                <a:lnTo>
                  <a:pt x="57629" y="80618"/>
                </a:lnTo>
                <a:lnTo>
                  <a:pt x="55828" y="78574"/>
                </a:lnTo>
                <a:close/>
              </a:path>
              <a:path w="266700" h="251460">
                <a:moveTo>
                  <a:pt x="246323" y="195770"/>
                </a:moveTo>
                <a:lnTo>
                  <a:pt x="199856" y="195770"/>
                </a:lnTo>
                <a:lnTo>
                  <a:pt x="194042" y="201663"/>
                </a:lnTo>
                <a:lnTo>
                  <a:pt x="190500" y="209804"/>
                </a:lnTo>
                <a:lnTo>
                  <a:pt x="190500" y="218732"/>
                </a:lnTo>
                <a:lnTo>
                  <a:pt x="193069" y="231431"/>
                </a:lnTo>
                <a:lnTo>
                  <a:pt x="200073" y="241811"/>
                </a:lnTo>
                <a:lnTo>
                  <a:pt x="210455" y="248814"/>
                </a:lnTo>
                <a:lnTo>
                  <a:pt x="223158" y="251383"/>
                </a:lnTo>
                <a:lnTo>
                  <a:pt x="235858" y="248814"/>
                </a:lnTo>
                <a:lnTo>
                  <a:pt x="246240" y="241811"/>
                </a:lnTo>
                <a:lnTo>
                  <a:pt x="247125" y="240499"/>
                </a:lnTo>
                <a:lnTo>
                  <a:pt x="223158" y="240499"/>
                </a:lnTo>
                <a:lnTo>
                  <a:pt x="214691" y="238786"/>
                </a:lnTo>
                <a:lnTo>
                  <a:pt x="207768" y="234116"/>
                </a:lnTo>
                <a:lnTo>
                  <a:pt x="203097" y="227196"/>
                </a:lnTo>
                <a:lnTo>
                  <a:pt x="201383" y="218732"/>
                </a:lnTo>
                <a:lnTo>
                  <a:pt x="203097" y="210262"/>
                </a:lnTo>
                <a:lnTo>
                  <a:pt x="207768" y="203342"/>
                </a:lnTo>
                <a:lnTo>
                  <a:pt x="214691" y="198676"/>
                </a:lnTo>
                <a:lnTo>
                  <a:pt x="223158" y="196964"/>
                </a:lnTo>
                <a:lnTo>
                  <a:pt x="247129" y="196964"/>
                </a:lnTo>
                <a:lnTo>
                  <a:pt x="246323" y="195770"/>
                </a:lnTo>
                <a:close/>
              </a:path>
              <a:path w="266700" h="251460">
                <a:moveTo>
                  <a:pt x="195916" y="196964"/>
                </a:moveTo>
                <a:lnTo>
                  <a:pt x="103416" y="196964"/>
                </a:lnTo>
                <a:lnTo>
                  <a:pt x="111882" y="198676"/>
                </a:lnTo>
                <a:lnTo>
                  <a:pt x="118801" y="203342"/>
                </a:lnTo>
                <a:lnTo>
                  <a:pt x="123470" y="210262"/>
                </a:lnTo>
                <a:lnTo>
                  <a:pt x="125183" y="218732"/>
                </a:lnTo>
                <a:lnTo>
                  <a:pt x="123470" y="227196"/>
                </a:lnTo>
                <a:lnTo>
                  <a:pt x="118801" y="234116"/>
                </a:lnTo>
                <a:lnTo>
                  <a:pt x="111882" y="238786"/>
                </a:lnTo>
                <a:lnTo>
                  <a:pt x="103416" y="240499"/>
                </a:lnTo>
                <a:lnTo>
                  <a:pt x="127382" y="240499"/>
                </a:lnTo>
                <a:lnTo>
                  <a:pt x="133503" y="231431"/>
                </a:lnTo>
                <a:lnTo>
                  <a:pt x="136074" y="218732"/>
                </a:lnTo>
                <a:lnTo>
                  <a:pt x="136074" y="210985"/>
                </a:lnTo>
                <a:lnTo>
                  <a:pt x="133280" y="203923"/>
                </a:lnTo>
                <a:lnTo>
                  <a:pt x="128756" y="198323"/>
                </a:lnTo>
                <a:lnTo>
                  <a:pt x="191431" y="198323"/>
                </a:lnTo>
                <a:lnTo>
                  <a:pt x="195916" y="196964"/>
                </a:lnTo>
                <a:close/>
              </a:path>
              <a:path w="266700" h="251460">
                <a:moveTo>
                  <a:pt x="247129" y="196964"/>
                </a:moveTo>
                <a:lnTo>
                  <a:pt x="223158" y="196964"/>
                </a:lnTo>
                <a:lnTo>
                  <a:pt x="231624" y="198676"/>
                </a:lnTo>
                <a:lnTo>
                  <a:pt x="238543" y="203342"/>
                </a:lnTo>
                <a:lnTo>
                  <a:pt x="243212" y="210262"/>
                </a:lnTo>
                <a:lnTo>
                  <a:pt x="244925" y="218732"/>
                </a:lnTo>
                <a:lnTo>
                  <a:pt x="243212" y="227196"/>
                </a:lnTo>
                <a:lnTo>
                  <a:pt x="238543" y="234116"/>
                </a:lnTo>
                <a:lnTo>
                  <a:pt x="231624" y="238786"/>
                </a:lnTo>
                <a:lnTo>
                  <a:pt x="223158" y="240499"/>
                </a:lnTo>
                <a:lnTo>
                  <a:pt x="247125" y="240499"/>
                </a:lnTo>
                <a:lnTo>
                  <a:pt x="253245" y="231431"/>
                </a:lnTo>
                <a:lnTo>
                  <a:pt x="255816" y="218732"/>
                </a:lnTo>
                <a:lnTo>
                  <a:pt x="253245" y="206030"/>
                </a:lnTo>
                <a:lnTo>
                  <a:pt x="247129" y="196964"/>
                </a:lnTo>
                <a:close/>
              </a:path>
              <a:path w="266700" h="251460">
                <a:moveTo>
                  <a:pt x="191431" y="198323"/>
                </a:moveTo>
                <a:lnTo>
                  <a:pt x="128756" y="198323"/>
                </a:lnTo>
                <a:lnTo>
                  <a:pt x="136355" y="200090"/>
                </a:lnTo>
                <a:lnTo>
                  <a:pt x="144210" y="201366"/>
                </a:lnTo>
                <a:lnTo>
                  <a:pt x="152291" y="202139"/>
                </a:lnTo>
                <a:lnTo>
                  <a:pt x="160566" y="202399"/>
                </a:lnTo>
                <a:lnTo>
                  <a:pt x="170938" y="201953"/>
                </a:lnTo>
                <a:lnTo>
                  <a:pt x="180956" y="200656"/>
                </a:lnTo>
                <a:lnTo>
                  <a:pt x="190602" y="198574"/>
                </a:lnTo>
                <a:lnTo>
                  <a:pt x="191431" y="198323"/>
                </a:lnTo>
                <a:close/>
              </a:path>
              <a:path w="266700" h="251460">
                <a:moveTo>
                  <a:pt x="223158" y="186067"/>
                </a:moveTo>
                <a:lnTo>
                  <a:pt x="222314" y="186067"/>
                </a:lnTo>
                <a:lnTo>
                  <a:pt x="221435" y="186182"/>
                </a:lnTo>
                <a:lnTo>
                  <a:pt x="220607" y="186245"/>
                </a:lnTo>
                <a:lnTo>
                  <a:pt x="224036" y="186245"/>
                </a:lnTo>
                <a:lnTo>
                  <a:pt x="223158" y="186067"/>
                </a:lnTo>
                <a:close/>
              </a:path>
              <a:path w="266700" h="251460">
                <a:moveTo>
                  <a:pt x="21774" y="44564"/>
                </a:moveTo>
                <a:lnTo>
                  <a:pt x="13305" y="46276"/>
                </a:lnTo>
                <a:lnTo>
                  <a:pt x="6383" y="50942"/>
                </a:lnTo>
                <a:lnTo>
                  <a:pt x="1713" y="57862"/>
                </a:lnTo>
                <a:lnTo>
                  <a:pt x="0" y="66332"/>
                </a:lnTo>
                <a:lnTo>
                  <a:pt x="1713" y="74796"/>
                </a:lnTo>
                <a:lnTo>
                  <a:pt x="6383" y="81716"/>
                </a:lnTo>
                <a:lnTo>
                  <a:pt x="13305" y="86386"/>
                </a:lnTo>
                <a:lnTo>
                  <a:pt x="21774" y="88099"/>
                </a:lnTo>
                <a:lnTo>
                  <a:pt x="29274" y="88099"/>
                </a:lnTo>
                <a:lnTo>
                  <a:pt x="35882" y="84366"/>
                </a:lnTo>
                <a:lnTo>
                  <a:pt x="39801" y="78574"/>
                </a:lnTo>
                <a:lnTo>
                  <a:pt x="55828" y="78574"/>
                </a:lnTo>
                <a:lnTo>
                  <a:pt x="51354" y="73496"/>
                </a:lnTo>
                <a:lnTo>
                  <a:pt x="43373" y="68033"/>
                </a:lnTo>
                <a:lnTo>
                  <a:pt x="43541" y="66332"/>
                </a:lnTo>
                <a:lnTo>
                  <a:pt x="41828" y="57862"/>
                </a:lnTo>
                <a:lnTo>
                  <a:pt x="37160" y="50942"/>
                </a:lnTo>
                <a:lnTo>
                  <a:pt x="30240" y="46276"/>
                </a:lnTo>
                <a:lnTo>
                  <a:pt x="21774" y="44564"/>
                </a:lnTo>
                <a:close/>
              </a:path>
              <a:path w="266700" h="251460">
                <a:moveTo>
                  <a:pt x="180632" y="0"/>
                </a:moveTo>
                <a:lnTo>
                  <a:pt x="145599" y="88099"/>
                </a:lnTo>
                <a:lnTo>
                  <a:pt x="265510" y="88099"/>
                </a:lnTo>
                <a:lnTo>
                  <a:pt x="239852" y="33501"/>
                </a:lnTo>
                <a:lnTo>
                  <a:pt x="185226" y="1181"/>
                </a:lnTo>
                <a:lnTo>
                  <a:pt x="180632" y="0"/>
                </a:lnTo>
                <a:close/>
              </a:path>
            </a:pathLst>
          </a:custGeom>
          <a:solidFill>
            <a:srgbClr val="1A8C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2" name="object 42"/>
          <p:cNvSpPr txBox="1"/>
          <p:nvPr/>
        </p:nvSpPr>
        <p:spPr>
          <a:xfrm>
            <a:off x="526677" y="1299883"/>
            <a:ext cx="3603251" cy="1748401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2294" b="1" spc="93" dirty="0">
                <a:solidFill>
                  <a:srgbClr val="0065CC"/>
                </a:solidFill>
                <a:latin typeface="Calibri"/>
                <a:cs typeface="Calibri"/>
              </a:rPr>
              <a:t>Birth</a:t>
            </a:r>
            <a:r>
              <a:rPr sz="2294" b="1" spc="-49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71" dirty="0">
                <a:solidFill>
                  <a:srgbClr val="0065CC"/>
                </a:solidFill>
                <a:latin typeface="Calibri"/>
                <a:cs typeface="Calibri"/>
              </a:rPr>
              <a:t>Related</a:t>
            </a:r>
            <a:r>
              <a:rPr sz="2294" b="1" spc="-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62" dirty="0">
                <a:solidFill>
                  <a:srgbClr val="0065CC"/>
                </a:solidFill>
                <a:latin typeface="Calibri"/>
                <a:cs typeface="Calibri"/>
              </a:rPr>
              <a:t>Outcomes</a:t>
            </a:r>
            <a:endParaRPr sz="2294">
              <a:latin typeface="Calibri"/>
              <a:cs typeface="Calibri"/>
            </a:endParaRPr>
          </a:p>
          <a:p>
            <a:pPr marL="53231" marR="4483">
              <a:spcBef>
                <a:spcPts val="4"/>
              </a:spcBef>
            </a:pPr>
            <a:r>
              <a:rPr sz="1324" dirty="0">
                <a:solidFill>
                  <a:srgbClr val="323232"/>
                </a:solidFill>
                <a:latin typeface="Calibri"/>
                <a:cs typeface="Calibri"/>
              </a:rPr>
              <a:t>As</a:t>
            </a:r>
            <a:r>
              <a:rPr sz="1324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dirty="0">
                <a:solidFill>
                  <a:srgbClr val="323232"/>
                </a:solidFill>
                <a:latin typeface="Calibri"/>
                <a:cs typeface="Calibri"/>
              </a:rPr>
              <a:t>noted</a:t>
            </a:r>
            <a:r>
              <a:rPr sz="1324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dirty="0">
                <a:solidFill>
                  <a:srgbClr val="323232"/>
                </a:solidFill>
                <a:latin typeface="Calibri"/>
                <a:cs typeface="Calibri"/>
              </a:rPr>
              <a:t>earlier,</a:t>
            </a:r>
            <a:r>
              <a:rPr sz="1324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dirty="0">
                <a:solidFill>
                  <a:srgbClr val="323232"/>
                </a:solidFill>
                <a:latin typeface="Calibri"/>
                <a:cs typeface="Calibri"/>
              </a:rPr>
              <a:t>birth</a:t>
            </a:r>
            <a:r>
              <a:rPr sz="1324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dirty="0">
                <a:solidFill>
                  <a:srgbClr val="323232"/>
                </a:solidFill>
                <a:latin typeface="Calibri"/>
                <a:cs typeface="Calibri"/>
              </a:rPr>
              <a:t>outcomes</a:t>
            </a:r>
            <a:r>
              <a:rPr sz="1324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dirty="0">
                <a:solidFill>
                  <a:srgbClr val="323232"/>
                </a:solidFill>
                <a:latin typeface="Calibri"/>
                <a:cs typeface="Calibri"/>
              </a:rPr>
              <a:t>are</a:t>
            </a:r>
            <a:r>
              <a:rPr sz="1324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dirty="0">
                <a:solidFill>
                  <a:srgbClr val="323232"/>
                </a:solidFill>
                <a:latin typeface="Calibri"/>
                <a:cs typeface="Calibri"/>
              </a:rPr>
              <a:t>a</a:t>
            </a:r>
            <a:r>
              <a:rPr sz="1324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spc="-9" dirty="0">
                <a:solidFill>
                  <a:srgbClr val="323232"/>
                </a:solidFill>
                <a:latin typeface="Calibri"/>
                <a:cs typeface="Calibri"/>
              </a:rPr>
              <a:t>strong </a:t>
            </a:r>
            <a:r>
              <a:rPr sz="1324" dirty="0">
                <a:solidFill>
                  <a:srgbClr val="323232"/>
                </a:solidFill>
                <a:latin typeface="Calibri"/>
                <a:cs typeface="Calibri"/>
              </a:rPr>
              <a:t>indicator</a:t>
            </a:r>
            <a:r>
              <a:rPr sz="1324" spc="7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dirty="0">
                <a:solidFill>
                  <a:srgbClr val="323232"/>
                </a:solidFill>
                <a:latin typeface="Calibri"/>
                <a:cs typeface="Calibri"/>
              </a:rPr>
              <a:t>of</a:t>
            </a:r>
            <a:r>
              <a:rPr sz="1324" spc="7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dirty="0">
                <a:solidFill>
                  <a:srgbClr val="323232"/>
                </a:solidFill>
                <a:latin typeface="Calibri"/>
                <a:cs typeface="Calibri"/>
              </a:rPr>
              <a:t>overall</a:t>
            </a:r>
            <a:r>
              <a:rPr sz="1324" spc="7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dirty="0">
                <a:solidFill>
                  <a:srgbClr val="323232"/>
                </a:solidFill>
                <a:latin typeface="Calibri"/>
                <a:cs typeface="Calibri"/>
              </a:rPr>
              <a:t>well-being</a:t>
            </a:r>
            <a:r>
              <a:rPr sz="1324" spc="7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dirty="0">
                <a:solidFill>
                  <a:srgbClr val="323232"/>
                </a:solidFill>
                <a:latin typeface="Calibri"/>
                <a:cs typeface="Calibri"/>
              </a:rPr>
              <a:t>of</a:t>
            </a:r>
            <a:r>
              <a:rPr sz="1324" spc="7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dirty="0">
                <a:solidFill>
                  <a:srgbClr val="323232"/>
                </a:solidFill>
                <a:latin typeface="Calibri"/>
                <a:cs typeface="Calibri"/>
              </a:rPr>
              <a:t>a</a:t>
            </a:r>
            <a:r>
              <a:rPr sz="1324" spc="7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dirty="0">
                <a:solidFill>
                  <a:srgbClr val="323232"/>
                </a:solidFill>
                <a:latin typeface="Calibri"/>
                <a:cs typeface="Calibri"/>
              </a:rPr>
              <a:t>population.</a:t>
            </a:r>
            <a:r>
              <a:rPr sz="1324" spc="7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spc="-22" dirty="0">
                <a:solidFill>
                  <a:srgbClr val="323232"/>
                </a:solidFill>
                <a:latin typeface="Calibri"/>
                <a:cs typeface="Calibri"/>
              </a:rPr>
              <a:t>The </a:t>
            </a:r>
            <a:r>
              <a:rPr sz="1324" dirty="0">
                <a:solidFill>
                  <a:srgbClr val="323232"/>
                </a:solidFill>
                <a:latin typeface="Calibri"/>
                <a:cs typeface="Calibri"/>
              </a:rPr>
              <a:t>information</a:t>
            </a:r>
            <a:r>
              <a:rPr sz="1324" spc="6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dirty="0">
                <a:solidFill>
                  <a:srgbClr val="323232"/>
                </a:solidFill>
                <a:latin typeface="Calibri"/>
                <a:cs typeface="Calibri"/>
              </a:rPr>
              <a:t>here</a:t>
            </a:r>
            <a:r>
              <a:rPr sz="1324" spc="6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dirty="0">
                <a:solidFill>
                  <a:srgbClr val="323232"/>
                </a:solidFill>
                <a:latin typeface="Calibri"/>
                <a:cs typeface="Calibri"/>
              </a:rPr>
              <a:t>highlights</a:t>
            </a:r>
            <a:r>
              <a:rPr sz="1324" spc="6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dirty="0">
                <a:solidFill>
                  <a:srgbClr val="323232"/>
                </a:solidFill>
                <a:latin typeface="Calibri"/>
                <a:cs typeface="Calibri"/>
              </a:rPr>
              <a:t>some</a:t>
            </a:r>
            <a:r>
              <a:rPr sz="1324" spc="6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dirty="0">
                <a:solidFill>
                  <a:srgbClr val="323232"/>
                </a:solidFill>
                <a:latin typeface="Calibri"/>
                <a:cs typeface="Calibri"/>
              </a:rPr>
              <a:t>of</a:t>
            </a:r>
            <a:r>
              <a:rPr sz="1324" spc="6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324" spc="6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dirty="0">
                <a:solidFill>
                  <a:srgbClr val="323232"/>
                </a:solidFill>
                <a:latin typeface="Calibri"/>
                <a:cs typeface="Calibri"/>
              </a:rPr>
              <a:t>racial</a:t>
            </a:r>
            <a:r>
              <a:rPr sz="1324" spc="6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spc="-22" dirty="0">
                <a:solidFill>
                  <a:srgbClr val="323232"/>
                </a:solidFill>
                <a:latin typeface="Calibri"/>
                <a:cs typeface="Calibri"/>
              </a:rPr>
              <a:t>and </a:t>
            </a:r>
            <a:r>
              <a:rPr sz="1324" spc="9" dirty="0">
                <a:solidFill>
                  <a:srgbClr val="323232"/>
                </a:solidFill>
                <a:latin typeface="Calibri"/>
                <a:cs typeface="Calibri"/>
              </a:rPr>
              <a:t>ethnic</a:t>
            </a:r>
            <a:r>
              <a:rPr sz="1324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spc="9" dirty="0">
                <a:solidFill>
                  <a:srgbClr val="323232"/>
                </a:solidFill>
                <a:latin typeface="Calibri"/>
                <a:cs typeface="Calibri"/>
              </a:rPr>
              <a:t>comparisons</a:t>
            </a:r>
            <a:r>
              <a:rPr sz="1324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spc="9" dirty="0">
                <a:solidFill>
                  <a:srgbClr val="323232"/>
                </a:solidFill>
                <a:latin typeface="Calibri"/>
                <a:cs typeface="Calibri"/>
              </a:rPr>
              <a:t>within</a:t>
            </a:r>
            <a:r>
              <a:rPr sz="1324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spc="9" dirty="0">
                <a:solidFill>
                  <a:srgbClr val="323232"/>
                </a:solidFill>
                <a:latin typeface="Calibri"/>
                <a:cs typeface="Calibri"/>
              </a:rPr>
              <a:t>Howard</a:t>
            </a:r>
            <a:r>
              <a:rPr sz="1324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324" spc="-9" dirty="0">
                <a:solidFill>
                  <a:srgbClr val="323232"/>
                </a:solidFill>
                <a:latin typeface="Calibri"/>
                <a:cs typeface="Calibri"/>
              </a:rPr>
              <a:t>County.</a:t>
            </a:r>
            <a:endParaRPr sz="1324">
              <a:latin typeface="Calibri"/>
              <a:cs typeface="Calibri"/>
            </a:endParaRPr>
          </a:p>
          <a:p>
            <a:pPr marL="389425" marR="318824">
              <a:lnSpc>
                <a:spcPts val="1191"/>
              </a:lnSpc>
              <a:spcBef>
                <a:spcPts val="834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Asian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women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b="1" dirty="0">
                <a:solidFill>
                  <a:srgbClr val="1A8CFF"/>
                </a:solidFill>
                <a:latin typeface="Calibri"/>
                <a:cs typeface="Calibri"/>
              </a:rPr>
              <a:t>1.7</a:t>
            </a:r>
            <a:r>
              <a:rPr sz="1191" b="1" spc="26" dirty="0">
                <a:solidFill>
                  <a:srgbClr val="1A8CFF"/>
                </a:solidFill>
                <a:latin typeface="Calibri"/>
                <a:cs typeface="Calibri"/>
              </a:rPr>
              <a:t> </a:t>
            </a:r>
            <a:r>
              <a:rPr sz="1191" b="1" spc="-9" dirty="0">
                <a:solidFill>
                  <a:srgbClr val="1A8CFF"/>
                </a:solidFill>
                <a:latin typeface="Calibri"/>
                <a:cs typeface="Calibri"/>
              </a:rPr>
              <a:t>times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more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have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baby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born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at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low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birth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weight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White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women.</a:t>
            </a:r>
            <a:endParaRPr sz="1191">
              <a:latin typeface="Calibri"/>
              <a:cs typeface="Calibri"/>
            </a:endParaRPr>
          </a:p>
        </p:txBody>
      </p:sp>
      <p:pic>
        <p:nvPicPr>
          <p:cNvPr id="43" name="object 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4106" y="4143375"/>
            <a:ext cx="218515" cy="218515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4370295" y="1647265"/>
            <a:ext cx="4479551" cy="1714500"/>
            <a:chOff x="4800600" y="1866900"/>
            <a:chExt cx="5076825" cy="1943100"/>
          </a:xfrm>
        </p:grpSpPr>
        <p:sp>
          <p:nvSpPr>
            <p:cNvPr id="45" name="object 45"/>
            <p:cNvSpPr/>
            <p:nvPr/>
          </p:nvSpPr>
          <p:spPr>
            <a:xfrm>
              <a:off x="4895850" y="1871662"/>
              <a:ext cx="4981575" cy="0"/>
            </a:xfrm>
            <a:custGeom>
              <a:avLst/>
              <a:gdLst/>
              <a:ahLst/>
              <a:cxnLst/>
              <a:rect l="l" t="t" r="r" b="b"/>
              <a:pathLst>
                <a:path w="4981575">
                  <a:moveTo>
                    <a:pt x="0" y="0"/>
                  </a:moveTo>
                  <a:lnTo>
                    <a:pt x="498157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4895850" y="2490787"/>
              <a:ext cx="4981575" cy="619125"/>
            </a:xfrm>
            <a:custGeom>
              <a:avLst/>
              <a:gdLst/>
              <a:ahLst/>
              <a:cxnLst/>
              <a:rect l="l" t="t" r="r" b="b"/>
              <a:pathLst>
                <a:path w="4981575" h="619125">
                  <a:moveTo>
                    <a:pt x="0" y="0"/>
                  </a:moveTo>
                  <a:lnTo>
                    <a:pt x="4076699" y="0"/>
                  </a:lnTo>
                </a:path>
                <a:path w="4981575" h="619125">
                  <a:moveTo>
                    <a:pt x="4238624" y="0"/>
                  </a:moveTo>
                  <a:lnTo>
                    <a:pt x="4981575" y="0"/>
                  </a:lnTo>
                </a:path>
                <a:path w="4981575" h="619125">
                  <a:moveTo>
                    <a:pt x="0" y="619125"/>
                  </a:moveTo>
                  <a:lnTo>
                    <a:pt x="3876674" y="619125"/>
                  </a:lnTo>
                </a:path>
                <a:path w="4981575" h="619125">
                  <a:moveTo>
                    <a:pt x="4038599" y="619125"/>
                  </a:moveTo>
                  <a:lnTo>
                    <a:pt x="4076699" y="619125"/>
                  </a:lnTo>
                </a:path>
                <a:path w="4981575" h="619125">
                  <a:moveTo>
                    <a:pt x="4238624" y="619125"/>
                  </a:moveTo>
                  <a:lnTo>
                    <a:pt x="4276724" y="619125"/>
                  </a:lnTo>
                </a:path>
                <a:path w="4981575" h="619125">
                  <a:moveTo>
                    <a:pt x="4438649" y="619125"/>
                  </a:moveTo>
                  <a:lnTo>
                    <a:pt x="4476749" y="619125"/>
                  </a:lnTo>
                </a:path>
                <a:path w="4981575" h="619125">
                  <a:moveTo>
                    <a:pt x="4638674" y="619125"/>
                  </a:moveTo>
                  <a:lnTo>
                    <a:pt x="4981575" y="61912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" name="object 47"/>
            <p:cNvSpPr/>
            <p:nvPr/>
          </p:nvSpPr>
          <p:spPr>
            <a:xfrm>
              <a:off x="4895850" y="3719512"/>
              <a:ext cx="4981575" cy="0"/>
            </a:xfrm>
            <a:custGeom>
              <a:avLst/>
              <a:gdLst/>
              <a:ahLst/>
              <a:cxnLst/>
              <a:rect l="l" t="t" r="r" b="b"/>
              <a:pathLst>
                <a:path w="4981575">
                  <a:moveTo>
                    <a:pt x="0" y="0"/>
                  </a:moveTo>
                  <a:lnTo>
                    <a:pt x="498157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4800600" y="1871662"/>
              <a:ext cx="5076825" cy="1938655"/>
            </a:xfrm>
            <a:custGeom>
              <a:avLst/>
              <a:gdLst/>
              <a:ahLst/>
              <a:cxnLst/>
              <a:rect l="l" t="t" r="r" b="b"/>
              <a:pathLst>
                <a:path w="5076825" h="1938654">
                  <a:moveTo>
                    <a:pt x="1957387" y="1843087"/>
                  </a:moveTo>
                  <a:lnTo>
                    <a:pt x="1957387" y="1938337"/>
                  </a:lnTo>
                </a:path>
                <a:path w="5076825" h="1938654">
                  <a:moveTo>
                    <a:pt x="3205162" y="1843087"/>
                  </a:moveTo>
                  <a:lnTo>
                    <a:pt x="3205162" y="1938337"/>
                  </a:lnTo>
                </a:path>
                <a:path w="5076825" h="1938654">
                  <a:moveTo>
                    <a:pt x="4452937" y="1843087"/>
                  </a:moveTo>
                  <a:lnTo>
                    <a:pt x="4452937" y="1938337"/>
                  </a:lnTo>
                </a:path>
                <a:path w="5076825" h="1938654">
                  <a:moveTo>
                    <a:pt x="709612" y="1843087"/>
                  </a:moveTo>
                  <a:lnTo>
                    <a:pt x="709612" y="1938337"/>
                  </a:lnTo>
                </a:path>
                <a:path w="5076825" h="1938654">
                  <a:moveTo>
                    <a:pt x="95250" y="1847850"/>
                  </a:moveTo>
                  <a:lnTo>
                    <a:pt x="5076825" y="1847850"/>
                  </a:lnTo>
                </a:path>
                <a:path w="5076825" h="1938654">
                  <a:moveTo>
                    <a:pt x="95250" y="0"/>
                  </a:moveTo>
                  <a:lnTo>
                    <a:pt x="0" y="0"/>
                  </a:lnTo>
                </a:path>
                <a:path w="5076825" h="1938654">
                  <a:moveTo>
                    <a:pt x="95250" y="619125"/>
                  </a:moveTo>
                  <a:lnTo>
                    <a:pt x="0" y="619125"/>
                  </a:lnTo>
                </a:path>
                <a:path w="5076825" h="1938654">
                  <a:moveTo>
                    <a:pt x="95250" y="1238250"/>
                  </a:moveTo>
                  <a:lnTo>
                    <a:pt x="0" y="1238250"/>
                  </a:lnTo>
                </a:path>
                <a:path w="5076825" h="1938654">
                  <a:moveTo>
                    <a:pt x="95250" y="1847850"/>
                  </a:moveTo>
                  <a:lnTo>
                    <a:pt x="0" y="1847850"/>
                  </a:lnTo>
                </a:path>
                <a:path w="5076825" h="1938654">
                  <a:moveTo>
                    <a:pt x="90487" y="4762"/>
                  </a:moveTo>
                  <a:lnTo>
                    <a:pt x="90487" y="18430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5038712" y="2724162"/>
              <a:ext cx="3895725" cy="990600"/>
            </a:xfrm>
            <a:custGeom>
              <a:avLst/>
              <a:gdLst/>
              <a:ahLst/>
              <a:cxnLst/>
              <a:rect l="l" t="t" r="r" b="b"/>
              <a:pathLst>
                <a:path w="3895725" h="990600">
                  <a:moveTo>
                    <a:pt x="161925" y="847725"/>
                  </a:moveTo>
                  <a:lnTo>
                    <a:pt x="0" y="847725"/>
                  </a:lnTo>
                  <a:lnTo>
                    <a:pt x="0" y="990600"/>
                  </a:lnTo>
                  <a:lnTo>
                    <a:pt x="161925" y="990600"/>
                  </a:lnTo>
                  <a:lnTo>
                    <a:pt x="161925" y="847725"/>
                  </a:lnTo>
                  <a:close/>
                </a:path>
                <a:path w="3895725" h="990600">
                  <a:moveTo>
                    <a:pt x="1409700" y="781050"/>
                  </a:moveTo>
                  <a:lnTo>
                    <a:pt x="1247775" y="781050"/>
                  </a:lnTo>
                  <a:lnTo>
                    <a:pt x="1247775" y="990600"/>
                  </a:lnTo>
                  <a:lnTo>
                    <a:pt x="1409700" y="990600"/>
                  </a:lnTo>
                  <a:lnTo>
                    <a:pt x="1409700" y="781050"/>
                  </a:lnTo>
                  <a:close/>
                </a:path>
                <a:path w="3895725" h="990600">
                  <a:moveTo>
                    <a:pt x="2657475" y="885825"/>
                  </a:moveTo>
                  <a:lnTo>
                    <a:pt x="2495550" y="885825"/>
                  </a:lnTo>
                  <a:lnTo>
                    <a:pt x="2495550" y="990600"/>
                  </a:lnTo>
                  <a:lnTo>
                    <a:pt x="2657475" y="990600"/>
                  </a:lnTo>
                  <a:lnTo>
                    <a:pt x="2657475" y="885825"/>
                  </a:lnTo>
                  <a:close/>
                </a:path>
                <a:path w="3895725" h="990600">
                  <a:moveTo>
                    <a:pt x="3895725" y="0"/>
                  </a:moveTo>
                  <a:lnTo>
                    <a:pt x="3733800" y="0"/>
                  </a:lnTo>
                  <a:lnTo>
                    <a:pt x="3733800" y="990600"/>
                  </a:lnTo>
                  <a:lnTo>
                    <a:pt x="3895725" y="990600"/>
                  </a:lnTo>
                  <a:lnTo>
                    <a:pt x="3895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5238737" y="2486037"/>
              <a:ext cx="3895725" cy="1228725"/>
            </a:xfrm>
            <a:custGeom>
              <a:avLst/>
              <a:gdLst/>
              <a:ahLst/>
              <a:cxnLst/>
              <a:rect l="l" t="t" r="r" b="b"/>
              <a:pathLst>
                <a:path w="3895725" h="1228725">
                  <a:moveTo>
                    <a:pt x="161925" y="923925"/>
                  </a:moveTo>
                  <a:lnTo>
                    <a:pt x="0" y="923925"/>
                  </a:lnTo>
                  <a:lnTo>
                    <a:pt x="0" y="1228725"/>
                  </a:lnTo>
                  <a:lnTo>
                    <a:pt x="161925" y="1228725"/>
                  </a:lnTo>
                  <a:lnTo>
                    <a:pt x="161925" y="923925"/>
                  </a:lnTo>
                  <a:close/>
                </a:path>
                <a:path w="3895725" h="1228725">
                  <a:moveTo>
                    <a:pt x="1409700" y="981075"/>
                  </a:moveTo>
                  <a:lnTo>
                    <a:pt x="1247775" y="981075"/>
                  </a:lnTo>
                  <a:lnTo>
                    <a:pt x="1247775" y="1228725"/>
                  </a:lnTo>
                  <a:lnTo>
                    <a:pt x="1409700" y="1228725"/>
                  </a:lnTo>
                  <a:lnTo>
                    <a:pt x="1409700" y="981075"/>
                  </a:lnTo>
                  <a:close/>
                </a:path>
                <a:path w="3895725" h="1228725">
                  <a:moveTo>
                    <a:pt x="2657475" y="933450"/>
                  </a:moveTo>
                  <a:lnTo>
                    <a:pt x="2495550" y="933450"/>
                  </a:lnTo>
                  <a:lnTo>
                    <a:pt x="2495550" y="1228725"/>
                  </a:lnTo>
                  <a:lnTo>
                    <a:pt x="2657475" y="1228725"/>
                  </a:lnTo>
                  <a:lnTo>
                    <a:pt x="2657475" y="933450"/>
                  </a:lnTo>
                  <a:close/>
                </a:path>
                <a:path w="3895725" h="1228725">
                  <a:moveTo>
                    <a:pt x="3895725" y="0"/>
                  </a:moveTo>
                  <a:lnTo>
                    <a:pt x="3733800" y="0"/>
                  </a:lnTo>
                  <a:lnTo>
                    <a:pt x="3733800" y="1228725"/>
                  </a:lnTo>
                  <a:lnTo>
                    <a:pt x="3895725" y="1228725"/>
                  </a:lnTo>
                  <a:lnTo>
                    <a:pt x="3895725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1" name="object 51"/>
            <p:cNvSpPr/>
            <p:nvPr/>
          </p:nvSpPr>
          <p:spPr>
            <a:xfrm>
              <a:off x="5438762" y="2819412"/>
              <a:ext cx="3895725" cy="895350"/>
            </a:xfrm>
            <a:custGeom>
              <a:avLst/>
              <a:gdLst/>
              <a:ahLst/>
              <a:cxnLst/>
              <a:rect l="l" t="t" r="r" b="b"/>
              <a:pathLst>
                <a:path w="3895725" h="895350">
                  <a:moveTo>
                    <a:pt x="161925" y="771525"/>
                  </a:moveTo>
                  <a:lnTo>
                    <a:pt x="0" y="771525"/>
                  </a:lnTo>
                  <a:lnTo>
                    <a:pt x="0" y="895350"/>
                  </a:lnTo>
                  <a:lnTo>
                    <a:pt x="161925" y="895350"/>
                  </a:lnTo>
                  <a:lnTo>
                    <a:pt x="161925" y="771525"/>
                  </a:lnTo>
                  <a:close/>
                </a:path>
                <a:path w="3895725" h="895350">
                  <a:moveTo>
                    <a:pt x="1409700" y="733425"/>
                  </a:moveTo>
                  <a:lnTo>
                    <a:pt x="1247775" y="733425"/>
                  </a:lnTo>
                  <a:lnTo>
                    <a:pt x="1247775" y="895350"/>
                  </a:lnTo>
                  <a:lnTo>
                    <a:pt x="1409700" y="895350"/>
                  </a:lnTo>
                  <a:lnTo>
                    <a:pt x="1409700" y="733425"/>
                  </a:lnTo>
                  <a:close/>
                </a:path>
                <a:path w="3895725" h="895350">
                  <a:moveTo>
                    <a:pt x="2657475" y="819150"/>
                  </a:moveTo>
                  <a:lnTo>
                    <a:pt x="2495550" y="819150"/>
                  </a:lnTo>
                  <a:lnTo>
                    <a:pt x="2495550" y="895350"/>
                  </a:lnTo>
                  <a:lnTo>
                    <a:pt x="2657475" y="895350"/>
                  </a:lnTo>
                  <a:lnTo>
                    <a:pt x="2657475" y="819150"/>
                  </a:lnTo>
                  <a:close/>
                </a:path>
                <a:path w="3895725" h="895350">
                  <a:moveTo>
                    <a:pt x="3895725" y="0"/>
                  </a:moveTo>
                  <a:lnTo>
                    <a:pt x="3733800" y="0"/>
                  </a:lnTo>
                  <a:lnTo>
                    <a:pt x="3733800" y="895350"/>
                  </a:lnTo>
                  <a:lnTo>
                    <a:pt x="3895725" y="895350"/>
                  </a:lnTo>
                  <a:lnTo>
                    <a:pt x="3895725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2" name="object 52"/>
            <p:cNvSpPr/>
            <p:nvPr/>
          </p:nvSpPr>
          <p:spPr>
            <a:xfrm>
              <a:off x="6886562" y="2800362"/>
              <a:ext cx="2647950" cy="914400"/>
            </a:xfrm>
            <a:custGeom>
              <a:avLst/>
              <a:gdLst/>
              <a:ahLst/>
              <a:cxnLst/>
              <a:rect l="l" t="t" r="r" b="b"/>
              <a:pathLst>
                <a:path w="2647950" h="914400">
                  <a:moveTo>
                    <a:pt x="161925" y="752475"/>
                  </a:moveTo>
                  <a:lnTo>
                    <a:pt x="0" y="752475"/>
                  </a:lnTo>
                  <a:lnTo>
                    <a:pt x="0" y="914400"/>
                  </a:lnTo>
                  <a:lnTo>
                    <a:pt x="161925" y="914400"/>
                  </a:lnTo>
                  <a:lnTo>
                    <a:pt x="161925" y="752475"/>
                  </a:lnTo>
                  <a:close/>
                </a:path>
                <a:path w="2647950" h="914400">
                  <a:moveTo>
                    <a:pt x="1400175" y="476250"/>
                  </a:moveTo>
                  <a:lnTo>
                    <a:pt x="1238250" y="476250"/>
                  </a:lnTo>
                  <a:lnTo>
                    <a:pt x="1238250" y="914400"/>
                  </a:lnTo>
                  <a:lnTo>
                    <a:pt x="1400175" y="914400"/>
                  </a:lnTo>
                  <a:lnTo>
                    <a:pt x="1400175" y="476250"/>
                  </a:lnTo>
                  <a:close/>
                </a:path>
                <a:path w="2647950" h="914400">
                  <a:moveTo>
                    <a:pt x="2647950" y="0"/>
                  </a:moveTo>
                  <a:lnTo>
                    <a:pt x="2486025" y="0"/>
                  </a:lnTo>
                  <a:lnTo>
                    <a:pt x="2486025" y="914400"/>
                  </a:lnTo>
                  <a:lnTo>
                    <a:pt x="2647950" y="914400"/>
                  </a:lnTo>
                  <a:lnTo>
                    <a:pt x="2647950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3" name="object 53"/>
            <p:cNvSpPr/>
            <p:nvPr/>
          </p:nvSpPr>
          <p:spPr>
            <a:xfrm>
              <a:off x="7086587" y="2752737"/>
              <a:ext cx="2647950" cy="962025"/>
            </a:xfrm>
            <a:custGeom>
              <a:avLst/>
              <a:gdLst/>
              <a:ahLst/>
              <a:cxnLst/>
              <a:rect l="l" t="t" r="r" b="b"/>
              <a:pathLst>
                <a:path w="2647950" h="962025">
                  <a:moveTo>
                    <a:pt x="161925" y="676275"/>
                  </a:moveTo>
                  <a:lnTo>
                    <a:pt x="0" y="676275"/>
                  </a:lnTo>
                  <a:lnTo>
                    <a:pt x="0" y="962025"/>
                  </a:lnTo>
                  <a:lnTo>
                    <a:pt x="161925" y="962025"/>
                  </a:lnTo>
                  <a:lnTo>
                    <a:pt x="161925" y="676275"/>
                  </a:lnTo>
                  <a:close/>
                </a:path>
                <a:path w="2647950" h="962025">
                  <a:moveTo>
                    <a:pt x="1400175" y="857250"/>
                  </a:moveTo>
                  <a:lnTo>
                    <a:pt x="1238250" y="857250"/>
                  </a:lnTo>
                  <a:lnTo>
                    <a:pt x="1238250" y="962025"/>
                  </a:lnTo>
                  <a:lnTo>
                    <a:pt x="1400175" y="962025"/>
                  </a:lnTo>
                  <a:lnTo>
                    <a:pt x="1400175" y="857250"/>
                  </a:lnTo>
                  <a:close/>
                </a:path>
                <a:path w="2647950" h="962025">
                  <a:moveTo>
                    <a:pt x="2647950" y="0"/>
                  </a:moveTo>
                  <a:lnTo>
                    <a:pt x="2486025" y="0"/>
                  </a:lnTo>
                  <a:lnTo>
                    <a:pt x="2486025" y="962025"/>
                  </a:lnTo>
                  <a:lnTo>
                    <a:pt x="2647950" y="962025"/>
                  </a:lnTo>
                  <a:lnTo>
                    <a:pt x="2647950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034478" y="1358713"/>
            <a:ext cx="2974040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Rate</a:t>
            </a:r>
            <a:r>
              <a:rPr sz="927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927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Pregnancy</a:t>
            </a:r>
            <a:r>
              <a:rPr sz="927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and</a:t>
            </a:r>
            <a:r>
              <a:rPr sz="927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Birth</a:t>
            </a:r>
            <a:r>
              <a:rPr sz="927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Outcomes</a:t>
            </a:r>
            <a:r>
              <a:rPr sz="927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by</a:t>
            </a:r>
            <a:r>
              <a:rPr sz="927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Race/Ethnicity,</a:t>
            </a:r>
            <a:r>
              <a:rPr sz="927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86010" y="3031191"/>
            <a:ext cx="12774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5.1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686988" y="2972361"/>
            <a:ext cx="12774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7.2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787966" y="3064809"/>
            <a:ext cx="12774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3.8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863731" y="2283199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32.7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745694" y="2888316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10.3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863481" y="2938743"/>
            <a:ext cx="12774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8.5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964459" y="2896721"/>
            <a:ext cx="12774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9.8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040223" y="2073088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40.4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938995" y="3048000"/>
            <a:ext cx="12774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4.4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140951" y="3090022"/>
            <a:ext cx="12774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2.7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039974" y="3014383"/>
            <a:ext cx="304240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5.5</a:t>
            </a:r>
            <a:r>
              <a:rPr sz="662" spc="397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5.7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292231" y="2770655"/>
            <a:ext cx="1692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14.5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392959" y="2905125"/>
            <a:ext cx="12774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9.5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485532" y="3064809"/>
            <a:ext cx="12774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3.6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194304" y="2308412"/>
            <a:ext cx="567018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993" baseline="-40740" dirty="0">
                <a:solidFill>
                  <a:srgbClr val="323232"/>
                </a:solidFill>
                <a:latin typeface="Gill Sans MT"/>
                <a:cs typeface="Gill Sans MT"/>
              </a:rPr>
              <a:t>29.5</a:t>
            </a:r>
            <a:r>
              <a:rPr sz="993" spc="86" baseline="-407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993" baseline="-29629" dirty="0">
                <a:solidFill>
                  <a:srgbClr val="323232"/>
                </a:solidFill>
                <a:latin typeface="Gill Sans MT"/>
                <a:cs typeface="Gill Sans MT"/>
              </a:rPr>
              <a:t>30.2</a:t>
            </a:r>
            <a:r>
              <a:rPr sz="993" spc="92" baseline="-29629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31.7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367620" y="3653118"/>
            <a:ext cx="109818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All</a:t>
            </a:r>
            <a:endParaRPr sz="662">
              <a:latin typeface="Gill Sans MT"/>
              <a:cs typeface="Gill Sans MT"/>
            </a:endParaRPr>
          </a:p>
        </p:txBody>
      </p:sp>
      <p:pic>
        <p:nvPicPr>
          <p:cNvPr id="71" name="object 7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35949" y="3655919"/>
            <a:ext cx="100853" cy="100853"/>
          </a:xfrm>
          <a:prstGeom prst="rect">
            <a:avLst/>
          </a:prstGeom>
        </p:spPr>
      </p:pic>
      <p:sp>
        <p:nvSpPr>
          <p:cNvPr id="72" name="object 72"/>
          <p:cNvSpPr txBox="1"/>
          <p:nvPr/>
        </p:nvSpPr>
        <p:spPr>
          <a:xfrm>
            <a:off x="5765516" y="3653118"/>
            <a:ext cx="328332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06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662">
              <a:latin typeface="Gill Sans MT"/>
              <a:cs typeface="Gill Sans MT"/>
            </a:endParaRPr>
          </a:p>
        </p:txBody>
      </p:sp>
      <p:pic>
        <p:nvPicPr>
          <p:cNvPr id="73" name="object 7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33846" y="3655919"/>
            <a:ext cx="100853" cy="100853"/>
          </a:xfrm>
          <a:prstGeom prst="rect">
            <a:avLst/>
          </a:prstGeom>
        </p:spPr>
      </p:pic>
      <p:sp>
        <p:nvSpPr>
          <p:cNvPr id="74" name="object 74"/>
          <p:cNvSpPr txBox="1"/>
          <p:nvPr/>
        </p:nvSpPr>
        <p:spPr>
          <a:xfrm>
            <a:off x="6386131" y="3653118"/>
            <a:ext cx="333935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06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40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662">
              <a:latin typeface="Gill Sans MT"/>
              <a:cs typeface="Gill Sans MT"/>
            </a:endParaRPr>
          </a:p>
        </p:txBody>
      </p:sp>
      <p:pic>
        <p:nvPicPr>
          <p:cNvPr id="75" name="object 7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54462" y="3655919"/>
            <a:ext cx="100853" cy="100853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7011207" y="3653118"/>
            <a:ext cx="31264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endParaRPr sz="662">
              <a:latin typeface="Gill Sans MT"/>
              <a:cs typeface="Gill Sans MT"/>
            </a:endParaRPr>
          </a:p>
        </p:txBody>
      </p:sp>
      <p:pic>
        <p:nvPicPr>
          <p:cNvPr id="77" name="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79537" y="3655919"/>
            <a:ext cx="100853" cy="100853"/>
          </a:xfrm>
          <a:prstGeom prst="rect">
            <a:avLst/>
          </a:prstGeom>
        </p:spPr>
      </p:pic>
      <p:sp>
        <p:nvSpPr>
          <p:cNvPr id="78" name="object 78"/>
          <p:cNvSpPr txBox="1"/>
          <p:nvPr/>
        </p:nvSpPr>
        <p:spPr>
          <a:xfrm>
            <a:off x="7615540" y="3653118"/>
            <a:ext cx="209550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662">
              <a:latin typeface="Gill Sans MT"/>
              <a:cs typeface="Gill Sans MT"/>
            </a:endParaRPr>
          </a:p>
        </p:txBody>
      </p:sp>
      <p:pic>
        <p:nvPicPr>
          <p:cNvPr id="79" name="object 7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83871" y="3655919"/>
            <a:ext cx="100853" cy="100853"/>
          </a:xfrm>
          <a:prstGeom prst="rect">
            <a:avLst/>
          </a:prstGeom>
        </p:spPr>
      </p:pic>
      <p:sp>
        <p:nvSpPr>
          <p:cNvPr id="80" name="object 80"/>
          <p:cNvSpPr txBox="1"/>
          <p:nvPr/>
        </p:nvSpPr>
        <p:spPr>
          <a:xfrm>
            <a:off x="4737590" y="3342155"/>
            <a:ext cx="532840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dirty="0">
                <a:solidFill>
                  <a:srgbClr val="323232"/>
                </a:solidFill>
                <a:latin typeface="Gill Sans MT"/>
                <a:cs typeface="Gill Sans MT"/>
              </a:rPr>
              <a:t>Infant</a:t>
            </a:r>
            <a:r>
              <a:rPr sz="662" spc="-4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Mortality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810809" y="3342155"/>
            <a:ext cx="583826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35" dirty="0">
                <a:solidFill>
                  <a:srgbClr val="323232"/>
                </a:solidFill>
                <a:latin typeface="Gill Sans MT"/>
                <a:cs typeface="Gill Sans MT"/>
              </a:rPr>
              <a:t>Low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Birth</a:t>
            </a:r>
            <a:r>
              <a:rPr sz="662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Weight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784672" y="3342155"/>
            <a:ext cx="834278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Late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53" dirty="0">
                <a:solidFill>
                  <a:srgbClr val="323232"/>
                </a:solidFill>
                <a:latin typeface="Gill Sans MT"/>
                <a:cs typeface="Gill Sans MT"/>
              </a:rPr>
              <a:t>or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71" dirty="0">
                <a:solidFill>
                  <a:srgbClr val="323232"/>
                </a:solidFill>
                <a:latin typeface="Gill Sans MT"/>
                <a:cs typeface="Gill Sans MT"/>
              </a:rPr>
              <a:t>No</a:t>
            </a: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Prenatal</a:t>
            </a:r>
            <a:r>
              <a:rPr sz="662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Care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041943" y="3342155"/>
            <a:ext cx="517151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75" dirty="0">
                <a:solidFill>
                  <a:srgbClr val="323232"/>
                </a:solidFill>
                <a:latin typeface="Gill Sans MT"/>
                <a:cs typeface="Gill Sans MT"/>
              </a:rPr>
              <a:t>C-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Section</a:t>
            </a:r>
            <a:r>
              <a:rPr sz="662" spc="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Birth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222398" y="3228695"/>
            <a:ext cx="117662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180910" y="2688011"/>
            <a:ext cx="15912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20%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180910" y="2147327"/>
            <a:ext cx="15912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40%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180910" y="1606643"/>
            <a:ext cx="15912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323232"/>
                </a:solidFill>
                <a:latin typeface="Gill Sans MT"/>
                <a:cs typeface="Gill Sans MT"/>
              </a:rPr>
              <a:t>60%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54692" y="4933390"/>
            <a:ext cx="245969" cy="243728"/>
          </a:xfrm>
          <a:custGeom>
            <a:avLst/>
            <a:gdLst/>
            <a:ahLst/>
            <a:cxnLst/>
            <a:rect l="l" t="t" r="r" b="b"/>
            <a:pathLst>
              <a:path w="278765" h="276225">
                <a:moveTo>
                  <a:pt x="138112" y="0"/>
                </a:moveTo>
                <a:lnTo>
                  <a:pt x="76225" y="8629"/>
                </a:lnTo>
                <a:lnTo>
                  <a:pt x="39201" y="85242"/>
                </a:lnTo>
                <a:lnTo>
                  <a:pt x="14616" y="142391"/>
                </a:lnTo>
                <a:lnTo>
                  <a:pt x="3192" y="201242"/>
                </a:lnTo>
                <a:lnTo>
                  <a:pt x="89" y="245551"/>
                </a:lnTo>
                <a:lnTo>
                  <a:pt x="0" y="265798"/>
                </a:lnTo>
                <a:lnTo>
                  <a:pt x="135234" y="275856"/>
                </a:lnTo>
                <a:lnTo>
                  <a:pt x="135721" y="275932"/>
                </a:lnTo>
                <a:lnTo>
                  <a:pt x="136187" y="276161"/>
                </a:lnTo>
                <a:lnTo>
                  <a:pt x="136673" y="276225"/>
                </a:lnTo>
                <a:lnTo>
                  <a:pt x="139551" y="276225"/>
                </a:lnTo>
                <a:lnTo>
                  <a:pt x="140508" y="276098"/>
                </a:lnTo>
                <a:lnTo>
                  <a:pt x="141475" y="276021"/>
                </a:lnTo>
                <a:lnTo>
                  <a:pt x="142427" y="275856"/>
                </a:lnTo>
                <a:lnTo>
                  <a:pt x="146460" y="275856"/>
                </a:lnTo>
                <a:lnTo>
                  <a:pt x="276225" y="265798"/>
                </a:lnTo>
                <a:lnTo>
                  <a:pt x="276619" y="252844"/>
                </a:lnTo>
                <a:lnTo>
                  <a:pt x="138112" y="252844"/>
                </a:lnTo>
                <a:lnTo>
                  <a:pt x="116605" y="245551"/>
                </a:lnTo>
                <a:lnTo>
                  <a:pt x="96195" y="231652"/>
                </a:lnTo>
                <a:lnTo>
                  <a:pt x="78670" y="212883"/>
                </a:lnTo>
                <a:lnTo>
                  <a:pt x="65816" y="190982"/>
                </a:lnTo>
                <a:lnTo>
                  <a:pt x="62939" y="184505"/>
                </a:lnTo>
                <a:lnTo>
                  <a:pt x="55746" y="184150"/>
                </a:lnTo>
                <a:lnTo>
                  <a:pt x="53280" y="183857"/>
                </a:lnTo>
                <a:lnTo>
                  <a:pt x="48145" y="180848"/>
                </a:lnTo>
                <a:lnTo>
                  <a:pt x="46037" y="179933"/>
                </a:lnTo>
                <a:lnTo>
                  <a:pt x="46037" y="165341"/>
                </a:lnTo>
                <a:lnTo>
                  <a:pt x="48145" y="164426"/>
                </a:lnTo>
                <a:lnTo>
                  <a:pt x="53121" y="161518"/>
                </a:lnTo>
                <a:lnTo>
                  <a:pt x="55086" y="161163"/>
                </a:lnTo>
                <a:lnTo>
                  <a:pt x="55388" y="161124"/>
                </a:lnTo>
                <a:lnTo>
                  <a:pt x="69056" y="161124"/>
                </a:lnTo>
                <a:lnTo>
                  <a:pt x="108258" y="156337"/>
                </a:lnTo>
                <a:lnTo>
                  <a:pt x="136075" y="145572"/>
                </a:lnTo>
                <a:lnTo>
                  <a:pt x="153131" y="134223"/>
                </a:lnTo>
                <a:lnTo>
                  <a:pt x="160049" y="127685"/>
                </a:lnTo>
                <a:lnTo>
                  <a:pt x="261416" y="127685"/>
                </a:lnTo>
                <a:lnTo>
                  <a:pt x="252237" y="112572"/>
                </a:lnTo>
                <a:lnTo>
                  <a:pt x="59343" y="112572"/>
                </a:lnTo>
                <a:lnTo>
                  <a:pt x="68337" y="35610"/>
                </a:lnTo>
                <a:lnTo>
                  <a:pt x="76650" y="32329"/>
                </a:lnTo>
                <a:lnTo>
                  <a:pt x="91097" y="28144"/>
                </a:lnTo>
                <a:lnTo>
                  <a:pt x="111607" y="24543"/>
                </a:lnTo>
                <a:lnTo>
                  <a:pt x="138112" y="23012"/>
                </a:lnTo>
                <a:lnTo>
                  <a:pt x="229802" y="23012"/>
                </a:lnTo>
                <a:lnTo>
                  <a:pt x="229468" y="20142"/>
                </a:lnTo>
                <a:lnTo>
                  <a:pt x="223713" y="17259"/>
                </a:lnTo>
                <a:lnTo>
                  <a:pt x="202855" y="7281"/>
                </a:lnTo>
                <a:lnTo>
                  <a:pt x="186986" y="2157"/>
                </a:lnTo>
                <a:lnTo>
                  <a:pt x="168080" y="269"/>
                </a:lnTo>
                <a:lnTo>
                  <a:pt x="138112" y="0"/>
                </a:lnTo>
                <a:close/>
              </a:path>
              <a:path w="278765" h="276225">
                <a:moveTo>
                  <a:pt x="146460" y="275856"/>
                </a:moveTo>
                <a:lnTo>
                  <a:pt x="142427" y="275856"/>
                </a:lnTo>
                <a:lnTo>
                  <a:pt x="142214" y="275996"/>
                </a:lnTo>
                <a:lnTo>
                  <a:pt x="141922" y="276085"/>
                </a:lnTo>
                <a:lnTo>
                  <a:pt x="141709" y="276225"/>
                </a:lnTo>
                <a:lnTo>
                  <a:pt x="146460" y="275856"/>
                </a:lnTo>
                <a:close/>
              </a:path>
              <a:path w="278765" h="276225">
                <a:moveTo>
                  <a:pt x="261416" y="127685"/>
                </a:moveTo>
                <a:lnTo>
                  <a:pt x="160049" y="127685"/>
                </a:lnTo>
                <a:lnTo>
                  <a:pt x="172831" y="129001"/>
                </a:lnTo>
                <a:lnTo>
                  <a:pt x="185143" y="130627"/>
                </a:lnTo>
                <a:lnTo>
                  <a:pt x="196688" y="132398"/>
                </a:lnTo>
                <a:lnTo>
                  <a:pt x="207168" y="134150"/>
                </a:lnTo>
                <a:lnTo>
                  <a:pt x="207168" y="161124"/>
                </a:lnTo>
                <a:lnTo>
                  <a:pt x="220836" y="161124"/>
                </a:lnTo>
                <a:lnTo>
                  <a:pt x="221138" y="161163"/>
                </a:lnTo>
                <a:lnTo>
                  <a:pt x="223103" y="161518"/>
                </a:lnTo>
                <a:lnTo>
                  <a:pt x="228079" y="164426"/>
                </a:lnTo>
                <a:lnTo>
                  <a:pt x="230187" y="165341"/>
                </a:lnTo>
                <a:lnTo>
                  <a:pt x="230187" y="179933"/>
                </a:lnTo>
                <a:lnTo>
                  <a:pt x="228079" y="180848"/>
                </a:lnTo>
                <a:lnTo>
                  <a:pt x="222944" y="183857"/>
                </a:lnTo>
                <a:lnTo>
                  <a:pt x="220478" y="184150"/>
                </a:lnTo>
                <a:lnTo>
                  <a:pt x="213285" y="184505"/>
                </a:lnTo>
                <a:lnTo>
                  <a:pt x="210408" y="190982"/>
                </a:lnTo>
                <a:lnTo>
                  <a:pt x="197554" y="212883"/>
                </a:lnTo>
                <a:lnTo>
                  <a:pt x="180029" y="231652"/>
                </a:lnTo>
                <a:lnTo>
                  <a:pt x="159619" y="245551"/>
                </a:lnTo>
                <a:lnTo>
                  <a:pt x="138112" y="252844"/>
                </a:lnTo>
                <a:lnTo>
                  <a:pt x="276619" y="252844"/>
                </a:lnTo>
                <a:lnTo>
                  <a:pt x="278182" y="201492"/>
                </a:lnTo>
                <a:lnTo>
                  <a:pt x="274777" y="161518"/>
                </a:lnTo>
                <a:lnTo>
                  <a:pt x="262402" y="129308"/>
                </a:lnTo>
                <a:lnTo>
                  <a:pt x="261416" y="127685"/>
                </a:lnTo>
                <a:close/>
              </a:path>
              <a:path w="278765" h="276225">
                <a:moveTo>
                  <a:pt x="138112" y="103581"/>
                </a:moveTo>
                <a:lnTo>
                  <a:pt x="115332" y="104525"/>
                </a:lnTo>
                <a:lnTo>
                  <a:pt x="93651" y="106848"/>
                </a:lnTo>
                <a:lnTo>
                  <a:pt x="74507" y="109785"/>
                </a:lnTo>
                <a:lnTo>
                  <a:pt x="59343" y="112572"/>
                </a:lnTo>
                <a:lnTo>
                  <a:pt x="216881" y="112572"/>
                </a:lnTo>
                <a:lnTo>
                  <a:pt x="201717" y="109785"/>
                </a:lnTo>
                <a:lnTo>
                  <a:pt x="182573" y="106848"/>
                </a:lnTo>
                <a:lnTo>
                  <a:pt x="160892" y="104525"/>
                </a:lnTo>
                <a:lnTo>
                  <a:pt x="138112" y="103581"/>
                </a:lnTo>
                <a:close/>
              </a:path>
              <a:path w="278765" h="276225">
                <a:moveTo>
                  <a:pt x="229802" y="23012"/>
                </a:moveTo>
                <a:lnTo>
                  <a:pt x="138112" y="23012"/>
                </a:lnTo>
                <a:lnTo>
                  <a:pt x="164617" y="24543"/>
                </a:lnTo>
                <a:lnTo>
                  <a:pt x="185127" y="28144"/>
                </a:lnTo>
                <a:lnTo>
                  <a:pt x="199574" y="32329"/>
                </a:lnTo>
                <a:lnTo>
                  <a:pt x="207887" y="35610"/>
                </a:lnTo>
                <a:lnTo>
                  <a:pt x="216881" y="112572"/>
                </a:lnTo>
                <a:lnTo>
                  <a:pt x="252237" y="112572"/>
                </a:lnTo>
                <a:lnTo>
                  <a:pt x="237380" y="88112"/>
                </a:lnTo>
                <a:lnTo>
                  <a:pt x="229802" y="23012"/>
                </a:lnTo>
                <a:close/>
              </a:path>
              <a:path w="278765" h="276225">
                <a:moveTo>
                  <a:pt x="149622" y="80568"/>
                </a:moveTo>
                <a:lnTo>
                  <a:pt x="126603" y="80568"/>
                </a:lnTo>
                <a:lnTo>
                  <a:pt x="126603" y="98907"/>
                </a:lnTo>
                <a:lnTo>
                  <a:pt x="149622" y="98907"/>
                </a:lnTo>
                <a:lnTo>
                  <a:pt x="149622" y="80568"/>
                </a:lnTo>
                <a:close/>
              </a:path>
              <a:path w="278765" h="276225">
                <a:moveTo>
                  <a:pt x="172641" y="57543"/>
                </a:moveTo>
                <a:lnTo>
                  <a:pt x="103585" y="57543"/>
                </a:lnTo>
                <a:lnTo>
                  <a:pt x="103585" y="80568"/>
                </a:lnTo>
                <a:lnTo>
                  <a:pt x="172641" y="80568"/>
                </a:lnTo>
                <a:lnTo>
                  <a:pt x="172641" y="57543"/>
                </a:lnTo>
                <a:close/>
              </a:path>
              <a:path w="278765" h="276225">
                <a:moveTo>
                  <a:pt x="149622" y="34531"/>
                </a:moveTo>
                <a:lnTo>
                  <a:pt x="126603" y="34531"/>
                </a:lnTo>
                <a:lnTo>
                  <a:pt x="126603" y="57543"/>
                </a:lnTo>
                <a:lnTo>
                  <a:pt x="149622" y="57543"/>
                </a:lnTo>
                <a:lnTo>
                  <a:pt x="149622" y="34531"/>
                </a:lnTo>
                <a:close/>
              </a:path>
            </a:pathLst>
          </a:custGeom>
          <a:solidFill>
            <a:srgbClr val="744C2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9" name="object 89"/>
          <p:cNvSpPr/>
          <p:nvPr/>
        </p:nvSpPr>
        <p:spPr>
          <a:xfrm>
            <a:off x="504265" y="5778406"/>
            <a:ext cx="294154" cy="335616"/>
          </a:xfrm>
          <a:custGeom>
            <a:avLst/>
            <a:gdLst/>
            <a:ahLst/>
            <a:cxnLst/>
            <a:rect l="l" t="t" r="r" b="b"/>
            <a:pathLst>
              <a:path w="333375" h="380365">
                <a:moveTo>
                  <a:pt x="184666" y="179189"/>
                </a:moveTo>
                <a:lnTo>
                  <a:pt x="113849" y="179189"/>
                </a:lnTo>
                <a:lnTo>
                  <a:pt x="83857" y="190319"/>
                </a:lnTo>
                <a:lnTo>
                  <a:pt x="61478" y="204233"/>
                </a:lnTo>
                <a:lnTo>
                  <a:pt x="44741" y="220227"/>
                </a:lnTo>
                <a:lnTo>
                  <a:pt x="31680" y="237594"/>
                </a:lnTo>
                <a:lnTo>
                  <a:pt x="41159" y="241406"/>
                </a:lnTo>
                <a:lnTo>
                  <a:pt x="59994" y="246703"/>
                </a:lnTo>
                <a:lnTo>
                  <a:pt x="84470" y="251405"/>
                </a:lnTo>
                <a:lnTo>
                  <a:pt x="110877" y="253434"/>
                </a:lnTo>
                <a:lnTo>
                  <a:pt x="147307" y="240689"/>
                </a:lnTo>
                <a:lnTo>
                  <a:pt x="171857" y="210866"/>
                </a:lnTo>
                <a:lnTo>
                  <a:pt x="184666" y="179189"/>
                </a:lnTo>
                <a:close/>
              </a:path>
              <a:path w="333375" h="380365">
                <a:moveTo>
                  <a:pt x="0" y="142557"/>
                </a:moveTo>
                <a:lnTo>
                  <a:pt x="6651" y="169495"/>
                </a:lnTo>
                <a:lnTo>
                  <a:pt x="21285" y="187058"/>
                </a:lnTo>
                <a:lnTo>
                  <a:pt x="35918" y="196603"/>
                </a:lnTo>
                <a:lnTo>
                  <a:pt x="42570" y="199483"/>
                </a:lnTo>
                <a:lnTo>
                  <a:pt x="59721" y="187751"/>
                </a:lnTo>
                <a:lnTo>
                  <a:pt x="72862" y="181726"/>
                </a:lnTo>
                <a:lnTo>
                  <a:pt x="88678" y="179506"/>
                </a:lnTo>
                <a:lnTo>
                  <a:pt x="113849" y="179189"/>
                </a:lnTo>
                <a:lnTo>
                  <a:pt x="184666" y="179189"/>
                </a:lnTo>
                <a:lnTo>
                  <a:pt x="185717" y="176589"/>
                </a:lnTo>
                <a:lnTo>
                  <a:pt x="188858" y="157760"/>
                </a:lnTo>
                <a:lnTo>
                  <a:pt x="149986" y="157760"/>
                </a:lnTo>
                <a:lnTo>
                  <a:pt x="136357" y="153917"/>
                </a:lnTo>
                <a:lnTo>
                  <a:pt x="17399" y="153917"/>
                </a:lnTo>
                <a:lnTo>
                  <a:pt x="0" y="142557"/>
                </a:lnTo>
                <a:close/>
              </a:path>
              <a:path w="333375" h="380365">
                <a:moveTo>
                  <a:pt x="266303" y="38115"/>
                </a:moveTo>
                <a:lnTo>
                  <a:pt x="248483" y="44549"/>
                </a:lnTo>
                <a:lnTo>
                  <a:pt x="248765" y="54105"/>
                </a:lnTo>
                <a:lnTo>
                  <a:pt x="248878" y="58607"/>
                </a:lnTo>
                <a:lnTo>
                  <a:pt x="246948" y="75337"/>
                </a:lnTo>
                <a:lnTo>
                  <a:pt x="241439" y="93385"/>
                </a:lnTo>
                <a:lnTo>
                  <a:pt x="231160" y="110877"/>
                </a:lnTo>
                <a:lnTo>
                  <a:pt x="224042" y="123985"/>
                </a:lnTo>
                <a:lnTo>
                  <a:pt x="232643" y="164832"/>
                </a:lnTo>
                <a:lnTo>
                  <a:pt x="260957" y="176712"/>
                </a:lnTo>
                <a:lnTo>
                  <a:pt x="275633" y="173742"/>
                </a:lnTo>
                <a:lnTo>
                  <a:pt x="288081" y="164832"/>
                </a:lnTo>
                <a:lnTo>
                  <a:pt x="289669" y="163249"/>
                </a:lnTo>
                <a:lnTo>
                  <a:pt x="291548" y="161469"/>
                </a:lnTo>
                <a:lnTo>
                  <a:pt x="291548" y="159881"/>
                </a:lnTo>
                <a:lnTo>
                  <a:pt x="294515" y="156914"/>
                </a:lnTo>
                <a:lnTo>
                  <a:pt x="294416" y="155426"/>
                </a:lnTo>
                <a:lnTo>
                  <a:pt x="296003" y="155426"/>
                </a:lnTo>
                <a:lnTo>
                  <a:pt x="304597" y="136306"/>
                </a:lnTo>
                <a:lnTo>
                  <a:pt x="311148" y="118948"/>
                </a:lnTo>
                <a:lnTo>
                  <a:pt x="315324" y="106341"/>
                </a:lnTo>
                <a:lnTo>
                  <a:pt x="316790" y="101475"/>
                </a:lnTo>
                <a:lnTo>
                  <a:pt x="307389" y="95041"/>
                </a:lnTo>
                <a:lnTo>
                  <a:pt x="313724" y="95041"/>
                </a:lnTo>
                <a:lnTo>
                  <a:pt x="319860" y="93355"/>
                </a:lnTo>
                <a:lnTo>
                  <a:pt x="326196" y="88607"/>
                </a:lnTo>
                <a:lnTo>
                  <a:pt x="331543" y="80751"/>
                </a:lnTo>
                <a:lnTo>
                  <a:pt x="333173" y="72767"/>
                </a:lnTo>
                <a:lnTo>
                  <a:pt x="285115" y="72767"/>
                </a:lnTo>
                <a:lnTo>
                  <a:pt x="281506" y="67352"/>
                </a:lnTo>
                <a:lnTo>
                  <a:pt x="275112" y="55438"/>
                </a:lnTo>
                <a:lnTo>
                  <a:pt x="269019" y="43529"/>
                </a:lnTo>
                <a:lnTo>
                  <a:pt x="266303" y="38115"/>
                </a:lnTo>
                <a:close/>
              </a:path>
              <a:path w="333375" h="380365">
                <a:moveTo>
                  <a:pt x="151963" y="0"/>
                </a:moveTo>
                <a:lnTo>
                  <a:pt x="138330" y="3855"/>
                </a:lnTo>
                <a:lnTo>
                  <a:pt x="131864" y="13168"/>
                </a:lnTo>
                <a:lnTo>
                  <a:pt x="130744" y="24560"/>
                </a:lnTo>
                <a:lnTo>
                  <a:pt x="133151" y="34651"/>
                </a:lnTo>
                <a:lnTo>
                  <a:pt x="142238" y="54105"/>
                </a:lnTo>
                <a:lnTo>
                  <a:pt x="156169" y="89298"/>
                </a:lnTo>
                <a:lnTo>
                  <a:pt x="165644" y="126866"/>
                </a:lnTo>
                <a:lnTo>
                  <a:pt x="161364" y="153446"/>
                </a:lnTo>
                <a:lnTo>
                  <a:pt x="149986" y="157760"/>
                </a:lnTo>
                <a:lnTo>
                  <a:pt x="188858" y="157760"/>
                </a:lnTo>
                <a:lnTo>
                  <a:pt x="179383" y="90534"/>
                </a:lnTo>
                <a:lnTo>
                  <a:pt x="166315" y="46037"/>
                </a:lnTo>
                <a:lnTo>
                  <a:pt x="195999" y="37415"/>
                </a:lnTo>
                <a:lnTo>
                  <a:pt x="230416" y="29256"/>
                </a:lnTo>
                <a:lnTo>
                  <a:pt x="258893" y="23176"/>
                </a:lnTo>
                <a:lnTo>
                  <a:pt x="270757" y="20791"/>
                </a:lnTo>
                <a:lnTo>
                  <a:pt x="241643" y="17345"/>
                </a:lnTo>
                <a:lnTo>
                  <a:pt x="210024" y="15940"/>
                </a:lnTo>
                <a:lnTo>
                  <a:pt x="174237" y="15840"/>
                </a:lnTo>
                <a:lnTo>
                  <a:pt x="172940" y="6682"/>
                </a:lnTo>
                <a:lnTo>
                  <a:pt x="170188" y="1980"/>
                </a:lnTo>
                <a:lnTo>
                  <a:pt x="163891" y="247"/>
                </a:lnTo>
                <a:lnTo>
                  <a:pt x="151963" y="0"/>
                </a:lnTo>
                <a:close/>
              </a:path>
              <a:path w="333375" h="380365">
                <a:moveTo>
                  <a:pt x="87119" y="142557"/>
                </a:moveTo>
                <a:lnTo>
                  <a:pt x="59919" y="146344"/>
                </a:lnTo>
                <a:lnTo>
                  <a:pt x="37026" y="152655"/>
                </a:lnTo>
                <a:lnTo>
                  <a:pt x="17399" y="153917"/>
                </a:lnTo>
                <a:lnTo>
                  <a:pt x="136357" y="153917"/>
                </a:lnTo>
                <a:lnTo>
                  <a:pt x="134339" y="153348"/>
                </a:lnTo>
                <a:lnTo>
                  <a:pt x="113643" y="146263"/>
                </a:lnTo>
                <a:lnTo>
                  <a:pt x="87119" y="142557"/>
                </a:lnTo>
                <a:close/>
              </a:path>
              <a:path w="333375" h="380365">
                <a:moveTo>
                  <a:pt x="309614" y="48313"/>
                </a:moveTo>
                <a:lnTo>
                  <a:pt x="300887" y="50094"/>
                </a:lnTo>
                <a:lnTo>
                  <a:pt x="293025" y="55441"/>
                </a:lnTo>
                <a:lnTo>
                  <a:pt x="286697" y="58607"/>
                </a:lnTo>
                <a:lnTo>
                  <a:pt x="285115" y="66432"/>
                </a:lnTo>
                <a:lnTo>
                  <a:pt x="285115" y="72767"/>
                </a:lnTo>
                <a:lnTo>
                  <a:pt x="333173" y="72767"/>
                </a:lnTo>
                <a:lnTo>
                  <a:pt x="333325" y="72022"/>
                </a:lnTo>
                <a:lnTo>
                  <a:pt x="331543" y="63294"/>
                </a:lnTo>
                <a:lnTo>
                  <a:pt x="326196" y="55438"/>
                </a:lnTo>
                <a:lnTo>
                  <a:pt x="318341" y="50094"/>
                </a:lnTo>
                <a:lnTo>
                  <a:pt x="309614" y="48313"/>
                </a:lnTo>
                <a:close/>
              </a:path>
              <a:path w="333375" h="380365">
                <a:moveTo>
                  <a:pt x="184641" y="15723"/>
                </a:moveTo>
                <a:lnTo>
                  <a:pt x="174237" y="15840"/>
                </a:lnTo>
                <a:lnTo>
                  <a:pt x="198363" y="15840"/>
                </a:lnTo>
                <a:lnTo>
                  <a:pt x="184641" y="15723"/>
                </a:lnTo>
                <a:close/>
              </a:path>
              <a:path w="333375" h="380365">
                <a:moveTo>
                  <a:pt x="92069" y="267790"/>
                </a:moveTo>
                <a:lnTo>
                  <a:pt x="85631" y="278681"/>
                </a:lnTo>
                <a:lnTo>
                  <a:pt x="84048" y="281851"/>
                </a:lnTo>
                <a:lnTo>
                  <a:pt x="84048" y="284916"/>
                </a:lnTo>
                <a:lnTo>
                  <a:pt x="85631" y="288086"/>
                </a:lnTo>
                <a:lnTo>
                  <a:pt x="116324" y="356890"/>
                </a:lnTo>
                <a:lnTo>
                  <a:pt x="108449" y="364484"/>
                </a:lnTo>
                <a:lnTo>
                  <a:pt x="103424" y="372040"/>
                </a:lnTo>
                <a:lnTo>
                  <a:pt x="100765" y="377836"/>
                </a:lnTo>
                <a:lnTo>
                  <a:pt x="99987" y="380151"/>
                </a:lnTo>
                <a:lnTo>
                  <a:pt x="111045" y="373856"/>
                </a:lnTo>
                <a:lnTo>
                  <a:pt x="118650" y="370623"/>
                </a:lnTo>
                <a:lnTo>
                  <a:pt x="126328" y="369432"/>
                </a:lnTo>
                <a:lnTo>
                  <a:pt x="137607" y="369262"/>
                </a:lnTo>
                <a:lnTo>
                  <a:pt x="187193" y="369262"/>
                </a:lnTo>
                <a:lnTo>
                  <a:pt x="185379" y="367741"/>
                </a:lnTo>
                <a:lnTo>
                  <a:pt x="178762" y="363907"/>
                </a:lnTo>
                <a:lnTo>
                  <a:pt x="171762" y="361344"/>
                </a:lnTo>
                <a:lnTo>
                  <a:pt x="182637" y="361344"/>
                </a:lnTo>
                <a:lnTo>
                  <a:pt x="177444" y="355156"/>
                </a:lnTo>
                <a:lnTo>
                  <a:pt x="170448" y="350455"/>
                </a:lnTo>
                <a:lnTo>
                  <a:pt x="164546" y="349463"/>
                </a:lnTo>
                <a:lnTo>
                  <a:pt x="133647" y="349463"/>
                </a:lnTo>
                <a:lnTo>
                  <a:pt x="101470" y="288086"/>
                </a:lnTo>
                <a:lnTo>
                  <a:pt x="117227" y="269373"/>
                </a:lnTo>
                <a:lnTo>
                  <a:pt x="98404" y="269373"/>
                </a:lnTo>
                <a:lnTo>
                  <a:pt x="92069" y="267790"/>
                </a:lnTo>
                <a:close/>
              </a:path>
              <a:path w="333375" h="380365">
                <a:moveTo>
                  <a:pt x="187193" y="369262"/>
                </a:moveTo>
                <a:lnTo>
                  <a:pt x="137607" y="369262"/>
                </a:lnTo>
                <a:lnTo>
                  <a:pt x="159070" y="370964"/>
                </a:lnTo>
                <a:lnTo>
                  <a:pt x="178492" y="374707"/>
                </a:lnTo>
                <a:lnTo>
                  <a:pt x="192569" y="378450"/>
                </a:lnTo>
                <a:lnTo>
                  <a:pt x="197995" y="380151"/>
                </a:lnTo>
                <a:lnTo>
                  <a:pt x="191745" y="373078"/>
                </a:lnTo>
                <a:lnTo>
                  <a:pt x="187193" y="369262"/>
                </a:lnTo>
                <a:close/>
              </a:path>
              <a:path w="333375" h="380365">
                <a:moveTo>
                  <a:pt x="182637" y="361344"/>
                </a:moveTo>
                <a:lnTo>
                  <a:pt x="171762" y="361344"/>
                </a:lnTo>
                <a:lnTo>
                  <a:pt x="179684" y="362832"/>
                </a:lnTo>
                <a:lnTo>
                  <a:pt x="185127" y="364310"/>
                </a:lnTo>
                <a:lnTo>
                  <a:pt x="182637" y="361344"/>
                </a:lnTo>
                <a:close/>
              </a:path>
              <a:path w="333375" h="380365">
                <a:moveTo>
                  <a:pt x="142557" y="348476"/>
                </a:moveTo>
                <a:lnTo>
                  <a:pt x="139293" y="348476"/>
                </a:lnTo>
                <a:lnTo>
                  <a:pt x="133647" y="349463"/>
                </a:lnTo>
                <a:lnTo>
                  <a:pt x="164546" y="349463"/>
                </a:lnTo>
                <a:lnTo>
                  <a:pt x="160149" y="348723"/>
                </a:lnTo>
                <a:lnTo>
                  <a:pt x="142557" y="348476"/>
                </a:lnTo>
                <a:close/>
              </a:path>
              <a:path w="333375" h="380365">
                <a:moveTo>
                  <a:pt x="117311" y="269274"/>
                </a:moveTo>
                <a:lnTo>
                  <a:pt x="104541" y="269274"/>
                </a:lnTo>
                <a:lnTo>
                  <a:pt x="98404" y="269373"/>
                </a:lnTo>
                <a:lnTo>
                  <a:pt x="117227" y="269373"/>
                </a:lnTo>
                <a:close/>
              </a:path>
            </a:pathLst>
          </a:custGeom>
          <a:solidFill>
            <a:srgbClr val="00448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0" name="object 90"/>
          <p:cNvSpPr txBox="1"/>
          <p:nvPr/>
        </p:nvSpPr>
        <p:spPr>
          <a:xfrm>
            <a:off x="7981390" y="1308287"/>
            <a:ext cx="22747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dirty="0">
                <a:solidFill>
                  <a:srgbClr val="323232"/>
                </a:solidFill>
                <a:latin typeface="Calibri"/>
                <a:cs typeface="Calibri"/>
              </a:rPr>
              <a:t>11,</a:t>
            </a:r>
            <a:r>
              <a:rPr sz="662" spc="-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662" spc="-22" dirty="0">
                <a:solidFill>
                  <a:srgbClr val="323232"/>
                </a:solidFill>
                <a:latin typeface="Calibri"/>
                <a:cs typeface="Calibri"/>
              </a:rPr>
              <a:t>23</a:t>
            </a:r>
            <a:endParaRPr sz="662">
              <a:latin typeface="Calibri"/>
              <a:cs typeface="Calibri"/>
            </a:endParaRPr>
          </a:p>
        </p:txBody>
      </p:sp>
      <p:sp>
        <p:nvSpPr>
          <p:cNvPr id="91" name="object 91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44</a:t>
            </a:fld>
            <a:endParaRPr spc="-22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9177" y="1819555"/>
            <a:ext cx="2849096" cy="0"/>
          </a:xfrm>
          <a:custGeom>
            <a:avLst/>
            <a:gdLst/>
            <a:ahLst/>
            <a:cxnLst/>
            <a:rect l="l" t="t" r="r" b="b"/>
            <a:pathLst>
              <a:path w="3228975">
                <a:moveTo>
                  <a:pt x="0" y="0"/>
                </a:moveTo>
                <a:lnTo>
                  <a:pt x="3228975" y="0"/>
                </a:lnTo>
              </a:path>
            </a:pathLst>
          </a:custGeom>
          <a:ln w="952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1479177" y="2239775"/>
            <a:ext cx="2849096" cy="0"/>
          </a:xfrm>
          <a:custGeom>
            <a:avLst/>
            <a:gdLst/>
            <a:ahLst/>
            <a:cxnLst/>
            <a:rect l="l" t="t" r="r" b="b"/>
            <a:pathLst>
              <a:path w="3228975">
                <a:moveTo>
                  <a:pt x="0" y="0"/>
                </a:moveTo>
                <a:lnTo>
                  <a:pt x="3228975" y="0"/>
                </a:lnTo>
              </a:path>
            </a:pathLst>
          </a:custGeom>
          <a:ln w="952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1479177" y="2643187"/>
            <a:ext cx="2378449" cy="0"/>
          </a:xfrm>
          <a:custGeom>
            <a:avLst/>
            <a:gdLst/>
            <a:ahLst/>
            <a:cxnLst/>
            <a:rect l="l" t="t" r="r" b="b"/>
            <a:pathLst>
              <a:path w="2695575">
                <a:moveTo>
                  <a:pt x="0" y="0"/>
                </a:moveTo>
                <a:lnTo>
                  <a:pt x="2695574" y="0"/>
                </a:lnTo>
              </a:path>
            </a:pathLst>
          </a:custGeom>
          <a:ln w="952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4227418" y="2643187"/>
            <a:ext cx="100853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52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1479176" y="3055003"/>
            <a:ext cx="1243853" cy="0"/>
          </a:xfrm>
          <a:custGeom>
            <a:avLst/>
            <a:gdLst/>
            <a:ahLst/>
            <a:cxnLst/>
            <a:rect l="l" t="t" r="r" b="b"/>
            <a:pathLst>
              <a:path w="1409700">
                <a:moveTo>
                  <a:pt x="0" y="0"/>
                </a:moveTo>
                <a:lnTo>
                  <a:pt x="1409699" y="0"/>
                </a:lnTo>
              </a:path>
            </a:pathLst>
          </a:custGeom>
          <a:ln w="952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3092823" y="3055003"/>
            <a:ext cx="764801" cy="0"/>
          </a:xfrm>
          <a:custGeom>
            <a:avLst/>
            <a:gdLst/>
            <a:ahLst/>
            <a:cxnLst/>
            <a:rect l="l" t="t" r="r" b="b"/>
            <a:pathLst>
              <a:path w="866775">
                <a:moveTo>
                  <a:pt x="0" y="0"/>
                </a:moveTo>
                <a:lnTo>
                  <a:pt x="866774" y="0"/>
                </a:lnTo>
              </a:path>
            </a:pathLst>
          </a:custGeom>
          <a:ln w="952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4227418" y="3055003"/>
            <a:ext cx="100853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52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9" name="object 9"/>
          <p:cNvGrpSpPr/>
          <p:nvPr/>
        </p:nvGrpSpPr>
        <p:grpSpPr>
          <a:xfrm>
            <a:off x="1479177" y="3454213"/>
            <a:ext cx="2849096" cy="84044"/>
            <a:chOff x="1524000" y="3914775"/>
            <a:chExt cx="3228975" cy="95250"/>
          </a:xfrm>
        </p:grpSpPr>
        <p:sp>
          <p:nvSpPr>
            <p:cNvPr id="10" name="object 10"/>
            <p:cNvSpPr/>
            <p:nvPr/>
          </p:nvSpPr>
          <p:spPr>
            <a:xfrm>
              <a:off x="1524000" y="3919537"/>
              <a:ext cx="3228975" cy="0"/>
            </a:xfrm>
            <a:custGeom>
              <a:avLst/>
              <a:gdLst/>
              <a:ahLst/>
              <a:cxnLst/>
              <a:rect l="l" t="t" r="r" b="b"/>
              <a:pathLst>
                <a:path w="3228975">
                  <a:moveTo>
                    <a:pt x="0" y="0"/>
                  </a:moveTo>
                  <a:lnTo>
                    <a:pt x="322897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000" y="3914775"/>
              <a:ext cx="3228975" cy="95250"/>
            </a:xfrm>
            <a:custGeom>
              <a:avLst/>
              <a:gdLst/>
              <a:ahLst/>
              <a:cxnLst/>
              <a:rect l="l" t="t" r="r" b="b"/>
              <a:pathLst>
                <a:path w="3228975" h="95250">
                  <a:moveTo>
                    <a:pt x="966787" y="0"/>
                  </a:moveTo>
                  <a:lnTo>
                    <a:pt x="966787" y="95250"/>
                  </a:lnTo>
                </a:path>
                <a:path w="3228975" h="95250">
                  <a:moveTo>
                    <a:pt x="1614487" y="0"/>
                  </a:moveTo>
                  <a:lnTo>
                    <a:pt x="1614487" y="95250"/>
                  </a:lnTo>
                </a:path>
                <a:path w="3228975" h="95250">
                  <a:moveTo>
                    <a:pt x="2252662" y="0"/>
                  </a:moveTo>
                  <a:lnTo>
                    <a:pt x="2252662" y="95250"/>
                  </a:lnTo>
                </a:path>
                <a:path w="3228975" h="95250">
                  <a:moveTo>
                    <a:pt x="2900362" y="0"/>
                  </a:moveTo>
                  <a:lnTo>
                    <a:pt x="2900362" y="95250"/>
                  </a:lnTo>
                </a:path>
                <a:path w="3228975" h="95250">
                  <a:moveTo>
                    <a:pt x="319087" y="0"/>
                  </a:moveTo>
                  <a:lnTo>
                    <a:pt x="319087" y="95250"/>
                  </a:lnTo>
                </a:path>
                <a:path w="3228975" h="95250">
                  <a:moveTo>
                    <a:pt x="0" y="4762"/>
                  </a:moveTo>
                  <a:lnTo>
                    <a:pt x="3228975" y="47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2" name="object 12"/>
          <p:cNvSpPr/>
          <p:nvPr/>
        </p:nvSpPr>
        <p:spPr>
          <a:xfrm>
            <a:off x="1395132" y="1819555"/>
            <a:ext cx="84044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9525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1395132" y="2239775"/>
            <a:ext cx="84044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9525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1395132" y="2643187"/>
            <a:ext cx="84044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9525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1395132" y="3055003"/>
            <a:ext cx="84044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9525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1395132" y="1823757"/>
            <a:ext cx="84044" cy="1634938"/>
          </a:xfrm>
          <a:custGeom>
            <a:avLst/>
            <a:gdLst/>
            <a:ahLst/>
            <a:cxnLst/>
            <a:rect l="l" t="t" r="r" b="b"/>
            <a:pathLst>
              <a:path w="95250" h="1852929">
                <a:moveTo>
                  <a:pt x="95250" y="1852612"/>
                </a:moveTo>
                <a:lnTo>
                  <a:pt x="0" y="1852612"/>
                </a:lnTo>
              </a:path>
              <a:path w="95250" h="1852929">
                <a:moveTo>
                  <a:pt x="90487" y="0"/>
                </a:moveTo>
                <a:lnTo>
                  <a:pt x="90487" y="1847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1580029" y="3134845"/>
            <a:ext cx="369794" cy="319368"/>
          </a:xfrm>
          <a:custGeom>
            <a:avLst/>
            <a:gdLst/>
            <a:ahLst/>
            <a:cxnLst/>
            <a:rect l="l" t="t" r="r" b="b"/>
            <a:pathLst>
              <a:path w="419100" h="361950">
                <a:moveTo>
                  <a:pt x="419099" y="0"/>
                </a:moveTo>
                <a:lnTo>
                  <a:pt x="0" y="0"/>
                </a:lnTo>
                <a:lnTo>
                  <a:pt x="0" y="361949"/>
                </a:lnTo>
                <a:lnTo>
                  <a:pt x="419099" y="361949"/>
                </a:lnTo>
                <a:lnTo>
                  <a:pt x="419099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2151529" y="3336551"/>
            <a:ext cx="369794" cy="117662"/>
          </a:xfrm>
          <a:custGeom>
            <a:avLst/>
            <a:gdLst/>
            <a:ahLst/>
            <a:cxnLst/>
            <a:rect l="l" t="t" r="r" b="b"/>
            <a:pathLst>
              <a:path w="419100" h="133350">
                <a:moveTo>
                  <a:pt x="419099" y="0"/>
                </a:moveTo>
                <a:lnTo>
                  <a:pt x="0" y="0"/>
                </a:lnTo>
                <a:lnTo>
                  <a:pt x="0" y="133349"/>
                </a:lnTo>
                <a:lnTo>
                  <a:pt x="419099" y="133349"/>
                </a:lnTo>
                <a:lnTo>
                  <a:pt x="419099" y="0"/>
                </a:lnTo>
                <a:close/>
              </a:path>
            </a:pathLst>
          </a:custGeom>
          <a:solidFill>
            <a:srgbClr val="744C2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2723029" y="2773457"/>
            <a:ext cx="369794" cy="680757"/>
          </a:xfrm>
          <a:custGeom>
            <a:avLst/>
            <a:gdLst/>
            <a:ahLst/>
            <a:cxnLst/>
            <a:rect l="l" t="t" r="r" b="b"/>
            <a:pathLst>
              <a:path w="419100" h="771525">
                <a:moveTo>
                  <a:pt x="419099" y="0"/>
                </a:moveTo>
                <a:lnTo>
                  <a:pt x="0" y="0"/>
                </a:lnTo>
                <a:lnTo>
                  <a:pt x="0" y="771524"/>
                </a:lnTo>
                <a:lnTo>
                  <a:pt x="419099" y="771524"/>
                </a:lnTo>
                <a:lnTo>
                  <a:pt x="419099" y="0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3294529" y="3176868"/>
            <a:ext cx="369794" cy="277346"/>
          </a:xfrm>
          <a:custGeom>
            <a:avLst/>
            <a:gdLst/>
            <a:ahLst/>
            <a:cxnLst/>
            <a:rect l="l" t="t" r="r" b="b"/>
            <a:pathLst>
              <a:path w="419100" h="314325">
                <a:moveTo>
                  <a:pt x="419099" y="0"/>
                </a:moveTo>
                <a:lnTo>
                  <a:pt x="0" y="0"/>
                </a:lnTo>
                <a:lnTo>
                  <a:pt x="0" y="314324"/>
                </a:lnTo>
                <a:lnTo>
                  <a:pt x="419099" y="314324"/>
                </a:lnTo>
                <a:lnTo>
                  <a:pt x="419099" y="0"/>
                </a:lnTo>
                <a:close/>
              </a:path>
            </a:pathLst>
          </a:custGeom>
          <a:solidFill>
            <a:srgbClr val="007EFB">
              <a:alpha val="61178"/>
            </a:srgbClr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3857624" y="2605368"/>
            <a:ext cx="369794" cy="848846"/>
          </a:xfrm>
          <a:custGeom>
            <a:avLst/>
            <a:gdLst/>
            <a:ahLst/>
            <a:cxnLst/>
            <a:rect l="l" t="t" r="r" b="b"/>
            <a:pathLst>
              <a:path w="419100" h="962025">
                <a:moveTo>
                  <a:pt x="419099" y="0"/>
                </a:moveTo>
                <a:lnTo>
                  <a:pt x="0" y="0"/>
                </a:lnTo>
                <a:lnTo>
                  <a:pt x="0" y="962024"/>
                </a:lnTo>
                <a:lnTo>
                  <a:pt x="419099" y="962024"/>
                </a:lnTo>
                <a:lnTo>
                  <a:pt x="419099" y="0"/>
                </a:lnTo>
                <a:close/>
              </a:path>
            </a:pathLst>
          </a:custGeom>
          <a:solidFill>
            <a:srgbClr val="98989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 txBox="1"/>
          <p:nvPr/>
        </p:nvSpPr>
        <p:spPr>
          <a:xfrm>
            <a:off x="1370569" y="1526801"/>
            <a:ext cx="2755526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Felt</a:t>
            </a:r>
            <a:r>
              <a:rPr sz="927" b="1" spc="4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Depressed/Hopeless</a:t>
            </a:r>
            <a:r>
              <a:rPr sz="927" b="1" spc="4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-9" dirty="0">
                <a:solidFill>
                  <a:srgbClr val="323232"/>
                </a:solidFill>
                <a:latin typeface="Arial Narrow"/>
                <a:cs typeface="Arial Narrow"/>
              </a:rPr>
              <a:t>Everyday</a:t>
            </a:r>
            <a:r>
              <a:rPr sz="927" b="1" spc="4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for</a:t>
            </a:r>
            <a:r>
              <a:rPr sz="927" b="1" spc="4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Past</a:t>
            </a:r>
            <a:r>
              <a:rPr sz="927" b="1" spc="4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44" dirty="0">
                <a:solidFill>
                  <a:srgbClr val="323232"/>
                </a:solidFill>
                <a:latin typeface="Arial Narrow"/>
                <a:cs typeface="Arial Narrow"/>
              </a:rPr>
              <a:t>2</a:t>
            </a:r>
            <a:r>
              <a:rPr sz="927" b="1" spc="4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weeks,</a:t>
            </a:r>
            <a:r>
              <a:rPr sz="927" b="1" spc="4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2021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86492" y="2963956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8%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57992" y="3165662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3%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04279" y="2602566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17%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00992" y="3005978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7%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38874" y="2434478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21%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25462" y="3500157"/>
            <a:ext cx="277906" cy="319657"/>
          </a:xfrm>
          <a:prstGeom prst="rect">
            <a:avLst/>
          </a:prstGeom>
        </p:spPr>
        <p:txBody>
          <a:bodyPr vert="horz" wrap="square" lIns="0" tIns="21291" rIns="0" bIns="0" rtlCol="0">
            <a:spAutoFit/>
          </a:bodyPr>
          <a:lstStyle/>
          <a:p>
            <a:pPr marL="65558">
              <a:spcBef>
                <a:spcPts val="16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endParaRPr sz="927">
              <a:latin typeface="Gill Sans MT"/>
              <a:cs typeface="Gill Sans MT"/>
            </a:endParaRPr>
          </a:p>
          <a:p>
            <a:pPr marL="11206">
              <a:spcBef>
                <a:spcPts val="79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91087" y="3500157"/>
            <a:ext cx="285750" cy="319657"/>
          </a:xfrm>
          <a:prstGeom prst="rect">
            <a:avLst/>
          </a:prstGeom>
        </p:spPr>
        <p:txBody>
          <a:bodyPr vert="horz" wrap="square" lIns="0" tIns="21291" rIns="0" bIns="0" rtlCol="0">
            <a:spAutoFit/>
          </a:bodyPr>
          <a:lstStyle/>
          <a:p>
            <a:pPr marL="69480">
              <a:spcBef>
                <a:spcPts val="16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endParaRPr sz="927">
              <a:latin typeface="Gill Sans MT"/>
              <a:cs typeface="Gill Sans MT"/>
            </a:endParaRPr>
          </a:p>
          <a:p>
            <a:pPr marL="11206">
              <a:spcBef>
                <a:spcPts val="79"/>
              </a:spcBef>
            </a:pPr>
            <a:r>
              <a:rPr sz="927" spc="-53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89464" y="3510243"/>
            <a:ext cx="428625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31559" y="3510243"/>
            <a:ext cx="28462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05653" y="3510243"/>
            <a:ext cx="275665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66" dirty="0">
                <a:solidFill>
                  <a:srgbClr val="323232"/>
                </a:solidFill>
                <a:latin typeface="Gill Sans MT"/>
                <a:cs typeface="Gill Sans MT"/>
              </a:rPr>
              <a:t>Other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09370" y="3375772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51282" y="2968158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10%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51282" y="2560544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20%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51282" y="2152930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30%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51282" y="1745316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40%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34471" y="6"/>
            <a:ext cx="8875059" cy="412376"/>
          </a:xfrm>
          <a:custGeom>
            <a:avLst/>
            <a:gdLst/>
            <a:ahLst/>
            <a:cxnLst/>
            <a:rect l="l" t="t" r="r" b="b"/>
            <a:pathLst>
              <a:path w="10058400" h="467359">
                <a:moveTo>
                  <a:pt x="10058400" y="0"/>
                </a:moveTo>
                <a:lnTo>
                  <a:pt x="0" y="0"/>
                </a:lnTo>
                <a:lnTo>
                  <a:pt x="0" y="466818"/>
                </a:lnTo>
                <a:lnTo>
                  <a:pt x="10058400" y="466818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9" name="object 39"/>
          <p:cNvSpPr/>
          <p:nvPr/>
        </p:nvSpPr>
        <p:spPr>
          <a:xfrm>
            <a:off x="134471" y="6446184"/>
            <a:ext cx="8875059" cy="411816"/>
          </a:xfrm>
          <a:custGeom>
            <a:avLst/>
            <a:gdLst/>
            <a:ahLst/>
            <a:cxnLst/>
            <a:rect l="l" t="t" r="r" b="b"/>
            <a:pathLst>
              <a:path w="10058400" h="466725">
                <a:moveTo>
                  <a:pt x="10058400" y="0"/>
                </a:moveTo>
                <a:lnTo>
                  <a:pt x="0" y="0"/>
                </a:lnTo>
                <a:lnTo>
                  <a:pt x="0" y="466725"/>
                </a:lnTo>
                <a:lnTo>
                  <a:pt x="10058400" y="466725"/>
                </a:lnTo>
                <a:lnTo>
                  <a:pt x="10058400" y="0"/>
                </a:lnTo>
                <a:close/>
              </a:path>
            </a:pathLst>
          </a:custGeom>
          <a:solidFill>
            <a:srgbClr val="8A5E3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84" dirty="0"/>
              <a:t>Race</a:t>
            </a:r>
            <a:r>
              <a:rPr spc="-40" dirty="0"/>
              <a:t> </a:t>
            </a:r>
            <a:r>
              <a:rPr spc="75" dirty="0"/>
              <a:t>and</a:t>
            </a:r>
            <a:r>
              <a:rPr spc="-40" dirty="0"/>
              <a:t> </a:t>
            </a:r>
            <a:r>
              <a:rPr spc="101" dirty="0"/>
              <a:t>Ethnicity</a:t>
            </a:r>
            <a:r>
              <a:rPr spc="-40" dirty="0"/>
              <a:t> </a:t>
            </a:r>
            <a:r>
              <a:rPr spc="84" dirty="0"/>
              <a:t>Comparison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79" dirty="0"/>
              <a:t>Health</a:t>
            </a:r>
            <a:r>
              <a:rPr spc="-40" dirty="0"/>
              <a:t> </a:t>
            </a:r>
            <a:r>
              <a:rPr spc="71" dirty="0"/>
              <a:t>Indicators</a:t>
            </a:r>
          </a:p>
        </p:txBody>
      </p:sp>
      <p:sp>
        <p:nvSpPr>
          <p:cNvPr id="41" name="object 41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42" name="object 42"/>
          <p:cNvGrpSpPr/>
          <p:nvPr/>
        </p:nvGrpSpPr>
        <p:grpSpPr>
          <a:xfrm>
            <a:off x="1269067" y="4269441"/>
            <a:ext cx="3185272" cy="1865779"/>
            <a:chOff x="1285875" y="4838700"/>
            <a:chExt cx="3609975" cy="2114550"/>
          </a:xfrm>
        </p:grpSpPr>
        <p:sp>
          <p:nvSpPr>
            <p:cNvPr id="43" name="object 43"/>
            <p:cNvSpPr/>
            <p:nvPr/>
          </p:nvSpPr>
          <p:spPr>
            <a:xfrm>
              <a:off x="1381125" y="4843462"/>
              <a:ext cx="3514725" cy="514350"/>
            </a:xfrm>
            <a:custGeom>
              <a:avLst/>
              <a:gdLst/>
              <a:ahLst/>
              <a:cxnLst/>
              <a:rect l="l" t="t" r="r" b="b"/>
              <a:pathLst>
                <a:path w="3514725" h="514350">
                  <a:moveTo>
                    <a:pt x="0" y="0"/>
                  </a:moveTo>
                  <a:lnTo>
                    <a:pt x="3514725" y="0"/>
                  </a:lnTo>
                </a:path>
                <a:path w="3514725" h="514350">
                  <a:moveTo>
                    <a:pt x="0" y="514350"/>
                  </a:moveTo>
                  <a:lnTo>
                    <a:pt x="3514725" y="51435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" name="object 44"/>
            <p:cNvSpPr/>
            <p:nvPr/>
          </p:nvSpPr>
          <p:spPr>
            <a:xfrm>
              <a:off x="1381125" y="5862637"/>
              <a:ext cx="3514725" cy="495300"/>
            </a:xfrm>
            <a:custGeom>
              <a:avLst/>
              <a:gdLst/>
              <a:ahLst/>
              <a:cxnLst/>
              <a:rect l="l" t="t" r="r" b="b"/>
              <a:pathLst>
                <a:path w="3514725" h="495300">
                  <a:moveTo>
                    <a:pt x="0" y="0"/>
                  </a:moveTo>
                  <a:lnTo>
                    <a:pt x="200024" y="0"/>
                  </a:lnTo>
                </a:path>
                <a:path w="3514725" h="495300">
                  <a:moveTo>
                    <a:pt x="676274" y="0"/>
                  </a:moveTo>
                  <a:lnTo>
                    <a:pt x="1076324" y="0"/>
                  </a:lnTo>
                </a:path>
                <a:path w="3514725" h="495300">
                  <a:moveTo>
                    <a:pt x="1552574" y="0"/>
                  </a:moveTo>
                  <a:lnTo>
                    <a:pt x="2838449" y="0"/>
                  </a:lnTo>
                </a:path>
                <a:path w="3514725" h="495300">
                  <a:moveTo>
                    <a:pt x="3314699" y="0"/>
                  </a:moveTo>
                  <a:lnTo>
                    <a:pt x="3514725" y="0"/>
                  </a:lnTo>
                </a:path>
                <a:path w="3514725" h="495300">
                  <a:moveTo>
                    <a:pt x="0" y="495300"/>
                  </a:moveTo>
                  <a:lnTo>
                    <a:pt x="200024" y="495300"/>
                  </a:lnTo>
                </a:path>
                <a:path w="3514725" h="495300">
                  <a:moveTo>
                    <a:pt x="676274" y="495300"/>
                  </a:moveTo>
                  <a:lnTo>
                    <a:pt x="1076324" y="495300"/>
                  </a:lnTo>
                </a:path>
                <a:path w="3514725" h="495300">
                  <a:moveTo>
                    <a:pt x="1552574" y="495300"/>
                  </a:moveTo>
                  <a:lnTo>
                    <a:pt x="2838449" y="495300"/>
                  </a:lnTo>
                </a:path>
                <a:path w="3514725" h="495300">
                  <a:moveTo>
                    <a:pt x="3314699" y="495300"/>
                  </a:moveTo>
                  <a:lnTo>
                    <a:pt x="3514725" y="49530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1381125" y="6862762"/>
              <a:ext cx="3514725" cy="0"/>
            </a:xfrm>
            <a:custGeom>
              <a:avLst/>
              <a:gdLst/>
              <a:ahLst/>
              <a:cxnLst/>
              <a:rect l="l" t="t" r="r" b="b"/>
              <a:pathLst>
                <a:path w="3514725">
                  <a:moveTo>
                    <a:pt x="0" y="0"/>
                  </a:moveTo>
                  <a:lnTo>
                    <a:pt x="351472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1285875" y="4843462"/>
              <a:ext cx="3609975" cy="2110105"/>
            </a:xfrm>
            <a:custGeom>
              <a:avLst/>
              <a:gdLst/>
              <a:ahLst/>
              <a:cxnLst/>
              <a:rect l="l" t="t" r="r" b="b"/>
              <a:pathLst>
                <a:path w="3609975" h="2110104">
                  <a:moveTo>
                    <a:pt x="1404937" y="2014537"/>
                  </a:moveTo>
                  <a:lnTo>
                    <a:pt x="1404937" y="2109787"/>
                  </a:lnTo>
                </a:path>
                <a:path w="3609975" h="2110104">
                  <a:moveTo>
                    <a:pt x="2290762" y="2014537"/>
                  </a:moveTo>
                  <a:lnTo>
                    <a:pt x="2290762" y="2109787"/>
                  </a:lnTo>
                </a:path>
                <a:path w="3609975" h="2110104">
                  <a:moveTo>
                    <a:pt x="3167062" y="2014537"/>
                  </a:moveTo>
                  <a:lnTo>
                    <a:pt x="3167062" y="2109787"/>
                  </a:lnTo>
                </a:path>
                <a:path w="3609975" h="2110104">
                  <a:moveTo>
                    <a:pt x="528637" y="2014537"/>
                  </a:moveTo>
                  <a:lnTo>
                    <a:pt x="528637" y="2109787"/>
                  </a:lnTo>
                </a:path>
                <a:path w="3609975" h="2110104">
                  <a:moveTo>
                    <a:pt x="95250" y="2019300"/>
                  </a:moveTo>
                  <a:lnTo>
                    <a:pt x="3609975" y="2019300"/>
                  </a:lnTo>
                </a:path>
                <a:path w="3609975" h="2110104">
                  <a:moveTo>
                    <a:pt x="95250" y="0"/>
                  </a:moveTo>
                  <a:lnTo>
                    <a:pt x="0" y="0"/>
                  </a:lnTo>
                </a:path>
                <a:path w="3609975" h="2110104">
                  <a:moveTo>
                    <a:pt x="95250" y="514350"/>
                  </a:moveTo>
                  <a:lnTo>
                    <a:pt x="0" y="514350"/>
                  </a:lnTo>
                </a:path>
                <a:path w="3609975" h="2110104">
                  <a:moveTo>
                    <a:pt x="95250" y="1019175"/>
                  </a:moveTo>
                  <a:lnTo>
                    <a:pt x="0" y="1019175"/>
                  </a:lnTo>
                </a:path>
                <a:path w="3609975" h="2110104">
                  <a:moveTo>
                    <a:pt x="95250" y="1514475"/>
                  </a:moveTo>
                  <a:lnTo>
                    <a:pt x="0" y="1514475"/>
                  </a:lnTo>
                </a:path>
                <a:path w="3609975" h="2110104">
                  <a:moveTo>
                    <a:pt x="95250" y="2019300"/>
                  </a:moveTo>
                  <a:lnTo>
                    <a:pt x="0" y="2019300"/>
                  </a:lnTo>
                </a:path>
                <a:path w="3609975" h="2110104">
                  <a:moveTo>
                    <a:pt x="90487" y="4762"/>
                  </a:moveTo>
                  <a:lnTo>
                    <a:pt x="90487" y="20145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" name="object 47"/>
            <p:cNvSpPr/>
            <p:nvPr/>
          </p:nvSpPr>
          <p:spPr>
            <a:xfrm>
              <a:off x="1581149" y="5657850"/>
              <a:ext cx="476250" cy="1200150"/>
            </a:xfrm>
            <a:custGeom>
              <a:avLst/>
              <a:gdLst/>
              <a:ahLst/>
              <a:cxnLst/>
              <a:rect l="l" t="t" r="r" b="b"/>
              <a:pathLst>
                <a:path w="476250" h="1200150">
                  <a:moveTo>
                    <a:pt x="476249" y="0"/>
                  </a:moveTo>
                  <a:lnTo>
                    <a:pt x="0" y="0"/>
                  </a:lnTo>
                  <a:lnTo>
                    <a:pt x="0" y="1200149"/>
                  </a:lnTo>
                  <a:lnTo>
                    <a:pt x="476249" y="1200149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2457449" y="5715000"/>
              <a:ext cx="476250" cy="1143000"/>
            </a:xfrm>
            <a:custGeom>
              <a:avLst/>
              <a:gdLst/>
              <a:ahLst/>
              <a:cxnLst/>
              <a:rect l="l" t="t" r="r" b="b"/>
              <a:pathLst>
                <a:path w="476250" h="1143000">
                  <a:moveTo>
                    <a:pt x="476249" y="0"/>
                  </a:moveTo>
                  <a:lnTo>
                    <a:pt x="0" y="0"/>
                  </a:lnTo>
                  <a:lnTo>
                    <a:pt x="0" y="1142999"/>
                  </a:lnTo>
                  <a:lnTo>
                    <a:pt x="476249" y="1142999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3343274" y="6467475"/>
              <a:ext cx="476250" cy="390525"/>
            </a:xfrm>
            <a:custGeom>
              <a:avLst/>
              <a:gdLst/>
              <a:ahLst/>
              <a:cxnLst/>
              <a:rect l="l" t="t" r="r" b="b"/>
              <a:pathLst>
                <a:path w="476250" h="390525">
                  <a:moveTo>
                    <a:pt x="476249" y="0"/>
                  </a:moveTo>
                  <a:lnTo>
                    <a:pt x="0" y="0"/>
                  </a:lnTo>
                  <a:lnTo>
                    <a:pt x="0" y="390524"/>
                  </a:lnTo>
                  <a:lnTo>
                    <a:pt x="476249" y="390524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4219574" y="5362575"/>
              <a:ext cx="476250" cy="1495425"/>
            </a:xfrm>
            <a:custGeom>
              <a:avLst/>
              <a:gdLst/>
              <a:ahLst/>
              <a:cxnLst/>
              <a:rect l="l" t="t" r="r" b="b"/>
              <a:pathLst>
                <a:path w="476250" h="1495425">
                  <a:moveTo>
                    <a:pt x="476249" y="0"/>
                  </a:moveTo>
                  <a:lnTo>
                    <a:pt x="0" y="0"/>
                  </a:lnTo>
                  <a:lnTo>
                    <a:pt x="0" y="1495424"/>
                  </a:lnTo>
                  <a:lnTo>
                    <a:pt x="476249" y="1495424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636057" y="4821331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24%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409263" y="4871757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23%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216086" y="5535706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8%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964079" y="4560794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30%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515750" y="6107206"/>
            <a:ext cx="450476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41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927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87041" y="6107206"/>
            <a:ext cx="45832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41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927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927" spc="-53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149406" y="6107206"/>
            <a:ext cx="28462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928988" y="6107206"/>
            <a:ext cx="275665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66" dirty="0">
                <a:solidFill>
                  <a:srgbClr val="323232"/>
                </a:solidFill>
                <a:latin typeface="Gill Sans MT"/>
                <a:cs typeface="Gill Sans MT"/>
              </a:rPr>
              <a:t>Other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25212" y="3903569"/>
            <a:ext cx="3169024" cy="451669"/>
          </a:xfrm>
          <a:prstGeom prst="rect">
            <a:avLst/>
          </a:prstGeom>
        </p:spPr>
        <p:txBody>
          <a:bodyPr vert="horz" wrap="square" lIns="0" tIns="88526" rIns="0" bIns="0" rtlCol="0">
            <a:spAutoFit/>
          </a:bodyPr>
          <a:lstStyle/>
          <a:p>
            <a:pPr marL="288007">
              <a:spcBef>
                <a:spcPts val="697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Child</a:t>
            </a:r>
            <a:r>
              <a:rPr sz="927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In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Household</a:t>
            </a:r>
            <a:r>
              <a:rPr sz="927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Diagnosed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with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Depression/Anxiety,</a:t>
            </a:r>
            <a:r>
              <a:rPr sz="927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2021</a:t>
            </a:r>
            <a:endParaRPr sz="927">
              <a:latin typeface="Arial Narrow"/>
              <a:cs typeface="Arial Narrow"/>
            </a:endParaRPr>
          </a:p>
          <a:p>
            <a:pPr marL="11206">
              <a:spcBef>
                <a:spcPts val="609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40%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83300" y="5972735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25213" y="5529402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10%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25213" y="5086069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20%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25213" y="4642736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30%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000625" y="1177085"/>
            <a:ext cx="3537136" cy="1922487"/>
          </a:xfrm>
          <a:prstGeom prst="rect">
            <a:avLst/>
          </a:prstGeom>
        </p:spPr>
        <p:txBody>
          <a:bodyPr vert="horz" wrap="square" lIns="0" tIns="128307" rIns="0" bIns="0" rtlCol="0">
            <a:spAutoFit/>
          </a:bodyPr>
          <a:lstStyle/>
          <a:p>
            <a:pPr marL="578815">
              <a:spcBef>
                <a:spcPts val="1010"/>
              </a:spcBef>
            </a:pPr>
            <a:r>
              <a:rPr sz="2294" b="1" dirty="0">
                <a:solidFill>
                  <a:srgbClr val="0065CC"/>
                </a:solidFill>
                <a:latin typeface="Calibri"/>
                <a:cs typeface="Calibri"/>
              </a:rPr>
              <a:t>Mental</a:t>
            </a:r>
            <a:r>
              <a:rPr sz="2294" b="1" spc="79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75" dirty="0">
                <a:solidFill>
                  <a:srgbClr val="0065CC"/>
                </a:solidFill>
                <a:latin typeface="Calibri"/>
                <a:cs typeface="Calibri"/>
              </a:rPr>
              <a:t>Health</a:t>
            </a:r>
            <a:endParaRPr sz="2294">
              <a:latin typeface="Calibri"/>
              <a:cs typeface="Calibri"/>
            </a:endParaRPr>
          </a:p>
          <a:p>
            <a:pPr marL="33619" marR="26896">
              <a:lnSpc>
                <a:spcPts val="1394"/>
              </a:lnSpc>
              <a:spcBef>
                <a:spcPts val="543"/>
              </a:spcBef>
            </a:pP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Mental</a:t>
            </a:r>
            <a:r>
              <a:rPr sz="1191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health</a:t>
            </a:r>
            <a:r>
              <a:rPr sz="1191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is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one</a:t>
            </a:r>
            <a:r>
              <a:rPr sz="1191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of</a:t>
            </a:r>
            <a:r>
              <a:rPr sz="1191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leading</a:t>
            </a:r>
            <a:r>
              <a:rPr sz="1191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causes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of</a:t>
            </a:r>
            <a:r>
              <a:rPr sz="1191" spc="1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disability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world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wide,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with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suicide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being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leading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cause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of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death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among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young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people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ages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15-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29.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Additionally,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people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with</a:t>
            </a:r>
            <a:r>
              <a:rPr sz="1191" spc="6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mental</a:t>
            </a:r>
            <a:r>
              <a:rPr sz="1191" spc="6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illness</a:t>
            </a:r>
            <a:r>
              <a:rPr sz="1191" spc="6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face</a:t>
            </a:r>
            <a:r>
              <a:rPr sz="1191" spc="6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stigma,</a:t>
            </a:r>
            <a:r>
              <a:rPr sz="1191" spc="6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poorer</a:t>
            </a:r>
            <a:r>
              <a:rPr sz="1191" spc="6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physical</a:t>
            </a:r>
            <a:r>
              <a:rPr sz="1191" spc="6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health,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die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on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average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10-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25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years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earlier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than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general population</a:t>
            </a:r>
            <a:r>
              <a:rPr sz="993" spc="-13" baseline="48148" dirty="0">
                <a:solidFill>
                  <a:srgbClr val="323232"/>
                </a:solidFill>
                <a:latin typeface="Calibri"/>
                <a:cs typeface="Calibri"/>
              </a:rPr>
              <a:t>2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.</a:t>
            </a:r>
            <a:r>
              <a:rPr sz="993" spc="-13" baseline="48148" dirty="0">
                <a:solidFill>
                  <a:srgbClr val="323232"/>
                </a:solidFill>
                <a:latin typeface="Calibri"/>
                <a:cs typeface="Calibri"/>
              </a:rPr>
              <a:t>5</a:t>
            </a:r>
            <a:endParaRPr sz="993" baseline="48148">
              <a:latin typeface="Calibri"/>
              <a:cs typeface="Calibri"/>
            </a:endParaRPr>
          </a:p>
          <a:p>
            <a:pPr marL="1481496" marR="312100" indent="-985050">
              <a:lnSpc>
                <a:spcPct val="111100"/>
              </a:lnSpc>
              <a:spcBef>
                <a:spcPts val="322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Felt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Stressed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or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Worried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in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Last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12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Months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About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Having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Money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22" dirty="0">
                <a:solidFill>
                  <a:srgbClr val="323232"/>
                </a:solidFill>
                <a:latin typeface="Arial Narrow"/>
                <a:cs typeface="Arial Narrow"/>
              </a:rPr>
              <a:t>for</a:t>
            </a:r>
            <a:r>
              <a:rPr sz="794" b="1" spc="44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Basic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Needs,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2021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345273" y="4857750"/>
            <a:ext cx="386603" cy="361390"/>
          </a:xfrm>
          <a:custGeom>
            <a:avLst/>
            <a:gdLst/>
            <a:ahLst/>
            <a:cxnLst/>
            <a:rect l="l" t="t" r="r" b="b"/>
            <a:pathLst>
              <a:path w="438150" h="409575">
                <a:moveTo>
                  <a:pt x="417193" y="380733"/>
                </a:moveTo>
                <a:lnTo>
                  <a:pt x="282956" y="380733"/>
                </a:lnTo>
                <a:lnTo>
                  <a:pt x="286639" y="384352"/>
                </a:lnTo>
                <a:lnTo>
                  <a:pt x="289166" y="389890"/>
                </a:lnTo>
                <a:lnTo>
                  <a:pt x="324329" y="406501"/>
                </a:lnTo>
                <a:lnTo>
                  <a:pt x="348386" y="409575"/>
                </a:lnTo>
                <a:lnTo>
                  <a:pt x="358496" y="409095"/>
                </a:lnTo>
                <a:lnTo>
                  <a:pt x="371049" y="407142"/>
                </a:lnTo>
                <a:lnTo>
                  <a:pt x="385183" y="402942"/>
                </a:lnTo>
                <a:lnTo>
                  <a:pt x="400037" y="395719"/>
                </a:lnTo>
                <a:lnTo>
                  <a:pt x="414362" y="384432"/>
                </a:lnTo>
                <a:lnTo>
                  <a:pt x="417193" y="380733"/>
                </a:lnTo>
                <a:close/>
              </a:path>
              <a:path w="438150" h="409575">
                <a:moveTo>
                  <a:pt x="216117" y="276948"/>
                </a:moveTo>
                <a:lnTo>
                  <a:pt x="166560" y="276948"/>
                </a:lnTo>
                <a:lnTo>
                  <a:pt x="273545" y="376555"/>
                </a:lnTo>
                <a:lnTo>
                  <a:pt x="276098" y="378904"/>
                </a:lnTo>
                <a:lnTo>
                  <a:pt x="279095" y="380314"/>
                </a:lnTo>
                <a:lnTo>
                  <a:pt x="282511" y="380809"/>
                </a:lnTo>
                <a:lnTo>
                  <a:pt x="282956" y="380733"/>
                </a:lnTo>
                <a:lnTo>
                  <a:pt x="417193" y="380733"/>
                </a:lnTo>
                <a:lnTo>
                  <a:pt x="421209" y="375488"/>
                </a:lnTo>
                <a:lnTo>
                  <a:pt x="348386" y="375488"/>
                </a:lnTo>
                <a:lnTo>
                  <a:pt x="341992" y="375013"/>
                </a:lnTo>
                <a:lnTo>
                  <a:pt x="302447" y="356288"/>
                </a:lnTo>
                <a:lnTo>
                  <a:pt x="287185" y="312102"/>
                </a:lnTo>
                <a:lnTo>
                  <a:pt x="254050" y="312102"/>
                </a:lnTo>
                <a:lnTo>
                  <a:pt x="216117" y="276948"/>
                </a:lnTo>
                <a:close/>
              </a:path>
              <a:path w="438150" h="409575">
                <a:moveTo>
                  <a:pt x="431110" y="289737"/>
                </a:moveTo>
                <a:lnTo>
                  <a:pt x="378764" y="289737"/>
                </a:lnTo>
                <a:lnTo>
                  <a:pt x="388010" y="291553"/>
                </a:lnTo>
                <a:lnTo>
                  <a:pt x="393712" y="295592"/>
                </a:lnTo>
                <a:lnTo>
                  <a:pt x="397770" y="299117"/>
                </a:lnTo>
                <a:lnTo>
                  <a:pt x="401126" y="304307"/>
                </a:lnTo>
                <a:lnTo>
                  <a:pt x="403410" y="312198"/>
                </a:lnTo>
                <a:lnTo>
                  <a:pt x="404242" y="323669"/>
                </a:lnTo>
                <a:lnTo>
                  <a:pt x="404212" y="324218"/>
                </a:lnTo>
                <a:lnTo>
                  <a:pt x="391084" y="360268"/>
                </a:lnTo>
                <a:lnTo>
                  <a:pt x="354786" y="375087"/>
                </a:lnTo>
                <a:lnTo>
                  <a:pt x="348386" y="375488"/>
                </a:lnTo>
                <a:lnTo>
                  <a:pt x="421209" y="375488"/>
                </a:lnTo>
                <a:lnTo>
                  <a:pt x="426473" y="368611"/>
                </a:lnTo>
                <a:lnTo>
                  <a:pt x="434854" y="348370"/>
                </a:lnTo>
                <a:lnTo>
                  <a:pt x="437897" y="324510"/>
                </a:lnTo>
                <a:lnTo>
                  <a:pt x="437969" y="323669"/>
                </a:lnTo>
                <a:lnTo>
                  <a:pt x="436165" y="305365"/>
                </a:lnTo>
                <a:lnTo>
                  <a:pt x="431110" y="289737"/>
                </a:lnTo>
                <a:close/>
              </a:path>
              <a:path w="438150" h="409575">
                <a:moveTo>
                  <a:pt x="150635" y="325424"/>
                </a:moveTo>
                <a:lnTo>
                  <a:pt x="71158" y="325424"/>
                </a:lnTo>
                <a:lnTo>
                  <a:pt x="57133" y="343215"/>
                </a:lnTo>
                <a:lnTo>
                  <a:pt x="38898" y="359124"/>
                </a:lnTo>
                <a:lnTo>
                  <a:pt x="23089" y="370566"/>
                </a:lnTo>
                <a:lnTo>
                  <a:pt x="16344" y="374954"/>
                </a:lnTo>
                <a:lnTo>
                  <a:pt x="49642" y="373224"/>
                </a:lnTo>
                <a:lnTo>
                  <a:pt x="88951" y="365844"/>
                </a:lnTo>
                <a:lnTo>
                  <a:pt x="126634" y="349528"/>
                </a:lnTo>
                <a:lnTo>
                  <a:pt x="150635" y="325424"/>
                </a:lnTo>
                <a:close/>
              </a:path>
              <a:path w="438150" h="409575">
                <a:moveTo>
                  <a:pt x="370522" y="255651"/>
                </a:moveTo>
                <a:lnTo>
                  <a:pt x="327304" y="266839"/>
                </a:lnTo>
                <a:lnTo>
                  <a:pt x="303060" y="307314"/>
                </a:lnTo>
                <a:lnTo>
                  <a:pt x="305437" y="323669"/>
                </a:lnTo>
                <a:lnTo>
                  <a:pt x="329946" y="353644"/>
                </a:lnTo>
                <a:lnTo>
                  <a:pt x="352663" y="358546"/>
                </a:lnTo>
                <a:lnTo>
                  <a:pt x="354711" y="358444"/>
                </a:lnTo>
                <a:lnTo>
                  <a:pt x="370662" y="342595"/>
                </a:lnTo>
                <a:lnTo>
                  <a:pt x="370382" y="338074"/>
                </a:lnTo>
                <a:lnTo>
                  <a:pt x="347548" y="324586"/>
                </a:lnTo>
                <a:lnTo>
                  <a:pt x="339737" y="320929"/>
                </a:lnTo>
                <a:lnTo>
                  <a:pt x="336791" y="320370"/>
                </a:lnTo>
                <a:lnTo>
                  <a:pt x="336791" y="302425"/>
                </a:lnTo>
                <a:lnTo>
                  <a:pt x="370522" y="289737"/>
                </a:lnTo>
                <a:lnTo>
                  <a:pt x="431110" y="289737"/>
                </a:lnTo>
                <a:lnTo>
                  <a:pt x="402056" y="261180"/>
                </a:lnTo>
                <a:lnTo>
                  <a:pt x="380121" y="256028"/>
                </a:lnTo>
                <a:lnTo>
                  <a:pt x="370522" y="255651"/>
                </a:lnTo>
                <a:close/>
              </a:path>
              <a:path w="438150" h="409575">
                <a:moveTo>
                  <a:pt x="100672" y="0"/>
                </a:moveTo>
                <a:lnTo>
                  <a:pt x="50509" y="11556"/>
                </a:lnTo>
                <a:lnTo>
                  <a:pt x="9877" y="51536"/>
                </a:lnTo>
                <a:lnTo>
                  <a:pt x="0" y="95338"/>
                </a:lnTo>
                <a:lnTo>
                  <a:pt x="6260" y="134322"/>
                </a:lnTo>
                <a:lnTo>
                  <a:pt x="33807" y="181276"/>
                </a:lnTo>
                <a:lnTo>
                  <a:pt x="110680" y="231152"/>
                </a:lnTo>
                <a:lnTo>
                  <a:pt x="94901" y="274335"/>
                </a:lnTo>
                <a:lnTo>
                  <a:pt x="62671" y="296246"/>
                </a:lnTo>
                <a:lnTo>
                  <a:pt x="27302" y="304251"/>
                </a:lnTo>
                <a:lnTo>
                  <a:pt x="2108" y="305714"/>
                </a:lnTo>
                <a:lnTo>
                  <a:pt x="23632" y="317973"/>
                </a:lnTo>
                <a:lnTo>
                  <a:pt x="37999" y="324113"/>
                </a:lnTo>
                <a:lnTo>
                  <a:pt x="51684" y="325981"/>
                </a:lnTo>
                <a:lnTo>
                  <a:pt x="71158" y="325424"/>
                </a:lnTo>
                <a:lnTo>
                  <a:pt x="150635" y="325424"/>
                </a:lnTo>
                <a:lnTo>
                  <a:pt x="155050" y="320991"/>
                </a:lnTo>
                <a:lnTo>
                  <a:pt x="166560" y="276948"/>
                </a:lnTo>
                <a:lnTo>
                  <a:pt x="216117" y="276948"/>
                </a:lnTo>
                <a:lnTo>
                  <a:pt x="164973" y="229552"/>
                </a:lnTo>
                <a:lnTo>
                  <a:pt x="169278" y="194343"/>
                </a:lnTo>
                <a:lnTo>
                  <a:pt x="171117" y="190131"/>
                </a:lnTo>
                <a:lnTo>
                  <a:pt x="108572" y="190131"/>
                </a:lnTo>
                <a:lnTo>
                  <a:pt x="61671" y="161378"/>
                </a:lnTo>
                <a:lnTo>
                  <a:pt x="37895" y="123205"/>
                </a:lnTo>
                <a:lnTo>
                  <a:pt x="33743" y="95338"/>
                </a:lnTo>
                <a:lnTo>
                  <a:pt x="35340" y="79302"/>
                </a:lnTo>
                <a:lnTo>
                  <a:pt x="64495" y="42968"/>
                </a:lnTo>
                <a:lnTo>
                  <a:pt x="95923" y="35687"/>
                </a:lnTo>
                <a:lnTo>
                  <a:pt x="146023" y="35687"/>
                </a:lnTo>
                <a:lnTo>
                  <a:pt x="111747" y="4267"/>
                </a:lnTo>
                <a:lnTo>
                  <a:pt x="108572" y="1447"/>
                </a:lnTo>
                <a:lnTo>
                  <a:pt x="104889" y="25"/>
                </a:lnTo>
                <a:lnTo>
                  <a:pt x="100672" y="0"/>
                </a:lnTo>
                <a:close/>
              </a:path>
              <a:path w="438150" h="409575">
                <a:moveTo>
                  <a:pt x="354838" y="324218"/>
                </a:moveTo>
                <a:lnTo>
                  <a:pt x="352602" y="324358"/>
                </a:lnTo>
                <a:lnTo>
                  <a:pt x="347548" y="324586"/>
                </a:lnTo>
                <a:lnTo>
                  <a:pt x="357241" y="324586"/>
                </a:lnTo>
                <a:lnTo>
                  <a:pt x="357022" y="324510"/>
                </a:lnTo>
                <a:lnTo>
                  <a:pt x="354838" y="324218"/>
                </a:lnTo>
                <a:close/>
              </a:path>
              <a:path w="438150" h="409575">
                <a:moveTo>
                  <a:pt x="289177" y="134747"/>
                </a:moveTo>
                <a:lnTo>
                  <a:pt x="215569" y="134747"/>
                </a:lnTo>
                <a:lnTo>
                  <a:pt x="345757" y="201853"/>
                </a:lnTo>
                <a:lnTo>
                  <a:pt x="339217" y="203854"/>
                </a:lnTo>
                <a:lnTo>
                  <a:pt x="296877" y="226441"/>
                </a:lnTo>
                <a:lnTo>
                  <a:pt x="259124" y="274335"/>
                </a:lnTo>
                <a:lnTo>
                  <a:pt x="252996" y="307314"/>
                </a:lnTo>
                <a:lnTo>
                  <a:pt x="252996" y="309232"/>
                </a:lnTo>
                <a:lnTo>
                  <a:pt x="253974" y="310248"/>
                </a:lnTo>
                <a:lnTo>
                  <a:pt x="254050" y="312102"/>
                </a:lnTo>
                <a:lnTo>
                  <a:pt x="287185" y="312102"/>
                </a:lnTo>
                <a:lnTo>
                  <a:pt x="286727" y="307314"/>
                </a:lnTo>
                <a:lnTo>
                  <a:pt x="290785" y="285844"/>
                </a:lnTo>
                <a:lnTo>
                  <a:pt x="317674" y="253272"/>
                </a:lnTo>
                <a:lnTo>
                  <a:pt x="356490" y="232035"/>
                </a:lnTo>
                <a:lnTo>
                  <a:pt x="393954" y="220268"/>
                </a:lnTo>
                <a:lnTo>
                  <a:pt x="396849" y="218605"/>
                </a:lnTo>
                <a:lnTo>
                  <a:pt x="401599" y="213461"/>
                </a:lnTo>
                <a:lnTo>
                  <a:pt x="403047" y="210439"/>
                </a:lnTo>
                <a:lnTo>
                  <a:pt x="404101" y="203479"/>
                </a:lnTo>
                <a:lnTo>
                  <a:pt x="403606" y="200164"/>
                </a:lnTo>
                <a:lnTo>
                  <a:pt x="400583" y="193814"/>
                </a:lnTo>
                <a:lnTo>
                  <a:pt x="398322" y="191363"/>
                </a:lnTo>
                <a:lnTo>
                  <a:pt x="395300" y="189611"/>
                </a:lnTo>
                <a:lnTo>
                  <a:pt x="289177" y="134747"/>
                </a:lnTo>
                <a:close/>
              </a:path>
              <a:path w="438150" h="409575">
                <a:moveTo>
                  <a:pt x="146023" y="35687"/>
                </a:moveTo>
                <a:lnTo>
                  <a:pt x="95923" y="35687"/>
                </a:lnTo>
                <a:lnTo>
                  <a:pt x="161810" y="95338"/>
                </a:lnTo>
                <a:lnTo>
                  <a:pt x="136182" y="115436"/>
                </a:lnTo>
                <a:lnTo>
                  <a:pt x="120199" y="139734"/>
                </a:lnTo>
                <a:lnTo>
                  <a:pt x="111711" y="165533"/>
                </a:lnTo>
                <a:lnTo>
                  <a:pt x="108572" y="190131"/>
                </a:lnTo>
                <a:lnTo>
                  <a:pt x="171117" y="190131"/>
                </a:lnTo>
                <a:lnTo>
                  <a:pt x="180984" y="167538"/>
                </a:lnTo>
                <a:lnTo>
                  <a:pt x="197334" y="148038"/>
                </a:lnTo>
                <a:lnTo>
                  <a:pt x="215569" y="134747"/>
                </a:lnTo>
                <a:lnTo>
                  <a:pt x="289177" y="134747"/>
                </a:lnTo>
                <a:lnTo>
                  <a:pt x="213982" y="95872"/>
                </a:lnTo>
                <a:lnTo>
                  <a:pt x="209473" y="92532"/>
                </a:lnTo>
                <a:lnTo>
                  <a:pt x="199250" y="83794"/>
                </a:lnTo>
                <a:lnTo>
                  <a:pt x="198158" y="83477"/>
                </a:lnTo>
                <a:lnTo>
                  <a:pt x="146023" y="356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66" name="object 66"/>
          <p:cNvGrpSpPr/>
          <p:nvPr/>
        </p:nvGrpSpPr>
        <p:grpSpPr>
          <a:xfrm>
            <a:off x="5462868" y="3227295"/>
            <a:ext cx="3042397" cy="1269066"/>
            <a:chOff x="6038850" y="3657600"/>
            <a:chExt cx="3448050" cy="1438275"/>
          </a:xfrm>
        </p:grpSpPr>
        <p:sp>
          <p:nvSpPr>
            <p:cNvPr id="67" name="object 67"/>
            <p:cNvSpPr/>
            <p:nvPr/>
          </p:nvSpPr>
          <p:spPr>
            <a:xfrm>
              <a:off x="6134100" y="3662362"/>
              <a:ext cx="3352800" cy="0"/>
            </a:xfrm>
            <a:custGeom>
              <a:avLst/>
              <a:gdLst/>
              <a:ahLst/>
              <a:cxnLst/>
              <a:rect l="l" t="t" r="r" b="b"/>
              <a:pathLst>
                <a:path w="3352800">
                  <a:moveTo>
                    <a:pt x="0" y="0"/>
                  </a:moveTo>
                  <a:lnTo>
                    <a:pt x="335280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8" name="object 68"/>
            <p:cNvSpPr/>
            <p:nvPr/>
          </p:nvSpPr>
          <p:spPr>
            <a:xfrm>
              <a:off x="6134100" y="4338637"/>
              <a:ext cx="3352800" cy="0"/>
            </a:xfrm>
            <a:custGeom>
              <a:avLst/>
              <a:gdLst/>
              <a:ahLst/>
              <a:cxnLst/>
              <a:rect l="l" t="t" r="r" b="b"/>
              <a:pathLst>
                <a:path w="3352800">
                  <a:moveTo>
                    <a:pt x="0" y="0"/>
                  </a:moveTo>
                  <a:lnTo>
                    <a:pt x="1457324" y="0"/>
                  </a:lnTo>
                </a:path>
                <a:path w="3352800">
                  <a:moveTo>
                    <a:pt x="1895474" y="0"/>
                  </a:moveTo>
                  <a:lnTo>
                    <a:pt x="2800349" y="0"/>
                  </a:lnTo>
                </a:path>
                <a:path w="3352800">
                  <a:moveTo>
                    <a:pt x="3238499" y="0"/>
                  </a:moveTo>
                  <a:lnTo>
                    <a:pt x="335280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9" name="object 69"/>
            <p:cNvSpPr/>
            <p:nvPr/>
          </p:nvSpPr>
          <p:spPr>
            <a:xfrm>
              <a:off x="6134100" y="5005387"/>
              <a:ext cx="3352800" cy="0"/>
            </a:xfrm>
            <a:custGeom>
              <a:avLst/>
              <a:gdLst/>
              <a:ahLst/>
              <a:cxnLst/>
              <a:rect l="l" t="t" r="r" b="b"/>
              <a:pathLst>
                <a:path w="3352800">
                  <a:moveTo>
                    <a:pt x="0" y="0"/>
                  </a:moveTo>
                  <a:lnTo>
                    <a:pt x="335280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0" name="object 70"/>
            <p:cNvSpPr/>
            <p:nvPr/>
          </p:nvSpPr>
          <p:spPr>
            <a:xfrm>
              <a:off x="6038850" y="3662362"/>
              <a:ext cx="3448050" cy="1433830"/>
            </a:xfrm>
            <a:custGeom>
              <a:avLst/>
              <a:gdLst/>
              <a:ahLst/>
              <a:cxnLst/>
              <a:rect l="l" t="t" r="r" b="b"/>
              <a:pathLst>
                <a:path w="3448050" h="1433829">
                  <a:moveTo>
                    <a:pt x="1100137" y="1338262"/>
                  </a:moveTo>
                  <a:lnTo>
                    <a:pt x="1100137" y="1433512"/>
                  </a:lnTo>
                </a:path>
                <a:path w="3448050" h="1433829">
                  <a:moveTo>
                    <a:pt x="1766887" y="1338262"/>
                  </a:moveTo>
                  <a:lnTo>
                    <a:pt x="1766887" y="1433512"/>
                  </a:lnTo>
                </a:path>
                <a:path w="3448050" h="1433829">
                  <a:moveTo>
                    <a:pt x="2433637" y="1338262"/>
                  </a:moveTo>
                  <a:lnTo>
                    <a:pt x="2433637" y="1433512"/>
                  </a:lnTo>
                </a:path>
                <a:path w="3448050" h="1433829">
                  <a:moveTo>
                    <a:pt x="3109912" y="1338262"/>
                  </a:moveTo>
                  <a:lnTo>
                    <a:pt x="3109912" y="1433512"/>
                  </a:lnTo>
                </a:path>
                <a:path w="3448050" h="1433829">
                  <a:moveTo>
                    <a:pt x="423862" y="1338262"/>
                  </a:moveTo>
                  <a:lnTo>
                    <a:pt x="423862" y="1433512"/>
                  </a:lnTo>
                </a:path>
                <a:path w="3448050" h="1433829">
                  <a:moveTo>
                    <a:pt x="95250" y="1343025"/>
                  </a:moveTo>
                  <a:lnTo>
                    <a:pt x="3448050" y="1343025"/>
                  </a:lnTo>
                </a:path>
                <a:path w="3448050" h="1433829">
                  <a:moveTo>
                    <a:pt x="95250" y="0"/>
                  </a:moveTo>
                  <a:lnTo>
                    <a:pt x="0" y="0"/>
                  </a:lnTo>
                </a:path>
                <a:path w="3448050" h="1433829">
                  <a:moveTo>
                    <a:pt x="95250" y="676275"/>
                  </a:moveTo>
                  <a:lnTo>
                    <a:pt x="0" y="676275"/>
                  </a:lnTo>
                </a:path>
                <a:path w="3448050" h="1433829">
                  <a:moveTo>
                    <a:pt x="95250" y="1343025"/>
                  </a:moveTo>
                  <a:lnTo>
                    <a:pt x="0" y="1343025"/>
                  </a:lnTo>
                </a:path>
                <a:path w="3448050" h="1433829">
                  <a:moveTo>
                    <a:pt x="90487" y="4762"/>
                  </a:moveTo>
                  <a:lnTo>
                    <a:pt x="90487" y="13382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1" name="object 71"/>
            <p:cNvSpPr/>
            <p:nvPr/>
          </p:nvSpPr>
          <p:spPr>
            <a:xfrm>
              <a:off x="6257924" y="4400550"/>
              <a:ext cx="438150" cy="600075"/>
            </a:xfrm>
            <a:custGeom>
              <a:avLst/>
              <a:gdLst/>
              <a:ahLst/>
              <a:cxnLst/>
              <a:rect l="l" t="t" r="r" b="b"/>
              <a:pathLst>
                <a:path w="438150" h="600075">
                  <a:moveTo>
                    <a:pt x="438149" y="0"/>
                  </a:moveTo>
                  <a:lnTo>
                    <a:pt x="0" y="0"/>
                  </a:lnTo>
                  <a:lnTo>
                    <a:pt x="0" y="600074"/>
                  </a:lnTo>
                  <a:lnTo>
                    <a:pt x="438149" y="600074"/>
                  </a:lnTo>
                  <a:lnTo>
                    <a:pt x="43814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2" name="object 72"/>
            <p:cNvSpPr/>
            <p:nvPr/>
          </p:nvSpPr>
          <p:spPr>
            <a:xfrm>
              <a:off x="6924674" y="4572000"/>
              <a:ext cx="438150" cy="428625"/>
            </a:xfrm>
            <a:custGeom>
              <a:avLst/>
              <a:gdLst/>
              <a:ahLst/>
              <a:cxnLst/>
              <a:rect l="l" t="t" r="r" b="b"/>
              <a:pathLst>
                <a:path w="438150" h="428625">
                  <a:moveTo>
                    <a:pt x="438149" y="0"/>
                  </a:moveTo>
                  <a:lnTo>
                    <a:pt x="0" y="0"/>
                  </a:lnTo>
                  <a:lnTo>
                    <a:pt x="0" y="428624"/>
                  </a:lnTo>
                  <a:lnTo>
                    <a:pt x="438149" y="428624"/>
                  </a:lnTo>
                  <a:lnTo>
                    <a:pt x="43814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3" name="object 73"/>
            <p:cNvSpPr/>
            <p:nvPr/>
          </p:nvSpPr>
          <p:spPr>
            <a:xfrm>
              <a:off x="7591424" y="4248150"/>
              <a:ext cx="438150" cy="752475"/>
            </a:xfrm>
            <a:custGeom>
              <a:avLst/>
              <a:gdLst/>
              <a:ahLst/>
              <a:cxnLst/>
              <a:rect l="l" t="t" r="r" b="b"/>
              <a:pathLst>
                <a:path w="438150" h="752475">
                  <a:moveTo>
                    <a:pt x="438149" y="0"/>
                  </a:moveTo>
                  <a:lnTo>
                    <a:pt x="0" y="0"/>
                  </a:lnTo>
                  <a:lnTo>
                    <a:pt x="0" y="752474"/>
                  </a:lnTo>
                  <a:lnTo>
                    <a:pt x="438149" y="752474"/>
                  </a:lnTo>
                  <a:lnTo>
                    <a:pt x="438149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4" name="object 74"/>
            <p:cNvSpPr/>
            <p:nvPr/>
          </p:nvSpPr>
          <p:spPr>
            <a:xfrm>
              <a:off x="8267699" y="4419600"/>
              <a:ext cx="438150" cy="581025"/>
            </a:xfrm>
            <a:custGeom>
              <a:avLst/>
              <a:gdLst/>
              <a:ahLst/>
              <a:cxnLst/>
              <a:rect l="l" t="t" r="r" b="b"/>
              <a:pathLst>
                <a:path w="438150" h="581025">
                  <a:moveTo>
                    <a:pt x="438149" y="0"/>
                  </a:moveTo>
                  <a:lnTo>
                    <a:pt x="0" y="0"/>
                  </a:lnTo>
                  <a:lnTo>
                    <a:pt x="0" y="581024"/>
                  </a:lnTo>
                  <a:lnTo>
                    <a:pt x="438149" y="581024"/>
                  </a:lnTo>
                  <a:lnTo>
                    <a:pt x="43814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5" name="object 75"/>
            <p:cNvSpPr/>
            <p:nvPr/>
          </p:nvSpPr>
          <p:spPr>
            <a:xfrm>
              <a:off x="8934449" y="4248150"/>
              <a:ext cx="438150" cy="752475"/>
            </a:xfrm>
            <a:custGeom>
              <a:avLst/>
              <a:gdLst/>
              <a:ahLst/>
              <a:cxnLst/>
              <a:rect l="l" t="t" r="r" b="b"/>
              <a:pathLst>
                <a:path w="438150" h="752475">
                  <a:moveTo>
                    <a:pt x="438149" y="0"/>
                  </a:moveTo>
                  <a:lnTo>
                    <a:pt x="0" y="0"/>
                  </a:lnTo>
                  <a:lnTo>
                    <a:pt x="0" y="752474"/>
                  </a:lnTo>
                  <a:lnTo>
                    <a:pt x="438149" y="752474"/>
                  </a:lnTo>
                  <a:lnTo>
                    <a:pt x="438149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5754215" y="3737162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46%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342524" y="3888442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33%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930833" y="3602692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57%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527546" y="3753971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44%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115855" y="3602692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57%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296030" y="4350684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246242" y="3762376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50%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196459" y="3174067"/>
            <a:ext cx="23588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100%</a:t>
            </a:r>
            <a:endParaRPr sz="794">
              <a:latin typeface="Gill Sans MT"/>
              <a:cs typeface="Gill Sans MT"/>
            </a:endParaRPr>
          </a:p>
        </p:txBody>
      </p:sp>
      <p:pic>
        <p:nvPicPr>
          <p:cNvPr id="84" name="object 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5195" y="5698596"/>
            <a:ext cx="426491" cy="554973"/>
          </a:xfrm>
          <a:prstGeom prst="rect">
            <a:avLst/>
          </a:prstGeom>
        </p:spPr>
      </p:pic>
      <p:sp>
        <p:nvSpPr>
          <p:cNvPr id="85" name="object 85"/>
          <p:cNvSpPr txBox="1"/>
          <p:nvPr/>
        </p:nvSpPr>
        <p:spPr>
          <a:xfrm>
            <a:off x="5625864" y="4434168"/>
            <a:ext cx="3143250" cy="1960925"/>
          </a:xfrm>
          <a:prstGeom prst="rect">
            <a:avLst/>
          </a:prstGeom>
        </p:spPr>
        <p:txBody>
          <a:bodyPr vert="horz" wrap="square" lIns="0" tIns="53788" rIns="0" bIns="0" rtlCol="0">
            <a:spAutoFit/>
          </a:bodyPr>
          <a:lstStyle/>
          <a:p>
            <a:pPr marL="33619">
              <a:spcBef>
                <a:spcPts val="424"/>
              </a:spcBef>
              <a:tabLst>
                <a:tab pos="621399" algn="l"/>
                <a:tab pos="1225989" algn="l"/>
                <a:tab pos="1879887" algn="l"/>
                <a:tab pos="2474951" algn="l"/>
              </a:tabLst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Other</a:t>
            </a:r>
            <a:endParaRPr sz="794">
              <a:latin typeface="Gill Sans MT"/>
              <a:cs typeface="Gill Sans MT"/>
            </a:endParaRPr>
          </a:p>
          <a:p>
            <a:pPr marL="290808" marR="144564">
              <a:lnSpc>
                <a:spcPts val="1394"/>
              </a:lnSpc>
              <a:spcBef>
                <a:spcPts val="578"/>
              </a:spcBef>
            </a:pPr>
            <a:r>
              <a:rPr sz="1191" dirty="0">
                <a:latin typeface="Calibri"/>
                <a:cs typeface="Calibri"/>
              </a:rPr>
              <a:t>Parents</a:t>
            </a:r>
            <a:r>
              <a:rPr sz="1191" spc="40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in</a:t>
            </a:r>
            <a:r>
              <a:rPr sz="1191" spc="40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Howard</a:t>
            </a:r>
            <a:r>
              <a:rPr sz="1191" spc="40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County</a:t>
            </a:r>
            <a:r>
              <a:rPr sz="1191" spc="40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with</a:t>
            </a:r>
            <a:r>
              <a:rPr sz="1191" spc="40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less</a:t>
            </a:r>
            <a:r>
              <a:rPr sz="1191" spc="40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than</a:t>
            </a:r>
            <a:r>
              <a:rPr sz="1191" spc="40" dirty="0">
                <a:latin typeface="Calibri"/>
                <a:cs typeface="Calibri"/>
              </a:rPr>
              <a:t> </a:t>
            </a:r>
            <a:r>
              <a:rPr sz="1191" spc="-44" dirty="0">
                <a:latin typeface="Calibri"/>
                <a:cs typeface="Calibri"/>
              </a:rPr>
              <a:t>a </a:t>
            </a:r>
            <a:r>
              <a:rPr sz="1191" dirty="0">
                <a:latin typeface="Calibri"/>
                <a:cs typeface="Calibri"/>
              </a:rPr>
              <a:t>high</a:t>
            </a:r>
            <a:r>
              <a:rPr sz="1191" spc="53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school</a:t>
            </a:r>
            <a:r>
              <a:rPr sz="1191" spc="57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diploma</a:t>
            </a:r>
            <a:r>
              <a:rPr sz="1191" spc="57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had</a:t>
            </a:r>
            <a:r>
              <a:rPr sz="1191" spc="53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the</a:t>
            </a:r>
            <a:r>
              <a:rPr sz="1191" spc="57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highest </a:t>
            </a:r>
            <a:r>
              <a:rPr sz="1191" dirty="0">
                <a:latin typeface="Calibri"/>
                <a:cs typeface="Calibri"/>
              </a:rPr>
              <a:t>likelihood</a:t>
            </a:r>
            <a:r>
              <a:rPr sz="1191" spc="57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of</a:t>
            </a:r>
            <a:r>
              <a:rPr sz="1191" spc="6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having</a:t>
            </a:r>
            <a:r>
              <a:rPr sz="1191" spc="6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</a:t>
            </a:r>
            <a:r>
              <a:rPr sz="1191" spc="6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child</a:t>
            </a:r>
            <a:r>
              <a:rPr sz="1191" spc="6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experiencing</a:t>
            </a:r>
            <a:r>
              <a:rPr sz="1191" spc="62" dirty="0">
                <a:latin typeface="Calibri"/>
                <a:cs typeface="Calibri"/>
              </a:rPr>
              <a:t> </a:t>
            </a:r>
            <a:r>
              <a:rPr sz="1191" spc="-22" dirty="0">
                <a:latin typeface="Calibri"/>
                <a:cs typeface="Calibri"/>
              </a:rPr>
              <a:t>or </a:t>
            </a:r>
            <a:r>
              <a:rPr sz="1191" dirty="0">
                <a:latin typeface="Calibri"/>
                <a:cs typeface="Calibri"/>
              </a:rPr>
              <a:t>diagnosed</a:t>
            </a:r>
            <a:r>
              <a:rPr sz="1191" spc="84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with</a:t>
            </a:r>
            <a:r>
              <a:rPr sz="1191" spc="84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depression/anxiety.</a:t>
            </a:r>
            <a:r>
              <a:rPr sz="993" spc="-13" baseline="37037" dirty="0">
                <a:solidFill>
                  <a:srgbClr val="323232"/>
                </a:solidFill>
                <a:latin typeface="Calibri"/>
                <a:cs typeface="Calibri"/>
              </a:rPr>
              <a:t>24</a:t>
            </a:r>
            <a:endParaRPr sz="993" baseline="37037">
              <a:latin typeface="Calibri"/>
              <a:cs typeface="Calibri"/>
            </a:endParaRPr>
          </a:p>
          <a:p>
            <a:pPr marL="290808" marR="38102">
              <a:lnSpc>
                <a:spcPts val="1394"/>
              </a:lnSpc>
              <a:spcBef>
                <a:spcPts val="777"/>
              </a:spcBef>
            </a:pPr>
            <a:r>
              <a:rPr sz="1191" dirty="0">
                <a:latin typeface="Calibri"/>
                <a:cs typeface="Calibri"/>
              </a:rPr>
              <a:t>Hispanic</a:t>
            </a:r>
            <a:r>
              <a:rPr sz="1191" spc="79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residents</a:t>
            </a:r>
            <a:r>
              <a:rPr sz="1191" spc="79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were</a:t>
            </a:r>
            <a:r>
              <a:rPr sz="1191" spc="84" dirty="0">
                <a:latin typeface="Calibri"/>
                <a:cs typeface="Calibri"/>
              </a:rPr>
              <a:t> </a:t>
            </a:r>
            <a:r>
              <a:rPr sz="1191" b="1" dirty="0">
                <a:latin typeface="Calibri"/>
                <a:cs typeface="Calibri"/>
              </a:rPr>
              <a:t>5.7</a:t>
            </a:r>
            <a:r>
              <a:rPr sz="1191" b="1" spc="79" dirty="0">
                <a:latin typeface="Calibri"/>
                <a:cs typeface="Calibri"/>
              </a:rPr>
              <a:t> </a:t>
            </a:r>
            <a:r>
              <a:rPr sz="1191" b="1" dirty="0">
                <a:latin typeface="Calibri"/>
                <a:cs typeface="Calibri"/>
              </a:rPr>
              <a:t>times</a:t>
            </a:r>
            <a:r>
              <a:rPr sz="1191" b="1" spc="84" dirty="0">
                <a:latin typeface="Calibri"/>
                <a:cs typeface="Calibri"/>
              </a:rPr>
              <a:t> </a:t>
            </a:r>
            <a:r>
              <a:rPr sz="1191" spc="-18" dirty="0">
                <a:latin typeface="Calibri"/>
                <a:cs typeface="Calibri"/>
              </a:rPr>
              <a:t>more </a:t>
            </a:r>
            <a:r>
              <a:rPr sz="1191" dirty="0">
                <a:latin typeface="Calibri"/>
                <a:cs typeface="Calibri"/>
              </a:rPr>
              <a:t>likely</a:t>
            </a:r>
            <a:r>
              <a:rPr sz="1191" spc="35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than</a:t>
            </a:r>
            <a:r>
              <a:rPr sz="1191" spc="35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NH</a:t>
            </a:r>
            <a:r>
              <a:rPr sz="1191" spc="40" dirty="0">
                <a:latin typeface="Calibri"/>
                <a:cs typeface="Calibri"/>
              </a:rPr>
              <a:t> </a:t>
            </a:r>
            <a:r>
              <a:rPr sz="1191" spc="-18" dirty="0">
                <a:latin typeface="Calibri"/>
                <a:cs typeface="Calibri"/>
              </a:rPr>
              <a:t>White</a:t>
            </a:r>
            <a:r>
              <a:rPr sz="1191" spc="35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residents</a:t>
            </a:r>
            <a:r>
              <a:rPr sz="1191" spc="35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and</a:t>
            </a:r>
            <a:r>
              <a:rPr sz="1191" spc="40" dirty="0">
                <a:latin typeface="Calibri"/>
                <a:cs typeface="Calibri"/>
              </a:rPr>
              <a:t> </a:t>
            </a:r>
            <a:r>
              <a:rPr sz="1191" b="1" dirty="0">
                <a:latin typeface="Calibri"/>
                <a:cs typeface="Calibri"/>
              </a:rPr>
              <a:t>2.1</a:t>
            </a:r>
            <a:r>
              <a:rPr sz="1191" b="1" spc="35" dirty="0">
                <a:latin typeface="Calibri"/>
                <a:cs typeface="Calibri"/>
              </a:rPr>
              <a:t> </a:t>
            </a:r>
            <a:r>
              <a:rPr sz="1191" b="1" spc="-9" dirty="0">
                <a:latin typeface="Calibri"/>
                <a:cs typeface="Calibri"/>
              </a:rPr>
              <a:t>times </a:t>
            </a:r>
            <a:r>
              <a:rPr sz="1191" dirty="0">
                <a:latin typeface="Calibri"/>
                <a:cs typeface="Calibri"/>
              </a:rPr>
              <a:t>more</a:t>
            </a:r>
            <a:r>
              <a:rPr sz="1191" spc="57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likely</a:t>
            </a:r>
            <a:r>
              <a:rPr sz="1191" spc="57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than</a:t>
            </a:r>
            <a:r>
              <a:rPr sz="1191" spc="57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NH</a:t>
            </a:r>
            <a:r>
              <a:rPr sz="1191" spc="57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Black</a:t>
            </a:r>
            <a:r>
              <a:rPr sz="1191" spc="57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residents</a:t>
            </a:r>
            <a:r>
              <a:rPr sz="1191" spc="62" dirty="0">
                <a:latin typeface="Calibri"/>
                <a:cs typeface="Calibri"/>
              </a:rPr>
              <a:t> </a:t>
            </a:r>
            <a:r>
              <a:rPr sz="1191" spc="-22" dirty="0">
                <a:latin typeface="Calibri"/>
                <a:cs typeface="Calibri"/>
              </a:rPr>
              <a:t>to</a:t>
            </a:r>
            <a:r>
              <a:rPr sz="1191" spc="441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report</a:t>
            </a:r>
            <a:r>
              <a:rPr sz="1191" spc="13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feeling</a:t>
            </a:r>
            <a:r>
              <a:rPr sz="1191" spc="18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depressed</a:t>
            </a:r>
            <a:r>
              <a:rPr sz="1191" spc="18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or</a:t>
            </a:r>
            <a:r>
              <a:rPr sz="1191" spc="18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hopeless</a:t>
            </a:r>
            <a:endParaRPr sz="1191">
              <a:latin typeface="Calibri"/>
              <a:cs typeface="Calibri"/>
            </a:endParaRPr>
          </a:p>
          <a:p>
            <a:pPr marR="316023" algn="r">
              <a:lnSpc>
                <a:spcPts val="137"/>
              </a:lnSpc>
            </a:pPr>
            <a:r>
              <a:rPr sz="662" spc="-22" dirty="0">
                <a:solidFill>
                  <a:srgbClr val="323232"/>
                </a:solidFill>
                <a:latin typeface="Calibri"/>
                <a:cs typeface="Calibri"/>
              </a:rPr>
              <a:t>24</a:t>
            </a:r>
            <a:endParaRPr sz="662">
              <a:latin typeface="Calibri"/>
              <a:cs typeface="Calibri"/>
            </a:endParaRPr>
          </a:p>
          <a:p>
            <a:pPr marL="290808">
              <a:lnSpc>
                <a:spcPts val="1200"/>
              </a:lnSpc>
            </a:pPr>
            <a:r>
              <a:rPr sz="1191" dirty="0">
                <a:latin typeface="Calibri"/>
                <a:cs typeface="Calibri"/>
              </a:rPr>
              <a:t>everyday</a:t>
            </a:r>
            <a:r>
              <a:rPr sz="1191" spc="-13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for</a:t>
            </a:r>
            <a:r>
              <a:rPr sz="1191" spc="-9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2</a:t>
            </a:r>
            <a:r>
              <a:rPr sz="1191" spc="-9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or</a:t>
            </a:r>
            <a:r>
              <a:rPr sz="1191" spc="-9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more</a:t>
            </a:r>
            <a:r>
              <a:rPr sz="1191" spc="-9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weeks</a:t>
            </a:r>
            <a:r>
              <a:rPr sz="1191" spc="-13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at</a:t>
            </a:r>
            <a:r>
              <a:rPr sz="1191" spc="-9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</a:t>
            </a:r>
            <a:r>
              <a:rPr sz="1191" spc="-9" dirty="0">
                <a:latin typeface="Calibri"/>
                <a:cs typeface="Calibri"/>
              </a:rPr>
              <a:t> time.</a:t>
            </a:r>
            <a:endParaRPr sz="1191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704170" y="6531169"/>
            <a:ext cx="188819" cy="194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1579"/>
              </a:lnSpc>
            </a:pPr>
            <a:r>
              <a:rPr sz="1324" spc="-22" dirty="0">
                <a:solidFill>
                  <a:srgbClr val="323232"/>
                </a:solidFill>
                <a:latin typeface="Gill Sans MT"/>
                <a:cs typeface="Gill Sans MT"/>
              </a:rPr>
              <a:t>20</a:t>
            </a:r>
            <a:endParaRPr sz="1324">
              <a:latin typeface="Gill Sans MT"/>
              <a:cs typeface="Gill Sans M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905" y="1760724"/>
            <a:ext cx="3454213" cy="0"/>
          </a:xfrm>
          <a:custGeom>
            <a:avLst/>
            <a:gdLst/>
            <a:ahLst/>
            <a:cxnLst/>
            <a:rect l="l" t="t" r="r" b="b"/>
            <a:pathLst>
              <a:path w="3914775">
                <a:moveTo>
                  <a:pt x="0" y="0"/>
                </a:moveTo>
                <a:lnTo>
                  <a:pt x="3914775" y="0"/>
                </a:lnTo>
              </a:path>
            </a:pathLst>
          </a:custGeom>
          <a:ln w="952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579905" y="2441481"/>
            <a:ext cx="126066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4" y="0"/>
                </a:lnTo>
              </a:path>
            </a:pathLst>
          </a:custGeom>
          <a:ln w="952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916080" y="2441481"/>
            <a:ext cx="16809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49" y="0"/>
                </a:lnTo>
              </a:path>
            </a:pathLst>
          </a:custGeom>
          <a:ln w="952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1143000" y="2441481"/>
            <a:ext cx="25213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4" y="0"/>
                </a:lnTo>
              </a:path>
            </a:pathLst>
          </a:custGeom>
          <a:ln w="952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1378323" y="2441481"/>
            <a:ext cx="16809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49" y="0"/>
                </a:lnTo>
              </a:path>
            </a:pathLst>
          </a:custGeom>
          <a:ln w="952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1605242" y="2441481"/>
            <a:ext cx="2092699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724" y="0"/>
                </a:lnTo>
              </a:path>
            </a:pathLst>
          </a:custGeom>
          <a:ln w="952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3908051" y="2441481"/>
            <a:ext cx="126066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952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9" name="object 9"/>
          <p:cNvGrpSpPr/>
          <p:nvPr/>
        </p:nvGrpSpPr>
        <p:grpSpPr>
          <a:xfrm>
            <a:off x="579905" y="3101228"/>
            <a:ext cx="3454213" cy="84044"/>
            <a:chOff x="504825" y="3514725"/>
            <a:chExt cx="3914775" cy="95250"/>
          </a:xfrm>
        </p:grpSpPr>
        <p:sp>
          <p:nvSpPr>
            <p:cNvPr id="10" name="object 10"/>
            <p:cNvSpPr/>
            <p:nvPr/>
          </p:nvSpPr>
          <p:spPr>
            <a:xfrm>
              <a:off x="504825" y="3519487"/>
              <a:ext cx="3914775" cy="0"/>
            </a:xfrm>
            <a:custGeom>
              <a:avLst/>
              <a:gdLst/>
              <a:ahLst/>
              <a:cxnLst/>
              <a:rect l="l" t="t" r="r" b="b"/>
              <a:pathLst>
                <a:path w="3914775">
                  <a:moveTo>
                    <a:pt x="0" y="0"/>
                  </a:moveTo>
                  <a:lnTo>
                    <a:pt x="391477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504825" y="3514725"/>
              <a:ext cx="3914775" cy="95250"/>
            </a:xfrm>
            <a:custGeom>
              <a:avLst/>
              <a:gdLst/>
              <a:ahLst/>
              <a:cxnLst/>
              <a:rect l="l" t="t" r="r" b="b"/>
              <a:pathLst>
                <a:path w="3914775" h="95250">
                  <a:moveTo>
                    <a:pt x="1957387" y="0"/>
                  </a:moveTo>
                  <a:lnTo>
                    <a:pt x="1957387" y="95250"/>
                  </a:lnTo>
                </a:path>
                <a:path w="3914775" h="95250">
                  <a:moveTo>
                    <a:pt x="3262312" y="0"/>
                  </a:moveTo>
                  <a:lnTo>
                    <a:pt x="3262312" y="95250"/>
                  </a:lnTo>
                </a:path>
                <a:path w="3914775" h="95250">
                  <a:moveTo>
                    <a:pt x="652462" y="0"/>
                  </a:moveTo>
                  <a:lnTo>
                    <a:pt x="652462" y="95250"/>
                  </a:lnTo>
                </a:path>
                <a:path w="3914775" h="95250">
                  <a:moveTo>
                    <a:pt x="0" y="4762"/>
                  </a:moveTo>
                  <a:lnTo>
                    <a:pt x="3914775" y="47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2" name="object 12"/>
          <p:cNvSpPr/>
          <p:nvPr/>
        </p:nvSpPr>
        <p:spPr>
          <a:xfrm>
            <a:off x="495860" y="1760724"/>
            <a:ext cx="84044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9525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495860" y="2441481"/>
            <a:ext cx="84044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9525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495860" y="1764927"/>
            <a:ext cx="84044" cy="1340784"/>
          </a:xfrm>
          <a:custGeom>
            <a:avLst/>
            <a:gdLst/>
            <a:ahLst/>
            <a:cxnLst/>
            <a:rect l="l" t="t" r="r" b="b"/>
            <a:pathLst>
              <a:path w="95250" h="1519554">
                <a:moveTo>
                  <a:pt x="95250" y="1519237"/>
                </a:moveTo>
                <a:lnTo>
                  <a:pt x="0" y="1519237"/>
                </a:lnTo>
              </a:path>
              <a:path w="95250" h="1519554">
                <a:moveTo>
                  <a:pt x="90487" y="0"/>
                </a:moveTo>
                <a:lnTo>
                  <a:pt x="90487" y="15144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705970" y="2159934"/>
            <a:ext cx="210110" cy="941294"/>
          </a:xfrm>
          <a:custGeom>
            <a:avLst/>
            <a:gdLst/>
            <a:ahLst/>
            <a:cxnLst/>
            <a:rect l="l" t="t" r="r" b="b"/>
            <a:pathLst>
              <a:path w="238125" h="1066800">
                <a:moveTo>
                  <a:pt x="238124" y="0"/>
                </a:moveTo>
                <a:lnTo>
                  <a:pt x="0" y="0"/>
                </a:lnTo>
                <a:lnTo>
                  <a:pt x="0" y="1066799"/>
                </a:lnTo>
                <a:lnTo>
                  <a:pt x="238124" y="1066799"/>
                </a:lnTo>
                <a:lnTo>
                  <a:pt x="2381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1857375" y="2554942"/>
            <a:ext cx="210110" cy="546287"/>
          </a:xfrm>
          <a:custGeom>
            <a:avLst/>
            <a:gdLst/>
            <a:ahLst/>
            <a:cxnLst/>
            <a:rect l="l" t="t" r="r" b="b"/>
            <a:pathLst>
              <a:path w="238125" h="619125">
                <a:moveTo>
                  <a:pt x="238124" y="0"/>
                </a:moveTo>
                <a:lnTo>
                  <a:pt x="0" y="0"/>
                </a:lnTo>
                <a:lnTo>
                  <a:pt x="0" y="619124"/>
                </a:lnTo>
                <a:lnTo>
                  <a:pt x="238124" y="619124"/>
                </a:lnTo>
                <a:lnTo>
                  <a:pt x="2381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3008779" y="2580154"/>
            <a:ext cx="210110" cy="521074"/>
          </a:xfrm>
          <a:custGeom>
            <a:avLst/>
            <a:gdLst/>
            <a:ahLst/>
            <a:cxnLst/>
            <a:rect l="l" t="t" r="r" b="b"/>
            <a:pathLst>
              <a:path w="238125" h="590550">
                <a:moveTo>
                  <a:pt x="238124" y="0"/>
                </a:moveTo>
                <a:lnTo>
                  <a:pt x="0" y="0"/>
                </a:lnTo>
                <a:lnTo>
                  <a:pt x="0" y="590549"/>
                </a:lnTo>
                <a:lnTo>
                  <a:pt x="238124" y="590549"/>
                </a:lnTo>
                <a:lnTo>
                  <a:pt x="2381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932889" y="2084294"/>
            <a:ext cx="210110" cy="1016934"/>
          </a:xfrm>
          <a:custGeom>
            <a:avLst/>
            <a:gdLst/>
            <a:ahLst/>
            <a:cxnLst/>
            <a:rect l="l" t="t" r="r" b="b"/>
            <a:pathLst>
              <a:path w="238125" h="1152525">
                <a:moveTo>
                  <a:pt x="238124" y="0"/>
                </a:moveTo>
                <a:lnTo>
                  <a:pt x="0" y="0"/>
                </a:lnTo>
                <a:lnTo>
                  <a:pt x="0" y="1152524"/>
                </a:lnTo>
                <a:lnTo>
                  <a:pt x="238124" y="1152524"/>
                </a:lnTo>
                <a:lnTo>
                  <a:pt x="238124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2084294" y="2496110"/>
            <a:ext cx="210110" cy="605118"/>
          </a:xfrm>
          <a:custGeom>
            <a:avLst/>
            <a:gdLst/>
            <a:ahLst/>
            <a:cxnLst/>
            <a:rect l="l" t="t" r="r" b="b"/>
            <a:pathLst>
              <a:path w="238125" h="685800">
                <a:moveTo>
                  <a:pt x="238124" y="0"/>
                </a:moveTo>
                <a:lnTo>
                  <a:pt x="0" y="0"/>
                </a:lnTo>
                <a:lnTo>
                  <a:pt x="0" y="685799"/>
                </a:lnTo>
                <a:lnTo>
                  <a:pt x="238124" y="685799"/>
                </a:lnTo>
                <a:lnTo>
                  <a:pt x="238124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3235698" y="2571750"/>
            <a:ext cx="210110" cy="529478"/>
          </a:xfrm>
          <a:custGeom>
            <a:avLst/>
            <a:gdLst/>
            <a:ahLst/>
            <a:cxnLst/>
            <a:rect l="l" t="t" r="r" b="b"/>
            <a:pathLst>
              <a:path w="238125" h="600075">
                <a:moveTo>
                  <a:pt x="238124" y="0"/>
                </a:moveTo>
                <a:lnTo>
                  <a:pt x="0" y="0"/>
                </a:lnTo>
                <a:lnTo>
                  <a:pt x="0" y="600074"/>
                </a:lnTo>
                <a:lnTo>
                  <a:pt x="238124" y="600074"/>
                </a:lnTo>
                <a:lnTo>
                  <a:pt x="238124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1168213" y="2227169"/>
            <a:ext cx="210110" cy="874059"/>
          </a:xfrm>
          <a:custGeom>
            <a:avLst/>
            <a:gdLst/>
            <a:ahLst/>
            <a:cxnLst/>
            <a:rect l="l" t="t" r="r" b="b"/>
            <a:pathLst>
              <a:path w="238125" h="990600">
                <a:moveTo>
                  <a:pt x="238124" y="0"/>
                </a:moveTo>
                <a:lnTo>
                  <a:pt x="0" y="0"/>
                </a:lnTo>
                <a:lnTo>
                  <a:pt x="0" y="990599"/>
                </a:lnTo>
                <a:lnTo>
                  <a:pt x="238124" y="990599"/>
                </a:lnTo>
                <a:lnTo>
                  <a:pt x="238124" y="0"/>
                </a:lnTo>
                <a:close/>
              </a:path>
            </a:pathLst>
          </a:custGeom>
          <a:solidFill>
            <a:srgbClr val="744C2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2319617" y="2588559"/>
            <a:ext cx="210110" cy="512669"/>
          </a:xfrm>
          <a:custGeom>
            <a:avLst/>
            <a:gdLst/>
            <a:ahLst/>
            <a:cxnLst/>
            <a:rect l="l" t="t" r="r" b="b"/>
            <a:pathLst>
              <a:path w="238125" h="581025">
                <a:moveTo>
                  <a:pt x="238124" y="0"/>
                </a:moveTo>
                <a:lnTo>
                  <a:pt x="0" y="0"/>
                </a:lnTo>
                <a:lnTo>
                  <a:pt x="0" y="581024"/>
                </a:lnTo>
                <a:lnTo>
                  <a:pt x="238124" y="581024"/>
                </a:lnTo>
                <a:lnTo>
                  <a:pt x="238124" y="0"/>
                </a:lnTo>
                <a:close/>
              </a:path>
            </a:pathLst>
          </a:custGeom>
          <a:solidFill>
            <a:srgbClr val="744C2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3471022" y="2655794"/>
            <a:ext cx="210110" cy="445434"/>
          </a:xfrm>
          <a:custGeom>
            <a:avLst/>
            <a:gdLst/>
            <a:ahLst/>
            <a:cxnLst/>
            <a:rect l="l" t="t" r="r" b="b"/>
            <a:pathLst>
              <a:path w="238125" h="504825">
                <a:moveTo>
                  <a:pt x="238124" y="0"/>
                </a:moveTo>
                <a:lnTo>
                  <a:pt x="0" y="0"/>
                </a:lnTo>
                <a:lnTo>
                  <a:pt x="0" y="504824"/>
                </a:lnTo>
                <a:lnTo>
                  <a:pt x="238124" y="504824"/>
                </a:lnTo>
                <a:lnTo>
                  <a:pt x="238124" y="0"/>
                </a:lnTo>
                <a:close/>
              </a:path>
            </a:pathLst>
          </a:custGeom>
          <a:solidFill>
            <a:srgbClr val="744C2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1395132" y="1798544"/>
            <a:ext cx="210110" cy="1302684"/>
          </a:xfrm>
          <a:custGeom>
            <a:avLst/>
            <a:gdLst/>
            <a:ahLst/>
            <a:cxnLst/>
            <a:rect l="l" t="t" r="r" b="b"/>
            <a:pathLst>
              <a:path w="238125" h="1476375">
                <a:moveTo>
                  <a:pt x="238124" y="0"/>
                </a:moveTo>
                <a:lnTo>
                  <a:pt x="0" y="0"/>
                </a:lnTo>
                <a:lnTo>
                  <a:pt x="0" y="1476374"/>
                </a:lnTo>
                <a:lnTo>
                  <a:pt x="238124" y="1476374"/>
                </a:lnTo>
                <a:lnTo>
                  <a:pt x="238124" y="0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/>
          <p:nvPr/>
        </p:nvSpPr>
        <p:spPr>
          <a:xfrm>
            <a:off x="2546536" y="2496110"/>
            <a:ext cx="210110" cy="605118"/>
          </a:xfrm>
          <a:custGeom>
            <a:avLst/>
            <a:gdLst/>
            <a:ahLst/>
            <a:cxnLst/>
            <a:rect l="l" t="t" r="r" b="b"/>
            <a:pathLst>
              <a:path w="238125" h="685800">
                <a:moveTo>
                  <a:pt x="238124" y="0"/>
                </a:moveTo>
                <a:lnTo>
                  <a:pt x="0" y="0"/>
                </a:lnTo>
                <a:lnTo>
                  <a:pt x="0" y="685799"/>
                </a:lnTo>
                <a:lnTo>
                  <a:pt x="238124" y="685799"/>
                </a:lnTo>
                <a:lnTo>
                  <a:pt x="238124" y="0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" name="object 26"/>
          <p:cNvSpPr/>
          <p:nvPr/>
        </p:nvSpPr>
        <p:spPr>
          <a:xfrm>
            <a:off x="3697941" y="2420471"/>
            <a:ext cx="210110" cy="680757"/>
          </a:xfrm>
          <a:custGeom>
            <a:avLst/>
            <a:gdLst/>
            <a:ahLst/>
            <a:cxnLst/>
            <a:rect l="l" t="t" r="r" b="b"/>
            <a:pathLst>
              <a:path w="238125" h="771525">
                <a:moveTo>
                  <a:pt x="238124" y="0"/>
                </a:moveTo>
                <a:lnTo>
                  <a:pt x="0" y="0"/>
                </a:lnTo>
                <a:lnTo>
                  <a:pt x="0" y="771524"/>
                </a:lnTo>
                <a:lnTo>
                  <a:pt x="238124" y="771524"/>
                </a:lnTo>
                <a:lnTo>
                  <a:pt x="238124" y="0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 txBox="1"/>
          <p:nvPr/>
        </p:nvSpPr>
        <p:spPr>
          <a:xfrm>
            <a:off x="721029" y="1493184"/>
            <a:ext cx="287823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Mental</a:t>
            </a:r>
            <a:r>
              <a:rPr sz="794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and</a:t>
            </a:r>
            <a:r>
              <a:rPr sz="794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Emotional</a:t>
            </a:r>
            <a:r>
              <a:rPr sz="794" b="1" spc="4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Well-Being</a:t>
            </a:r>
            <a:r>
              <a:rPr sz="794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794" b="1" spc="4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Howard</a:t>
            </a:r>
            <a:r>
              <a:rPr sz="794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9" dirty="0">
                <a:solidFill>
                  <a:srgbClr val="323232"/>
                </a:solidFill>
                <a:latin typeface="Arial Narrow"/>
                <a:cs typeface="Arial Narrow"/>
              </a:rPr>
              <a:t>County</a:t>
            </a:r>
            <a:r>
              <a:rPr sz="794" b="1" spc="4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HS</a:t>
            </a:r>
            <a:r>
              <a:rPr sz="794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Students,</a:t>
            </a:r>
            <a:r>
              <a:rPr sz="794" b="1" spc="4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3169" y="2039471"/>
            <a:ext cx="22243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28.4%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30089" y="1963831"/>
            <a:ext cx="22243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30.8%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05978" y="2459691"/>
            <a:ext cx="411256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dirty="0">
                <a:solidFill>
                  <a:srgbClr val="323232"/>
                </a:solidFill>
                <a:latin typeface="Trebuchet MS"/>
                <a:cs typeface="Trebuchet MS"/>
              </a:rPr>
              <a:t>15.9%</a:t>
            </a:r>
            <a:r>
              <a:rPr sz="662" spc="106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993" spc="-33" baseline="3703" dirty="0">
                <a:solidFill>
                  <a:srgbClr val="323232"/>
                </a:solidFill>
                <a:latin typeface="Trebuchet MS"/>
                <a:cs typeface="Trebuchet MS"/>
              </a:rPr>
              <a:t>16%</a:t>
            </a:r>
            <a:endParaRPr sz="993" baseline="3703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65412" y="2106706"/>
            <a:ext cx="22243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26.4%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68221" y="2535331"/>
            <a:ext cx="22243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13.6%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95132" y="1798545"/>
            <a:ext cx="210110" cy="135834"/>
          </a:xfrm>
          <a:prstGeom prst="rect">
            <a:avLst/>
          </a:prstGeom>
        </p:spPr>
        <p:txBody>
          <a:bodyPr vert="horz" wrap="square" lIns="0" tIns="33618" rIns="0" bIns="0" rtlCol="0">
            <a:spAutoFit/>
          </a:bodyPr>
          <a:lstStyle/>
          <a:p>
            <a:pPr marL="8405">
              <a:spcBef>
                <a:spcPts val="265"/>
              </a:spcBef>
            </a:pPr>
            <a:r>
              <a:rPr sz="662" spc="-31" dirty="0">
                <a:solidFill>
                  <a:srgbClr val="323232"/>
                </a:solidFill>
                <a:latin typeface="Trebuchet MS"/>
                <a:cs typeface="Trebuchet MS"/>
              </a:rPr>
              <a:t>39.2%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32162" y="2375647"/>
            <a:ext cx="956422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993" spc="-26" baseline="-40740" dirty="0">
                <a:solidFill>
                  <a:srgbClr val="323232"/>
                </a:solidFill>
                <a:latin typeface="Trebuchet MS"/>
                <a:cs typeface="Trebuchet MS"/>
              </a:rPr>
              <a:t>16.5%</a:t>
            </a:r>
            <a:r>
              <a:rPr sz="993" spc="-19" baseline="-4074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Trebuchet MS"/>
                <a:cs typeface="Trebuchet MS"/>
              </a:rPr>
              <a:t>18.3%</a:t>
            </a:r>
            <a:r>
              <a:rPr sz="662" spc="49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993" spc="-26" baseline="-62962" dirty="0">
                <a:solidFill>
                  <a:srgbClr val="323232"/>
                </a:solidFill>
                <a:latin typeface="Trebuchet MS"/>
                <a:cs typeface="Trebuchet MS"/>
              </a:rPr>
              <a:t>15.6%</a:t>
            </a:r>
            <a:r>
              <a:rPr sz="993" spc="-13" baseline="-62962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Trebuchet MS"/>
                <a:cs typeface="Trebuchet MS"/>
              </a:rPr>
              <a:t>18.4%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95140" y="2300008"/>
            <a:ext cx="22243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20.6%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5192" y="3476625"/>
            <a:ext cx="423022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40" dirty="0">
                <a:solidFill>
                  <a:srgbClr val="323232"/>
                </a:solidFill>
                <a:latin typeface="Trebuchet MS"/>
                <a:cs typeface="Trebuchet MS"/>
              </a:rPr>
              <a:t>All</a:t>
            </a:r>
            <a:r>
              <a:rPr sz="662" spc="-3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31" dirty="0">
                <a:solidFill>
                  <a:srgbClr val="323232"/>
                </a:solidFill>
                <a:latin typeface="Trebuchet MS"/>
                <a:cs typeface="Trebuchet MS"/>
              </a:rPr>
              <a:t>Students</a:t>
            </a:r>
            <a:endParaRPr sz="662">
              <a:latin typeface="Trebuchet MS"/>
              <a:cs typeface="Trebuchet MS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522" y="3479426"/>
            <a:ext cx="100853" cy="100853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1459958" y="3476625"/>
            <a:ext cx="518272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40" dirty="0">
                <a:solidFill>
                  <a:srgbClr val="323232"/>
                </a:solidFill>
                <a:latin typeface="Trebuchet MS"/>
                <a:cs typeface="Trebuchet MS"/>
              </a:rPr>
              <a:t>Black</a:t>
            </a:r>
            <a:r>
              <a:rPr sz="662" spc="-9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31" dirty="0">
                <a:solidFill>
                  <a:srgbClr val="323232"/>
                </a:solidFill>
                <a:latin typeface="Trebuchet MS"/>
                <a:cs typeface="Trebuchet MS"/>
              </a:rPr>
              <a:t>Students</a:t>
            </a:r>
            <a:endParaRPr sz="662">
              <a:latin typeface="Trebuchet MS"/>
              <a:cs typeface="Trebuchet MS"/>
            </a:endParaRPr>
          </a:p>
        </p:txBody>
      </p:sp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8289" y="3479426"/>
            <a:ext cx="100853" cy="100853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2269808" y="3476625"/>
            <a:ext cx="523875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66" dirty="0">
                <a:solidFill>
                  <a:srgbClr val="323232"/>
                </a:solidFill>
                <a:latin typeface="Trebuchet MS"/>
                <a:cs typeface="Trebuchet MS"/>
              </a:rPr>
              <a:t>White</a:t>
            </a: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26" dirty="0">
                <a:solidFill>
                  <a:srgbClr val="323232"/>
                </a:solidFill>
                <a:latin typeface="Trebuchet MS"/>
                <a:cs typeface="Trebuchet MS"/>
              </a:rPr>
              <a:t>Students</a:t>
            </a:r>
            <a:endParaRPr sz="662">
              <a:latin typeface="Trebuchet MS"/>
              <a:cs typeface="Trebuchet MS"/>
            </a:endParaRPr>
          </a:p>
        </p:txBody>
      </p:sp>
      <p:pic>
        <p:nvPicPr>
          <p:cNvPr id="41" name="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8138" y="3479426"/>
            <a:ext cx="100853" cy="100853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3085685" y="3476625"/>
            <a:ext cx="6264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31" dirty="0">
                <a:solidFill>
                  <a:srgbClr val="323232"/>
                </a:solidFill>
                <a:latin typeface="Trebuchet MS"/>
                <a:cs typeface="Trebuchet MS"/>
              </a:rPr>
              <a:t>Hispanic</a:t>
            </a:r>
            <a:r>
              <a:rPr sz="662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31" dirty="0">
                <a:solidFill>
                  <a:srgbClr val="323232"/>
                </a:solidFill>
                <a:latin typeface="Trebuchet MS"/>
                <a:cs typeface="Trebuchet MS"/>
              </a:rPr>
              <a:t>Students</a:t>
            </a:r>
            <a:endParaRPr sz="662">
              <a:latin typeface="Trebuchet MS"/>
              <a:cs typeface="Trebuchet MS"/>
            </a:endParaRPr>
          </a:p>
        </p:txBody>
      </p:sp>
      <p:pic>
        <p:nvPicPr>
          <p:cNvPr id="43" name="object 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54016" y="3479426"/>
            <a:ext cx="100853" cy="100853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839841" y="3165662"/>
            <a:ext cx="632012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62" dirty="0">
                <a:solidFill>
                  <a:srgbClr val="323232"/>
                </a:solidFill>
                <a:latin typeface="Trebuchet MS"/>
                <a:cs typeface="Trebuchet MS"/>
              </a:rPr>
              <a:t>Felt</a:t>
            </a:r>
            <a:r>
              <a:rPr sz="662" spc="-22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26" dirty="0">
                <a:solidFill>
                  <a:srgbClr val="323232"/>
                </a:solidFill>
                <a:latin typeface="Trebuchet MS"/>
                <a:cs typeface="Trebuchet MS"/>
              </a:rPr>
              <a:t>Sad/Hopeless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922414" y="3165662"/>
            <a:ext cx="77040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40" dirty="0">
                <a:solidFill>
                  <a:srgbClr val="323232"/>
                </a:solidFill>
                <a:latin typeface="Trebuchet MS"/>
                <a:cs typeface="Trebuchet MS"/>
              </a:rPr>
              <a:t>Had</a:t>
            </a:r>
            <a:r>
              <a:rPr sz="662" spc="-9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40" dirty="0">
                <a:solidFill>
                  <a:srgbClr val="323232"/>
                </a:solidFill>
                <a:latin typeface="Trebuchet MS"/>
                <a:cs typeface="Trebuchet MS"/>
              </a:rPr>
              <a:t>Suicidal</a:t>
            </a:r>
            <a:r>
              <a:rPr sz="662" spc="-9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26" dirty="0">
                <a:solidFill>
                  <a:srgbClr val="323232"/>
                </a:solidFill>
                <a:latin typeface="Trebuchet MS"/>
                <a:cs typeface="Trebuchet MS"/>
              </a:rPr>
              <a:t>Thoughts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11790" y="3165662"/>
            <a:ext cx="694765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35" dirty="0">
                <a:solidFill>
                  <a:srgbClr val="323232"/>
                </a:solidFill>
                <a:latin typeface="Trebuchet MS"/>
                <a:cs typeface="Trebuchet MS"/>
              </a:rPr>
              <a:t>Made</a:t>
            </a:r>
            <a:r>
              <a:rPr sz="662" spc="-31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44" dirty="0">
                <a:solidFill>
                  <a:srgbClr val="323232"/>
                </a:solidFill>
                <a:latin typeface="Trebuchet MS"/>
                <a:cs typeface="Trebuchet MS"/>
              </a:rPr>
              <a:t>a</a:t>
            </a:r>
            <a:r>
              <a:rPr sz="662" spc="-26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40" dirty="0">
                <a:solidFill>
                  <a:srgbClr val="323232"/>
                </a:solidFill>
                <a:latin typeface="Trebuchet MS"/>
                <a:cs typeface="Trebuchet MS"/>
              </a:rPr>
              <a:t>Suicide</a:t>
            </a:r>
            <a:r>
              <a:rPr sz="662" spc="-26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Plan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9024" y="3039596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0%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9235" y="2371445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20%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9235" y="1703295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Trebuchet MS"/>
                <a:cs typeface="Trebuchet MS"/>
              </a:rPr>
              <a:t>40%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34471" y="6"/>
            <a:ext cx="8875059" cy="412376"/>
          </a:xfrm>
          <a:custGeom>
            <a:avLst/>
            <a:gdLst/>
            <a:ahLst/>
            <a:cxnLst/>
            <a:rect l="l" t="t" r="r" b="b"/>
            <a:pathLst>
              <a:path w="10058400" h="467359">
                <a:moveTo>
                  <a:pt x="10058400" y="0"/>
                </a:moveTo>
                <a:lnTo>
                  <a:pt x="0" y="0"/>
                </a:lnTo>
                <a:lnTo>
                  <a:pt x="0" y="466818"/>
                </a:lnTo>
                <a:lnTo>
                  <a:pt x="10058400" y="466818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1" name="object 51"/>
          <p:cNvSpPr/>
          <p:nvPr/>
        </p:nvSpPr>
        <p:spPr>
          <a:xfrm>
            <a:off x="134471" y="6446184"/>
            <a:ext cx="8875059" cy="411816"/>
          </a:xfrm>
          <a:custGeom>
            <a:avLst/>
            <a:gdLst/>
            <a:ahLst/>
            <a:cxnLst/>
            <a:rect l="l" t="t" r="r" b="b"/>
            <a:pathLst>
              <a:path w="10058400" h="466725">
                <a:moveTo>
                  <a:pt x="10058400" y="0"/>
                </a:moveTo>
                <a:lnTo>
                  <a:pt x="0" y="0"/>
                </a:lnTo>
                <a:lnTo>
                  <a:pt x="0" y="466725"/>
                </a:lnTo>
                <a:lnTo>
                  <a:pt x="10058400" y="466725"/>
                </a:lnTo>
                <a:lnTo>
                  <a:pt x="10058400" y="0"/>
                </a:lnTo>
                <a:close/>
              </a:path>
            </a:pathLst>
          </a:custGeom>
          <a:solidFill>
            <a:srgbClr val="8A5E3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84" dirty="0"/>
              <a:t>Race</a:t>
            </a:r>
            <a:r>
              <a:rPr spc="-53" dirty="0"/>
              <a:t> </a:t>
            </a:r>
            <a:r>
              <a:rPr spc="75" dirty="0"/>
              <a:t>and</a:t>
            </a:r>
            <a:r>
              <a:rPr spc="-53" dirty="0"/>
              <a:t> </a:t>
            </a:r>
            <a:r>
              <a:rPr spc="101" dirty="0"/>
              <a:t>Ethnicity</a:t>
            </a:r>
            <a:r>
              <a:rPr spc="-53" dirty="0"/>
              <a:t> </a:t>
            </a:r>
            <a:r>
              <a:rPr spc="84" dirty="0"/>
              <a:t>Comparison</a:t>
            </a:r>
            <a:r>
              <a:rPr spc="-49" dirty="0"/>
              <a:t> </a:t>
            </a:r>
            <a:r>
              <a:rPr spc="79" dirty="0"/>
              <a:t>Health</a:t>
            </a:r>
            <a:r>
              <a:rPr spc="-53" dirty="0"/>
              <a:t> </a:t>
            </a:r>
            <a:r>
              <a:rPr spc="71" dirty="0"/>
              <a:t>Indicators</a:t>
            </a:r>
          </a:p>
        </p:txBody>
      </p:sp>
      <p:sp>
        <p:nvSpPr>
          <p:cNvPr id="53" name="object 5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4" name="object 54"/>
          <p:cNvSpPr txBox="1"/>
          <p:nvPr/>
        </p:nvSpPr>
        <p:spPr>
          <a:xfrm>
            <a:off x="4588809" y="1234981"/>
            <a:ext cx="4029075" cy="2655523"/>
          </a:xfrm>
          <a:prstGeom prst="rect">
            <a:avLst/>
          </a:prstGeom>
        </p:spPr>
        <p:txBody>
          <a:bodyPr vert="horz" wrap="square" lIns="0" tIns="95810" rIns="0" bIns="0" rtlCol="0">
            <a:spAutoFit/>
          </a:bodyPr>
          <a:lstStyle/>
          <a:p>
            <a:pPr marL="500930" algn="ctr">
              <a:spcBef>
                <a:spcPts val="754"/>
              </a:spcBef>
            </a:pPr>
            <a:r>
              <a:rPr sz="2294" b="1" spc="93" dirty="0">
                <a:solidFill>
                  <a:srgbClr val="0065CC"/>
                </a:solidFill>
                <a:latin typeface="Calibri"/>
                <a:cs typeface="Calibri"/>
              </a:rPr>
              <a:t>Student</a:t>
            </a:r>
            <a:r>
              <a:rPr sz="2294" b="1" spc="2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dirty="0">
                <a:solidFill>
                  <a:srgbClr val="0065CC"/>
                </a:solidFill>
                <a:latin typeface="Calibri"/>
                <a:cs typeface="Calibri"/>
              </a:rPr>
              <a:t>Mental</a:t>
            </a:r>
            <a:r>
              <a:rPr sz="2294" b="1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75" dirty="0">
                <a:solidFill>
                  <a:srgbClr val="0065CC"/>
                </a:solidFill>
                <a:latin typeface="Calibri"/>
                <a:cs typeface="Calibri"/>
              </a:rPr>
              <a:t>Health</a:t>
            </a:r>
            <a:endParaRPr sz="2294">
              <a:latin typeface="Calibri"/>
              <a:cs typeface="Calibri"/>
            </a:endParaRPr>
          </a:p>
          <a:p>
            <a:pPr marL="33619" marR="26896">
              <a:lnSpc>
                <a:spcPts val="1394"/>
              </a:lnSpc>
              <a:spcBef>
                <a:spcPts val="410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Hispanic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students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report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worse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mental</a:t>
            </a:r>
            <a:r>
              <a:rPr sz="1191" spc="5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and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emotional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health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experiences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than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students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other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racial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and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ethnic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groups.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They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5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times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more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skip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school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because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they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do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not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feel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safe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3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times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more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report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being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threatened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with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weapon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White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students.</a:t>
            </a:r>
            <a:r>
              <a:rPr sz="1191" spc="-10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993" spc="-33" baseline="25925" dirty="0">
                <a:solidFill>
                  <a:srgbClr val="323232"/>
                </a:solidFill>
                <a:latin typeface="Calibri"/>
                <a:cs typeface="Calibri"/>
              </a:rPr>
              <a:t>26</a:t>
            </a:r>
            <a:endParaRPr sz="993" baseline="25925">
              <a:latin typeface="Calibri"/>
              <a:cs typeface="Calibri"/>
            </a:endParaRPr>
          </a:p>
          <a:p>
            <a:pPr marL="33619" marR="89652">
              <a:lnSpc>
                <a:spcPts val="1394"/>
              </a:lnSpc>
              <a:spcBef>
                <a:spcPts val="1363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For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students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across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state,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greater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percent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each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group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reported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feeling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unsafe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or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threatened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with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weapon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students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County.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However,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within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difference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experiences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among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students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was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greater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than the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state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overall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(</a:t>
            </a:r>
            <a:r>
              <a:rPr sz="1191" i="1" spc="-9" dirty="0">
                <a:solidFill>
                  <a:srgbClr val="0F2F42"/>
                </a:solidFill>
                <a:latin typeface="Calibri"/>
                <a:cs typeface="Calibri"/>
              </a:rPr>
              <a:t>refer</a:t>
            </a:r>
            <a:r>
              <a:rPr sz="1191" i="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i="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i="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i="1" dirty="0">
                <a:solidFill>
                  <a:srgbClr val="0F2F42"/>
                </a:solidFill>
                <a:latin typeface="Calibri"/>
                <a:cs typeface="Calibri"/>
              </a:rPr>
              <a:t>table </a:t>
            </a:r>
            <a:r>
              <a:rPr sz="1191" i="1" spc="-9" dirty="0">
                <a:solidFill>
                  <a:srgbClr val="0F2F42"/>
                </a:solidFill>
                <a:latin typeface="Calibri"/>
                <a:cs typeface="Calibri"/>
              </a:rPr>
              <a:t>below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).</a:t>
            </a:r>
            <a:endParaRPr sz="1191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034368" y="5428133"/>
            <a:ext cx="136712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6"/>
              </a:lnSpc>
            </a:pPr>
            <a:r>
              <a:rPr sz="794" spc="-79" dirty="0">
                <a:solidFill>
                  <a:srgbClr val="323232"/>
                </a:solidFill>
                <a:latin typeface="Trebuchet MS"/>
                <a:cs typeface="Trebuchet MS"/>
              </a:rPr>
              <a:t>ref.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034368" y="5395633"/>
            <a:ext cx="168088" cy="151279"/>
          </a:xfrm>
          <a:custGeom>
            <a:avLst/>
            <a:gdLst/>
            <a:ahLst/>
            <a:cxnLst/>
            <a:rect l="l" t="t" r="r" b="b"/>
            <a:pathLst>
              <a:path w="190500" h="171450">
                <a:moveTo>
                  <a:pt x="190500" y="0"/>
                </a:moveTo>
                <a:lnTo>
                  <a:pt x="0" y="0"/>
                </a:lnTo>
                <a:lnTo>
                  <a:pt x="0" y="171450"/>
                </a:lnTo>
                <a:lnTo>
                  <a:pt x="190500" y="171450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57" name="object 57"/>
          <p:cNvGrpSpPr/>
          <p:nvPr/>
        </p:nvGrpSpPr>
        <p:grpSpPr>
          <a:xfrm>
            <a:off x="613523" y="4017309"/>
            <a:ext cx="4429125" cy="1596838"/>
            <a:chOff x="542925" y="4552950"/>
            <a:chExt cx="5019675" cy="1809750"/>
          </a:xfrm>
        </p:grpSpPr>
        <p:sp>
          <p:nvSpPr>
            <p:cNvPr id="58" name="object 58"/>
            <p:cNvSpPr/>
            <p:nvPr/>
          </p:nvSpPr>
          <p:spPr>
            <a:xfrm>
              <a:off x="638175" y="4557712"/>
              <a:ext cx="4924425" cy="0"/>
            </a:xfrm>
            <a:custGeom>
              <a:avLst/>
              <a:gdLst/>
              <a:ahLst/>
              <a:cxnLst/>
              <a:rect l="l" t="t" r="r" b="b"/>
              <a:pathLst>
                <a:path w="4924425">
                  <a:moveTo>
                    <a:pt x="0" y="0"/>
                  </a:moveTo>
                  <a:lnTo>
                    <a:pt x="492442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9" name="object 59"/>
            <p:cNvSpPr/>
            <p:nvPr/>
          </p:nvSpPr>
          <p:spPr>
            <a:xfrm>
              <a:off x="638175" y="5424487"/>
              <a:ext cx="4924425" cy="0"/>
            </a:xfrm>
            <a:custGeom>
              <a:avLst/>
              <a:gdLst/>
              <a:ahLst/>
              <a:cxnLst/>
              <a:rect l="l" t="t" r="r" b="b"/>
              <a:pathLst>
                <a:path w="4924425">
                  <a:moveTo>
                    <a:pt x="0" y="0"/>
                  </a:moveTo>
                  <a:lnTo>
                    <a:pt x="4581524" y="0"/>
                  </a:lnTo>
                </a:path>
                <a:path w="4924425">
                  <a:moveTo>
                    <a:pt x="4781549" y="0"/>
                  </a:moveTo>
                  <a:lnTo>
                    <a:pt x="492442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0" name="object 60"/>
            <p:cNvSpPr/>
            <p:nvPr/>
          </p:nvSpPr>
          <p:spPr>
            <a:xfrm>
              <a:off x="638175" y="6272212"/>
              <a:ext cx="4924425" cy="0"/>
            </a:xfrm>
            <a:custGeom>
              <a:avLst/>
              <a:gdLst/>
              <a:ahLst/>
              <a:cxnLst/>
              <a:rect l="l" t="t" r="r" b="b"/>
              <a:pathLst>
                <a:path w="4924425">
                  <a:moveTo>
                    <a:pt x="0" y="0"/>
                  </a:moveTo>
                  <a:lnTo>
                    <a:pt x="492442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1" name="object 61"/>
            <p:cNvSpPr/>
            <p:nvPr/>
          </p:nvSpPr>
          <p:spPr>
            <a:xfrm>
              <a:off x="542925" y="4557712"/>
              <a:ext cx="5019675" cy="1805305"/>
            </a:xfrm>
            <a:custGeom>
              <a:avLst/>
              <a:gdLst/>
              <a:ahLst/>
              <a:cxnLst/>
              <a:rect l="l" t="t" r="r" b="b"/>
              <a:pathLst>
                <a:path w="5019675" h="1805304">
                  <a:moveTo>
                    <a:pt x="1938337" y="1709737"/>
                  </a:moveTo>
                  <a:lnTo>
                    <a:pt x="1938337" y="1804987"/>
                  </a:lnTo>
                </a:path>
                <a:path w="5019675" h="1805304">
                  <a:moveTo>
                    <a:pt x="3167062" y="1709737"/>
                  </a:moveTo>
                  <a:lnTo>
                    <a:pt x="3167062" y="1804987"/>
                  </a:lnTo>
                </a:path>
                <a:path w="5019675" h="1805304">
                  <a:moveTo>
                    <a:pt x="4395787" y="1709737"/>
                  </a:moveTo>
                  <a:lnTo>
                    <a:pt x="4395787" y="1804987"/>
                  </a:lnTo>
                </a:path>
                <a:path w="5019675" h="1805304">
                  <a:moveTo>
                    <a:pt x="709612" y="1709737"/>
                  </a:moveTo>
                  <a:lnTo>
                    <a:pt x="709612" y="1804987"/>
                  </a:lnTo>
                </a:path>
                <a:path w="5019675" h="1805304">
                  <a:moveTo>
                    <a:pt x="95250" y="1714500"/>
                  </a:moveTo>
                  <a:lnTo>
                    <a:pt x="5019675" y="1714500"/>
                  </a:lnTo>
                </a:path>
                <a:path w="5019675" h="1805304">
                  <a:moveTo>
                    <a:pt x="95250" y="0"/>
                  </a:moveTo>
                  <a:lnTo>
                    <a:pt x="0" y="0"/>
                  </a:lnTo>
                </a:path>
                <a:path w="5019675" h="1805304">
                  <a:moveTo>
                    <a:pt x="95250" y="866775"/>
                  </a:moveTo>
                  <a:lnTo>
                    <a:pt x="0" y="866775"/>
                  </a:lnTo>
                </a:path>
                <a:path w="5019675" h="1805304">
                  <a:moveTo>
                    <a:pt x="95250" y="1714500"/>
                  </a:moveTo>
                  <a:lnTo>
                    <a:pt x="0" y="1714500"/>
                  </a:lnTo>
                </a:path>
                <a:path w="5019675" h="1805304">
                  <a:moveTo>
                    <a:pt x="90487" y="4762"/>
                  </a:moveTo>
                  <a:lnTo>
                    <a:pt x="90487" y="17097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2" name="object 62"/>
            <p:cNvSpPr/>
            <p:nvPr/>
          </p:nvSpPr>
          <p:spPr>
            <a:xfrm>
              <a:off x="790562" y="5581662"/>
              <a:ext cx="3886200" cy="685800"/>
            </a:xfrm>
            <a:custGeom>
              <a:avLst/>
              <a:gdLst/>
              <a:ahLst/>
              <a:cxnLst/>
              <a:rect l="l" t="t" r="r" b="b"/>
              <a:pathLst>
                <a:path w="3886200" h="685800">
                  <a:moveTo>
                    <a:pt x="200025" y="495300"/>
                  </a:moveTo>
                  <a:lnTo>
                    <a:pt x="0" y="495300"/>
                  </a:lnTo>
                  <a:lnTo>
                    <a:pt x="0" y="685800"/>
                  </a:lnTo>
                  <a:lnTo>
                    <a:pt x="200025" y="685800"/>
                  </a:lnTo>
                  <a:lnTo>
                    <a:pt x="200025" y="495300"/>
                  </a:lnTo>
                  <a:close/>
                </a:path>
                <a:path w="3886200" h="685800">
                  <a:moveTo>
                    <a:pt x="1428750" y="466725"/>
                  </a:moveTo>
                  <a:lnTo>
                    <a:pt x="1228725" y="466725"/>
                  </a:lnTo>
                  <a:lnTo>
                    <a:pt x="1228725" y="685800"/>
                  </a:lnTo>
                  <a:lnTo>
                    <a:pt x="1428750" y="685800"/>
                  </a:lnTo>
                  <a:lnTo>
                    <a:pt x="1428750" y="466725"/>
                  </a:lnTo>
                  <a:close/>
                </a:path>
                <a:path w="3886200" h="685800">
                  <a:moveTo>
                    <a:pt x="2657475" y="0"/>
                  </a:moveTo>
                  <a:lnTo>
                    <a:pt x="2457450" y="0"/>
                  </a:lnTo>
                  <a:lnTo>
                    <a:pt x="2457450" y="685800"/>
                  </a:lnTo>
                  <a:lnTo>
                    <a:pt x="2657475" y="685800"/>
                  </a:lnTo>
                  <a:lnTo>
                    <a:pt x="2657475" y="0"/>
                  </a:lnTo>
                  <a:close/>
                </a:path>
                <a:path w="3886200" h="685800">
                  <a:moveTo>
                    <a:pt x="3886200" y="0"/>
                  </a:moveTo>
                  <a:lnTo>
                    <a:pt x="3686175" y="0"/>
                  </a:lnTo>
                  <a:lnTo>
                    <a:pt x="3686175" y="685800"/>
                  </a:lnTo>
                  <a:lnTo>
                    <a:pt x="3886200" y="685800"/>
                  </a:lnTo>
                  <a:lnTo>
                    <a:pt x="388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3" name="object 63"/>
            <p:cNvSpPr/>
            <p:nvPr/>
          </p:nvSpPr>
          <p:spPr>
            <a:xfrm>
              <a:off x="1028687" y="5429262"/>
              <a:ext cx="3895725" cy="838200"/>
            </a:xfrm>
            <a:custGeom>
              <a:avLst/>
              <a:gdLst/>
              <a:ahLst/>
              <a:cxnLst/>
              <a:rect l="l" t="t" r="r" b="b"/>
              <a:pathLst>
                <a:path w="3895725" h="838200">
                  <a:moveTo>
                    <a:pt x="200025" y="657225"/>
                  </a:moveTo>
                  <a:lnTo>
                    <a:pt x="0" y="657225"/>
                  </a:lnTo>
                  <a:lnTo>
                    <a:pt x="0" y="838200"/>
                  </a:lnTo>
                  <a:lnTo>
                    <a:pt x="200025" y="838200"/>
                  </a:lnTo>
                  <a:lnTo>
                    <a:pt x="200025" y="657225"/>
                  </a:lnTo>
                  <a:close/>
                </a:path>
                <a:path w="3895725" h="838200">
                  <a:moveTo>
                    <a:pt x="1438275" y="552450"/>
                  </a:moveTo>
                  <a:lnTo>
                    <a:pt x="1238250" y="552450"/>
                  </a:lnTo>
                  <a:lnTo>
                    <a:pt x="1238250" y="838200"/>
                  </a:lnTo>
                  <a:lnTo>
                    <a:pt x="1438275" y="838200"/>
                  </a:lnTo>
                  <a:lnTo>
                    <a:pt x="1438275" y="552450"/>
                  </a:lnTo>
                  <a:close/>
                </a:path>
                <a:path w="3895725" h="838200">
                  <a:moveTo>
                    <a:pt x="2667000" y="247650"/>
                  </a:moveTo>
                  <a:lnTo>
                    <a:pt x="2466975" y="247650"/>
                  </a:lnTo>
                  <a:lnTo>
                    <a:pt x="2466975" y="838200"/>
                  </a:lnTo>
                  <a:lnTo>
                    <a:pt x="2667000" y="838200"/>
                  </a:lnTo>
                  <a:lnTo>
                    <a:pt x="2667000" y="247650"/>
                  </a:lnTo>
                  <a:close/>
                </a:path>
                <a:path w="3895725" h="838200">
                  <a:moveTo>
                    <a:pt x="3895725" y="0"/>
                  </a:moveTo>
                  <a:lnTo>
                    <a:pt x="3695700" y="0"/>
                  </a:lnTo>
                  <a:lnTo>
                    <a:pt x="3695700" y="838200"/>
                  </a:lnTo>
                  <a:lnTo>
                    <a:pt x="3895725" y="838200"/>
                  </a:lnTo>
                  <a:lnTo>
                    <a:pt x="3895725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4" name="object 64"/>
            <p:cNvSpPr/>
            <p:nvPr/>
          </p:nvSpPr>
          <p:spPr>
            <a:xfrm>
              <a:off x="1276337" y="5505462"/>
              <a:ext cx="3895725" cy="762000"/>
            </a:xfrm>
            <a:custGeom>
              <a:avLst/>
              <a:gdLst/>
              <a:ahLst/>
              <a:cxnLst/>
              <a:rect l="l" t="t" r="r" b="b"/>
              <a:pathLst>
                <a:path w="3895725" h="762000">
                  <a:moveTo>
                    <a:pt x="200025" y="676275"/>
                  </a:moveTo>
                  <a:lnTo>
                    <a:pt x="0" y="676275"/>
                  </a:lnTo>
                  <a:lnTo>
                    <a:pt x="0" y="762000"/>
                  </a:lnTo>
                  <a:lnTo>
                    <a:pt x="200025" y="762000"/>
                  </a:lnTo>
                  <a:lnTo>
                    <a:pt x="200025" y="676275"/>
                  </a:lnTo>
                  <a:close/>
                </a:path>
                <a:path w="3895725" h="762000">
                  <a:moveTo>
                    <a:pt x="1428750" y="647700"/>
                  </a:moveTo>
                  <a:lnTo>
                    <a:pt x="1228725" y="647700"/>
                  </a:lnTo>
                  <a:lnTo>
                    <a:pt x="1228725" y="762000"/>
                  </a:lnTo>
                  <a:lnTo>
                    <a:pt x="1428750" y="762000"/>
                  </a:lnTo>
                  <a:lnTo>
                    <a:pt x="1428750" y="647700"/>
                  </a:lnTo>
                  <a:close/>
                </a:path>
                <a:path w="3895725" h="762000">
                  <a:moveTo>
                    <a:pt x="2667000" y="0"/>
                  </a:moveTo>
                  <a:lnTo>
                    <a:pt x="2466975" y="0"/>
                  </a:lnTo>
                  <a:lnTo>
                    <a:pt x="2466975" y="762000"/>
                  </a:lnTo>
                  <a:lnTo>
                    <a:pt x="2667000" y="762000"/>
                  </a:lnTo>
                  <a:lnTo>
                    <a:pt x="2667000" y="0"/>
                  </a:lnTo>
                  <a:close/>
                </a:path>
                <a:path w="3895725" h="762000">
                  <a:moveTo>
                    <a:pt x="3895725" y="200025"/>
                  </a:moveTo>
                  <a:lnTo>
                    <a:pt x="3695700" y="200025"/>
                  </a:lnTo>
                  <a:lnTo>
                    <a:pt x="3695700" y="762000"/>
                  </a:lnTo>
                  <a:lnTo>
                    <a:pt x="3895725" y="762000"/>
                  </a:lnTo>
                  <a:lnTo>
                    <a:pt x="3895725" y="200025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5" name="object 65"/>
            <p:cNvSpPr/>
            <p:nvPr/>
          </p:nvSpPr>
          <p:spPr>
            <a:xfrm>
              <a:off x="1523987" y="5343537"/>
              <a:ext cx="3895725" cy="923925"/>
            </a:xfrm>
            <a:custGeom>
              <a:avLst/>
              <a:gdLst/>
              <a:ahLst/>
              <a:cxnLst/>
              <a:rect l="l" t="t" r="r" b="b"/>
              <a:pathLst>
                <a:path w="3895725" h="923925">
                  <a:moveTo>
                    <a:pt x="200025" y="428625"/>
                  </a:moveTo>
                  <a:lnTo>
                    <a:pt x="0" y="428625"/>
                  </a:lnTo>
                  <a:lnTo>
                    <a:pt x="0" y="923925"/>
                  </a:lnTo>
                  <a:lnTo>
                    <a:pt x="200025" y="923925"/>
                  </a:lnTo>
                  <a:lnTo>
                    <a:pt x="200025" y="428625"/>
                  </a:lnTo>
                  <a:close/>
                </a:path>
                <a:path w="3895725" h="923925">
                  <a:moveTo>
                    <a:pt x="1428750" y="561975"/>
                  </a:moveTo>
                  <a:lnTo>
                    <a:pt x="1228725" y="561975"/>
                  </a:lnTo>
                  <a:lnTo>
                    <a:pt x="1228725" y="923925"/>
                  </a:lnTo>
                  <a:lnTo>
                    <a:pt x="1428750" y="923925"/>
                  </a:lnTo>
                  <a:lnTo>
                    <a:pt x="1428750" y="561975"/>
                  </a:lnTo>
                  <a:close/>
                </a:path>
                <a:path w="3895725" h="923925">
                  <a:moveTo>
                    <a:pt x="2667000" y="247650"/>
                  </a:moveTo>
                  <a:lnTo>
                    <a:pt x="2466975" y="247650"/>
                  </a:lnTo>
                  <a:lnTo>
                    <a:pt x="2466975" y="923925"/>
                  </a:lnTo>
                  <a:lnTo>
                    <a:pt x="2667000" y="923925"/>
                  </a:lnTo>
                  <a:lnTo>
                    <a:pt x="2667000" y="247650"/>
                  </a:lnTo>
                  <a:close/>
                </a:path>
                <a:path w="3895725" h="923925">
                  <a:moveTo>
                    <a:pt x="3895725" y="0"/>
                  </a:moveTo>
                  <a:lnTo>
                    <a:pt x="3695700" y="0"/>
                  </a:lnTo>
                  <a:lnTo>
                    <a:pt x="3695700" y="923925"/>
                  </a:lnTo>
                  <a:lnTo>
                    <a:pt x="3895725" y="923925"/>
                  </a:lnTo>
                  <a:lnTo>
                    <a:pt x="3895725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1371342" y="3753971"/>
            <a:ext cx="270397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latin typeface="Arial Narrow"/>
                <a:cs typeface="Arial Narrow"/>
              </a:rPr>
              <a:t>Social</a:t>
            </a:r>
            <a:r>
              <a:rPr sz="794" b="1" spc="31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Safety</a:t>
            </a:r>
            <a:r>
              <a:rPr sz="794" b="1" spc="35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and</a:t>
            </a:r>
            <a:r>
              <a:rPr sz="794" b="1" spc="35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Well-Being</a:t>
            </a:r>
            <a:r>
              <a:rPr sz="794" b="1" spc="31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of</a:t>
            </a:r>
            <a:r>
              <a:rPr sz="794" b="1" spc="35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Howard</a:t>
            </a:r>
            <a:r>
              <a:rPr sz="794" b="1" spc="35" dirty="0">
                <a:latin typeface="Arial Narrow"/>
                <a:cs typeface="Arial Narrow"/>
              </a:rPr>
              <a:t> </a:t>
            </a:r>
            <a:r>
              <a:rPr sz="794" b="1" spc="-9" dirty="0">
                <a:latin typeface="Arial Narrow"/>
                <a:cs typeface="Arial Narrow"/>
              </a:rPr>
              <a:t>County</a:t>
            </a:r>
            <a:r>
              <a:rPr sz="794" b="1" spc="31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HS</a:t>
            </a:r>
            <a:r>
              <a:rPr sz="794" b="1" spc="35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Students,</a:t>
            </a:r>
            <a:r>
              <a:rPr sz="794" b="1" spc="35" dirty="0">
                <a:latin typeface="Arial Narrow"/>
                <a:cs typeface="Arial Narrow"/>
              </a:rPr>
              <a:t> </a:t>
            </a:r>
            <a:r>
              <a:rPr sz="794" b="1" spc="-18" dirty="0">
                <a:latin typeface="Arial Narrow"/>
                <a:cs typeface="Arial Narrow"/>
              </a:rPr>
              <a:t>2019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29235" y="5241552"/>
            <a:ext cx="18097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4.6%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980765" y="4804522"/>
            <a:ext cx="22243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16.3%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064917" y="4804522"/>
            <a:ext cx="22243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16.3%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890993" y="5157508"/>
            <a:ext cx="444313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993" baseline="-40740" dirty="0">
                <a:solidFill>
                  <a:srgbClr val="323232"/>
                </a:solidFill>
                <a:latin typeface="Trebuchet MS"/>
                <a:cs typeface="Trebuchet MS"/>
              </a:rPr>
              <a:t>5.4%</a:t>
            </a:r>
            <a:r>
              <a:rPr sz="993" spc="291" baseline="-4074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6.9%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199280" y="4888566"/>
            <a:ext cx="22243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14.1%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308662" y="4670052"/>
            <a:ext cx="15912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22" dirty="0">
                <a:solidFill>
                  <a:srgbClr val="323232"/>
                </a:solidFill>
                <a:latin typeface="Trebuchet MS"/>
                <a:cs typeface="Trebuchet MS"/>
              </a:rPr>
              <a:t>20%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39346" y="5249956"/>
            <a:ext cx="399490" cy="19085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ts val="728"/>
              </a:lnSpc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4.5%</a:t>
            </a:r>
            <a:endParaRPr sz="662">
              <a:latin typeface="Trebuchet MS"/>
              <a:cs typeface="Trebuchet MS"/>
            </a:endParaRPr>
          </a:p>
          <a:p>
            <a:pPr marL="229733">
              <a:lnSpc>
                <a:spcPts val="728"/>
              </a:lnSpc>
            </a:pP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2.2%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342029" y="5308787"/>
            <a:ext cx="18097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2.8%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417794" y="4737287"/>
            <a:ext cx="22243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18.2%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501964" y="4913780"/>
            <a:ext cx="22243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13.4%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459567" y="4972611"/>
            <a:ext cx="22243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11.9%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560544" y="5090272"/>
            <a:ext cx="180974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8.8%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636309" y="4812927"/>
            <a:ext cx="22243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16.2%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720478" y="4594412"/>
            <a:ext cx="22243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21.9%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308287" y="6014758"/>
            <a:ext cx="423022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40" dirty="0">
                <a:solidFill>
                  <a:srgbClr val="323232"/>
                </a:solidFill>
                <a:latin typeface="Trebuchet MS"/>
                <a:cs typeface="Trebuchet MS"/>
              </a:rPr>
              <a:t>All</a:t>
            </a:r>
            <a:r>
              <a:rPr sz="662" spc="-3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31" dirty="0">
                <a:solidFill>
                  <a:srgbClr val="323232"/>
                </a:solidFill>
                <a:latin typeface="Trebuchet MS"/>
                <a:cs typeface="Trebuchet MS"/>
              </a:rPr>
              <a:t>Students</a:t>
            </a:r>
            <a:endParaRPr sz="662">
              <a:latin typeface="Trebuchet MS"/>
              <a:cs typeface="Trebuchet MS"/>
            </a:endParaRPr>
          </a:p>
        </p:txBody>
      </p:sp>
      <p:pic>
        <p:nvPicPr>
          <p:cNvPr id="82" name="object 8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6618" y="6017559"/>
            <a:ext cx="100853" cy="100853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2023054" y="6014758"/>
            <a:ext cx="518272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40" dirty="0">
                <a:solidFill>
                  <a:srgbClr val="323232"/>
                </a:solidFill>
                <a:latin typeface="Trebuchet MS"/>
                <a:cs typeface="Trebuchet MS"/>
              </a:rPr>
              <a:t>Black</a:t>
            </a:r>
            <a:r>
              <a:rPr sz="662" spc="-9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31" dirty="0">
                <a:solidFill>
                  <a:srgbClr val="323232"/>
                </a:solidFill>
                <a:latin typeface="Trebuchet MS"/>
                <a:cs typeface="Trebuchet MS"/>
              </a:rPr>
              <a:t>Students</a:t>
            </a:r>
            <a:endParaRPr sz="662">
              <a:latin typeface="Trebuchet MS"/>
              <a:cs typeface="Trebuchet MS"/>
            </a:endParaRPr>
          </a:p>
        </p:txBody>
      </p:sp>
      <p:pic>
        <p:nvPicPr>
          <p:cNvPr id="84" name="object 8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91384" y="6017559"/>
            <a:ext cx="100853" cy="100853"/>
          </a:xfrm>
          <a:prstGeom prst="rect">
            <a:avLst/>
          </a:prstGeom>
        </p:spPr>
      </p:pic>
      <p:sp>
        <p:nvSpPr>
          <p:cNvPr id="85" name="object 85"/>
          <p:cNvSpPr txBox="1"/>
          <p:nvPr/>
        </p:nvSpPr>
        <p:spPr>
          <a:xfrm>
            <a:off x="2832903" y="6014758"/>
            <a:ext cx="523875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66" dirty="0">
                <a:solidFill>
                  <a:srgbClr val="323232"/>
                </a:solidFill>
                <a:latin typeface="Trebuchet MS"/>
                <a:cs typeface="Trebuchet MS"/>
              </a:rPr>
              <a:t>White</a:t>
            </a:r>
            <a:r>
              <a:rPr sz="662" spc="-18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26" dirty="0">
                <a:solidFill>
                  <a:srgbClr val="323232"/>
                </a:solidFill>
                <a:latin typeface="Trebuchet MS"/>
                <a:cs typeface="Trebuchet MS"/>
              </a:rPr>
              <a:t>Students</a:t>
            </a:r>
            <a:endParaRPr sz="662">
              <a:latin typeface="Trebuchet MS"/>
              <a:cs typeface="Trebuchet MS"/>
            </a:endParaRPr>
          </a:p>
        </p:txBody>
      </p:sp>
      <p:pic>
        <p:nvPicPr>
          <p:cNvPr id="86" name="object 8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01234" y="6017559"/>
            <a:ext cx="100853" cy="100853"/>
          </a:xfrm>
          <a:prstGeom prst="rect">
            <a:avLst/>
          </a:prstGeom>
        </p:spPr>
      </p:pic>
      <p:sp>
        <p:nvSpPr>
          <p:cNvPr id="87" name="object 87"/>
          <p:cNvSpPr txBox="1"/>
          <p:nvPr/>
        </p:nvSpPr>
        <p:spPr>
          <a:xfrm>
            <a:off x="3648781" y="6014758"/>
            <a:ext cx="6264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31" dirty="0">
                <a:solidFill>
                  <a:srgbClr val="323232"/>
                </a:solidFill>
                <a:latin typeface="Trebuchet MS"/>
                <a:cs typeface="Trebuchet MS"/>
              </a:rPr>
              <a:t>Hispanic</a:t>
            </a:r>
            <a:r>
              <a:rPr sz="662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662" spc="-31" dirty="0">
                <a:solidFill>
                  <a:srgbClr val="323232"/>
                </a:solidFill>
                <a:latin typeface="Trebuchet MS"/>
                <a:cs typeface="Trebuchet MS"/>
              </a:rPr>
              <a:t>Students</a:t>
            </a:r>
            <a:endParaRPr sz="662">
              <a:latin typeface="Trebuchet MS"/>
              <a:cs typeface="Trebuchet MS"/>
            </a:endParaRPr>
          </a:p>
        </p:txBody>
      </p:sp>
      <p:pic>
        <p:nvPicPr>
          <p:cNvPr id="88" name="object 8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17112" y="6017559"/>
            <a:ext cx="100853" cy="100853"/>
          </a:xfrm>
          <a:prstGeom prst="rect">
            <a:avLst/>
          </a:prstGeom>
        </p:spPr>
      </p:pic>
      <p:sp>
        <p:nvSpPr>
          <p:cNvPr id="89" name="object 89"/>
          <p:cNvSpPr txBox="1"/>
          <p:nvPr/>
        </p:nvSpPr>
        <p:spPr>
          <a:xfrm>
            <a:off x="879631" y="5577729"/>
            <a:ext cx="722219" cy="23945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44862" marR="4483" indent="-234215">
              <a:lnSpc>
                <a:spcPct val="116700"/>
              </a:lnSpc>
              <a:spcBef>
                <a:spcPts val="88"/>
              </a:spcBef>
            </a:pPr>
            <a:r>
              <a:rPr sz="662" spc="-44" dirty="0">
                <a:latin typeface="Trebuchet MS"/>
                <a:cs typeface="Trebuchet MS"/>
              </a:rPr>
              <a:t>Skipped</a:t>
            </a:r>
            <a:r>
              <a:rPr sz="662" spc="4" dirty="0">
                <a:latin typeface="Trebuchet MS"/>
                <a:cs typeface="Trebuchet MS"/>
              </a:rPr>
              <a:t> </a:t>
            </a:r>
            <a:r>
              <a:rPr sz="662" spc="-49" dirty="0">
                <a:latin typeface="Trebuchet MS"/>
                <a:cs typeface="Trebuchet MS"/>
              </a:rPr>
              <a:t>School...Felt</a:t>
            </a:r>
            <a:r>
              <a:rPr sz="662" spc="-9" dirty="0">
                <a:latin typeface="Trebuchet MS"/>
                <a:cs typeface="Trebuchet MS"/>
              </a:rPr>
              <a:t> Unsafe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99" name="object 99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46</a:t>
            </a:fld>
            <a:endParaRPr spc="-22" dirty="0"/>
          </a:p>
        </p:txBody>
      </p:sp>
      <p:sp>
        <p:nvSpPr>
          <p:cNvPr id="90" name="object 90"/>
          <p:cNvSpPr txBox="1"/>
          <p:nvPr/>
        </p:nvSpPr>
        <p:spPr>
          <a:xfrm>
            <a:off x="1896713" y="5577729"/>
            <a:ext cx="860612" cy="23945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6583" marR="4483" indent="-305937">
              <a:lnSpc>
                <a:spcPct val="116700"/>
              </a:lnSpc>
              <a:spcBef>
                <a:spcPts val="88"/>
              </a:spcBef>
            </a:pPr>
            <a:r>
              <a:rPr sz="662" spc="-62" dirty="0">
                <a:latin typeface="Trebuchet MS"/>
                <a:cs typeface="Trebuchet MS"/>
              </a:rPr>
              <a:t>Threatened</a:t>
            </a:r>
            <a:r>
              <a:rPr sz="662" spc="13" dirty="0">
                <a:latin typeface="Trebuchet MS"/>
                <a:cs typeface="Trebuchet MS"/>
              </a:rPr>
              <a:t> </a:t>
            </a:r>
            <a:r>
              <a:rPr sz="662" spc="-62" dirty="0">
                <a:latin typeface="Trebuchet MS"/>
                <a:cs typeface="Trebuchet MS"/>
              </a:rPr>
              <a:t>w/Weapon</a:t>
            </a:r>
            <a:r>
              <a:rPr sz="662" spc="13" dirty="0">
                <a:latin typeface="Trebuchet MS"/>
                <a:cs typeface="Trebuchet MS"/>
              </a:rPr>
              <a:t> </a:t>
            </a:r>
            <a:r>
              <a:rPr sz="662" spc="-22" dirty="0">
                <a:latin typeface="Trebuchet MS"/>
                <a:cs typeface="Trebuchet MS"/>
              </a:rPr>
              <a:t>At</a:t>
            </a:r>
            <a:r>
              <a:rPr sz="662" spc="-9" dirty="0">
                <a:latin typeface="Trebuchet MS"/>
                <a:cs typeface="Trebuchet MS"/>
              </a:rPr>
              <a:t> School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120601" y="5594537"/>
            <a:ext cx="58550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53" dirty="0">
                <a:latin typeface="Trebuchet MS"/>
                <a:cs typeface="Trebuchet MS"/>
              </a:rPr>
              <a:t>Bullied</a:t>
            </a:r>
            <a:r>
              <a:rPr sz="662" spc="-18" dirty="0">
                <a:latin typeface="Trebuchet MS"/>
                <a:cs typeface="Trebuchet MS"/>
              </a:rPr>
              <a:t> </a:t>
            </a:r>
            <a:r>
              <a:rPr sz="662" spc="-49" dirty="0">
                <a:latin typeface="Trebuchet MS"/>
                <a:cs typeface="Trebuchet MS"/>
              </a:rPr>
              <a:t>At</a:t>
            </a:r>
            <a:r>
              <a:rPr sz="662" spc="-18" dirty="0">
                <a:latin typeface="Trebuchet MS"/>
                <a:cs typeface="Trebuchet MS"/>
              </a:rPr>
              <a:t> </a:t>
            </a:r>
            <a:r>
              <a:rPr sz="662" spc="-9" dirty="0">
                <a:latin typeface="Trebuchet MS"/>
                <a:cs typeface="Trebuchet MS"/>
              </a:rPr>
              <a:t>School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047977" y="5594537"/>
            <a:ext cx="903193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53" dirty="0">
                <a:latin typeface="Trebuchet MS"/>
                <a:cs typeface="Trebuchet MS"/>
              </a:rPr>
              <a:t>Victim</a:t>
            </a:r>
            <a:r>
              <a:rPr sz="662" spc="-18" dirty="0">
                <a:latin typeface="Trebuchet MS"/>
                <a:cs typeface="Trebuchet MS"/>
              </a:rPr>
              <a:t> </a:t>
            </a:r>
            <a:r>
              <a:rPr sz="662" spc="-40" dirty="0">
                <a:latin typeface="Trebuchet MS"/>
                <a:cs typeface="Trebuchet MS"/>
              </a:rPr>
              <a:t>of</a:t>
            </a:r>
            <a:r>
              <a:rPr sz="662" spc="-13" dirty="0">
                <a:latin typeface="Trebuchet MS"/>
                <a:cs typeface="Trebuchet MS"/>
              </a:rPr>
              <a:t> </a:t>
            </a:r>
            <a:r>
              <a:rPr sz="662" spc="-44" dirty="0">
                <a:latin typeface="Trebuchet MS"/>
                <a:cs typeface="Trebuchet MS"/>
              </a:rPr>
              <a:t>Emotional</a:t>
            </a:r>
            <a:r>
              <a:rPr sz="662" spc="-13" dirty="0">
                <a:latin typeface="Trebuchet MS"/>
                <a:cs typeface="Trebuchet MS"/>
              </a:rPr>
              <a:t> </a:t>
            </a:r>
            <a:r>
              <a:rPr sz="662" spc="-9" dirty="0">
                <a:latin typeface="Trebuchet MS"/>
                <a:cs typeface="Trebuchet MS"/>
              </a:rPr>
              <a:t>Abuse</a:t>
            </a:r>
            <a:endParaRPr sz="662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46687" y="5468471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Trebuchet MS"/>
                <a:cs typeface="Trebuchet MS"/>
              </a:rPr>
              <a:t>0%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96899" y="4716276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Trebuchet MS"/>
                <a:cs typeface="Trebuchet MS"/>
              </a:rPr>
              <a:t>20%</a:t>
            </a:r>
            <a:endParaRPr sz="794">
              <a:latin typeface="Trebuchet MS"/>
              <a:cs typeface="Trebuchet M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96899" y="3964081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Trebuchet MS"/>
                <a:cs typeface="Trebuchet MS"/>
              </a:rPr>
              <a:t>40%</a:t>
            </a:r>
            <a:endParaRPr sz="794">
              <a:latin typeface="Trebuchet MS"/>
              <a:cs typeface="Trebuchet MS"/>
            </a:endParaRPr>
          </a:p>
        </p:txBody>
      </p:sp>
      <p:graphicFrame>
        <p:nvGraphicFramePr>
          <p:cNvPr id="96" name="object 96"/>
          <p:cNvGraphicFramePr>
            <a:graphicFrameLocks noGrp="1"/>
          </p:cNvGraphicFramePr>
          <p:nvPr/>
        </p:nvGraphicFramePr>
        <p:xfrm>
          <a:off x="5546912" y="4328272"/>
          <a:ext cx="3050801" cy="20338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6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Population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4489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287020">
                        <a:lnSpc>
                          <a:spcPct val="76400"/>
                        </a:lnSpc>
                        <a:spcBef>
                          <a:spcPts val="965"/>
                        </a:spcBef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Felt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Unsafe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108137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4489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955"/>
                        </a:lnSpc>
                        <a:spcBef>
                          <a:spcPts val="335"/>
                        </a:spcBef>
                      </a:pPr>
                      <a:r>
                        <a:rPr sz="800" b="1" spc="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RRI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marL="99695" marR="104775">
                        <a:lnSpc>
                          <a:spcPct val="76400"/>
                        </a:lnSpc>
                        <a:spcBef>
                          <a:spcPts val="130"/>
                        </a:spcBef>
                      </a:pPr>
                      <a:r>
                        <a:rPr sz="800" b="1" spc="-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Scor </a:t>
                      </a:r>
                      <a:r>
                        <a:rPr sz="800" b="1" spc="-5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e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754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4489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123189">
                        <a:lnSpc>
                          <a:spcPct val="76400"/>
                        </a:lnSpc>
                        <a:spcBef>
                          <a:spcPts val="965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Threatene </a:t>
                      </a:r>
                      <a:r>
                        <a:rPr sz="800" b="1" spc="-5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d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108137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4489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955"/>
                        </a:lnSpc>
                        <a:spcBef>
                          <a:spcPts val="710"/>
                        </a:spcBef>
                      </a:pPr>
                      <a:r>
                        <a:rPr sz="800" b="1" spc="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RRI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marL="99695">
                        <a:lnSpc>
                          <a:spcPts val="955"/>
                        </a:lnSpc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Score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79562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44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Maryland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9.2</a:t>
                      </a: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7.8</a:t>
                      </a: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NH</a:t>
                      </a:r>
                      <a:r>
                        <a:rPr sz="800" spc="-5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White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6.7%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4290"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Ref.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6.1%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Ref.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NH</a:t>
                      </a:r>
                      <a:r>
                        <a:rPr sz="800" spc="-5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Black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9.3%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8636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1.4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8.3%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800" spc="-2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1.4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Hispanic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13.1%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70485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2.0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8.3%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800" spc="-2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1.4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Howard</a:t>
                      </a:r>
                      <a:r>
                        <a:rPr sz="900" spc="-4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Co.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4.6</a:t>
                      </a: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5.4</a:t>
                      </a: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NH</a:t>
                      </a:r>
                      <a:r>
                        <a:rPr sz="800" spc="-5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White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2.2%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4290"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Ref.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2.8%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Ref.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NH</a:t>
                      </a:r>
                      <a:r>
                        <a:rPr sz="800" spc="-5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Black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4.5%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70485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2.0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6.9%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800" spc="-2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2.5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Hispanic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11.9%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68580" algn="ctr">
                        <a:lnSpc>
                          <a:spcPct val="100000"/>
                        </a:lnSpc>
                      </a:pPr>
                      <a:r>
                        <a:rPr sz="800" spc="2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5.4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8.8%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800" spc="-2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3.1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7" name="object 97"/>
          <p:cNvSpPr txBox="1"/>
          <p:nvPr/>
        </p:nvSpPr>
        <p:spPr>
          <a:xfrm>
            <a:off x="5518897" y="3964081"/>
            <a:ext cx="3007099" cy="248937"/>
          </a:xfrm>
          <a:prstGeom prst="rect">
            <a:avLst/>
          </a:prstGeom>
        </p:spPr>
        <p:txBody>
          <a:bodyPr vert="horz" wrap="square" lIns="0" tIns="17929" rIns="0" bIns="0" rtlCol="0">
            <a:spAutoFit/>
          </a:bodyPr>
          <a:lstStyle/>
          <a:p>
            <a:pPr marL="11206" marR="4483" indent="22972">
              <a:lnSpc>
                <a:spcPts val="927"/>
              </a:lnSpc>
              <a:spcBef>
                <a:spcPts val="141"/>
              </a:spcBef>
            </a:pP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At</a:t>
            </a:r>
            <a:r>
              <a:rPr sz="794" b="1" spc="40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the</a:t>
            </a:r>
            <a:r>
              <a:rPr sz="794" b="1" spc="40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state</a:t>
            </a:r>
            <a:r>
              <a:rPr sz="794" b="1" spc="40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level</a:t>
            </a:r>
            <a:r>
              <a:rPr sz="794" b="1" spc="44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Hispanic</a:t>
            </a:r>
            <a:r>
              <a:rPr sz="794" b="1" spc="40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students</a:t>
            </a:r>
            <a:r>
              <a:rPr sz="794" b="1" spc="40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are</a:t>
            </a:r>
            <a:r>
              <a:rPr sz="794" b="1" spc="40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2</a:t>
            </a:r>
            <a:r>
              <a:rPr sz="794" b="1" spc="44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times</a:t>
            </a:r>
            <a:r>
              <a:rPr sz="794" b="1" spc="40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more</a:t>
            </a:r>
            <a:r>
              <a:rPr sz="794" b="1" spc="40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likely</a:t>
            </a:r>
            <a:r>
              <a:rPr sz="794" b="1" spc="40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to</a:t>
            </a:r>
            <a:r>
              <a:rPr sz="794" b="1" spc="44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feel</a:t>
            </a:r>
            <a:r>
              <a:rPr sz="794" b="1" spc="40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spc="-9" dirty="0">
                <a:solidFill>
                  <a:srgbClr val="004489"/>
                </a:solidFill>
                <a:latin typeface="Arial Narrow"/>
                <a:cs typeface="Arial Narrow"/>
              </a:rPr>
              <a:t>unsafe</a:t>
            </a:r>
            <a:r>
              <a:rPr sz="794" b="1" spc="441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and</a:t>
            </a:r>
            <a:r>
              <a:rPr sz="794" b="1" spc="31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1.4</a:t>
            </a:r>
            <a:r>
              <a:rPr sz="794" b="1" spc="31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times</a:t>
            </a:r>
            <a:r>
              <a:rPr sz="794" b="1" spc="31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as</a:t>
            </a:r>
            <a:r>
              <a:rPr sz="794" b="1" spc="35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likely</a:t>
            </a:r>
            <a:r>
              <a:rPr sz="794" b="1" spc="31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to</a:t>
            </a:r>
            <a:r>
              <a:rPr sz="794" b="1" spc="31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have</a:t>
            </a:r>
            <a:r>
              <a:rPr sz="794" b="1" spc="35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been</a:t>
            </a:r>
            <a:r>
              <a:rPr sz="794" b="1" spc="31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threatened</a:t>
            </a:r>
            <a:r>
              <a:rPr sz="794" b="1" spc="31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compared</a:t>
            </a:r>
            <a:r>
              <a:rPr sz="794" b="1" spc="35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to</a:t>
            </a:r>
            <a:r>
              <a:rPr sz="794" b="1" spc="31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004489"/>
                </a:solidFill>
                <a:latin typeface="Arial Narrow"/>
                <a:cs typeface="Arial Narrow"/>
              </a:rPr>
              <a:t>NH</a:t>
            </a:r>
            <a:r>
              <a:rPr sz="794" b="1" spc="31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794" b="1" spc="-9" dirty="0">
                <a:solidFill>
                  <a:srgbClr val="004489"/>
                </a:solidFill>
                <a:latin typeface="Arial Narrow"/>
                <a:cs typeface="Arial Narrow"/>
              </a:rPr>
              <a:t>White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518898" y="4199405"/>
            <a:ext cx="4028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spc="-9" dirty="0">
                <a:solidFill>
                  <a:srgbClr val="004489"/>
                </a:solidFill>
                <a:latin typeface="Arial Narrow"/>
                <a:cs typeface="Arial Narrow"/>
              </a:rPr>
              <a:t>students.</a:t>
            </a:r>
            <a:endParaRPr sz="794">
              <a:latin typeface="Arial Narrow"/>
              <a:cs typeface="Arial Narrow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8736" y="4013106"/>
            <a:ext cx="3655919" cy="0"/>
          </a:xfrm>
          <a:custGeom>
            <a:avLst/>
            <a:gdLst/>
            <a:ahLst/>
            <a:cxnLst/>
            <a:rect l="l" t="t" r="r" b="b"/>
            <a:pathLst>
              <a:path w="4143375">
                <a:moveTo>
                  <a:pt x="0" y="0"/>
                </a:moveTo>
                <a:lnTo>
                  <a:pt x="4143375" y="0"/>
                </a:lnTo>
              </a:path>
            </a:pathLst>
          </a:custGeom>
          <a:ln w="952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638735" y="4786312"/>
            <a:ext cx="201706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52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1008529" y="4786312"/>
            <a:ext cx="3286125" cy="0"/>
          </a:xfrm>
          <a:custGeom>
            <a:avLst/>
            <a:gdLst/>
            <a:ahLst/>
            <a:cxnLst/>
            <a:rect l="l" t="t" r="r" b="b"/>
            <a:pathLst>
              <a:path w="3724275">
                <a:moveTo>
                  <a:pt x="0" y="0"/>
                </a:moveTo>
                <a:lnTo>
                  <a:pt x="3724275" y="0"/>
                </a:lnTo>
              </a:path>
            </a:pathLst>
          </a:custGeom>
          <a:ln w="952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5" name="object 5"/>
          <p:cNvGrpSpPr/>
          <p:nvPr/>
        </p:nvGrpSpPr>
        <p:grpSpPr>
          <a:xfrm>
            <a:off x="638736" y="5546912"/>
            <a:ext cx="3655919" cy="84044"/>
            <a:chOff x="571500" y="6286500"/>
            <a:chExt cx="4143375" cy="95250"/>
          </a:xfrm>
        </p:grpSpPr>
        <p:sp>
          <p:nvSpPr>
            <p:cNvPr id="6" name="object 6"/>
            <p:cNvSpPr/>
            <p:nvPr/>
          </p:nvSpPr>
          <p:spPr>
            <a:xfrm>
              <a:off x="571500" y="6291262"/>
              <a:ext cx="4143375" cy="0"/>
            </a:xfrm>
            <a:custGeom>
              <a:avLst/>
              <a:gdLst/>
              <a:ahLst/>
              <a:cxnLst/>
              <a:rect l="l" t="t" r="r" b="b"/>
              <a:pathLst>
                <a:path w="4143375">
                  <a:moveTo>
                    <a:pt x="0" y="0"/>
                  </a:moveTo>
                  <a:lnTo>
                    <a:pt x="414337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571500" y="6286500"/>
              <a:ext cx="4143375" cy="95250"/>
            </a:xfrm>
            <a:custGeom>
              <a:avLst/>
              <a:gdLst/>
              <a:ahLst/>
              <a:cxnLst/>
              <a:rect l="l" t="t" r="r" b="b"/>
              <a:pathLst>
                <a:path w="4143375" h="95250">
                  <a:moveTo>
                    <a:pt x="3100387" y="0"/>
                  </a:moveTo>
                  <a:lnTo>
                    <a:pt x="3100387" y="95250"/>
                  </a:lnTo>
                </a:path>
                <a:path w="4143375" h="95250">
                  <a:moveTo>
                    <a:pt x="1033462" y="0"/>
                  </a:moveTo>
                  <a:lnTo>
                    <a:pt x="1033462" y="95250"/>
                  </a:lnTo>
                </a:path>
                <a:path w="4143375" h="95250">
                  <a:moveTo>
                    <a:pt x="0" y="4762"/>
                  </a:moveTo>
                  <a:lnTo>
                    <a:pt x="4143375" y="47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8" name="object 8"/>
          <p:cNvSpPr/>
          <p:nvPr/>
        </p:nvSpPr>
        <p:spPr>
          <a:xfrm>
            <a:off x="554691" y="4013106"/>
            <a:ext cx="84044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9525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554691" y="4786312"/>
            <a:ext cx="84044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9525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554691" y="4017309"/>
            <a:ext cx="84044" cy="1534085"/>
          </a:xfrm>
          <a:custGeom>
            <a:avLst/>
            <a:gdLst/>
            <a:ahLst/>
            <a:cxnLst/>
            <a:rect l="l" t="t" r="r" b="b"/>
            <a:pathLst>
              <a:path w="95250" h="1738629">
                <a:moveTo>
                  <a:pt x="95250" y="1738312"/>
                </a:moveTo>
                <a:lnTo>
                  <a:pt x="0" y="1738312"/>
                </a:lnTo>
              </a:path>
              <a:path w="95250" h="1738629">
                <a:moveTo>
                  <a:pt x="90487" y="0"/>
                </a:moveTo>
                <a:lnTo>
                  <a:pt x="90487" y="17335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840440" y="4580405"/>
            <a:ext cx="168088" cy="966507"/>
          </a:xfrm>
          <a:custGeom>
            <a:avLst/>
            <a:gdLst/>
            <a:ahLst/>
            <a:cxnLst/>
            <a:rect l="l" t="t" r="r" b="b"/>
            <a:pathLst>
              <a:path w="190500" h="1095375">
                <a:moveTo>
                  <a:pt x="190499" y="0"/>
                </a:moveTo>
                <a:lnTo>
                  <a:pt x="0" y="0"/>
                </a:lnTo>
                <a:lnTo>
                  <a:pt x="0" y="1095374"/>
                </a:lnTo>
                <a:lnTo>
                  <a:pt x="190499" y="1095374"/>
                </a:lnTo>
                <a:lnTo>
                  <a:pt x="190499" y="0"/>
                </a:lnTo>
                <a:close/>
              </a:path>
            </a:pathLst>
          </a:custGeom>
          <a:solidFill>
            <a:srgbClr val="5B3C25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2672602" y="5193927"/>
            <a:ext cx="168088" cy="352985"/>
          </a:xfrm>
          <a:custGeom>
            <a:avLst/>
            <a:gdLst/>
            <a:ahLst/>
            <a:cxnLst/>
            <a:rect l="l" t="t" r="r" b="b"/>
            <a:pathLst>
              <a:path w="190500" h="400050">
                <a:moveTo>
                  <a:pt x="190499" y="0"/>
                </a:moveTo>
                <a:lnTo>
                  <a:pt x="0" y="0"/>
                </a:lnTo>
                <a:lnTo>
                  <a:pt x="0" y="400049"/>
                </a:lnTo>
                <a:lnTo>
                  <a:pt x="190499" y="400049"/>
                </a:lnTo>
                <a:lnTo>
                  <a:pt x="190499" y="0"/>
                </a:lnTo>
                <a:close/>
              </a:path>
            </a:pathLst>
          </a:custGeom>
          <a:solidFill>
            <a:srgbClr val="5B3C25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1050551" y="4807324"/>
            <a:ext cx="168088" cy="739588"/>
          </a:xfrm>
          <a:custGeom>
            <a:avLst/>
            <a:gdLst/>
            <a:ahLst/>
            <a:cxnLst/>
            <a:rect l="l" t="t" r="r" b="b"/>
            <a:pathLst>
              <a:path w="190500" h="838200">
                <a:moveTo>
                  <a:pt x="190499" y="0"/>
                </a:moveTo>
                <a:lnTo>
                  <a:pt x="0" y="0"/>
                </a:lnTo>
                <a:lnTo>
                  <a:pt x="0" y="838199"/>
                </a:lnTo>
                <a:lnTo>
                  <a:pt x="190499" y="838199"/>
                </a:lnTo>
                <a:lnTo>
                  <a:pt x="190499" y="0"/>
                </a:lnTo>
                <a:close/>
              </a:path>
            </a:pathLst>
          </a:custGeom>
          <a:solidFill>
            <a:srgbClr val="8A5E3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2882712" y="5370419"/>
            <a:ext cx="168088" cy="176493"/>
          </a:xfrm>
          <a:custGeom>
            <a:avLst/>
            <a:gdLst/>
            <a:ahLst/>
            <a:cxnLst/>
            <a:rect l="l" t="t" r="r" b="b"/>
            <a:pathLst>
              <a:path w="190500" h="200025">
                <a:moveTo>
                  <a:pt x="190499" y="0"/>
                </a:moveTo>
                <a:lnTo>
                  <a:pt x="0" y="0"/>
                </a:lnTo>
                <a:lnTo>
                  <a:pt x="0" y="200024"/>
                </a:lnTo>
                <a:lnTo>
                  <a:pt x="190499" y="200024"/>
                </a:lnTo>
                <a:lnTo>
                  <a:pt x="190499" y="0"/>
                </a:lnTo>
                <a:close/>
              </a:path>
            </a:pathLst>
          </a:custGeom>
          <a:solidFill>
            <a:srgbClr val="8A5E3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1260661" y="4941794"/>
            <a:ext cx="168088" cy="605118"/>
          </a:xfrm>
          <a:custGeom>
            <a:avLst/>
            <a:gdLst/>
            <a:ahLst/>
            <a:cxnLst/>
            <a:rect l="l" t="t" r="r" b="b"/>
            <a:pathLst>
              <a:path w="190500" h="685800">
                <a:moveTo>
                  <a:pt x="190499" y="0"/>
                </a:moveTo>
                <a:lnTo>
                  <a:pt x="0" y="0"/>
                </a:lnTo>
                <a:lnTo>
                  <a:pt x="0" y="685799"/>
                </a:lnTo>
                <a:lnTo>
                  <a:pt x="190499" y="685799"/>
                </a:lnTo>
                <a:lnTo>
                  <a:pt x="190499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3084418" y="5370419"/>
            <a:ext cx="168088" cy="176493"/>
          </a:xfrm>
          <a:custGeom>
            <a:avLst/>
            <a:gdLst/>
            <a:ahLst/>
            <a:cxnLst/>
            <a:rect l="l" t="t" r="r" b="b"/>
            <a:pathLst>
              <a:path w="190500" h="200025">
                <a:moveTo>
                  <a:pt x="190499" y="0"/>
                </a:moveTo>
                <a:lnTo>
                  <a:pt x="0" y="0"/>
                </a:lnTo>
                <a:lnTo>
                  <a:pt x="0" y="200024"/>
                </a:lnTo>
                <a:lnTo>
                  <a:pt x="190499" y="200024"/>
                </a:lnTo>
                <a:lnTo>
                  <a:pt x="190499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1470771" y="5118287"/>
            <a:ext cx="168088" cy="428625"/>
          </a:xfrm>
          <a:custGeom>
            <a:avLst/>
            <a:gdLst/>
            <a:ahLst/>
            <a:cxnLst/>
            <a:rect l="l" t="t" r="r" b="b"/>
            <a:pathLst>
              <a:path w="190500" h="485775">
                <a:moveTo>
                  <a:pt x="190499" y="0"/>
                </a:moveTo>
                <a:lnTo>
                  <a:pt x="0" y="0"/>
                </a:lnTo>
                <a:lnTo>
                  <a:pt x="0" y="485774"/>
                </a:lnTo>
                <a:lnTo>
                  <a:pt x="190499" y="485774"/>
                </a:lnTo>
                <a:lnTo>
                  <a:pt x="190499" y="0"/>
                </a:lnTo>
                <a:close/>
              </a:path>
            </a:pathLst>
          </a:custGeom>
          <a:solidFill>
            <a:srgbClr val="98989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3294529" y="5328397"/>
            <a:ext cx="168088" cy="218515"/>
          </a:xfrm>
          <a:custGeom>
            <a:avLst/>
            <a:gdLst/>
            <a:ahLst/>
            <a:cxnLst/>
            <a:rect l="l" t="t" r="r" b="b"/>
            <a:pathLst>
              <a:path w="190500" h="247650">
                <a:moveTo>
                  <a:pt x="190499" y="0"/>
                </a:moveTo>
                <a:lnTo>
                  <a:pt x="0" y="0"/>
                </a:lnTo>
                <a:lnTo>
                  <a:pt x="0" y="247649"/>
                </a:lnTo>
                <a:lnTo>
                  <a:pt x="190499" y="247649"/>
                </a:lnTo>
                <a:lnTo>
                  <a:pt x="190499" y="0"/>
                </a:lnTo>
                <a:close/>
              </a:path>
            </a:pathLst>
          </a:custGeom>
          <a:solidFill>
            <a:srgbClr val="98989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1680882" y="5362015"/>
            <a:ext cx="168088" cy="184897"/>
          </a:xfrm>
          <a:custGeom>
            <a:avLst/>
            <a:gdLst/>
            <a:ahLst/>
            <a:cxnLst/>
            <a:rect l="l" t="t" r="r" b="b"/>
            <a:pathLst>
              <a:path w="190500" h="209550">
                <a:moveTo>
                  <a:pt x="190499" y="0"/>
                </a:moveTo>
                <a:lnTo>
                  <a:pt x="0" y="0"/>
                </a:lnTo>
                <a:lnTo>
                  <a:pt x="0" y="209549"/>
                </a:lnTo>
                <a:lnTo>
                  <a:pt x="190499" y="209549"/>
                </a:lnTo>
                <a:lnTo>
                  <a:pt x="190499" y="0"/>
                </a:lnTo>
                <a:close/>
              </a:path>
            </a:pathLst>
          </a:custGeom>
          <a:solidFill>
            <a:srgbClr val="007EFB">
              <a:alpha val="61178"/>
            </a:srgbClr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3504639" y="5504890"/>
            <a:ext cx="168088" cy="42022"/>
          </a:xfrm>
          <a:custGeom>
            <a:avLst/>
            <a:gdLst/>
            <a:ahLst/>
            <a:cxnLst/>
            <a:rect l="l" t="t" r="r" b="b"/>
            <a:pathLst>
              <a:path w="190500" h="47625">
                <a:moveTo>
                  <a:pt x="190499" y="0"/>
                </a:moveTo>
                <a:lnTo>
                  <a:pt x="0" y="0"/>
                </a:lnTo>
                <a:lnTo>
                  <a:pt x="0" y="47624"/>
                </a:lnTo>
                <a:lnTo>
                  <a:pt x="190499" y="47624"/>
                </a:lnTo>
                <a:lnTo>
                  <a:pt x="190499" y="0"/>
                </a:lnTo>
                <a:close/>
              </a:path>
            </a:pathLst>
          </a:custGeom>
          <a:solidFill>
            <a:srgbClr val="007EFB">
              <a:alpha val="61178"/>
            </a:srgbClr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1890992" y="5378824"/>
            <a:ext cx="168088" cy="168088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499" y="0"/>
                </a:moveTo>
                <a:lnTo>
                  <a:pt x="0" y="0"/>
                </a:lnTo>
                <a:lnTo>
                  <a:pt x="0" y="190499"/>
                </a:lnTo>
                <a:lnTo>
                  <a:pt x="190499" y="190499"/>
                </a:lnTo>
                <a:lnTo>
                  <a:pt x="190499" y="0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3714749" y="5488081"/>
            <a:ext cx="168088" cy="58831"/>
          </a:xfrm>
          <a:custGeom>
            <a:avLst/>
            <a:gdLst/>
            <a:ahLst/>
            <a:cxnLst/>
            <a:rect l="l" t="t" r="r" b="b"/>
            <a:pathLst>
              <a:path w="190500" h="66675">
                <a:moveTo>
                  <a:pt x="190499" y="0"/>
                </a:moveTo>
                <a:lnTo>
                  <a:pt x="0" y="0"/>
                </a:lnTo>
                <a:lnTo>
                  <a:pt x="0" y="66674"/>
                </a:lnTo>
                <a:lnTo>
                  <a:pt x="190499" y="66674"/>
                </a:lnTo>
                <a:lnTo>
                  <a:pt x="190499" y="0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2092698" y="5084669"/>
            <a:ext cx="168088" cy="462243"/>
          </a:xfrm>
          <a:custGeom>
            <a:avLst/>
            <a:gdLst/>
            <a:ahLst/>
            <a:cxnLst/>
            <a:rect l="l" t="t" r="r" b="b"/>
            <a:pathLst>
              <a:path w="190500" h="523875">
                <a:moveTo>
                  <a:pt x="190499" y="0"/>
                </a:moveTo>
                <a:lnTo>
                  <a:pt x="0" y="0"/>
                </a:lnTo>
                <a:lnTo>
                  <a:pt x="0" y="523874"/>
                </a:lnTo>
                <a:lnTo>
                  <a:pt x="190499" y="523874"/>
                </a:lnTo>
                <a:lnTo>
                  <a:pt x="190499" y="0"/>
                </a:lnTo>
                <a:close/>
              </a:path>
            </a:pathLst>
          </a:custGeom>
          <a:solidFill>
            <a:srgbClr val="00448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3924860" y="5353611"/>
            <a:ext cx="168088" cy="193301"/>
          </a:xfrm>
          <a:custGeom>
            <a:avLst/>
            <a:gdLst/>
            <a:ahLst/>
            <a:cxnLst/>
            <a:rect l="l" t="t" r="r" b="b"/>
            <a:pathLst>
              <a:path w="190500" h="219075">
                <a:moveTo>
                  <a:pt x="190499" y="0"/>
                </a:moveTo>
                <a:lnTo>
                  <a:pt x="0" y="0"/>
                </a:lnTo>
                <a:lnTo>
                  <a:pt x="0" y="219074"/>
                </a:lnTo>
                <a:lnTo>
                  <a:pt x="190499" y="219074"/>
                </a:lnTo>
                <a:lnTo>
                  <a:pt x="190499" y="0"/>
                </a:lnTo>
                <a:close/>
              </a:path>
            </a:pathLst>
          </a:custGeom>
          <a:solidFill>
            <a:srgbClr val="00448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 txBox="1"/>
          <p:nvPr/>
        </p:nvSpPr>
        <p:spPr>
          <a:xfrm>
            <a:off x="812427" y="4459941"/>
            <a:ext cx="22243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63.9%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44589" y="5073463"/>
            <a:ext cx="22243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23.4%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22537" y="4686861"/>
            <a:ext cx="22243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49.1%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32647" y="4821331"/>
            <a:ext cx="22243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39.9%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42758" y="4997824"/>
            <a:ext cx="22243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28.3%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32287" y="5249956"/>
            <a:ext cx="679076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12.2%12.2%</a:t>
            </a:r>
            <a:r>
              <a:rPr sz="662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993" spc="-13" baseline="25925" dirty="0">
                <a:solidFill>
                  <a:srgbClr val="323232"/>
                </a:solidFill>
                <a:latin typeface="Gill Sans MT"/>
                <a:cs typeface="Gill Sans MT"/>
              </a:rPr>
              <a:t>14.7%</a:t>
            </a:r>
            <a:endParaRPr sz="993" baseline="25925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30456" y="5241552"/>
            <a:ext cx="477371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12.4%</a:t>
            </a:r>
            <a:r>
              <a:rPr sz="662" spc="-79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993" spc="-13" baseline="-11111" dirty="0">
                <a:solidFill>
                  <a:srgbClr val="323232"/>
                </a:solidFill>
                <a:latin typeface="Gill Sans MT"/>
                <a:cs typeface="Gill Sans MT"/>
              </a:rPr>
              <a:t>11.4%</a:t>
            </a:r>
            <a:endParaRPr sz="993" baseline="-11111">
              <a:latin typeface="Gill Sans MT"/>
              <a:cs typeface="Gill Sans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79426" y="5367618"/>
            <a:ext cx="435909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993" baseline="-11111" dirty="0">
                <a:solidFill>
                  <a:srgbClr val="323232"/>
                </a:solidFill>
                <a:latin typeface="Gill Sans MT"/>
                <a:cs typeface="Gill Sans MT"/>
              </a:rPr>
              <a:t>3.3%</a:t>
            </a:r>
            <a:r>
              <a:rPr sz="993" spc="317" baseline="-11111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4.2%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64684" y="4964206"/>
            <a:ext cx="22243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30.8%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96846" y="5233147"/>
            <a:ext cx="22243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13.4%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3912" y="5955927"/>
            <a:ext cx="177781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1052849" algn="l"/>
              </a:tabLst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Felt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Sad/Hopeless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Suicidal</a:t>
            </a:r>
            <a:r>
              <a:rPr sz="794" spc="31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Thoughts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62243" y="5975537"/>
            <a:ext cx="100853" cy="336176"/>
            <a:chOff x="371475" y="6772275"/>
            <a:chExt cx="114300" cy="381000"/>
          </a:xfrm>
        </p:grpSpPr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475" y="6772275"/>
              <a:ext cx="114300" cy="1143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475" y="6905625"/>
              <a:ext cx="114300" cy="1143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475" y="7038975"/>
              <a:ext cx="114300" cy="114300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04255" y="5975537"/>
            <a:ext cx="100853" cy="100853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2659951" y="5955927"/>
            <a:ext cx="51266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Suicide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Plan</a:t>
            </a:r>
            <a:endParaRPr sz="794">
              <a:latin typeface="Gill Sans MT"/>
              <a:cs typeface="Gill Sans MT"/>
            </a:endParaRPr>
          </a:p>
        </p:txBody>
      </p:sp>
      <p:pic>
        <p:nvPicPr>
          <p:cNvPr id="42" name="object 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28282" y="5975537"/>
            <a:ext cx="100853" cy="100853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3462841" y="5955927"/>
            <a:ext cx="68299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Bullied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in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School</a:t>
            </a:r>
            <a:endParaRPr sz="794">
              <a:latin typeface="Gill Sans MT"/>
              <a:cs typeface="Gill Sans MT"/>
            </a:endParaRPr>
          </a:p>
        </p:txBody>
      </p:sp>
      <p:pic>
        <p:nvPicPr>
          <p:cNvPr id="44" name="object 4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31172" y="5975537"/>
            <a:ext cx="100853" cy="100853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2048536" y="6073589"/>
            <a:ext cx="133742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Threatened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w/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Gill Sans MT"/>
                <a:cs typeface="Gill Sans MT"/>
              </a:rPr>
              <a:t>Weapon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at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School</a:t>
            </a:r>
            <a:endParaRPr sz="794">
              <a:latin typeface="Gill Sans MT"/>
              <a:cs typeface="Gill Sans MT"/>
            </a:endParaRPr>
          </a:p>
        </p:txBody>
      </p:sp>
      <p:pic>
        <p:nvPicPr>
          <p:cNvPr id="46" name="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16867" y="6093199"/>
            <a:ext cx="100853" cy="100853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593912" y="6073589"/>
            <a:ext cx="1162610" cy="248937"/>
          </a:xfrm>
          <a:prstGeom prst="rect">
            <a:avLst/>
          </a:prstGeom>
        </p:spPr>
        <p:txBody>
          <a:bodyPr vert="horz" wrap="square" lIns="0" tIns="17929" rIns="0" bIns="0" rtlCol="0">
            <a:spAutoFit/>
          </a:bodyPr>
          <a:lstStyle/>
          <a:p>
            <a:pPr marL="11206" marR="4483">
              <a:lnSpc>
                <a:spcPts val="927"/>
              </a:lnSpc>
              <a:spcBef>
                <a:spcPts val="141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Skipped</a:t>
            </a:r>
            <a:r>
              <a:rPr sz="794" spc="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School...Felt</a:t>
            </a:r>
            <a:r>
              <a:rPr sz="794" spc="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Unsafe 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Victim</a:t>
            </a:r>
            <a:r>
              <a:rPr sz="794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of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Emotional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Abuse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37991" y="5602941"/>
            <a:ext cx="62977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06" dirty="0">
                <a:solidFill>
                  <a:srgbClr val="323232"/>
                </a:solidFill>
                <a:latin typeface="Gill Sans MT"/>
                <a:cs typeface="Gill Sans MT"/>
              </a:rPr>
              <a:t>LGBTQ</a:t>
            </a:r>
            <a:r>
              <a:rPr sz="927" spc="-4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927" spc="-35" dirty="0">
                <a:solidFill>
                  <a:srgbClr val="323232"/>
                </a:solidFill>
                <a:latin typeface="Gill Sans MT"/>
                <a:cs typeface="Gill Sans MT"/>
              </a:rPr>
              <a:t>Youth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17223" y="5602941"/>
            <a:ext cx="927287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6" dirty="0">
                <a:solidFill>
                  <a:srgbClr val="323232"/>
                </a:solidFill>
                <a:latin typeface="Gill Sans MT"/>
                <a:cs typeface="Gill Sans MT"/>
              </a:rPr>
              <a:t>Heterosexual</a:t>
            </a:r>
            <a:r>
              <a:rPr sz="927" spc="-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927" spc="-31" dirty="0">
                <a:solidFill>
                  <a:srgbClr val="323232"/>
                </a:solidFill>
                <a:latin typeface="Gill Sans MT"/>
                <a:cs typeface="Gill Sans MT"/>
              </a:rPr>
              <a:t>Youth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88285" y="3745566"/>
            <a:ext cx="3654238" cy="3455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68693">
              <a:spcBef>
                <a:spcPts val="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Social</a:t>
            </a:r>
            <a:r>
              <a:rPr sz="794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and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Emotional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Health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Outcomes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For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22" dirty="0">
                <a:solidFill>
                  <a:srgbClr val="323232"/>
                </a:solidFill>
                <a:latin typeface="Arial Narrow"/>
                <a:cs typeface="Arial Narrow"/>
              </a:rPr>
              <a:t>LGTBQ</a:t>
            </a:r>
            <a:r>
              <a:rPr sz="794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and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Heterosexual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Youth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,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794">
              <a:latin typeface="Arial Narrow"/>
              <a:cs typeface="Arial Narrow"/>
            </a:endParaRPr>
          </a:p>
          <a:p>
            <a:pPr marL="11206">
              <a:spcBef>
                <a:spcPts val="702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100%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7856" y="5485280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38068" y="4720479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50%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4752695" y="1798545"/>
            <a:ext cx="4025713" cy="1492063"/>
            <a:chOff x="5233987" y="2038350"/>
            <a:chExt cx="4562475" cy="1691005"/>
          </a:xfrm>
        </p:grpSpPr>
        <p:sp>
          <p:nvSpPr>
            <p:cNvPr id="54" name="object 54"/>
            <p:cNvSpPr/>
            <p:nvPr/>
          </p:nvSpPr>
          <p:spPr>
            <a:xfrm>
              <a:off x="5334000" y="2043112"/>
              <a:ext cx="4457700" cy="1590675"/>
            </a:xfrm>
            <a:custGeom>
              <a:avLst/>
              <a:gdLst/>
              <a:ahLst/>
              <a:cxnLst/>
              <a:rect l="l" t="t" r="r" b="b"/>
              <a:pathLst>
                <a:path w="4457700" h="1590675">
                  <a:moveTo>
                    <a:pt x="0" y="0"/>
                  </a:moveTo>
                  <a:lnTo>
                    <a:pt x="4457700" y="0"/>
                  </a:lnTo>
                </a:path>
                <a:path w="4457700" h="1590675">
                  <a:moveTo>
                    <a:pt x="0" y="533400"/>
                  </a:moveTo>
                  <a:lnTo>
                    <a:pt x="4457700" y="533400"/>
                  </a:lnTo>
                </a:path>
                <a:path w="4457700" h="1590675">
                  <a:moveTo>
                    <a:pt x="0" y="1066800"/>
                  </a:moveTo>
                  <a:lnTo>
                    <a:pt x="4457700" y="1066800"/>
                  </a:lnTo>
                </a:path>
                <a:path w="4457700" h="1590675">
                  <a:moveTo>
                    <a:pt x="0" y="1590675"/>
                  </a:moveTo>
                  <a:lnTo>
                    <a:pt x="4457700" y="159067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5" name="object 55"/>
            <p:cNvSpPr/>
            <p:nvPr/>
          </p:nvSpPr>
          <p:spPr>
            <a:xfrm>
              <a:off x="5238750" y="2043112"/>
              <a:ext cx="4552950" cy="1681480"/>
            </a:xfrm>
            <a:custGeom>
              <a:avLst/>
              <a:gdLst/>
              <a:ahLst/>
              <a:cxnLst/>
              <a:rect l="l" t="t" r="r" b="b"/>
              <a:pathLst>
                <a:path w="4552950" h="1681479">
                  <a:moveTo>
                    <a:pt x="1042987" y="1585912"/>
                  </a:moveTo>
                  <a:lnTo>
                    <a:pt x="1042987" y="1681162"/>
                  </a:lnTo>
                </a:path>
                <a:path w="4552950" h="1681479">
                  <a:moveTo>
                    <a:pt x="1681162" y="1585912"/>
                  </a:moveTo>
                  <a:lnTo>
                    <a:pt x="1681162" y="1681162"/>
                  </a:lnTo>
                </a:path>
                <a:path w="4552950" h="1681479">
                  <a:moveTo>
                    <a:pt x="2319337" y="1585912"/>
                  </a:moveTo>
                  <a:lnTo>
                    <a:pt x="2319337" y="1681162"/>
                  </a:lnTo>
                </a:path>
                <a:path w="4552950" h="1681479">
                  <a:moveTo>
                    <a:pt x="2957512" y="1585912"/>
                  </a:moveTo>
                  <a:lnTo>
                    <a:pt x="2957512" y="1681162"/>
                  </a:lnTo>
                </a:path>
                <a:path w="4552950" h="1681479">
                  <a:moveTo>
                    <a:pt x="3595687" y="1585912"/>
                  </a:moveTo>
                  <a:lnTo>
                    <a:pt x="3595687" y="1681162"/>
                  </a:lnTo>
                </a:path>
                <a:path w="4552950" h="1681479">
                  <a:moveTo>
                    <a:pt x="4233862" y="1585912"/>
                  </a:moveTo>
                  <a:lnTo>
                    <a:pt x="4233862" y="1681162"/>
                  </a:lnTo>
                </a:path>
                <a:path w="4552950" h="1681479">
                  <a:moveTo>
                    <a:pt x="404812" y="1585912"/>
                  </a:moveTo>
                  <a:lnTo>
                    <a:pt x="404812" y="1681162"/>
                  </a:lnTo>
                </a:path>
                <a:path w="4552950" h="1681479">
                  <a:moveTo>
                    <a:pt x="95250" y="1590675"/>
                  </a:moveTo>
                  <a:lnTo>
                    <a:pt x="4552950" y="1590675"/>
                  </a:lnTo>
                </a:path>
                <a:path w="4552950" h="1681479">
                  <a:moveTo>
                    <a:pt x="95250" y="0"/>
                  </a:moveTo>
                  <a:lnTo>
                    <a:pt x="0" y="0"/>
                  </a:lnTo>
                </a:path>
                <a:path w="4552950" h="1681479">
                  <a:moveTo>
                    <a:pt x="95250" y="533400"/>
                  </a:moveTo>
                  <a:lnTo>
                    <a:pt x="0" y="533400"/>
                  </a:lnTo>
                </a:path>
                <a:path w="4552950" h="1681479">
                  <a:moveTo>
                    <a:pt x="95250" y="1066800"/>
                  </a:moveTo>
                  <a:lnTo>
                    <a:pt x="0" y="1066800"/>
                  </a:lnTo>
                </a:path>
                <a:path w="4552950" h="1681479">
                  <a:moveTo>
                    <a:pt x="95250" y="1590675"/>
                  </a:moveTo>
                  <a:lnTo>
                    <a:pt x="0" y="1590675"/>
                  </a:lnTo>
                </a:path>
                <a:path w="4552950" h="1681479">
                  <a:moveTo>
                    <a:pt x="90487" y="4762"/>
                  </a:moveTo>
                  <a:lnTo>
                    <a:pt x="90487" y="15859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6" name="object 56"/>
            <p:cNvSpPr/>
            <p:nvPr/>
          </p:nvSpPr>
          <p:spPr>
            <a:xfrm>
              <a:off x="5652401" y="2574925"/>
              <a:ext cx="3821429" cy="553720"/>
            </a:xfrm>
            <a:custGeom>
              <a:avLst/>
              <a:gdLst/>
              <a:ahLst/>
              <a:cxnLst/>
              <a:rect l="l" t="t" r="r" b="b"/>
              <a:pathLst>
                <a:path w="3821429" h="553719">
                  <a:moveTo>
                    <a:pt x="0" y="342582"/>
                  </a:moveTo>
                  <a:lnTo>
                    <a:pt x="636816" y="0"/>
                  </a:lnTo>
                  <a:lnTo>
                    <a:pt x="1273632" y="184467"/>
                  </a:lnTo>
                  <a:lnTo>
                    <a:pt x="1910448" y="553402"/>
                  </a:lnTo>
                  <a:lnTo>
                    <a:pt x="2547264" y="447992"/>
                  </a:lnTo>
                  <a:lnTo>
                    <a:pt x="3184080" y="52705"/>
                  </a:lnTo>
                  <a:lnTo>
                    <a:pt x="3820896" y="342582"/>
                  </a:lnTo>
                </a:path>
              </a:pathLst>
            </a:custGeom>
            <a:ln w="19050">
              <a:solidFill>
                <a:srgbClr val="00448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20262" y="2869882"/>
              <a:ext cx="95173" cy="952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82087" y="2580005"/>
              <a:ext cx="95173" cy="9525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43913" y="2975292"/>
              <a:ext cx="95173" cy="9525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15263" y="3080702"/>
              <a:ext cx="95173" cy="9525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77088" y="2711767"/>
              <a:ext cx="95173" cy="9525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38913" y="2527300"/>
              <a:ext cx="95173" cy="9525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00738" y="2869882"/>
              <a:ext cx="95173" cy="9525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5652401" y="3365500"/>
              <a:ext cx="3821429" cy="0"/>
            </a:xfrm>
            <a:custGeom>
              <a:avLst/>
              <a:gdLst/>
              <a:ahLst/>
              <a:cxnLst/>
              <a:rect l="l" t="t" r="r" b="b"/>
              <a:pathLst>
                <a:path w="3821429">
                  <a:moveTo>
                    <a:pt x="0" y="0"/>
                  </a:moveTo>
                  <a:lnTo>
                    <a:pt x="3820896" y="0"/>
                  </a:lnTo>
                </a:path>
              </a:pathLst>
            </a:custGeom>
            <a:ln w="19050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65" name="object 6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20262" y="3317875"/>
              <a:ext cx="95173" cy="9525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82087" y="3317875"/>
              <a:ext cx="95173" cy="9525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43913" y="3317875"/>
              <a:ext cx="95173" cy="9525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15263" y="3317875"/>
              <a:ext cx="95173" cy="9525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77088" y="3317875"/>
              <a:ext cx="95173" cy="9525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38913" y="3317875"/>
              <a:ext cx="95173" cy="9525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0738" y="3317875"/>
              <a:ext cx="95173" cy="95250"/>
            </a:xfrm>
            <a:prstGeom prst="rect">
              <a:avLst/>
            </a:prstGeom>
          </p:spPr>
        </p:pic>
      </p:grpSp>
      <p:sp>
        <p:nvSpPr>
          <p:cNvPr id="72" name="object 72"/>
          <p:cNvSpPr txBox="1"/>
          <p:nvPr/>
        </p:nvSpPr>
        <p:spPr>
          <a:xfrm>
            <a:off x="4834430" y="1535206"/>
            <a:ext cx="367777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Likelihood</a:t>
            </a:r>
            <a:r>
              <a:rPr sz="794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26" dirty="0">
                <a:solidFill>
                  <a:srgbClr val="323232"/>
                </a:solidFill>
                <a:latin typeface="Arial Narrow"/>
                <a:cs typeface="Arial Narrow"/>
              </a:rPr>
              <a:t>LGBTQ</a:t>
            </a:r>
            <a:r>
              <a:rPr sz="794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Youth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Experiencing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Outcomes</a:t>
            </a:r>
            <a:r>
              <a:rPr sz="794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Compared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to</a:t>
            </a:r>
            <a:r>
              <a:rPr sz="794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Heterosexual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Youth,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997826" y="2426074"/>
            <a:ext cx="25269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2.7x's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594540" y="2123515"/>
            <a:ext cx="17649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4x's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115613" y="2291604"/>
            <a:ext cx="25269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3.3x's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678709" y="2610971"/>
            <a:ext cx="25269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1.9x's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241804" y="2518523"/>
            <a:ext cx="25269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2.3x's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804900" y="2173942"/>
            <a:ext cx="25269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3.8x's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367996" y="2426074"/>
            <a:ext cx="25269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2.7x's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042650" y="2839574"/>
            <a:ext cx="3523129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6"/>
              </a:lnSpc>
              <a:tabLst>
                <a:tab pos="562565" algn="l"/>
                <a:tab pos="1125691" algn="l"/>
                <a:tab pos="1688816" algn="l"/>
                <a:tab pos="2251942" algn="l"/>
                <a:tab pos="2814507" algn="l"/>
                <a:tab pos="3369227" algn="l"/>
              </a:tabLst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1x's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1x's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1x's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1x's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1x's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1x's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1x's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1" name="object 81"/>
          <p:cNvSpPr txBox="1"/>
          <p:nvPr/>
        </p:nvSpPr>
        <p:spPr>
          <a:xfrm rot="20460000">
            <a:off x="4399209" y="3420331"/>
            <a:ext cx="740326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Felt</a:t>
            </a:r>
            <a:r>
              <a:rPr sz="794" spc="-35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13" baseline="3086" dirty="0">
                <a:solidFill>
                  <a:srgbClr val="323232"/>
                </a:solidFill>
                <a:latin typeface="Gill Sans MT"/>
                <a:cs typeface="Gill Sans MT"/>
              </a:rPr>
              <a:t>Sad/Hopeless</a:t>
            </a:r>
            <a:endParaRPr sz="1191" baseline="3086">
              <a:latin typeface="Gill Sans MT"/>
              <a:cs typeface="Gill Sans MT"/>
            </a:endParaRPr>
          </a:p>
        </p:txBody>
      </p:sp>
      <p:sp>
        <p:nvSpPr>
          <p:cNvPr id="82" name="object 82"/>
          <p:cNvSpPr txBox="1"/>
          <p:nvPr/>
        </p:nvSpPr>
        <p:spPr>
          <a:xfrm rot="20460000">
            <a:off x="4800944" y="3449424"/>
            <a:ext cx="904909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Had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baseline="3086" dirty="0">
                <a:solidFill>
                  <a:srgbClr val="323232"/>
                </a:solidFill>
                <a:latin typeface="Gill Sans MT"/>
                <a:cs typeface="Gill Sans MT"/>
              </a:rPr>
              <a:t>Suicidal</a:t>
            </a:r>
            <a:r>
              <a:rPr sz="1191" spc="-19" baseline="308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13" baseline="6172" dirty="0">
                <a:solidFill>
                  <a:srgbClr val="323232"/>
                </a:solidFill>
                <a:latin typeface="Gill Sans MT"/>
                <a:cs typeface="Gill Sans MT"/>
              </a:rPr>
              <a:t>Thoughts</a:t>
            </a:r>
            <a:endParaRPr sz="1191" baseline="6172">
              <a:latin typeface="Gill Sans MT"/>
              <a:cs typeface="Gill Sans MT"/>
            </a:endParaRPr>
          </a:p>
        </p:txBody>
      </p:sp>
      <p:sp>
        <p:nvSpPr>
          <p:cNvPr id="83" name="object 83"/>
          <p:cNvSpPr txBox="1"/>
          <p:nvPr/>
        </p:nvSpPr>
        <p:spPr>
          <a:xfrm rot="20460000">
            <a:off x="5450186" y="3433668"/>
            <a:ext cx="814770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Made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baseline="3086" dirty="0">
                <a:solidFill>
                  <a:srgbClr val="323232"/>
                </a:solidFill>
                <a:latin typeface="Gill Sans MT"/>
                <a:cs typeface="Gill Sans MT"/>
              </a:rPr>
              <a:t>a</a:t>
            </a:r>
            <a:r>
              <a:rPr sz="1191" spc="-26" baseline="308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13" baseline="3086" dirty="0">
                <a:solidFill>
                  <a:srgbClr val="323232"/>
                </a:solidFill>
                <a:latin typeface="Gill Sans MT"/>
                <a:cs typeface="Gill Sans MT"/>
              </a:rPr>
              <a:t>Suicide</a:t>
            </a:r>
            <a:r>
              <a:rPr sz="1191" spc="-26" baseline="308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26" baseline="6172" dirty="0">
                <a:solidFill>
                  <a:srgbClr val="323232"/>
                </a:solidFill>
                <a:latin typeface="Gill Sans MT"/>
                <a:cs typeface="Gill Sans MT"/>
              </a:rPr>
              <a:t>Plan</a:t>
            </a:r>
            <a:endParaRPr sz="1191" baseline="6172">
              <a:latin typeface="Gill Sans MT"/>
              <a:cs typeface="Gill Sans MT"/>
            </a:endParaRPr>
          </a:p>
        </p:txBody>
      </p:sp>
      <p:sp>
        <p:nvSpPr>
          <p:cNvPr id="84" name="object 84"/>
          <p:cNvSpPr txBox="1"/>
          <p:nvPr/>
        </p:nvSpPr>
        <p:spPr>
          <a:xfrm rot="20460000">
            <a:off x="6152973" y="3408029"/>
            <a:ext cx="669903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Bullied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13" baseline="3086" dirty="0">
                <a:solidFill>
                  <a:srgbClr val="323232"/>
                </a:solidFill>
                <a:latin typeface="Gill Sans MT"/>
                <a:cs typeface="Gill Sans MT"/>
              </a:rPr>
              <a:t>in</a:t>
            </a:r>
            <a:r>
              <a:rPr sz="1191" spc="-39" baseline="308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13" baseline="3086" dirty="0">
                <a:solidFill>
                  <a:srgbClr val="323232"/>
                </a:solidFill>
                <a:latin typeface="Gill Sans MT"/>
                <a:cs typeface="Gill Sans MT"/>
              </a:rPr>
              <a:t>School</a:t>
            </a:r>
            <a:endParaRPr sz="1191" baseline="3086">
              <a:latin typeface="Gill Sans MT"/>
              <a:cs typeface="Gill Sans MT"/>
            </a:endParaRPr>
          </a:p>
        </p:txBody>
      </p:sp>
      <p:sp>
        <p:nvSpPr>
          <p:cNvPr id="85" name="object 85"/>
          <p:cNvSpPr txBox="1"/>
          <p:nvPr/>
        </p:nvSpPr>
        <p:spPr>
          <a:xfrm rot="20460000">
            <a:off x="6251524" y="3492107"/>
            <a:ext cx="114688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Skipped </a:t>
            </a:r>
            <a:r>
              <a:rPr sz="1191" spc="-13" baseline="3086" dirty="0">
                <a:solidFill>
                  <a:srgbClr val="323232"/>
                </a:solidFill>
                <a:latin typeface="Gill Sans MT"/>
                <a:cs typeface="Gill Sans MT"/>
              </a:rPr>
              <a:t>School...F</a:t>
            </a:r>
            <a:r>
              <a:rPr sz="1191" spc="-13" baseline="6172" dirty="0">
                <a:solidFill>
                  <a:srgbClr val="323232"/>
                </a:solidFill>
                <a:latin typeface="Gill Sans MT"/>
                <a:cs typeface="Gill Sans MT"/>
              </a:rPr>
              <a:t>elt</a:t>
            </a:r>
            <a:r>
              <a:rPr sz="1191" spc="-6" baseline="617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13" baseline="9259" dirty="0">
                <a:solidFill>
                  <a:srgbClr val="323232"/>
                </a:solidFill>
                <a:latin typeface="Gill Sans MT"/>
                <a:cs typeface="Gill Sans MT"/>
              </a:rPr>
              <a:t>Unsafe</a:t>
            </a:r>
            <a:endParaRPr sz="1191" baseline="9259">
              <a:latin typeface="Gill Sans MT"/>
              <a:cs typeface="Gill Sans MT"/>
            </a:endParaRPr>
          </a:p>
        </p:txBody>
      </p:sp>
      <p:sp>
        <p:nvSpPr>
          <p:cNvPr id="86" name="object 86"/>
          <p:cNvSpPr txBox="1"/>
          <p:nvPr/>
        </p:nvSpPr>
        <p:spPr>
          <a:xfrm rot="20460000">
            <a:off x="6667139" y="3518612"/>
            <a:ext cx="129764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"/>
              </a:lnSpc>
            </a:pPr>
            <a:r>
              <a:rPr sz="1191" spc="-53" baseline="-6172" dirty="0">
                <a:solidFill>
                  <a:srgbClr val="323232"/>
                </a:solidFill>
                <a:latin typeface="Gill Sans MT"/>
                <a:cs typeface="Gill Sans MT"/>
              </a:rPr>
              <a:t>Threatened</a:t>
            </a:r>
            <a:r>
              <a:rPr sz="1191" spc="-26" baseline="-617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59" baseline="-3086" dirty="0">
                <a:solidFill>
                  <a:srgbClr val="323232"/>
                </a:solidFill>
                <a:latin typeface="Gill Sans MT"/>
                <a:cs typeface="Gill Sans MT"/>
              </a:rPr>
              <a:t>w/W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eapon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baseline="3086" dirty="0">
                <a:solidFill>
                  <a:srgbClr val="323232"/>
                </a:solidFill>
                <a:latin typeface="Gill Sans MT"/>
                <a:cs typeface="Gill Sans MT"/>
              </a:rPr>
              <a:t>at</a:t>
            </a:r>
            <a:r>
              <a:rPr sz="1191" spc="-19" baseline="308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13" baseline="3086" dirty="0">
                <a:solidFill>
                  <a:srgbClr val="323232"/>
                </a:solidFill>
                <a:latin typeface="Gill Sans MT"/>
                <a:cs typeface="Gill Sans MT"/>
              </a:rPr>
              <a:t>School</a:t>
            </a:r>
            <a:endParaRPr sz="1191" baseline="3086">
              <a:latin typeface="Gill Sans MT"/>
              <a:cs typeface="Gill Sans MT"/>
            </a:endParaRPr>
          </a:p>
        </p:txBody>
      </p:sp>
      <p:sp>
        <p:nvSpPr>
          <p:cNvPr id="87" name="object 87"/>
          <p:cNvSpPr txBox="1"/>
          <p:nvPr/>
        </p:nvSpPr>
        <p:spPr>
          <a:xfrm rot="20460000">
            <a:off x="7456073" y="3477551"/>
            <a:ext cx="1063189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Victim </a:t>
            </a:r>
            <a:r>
              <a:rPr sz="1191" baseline="3086" dirty="0">
                <a:solidFill>
                  <a:srgbClr val="323232"/>
                </a:solidFill>
                <a:latin typeface="Gill Sans MT"/>
                <a:cs typeface="Gill Sans MT"/>
              </a:rPr>
              <a:t>of</a:t>
            </a:r>
            <a:r>
              <a:rPr sz="1191" spc="-26" baseline="308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33" baseline="3086" dirty="0">
                <a:solidFill>
                  <a:srgbClr val="323232"/>
                </a:solidFill>
                <a:latin typeface="Gill Sans MT"/>
                <a:cs typeface="Gill Sans MT"/>
              </a:rPr>
              <a:t>Emotional</a:t>
            </a:r>
            <a:r>
              <a:rPr sz="1191" spc="-26" baseline="308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13" baseline="9259" dirty="0">
                <a:solidFill>
                  <a:srgbClr val="323232"/>
                </a:solidFill>
                <a:latin typeface="Gill Sans MT"/>
                <a:cs typeface="Gill Sans MT"/>
              </a:rPr>
              <a:t>Abuse</a:t>
            </a:r>
            <a:endParaRPr sz="1191" baseline="9259">
              <a:latin typeface="Gill Sans MT"/>
              <a:cs typeface="Gill Sans MT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550025" y="3140449"/>
            <a:ext cx="17649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0x's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550025" y="2675405"/>
            <a:ext cx="17649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2x's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550025" y="2210361"/>
            <a:ext cx="17649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4x's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550025" y="1745317"/>
            <a:ext cx="17649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6x's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34471" y="6"/>
            <a:ext cx="8875059" cy="412376"/>
          </a:xfrm>
          <a:custGeom>
            <a:avLst/>
            <a:gdLst/>
            <a:ahLst/>
            <a:cxnLst/>
            <a:rect l="l" t="t" r="r" b="b"/>
            <a:pathLst>
              <a:path w="10058400" h="467359">
                <a:moveTo>
                  <a:pt x="10058400" y="0"/>
                </a:moveTo>
                <a:lnTo>
                  <a:pt x="0" y="0"/>
                </a:lnTo>
                <a:lnTo>
                  <a:pt x="0" y="466818"/>
                </a:lnTo>
                <a:lnTo>
                  <a:pt x="10058400" y="466818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3" name="object 93"/>
          <p:cNvSpPr/>
          <p:nvPr/>
        </p:nvSpPr>
        <p:spPr>
          <a:xfrm>
            <a:off x="134471" y="6446184"/>
            <a:ext cx="8875059" cy="411816"/>
          </a:xfrm>
          <a:custGeom>
            <a:avLst/>
            <a:gdLst/>
            <a:ahLst/>
            <a:cxnLst/>
            <a:rect l="l" t="t" r="r" b="b"/>
            <a:pathLst>
              <a:path w="10058400" h="466725">
                <a:moveTo>
                  <a:pt x="10058400" y="0"/>
                </a:moveTo>
                <a:lnTo>
                  <a:pt x="0" y="0"/>
                </a:lnTo>
                <a:lnTo>
                  <a:pt x="0" y="466725"/>
                </a:lnTo>
                <a:lnTo>
                  <a:pt x="10058400" y="466725"/>
                </a:lnTo>
                <a:lnTo>
                  <a:pt x="10058400" y="0"/>
                </a:lnTo>
                <a:close/>
              </a:path>
            </a:pathLst>
          </a:custGeom>
          <a:solidFill>
            <a:srgbClr val="8A5E3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4" name="object 94"/>
          <p:cNvSpPr txBox="1">
            <a:spLocks noGrp="1"/>
          </p:cNvSpPr>
          <p:nvPr>
            <p:ph type="title"/>
          </p:nvPr>
        </p:nvSpPr>
        <p:spPr>
          <a:xfrm>
            <a:off x="461889" y="441243"/>
            <a:ext cx="7681986" cy="565313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93" dirty="0"/>
              <a:t>Student</a:t>
            </a:r>
            <a:r>
              <a:rPr spc="-18" dirty="0"/>
              <a:t> </a:t>
            </a:r>
            <a:r>
              <a:rPr spc="79" dirty="0"/>
              <a:t>Indicators</a:t>
            </a:r>
            <a:r>
              <a:rPr spc="-13" dirty="0"/>
              <a:t> </a:t>
            </a:r>
            <a:r>
              <a:rPr dirty="0"/>
              <a:t>of</a:t>
            </a:r>
            <a:r>
              <a:rPr spc="-13" dirty="0"/>
              <a:t> </a:t>
            </a:r>
            <a:r>
              <a:rPr dirty="0"/>
              <a:t>Mental</a:t>
            </a:r>
            <a:r>
              <a:rPr spc="-13" dirty="0"/>
              <a:t> </a:t>
            </a:r>
            <a:r>
              <a:rPr spc="71" dirty="0"/>
              <a:t>Health</a:t>
            </a:r>
          </a:p>
        </p:txBody>
      </p:sp>
      <p:sp>
        <p:nvSpPr>
          <p:cNvPr id="95" name="object 95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6" name="object 96"/>
          <p:cNvSpPr txBox="1"/>
          <p:nvPr/>
        </p:nvSpPr>
        <p:spPr>
          <a:xfrm>
            <a:off x="504265" y="2594162"/>
            <a:ext cx="3688976" cy="559542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33619" marR="26896">
              <a:lnSpc>
                <a:spcPts val="1394"/>
              </a:lnSpc>
              <a:spcBef>
                <a:spcPts val="163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LGBTQ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students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4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times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more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have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thoughts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suicide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3.8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times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report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skipping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school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because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they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felt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unsafe.</a:t>
            </a:r>
            <a:r>
              <a:rPr sz="993" spc="-13" baseline="22222" dirty="0">
                <a:solidFill>
                  <a:srgbClr val="323232"/>
                </a:solidFill>
                <a:latin typeface="Calibri"/>
                <a:cs typeface="Calibri"/>
              </a:rPr>
              <a:t>27</a:t>
            </a:r>
            <a:endParaRPr sz="993" baseline="22222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236074" y="4797802"/>
            <a:ext cx="989479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6"/>
              </a:lnSpc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Heterosexual</a:t>
            </a:r>
            <a:r>
              <a:rPr sz="794" b="1" spc="7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9" dirty="0">
                <a:solidFill>
                  <a:srgbClr val="323232"/>
                </a:solidFill>
                <a:latin typeface="Arial Narrow"/>
                <a:cs typeface="Arial Narrow"/>
              </a:rPr>
              <a:t>Advantage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051052" y="2849096"/>
            <a:ext cx="3555066" cy="84044"/>
          </a:xfrm>
          <a:custGeom>
            <a:avLst/>
            <a:gdLst/>
            <a:ahLst/>
            <a:cxnLst/>
            <a:rect l="l" t="t" r="r" b="b"/>
            <a:pathLst>
              <a:path w="4029075" h="95250">
                <a:moveTo>
                  <a:pt x="4029075" y="0"/>
                </a:moveTo>
                <a:lnTo>
                  <a:pt x="0" y="0"/>
                </a:lnTo>
                <a:lnTo>
                  <a:pt x="0" y="95250"/>
                </a:lnTo>
                <a:lnTo>
                  <a:pt x="4029075" y="95250"/>
                </a:lnTo>
                <a:lnTo>
                  <a:pt x="40290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99" name="object 99"/>
          <p:cNvGrpSpPr/>
          <p:nvPr/>
        </p:nvGrpSpPr>
        <p:grpSpPr>
          <a:xfrm>
            <a:off x="4824132" y="4403912"/>
            <a:ext cx="3950074" cy="1479176"/>
            <a:chOff x="5314950" y="4991100"/>
            <a:chExt cx="4476750" cy="1676400"/>
          </a:xfrm>
        </p:grpSpPr>
        <p:sp>
          <p:nvSpPr>
            <p:cNvPr id="100" name="object 100"/>
            <p:cNvSpPr/>
            <p:nvPr/>
          </p:nvSpPr>
          <p:spPr>
            <a:xfrm>
              <a:off x="5981700" y="5143500"/>
              <a:ext cx="95250" cy="47625"/>
            </a:xfrm>
            <a:custGeom>
              <a:avLst/>
              <a:gdLst/>
              <a:ahLst/>
              <a:cxnLst/>
              <a:rect l="l" t="t" r="r" b="b"/>
              <a:pathLst>
                <a:path w="95250" h="47625">
                  <a:moveTo>
                    <a:pt x="42862" y="0"/>
                  </a:moveTo>
                  <a:lnTo>
                    <a:pt x="0" y="47625"/>
                  </a:lnTo>
                  <a:lnTo>
                    <a:pt x="95250" y="47625"/>
                  </a:lnTo>
                  <a:lnTo>
                    <a:pt x="428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029325" y="5191125"/>
              <a:ext cx="0" cy="800100"/>
            </a:xfrm>
            <a:custGeom>
              <a:avLst/>
              <a:gdLst/>
              <a:ahLst/>
              <a:cxnLst/>
              <a:rect l="l" t="t" r="r" b="b"/>
              <a:pathLst>
                <a:path h="800100">
                  <a:moveTo>
                    <a:pt x="0" y="0"/>
                  </a:moveTo>
                  <a:lnTo>
                    <a:pt x="0" y="80010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581775" y="5143500"/>
              <a:ext cx="95250" cy="47625"/>
            </a:xfrm>
            <a:custGeom>
              <a:avLst/>
              <a:gdLst/>
              <a:ahLst/>
              <a:cxnLst/>
              <a:rect l="l" t="t" r="r" b="b"/>
              <a:pathLst>
                <a:path w="95250" h="47625">
                  <a:moveTo>
                    <a:pt x="42862" y="0"/>
                  </a:moveTo>
                  <a:lnTo>
                    <a:pt x="0" y="47625"/>
                  </a:lnTo>
                  <a:lnTo>
                    <a:pt x="95250" y="47625"/>
                  </a:lnTo>
                  <a:lnTo>
                    <a:pt x="428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629400" y="5191125"/>
              <a:ext cx="0" cy="800100"/>
            </a:xfrm>
            <a:custGeom>
              <a:avLst/>
              <a:gdLst/>
              <a:ahLst/>
              <a:cxnLst/>
              <a:rect l="l" t="t" r="r" b="b"/>
              <a:pathLst>
                <a:path h="800100">
                  <a:moveTo>
                    <a:pt x="0" y="0"/>
                  </a:moveTo>
                  <a:lnTo>
                    <a:pt x="0" y="80010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439150" y="5105400"/>
              <a:ext cx="95250" cy="47625"/>
            </a:xfrm>
            <a:custGeom>
              <a:avLst/>
              <a:gdLst/>
              <a:ahLst/>
              <a:cxnLst/>
              <a:rect l="l" t="t" r="r" b="b"/>
              <a:pathLst>
                <a:path w="95250" h="47625">
                  <a:moveTo>
                    <a:pt x="42862" y="0"/>
                  </a:moveTo>
                  <a:lnTo>
                    <a:pt x="0" y="47625"/>
                  </a:lnTo>
                  <a:lnTo>
                    <a:pt x="95250" y="47625"/>
                  </a:lnTo>
                  <a:lnTo>
                    <a:pt x="428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486775" y="5153025"/>
              <a:ext cx="0" cy="800100"/>
            </a:xfrm>
            <a:custGeom>
              <a:avLst/>
              <a:gdLst/>
              <a:ahLst/>
              <a:cxnLst/>
              <a:rect l="l" t="t" r="r" b="b"/>
              <a:pathLst>
                <a:path h="800100">
                  <a:moveTo>
                    <a:pt x="0" y="0"/>
                  </a:moveTo>
                  <a:lnTo>
                    <a:pt x="0" y="80010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77325" y="5105400"/>
              <a:ext cx="95250" cy="47625"/>
            </a:xfrm>
            <a:custGeom>
              <a:avLst/>
              <a:gdLst/>
              <a:ahLst/>
              <a:cxnLst/>
              <a:rect l="l" t="t" r="r" b="b"/>
              <a:pathLst>
                <a:path w="95250" h="47625">
                  <a:moveTo>
                    <a:pt x="42862" y="0"/>
                  </a:moveTo>
                  <a:lnTo>
                    <a:pt x="0" y="47625"/>
                  </a:lnTo>
                  <a:lnTo>
                    <a:pt x="95250" y="47625"/>
                  </a:lnTo>
                  <a:lnTo>
                    <a:pt x="428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124950" y="5153025"/>
              <a:ext cx="0" cy="704850"/>
            </a:xfrm>
            <a:custGeom>
              <a:avLst/>
              <a:gdLst/>
              <a:ahLst/>
              <a:cxnLst/>
              <a:rect l="l" t="t" r="r" b="b"/>
              <a:pathLst>
                <a:path h="704850">
                  <a:moveTo>
                    <a:pt x="0" y="0"/>
                  </a:moveTo>
                  <a:lnTo>
                    <a:pt x="0" y="70485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10200" y="5033962"/>
              <a:ext cx="4381500" cy="1543050"/>
            </a:xfrm>
            <a:custGeom>
              <a:avLst/>
              <a:gdLst/>
              <a:ahLst/>
              <a:cxnLst/>
              <a:rect l="l" t="t" r="r" b="b"/>
              <a:pathLst>
                <a:path w="4381500" h="1543050">
                  <a:moveTo>
                    <a:pt x="0" y="0"/>
                  </a:moveTo>
                  <a:lnTo>
                    <a:pt x="4381500" y="0"/>
                  </a:lnTo>
                </a:path>
                <a:path w="4381500" h="1543050">
                  <a:moveTo>
                    <a:pt x="0" y="781050"/>
                  </a:moveTo>
                  <a:lnTo>
                    <a:pt x="4381500" y="781050"/>
                  </a:lnTo>
                </a:path>
                <a:path w="4381500" h="1543050">
                  <a:moveTo>
                    <a:pt x="0" y="1543050"/>
                  </a:moveTo>
                  <a:lnTo>
                    <a:pt x="4381500" y="154305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314950" y="5033962"/>
              <a:ext cx="4476750" cy="1633855"/>
            </a:xfrm>
            <a:custGeom>
              <a:avLst/>
              <a:gdLst/>
              <a:ahLst/>
              <a:cxnLst/>
              <a:rect l="l" t="t" r="r" b="b"/>
              <a:pathLst>
                <a:path w="4476750" h="1633854">
                  <a:moveTo>
                    <a:pt x="1033462" y="1538287"/>
                  </a:moveTo>
                  <a:lnTo>
                    <a:pt x="1033462" y="1633537"/>
                  </a:lnTo>
                </a:path>
                <a:path w="4476750" h="1633854">
                  <a:moveTo>
                    <a:pt x="1652587" y="1538287"/>
                  </a:moveTo>
                  <a:lnTo>
                    <a:pt x="1652587" y="1633537"/>
                  </a:lnTo>
                </a:path>
                <a:path w="4476750" h="1633854">
                  <a:moveTo>
                    <a:pt x="2281237" y="1538287"/>
                  </a:moveTo>
                  <a:lnTo>
                    <a:pt x="2281237" y="1633537"/>
                  </a:lnTo>
                </a:path>
                <a:path w="4476750" h="1633854">
                  <a:moveTo>
                    <a:pt x="2909887" y="1538287"/>
                  </a:moveTo>
                  <a:lnTo>
                    <a:pt x="2909887" y="1633537"/>
                  </a:lnTo>
                </a:path>
                <a:path w="4476750" h="1633854">
                  <a:moveTo>
                    <a:pt x="3529012" y="1538287"/>
                  </a:moveTo>
                  <a:lnTo>
                    <a:pt x="3529012" y="1633537"/>
                  </a:lnTo>
                </a:path>
                <a:path w="4476750" h="1633854">
                  <a:moveTo>
                    <a:pt x="4157662" y="1538287"/>
                  </a:moveTo>
                  <a:lnTo>
                    <a:pt x="4157662" y="1633537"/>
                  </a:lnTo>
                </a:path>
                <a:path w="4476750" h="1633854">
                  <a:moveTo>
                    <a:pt x="404812" y="1538287"/>
                  </a:moveTo>
                  <a:lnTo>
                    <a:pt x="404812" y="1633537"/>
                  </a:lnTo>
                </a:path>
                <a:path w="4476750" h="1633854">
                  <a:moveTo>
                    <a:pt x="95250" y="1543050"/>
                  </a:moveTo>
                  <a:lnTo>
                    <a:pt x="4476750" y="1543050"/>
                  </a:lnTo>
                </a:path>
                <a:path w="4476750" h="1633854">
                  <a:moveTo>
                    <a:pt x="95250" y="0"/>
                  </a:moveTo>
                  <a:lnTo>
                    <a:pt x="0" y="0"/>
                  </a:lnTo>
                </a:path>
                <a:path w="4476750" h="1633854">
                  <a:moveTo>
                    <a:pt x="95250" y="781050"/>
                  </a:moveTo>
                  <a:lnTo>
                    <a:pt x="0" y="781050"/>
                  </a:lnTo>
                </a:path>
                <a:path w="4476750" h="1633854">
                  <a:moveTo>
                    <a:pt x="95250" y="1543050"/>
                  </a:moveTo>
                  <a:lnTo>
                    <a:pt x="0" y="1543050"/>
                  </a:lnTo>
                </a:path>
                <a:path w="4476750" h="1633854">
                  <a:moveTo>
                    <a:pt x="90487" y="4762"/>
                  </a:moveTo>
                  <a:lnTo>
                    <a:pt x="90487" y="15382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723166" y="5038725"/>
              <a:ext cx="3756025" cy="1533525"/>
            </a:xfrm>
            <a:custGeom>
              <a:avLst/>
              <a:gdLst/>
              <a:ahLst/>
              <a:cxnLst/>
              <a:rect l="l" t="t" r="r" b="b"/>
              <a:pathLst>
                <a:path w="3756025" h="1533525">
                  <a:moveTo>
                    <a:pt x="3755567" y="0"/>
                  </a:moveTo>
                  <a:lnTo>
                    <a:pt x="0" y="0"/>
                  </a:lnTo>
                  <a:lnTo>
                    <a:pt x="0" y="1533525"/>
                  </a:lnTo>
                  <a:lnTo>
                    <a:pt x="3755567" y="1533525"/>
                  </a:lnTo>
                  <a:lnTo>
                    <a:pt x="3755567" y="0"/>
                  </a:lnTo>
                  <a:close/>
                </a:path>
              </a:pathLst>
            </a:custGeom>
            <a:solidFill>
              <a:srgbClr val="006EDC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723166" y="5029200"/>
              <a:ext cx="3756025" cy="19050"/>
            </a:xfrm>
            <a:custGeom>
              <a:avLst/>
              <a:gdLst/>
              <a:ahLst/>
              <a:cxnLst/>
              <a:rect l="l" t="t" r="r" b="b"/>
              <a:pathLst>
                <a:path w="3756025" h="19050">
                  <a:moveTo>
                    <a:pt x="0" y="19049"/>
                  </a:moveTo>
                  <a:lnTo>
                    <a:pt x="3755567" y="19049"/>
                  </a:lnTo>
                  <a:lnTo>
                    <a:pt x="3755567" y="0"/>
                  </a:lnTo>
                  <a:lnTo>
                    <a:pt x="0" y="0"/>
                  </a:lnTo>
                  <a:lnTo>
                    <a:pt x="0" y="19049"/>
                  </a:lnTo>
                  <a:close/>
                </a:path>
              </a:pathLst>
            </a:custGeom>
            <a:solidFill>
              <a:srgbClr val="006ED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12" name="object 1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29787" y="4991100"/>
              <a:ext cx="95173" cy="95250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01137" y="4991100"/>
              <a:ext cx="95173" cy="9525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72488" y="4991100"/>
              <a:ext cx="95173" cy="95250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43838" y="4991100"/>
              <a:ext cx="95173" cy="95250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24713" y="4991100"/>
              <a:ext cx="95173" cy="95250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96063" y="4991100"/>
              <a:ext cx="95173" cy="95250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67413" y="4991100"/>
              <a:ext cx="95173" cy="95250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5723166" y="5776353"/>
              <a:ext cx="3756025" cy="796290"/>
            </a:xfrm>
            <a:custGeom>
              <a:avLst/>
              <a:gdLst/>
              <a:ahLst/>
              <a:cxnLst/>
              <a:rect l="l" t="t" r="r" b="b"/>
              <a:pathLst>
                <a:path w="3756025" h="796290">
                  <a:moveTo>
                    <a:pt x="1877783" y="0"/>
                  </a:moveTo>
                  <a:lnTo>
                    <a:pt x="1251851" y="326631"/>
                  </a:lnTo>
                  <a:lnTo>
                    <a:pt x="625932" y="415582"/>
                  </a:lnTo>
                  <a:lnTo>
                    <a:pt x="0" y="234619"/>
                  </a:lnTo>
                  <a:lnTo>
                    <a:pt x="0" y="795896"/>
                  </a:lnTo>
                  <a:lnTo>
                    <a:pt x="3755567" y="795896"/>
                  </a:lnTo>
                  <a:lnTo>
                    <a:pt x="3755567" y="128816"/>
                  </a:lnTo>
                  <a:lnTo>
                    <a:pt x="3129635" y="231559"/>
                  </a:lnTo>
                  <a:lnTo>
                    <a:pt x="2503716" y="387972"/>
                  </a:lnTo>
                  <a:lnTo>
                    <a:pt x="1877783" y="0"/>
                  </a:lnTo>
                  <a:close/>
                </a:path>
              </a:pathLst>
            </a:custGeom>
            <a:solidFill>
              <a:srgbClr val="004489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723166" y="5776353"/>
              <a:ext cx="3756025" cy="415925"/>
            </a:xfrm>
            <a:custGeom>
              <a:avLst/>
              <a:gdLst/>
              <a:ahLst/>
              <a:cxnLst/>
              <a:rect l="l" t="t" r="r" b="b"/>
              <a:pathLst>
                <a:path w="3756025" h="415925">
                  <a:moveTo>
                    <a:pt x="0" y="234619"/>
                  </a:moveTo>
                  <a:lnTo>
                    <a:pt x="625932" y="415582"/>
                  </a:lnTo>
                  <a:lnTo>
                    <a:pt x="1251851" y="326631"/>
                  </a:lnTo>
                  <a:lnTo>
                    <a:pt x="1877783" y="0"/>
                  </a:lnTo>
                  <a:lnTo>
                    <a:pt x="2503716" y="387972"/>
                  </a:lnTo>
                  <a:lnTo>
                    <a:pt x="3129635" y="231559"/>
                  </a:lnTo>
                  <a:lnTo>
                    <a:pt x="3755567" y="128816"/>
                  </a:lnTo>
                </a:path>
              </a:pathLst>
            </a:custGeom>
            <a:ln w="19050">
              <a:solidFill>
                <a:srgbClr val="00448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21" name="object 1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29787" y="5857544"/>
              <a:ext cx="95173" cy="95250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01137" y="5960287"/>
              <a:ext cx="95173" cy="95250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72488" y="6116701"/>
              <a:ext cx="95173" cy="95250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43838" y="5728728"/>
              <a:ext cx="95173" cy="95250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24713" y="6055360"/>
              <a:ext cx="95173" cy="9525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96063" y="6144310"/>
              <a:ext cx="95173" cy="95250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7413" y="5963348"/>
              <a:ext cx="95173" cy="95250"/>
            </a:xfrm>
            <a:prstGeom prst="rect">
              <a:avLst/>
            </a:prstGeom>
          </p:spPr>
        </p:pic>
      </p:grpSp>
      <p:sp>
        <p:nvSpPr>
          <p:cNvPr id="128" name="object 128"/>
          <p:cNvSpPr txBox="1"/>
          <p:nvPr/>
        </p:nvSpPr>
        <p:spPr>
          <a:xfrm>
            <a:off x="526677" y="1358714"/>
            <a:ext cx="3894044" cy="1098158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2294" b="1" spc="88" dirty="0">
                <a:solidFill>
                  <a:srgbClr val="0065CC"/>
                </a:solidFill>
                <a:latin typeface="Calibri"/>
                <a:cs typeface="Calibri"/>
              </a:rPr>
              <a:t>LGBTQ</a:t>
            </a:r>
            <a:r>
              <a:rPr sz="2294" b="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93" dirty="0">
                <a:solidFill>
                  <a:srgbClr val="0065CC"/>
                </a:solidFill>
                <a:latin typeface="Calibri"/>
                <a:cs typeface="Calibri"/>
              </a:rPr>
              <a:t>Student</a:t>
            </a:r>
            <a:r>
              <a:rPr sz="2294" b="1" dirty="0">
                <a:solidFill>
                  <a:srgbClr val="0065CC"/>
                </a:solidFill>
                <a:latin typeface="Calibri"/>
                <a:cs typeface="Calibri"/>
              </a:rPr>
              <a:t> Mental</a:t>
            </a:r>
            <a:r>
              <a:rPr sz="2294" b="1" spc="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75" dirty="0">
                <a:solidFill>
                  <a:srgbClr val="0065CC"/>
                </a:solidFill>
                <a:latin typeface="Calibri"/>
                <a:cs typeface="Calibri"/>
              </a:rPr>
              <a:t>Health</a:t>
            </a:r>
            <a:endParaRPr sz="2294">
              <a:latin typeface="Calibri"/>
              <a:cs typeface="Calibri"/>
            </a:endParaRPr>
          </a:p>
          <a:p>
            <a:pPr marL="11206" marR="449940">
              <a:lnSpc>
                <a:spcPts val="1394"/>
              </a:lnSpc>
              <a:spcBef>
                <a:spcPts val="1468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Students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who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identify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LGBTQ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are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more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report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poorer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social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emotional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experiences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than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heterosexual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students.</a:t>
            </a:r>
            <a:endParaRPr sz="1191">
              <a:latin typeface="Calibri"/>
              <a:cs typeface="Calibri"/>
            </a:endParaRPr>
          </a:p>
        </p:txBody>
      </p:sp>
      <p:sp>
        <p:nvSpPr>
          <p:cNvPr id="140" name="object 140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47</a:t>
            </a:fld>
            <a:endParaRPr spc="-22" dirty="0"/>
          </a:p>
        </p:txBody>
      </p:sp>
      <p:sp>
        <p:nvSpPr>
          <p:cNvPr id="129" name="object 129"/>
          <p:cNvSpPr txBox="1"/>
          <p:nvPr/>
        </p:nvSpPr>
        <p:spPr>
          <a:xfrm>
            <a:off x="4821723" y="4174192"/>
            <a:ext cx="370354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Likelihood</a:t>
            </a:r>
            <a:r>
              <a:rPr sz="794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Heterosexual</a:t>
            </a:r>
            <a:r>
              <a:rPr sz="794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Youth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to</a:t>
            </a:r>
            <a:r>
              <a:rPr sz="794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Experience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Outcomes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Compared</a:t>
            </a:r>
            <a:r>
              <a:rPr sz="794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to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26" dirty="0">
                <a:solidFill>
                  <a:srgbClr val="323232"/>
                </a:solidFill>
                <a:latin typeface="Arial Narrow"/>
                <a:cs typeface="Arial Narrow"/>
              </a:rPr>
              <a:t>LGBTQ</a:t>
            </a:r>
            <a:r>
              <a:rPr sz="794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Youth,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130" name="object 130"/>
          <p:cNvSpPr txBox="1"/>
          <p:nvPr/>
        </p:nvSpPr>
        <p:spPr>
          <a:xfrm rot="20460000">
            <a:off x="4461637" y="6017295"/>
            <a:ext cx="740326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Felt</a:t>
            </a:r>
            <a:r>
              <a:rPr sz="794" spc="-35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13" baseline="3086" dirty="0">
                <a:solidFill>
                  <a:srgbClr val="323232"/>
                </a:solidFill>
                <a:latin typeface="Gill Sans MT"/>
                <a:cs typeface="Gill Sans MT"/>
              </a:rPr>
              <a:t>Sad/Hopeless</a:t>
            </a:r>
            <a:endParaRPr sz="1191" baseline="3086">
              <a:latin typeface="Gill Sans MT"/>
              <a:cs typeface="Gill Sans MT"/>
            </a:endParaRPr>
          </a:p>
        </p:txBody>
      </p:sp>
      <p:sp>
        <p:nvSpPr>
          <p:cNvPr id="131" name="object 131"/>
          <p:cNvSpPr txBox="1"/>
          <p:nvPr/>
        </p:nvSpPr>
        <p:spPr>
          <a:xfrm rot="20460000">
            <a:off x="4853768" y="6046395"/>
            <a:ext cx="904909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Had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baseline="3086" dirty="0">
                <a:solidFill>
                  <a:srgbClr val="323232"/>
                </a:solidFill>
                <a:latin typeface="Gill Sans MT"/>
                <a:cs typeface="Gill Sans MT"/>
              </a:rPr>
              <a:t>Suicidal</a:t>
            </a:r>
            <a:r>
              <a:rPr sz="1191" spc="-19" baseline="308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13" baseline="6172" dirty="0">
                <a:solidFill>
                  <a:srgbClr val="323232"/>
                </a:solidFill>
                <a:latin typeface="Gill Sans MT"/>
                <a:cs typeface="Gill Sans MT"/>
              </a:rPr>
              <a:t>Thoughts</a:t>
            </a:r>
            <a:endParaRPr sz="1191" baseline="6172">
              <a:latin typeface="Gill Sans MT"/>
              <a:cs typeface="Gill Sans MT"/>
            </a:endParaRPr>
          </a:p>
        </p:txBody>
      </p:sp>
      <p:sp>
        <p:nvSpPr>
          <p:cNvPr id="132" name="object 132"/>
          <p:cNvSpPr txBox="1"/>
          <p:nvPr/>
        </p:nvSpPr>
        <p:spPr>
          <a:xfrm rot="20460000">
            <a:off x="5493403" y="6030637"/>
            <a:ext cx="814770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Made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baseline="3086" dirty="0">
                <a:solidFill>
                  <a:srgbClr val="323232"/>
                </a:solidFill>
                <a:latin typeface="Gill Sans MT"/>
                <a:cs typeface="Gill Sans MT"/>
              </a:rPr>
              <a:t>a</a:t>
            </a:r>
            <a:r>
              <a:rPr sz="1191" spc="-26" baseline="308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13" baseline="3086" dirty="0">
                <a:solidFill>
                  <a:srgbClr val="323232"/>
                </a:solidFill>
                <a:latin typeface="Gill Sans MT"/>
                <a:cs typeface="Gill Sans MT"/>
              </a:rPr>
              <a:t>Suicide</a:t>
            </a:r>
            <a:r>
              <a:rPr sz="1191" spc="-26" baseline="308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26" baseline="6172" dirty="0">
                <a:solidFill>
                  <a:srgbClr val="323232"/>
                </a:solidFill>
                <a:latin typeface="Gill Sans MT"/>
                <a:cs typeface="Gill Sans MT"/>
              </a:rPr>
              <a:t>Plan</a:t>
            </a:r>
            <a:endParaRPr sz="1191" baseline="6172">
              <a:latin typeface="Gill Sans MT"/>
              <a:cs typeface="Gill Sans MT"/>
            </a:endParaRPr>
          </a:p>
        </p:txBody>
      </p:sp>
      <p:sp>
        <p:nvSpPr>
          <p:cNvPr id="133" name="object 133"/>
          <p:cNvSpPr txBox="1"/>
          <p:nvPr/>
        </p:nvSpPr>
        <p:spPr>
          <a:xfrm rot="20460000">
            <a:off x="6186585" y="6004996"/>
            <a:ext cx="669903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Bullied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13" baseline="3086" dirty="0">
                <a:solidFill>
                  <a:srgbClr val="323232"/>
                </a:solidFill>
                <a:latin typeface="Gill Sans MT"/>
                <a:cs typeface="Gill Sans MT"/>
              </a:rPr>
              <a:t>in</a:t>
            </a:r>
            <a:r>
              <a:rPr sz="1191" spc="-39" baseline="308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13" baseline="3086" dirty="0">
                <a:solidFill>
                  <a:srgbClr val="323232"/>
                </a:solidFill>
                <a:latin typeface="Gill Sans MT"/>
                <a:cs typeface="Gill Sans MT"/>
              </a:rPr>
              <a:t>School</a:t>
            </a:r>
            <a:endParaRPr sz="1191" baseline="3086">
              <a:latin typeface="Gill Sans MT"/>
              <a:cs typeface="Gill Sans MT"/>
            </a:endParaRPr>
          </a:p>
        </p:txBody>
      </p:sp>
      <p:sp>
        <p:nvSpPr>
          <p:cNvPr id="134" name="object 134"/>
          <p:cNvSpPr txBox="1"/>
          <p:nvPr/>
        </p:nvSpPr>
        <p:spPr>
          <a:xfrm rot="20460000">
            <a:off x="6275531" y="6089077"/>
            <a:ext cx="114688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Skipped </a:t>
            </a:r>
            <a:r>
              <a:rPr sz="1191" spc="-13" baseline="3086" dirty="0">
                <a:solidFill>
                  <a:srgbClr val="323232"/>
                </a:solidFill>
                <a:latin typeface="Gill Sans MT"/>
                <a:cs typeface="Gill Sans MT"/>
              </a:rPr>
              <a:t>School...F</a:t>
            </a:r>
            <a:r>
              <a:rPr sz="1191" spc="-13" baseline="6172" dirty="0">
                <a:solidFill>
                  <a:srgbClr val="323232"/>
                </a:solidFill>
                <a:latin typeface="Gill Sans MT"/>
                <a:cs typeface="Gill Sans MT"/>
              </a:rPr>
              <a:t>elt</a:t>
            </a:r>
            <a:r>
              <a:rPr sz="1191" spc="-6" baseline="617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13" baseline="9259" dirty="0">
                <a:solidFill>
                  <a:srgbClr val="323232"/>
                </a:solidFill>
                <a:latin typeface="Gill Sans MT"/>
                <a:cs typeface="Gill Sans MT"/>
              </a:rPr>
              <a:t>Unsafe</a:t>
            </a:r>
            <a:endParaRPr sz="1191" baseline="9259">
              <a:latin typeface="Gill Sans MT"/>
              <a:cs typeface="Gill Sans MT"/>
            </a:endParaRPr>
          </a:p>
        </p:txBody>
      </p:sp>
      <p:sp>
        <p:nvSpPr>
          <p:cNvPr id="135" name="object 135"/>
          <p:cNvSpPr txBox="1"/>
          <p:nvPr/>
        </p:nvSpPr>
        <p:spPr>
          <a:xfrm rot="20460000">
            <a:off x="6681541" y="6115583"/>
            <a:ext cx="129764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"/>
              </a:lnSpc>
            </a:pPr>
            <a:r>
              <a:rPr sz="1191" spc="-53" baseline="-6172" dirty="0">
                <a:solidFill>
                  <a:srgbClr val="323232"/>
                </a:solidFill>
                <a:latin typeface="Gill Sans MT"/>
                <a:cs typeface="Gill Sans MT"/>
              </a:rPr>
              <a:t>Threatened</a:t>
            </a:r>
            <a:r>
              <a:rPr sz="1191" spc="-26" baseline="-617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59" baseline="-3086" dirty="0">
                <a:solidFill>
                  <a:srgbClr val="323232"/>
                </a:solidFill>
                <a:latin typeface="Gill Sans MT"/>
                <a:cs typeface="Gill Sans MT"/>
              </a:rPr>
              <a:t>w/W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eapon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baseline="3086" dirty="0">
                <a:solidFill>
                  <a:srgbClr val="323232"/>
                </a:solidFill>
                <a:latin typeface="Gill Sans MT"/>
                <a:cs typeface="Gill Sans MT"/>
              </a:rPr>
              <a:t>at</a:t>
            </a:r>
            <a:r>
              <a:rPr sz="1191" spc="-19" baseline="308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13" baseline="3086" dirty="0">
                <a:solidFill>
                  <a:srgbClr val="323232"/>
                </a:solidFill>
                <a:latin typeface="Gill Sans MT"/>
                <a:cs typeface="Gill Sans MT"/>
              </a:rPr>
              <a:t>School</a:t>
            </a:r>
            <a:endParaRPr sz="1191" baseline="3086">
              <a:latin typeface="Gill Sans MT"/>
              <a:cs typeface="Gill Sans MT"/>
            </a:endParaRPr>
          </a:p>
        </p:txBody>
      </p:sp>
      <p:sp>
        <p:nvSpPr>
          <p:cNvPr id="136" name="object 136"/>
          <p:cNvSpPr txBox="1"/>
          <p:nvPr/>
        </p:nvSpPr>
        <p:spPr>
          <a:xfrm rot="20460000">
            <a:off x="7460868" y="6074521"/>
            <a:ext cx="1063189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4"/>
              </a:lnSpc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Victim </a:t>
            </a:r>
            <a:r>
              <a:rPr sz="1191" baseline="3086" dirty="0">
                <a:solidFill>
                  <a:srgbClr val="323232"/>
                </a:solidFill>
                <a:latin typeface="Gill Sans MT"/>
                <a:cs typeface="Gill Sans MT"/>
              </a:rPr>
              <a:t>of</a:t>
            </a:r>
            <a:r>
              <a:rPr sz="1191" spc="-26" baseline="308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33" baseline="3086" dirty="0">
                <a:solidFill>
                  <a:srgbClr val="323232"/>
                </a:solidFill>
                <a:latin typeface="Gill Sans MT"/>
                <a:cs typeface="Gill Sans MT"/>
              </a:rPr>
              <a:t>Emotional</a:t>
            </a:r>
            <a:r>
              <a:rPr sz="1191" spc="-26" baseline="308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1191" spc="-13" baseline="9259" dirty="0">
                <a:solidFill>
                  <a:srgbClr val="323232"/>
                </a:solidFill>
                <a:latin typeface="Gill Sans MT"/>
                <a:cs typeface="Gill Sans MT"/>
              </a:rPr>
              <a:t>Abuse</a:t>
            </a:r>
            <a:endParaRPr sz="1191" baseline="9259">
              <a:latin typeface="Gill Sans MT"/>
              <a:cs typeface="Gill Sans MT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657300" y="5737412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607511" y="5060857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50%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557728" y="4384302"/>
            <a:ext cx="23588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100%</a:t>
            </a:r>
            <a:endParaRPr sz="794">
              <a:latin typeface="Gill Sans MT"/>
              <a:cs typeface="Gill Sans M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84" dirty="0"/>
              <a:t>Race</a:t>
            </a:r>
            <a:r>
              <a:rPr spc="-40" dirty="0"/>
              <a:t> </a:t>
            </a:r>
            <a:r>
              <a:rPr spc="75" dirty="0"/>
              <a:t>and</a:t>
            </a:r>
            <a:r>
              <a:rPr spc="-40" dirty="0"/>
              <a:t> </a:t>
            </a:r>
            <a:r>
              <a:rPr spc="101" dirty="0"/>
              <a:t>Ethnicity</a:t>
            </a:r>
            <a:r>
              <a:rPr spc="-40" dirty="0"/>
              <a:t> </a:t>
            </a:r>
            <a:r>
              <a:rPr spc="84" dirty="0"/>
              <a:t>Comparison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79" dirty="0"/>
              <a:t>Health</a:t>
            </a:r>
            <a:r>
              <a:rPr spc="-40" dirty="0"/>
              <a:t> </a:t>
            </a:r>
            <a:r>
              <a:rPr spc="71" dirty="0"/>
              <a:t>Indicators</a:t>
            </a:r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4" name="object 4"/>
          <p:cNvGrpSpPr/>
          <p:nvPr/>
        </p:nvGrpSpPr>
        <p:grpSpPr>
          <a:xfrm>
            <a:off x="596713" y="3336552"/>
            <a:ext cx="3681132" cy="2756647"/>
            <a:chOff x="523875" y="3781425"/>
            <a:chExt cx="4171950" cy="3124200"/>
          </a:xfrm>
        </p:grpSpPr>
        <p:sp>
          <p:nvSpPr>
            <p:cNvPr id="5" name="object 5"/>
            <p:cNvSpPr/>
            <p:nvPr/>
          </p:nvSpPr>
          <p:spPr>
            <a:xfrm>
              <a:off x="619125" y="3786187"/>
              <a:ext cx="4076700" cy="1019175"/>
            </a:xfrm>
            <a:custGeom>
              <a:avLst/>
              <a:gdLst/>
              <a:ahLst/>
              <a:cxnLst/>
              <a:rect l="l" t="t" r="r" b="b"/>
              <a:pathLst>
                <a:path w="4076700" h="1019175">
                  <a:moveTo>
                    <a:pt x="0" y="0"/>
                  </a:moveTo>
                  <a:lnTo>
                    <a:pt x="4076700" y="0"/>
                  </a:lnTo>
                </a:path>
                <a:path w="4076700" h="1019175">
                  <a:moveTo>
                    <a:pt x="0" y="514350"/>
                  </a:moveTo>
                  <a:lnTo>
                    <a:pt x="4076700" y="514350"/>
                  </a:lnTo>
                </a:path>
                <a:path w="4076700" h="1019175">
                  <a:moveTo>
                    <a:pt x="0" y="1019175"/>
                  </a:moveTo>
                  <a:lnTo>
                    <a:pt x="4076700" y="101917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619125" y="5310187"/>
              <a:ext cx="4076700" cy="1000125"/>
            </a:xfrm>
            <a:custGeom>
              <a:avLst/>
              <a:gdLst/>
              <a:ahLst/>
              <a:cxnLst/>
              <a:rect l="l" t="t" r="r" b="b"/>
              <a:pathLst>
                <a:path w="4076700" h="1000125">
                  <a:moveTo>
                    <a:pt x="0" y="0"/>
                  </a:moveTo>
                  <a:lnTo>
                    <a:pt x="981074" y="0"/>
                  </a:lnTo>
                </a:path>
                <a:path w="4076700" h="1000125">
                  <a:moveTo>
                    <a:pt x="1457324" y="0"/>
                  </a:moveTo>
                  <a:lnTo>
                    <a:pt x="4076700" y="0"/>
                  </a:lnTo>
                </a:path>
                <a:path w="4076700" h="1000125">
                  <a:moveTo>
                    <a:pt x="0" y="495300"/>
                  </a:moveTo>
                  <a:lnTo>
                    <a:pt x="171449" y="495300"/>
                  </a:lnTo>
                </a:path>
                <a:path w="4076700" h="1000125">
                  <a:moveTo>
                    <a:pt x="647699" y="495300"/>
                  </a:moveTo>
                  <a:lnTo>
                    <a:pt x="981074" y="495300"/>
                  </a:lnTo>
                </a:path>
                <a:path w="4076700" h="1000125">
                  <a:moveTo>
                    <a:pt x="1457324" y="495300"/>
                  </a:moveTo>
                  <a:lnTo>
                    <a:pt x="1800224" y="495300"/>
                  </a:lnTo>
                </a:path>
                <a:path w="4076700" h="1000125">
                  <a:moveTo>
                    <a:pt x="2276474" y="495300"/>
                  </a:moveTo>
                  <a:lnTo>
                    <a:pt x="3428999" y="495300"/>
                  </a:lnTo>
                </a:path>
                <a:path w="4076700" h="1000125">
                  <a:moveTo>
                    <a:pt x="3905249" y="495300"/>
                  </a:moveTo>
                  <a:lnTo>
                    <a:pt x="4076700" y="495300"/>
                  </a:lnTo>
                </a:path>
                <a:path w="4076700" h="1000125">
                  <a:moveTo>
                    <a:pt x="0" y="1000125"/>
                  </a:moveTo>
                  <a:lnTo>
                    <a:pt x="171449" y="1000125"/>
                  </a:lnTo>
                </a:path>
                <a:path w="4076700" h="1000125">
                  <a:moveTo>
                    <a:pt x="647699" y="1000125"/>
                  </a:moveTo>
                  <a:lnTo>
                    <a:pt x="981074" y="1000125"/>
                  </a:lnTo>
                </a:path>
                <a:path w="4076700" h="1000125">
                  <a:moveTo>
                    <a:pt x="1457324" y="1000125"/>
                  </a:moveTo>
                  <a:lnTo>
                    <a:pt x="1800224" y="1000125"/>
                  </a:lnTo>
                </a:path>
                <a:path w="4076700" h="1000125">
                  <a:moveTo>
                    <a:pt x="2276474" y="1000125"/>
                  </a:moveTo>
                  <a:lnTo>
                    <a:pt x="3428999" y="1000125"/>
                  </a:lnTo>
                </a:path>
                <a:path w="4076700" h="1000125">
                  <a:moveTo>
                    <a:pt x="3905249" y="1000125"/>
                  </a:moveTo>
                  <a:lnTo>
                    <a:pt x="4076700" y="100012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619125" y="6815137"/>
              <a:ext cx="4076700" cy="0"/>
            </a:xfrm>
            <a:custGeom>
              <a:avLst/>
              <a:gdLst/>
              <a:ahLst/>
              <a:cxnLst/>
              <a:rect l="l" t="t" r="r" b="b"/>
              <a:pathLst>
                <a:path w="4076700">
                  <a:moveTo>
                    <a:pt x="0" y="0"/>
                  </a:moveTo>
                  <a:lnTo>
                    <a:pt x="407670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523875" y="3786187"/>
              <a:ext cx="4171950" cy="3119755"/>
            </a:xfrm>
            <a:custGeom>
              <a:avLst/>
              <a:gdLst/>
              <a:ahLst/>
              <a:cxnLst/>
              <a:rect l="l" t="t" r="r" b="b"/>
              <a:pathLst>
                <a:path w="4171950" h="3119754">
                  <a:moveTo>
                    <a:pt x="1309687" y="3024187"/>
                  </a:moveTo>
                  <a:lnTo>
                    <a:pt x="1309687" y="3119437"/>
                  </a:lnTo>
                </a:path>
                <a:path w="4171950" h="3119754">
                  <a:moveTo>
                    <a:pt x="2128837" y="3024187"/>
                  </a:moveTo>
                  <a:lnTo>
                    <a:pt x="2128837" y="3119437"/>
                  </a:lnTo>
                </a:path>
                <a:path w="4171950" h="3119754">
                  <a:moveTo>
                    <a:pt x="2947987" y="3024187"/>
                  </a:moveTo>
                  <a:lnTo>
                    <a:pt x="2947987" y="3119437"/>
                  </a:lnTo>
                </a:path>
                <a:path w="4171950" h="3119754">
                  <a:moveTo>
                    <a:pt x="3757612" y="3024187"/>
                  </a:moveTo>
                  <a:lnTo>
                    <a:pt x="3757612" y="3119437"/>
                  </a:lnTo>
                </a:path>
                <a:path w="4171950" h="3119754">
                  <a:moveTo>
                    <a:pt x="500062" y="3024187"/>
                  </a:moveTo>
                  <a:lnTo>
                    <a:pt x="500062" y="3119437"/>
                  </a:lnTo>
                </a:path>
                <a:path w="4171950" h="3119754">
                  <a:moveTo>
                    <a:pt x="95250" y="3028950"/>
                  </a:moveTo>
                  <a:lnTo>
                    <a:pt x="4171950" y="3028950"/>
                  </a:lnTo>
                </a:path>
                <a:path w="4171950" h="3119754">
                  <a:moveTo>
                    <a:pt x="95250" y="0"/>
                  </a:moveTo>
                  <a:lnTo>
                    <a:pt x="0" y="0"/>
                  </a:lnTo>
                </a:path>
                <a:path w="4171950" h="3119754">
                  <a:moveTo>
                    <a:pt x="95250" y="514350"/>
                  </a:moveTo>
                  <a:lnTo>
                    <a:pt x="0" y="514350"/>
                  </a:lnTo>
                </a:path>
                <a:path w="4171950" h="3119754">
                  <a:moveTo>
                    <a:pt x="95250" y="1019175"/>
                  </a:moveTo>
                  <a:lnTo>
                    <a:pt x="0" y="1019175"/>
                  </a:lnTo>
                </a:path>
                <a:path w="4171950" h="3119754">
                  <a:moveTo>
                    <a:pt x="95250" y="1524000"/>
                  </a:moveTo>
                  <a:lnTo>
                    <a:pt x="0" y="1524000"/>
                  </a:lnTo>
                </a:path>
                <a:path w="4171950" h="3119754">
                  <a:moveTo>
                    <a:pt x="95250" y="2019300"/>
                  </a:moveTo>
                  <a:lnTo>
                    <a:pt x="0" y="2019300"/>
                  </a:lnTo>
                </a:path>
                <a:path w="4171950" h="3119754">
                  <a:moveTo>
                    <a:pt x="95250" y="2524125"/>
                  </a:moveTo>
                  <a:lnTo>
                    <a:pt x="0" y="2524125"/>
                  </a:lnTo>
                </a:path>
                <a:path w="4171950" h="3119754">
                  <a:moveTo>
                    <a:pt x="95250" y="3028950"/>
                  </a:moveTo>
                  <a:lnTo>
                    <a:pt x="0" y="3028950"/>
                  </a:lnTo>
                </a:path>
                <a:path w="4171950" h="3119754">
                  <a:moveTo>
                    <a:pt x="90487" y="4762"/>
                  </a:moveTo>
                  <a:lnTo>
                    <a:pt x="90487" y="30241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790574" y="5562600"/>
              <a:ext cx="476250" cy="1247775"/>
            </a:xfrm>
            <a:custGeom>
              <a:avLst/>
              <a:gdLst/>
              <a:ahLst/>
              <a:cxnLst/>
              <a:rect l="l" t="t" r="r" b="b"/>
              <a:pathLst>
                <a:path w="476250" h="1247775">
                  <a:moveTo>
                    <a:pt x="476249" y="0"/>
                  </a:moveTo>
                  <a:lnTo>
                    <a:pt x="0" y="0"/>
                  </a:lnTo>
                  <a:lnTo>
                    <a:pt x="0" y="1247774"/>
                  </a:lnTo>
                  <a:lnTo>
                    <a:pt x="476249" y="1247774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00199" y="4962525"/>
              <a:ext cx="476250" cy="1847850"/>
            </a:xfrm>
            <a:custGeom>
              <a:avLst/>
              <a:gdLst/>
              <a:ahLst/>
              <a:cxnLst/>
              <a:rect l="l" t="t" r="r" b="b"/>
              <a:pathLst>
                <a:path w="476250" h="1847850">
                  <a:moveTo>
                    <a:pt x="476249" y="0"/>
                  </a:moveTo>
                  <a:lnTo>
                    <a:pt x="0" y="0"/>
                  </a:lnTo>
                  <a:lnTo>
                    <a:pt x="0" y="1847849"/>
                  </a:lnTo>
                  <a:lnTo>
                    <a:pt x="476249" y="1847849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2419349" y="5457825"/>
              <a:ext cx="476250" cy="1352550"/>
            </a:xfrm>
            <a:custGeom>
              <a:avLst/>
              <a:gdLst/>
              <a:ahLst/>
              <a:cxnLst/>
              <a:rect l="l" t="t" r="r" b="b"/>
              <a:pathLst>
                <a:path w="476250" h="1352550">
                  <a:moveTo>
                    <a:pt x="476249" y="0"/>
                  </a:moveTo>
                  <a:lnTo>
                    <a:pt x="0" y="0"/>
                  </a:lnTo>
                  <a:lnTo>
                    <a:pt x="0" y="1352549"/>
                  </a:lnTo>
                  <a:lnTo>
                    <a:pt x="476249" y="1352549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3238499" y="6467475"/>
              <a:ext cx="476250" cy="342900"/>
            </a:xfrm>
            <a:custGeom>
              <a:avLst/>
              <a:gdLst/>
              <a:ahLst/>
              <a:cxnLst/>
              <a:rect l="l" t="t" r="r" b="b"/>
              <a:pathLst>
                <a:path w="476250" h="342900">
                  <a:moveTo>
                    <a:pt x="476249" y="0"/>
                  </a:moveTo>
                  <a:lnTo>
                    <a:pt x="0" y="0"/>
                  </a:lnTo>
                  <a:lnTo>
                    <a:pt x="0" y="342899"/>
                  </a:lnTo>
                  <a:lnTo>
                    <a:pt x="476249" y="342899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4048124" y="5457825"/>
              <a:ext cx="476250" cy="1352550"/>
            </a:xfrm>
            <a:custGeom>
              <a:avLst/>
              <a:gdLst/>
              <a:ahLst/>
              <a:cxnLst/>
              <a:rect l="l" t="t" r="r" b="b"/>
              <a:pathLst>
                <a:path w="476250" h="1352550">
                  <a:moveTo>
                    <a:pt x="476249" y="0"/>
                  </a:moveTo>
                  <a:lnTo>
                    <a:pt x="0" y="0"/>
                  </a:lnTo>
                  <a:lnTo>
                    <a:pt x="0" y="1352549"/>
                  </a:lnTo>
                  <a:lnTo>
                    <a:pt x="476249" y="1352549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34086" y="3048000"/>
            <a:ext cx="2171700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Reported</a:t>
            </a:r>
            <a:r>
              <a:rPr sz="927" b="1" spc="3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Obesity</a:t>
            </a:r>
            <a:r>
              <a:rPr sz="927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Within</a:t>
            </a:r>
            <a:r>
              <a:rPr sz="927" b="1" spc="3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the</a:t>
            </a:r>
            <a:r>
              <a:rPr sz="927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Population,</a:t>
            </a:r>
            <a:r>
              <a:rPr sz="927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2021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6897" y="4762501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25%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61272" y="4233023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37%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84051" y="4670052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27%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32045" y="5560920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7%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21206" y="4670052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27%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0303" y="6055098"/>
            <a:ext cx="380440" cy="30684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8016" marR="4483" indent="-17370">
              <a:lnSpc>
                <a:spcPct val="107100"/>
              </a:lnSpc>
              <a:spcBef>
                <a:spcPts val="88"/>
              </a:spcBef>
            </a:pPr>
            <a:r>
              <a:rPr sz="927" spc="-53" dirty="0">
                <a:solidFill>
                  <a:srgbClr val="323232"/>
                </a:solidFill>
                <a:latin typeface="Gill Sans MT"/>
                <a:cs typeface="Gill Sans MT"/>
              </a:rPr>
              <a:t>Howard </a:t>
            </a:r>
            <a:r>
              <a:rPr sz="927" spc="-31" dirty="0">
                <a:solidFill>
                  <a:srgbClr val="323232"/>
                </a:solidFill>
                <a:latin typeface="Gill Sans MT"/>
                <a:cs typeface="Gill Sans MT"/>
              </a:rPr>
              <a:t>County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34873" y="6065184"/>
            <a:ext cx="450476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41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927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50274" y="6065184"/>
            <a:ext cx="45832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41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927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927" spc="-53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56750" y="6065184"/>
            <a:ext cx="28462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80443" y="6065184"/>
            <a:ext cx="275665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66" dirty="0">
                <a:solidFill>
                  <a:srgbClr val="323232"/>
                </a:solidFill>
                <a:latin typeface="Gill Sans MT"/>
                <a:cs typeface="Gill Sans MT"/>
              </a:rPr>
              <a:t>Other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0945" y="5930713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2859" y="5486680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10%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2859" y="5042647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20%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2859" y="4598613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30%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2859" y="4154581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40%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2859" y="3710547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50%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2859" y="3266515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60%</a:t>
            </a:r>
            <a:endParaRPr sz="927">
              <a:latin typeface="Gill Sans MT"/>
              <a:cs typeface="Gill Sans M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504890" y="1865780"/>
            <a:ext cx="3008779" cy="2445684"/>
            <a:chOff x="6086475" y="2114550"/>
            <a:chExt cx="3409950" cy="2771775"/>
          </a:xfrm>
        </p:grpSpPr>
        <p:sp>
          <p:nvSpPr>
            <p:cNvPr id="33" name="object 33"/>
            <p:cNvSpPr/>
            <p:nvPr/>
          </p:nvSpPr>
          <p:spPr>
            <a:xfrm>
              <a:off x="6181725" y="2119312"/>
              <a:ext cx="3314700" cy="676275"/>
            </a:xfrm>
            <a:custGeom>
              <a:avLst/>
              <a:gdLst/>
              <a:ahLst/>
              <a:cxnLst/>
              <a:rect l="l" t="t" r="r" b="b"/>
              <a:pathLst>
                <a:path w="3314700" h="676275">
                  <a:moveTo>
                    <a:pt x="0" y="0"/>
                  </a:moveTo>
                  <a:lnTo>
                    <a:pt x="3314700" y="0"/>
                  </a:lnTo>
                </a:path>
                <a:path w="3314700" h="676275">
                  <a:moveTo>
                    <a:pt x="0" y="676275"/>
                  </a:moveTo>
                  <a:lnTo>
                    <a:pt x="3314700" y="67627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6181725" y="3462337"/>
              <a:ext cx="3314700" cy="666750"/>
            </a:xfrm>
            <a:custGeom>
              <a:avLst/>
              <a:gdLst/>
              <a:ahLst/>
              <a:cxnLst/>
              <a:rect l="l" t="t" r="r" b="b"/>
              <a:pathLst>
                <a:path w="3314700" h="666750">
                  <a:moveTo>
                    <a:pt x="0" y="0"/>
                  </a:moveTo>
                  <a:lnTo>
                    <a:pt x="314324" y="0"/>
                  </a:lnTo>
                </a:path>
                <a:path w="3314700" h="666750">
                  <a:moveTo>
                    <a:pt x="790574" y="0"/>
                  </a:moveTo>
                  <a:lnTo>
                    <a:pt x="1419224" y="0"/>
                  </a:lnTo>
                </a:path>
                <a:path w="3314700" h="666750">
                  <a:moveTo>
                    <a:pt x="1895474" y="0"/>
                  </a:moveTo>
                  <a:lnTo>
                    <a:pt x="3314700" y="0"/>
                  </a:lnTo>
                </a:path>
                <a:path w="3314700" h="666750">
                  <a:moveTo>
                    <a:pt x="0" y="666750"/>
                  </a:moveTo>
                  <a:lnTo>
                    <a:pt x="314324" y="666750"/>
                  </a:lnTo>
                </a:path>
                <a:path w="3314700" h="666750">
                  <a:moveTo>
                    <a:pt x="790574" y="666750"/>
                  </a:moveTo>
                  <a:lnTo>
                    <a:pt x="1419224" y="666750"/>
                  </a:lnTo>
                </a:path>
                <a:path w="3314700" h="666750">
                  <a:moveTo>
                    <a:pt x="1895474" y="666750"/>
                  </a:moveTo>
                  <a:lnTo>
                    <a:pt x="2524124" y="666750"/>
                  </a:lnTo>
                </a:path>
                <a:path w="3314700" h="666750">
                  <a:moveTo>
                    <a:pt x="3000374" y="666750"/>
                  </a:moveTo>
                  <a:lnTo>
                    <a:pt x="3314700" y="66675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6181725" y="4795837"/>
              <a:ext cx="3314700" cy="0"/>
            </a:xfrm>
            <a:custGeom>
              <a:avLst/>
              <a:gdLst/>
              <a:ahLst/>
              <a:cxnLst/>
              <a:rect l="l" t="t" r="r" b="b"/>
              <a:pathLst>
                <a:path w="3314700">
                  <a:moveTo>
                    <a:pt x="0" y="0"/>
                  </a:moveTo>
                  <a:lnTo>
                    <a:pt x="331470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6086475" y="2119312"/>
              <a:ext cx="3409950" cy="2767330"/>
            </a:xfrm>
            <a:custGeom>
              <a:avLst/>
              <a:gdLst/>
              <a:ahLst/>
              <a:cxnLst/>
              <a:rect l="l" t="t" r="r" b="b"/>
              <a:pathLst>
                <a:path w="3409950" h="2767329">
                  <a:moveTo>
                    <a:pt x="1747837" y="2671762"/>
                  </a:moveTo>
                  <a:lnTo>
                    <a:pt x="1747837" y="2767012"/>
                  </a:lnTo>
                </a:path>
                <a:path w="3409950" h="2767329">
                  <a:moveTo>
                    <a:pt x="2852737" y="2671762"/>
                  </a:moveTo>
                  <a:lnTo>
                    <a:pt x="2852737" y="2767012"/>
                  </a:lnTo>
                </a:path>
                <a:path w="3409950" h="2767329">
                  <a:moveTo>
                    <a:pt x="642937" y="2671762"/>
                  </a:moveTo>
                  <a:lnTo>
                    <a:pt x="642937" y="2767012"/>
                  </a:lnTo>
                </a:path>
                <a:path w="3409950" h="2767329">
                  <a:moveTo>
                    <a:pt x="95250" y="2676525"/>
                  </a:moveTo>
                  <a:lnTo>
                    <a:pt x="3409950" y="2676525"/>
                  </a:lnTo>
                </a:path>
                <a:path w="3409950" h="2767329">
                  <a:moveTo>
                    <a:pt x="95250" y="0"/>
                  </a:moveTo>
                  <a:lnTo>
                    <a:pt x="0" y="0"/>
                  </a:lnTo>
                </a:path>
                <a:path w="3409950" h="2767329">
                  <a:moveTo>
                    <a:pt x="95250" y="676275"/>
                  </a:moveTo>
                  <a:lnTo>
                    <a:pt x="0" y="676275"/>
                  </a:lnTo>
                </a:path>
                <a:path w="3409950" h="2767329">
                  <a:moveTo>
                    <a:pt x="95250" y="1343025"/>
                  </a:moveTo>
                  <a:lnTo>
                    <a:pt x="0" y="1343025"/>
                  </a:lnTo>
                </a:path>
                <a:path w="3409950" h="2767329">
                  <a:moveTo>
                    <a:pt x="95250" y="2009775"/>
                  </a:moveTo>
                  <a:lnTo>
                    <a:pt x="0" y="2009775"/>
                  </a:lnTo>
                </a:path>
                <a:path w="3409950" h="2767329">
                  <a:moveTo>
                    <a:pt x="95250" y="2676525"/>
                  </a:moveTo>
                  <a:lnTo>
                    <a:pt x="0" y="2676525"/>
                  </a:lnTo>
                </a:path>
                <a:path w="3409950" h="2767329">
                  <a:moveTo>
                    <a:pt x="90487" y="4762"/>
                  </a:moveTo>
                  <a:lnTo>
                    <a:pt x="90487" y="26717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6496049" y="3362325"/>
              <a:ext cx="476250" cy="1428750"/>
            </a:xfrm>
            <a:custGeom>
              <a:avLst/>
              <a:gdLst/>
              <a:ahLst/>
              <a:cxnLst/>
              <a:rect l="l" t="t" r="r" b="b"/>
              <a:pathLst>
                <a:path w="476250" h="1428750">
                  <a:moveTo>
                    <a:pt x="476249" y="0"/>
                  </a:moveTo>
                  <a:lnTo>
                    <a:pt x="0" y="0"/>
                  </a:lnTo>
                  <a:lnTo>
                    <a:pt x="0" y="1428749"/>
                  </a:lnTo>
                  <a:lnTo>
                    <a:pt x="476249" y="1428749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7600949" y="3162300"/>
              <a:ext cx="476250" cy="1628775"/>
            </a:xfrm>
            <a:custGeom>
              <a:avLst/>
              <a:gdLst/>
              <a:ahLst/>
              <a:cxnLst/>
              <a:rect l="l" t="t" r="r" b="b"/>
              <a:pathLst>
                <a:path w="476250" h="1628775">
                  <a:moveTo>
                    <a:pt x="476249" y="0"/>
                  </a:moveTo>
                  <a:lnTo>
                    <a:pt x="0" y="0"/>
                  </a:lnTo>
                  <a:lnTo>
                    <a:pt x="0" y="1628774"/>
                  </a:lnTo>
                  <a:lnTo>
                    <a:pt x="476249" y="1628774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8705849" y="3990975"/>
              <a:ext cx="476250" cy="800100"/>
            </a:xfrm>
            <a:custGeom>
              <a:avLst/>
              <a:gdLst/>
              <a:ahLst/>
              <a:cxnLst/>
              <a:rect l="l" t="t" r="r" b="b"/>
              <a:pathLst>
                <a:path w="476250" h="800100">
                  <a:moveTo>
                    <a:pt x="476249" y="0"/>
                  </a:moveTo>
                  <a:lnTo>
                    <a:pt x="0" y="0"/>
                  </a:lnTo>
                  <a:lnTo>
                    <a:pt x="0" y="800099"/>
                  </a:lnTo>
                  <a:lnTo>
                    <a:pt x="476249" y="800099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282017" y="1577228"/>
            <a:ext cx="1219760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Diabetes</a:t>
            </a:r>
            <a:r>
              <a:rPr sz="927" b="1" spc="3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Diagnosis,</a:t>
            </a:r>
            <a:r>
              <a:rPr sz="927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47522" y="2821081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10.8%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22434" y="2644589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12.3%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14154" y="3375773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6.1%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11077" y="4283448"/>
            <a:ext cx="731184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53" dirty="0">
                <a:solidFill>
                  <a:srgbClr val="323232"/>
                </a:solidFill>
                <a:latin typeface="Gill Sans MT"/>
                <a:cs typeface="Gill Sans MT"/>
              </a:rPr>
              <a:t>Howard</a:t>
            </a:r>
            <a:r>
              <a:rPr sz="927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927" spc="-31" dirty="0">
                <a:solidFill>
                  <a:srgbClr val="323232"/>
                </a:solidFill>
                <a:latin typeface="Gill Sans MT"/>
                <a:cs typeface="Gill Sans MT"/>
              </a:rPr>
              <a:t>County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26537" y="4283448"/>
            <a:ext cx="450476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41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927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797432" y="4283448"/>
            <a:ext cx="45832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41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927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927" spc="-53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319122" y="4148978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19122" y="3560669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5%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61035" y="2972360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10%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61035" y="2384051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15%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61035" y="1795743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20%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824258" y="4821331"/>
            <a:ext cx="2759449" cy="1175096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33619" marR="26896">
              <a:lnSpc>
                <a:spcPts val="1394"/>
              </a:lnSpc>
              <a:spcBef>
                <a:spcPts val="163"/>
              </a:spcBef>
            </a:pPr>
            <a:r>
              <a:rPr sz="1191" spc="-172" dirty="0">
                <a:solidFill>
                  <a:srgbClr val="744C29"/>
                </a:solidFill>
                <a:latin typeface="Gill Sans MT"/>
                <a:cs typeface="Gill Sans MT"/>
              </a:rPr>
              <a:t>NH</a:t>
            </a:r>
            <a:r>
              <a:rPr sz="1191" spc="-53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744C29"/>
                </a:solidFill>
                <a:latin typeface="Gill Sans MT"/>
                <a:cs typeface="Gill Sans MT"/>
              </a:rPr>
              <a:t>Black</a:t>
            </a:r>
            <a:r>
              <a:rPr sz="1191" spc="-53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744C29"/>
                </a:solidFill>
                <a:latin typeface="Gill Sans MT"/>
                <a:cs typeface="Gill Sans MT"/>
              </a:rPr>
              <a:t>residents</a:t>
            </a:r>
            <a:r>
              <a:rPr sz="1191" spc="-53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35" dirty="0">
                <a:solidFill>
                  <a:srgbClr val="744C29"/>
                </a:solidFill>
                <a:latin typeface="Gill Sans MT"/>
                <a:cs typeface="Gill Sans MT"/>
              </a:rPr>
              <a:t>are</a:t>
            </a:r>
            <a:r>
              <a:rPr sz="1191" spc="-49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744C29"/>
                </a:solidFill>
                <a:latin typeface="Gill Sans MT"/>
                <a:cs typeface="Gill Sans MT"/>
              </a:rPr>
              <a:t>2</a:t>
            </a:r>
            <a:r>
              <a:rPr sz="1191" spc="-53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744C29"/>
                </a:solidFill>
                <a:latin typeface="Gill Sans MT"/>
                <a:cs typeface="Gill Sans MT"/>
              </a:rPr>
              <a:t>times</a:t>
            </a:r>
            <a:r>
              <a:rPr sz="1191" spc="-53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66" dirty="0">
                <a:solidFill>
                  <a:srgbClr val="744C29"/>
                </a:solidFill>
                <a:latin typeface="Gill Sans MT"/>
                <a:cs typeface="Gill Sans MT"/>
              </a:rPr>
              <a:t>as</a:t>
            </a:r>
            <a:r>
              <a:rPr sz="1191" spc="-49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18" dirty="0">
                <a:solidFill>
                  <a:srgbClr val="744C29"/>
                </a:solidFill>
                <a:latin typeface="Gill Sans MT"/>
                <a:cs typeface="Gill Sans MT"/>
              </a:rPr>
              <a:t>likely</a:t>
            </a:r>
            <a:r>
              <a:rPr sz="1191" spc="-53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66" dirty="0">
                <a:solidFill>
                  <a:srgbClr val="744C29"/>
                </a:solidFill>
                <a:latin typeface="Gill Sans MT"/>
                <a:cs typeface="Gill Sans MT"/>
              </a:rPr>
              <a:t>to</a:t>
            </a:r>
            <a:r>
              <a:rPr sz="1191" spc="-53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22" dirty="0">
                <a:solidFill>
                  <a:srgbClr val="744C29"/>
                </a:solidFill>
                <a:latin typeface="Gill Sans MT"/>
                <a:cs typeface="Gill Sans MT"/>
              </a:rPr>
              <a:t>be </a:t>
            </a:r>
            <a:r>
              <a:rPr sz="1191" dirty="0">
                <a:solidFill>
                  <a:srgbClr val="744C29"/>
                </a:solidFill>
                <a:latin typeface="Gill Sans MT"/>
                <a:cs typeface="Gill Sans MT"/>
              </a:rPr>
              <a:t>diagnosed</a:t>
            </a:r>
            <a:r>
              <a:rPr sz="1191" spc="-31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40" dirty="0">
                <a:solidFill>
                  <a:srgbClr val="744C29"/>
                </a:solidFill>
                <a:latin typeface="Gill Sans MT"/>
                <a:cs typeface="Gill Sans MT"/>
              </a:rPr>
              <a:t>with</a:t>
            </a:r>
            <a:r>
              <a:rPr sz="1191" spc="-31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744C29"/>
                </a:solidFill>
                <a:latin typeface="Gill Sans MT"/>
                <a:cs typeface="Gill Sans MT"/>
              </a:rPr>
              <a:t>diabetes</a:t>
            </a:r>
            <a:r>
              <a:rPr sz="1191" spc="-26" dirty="0">
                <a:solidFill>
                  <a:srgbClr val="744C29"/>
                </a:solidFill>
                <a:latin typeface="Gill Sans MT"/>
                <a:cs typeface="Gill Sans MT"/>
              </a:rPr>
              <a:t> compared</a:t>
            </a:r>
            <a:r>
              <a:rPr sz="1191" spc="-31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66" dirty="0">
                <a:solidFill>
                  <a:srgbClr val="744C29"/>
                </a:solidFill>
                <a:latin typeface="Gill Sans MT"/>
                <a:cs typeface="Gill Sans MT"/>
              </a:rPr>
              <a:t>to</a:t>
            </a:r>
            <a:r>
              <a:rPr sz="1191" spc="-31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22" dirty="0">
                <a:solidFill>
                  <a:srgbClr val="744C29"/>
                </a:solidFill>
                <a:latin typeface="Gill Sans MT"/>
                <a:cs typeface="Gill Sans MT"/>
              </a:rPr>
              <a:t>NH </a:t>
            </a:r>
            <a:r>
              <a:rPr sz="1191" spc="-93" dirty="0">
                <a:solidFill>
                  <a:srgbClr val="744C29"/>
                </a:solidFill>
                <a:latin typeface="Gill Sans MT"/>
                <a:cs typeface="Gill Sans MT"/>
              </a:rPr>
              <a:t>White</a:t>
            </a:r>
            <a:r>
              <a:rPr sz="1191" spc="-49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744C29"/>
                </a:solidFill>
                <a:latin typeface="Gill Sans MT"/>
                <a:cs typeface="Gill Sans MT"/>
              </a:rPr>
              <a:t>residents.</a:t>
            </a:r>
            <a:endParaRPr sz="1191">
              <a:latin typeface="Gill Sans MT"/>
              <a:cs typeface="Gill Sans MT"/>
            </a:endParaRPr>
          </a:p>
          <a:p>
            <a:pPr marL="33619" marR="206760" algn="just">
              <a:lnSpc>
                <a:spcPts val="1394"/>
              </a:lnSpc>
              <a:spcBef>
                <a:spcPts val="582"/>
              </a:spcBef>
            </a:pPr>
            <a:r>
              <a:rPr sz="1191" spc="-309" dirty="0">
                <a:solidFill>
                  <a:srgbClr val="744C29"/>
                </a:solidFill>
                <a:latin typeface="Gill Sans MT"/>
                <a:cs typeface="Gill Sans MT"/>
              </a:rPr>
              <a:t>NH</a:t>
            </a:r>
            <a:r>
              <a:rPr sz="1191" spc="224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744C29"/>
                </a:solidFill>
                <a:latin typeface="Gill Sans MT"/>
                <a:cs typeface="Gill Sans MT"/>
              </a:rPr>
              <a:t>Black</a:t>
            </a:r>
            <a:r>
              <a:rPr sz="1191" spc="-84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744C29"/>
                </a:solidFill>
                <a:latin typeface="Gill Sans MT"/>
                <a:cs typeface="Gill Sans MT"/>
              </a:rPr>
              <a:t>residents</a:t>
            </a:r>
            <a:r>
              <a:rPr sz="1191" spc="-75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35" dirty="0">
                <a:solidFill>
                  <a:srgbClr val="744C29"/>
                </a:solidFill>
                <a:latin typeface="Gill Sans MT"/>
                <a:cs typeface="Gill Sans MT"/>
              </a:rPr>
              <a:t>are</a:t>
            </a:r>
            <a:r>
              <a:rPr sz="1191" spc="-44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744C29"/>
                </a:solidFill>
                <a:latin typeface="Gill Sans MT"/>
                <a:cs typeface="Gill Sans MT"/>
              </a:rPr>
              <a:t>4</a:t>
            </a:r>
            <a:r>
              <a:rPr sz="1191" spc="-84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744C29"/>
                </a:solidFill>
                <a:latin typeface="Gill Sans MT"/>
                <a:cs typeface="Gill Sans MT"/>
              </a:rPr>
              <a:t>times</a:t>
            </a:r>
            <a:r>
              <a:rPr sz="1191" spc="-49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66" dirty="0">
                <a:solidFill>
                  <a:srgbClr val="744C29"/>
                </a:solidFill>
                <a:latin typeface="Gill Sans MT"/>
                <a:cs typeface="Gill Sans MT"/>
              </a:rPr>
              <a:t>as</a:t>
            </a:r>
            <a:r>
              <a:rPr sz="1191" spc="-18" dirty="0">
                <a:solidFill>
                  <a:srgbClr val="744C29"/>
                </a:solidFill>
                <a:latin typeface="Gill Sans MT"/>
                <a:cs typeface="Gill Sans MT"/>
              </a:rPr>
              <a:t> likely </a:t>
            </a:r>
            <a:r>
              <a:rPr sz="1191" spc="-22" dirty="0">
                <a:solidFill>
                  <a:srgbClr val="744C29"/>
                </a:solidFill>
                <a:latin typeface="Gill Sans MT"/>
                <a:cs typeface="Gill Sans MT"/>
              </a:rPr>
              <a:t>to </a:t>
            </a:r>
            <a:r>
              <a:rPr sz="1191" dirty="0">
                <a:solidFill>
                  <a:srgbClr val="744C29"/>
                </a:solidFill>
                <a:latin typeface="Gill Sans MT"/>
                <a:cs typeface="Gill Sans MT"/>
              </a:rPr>
              <a:t>visit</a:t>
            </a:r>
            <a:r>
              <a:rPr sz="1191" spc="-79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44" dirty="0">
                <a:solidFill>
                  <a:srgbClr val="744C29"/>
                </a:solidFill>
                <a:latin typeface="Gill Sans MT"/>
                <a:cs typeface="Gill Sans MT"/>
              </a:rPr>
              <a:t>the</a:t>
            </a:r>
            <a:r>
              <a:rPr sz="1191" spc="-22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79" dirty="0">
                <a:solidFill>
                  <a:srgbClr val="744C29"/>
                </a:solidFill>
                <a:latin typeface="Gill Sans MT"/>
                <a:cs typeface="Gill Sans MT"/>
              </a:rPr>
              <a:t>ER</a:t>
            </a:r>
            <a:r>
              <a:rPr sz="1191" spc="-4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22" dirty="0">
                <a:solidFill>
                  <a:srgbClr val="744C29"/>
                </a:solidFill>
                <a:latin typeface="Gill Sans MT"/>
                <a:cs typeface="Gill Sans MT"/>
              </a:rPr>
              <a:t>due </a:t>
            </a:r>
            <a:r>
              <a:rPr sz="1191" spc="-97" dirty="0">
                <a:solidFill>
                  <a:srgbClr val="744C29"/>
                </a:solidFill>
                <a:latin typeface="Gill Sans MT"/>
                <a:cs typeface="Gill Sans MT"/>
              </a:rPr>
              <a:t>to</a:t>
            </a:r>
            <a:r>
              <a:rPr sz="1191" spc="18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744C29"/>
                </a:solidFill>
                <a:latin typeface="Gill Sans MT"/>
                <a:cs typeface="Gill Sans MT"/>
              </a:rPr>
              <a:t>diabetes</a:t>
            </a:r>
            <a:r>
              <a:rPr sz="1191" spc="-22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744C29"/>
                </a:solidFill>
                <a:latin typeface="Gill Sans MT"/>
                <a:cs typeface="Gill Sans MT"/>
              </a:rPr>
              <a:t>complications than</a:t>
            </a:r>
            <a:r>
              <a:rPr sz="1191" spc="-57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172" dirty="0">
                <a:solidFill>
                  <a:srgbClr val="744C29"/>
                </a:solidFill>
                <a:latin typeface="Gill Sans MT"/>
                <a:cs typeface="Gill Sans MT"/>
              </a:rPr>
              <a:t>NH</a:t>
            </a:r>
            <a:r>
              <a:rPr sz="1191" spc="-53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93" dirty="0">
                <a:solidFill>
                  <a:srgbClr val="744C29"/>
                </a:solidFill>
                <a:latin typeface="Gill Sans MT"/>
                <a:cs typeface="Gill Sans MT"/>
              </a:rPr>
              <a:t>White</a:t>
            </a:r>
            <a:r>
              <a:rPr sz="1191" spc="-53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744C29"/>
                </a:solidFill>
                <a:latin typeface="Gill Sans MT"/>
                <a:cs typeface="Gill Sans MT"/>
              </a:rPr>
              <a:t>residents.</a:t>
            </a:r>
            <a:r>
              <a:rPr sz="1191" spc="-185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993" spc="-33" baseline="37037" dirty="0">
                <a:solidFill>
                  <a:srgbClr val="323232"/>
                </a:solidFill>
                <a:latin typeface="Calibri"/>
                <a:cs typeface="Calibri"/>
              </a:rPr>
              <a:t>28</a:t>
            </a:r>
            <a:endParaRPr sz="993" baseline="37037">
              <a:latin typeface="Calibri"/>
              <a:cs typeface="Calibri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body" idx="1"/>
          </p:nvPr>
        </p:nvSpPr>
        <p:spPr>
          <a:xfrm>
            <a:off x="372971" y="1416143"/>
            <a:ext cx="4585780" cy="1327573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58834" marR="26896">
              <a:lnSpc>
                <a:spcPts val="1394"/>
              </a:lnSpc>
              <a:spcBef>
                <a:spcPts val="163"/>
              </a:spcBef>
            </a:pPr>
            <a:r>
              <a:rPr sz="1200" b="1" dirty="0">
                <a:solidFill>
                  <a:srgbClr val="744C29"/>
                </a:solidFill>
                <a:latin typeface="Calibri"/>
                <a:cs typeface="Calibri"/>
              </a:rPr>
              <a:t>Obesity</a:t>
            </a:r>
            <a:r>
              <a:rPr sz="1200" b="1" spc="44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</a:rPr>
              <a:t>is</a:t>
            </a:r>
            <a:r>
              <a:rPr sz="1200" spc="49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an</a:t>
            </a:r>
            <a:r>
              <a:rPr sz="1200" spc="44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important</a:t>
            </a:r>
            <a:r>
              <a:rPr sz="1200" spc="49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indicator</a:t>
            </a:r>
            <a:r>
              <a:rPr sz="1200" spc="44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of</a:t>
            </a:r>
            <a:r>
              <a:rPr sz="1200" spc="49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health</a:t>
            </a:r>
            <a:r>
              <a:rPr sz="1200" spc="44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as</a:t>
            </a:r>
            <a:r>
              <a:rPr sz="1200" spc="49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it</a:t>
            </a:r>
            <a:r>
              <a:rPr sz="1200" spc="49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is</a:t>
            </a:r>
            <a:r>
              <a:rPr sz="1200" spc="44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a</a:t>
            </a:r>
            <a:r>
              <a:rPr sz="1200" spc="49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common</a:t>
            </a:r>
            <a:r>
              <a:rPr sz="1200" spc="44" dirty="0">
                <a:solidFill>
                  <a:srgbClr val="000000"/>
                </a:solidFill>
              </a:rPr>
              <a:t> </a:t>
            </a:r>
            <a:r>
              <a:rPr sz="1200" spc="-18" dirty="0">
                <a:solidFill>
                  <a:srgbClr val="000000"/>
                </a:solidFill>
              </a:rPr>
              <a:t>risk </a:t>
            </a:r>
            <a:r>
              <a:rPr sz="1200" dirty="0">
                <a:solidFill>
                  <a:srgbClr val="000000"/>
                </a:solidFill>
              </a:rPr>
              <a:t>factor</a:t>
            </a:r>
            <a:r>
              <a:rPr sz="1200" spc="66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for</a:t>
            </a:r>
            <a:r>
              <a:rPr sz="1200" spc="66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health</a:t>
            </a:r>
            <a:r>
              <a:rPr sz="1200" spc="71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conditions</a:t>
            </a:r>
            <a:r>
              <a:rPr sz="1200" spc="66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including</a:t>
            </a:r>
            <a:r>
              <a:rPr sz="1200" spc="71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diabetes,</a:t>
            </a:r>
            <a:r>
              <a:rPr sz="1200" spc="66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heart</a:t>
            </a:r>
            <a:r>
              <a:rPr sz="1200" spc="71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disease</a:t>
            </a:r>
            <a:r>
              <a:rPr sz="1200" spc="66" dirty="0">
                <a:solidFill>
                  <a:srgbClr val="000000"/>
                </a:solidFill>
              </a:rPr>
              <a:t> </a:t>
            </a:r>
            <a:r>
              <a:rPr sz="1200" spc="-22" dirty="0">
                <a:solidFill>
                  <a:srgbClr val="000000"/>
                </a:solidFill>
              </a:rPr>
              <a:t>and </a:t>
            </a:r>
            <a:r>
              <a:rPr sz="1200" dirty="0">
                <a:solidFill>
                  <a:srgbClr val="000000"/>
                </a:solidFill>
              </a:rPr>
              <a:t>some</a:t>
            </a:r>
            <a:r>
              <a:rPr sz="1200" spc="22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cancers.</a:t>
            </a:r>
            <a:r>
              <a:rPr sz="1200" spc="22" dirty="0">
                <a:solidFill>
                  <a:srgbClr val="000000"/>
                </a:solidFill>
              </a:rPr>
              <a:t> </a:t>
            </a:r>
            <a:r>
              <a:rPr sz="1200" spc="-44" dirty="0">
                <a:solidFill>
                  <a:srgbClr val="323232"/>
                </a:solidFill>
              </a:rPr>
              <a:t>A</a:t>
            </a:r>
            <a:r>
              <a:rPr sz="1200" spc="22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person</a:t>
            </a:r>
            <a:r>
              <a:rPr sz="1200" spc="22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is</a:t>
            </a:r>
            <a:r>
              <a:rPr sz="1200" spc="22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considered</a:t>
            </a:r>
            <a:r>
              <a:rPr sz="1200" spc="22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obese</a:t>
            </a:r>
            <a:r>
              <a:rPr sz="1200" spc="22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if</a:t>
            </a:r>
            <a:r>
              <a:rPr sz="1200" spc="22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they</a:t>
            </a:r>
            <a:r>
              <a:rPr sz="1200" spc="22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have</a:t>
            </a:r>
            <a:r>
              <a:rPr sz="1200" spc="22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a</a:t>
            </a:r>
            <a:r>
              <a:rPr sz="1200" spc="22" dirty="0">
                <a:solidFill>
                  <a:srgbClr val="323232"/>
                </a:solidFill>
              </a:rPr>
              <a:t> </a:t>
            </a:r>
            <a:r>
              <a:rPr sz="1200" spc="-18" dirty="0">
                <a:solidFill>
                  <a:srgbClr val="323232"/>
                </a:solidFill>
              </a:rPr>
              <a:t>body </a:t>
            </a:r>
            <a:r>
              <a:rPr sz="1200" dirty="0">
                <a:solidFill>
                  <a:srgbClr val="323232"/>
                </a:solidFill>
              </a:rPr>
              <a:t>mass</a:t>
            </a:r>
            <a:r>
              <a:rPr sz="1200" spc="22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index</a:t>
            </a:r>
            <a:r>
              <a:rPr sz="1200" spc="22" dirty="0">
                <a:solidFill>
                  <a:srgbClr val="323232"/>
                </a:solidFill>
              </a:rPr>
              <a:t> </a:t>
            </a:r>
            <a:r>
              <a:rPr sz="1200" spc="-22" dirty="0">
                <a:solidFill>
                  <a:srgbClr val="323232"/>
                </a:solidFill>
              </a:rPr>
              <a:t>(BMI)</a:t>
            </a:r>
            <a:r>
              <a:rPr sz="1200" spc="26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above</a:t>
            </a:r>
            <a:r>
              <a:rPr sz="1200" spc="22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30.</a:t>
            </a:r>
            <a:r>
              <a:rPr sz="1200" spc="318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In</a:t>
            </a:r>
            <a:r>
              <a:rPr sz="1200" spc="26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Howard</a:t>
            </a:r>
            <a:r>
              <a:rPr sz="1200" spc="22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County,</a:t>
            </a:r>
            <a:r>
              <a:rPr sz="1200" spc="26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NH</a:t>
            </a:r>
            <a:r>
              <a:rPr sz="1200" spc="22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Black</a:t>
            </a:r>
            <a:r>
              <a:rPr sz="1200" spc="26" dirty="0">
                <a:solidFill>
                  <a:srgbClr val="323232"/>
                </a:solidFill>
              </a:rPr>
              <a:t> </a:t>
            </a:r>
            <a:r>
              <a:rPr sz="1200" spc="-9" dirty="0">
                <a:solidFill>
                  <a:srgbClr val="323232"/>
                </a:solidFill>
              </a:rPr>
              <a:t>residents </a:t>
            </a:r>
            <a:r>
              <a:rPr sz="1200" dirty="0">
                <a:solidFill>
                  <a:srgbClr val="323232"/>
                </a:solidFill>
              </a:rPr>
              <a:t>are</a:t>
            </a:r>
            <a:r>
              <a:rPr sz="1200" spc="18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more</a:t>
            </a:r>
            <a:r>
              <a:rPr sz="1200" spc="22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likely</a:t>
            </a:r>
            <a:r>
              <a:rPr sz="1200" spc="18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to</a:t>
            </a:r>
            <a:r>
              <a:rPr sz="1200" spc="22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die</a:t>
            </a:r>
            <a:r>
              <a:rPr sz="1200" spc="18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of</a:t>
            </a:r>
            <a:r>
              <a:rPr sz="1200" spc="22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cancer</a:t>
            </a:r>
            <a:r>
              <a:rPr sz="1200" spc="18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and</a:t>
            </a:r>
            <a:r>
              <a:rPr sz="1200" spc="22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diabetes</a:t>
            </a:r>
            <a:r>
              <a:rPr sz="1200" spc="22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than</a:t>
            </a:r>
            <a:r>
              <a:rPr sz="1200" spc="18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NH</a:t>
            </a:r>
            <a:r>
              <a:rPr sz="1200" spc="22" dirty="0">
                <a:solidFill>
                  <a:srgbClr val="323232"/>
                </a:solidFill>
              </a:rPr>
              <a:t> </a:t>
            </a:r>
            <a:r>
              <a:rPr sz="1200" spc="-9" dirty="0">
                <a:solidFill>
                  <a:srgbClr val="323232"/>
                </a:solidFill>
              </a:rPr>
              <a:t>White </a:t>
            </a:r>
            <a:r>
              <a:rPr sz="1200" dirty="0">
                <a:solidFill>
                  <a:srgbClr val="323232"/>
                </a:solidFill>
              </a:rPr>
              <a:t>residents.</a:t>
            </a:r>
            <a:r>
              <a:rPr sz="1200" spc="40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Research</a:t>
            </a:r>
            <a:r>
              <a:rPr sz="1200" spc="44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has</a:t>
            </a:r>
            <a:r>
              <a:rPr sz="1200" spc="44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also</a:t>
            </a:r>
            <a:r>
              <a:rPr sz="1200" spc="44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shown</a:t>
            </a:r>
            <a:r>
              <a:rPr sz="1200" spc="44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that</a:t>
            </a:r>
            <a:r>
              <a:rPr sz="1200" spc="44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in</a:t>
            </a:r>
            <a:r>
              <a:rPr sz="1200" spc="44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high</a:t>
            </a:r>
            <a:r>
              <a:rPr sz="1200" spc="44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income</a:t>
            </a:r>
            <a:r>
              <a:rPr sz="1200" spc="44" dirty="0">
                <a:solidFill>
                  <a:srgbClr val="323232"/>
                </a:solidFill>
              </a:rPr>
              <a:t> </a:t>
            </a:r>
            <a:r>
              <a:rPr sz="1200" spc="-9" dirty="0">
                <a:solidFill>
                  <a:srgbClr val="323232"/>
                </a:solidFill>
              </a:rPr>
              <a:t>countries </a:t>
            </a:r>
            <a:r>
              <a:rPr sz="1200" dirty="0">
                <a:solidFill>
                  <a:srgbClr val="323232"/>
                </a:solidFill>
              </a:rPr>
              <a:t>like</a:t>
            </a:r>
            <a:r>
              <a:rPr sz="1200" spc="35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the</a:t>
            </a:r>
            <a:r>
              <a:rPr sz="1200" spc="40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US,</a:t>
            </a:r>
            <a:r>
              <a:rPr sz="1200" spc="35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obesity</a:t>
            </a:r>
            <a:r>
              <a:rPr sz="1200" spc="40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is</a:t>
            </a:r>
            <a:r>
              <a:rPr sz="1200" spc="35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often</a:t>
            </a:r>
            <a:r>
              <a:rPr sz="1200" spc="40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associated</a:t>
            </a:r>
            <a:r>
              <a:rPr sz="1200" spc="35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with</a:t>
            </a:r>
            <a:r>
              <a:rPr sz="1200" spc="40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low</a:t>
            </a:r>
            <a:r>
              <a:rPr sz="1200" spc="35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income</a:t>
            </a:r>
            <a:r>
              <a:rPr sz="1200" spc="40" dirty="0">
                <a:solidFill>
                  <a:srgbClr val="323232"/>
                </a:solidFill>
              </a:rPr>
              <a:t> </a:t>
            </a:r>
            <a:r>
              <a:rPr sz="1200" dirty="0">
                <a:solidFill>
                  <a:srgbClr val="323232"/>
                </a:solidFill>
              </a:rPr>
              <a:t>and</a:t>
            </a:r>
            <a:r>
              <a:rPr sz="1200" spc="35" dirty="0">
                <a:solidFill>
                  <a:srgbClr val="323232"/>
                </a:solidFill>
              </a:rPr>
              <a:t> </a:t>
            </a:r>
            <a:r>
              <a:rPr sz="1200" spc="-18" dirty="0">
                <a:solidFill>
                  <a:srgbClr val="323232"/>
                </a:solidFill>
              </a:rPr>
              <a:t>food </a:t>
            </a:r>
            <a:r>
              <a:rPr sz="1200" dirty="0">
                <a:solidFill>
                  <a:srgbClr val="323232"/>
                </a:solidFill>
              </a:rPr>
              <a:t>insecure</a:t>
            </a:r>
            <a:r>
              <a:rPr sz="1200" spc="44" dirty="0">
                <a:solidFill>
                  <a:srgbClr val="323232"/>
                </a:solidFill>
              </a:rPr>
              <a:t> </a:t>
            </a:r>
            <a:r>
              <a:rPr sz="1200" spc="-9" dirty="0">
                <a:solidFill>
                  <a:srgbClr val="323232"/>
                </a:solidFill>
              </a:rPr>
              <a:t>communities</a:t>
            </a:r>
            <a:r>
              <a:rPr spc="-9" dirty="0">
                <a:solidFill>
                  <a:srgbClr val="323232"/>
                </a:solidFill>
              </a:rPr>
              <a:t>.</a:t>
            </a:r>
            <a:r>
              <a:rPr sz="993" spc="-13" baseline="25925" dirty="0">
                <a:solidFill>
                  <a:srgbClr val="323232"/>
                </a:solidFill>
              </a:rPr>
              <a:t>24</a:t>
            </a:r>
            <a:endParaRPr sz="993" baseline="25925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07086" y="6191250"/>
            <a:ext cx="119454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44" dirty="0">
                <a:solidFill>
                  <a:srgbClr val="323232"/>
                </a:solidFill>
                <a:latin typeface="Gill Sans MT"/>
                <a:cs typeface="Gill Sans MT"/>
              </a:rPr>
              <a:t>Note: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31" dirty="0">
                <a:solidFill>
                  <a:srgbClr val="323232"/>
                </a:solidFill>
                <a:latin typeface="Gill Sans MT"/>
                <a:cs typeface="Gill Sans MT"/>
              </a:rPr>
              <a:t>BMI=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[(weight/height^2)*703]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354171" y="5538327"/>
            <a:ext cx="377078" cy="370354"/>
          </a:xfrm>
          <a:custGeom>
            <a:avLst/>
            <a:gdLst/>
            <a:ahLst/>
            <a:cxnLst/>
            <a:rect l="l" t="t" r="r" b="b"/>
            <a:pathLst>
              <a:path w="427354" h="419734">
                <a:moveTo>
                  <a:pt x="223989" y="0"/>
                </a:moveTo>
                <a:lnTo>
                  <a:pt x="221424" y="241"/>
                </a:lnTo>
                <a:lnTo>
                  <a:pt x="221056" y="304"/>
                </a:lnTo>
                <a:lnTo>
                  <a:pt x="220357" y="508"/>
                </a:lnTo>
                <a:lnTo>
                  <a:pt x="218363" y="952"/>
                </a:lnTo>
                <a:lnTo>
                  <a:pt x="216738" y="1968"/>
                </a:lnTo>
                <a:lnTo>
                  <a:pt x="214236" y="5194"/>
                </a:lnTo>
                <a:lnTo>
                  <a:pt x="213626" y="7010"/>
                </a:lnTo>
                <a:lnTo>
                  <a:pt x="213639" y="28524"/>
                </a:lnTo>
                <a:lnTo>
                  <a:pt x="214464" y="30568"/>
                </a:lnTo>
                <a:lnTo>
                  <a:pt x="217805" y="33959"/>
                </a:lnTo>
                <a:lnTo>
                  <a:pt x="219837" y="34810"/>
                </a:lnTo>
                <a:lnTo>
                  <a:pt x="224612" y="34810"/>
                </a:lnTo>
                <a:lnTo>
                  <a:pt x="226631" y="33959"/>
                </a:lnTo>
                <a:lnTo>
                  <a:pt x="229984" y="30568"/>
                </a:lnTo>
                <a:lnTo>
                  <a:pt x="230809" y="28524"/>
                </a:lnTo>
                <a:lnTo>
                  <a:pt x="230860" y="6477"/>
                </a:lnTo>
                <a:lnTo>
                  <a:pt x="229971" y="4292"/>
                </a:lnTo>
                <a:lnTo>
                  <a:pt x="226212" y="762"/>
                </a:lnTo>
                <a:lnTo>
                  <a:pt x="223989" y="0"/>
                </a:lnTo>
                <a:close/>
              </a:path>
              <a:path w="427354" h="419734">
                <a:moveTo>
                  <a:pt x="314706" y="111963"/>
                </a:moveTo>
                <a:lnTo>
                  <a:pt x="23774" y="111963"/>
                </a:lnTo>
                <a:lnTo>
                  <a:pt x="14605" y="114503"/>
                </a:lnTo>
                <a:lnTo>
                  <a:pt x="7038" y="119583"/>
                </a:lnTo>
                <a:lnTo>
                  <a:pt x="1896" y="127203"/>
                </a:lnTo>
                <a:lnTo>
                  <a:pt x="0" y="136093"/>
                </a:lnTo>
                <a:lnTo>
                  <a:pt x="0" y="345643"/>
                </a:lnTo>
                <a:lnTo>
                  <a:pt x="1896" y="354533"/>
                </a:lnTo>
                <a:lnTo>
                  <a:pt x="7038" y="362153"/>
                </a:lnTo>
                <a:lnTo>
                  <a:pt x="14605" y="367233"/>
                </a:lnTo>
                <a:lnTo>
                  <a:pt x="23774" y="368503"/>
                </a:lnTo>
                <a:lnTo>
                  <a:pt x="59829" y="368503"/>
                </a:lnTo>
                <a:lnTo>
                  <a:pt x="63874" y="388823"/>
                </a:lnTo>
                <a:lnTo>
                  <a:pt x="74888" y="405333"/>
                </a:lnTo>
                <a:lnTo>
                  <a:pt x="91194" y="415493"/>
                </a:lnTo>
                <a:lnTo>
                  <a:pt x="111112" y="419303"/>
                </a:lnTo>
                <a:lnTo>
                  <a:pt x="131030" y="415493"/>
                </a:lnTo>
                <a:lnTo>
                  <a:pt x="147335" y="405333"/>
                </a:lnTo>
                <a:lnTo>
                  <a:pt x="149030" y="402793"/>
                </a:lnTo>
                <a:lnTo>
                  <a:pt x="111112" y="402793"/>
                </a:lnTo>
                <a:lnTo>
                  <a:pt x="97765" y="400253"/>
                </a:lnTo>
                <a:lnTo>
                  <a:pt x="86902" y="392633"/>
                </a:lnTo>
                <a:lnTo>
                  <a:pt x="79597" y="382473"/>
                </a:lnTo>
                <a:lnTo>
                  <a:pt x="76923" y="368503"/>
                </a:lnTo>
                <a:lnTo>
                  <a:pt x="79597" y="355803"/>
                </a:lnTo>
                <a:lnTo>
                  <a:pt x="82032" y="351993"/>
                </a:lnTo>
                <a:lnTo>
                  <a:pt x="20040" y="351993"/>
                </a:lnTo>
                <a:lnTo>
                  <a:pt x="17094" y="348183"/>
                </a:lnTo>
                <a:lnTo>
                  <a:pt x="17094" y="132283"/>
                </a:lnTo>
                <a:lnTo>
                  <a:pt x="20040" y="129743"/>
                </a:lnTo>
                <a:lnTo>
                  <a:pt x="335924" y="129743"/>
                </a:lnTo>
                <a:lnTo>
                  <a:pt x="333209" y="125933"/>
                </a:lnTo>
                <a:lnTo>
                  <a:pt x="330174" y="122123"/>
                </a:lnTo>
                <a:lnTo>
                  <a:pt x="321005" y="114503"/>
                </a:lnTo>
                <a:lnTo>
                  <a:pt x="314706" y="111963"/>
                </a:lnTo>
                <a:close/>
              </a:path>
              <a:path w="427354" h="419734">
                <a:moveTo>
                  <a:pt x="299148" y="368503"/>
                </a:moveTo>
                <a:lnTo>
                  <a:pt x="282054" y="368503"/>
                </a:lnTo>
                <a:lnTo>
                  <a:pt x="286098" y="388823"/>
                </a:lnTo>
                <a:lnTo>
                  <a:pt x="297113" y="405333"/>
                </a:lnTo>
                <a:lnTo>
                  <a:pt x="313418" y="415493"/>
                </a:lnTo>
                <a:lnTo>
                  <a:pt x="333336" y="419303"/>
                </a:lnTo>
                <a:lnTo>
                  <a:pt x="353254" y="415493"/>
                </a:lnTo>
                <a:lnTo>
                  <a:pt x="369560" y="405333"/>
                </a:lnTo>
                <a:lnTo>
                  <a:pt x="371255" y="402793"/>
                </a:lnTo>
                <a:lnTo>
                  <a:pt x="333336" y="402793"/>
                </a:lnTo>
                <a:lnTo>
                  <a:pt x="319985" y="400253"/>
                </a:lnTo>
                <a:lnTo>
                  <a:pt x="309122" y="392633"/>
                </a:lnTo>
                <a:lnTo>
                  <a:pt x="301820" y="382473"/>
                </a:lnTo>
                <a:lnTo>
                  <a:pt x="299148" y="368503"/>
                </a:lnTo>
                <a:close/>
              </a:path>
              <a:path w="427354" h="419734">
                <a:moveTo>
                  <a:pt x="148368" y="334213"/>
                </a:moveTo>
                <a:lnTo>
                  <a:pt x="111112" y="334213"/>
                </a:lnTo>
                <a:lnTo>
                  <a:pt x="124464" y="336753"/>
                </a:lnTo>
                <a:lnTo>
                  <a:pt x="135326" y="344373"/>
                </a:lnTo>
                <a:lnTo>
                  <a:pt x="142628" y="355803"/>
                </a:lnTo>
                <a:lnTo>
                  <a:pt x="145300" y="368503"/>
                </a:lnTo>
                <a:lnTo>
                  <a:pt x="142628" y="382473"/>
                </a:lnTo>
                <a:lnTo>
                  <a:pt x="135326" y="392633"/>
                </a:lnTo>
                <a:lnTo>
                  <a:pt x="124464" y="400253"/>
                </a:lnTo>
                <a:lnTo>
                  <a:pt x="111112" y="402793"/>
                </a:lnTo>
                <a:lnTo>
                  <a:pt x="149030" y="402793"/>
                </a:lnTo>
                <a:lnTo>
                  <a:pt x="158350" y="388823"/>
                </a:lnTo>
                <a:lnTo>
                  <a:pt x="162394" y="368503"/>
                </a:lnTo>
                <a:lnTo>
                  <a:pt x="299148" y="368503"/>
                </a:lnTo>
                <a:lnTo>
                  <a:pt x="301820" y="355803"/>
                </a:lnTo>
                <a:lnTo>
                  <a:pt x="304254" y="351993"/>
                </a:lnTo>
                <a:lnTo>
                  <a:pt x="159461" y="351993"/>
                </a:lnTo>
                <a:lnTo>
                  <a:pt x="152058" y="338023"/>
                </a:lnTo>
                <a:lnTo>
                  <a:pt x="148368" y="334213"/>
                </a:lnTo>
                <a:close/>
              </a:path>
              <a:path w="427354" h="419734">
                <a:moveTo>
                  <a:pt x="370589" y="334213"/>
                </a:moveTo>
                <a:lnTo>
                  <a:pt x="333336" y="334213"/>
                </a:lnTo>
                <a:lnTo>
                  <a:pt x="346683" y="336753"/>
                </a:lnTo>
                <a:lnTo>
                  <a:pt x="357546" y="344373"/>
                </a:lnTo>
                <a:lnTo>
                  <a:pt x="364851" y="355803"/>
                </a:lnTo>
                <a:lnTo>
                  <a:pt x="367525" y="368503"/>
                </a:lnTo>
                <a:lnTo>
                  <a:pt x="364851" y="382473"/>
                </a:lnTo>
                <a:lnTo>
                  <a:pt x="357546" y="392633"/>
                </a:lnTo>
                <a:lnTo>
                  <a:pt x="346683" y="400253"/>
                </a:lnTo>
                <a:lnTo>
                  <a:pt x="333336" y="402793"/>
                </a:lnTo>
                <a:lnTo>
                  <a:pt x="371255" y="402793"/>
                </a:lnTo>
                <a:lnTo>
                  <a:pt x="380574" y="388823"/>
                </a:lnTo>
                <a:lnTo>
                  <a:pt x="384619" y="368503"/>
                </a:lnTo>
                <a:lnTo>
                  <a:pt x="403580" y="368503"/>
                </a:lnTo>
                <a:lnTo>
                  <a:pt x="412749" y="367233"/>
                </a:lnTo>
                <a:lnTo>
                  <a:pt x="420316" y="362153"/>
                </a:lnTo>
                <a:lnTo>
                  <a:pt x="425458" y="354533"/>
                </a:lnTo>
                <a:lnTo>
                  <a:pt x="426000" y="351993"/>
                </a:lnTo>
                <a:lnTo>
                  <a:pt x="381685" y="351993"/>
                </a:lnTo>
                <a:lnTo>
                  <a:pt x="374281" y="338023"/>
                </a:lnTo>
                <a:lnTo>
                  <a:pt x="370589" y="334213"/>
                </a:lnTo>
                <a:close/>
              </a:path>
              <a:path w="427354" h="419734">
                <a:moveTo>
                  <a:pt x="111112" y="317703"/>
                </a:moveTo>
                <a:lnTo>
                  <a:pt x="95164" y="320243"/>
                </a:lnTo>
                <a:lnTo>
                  <a:pt x="81243" y="326593"/>
                </a:lnTo>
                <a:lnTo>
                  <a:pt x="70173" y="338023"/>
                </a:lnTo>
                <a:lnTo>
                  <a:pt x="62776" y="351993"/>
                </a:lnTo>
                <a:lnTo>
                  <a:pt x="82032" y="351993"/>
                </a:lnTo>
                <a:lnTo>
                  <a:pt x="86902" y="344373"/>
                </a:lnTo>
                <a:lnTo>
                  <a:pt x="97765" y="336753"/>
                </a:lnTo>
                <a:lnTo>
                  <a:pt x="111112" y="334213"/>
                </a:lnTo>
                <a:lnTo>
                  <a:pt x="148368" y="334213"/>
                </a:lnTo>
                <a:lnTo>
                  <a:pt x="140987" y="326593"/>
                </a:lnTo>
                <a:lnTo>
                  <a:pt x="127066" y="320243"/>
                </a:lnTo>
                <a:lnTo>
                  <a:pt x="111112" y="317703"/>
                </a:lnTo>
                <a:close/>
              </a:path>
              <a:path w="427354" h="419734">
                <a:moveTo>
                  <a:pt x="333336" y="317703"/>
                </a:moveTo>
                <a:lnTo>
                  <a:pt x="317388" y="320243"/>
                </a:lnTo>
                <a:lnTo>
                  <a:pt x="303466" y="326593"/>
                </a:lnTo>
                <a:lnTo>
                  <a:pt x="292392" y="338023"/>
                </a:lnTo>
                <a:lnTo>
                  <a:pt x="284988" y="351993"/>
                </a:lnTo>
                <a:lnTo>
                  <a:pt x="304254" y="351993"/>
                </a:lnTo>
                <a:lnTo>
                  <a:pt x="309122" y="344373"/>
                </a:lnTo>
                <a:lnTo>
                  <a:pt x="319985" y="336753"/>
                </a:lnTo>
                <a:lnTo>
                  <a:pt x="333336" y="334213"/>
                </a:lnTo>
                <a:lnTo>
                  <a:pt x="370589" y="334213"/>
                </a:lnTo>
                <a:lnTo>
                  <a:pt x="363207" y="326593"/>
                </a:lnTo>
                <a:lnTo>
                  <a:pt x="349285" y="320243"/>
                </a:lnTo>
                <a:lnTo>
                  <a:pt x="333336" y="317703"/>
                </a:lnTo>
                <a:close/>
              </a:path>
              <a:path w="427354" h="419734">
                <a:moveTo>
                  <a:pt x="418309" y="256743"/>
                </a:moveTo>
                <a:lnTo>
                  <a:pt x="398233" y="256743"/>
                </a:lnTo>
                <a:lnTo>
                  <a:pt x="400113" y="259283"/>
                </a:lnTo>
                <a:lnTo>
                  <a:pt x="400367" y="260553"/>
                </a:lnTo>
                <a:lnTo>
                  <a:pt x="402869" y="263093"/>
                </a:lnTo>
                <a:lnTo>
                  <a:pt x="408038" y="274523"/>
                </a:lnTo>
                <a:lnTo>
                  <a:pt x="410260" y="280873"/>
                </a:lnTo>
                <a:lnTo>
                  <a:pt x="410260" y="348183"/>
                </a:lnTo>
                <a:lnTo>
                  <a:pt x="407314" y="351993"/>
                </a:lnTo>
                <a:lnTo>
                  <a:pt x="426000" y="351993"/>
                </a:lnTo>
                <a:lnTo>
                  <a:pt x="427355" y="345643"/>
                </a:lnTo>
                <a:lnTo>
                  <a:pt x="427355" y="275793"/>
                </a:lnTo>
                <a:lnTo>
                  <a:pt x="423875" y="266903"/>
                </a:lnTo>
                <a:lnTo>
                  <a:pt x="418309" y="256743"/>
                </a:lnTo>
                <a:close/>
              </a:path>
              <a:path w="427354" h="419734">
                <a:moveTo>
                  <a:pt x="136753" y="231343"/>
                </a:moveTo>
                <a:lnTo>
                  <a:pt x="119659" y="231343"/>
                </a:lnTo>
                <a:lnTo>
                  <a:pt x="119659" y="265633"/>
                </a:lnTo>
                <a:lnTo>
                  <a:pt x="136753" y="265633"/>
                </a:lnTo>
                <a:lnTo>
                  <a:pt x="136753" y="231343"/>
                </a:lnTo>
                <a:close/>
              </a:path>
              <a:path w="427354" h="419734">
                <a:moveTo>
                  <a:pt x="335924" y="129743"/>
                </a:moveTo>
                <a:lnTo>
                  <a:pt x="312648" y="129743"/>
                </a:lnTo>
                <a:lnTo>
                  <a:pt x="317169" y="133553"/>
                </a:lnTo>
                <a:lnTo>
                  <a:pt x="319862" y="137363"/>
                </a:lnTo>
                <a:lnTo>
                  <a:pt x="323456" y="141173"/>
                </a:lnTo>
                <a:lnTo>
                  <a:pt x="326656" y="146253"/>
                </a:lnTo>
                <a:lnTo>
                  <a:pt x="269862" y="146253"/>
                </a:lnTo>
                <a:lnTo>
                  <a:pt x="268185" y="147523"/>
                </a:lnTo>
                <a:lnTo>
                  <a:pt x="265557" y="151333"/>
                </a:lnTo>
                <a:lnTo>
                  <a:pt x="264922" y="152603"/>
                </a:lnTo>
                <a:lnTo>
                  <a:pt x="264960" y="251663"/>
                </a:lnTo>
                <a:lnTo>
                  <a:pt x="265798" y="252933"/>
                </a:lnTo>
                <a:lnTo>
                  <a:pt x="269125" y="256743"/>
                </a:lnTo>
                <a:lnTo>
                  <a:pt x="271145" y="258013"/>
                </a:lnTo>
                <a:lnTo>
                  <a:pt x="395808" y="258013"/>
                </a:lnTo>
                <a:lnTo>
                  <a:pt x="397052" y="256743"/>
                </a:lnTo>
                <a:lnTo>
                  <a:pt x="418309" y="256743"/>
                </a:lnTo>
                <a:lnTo>
                  <a:pt x="417614" y="255473"/>
                </a:lnTo>
                <a:lnTo>
                  <a:pt x="414528" y="250393"/>
                </a:lnTo>
                <a:lnTo>
                  <a:pt x="414261" y="250393"/>
                </a:lnTo>
                <a:lnTo>
                  <a:pt x="407694" y="240233"/>
                </a:lnTo>
                <a:lnTo>
                  <a:pt x="282054" y="240233"/>
                </a:lnTo>
                <a:lnTo>
                  <a:pt x="282054" y="164033"/>
                </a:lnTo>
                <a:lnTo>
                  <a:pt x="358439" y="164033"/>
                </a:lnTo>
                <a:lnTo>
                  <a:pt x="337096" y="131013"/>
                </a:lnTo>
                <a:lnTo>
                  <a:pt x="336829" y="131013"/>
                </a:lnTo>
                <a:lnTo>
                  <a:pt x="335924" y="129743"/>
                </a:lnTo>
                <a:close/>
              </a:path>
              <a:path w="427354" h="419734">
                <a:moveTo>
                  <a:pt x="358439" y="164033"/>
                </a:moveTo>
                <a:lnTo>
                  <a:pt x="337870" y="164033"/>
                </a:lnTo>
                <a:lnTo>
                  <a:pt x="387553" y="240233"/>
                </a:lnTo>
                <a:lnTo>
                  <a:pt x="407694" y="240233"/>
                </a:lnTo>
                <a:lnTo>
                  <a:pt x="358439" y="164033"/>
                </a:lnTo>
                <a:close/>
              </a:path>
              <a:path w="427354" h="419734">
                <a:moveTo>
                  <a:pt x="170942" y="214833"/>
                </a:moveTo>
                <a:lnTo>
                  <a:pt x="85471" y="214833"/>
                </a:lnTo>
                <a:lnTo>
                  <a:pt x="85471" y="231343"/>
                </a:lnTo>
                <a:lnTo>
                  <a:pt x="170942" y="231343"/>
                </a:lnTo>
                <a:lnTo>
                  <a:pt x="170942" y="214833"/>
                </a:lnTo>
                <a:close/>
              </a:path>
              <a:path w="427354" h="419734">
                <a:moveTo>
                  <a:pt x="136753" y="180543"/>
                </a:moveTo>
                <a:lnTo>
                  <a:pt x="119659" y="180543"/>
                </a:lnTo>
                <a:lnTo>
                  <a:pt x="119659" y="214833"/>
                </a:lnTo>
                <a:lnTo>
                  <a:pt x="136753" y="214833"/>
                </a:lnTo>
                <a:lnTo>
                  <a:pt x="136753" y="180543"/>
                </a:lnTo>
                <a:close/>
              </a:path>
              <a:path w="427354" h="419734">
                <a:moveTo>
                  <a:pt x="222224" y="52273"/>
                </a:moveTo>
                <a:lnTo>
                  <a:pt x="208958" y="54813"/>
                </a:lnTo>
                <a:lnTo>
                  <a:pt x="198086" y="62433"/>
                </a:lnTo>
                <a:lnTo>
                  <a:pt x="190736" y="73863"/>
                </a:lnTo>
                <a:lnTo>
                  <a:pt x="188036" y="86563"/>
                </a:lnTo>
                <a:lnTo>
                  <a:pt x="188036" y="111963"/>
                </a:lnTo>
                <a:lnTo>
                  <a:pt x="205130" y="111963"/>
                </a:lnTo>
                <a:lnTo>
                  <a:pt x="205130" y="77673"/>
                </a:lnTo>
                <a:lnTo>
                  <a:pt x="212674" y="70053"/>
                </a:lnTo>
                <a:lnTo>
                  <a:pt x="251259" y="70053"/>
                </a:lnTo>
                <a:lnTo>
                  <a:pt x="246357" y="62433"/>
                </a:lnTo>
                <a:lnTo>
                  <a:pt x="235485" y="54813"/>
                </a:lnTo>
                <a:lnTo>
                  <a:pt x="222224" y="52273"/>
                </a:lnTo>
                <a:close/>
              </a:path>
              <a:path w="427354" h="419734">
                <a:moveTo>
                  <a:pt x="251259" y="70053"/>
                </a:moveTo>
                <a:lnTo>
                  <a:pt x="231749" y="70053"/>
                </a:lnTo>
                <a:lnTo>
                  <a:pt x="239318" y="77673"/>
                </a:lnTo>
                <a:lnTo>
                  <a:pt x="239318" y="111963"/>
                </a:lnTo>
                <a:lnTo>
                  <a:pt x="256413" y="111963"/>
                </a:lnTo>
                <a:lnTo>
                  <a:pt x="256413" y="86563"/>
                </a:lnTo>
                <a:lnTo>
                  <a:pt x="253710" y="73863"/>
                </a:lnTo>
                <a:lnTo>
                  <a:pt x="251259" y="70053"/>
                </a:lnTo>
                <a:close/>
              </a:path>
              <a:path w="427354" h="419734">
                <a:moveTo>
                  <a:pt x="156235" y="77673"/>
                </a:moveTo>
                <a:lnTo>
                  <a:pt x="134353" y="77673"/>
                </a:lnTo>
                <a:lnTo>
                  <a:pt x="131991" y="78943"/>
                </a:lnTo>
                <a:lnTo>
                  <a:pt x="130098" y="78943"/>
                </a:lnTo>
                <a:lnTo>
                  <a:pt x="127228" y="82753"/>
                </a:lnTo>
                <a:lnTo>
                  <a:pt x="126669" y="85293"/>
                </a:lnTo>
                <a:lnTo>
                  <a:pt x="127342" y="90373"/>
                </a:lnTo>
                <a:lnTo>
                  <a:pt x="128460" y="91643"/>
                </a:lnTo>
                <a:lnTo>
                  <a:pt x="132257" y="95453"/>
                </a:lnTo>
                <a:lnTo>
                  <a:pt x="156235" y="95453"/>
                </a:lnTo>
                <a:lnTo>
                  <a:pt x="158280" y="94183"/>
                </a:lnTo>
                <a:lnTo>
                  <a:pt x="161671" y="91643"/>
                </a:lnTo>
                <a:lnTo>
                  <a:pt x="162521" y="89103"/>
                </a:lnTo>
                <a:lnTo>
                  <a:pt x="162521" y="84023"/>
                </a:lnTo>
                <a:lnTo>
                  <a:pt x="161671" y="82753"/>
                </a:lnTo>
                <a:lnTo>
                  <a:pt x="158280" y="78943"/>
                </a:lnTo>
                <a:lnTo>
                  <a:pt x="156235" y="77673"/>
                </a:lnTo>
                <a:close/>
              </a:path>
              <a:path w="427354" h="419734">
                <a:moveTo>
                  <a:pt x="310083" y="77673"/>
                </a:moveTo>
                <a:lnTo>
                  <a:pt x="288201" y="77673"/>
                </a:lnTo>
                <a:lnTo>
                  <a:pt x="285838" y="78943"/>
                </a:lnTo>
                <a:lnTo>
                  <a:pt x="283933" y="78943"/>
                </a:lnTo>
                <a:lnTo>
                  <a:pt x="281076" y="82753"/>
                </a:lnTo>
                <a:lnTo>
                  <a:pt x="280517" y="85293"/>
                </a:lnTo>
                <a:lnTo>
                  <a:pt x="281178" y="90373"/>
                </a:lnTo>
                <a:lnTo>
                  <a:pt x="282308" y="91643"/>
                </a:lnTo>
                <a:lnTo>
                  <a:pt x="286105" y="95453"/>
                </a:lnTo>
                <a:lnTo>
                  <a:pt x="310083" y="95453"/>
                </a:lnTo>
                <a:lnTo>
                  <a:pt x="312115" y="94183"/>
                </a:lnTo>
                <a:lnTo>
                  <a:pt x="315518" y="91643"/>
                </a:lnTo>
                <a:lnTo>
                  <a:pt x="316369" y="89103"/>
                </a:lnTo>
                <a:lnTo>
                  <a:pt x="316369" y="84023"/>
                </a:lnTo>
                <a:lnTo>
                  <a:pt x="315518" y="82753"/>
                </a:lnTo>
                <a:lnTo>
                  <a:pt x="312115" y="78943"/>
                </a:lnTo>
                <a:lnTo>
                  <a:pt x="310083" y="77673"/>
                </a:lnTo>
                <a:close/>
              </a:path>
              <a:path w="427354" h="419734">
                <a:moveTo>
                  <a:pt x="164020" y="25603"/>
                </a:moveTo>
                <a:lnTo>
                  <a:pt x="159994" y="25603"/>
                </a:lnTo>
                <a:lnTo>
                  <a:pt x="156527" y="26873"/>
                </a:lnTo>
                <a:lnTo>
                  <a:pt x="154292" y="28143"/>
                </a:lnTo>
                <a:lnTo>
                  <a:pt x="152323" y="35763"/>
                </a:lnTo>
                <a:lnTo>
                  <a:pt x="153123" y="38303"/>
                </a:lnTo>
                <a:lnTo>
                  <a:pt x="155714" y="40843"/>
                </a:lnTo>
                <a:lnTo>
                  <a:pt x="167741" y="53543"/>
                </a:lnTo>
                <a:lnTo>
                  <a:pt x="169430" y="54813"/>
                </a:lnTo>
                <a:lnTo>
                  <a:pt x="171475" y="56083"/>
                </a:lnTo>
                <a:lnTo>
                  <a:pt x="176276" y="56083"/>
                </a:lnTo>
                <a:lnTo>
                  <a:pt x="178333" y="54813"/>
                </a:lnTo>
                <a:lnTo>
                  <a:pt x="181724" y="51003"/>
                </a:lnTo>
                <a:lnTo>
                  <a:pt x="182575" y="49733"/>
                </a:lnTo>
                <a:lnTo>
                  <a:pt x="182575" y="44653"/>
                </a:lnTo>
                <a:lnTo>
                  <a:pt x="181724" y="42113"/>
                </a:lnTo>
                <a:lnTo>
                  <a:pt x="180022" y="40843"/>
                </a:lnTo>
                <a:lnTo>
                  <a:pt x="167741" y="28143"/>
                </a:lnTo>
                <a:lnTo>
                  <a:pt x="166065" y="26873"/>
                </a:lnTo>
                <a:lnTo>
                  <a:pt x="164020" y="25603"/>
                </a:lnTo>
                <a:close/>
              </a:path>
              <a:path w="427354" h="419734">
                <a:moveTo>
                  <a:pt x="286473" y="25603"/>
                </a:moveTo>
                <a:lnTo>
                  <a:pt x="281787" y="25603"/>
                </a:lnTo>
                <a:lnTo>
                  <a:pt x="279781" y="26873"/>
                </a:lnTo>
                <a:lnTo>
                  <a:pt x="278079" y="26873"/>
                </a:lnTo>
                <a:lnTo>
                  <a:pt x="276707" y="28143"/>
                </a:lnTo>
                <a:lnTo>
                  <a:pt x="264426" y="40843"/>
                </a:lnTo>
                <a:lnTo>
                  <a:pt x="262724" y="42113"/>
                </a:lnTo>
                <a:lnTo>
                  <a:pt x="261874" y="44653"/>
                </a:lnTo>
                <a:lnTo>
                  <a:pt x="261874" y="49733"/>
                </a:lnTo>
                <a:lnTo>
                  <a:pt x="262724" y="51003"/>
                </a:lnTo>
                <a:lnTo>
                  <a:pt x="266115" y="54813"/>
                </a:lnTo>
                <a:lnTo>
                  <a:pt x="268173" y="56083"/>
                </a:lnTo>
                <a:lnTo>
                  <a:pt x="272961" y="56083"/>
                </a:lnTo>
                <a:lnTo>
                  <a:pt x="275018" y="54813"/>
                </a:lnTo>
                <a:lnTo>
                  <a:pt x="276707" y="53543"/>
                </a:lnTo>
                <a:lnTo>
                  <a:pt x="288734" y="40843"/>
                </a:lnTo>
                <a:lnTo>
                  <a:pt x="291528" y="38303"/>
                </a:lnTo>
                <a:lnTo>
                  <a:pt x="292176" y="34493"/>
                </a:lnTo>
                <a:lnTo>
                  <a:pt x="289179" y="28143"/>
                </a:lnTo>
                <a:lnTo>
                  <a:pt x="286473" y="25603"/>
                </a:lnTo>
                <a:close/>
              </a:path>
            </a:pathLst>
          </a:custGeom>
          <a:solidFill>
            <a:srgbClr val="744C2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6" name="object 56"/>
          <p:cNvSpPr/>
          <p:nvPr/>
        </p:nvSpPr>
        <p:spPr>
          <a:xfrm>
            <a:off x="5353611" y="4893171"/>
            <a:ext cx="378199" cy="450476"/>
          </a:xfrm>
          <a:custGeom>
            <a:avLst/>
            <a:gdLst/>
            <a:ahLst/>
            <a:cxnLst/>
            <a:rect l="l" t="t" r="r" b="b"/>
            <a:pathLst>
              <a:path w="428625" h="510539">
                <a:moveTo>
                  <a:pt x="142875" y="20408"/>
                </a:moveTo>
                <a:lnTo>
                  <a:pt x="25514" y="20408"/>
                </a:lnTo>
                <a:lnTo>
                  <a:pt x="15569" y="22409"/>
                </a:lnTo>
                <a:lnTo>
                  <a:pt x="7461" y="27870"/>
                </a:lnTo>
                <a:lnTo>
                  <a:pt x="2000" y="35978"/>
                </a:lnTo>
                <a:lnTo>
                  <a:pt x="0" y="45923"/>
                </a:lnTo>
                <a:lnTo>
                  <a:pt x="0" y="484746"/>
                </a:lnTo>
                <a:lnTo>
                  <a:pt x="2000" y="494690"/>
                </a:lnTo>
                <a:lnTo>
                  <a:pt x="7461" y="502799"/>
                </a:lnTo>
                <a:lnTo>
                  <a:pt x="15569" y="508259"/>
                </a:lnTo>
                <a:lnTo>
                  <a:pt x="25514" y="510260"/>
                </a:lnTo>
                <a:lnTo>
                  <a:pt x="403110" y="510260"/>
                </a:lnTo>
                <a:lnTo>
                  <a:pt x="413055" y="508259"/>
                </a:lnTo>
                <a:lnTo>
                  <a:pt x="421163" y="502799"/>
                </a:lnTo>
                <a:lnTo>
                  <a:pt x="426624" y="494690"/>
                </a:lnTo>
                <a:lnTo>
                  <a:pt x="427597" y="489851"/>
                </a:lnTo>
                <a:lnTo>
                  <a:pt x="23304" y="489851"/>
                </a:lnTo>
                <a:lnTo>
                  <a:pt x="20408" y="486956"/>
                </a:lnTo>
                <a:lnTo>
                  <a:pt x="20408" y="43713"/>
                </a:lnTo>
                <a:lnTo>
                  <a:pt x="23304" y="40817"/>
                </a:lnTo>
                <a:lnTo>
                  <a:pt x="142875" y="40817"/>
                </a:lnTo>
                <a:lnTo>
                  <a:pt x="142963" y="32105"/>
                </a:lnTo>
                <a:lnTo>
                  <a:pt x="143121" y="31356"/>
                </a:lnTo>
                <a:lnTo>
                  <a:pt x="143145" y="29654"/>
                </a:lnTo>
                <a:lnTo>
                  <a:pt x="142875" y="28384"/>
                </a:lnTo>
                <a:lnTo>
                  <a:pt x="142875" y="20408"/>
                </a:lnTo>
                <a:close/>
              </a:path>
              <a:path w="428625" h="510539">
                <a:moveTo>
                  <a:pt x="427597" y="40817"/>
                </a:moveTo>
                <a:lnTo>
                  <a:pt x="405320" y="40817"/>
                </a:lnTo>
                <a:lnTo>
                  <a:pt x="408216" y="43713"/>
                </a:lnTo>
                <a:lnTo>
                  <a:pt x="408216" y="486956"/>
                </a:lnTo>
                <a:lnTo>
                  <a:pt x="405320" y="489851"/>
                </a:lnTo>
                <a:lnTo>
                  <a:pt x="427597" y="489851"/>
                </a:lnTo>
                <a:lnTo>
                  <a:pt x="428625" y="484746"/>
                </a:lnTo>
                <a:lnTo>
                  <a:pt x="428625" y="45923"/>
                </a:lnTo>
                <a:lnTo>
                  <a:pt x="427597" y="40817"/>
                </a:lnTo>
                <a:close/>
              </a:path>
              <a:path w="428625" h="510539">
                <a:moveTo>
                  <a:pt x="142875" y="40817"/>
                </a:moveTo>
                <a:lnTo>
                  <a:pt x="122466" y="40817"/>
                </a:lnTo>
                <a:lnTo>
                  <a:pt x="122466" y="61226"/>
                </a:lnTo>
                <a:lnTo>
                  <a:pt x="51028" y="61226"/>
                </a:lnTo>
                <a:lnTo>
                  <a:pt x="51028" y="459232"/>
                </a:lnTo>
                <a:lnTo>
                  <a:pt x="377596" y="459232"/>
                </a:lnTo>
                <a:lnTo>
                  <a:pt x="377596" y="438823"/>
                </a:lnTo>
                <a:lnTo>
                  <a:pt x="71437" y="438823"/>
                </a:lnTo>
                <a:lnTo>
                  <a:pt x="71437" y="81635"/>
                </a:lnTo>
                <a:lnTo>
                  <a:pt x="142875" y="81635"/>
                </a:lnTo>
                <a:lnTo>
                  <a:pt x="142964" y="72923"/>
                </a:lnTo>
                <a:lnTo>
                  <a:pt x="143123" y="72174"/>
                </a:lnTo>
                <a:lnTo>
                  <a:pt x="143142" y="70472"/>
                </a:lnTo>
                <a:lnTo>
                  <a:pt x="142875" y="69202"/>
                </a:lnTo>
                <a:lnTo>
                  <a:pt x="142875" y="40817"/>
                </a:lnTo>
                <a:close/>
              </a:path>
              <a:path w="428625" h="510539">
                <a:moveTo>
                  <a:pt x="403110" y="20408"/>
                </a:moveTo>
                <a:lnTo>
                  <a:pt x="285750" y="20408"/>
                </a:lnTo>
                <a:lnTo>
                  <a:pt x="285750" y="81635"/>
                </a:lnTo>
                <a:lnTo>
                  <a:pt x="357187" y="81635"/>
                </a:lnTo>
                <a:lnTo>
                  <a:pt x="357187" y="438823"/>
                </a:lnTo>
                <a:lnTo>
                  <a:pt x="377596" y="438823"/>
                </a:lnTo>
                <a:lnTo>
                  <a:pt x="377596" y="61226"/>
                </a:lnTo>
                <a:lnTo>
                  <a:pt x="306158" y="61226"/>
                </a:lnTo>
                <a:lnTo>
                  <a:pt x="306158" y="40817"/>
                </a:lnTo>
                <a:lnTo>
                  <a:pt x="427597" y="40817"/>
                </a:lnTo>
                <a:lnTo>
                  <a:pt x="426624" y="35978"/>
                </a:lnTo>
                <a:lnTo>
                  <a:pt x="421163" y="27870"/>
                </a:lnTo>
                <a:lnTo>
                  <a:pt x="413055" y="22409"/>
                </a:lnTo>
                <a:lnTo>
                  <a:pt x="403110" y="20408"/>
                </a:lnTo>
                <a:close/>
              </a:path>
              <a:path w="428625" h="510539">
                <a:moveTo>
                  <a:pt x="316369" y="387794"/>
                </a:moveTo>
                <a:lnTo>
                  <a:pt x="112255" y="387794"/>
                </a:lnTo>
                <a:lnTo>
                  <a:pt x="112255" y="408216"/>
                </a:lnTo>
                <a:lnTo>
                  <a:pt x="316369" y="408216"/>
                </a:lnTo>
                <a:lnTo>
                  <a:pt x="316369" y="387794"/>
                </a:lnTo>
                <a:close/>
              </a:path>
              <a:path w="428625" h="510539">
                <a:moveTo>
                  <a:pt x="316369" y="336778"/>
                </a:moveTo>
                <a:lnTo>
                  <a:pt x="112255" y="336778"/>
                </a:lnTo>
                <a:lnTo>
                  <a:pt x="112255" y="357187"/>
                </a:lnTo>
                <a:lnTo>
                  <a:pt x="316369" y="357187"/>
                </a:lnTo>
                <a:lnTo>
                  <a:pt x="316369" y="336778"/>
                </a:lnTo>
                <a:close/>
              </a:path>
              <a:path w="428625" h="510539">
                <a:moveTo>
                  <a:pt x="316369" y="285750"/>
                </a:moveTo>
                <a:lnTo>
                  <a:pt x="112255" y="285750"/>
                </a:lnTo>
                <a:lnTo>
                  <a:pt x="112255" y="306158"/>
                </a:lnTo>
                <a:lnTo>
                  <a:pt x="316369" y="306158"/>
                </a:lnTo>
                <a:lnTo>
                  <a:pt x="316369" y="285750"/>
                </a:lnTo>
                <a:close/>
              </a:path>
              <a:path w="428625" h="510539">
                <a:moveTo>
                  <a:pt x="316369" y="234721"/>
                </a:moveTo>
                <a:lnTo>
                  <a:pt x="224523" y="234721"/>
                </a:lnTo>
                <a:lnTo>
                  <a:pt x="224523" y="255130"/>
                </a:lnTo>
                <a:lnTo>
                  <a:pt x="316369" y="255130"/>
                </a:lnTo>
                <a:lnTo>
                  <a:pt x="316369" y="234721"/>
                </a:lnTo>
                <a:close/>
              </a:path>
              <a:path w="428625" h="510539">
                <a:moveTo>
                  <a:pt x="163283" y="204101"/>
                </a:moveTo>
                <a:lnTo>
                  <a:pt x="142875" y="204101"/>
                </a:lnTo>
                <a:lnTo>
                  <a:pt x="142875" y="234721"/>
                </a:lnTo>
                <a:lnTo>
                  <a:pt x="163283" y="234721"/>
                </a:lnTo>
                <a:lnTo>
                  <a:pt x="163283" y="204101"/>
                </a:lnTo>
                <a:close/>
              </a:path>
              <a:path w="428625" h="510539">
                <a:moveTo>
                  <a:pt x="193903" y="183692"/>
                </a:moveTo>
                <a:lnTo>
                  <a:pt x="112255" y="183692"/>
                </a:lnTo>
                <a:lnTo>
                  <a:pt x="112255" y="204101"/>
                </a:lnTo>
                <a:lnTo>
                  <a:pt x="193903" y="204101"/>
                </a:lnTo>
                <a:lnTo>
                  <a:pt x="193903" y="183692"/>
                </a:lnTo>
                <a:close/>
              </a:path>
              <a:path w="428625" h="510539">
                <a:moveTo>
                  <a:pt x="316369" y="183692"/>
                </a:moveTo>
                <a:lnTo>
                  <a:pt x="224523" y="183692"/>
                </a:lnTo>
                <a:lnTo>
                  <a:pt x="224523" y="204101"/>
                </a:lnTo>
                <a:lnTo>
                  <a:pt x="316369" y="204101"/>
                </a:lnTo>
                <a:lnTo>
                  <a:pt x="316369" y="183692"/>
                </a:lnTo>
                <a:close/>
              </a:path>
              <a:path w="428625" h="510539">
                <a:moveTo>
                  <a:pt x="163283" y="153073"/>
                </a:moveTo>
                <a:lnTo>
                  <a:pt x="142875" y="153073"/>
                </a:lnTo>
                <a:lnTo>
                  <a:pt x="142875" y="183692"/>
                </a:lnTo>
                <a:lnTo>
                  <a:pt x="163283" y="183692"/>
                </a:lnTo>
                <a:lnTo>
                  <a:pt x="163283" y="153073"/>
                </a:lnTo>
                <a:close/>
              </a:path>
              <a:path w="428625" h="510539">
                <a:moveTo>
                  <a:pt x="316369" y="132664"/>
                </a:moveTo>
                <a:lnTo>
                  <a:pt x="224523" y="132664"/>
                </a:lnTo>
                <a:lnTo>
                  <a:pt x="224523" y="153073"/>
                </a:lnTo>
                <a:lnTo>
                  <a:pt x="316369" y="153073"/>
                </a:lnTo>
                <a:lnTo>
                  <a:pt x="316369" y="132664"/>
                </a:lnTo>
                <a:close/>
              </a:path>
              <a:path w="428625" h="510539">
                <a:moveTo>
                  <a:pt x="306158" y="81635"/>
                </a:moveTo>
                <a:lnTo>
                  <a:pt x="122466" y="81635"/>
                </a:lnTo>
                <a:lnTo>
                  <a:pt x="122466" y="102044"/>
                </a:lnTo>
                <a:lnTo>
                  <a:pt x="306158" y="102044"/>
                </a:lnTo>
                <a:lnTo>
                  <a:pt x="306158" y="81635"/>
                </a:lnTo>
                <a:close/>
              </a:path>
              <a:path w="428625" h="510539">
                <a:moveTo>
                  <a:pt x="306158" y="0"/>
                </a:moveTo>
                <a:lnTo>
                  <a:pt x="122466" y="0"/>
                </a:lnTo>
                <a:lnTo>
                  <a:pt x="122466" y="20408"/>
                </a:lnTo>
                <a:lnTo>
                  <a:pt x="306158" y="20408"/>
                </a:lnTo>
                <a:lnTo>
                  <a:pt x="306158" y="0"/>
                </a:lnTo>
                <a:close/>
              </a:path>
            </a:pathLst>
          </a:custGeom>
          <a:solidFill>
            <a:srgbClr val="744C2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48</a:t>
            </a:fld>
            <a:endParaRPr spc="-22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84" dirty="0"/>
              <a:t>Race</a:t>
            </a:r>
            <a:r>
              <a:rPr spc="-40" dirty="0"/>
              <a:t> </a:t>
            </a:r>
            <a:r>
              <a:rPr spc="75" dirty="0"/>
              <a:t>and</a:t>
            </a:r>
            <a:r>
              <a:rPr spc="-40" dirty="0"/>
              <a:t> </a:t>
            </a:r>
            <a:r>
              <a:rPr spc="101" dirty="0"/>
              <a:t>Ethnicity</a:t>
            </a:r>
            <a:r>
              <a:rPr spc="-40" dirty="0"/>
              <a:t> </a:t>
            </a:r>
            <a:r>
              <a:rPr spc="84" dirty="0"/>
              <a:t>Comparison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79" dirty="0"/>
              <a:t>Health</a:t>
            </a:r>
            <a:r>
              <a:rPr spc="-40" dirty="0"/>
              <a:t> </a:t>
            </a:r>
            <a:r>
              <a:rPr spc="71" dirty="0"/>
              <a:t>Indicators</a:t>
            </a:r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4" name="object 4"/>
          <p:cNvGrpSpPr/>
          <p:nvPr/>
        </p:nvGrpSpPr>
        <p:grpSpPr>
          <a:xfrm>
            <a:off x="4866155" y="3807199"/>
            <a:ext cx="3706346" cy="1941419"/>
            <a:chOff x="5362575" y="4314825"/>
            <a:chExt cx="4200525" cy="2200275"/>
          </a:xfrm>
        </p:grpSpPr>
        <p:sp>
          <p:nvSpPr>
            <p:cNvPr id="5" name="object 5"/>
            <p:cNvSpPr/>
            <p:nvPr/>
          </p:nvSpPr>
          <p:spPr>
            <a:xfrm>
              <a:off x="5457825" y="4319587"/>
              <a:ext cx="4105275" cy="704850"/>
            </a:xfrm>
            <a:custGeom>
              <a:avLst/>
              <a:gdLst/>
              <a:ahLst/>
              <a:cxnLst/>
              <a:rect l="l" t="t" r="r" b="b"/>
              <a:pathLst>
                <a:path w="4105275" h="704850">
                  <a:moveTo>
                    <a:pt x="0" y="0"/>
                  </a:moveTo>
                  <a:lnTo>
                    <a:pt x="4105275" y="0"/>
                  </a:lnTo>
                </a:path>
                <a:path w="4105275" h="704850">
                  <a:moveTo>
                    <a:pt x="0" y="704850"/>
                  </a:moveTo>
                  <a:lnTo>
                    <a:pt x="4105275" y="70485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5457825" y="5729287"/>
              <a:ext cx="4105275" cy="0"/>
            </a:xfrm>
            <a:custGeom>
              <a:avLst/>
              <a:gdLst/>
              <a:ahLst/>
              <a:cxnLst/>
              <a:rect l="l" t="t" r="r" b="b"/>
              <a:pathLst>
                <a:path w="4105275">
                  <a:moveTo>
                    <a:pt x="0" y="0"/>
                  </a:moveTo>
                  <a:lnTo>
                    <a:pt x="971549" y="0"/>
                  </a:lnTo>
                </a:path>
                <a:path w="4105275">
                  <a:moveTo>
                    <a:pt x="1504949" y="0"/>
                  </a:moveTo>
                  <a:lnTo>
                    <a:pt x="410527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5457825" y="6424612"/>
              <a:ext cx="4105275" cy="0"/>
            </a:xfrm>
            <a:custGeom>
              <a:avLst/>
              <a:gdLst/>
              <a:ahLst/>
              <a:cxnLst/>
              <a:rect l="l" t="t" r="r" b="b"/>
              <a:pathLst>
                <a:path w="4105275">
                  <a:moveTo>
                    <a:pt x="0" y="0"/>
                  </a:moveTo>
                  <a:lnTo>
                    <a:pt x="410527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5362575" y="4319587"/>
              <a:ext cx="4200525" cy="2195830"/>
            </a:xfrm>
            <a:custGeom>
              <a:avLst/>
              <a:gdLst/>
              <a:ahLst/>
              <a:cxnLst/>
              <a:rect l="l" t="t" r="r" b="b"/>
              <a:pathLst>
                <a:path w="4200525" h="2195829">
                  <a:moveTo>
                    <a:pt x="1319212" y="2100262"/>
                  </a:moveTo>
                  <a:lnTo>
                    <a:pt x="1319212" y="2195512"/>
                  </a:lnTo>
                </a:path>
                <a:path w="4200525" h="2195829">
                  <a:moveTo>
                    <a:pt x="2147887" y="2100262"/>
                  </a:moveTo>
                  <a:lnTo>
                    <a:pt x="2147887" y="2195512"/>
                  </a:lnTo>
                </a:path>
                <a:path w="4200525" h="2195829">
                  <a:moveTo>
                    <a:pt x="2967037" y="2100262"/>
                  </a:moveTo>
                  <a:lnTo>
                    <a:pt x="2967037" y="2195512"/>
                  </a:lnTo>
                </a:path>
                <a:path w="4200525" h="2195829">
                  <a:moveTo>
                    <a:pt x="3786187" y="2100262"/>
                  </a:moveTo>
                  <a:lnTo>
                    <a:pt x="3786187" y="2195512"/>
                  </a:lnTo>
                </a:path>
                <a:path w="4200525" h="2195829">
                  <a:moveTo>
                    <a:pt x="500062" y="2100262"/>
                  </a:moveTo>
                  <a:lnTo>
                    <a:pt x="500062" y="2195512"/>
                  </a:lnTo>
                </a:path>
                <a:path w="4200525" h="2195829">
                  <a:moveTo>
                    <a:pt x="95250" y="2105025"/>
                  </a:moveTo>
                  <a:lnTo>
                    <a:pt x="4200525" y="2105025"/>
                  </a:lnTo>
                </a:path>
                <a:path w="4200525" h="2195829">
                  <a:moveTo>
                    <a:pt x="95250" y="0"/>
                  </a:moveTo>
                  <a:lnTo>
                    <a:pt x="0" y="0"/>
                  </a:lnTo>
                </a:path>
                <a:path w="4200525" h="2195829">
                  <a:moveTo>
                    <a:pt x="95250" y="704850"/>
                  </a:moveTo>
                  <a:lnTo>
                    <a:pt x="0" y="704850"/>
                  </a:lnTo>
                </a:path>
                <a:path w="4200525" h="2195829">
                  <a:moveTo>
                    <a:pt x="95250" y="1409700"/>
                  </a:moveTo>
                  <a:lnTo>
                    <a:pt x="0" y="1409700"/>
                  </a:lnTo>
                </a:path>
                <a:path w="4200525" h="2195829">
                  <a:moveTo>
                    <a:pt x="95250" y="2105025"/>
                  </a:moveTo>
                  <a:lnTo>
                    <a:pt x="0" y="2105025"/>
                  </a:lnTo>
                </a:path>
                <a:path w="4200525" h="2195829">
                  <a:moveTo>
                    <a:pt x="90487" y="4762"/>
                  </a:moveTo>
                  <a:lnTo>
                    <a:pt x="90487" y="21002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5610224" y="5867400"/>
              <a:ext cx="533400" cy="552450"/>
            </a:xfrm>
            <a:custGeom>
              <a:avLst/>
              <a:gdLst/>
              <a:ahLst/>
              <a:cxnLst/>
              <a:rect l="l" t="t" r="r" b="b"/>
              <a:pathLst>
                <a:path w="533400" h="552450">
                  <a:moveTo>
                    <a:pt x="533399" y="0"/>
                  </a:moveTo>
                  <a:lnTo>
                    <a:pt x="0" y="0"/>
                  </a:lnTo>
                  <a:lnTo>
                    <a:pt x="0" y="552449"/>
                  </a:lnTo>
                  <a:lnTo>
                    <a:pt x="533399" y="552449"/>
                  </a:lnTo>
                  <a:lnTo>
                    <a:pt x="5333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6429374" y="5172075"/>
              <a:ext cx="533400" cy="1247775"/>
            </a:xfrm>
            <a:custGeom>
              <a:avLst/>
              <a:gdLst/>
              <a:ahLst/>
              <a:cxnLst/>
              <a:rect l="l" t="t" r="r" b="b"/>
              <a:pathLst>
                <a:path w="533400" h="1247775">
                  <a:moveTo>
                    <a:pt x="533399" y="0"/>
                  </a:moveTo>
                  <a:lnTo>
                    <a:pt x="0" y="0"/>
                  </a:lnTo>
                  <a:lnTo>
                    <a:pt x="0" y="1247774"/>
                  </a:lnTo>
                  <a:lnTo>
                    <a:pt x="533399" y="1247774"/>
                  </a:lnTo>
                  <a:lnTo>
                    <a:pt x="53339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7248524" y="6010275"/>
              <a:ext cx="533400" cy="409575"/>
            </a:xfrm>
            <a:custGeom>
              <a:avLst/>
              <a:gdLst/>
              <a:ahLst/>
              <a:cxnLst/>
              <a:rect l="l" t="t" r="r" b="b"/>
              <a:pathLst>
                <a:path w="533400" h="409575">
                  <a:moveTo>
                    <a:pt x="533399" y="0"/>
                  </a:moveTo>
                  <a:lnTo>
                    <a:pt x="0" y="0"/>
                  </a:lnTo>
                  <a:lnTo>
                    <a:pt x="0" y="409574"/>
                  </a:lnTo>
                  <a:lnTo>
                    <a:pt x="533399" y="409574"/>
                  </a:lnTo>
                  <a:lnTo>
                    <a:pt x="53339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7674" y="6153150"/>
              <a:ext cx="533400" cy="266700"/>
            </a:xfrm>
            <a:custGeom>
              <a:avLst/>
              <a:gdLst/>
              <a:ahLst/>
              <a:cxnLst/>
              <a:rect l="l" t="t" r="r" b="b"/>
              <a:pathLst>
                <a:path w="533400" h="266700">
                  <a:moveTo>
                    <a:pt x="533399" y="0"/>
                  </a:moveTo>
                  <a:lnTo>
                    <a:pt x="0" y="0"/>
                  </a:lnTo>
                  <a:lnTo>
                    <a:pt x="0" y="266699"/>
                  </a:lnTo>
                  <a:lnTo>
                    <a:pt x="533399" y="266699"/>
                  </a:lnTo>
                  <a:lnTo>
                    <a:pt x="53339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8886824" y="5867400"/>
              <a:ext cx="533400" cy="552450"/>
            </a:xfrm>
            <a:custGeom>
              <a:avLst/>
              <a:gdLst/>
              <a:ahLst/>
              <a:cxnLst/>
              <a:rect l="l" t="t" r="r" b="b"/>
              <a:pathLst>
                <a:path w="533400" h="552450">
                  <a:moveTo>
                    <a:pt x="533399" y="0"/>
                  </a:moveTo>
                  <a:lnTo>
                    <a:pt x="0" y="0"/>
                  </a:lnTo>
                  <a:lnTo>
                    <a:pt x="0" y="552449"/>
                  </a:lnTo>
                  <a:lnTo>
                    <a:pt x="533399" y="552449"/>
                  </a:lnTo>
                  <a:lnTo>
                    <a:pt x="533399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43362" y="3518647"/>
            <a:ext cx="354217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Percent</a:t>
            </a:r>
            <a:r>
              <a:rPr sz="927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927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Residents</a:t>
            </a:r>
            <a:r>
              <a:rPr sz="927" b="1" spc="4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Identifying</a:t>
            </a:r>
            <a:r>
              <a:rPr sz="927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the</a:t>
            </a:r>
            <a:r>
              <a:rPr sz="927" b="1" spc="4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-44" dirty="0">
                <a:solidFill>
                  <a:srgbClr val="323232"/>
                </a:solidFill>
                <a:latin typeface="Arial Narrow"/>
                <a:cs typeface="Arial Narrow"/>
              </a:rPr>
              <a:t>ER</a:t>
            </a:r>
            <a:r>
              <a:rPr sz="927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as</a:t>
            </a:r>
            <a:r>
              <a:rPr sz="927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Usual</a:t>
            </a:r>
            <a:r>
              <a:rPr sz="927" b="1" spc="4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Healthcare</a:t>
            </a:r>
            <a:r>
              <a:rPr sz="927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Provider,</a:t>
            </a:r>
            <a:r>
              <a:rPr sz="927" b="1" spc="4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2021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49951" y="5031442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4%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72731" y="4417920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9%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95510" y="5157508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3%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18290" y="5283574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2%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41069" y="5031442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4%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22260" y="5710518"/>
            <a:ext cx="380440" cy="30684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8016" marR="4483" indent="-17370">
              <a:lnSpc>
                <a:spcPct val="107100"/>
              </a:lnSpc>
              <a:spcBef>
                <a:spcPts val="88"/>
              </a:spcBef>
            </a:pPr>
            <a:r>
              <a:rPr sz="927" spc="-53" dirty="0">
                <a:solidFill>
                  <a:srgbClr val="323232"/>
                </a:solidFill>
                <a:latin typeface="Gill Sans MT"/>
                <a:cs typeface="Gill Sans MT"/>
              </a:rPr>
              <a:t>Howard </a:t>
            </a:r>
            <a:r>
              <a:rPr sz="927" spc="-31" dirty="0">
                <a:solidFill>
                  <a:srgbClr val="323232"/>
                </a:solidFill>
                <a:latin typeface="Gill Sans MT"/>
                <a:cs typeface="Gill Sans MT"/>
              </a:rPr>
              <a:t>County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11873" y="5720603"/>
            <a:ext cx="450476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41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927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32317" y="5720603"/>
            <a:ext cx="45832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41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927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927" spc="-53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43834" y="5720603"/>
            <a:ext cx="28462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72569" y="5720603"/>
            <a:ext cx="275665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66" dirty="0">
                <a:solidFill>
                  <a:srgbClr val="323232"/>
                </a:solidFill>
                <a:latin typeface="Gill Sans MT"/>
                <a:cs typeface="Gill Sans MT"/>
              </a:rPr>
              <a:t>Other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99318" y="5602942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99318" y="4986618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49530" y="4370295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49530" y="3753971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0515" y="1375522"/>
            <a:ext cx="3804397" cy="1970192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582737" algn="ctr">
              <a:spcBef>
                <a:spcPts val="110"/>
              </a:spcBef>
            </a:pPr>
            <a:r>
              <a:rPr sz="2294" b="1" spc="79" dirty="0">
                <a:solidFill>
                  <a:srgbClr val="0065CC"/>
                </a:solidFill>
                <a:latin typeface="Calibri"/>
                <a:cs typeface="Calibri"/>
              </a:rPr>
              <a:t>Healthcare</a:t>
            </a:r>
            <a:r>
              <a:rPr sz="2294" b="1" spc="-2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62" dirty="0">
                <a:solidFill>
                  <a:srgbClr val="0065CC"/>
                </a:solidFill>
                <a:latin typeface="Calibri"/>
                <a:cs typeface="Calibri"/>
              </a:rPr>
              <a:t>Access</a:t>
            </a:r>
            <a:endParaRPr sz="2294">
              <a:latin typeface="Calibri"/>
              <a:cs typeface="Calibri"/>
            </a:endParaRPr>
          </a:p>
          <a:p>
            <a:pPr marL="33619" marR="26896">
              <a:lnSpc>
                <a:spcPts val="1394"/>
              </a:lnSpc>
              <a:spcBef>
                <a:spcPts val="1337"/>
              </a:spcBef>
            </a:pP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their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report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on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"The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Uninsured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ACA"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Kaiser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Family</a:t>
            </a:r>
            <a:r>
              <a:rPr sz="1191" spc="7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Foundation</a:t>
            </a:r>
            <a:r>
              <a:rPr sz="1191" spc="8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discusses</a:t>
            </a:r>
            <a:r>
              <a:rPr sz="1191" spc="8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how</a:t>
            </a:r>
            <a:r>
              <a:rPr sz="1191" spc="8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insurance</a:t>
            </a:r>
            <a:r>
              <a:rPr sz="1191" spc="8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status</a:t>
            </a:r>
            <a:r>
              <a:rPr sz="1191" spc="8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is</a:t>
            </a:r>
            <a:r>
              <a:rPr sz="1191" spc="8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key</a:t>
            </a:r>
            <a:r>
              <a:rPr sz="1191" spc="8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323232"/>
                </a:solidFill>
                <a:latin typeface="Calibri"/>
                <a:cs typeface="Calibri"/>
              </a:rPr>
              <a:t>to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health,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as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those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without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insurance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tend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to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put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off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seeking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needed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care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or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forego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treatment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services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altogether.</a:t>
            </a:r>
            <a:r>
              <a:rPr sz="993" spc="-13" baseline="44444" dirty="0">
                <a:solidFill>
                  <a:srgbClr val="323232"/>
                </a:solidFill>
                <a:latin typeface="Calibri"/>
                <a:cs typeface="Calibri"/>
              </a:rPr>
              <a:t>29</a:t>
            </a:r>
            <a:endParaRPr sz="993" baseline="44444">
              <a:latin typeface="Calibri"/>
              <a:cs typeface="Calibri"/>
            </a:endParaRPr>
          </a:p>
          <a:p>
            <a:pPr marL="33619" marR="113185">
              <a:lnSpc>
                <a:spcPts val="1394"/>
              </a:lnSpc>
              <a:spcBef>
                <a:spcPts val="1372"/>
              </a:spcBef>
            </a:pP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Uninsured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individuals are less likely to get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preventative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screenings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do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not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have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regular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providers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or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place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323232"/>
                </a:solidFill>
                <a:latin typeface="Calibri"/>
                <a:cs typeface="Calibri"/>
              </a:rPr>
              <a:t>to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go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when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medical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care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is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needed.</a:t>
            </a:r>
            <a:r>
              <a:rPr sz="993" spc="-13" baseline="22222" dirty="0">
                <a:solidFill>
                  <a:srgbClr val="323232"/>
                </a:solidFill>
                <a:latin typeface="Calibri"/>
                <a:cs typeface="Calibri"/>
              </a:rPr>
              <a:t>24</a:t>
            </a:r>
            <a:endParaRPr sz="993" baseline="22222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41294" y="1790140"/>
            <a:ext cx="3496235" cy="2033868"/>
            <a:chOff x="914400" y="2028825"/>
            <a:chExt cx="3962400" cy="2305050"/>
          </a:xfrm>
        </p:grpSpPr>
        <p:sp>
          <p:nvSpPr>
            <p:cNvPr id="31" name="object 31"/>
            <p:cNvSpPr/>
            <p:nvPr/>
          </p:nvSpPr>
          <p:spPr>
            <a:xfrm>
              <a:off x="1009650" y="2033587"/>
              <a:ext cx="3867150" cy="0"/>
            </a:xfrm>
            <a:custGeom>
              <a:avLst/>
              <a:gdLst/>
              <a:ahLst/>
              <a:cxnLst/>
              <a:rect l="l" t="t" r="r" b="b"/>
              <a:pathLst>
                <a:path w="3867150">
                  <a:moveTo>
                    <a:pt x="0" y="0"/>
                  </a:moveTo>
                  <a:lnTo>
                    <a:pt x="386715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2" name="object 32"/>
            <p:cNvSpPr/>
            <p:nvPr/>
          </p:nvSpPr>
          <p:spPr>
            <a:xfrm>
              <a:off x="1009650" y="2471737"/>
              <a:ext cx="3867150" cy="1333500"/>
            </a:xfrm>
            <a:custGeom>
              <a:avLst/>
              <a:gdLst/>
              <a:ahLst/>
              <a:cxnLst/>
              <a:rect l="l" t="t" r="r" b="b"/>
              <a:pathLst>
                <a:path w="3867150" h="1333500">
                  <a:moveTo>
                    <a:pt x="0" y="0"/>
                  </a:moveTo>
                  <a:lnTo>
                    <a:pt x="3343274" y="0"/>
                  </a:lnTo>
                </a:path>
                <a:path w="3867150" h="1333500">
                  <a:moveTo>
                    <a:pt x="3762374" y="0"/>
                  </a:moveTo>
                  <a:lnTo>
                    <a:pt x="3867150" y="0"/>
                  </a:lnTo>
                </a:path>
                <a:path w="3867150" h="1333500">
                  <a:moveTo>
                    <a:pt x="0" y="447675"/>
                  </a:moveTo>
                  <a:lnTo>
                    <a:pt x="3343274" y="447675"/>
                  </a:lnTo>
                </a:path>
                <a:path w="3867150" h="1333500">
                  <a:moveTo>
                    <a:pt x="3762374" y="447675"/>
                  </a:moveTo>
                  <a:lnTo>
                    <a:pt x="3867150" y="447675"/>
                  </a:lnTo>
                </a:path>
                <a:path w="3867150" h="1333500">
                  <a:moveTo>
                    <a:pt x="0" y="885825"/>
                  </a:moveTo>
                  <a:lnTo>
                    <a:pt x="3343274" y="885825"/>
                  </a:lnTo>
                </a:path>
                <a:path w="3867150" h="1333500">
                  <a:moveTo>
                    <a:pt x="3762374" y="885825"/>
                  </a:moveTo>
                  <a:lnTo>
                    <a:pt x="3867150" y="885825"/>
                  </a:lnTo>
                </a:path>
                <a:path w="3867150" h="1333500">
                  <a:moveTo>
                    <a:pt x="0" y="1333500"/>
                  </a:moveTo>
                  <a:lnTo>
                    <a:pt x="114299" y="1333500"/>
                  </a:lnTo>
                </a:path>
                <a:path w="3867150" h="1333500">
                  <a:moveTo>
                    <a:pt x="533399" y="1333500"/>
                  </a:moveTo>
                  <a:lnTo>
                    <a:pt x="761999" y="1333500"/>
                  </a:lnTo>
                </a:path>
                <a:path w="3867150" h="1333500">
                  <a:moveTo>
                    <a:pt x="1181099" y="1333500"/>
                  </a:moveTo>
                  <a:lnTo>
                    <a:pt x="1409699" y="1333500"/>
                  </a:lnTo>
                </a:path>
                <a:path w="3867150" h="1333500">
                  <a:moveTo>
                    <a:pt x="1828799" y="1333500"/>
                  </a:moveTo>
                  <a:lnTo>
                    <a:pt x="3343274" y="1333500"/>
                  </a:lnTo>
                </a:path>
                <a:path w="3867150" h="1333500">
                  <a:moveTo>
                    <a:pt x="3762374" y="1333500"/>
                  </a:moveTo>
                  <a:lnTo>
                    <a:pt x="3867150" y="133350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9650" y="4243387"/>
              <a:ext cx="3867150" cy="0"/>
            </a:xfrm>
            <a:custGeom>
              <a:avLst/>
              <a:gdLst/>
              <a:ahLst/>
              <a:cxnLst/>
              <a:rect l="l" t="t" r="r" b="b"/>
              <a:pathLst>
                <a:path w="3867150">
                  <a:moveTo>
                    <a:pt x="0" y="0"/>
                  </a:moveTo>
                  <a:lnTo>
                    <a:pt x="386715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914400" y="2028825"/>
              <a:ext cx="3962400" cy="2305050"/>
            </a:xfrm>
            <a:custGeom>
              <a:avLst/>
              <a:gdLst/>
              <a:ahLst/>
              <a:cxnLst/>
              <a:rect l="l" t="t" r="r" b="b"/>
              <a:pathLst>
                <a:path w="3962400" h="2305050">
                  <a:moveTo>
                    <a:pt x="1062037" y="2209800"/>
                  </a:moveTo>
                  <a:lnTo>
                    <a:pt x="1062037" y="2305050"/>
                  </a:lnTo>
                </a:path>
                <a:path w="3962400" h="2305050">
                  <a:moveTo>
                    <a:pt x="1700212" y="2209800"/>
                  </a:moveTo>
                  <a:lnTo>
                    <a:pt x="1700212" y="2305050"/>
                  </a:lnTo>
                </a:path>
                <a:path w="3962400" h="2305050">
                  <a:moveTo>
                    <a:pt x="2347912" y="2209800"/>
                  </a:moveTo>
                  <a:lnTo>
                    <a:pt x="2347912" y="2305050"/>
                  </a:lnTo>
                </a:path>
                <a:path w="3962400" h="2305050">
                  <a:moveTo>
                    <a:pt x="2995612" y="2209800"/>
                  </a:moveTo>
                  <a:lnTo>
                    <a:pt x="2995612" y="2305050"/>
                  </a:lnTo>
                </a:path>
                <a:path w="3962400" h="2305050">
                  <a:moveTo>
                    <a:pt x="3633787" y="2209800"/>
                  </a:moveTo>
                  <a:lnTo>
                    <a:pt x="3633787" y="2305050"/>
                  </a:lnTo>
                </a:path>
                <a:path w="3962400" h="2305050">
                  <a:moveTo>
                    <a:pt x="414337" y="2209800"/>
                  </a:moveTo>
                  <a:lnTo>
                    <a:pt x="414337" y="2305050"/>
                  </a:lnTo>
                </a:path>
                <a:path w="3962400" h="2305050">
                  <a:moveTo>
                    <a:pt x="95250" y="2214562"/>
                  </a:moveTo>
                  <a:lnTo>
                    <a:pt x="3962400" y="2214562"/>
                  </a:lnTo>
                </a:path>
                <a:path w="3962400" h="2305050">
                  <a:moveTo>
                    <a:pt x="95250" y="4762"/>
                  </a:moveTo>
                  <a:lnTo>
                    <a:pt x="0" y="4762"/>
                  </a:lnTo>
                </a:path>
                <a:path w="3962400" h="2305050">
                  <a:moveTo>
                    <a:pt x="95250" y="442912"/>
                  </a:moveTo>
                  <a:lnTo>
                    <a:pt x="0" y="442912"/>
                  </a:lnTo>
                </a:path>
                <a:path w="3962400" h="2305050">
                  <a:moveTo>
                    <a:pt x="95250" y="890587"/>
                  </a:moveTo>
                  <a:lnTo>
                    <a:pt x="0" y="890587"/>
                  </a:lnTo>
                </a:path>
                <a:path w="3962400" h="2305050">
                  <a:moveTo>
                    <a:pt x="95250" y="1328737"/>
                  </a:moveTo>
                  <a:lnTo>
                    <a:pt x="0" y="1328737"/>
                  </a:lnTo>
                </a:path>
                <a:path w="3962400" h="2305050">
                  <a:moveTo>
                    <a:pt x="95250" y="1776412"/>
                  </a:moveTo>
                  <a:lnTo>
                    <a:pt x="0" y="1776412"/>
                  </a:lnTo>
                </a:path>
                <a:path w="3962400" h="2305050">
                  <a:moveTo>
                    <a:pt x="95250" y="2214562"/>
                  </a:moveTo>
                  <a:lnTo>
                    <a:pt x="0" y="2214562"/>
                  </a:lnTo>
                </a:path>
                <a:path w="3962400" h="2305050">
                  <a:moveTo>
                    <a:pt x="90487" y="0"/>
                  </a:moveTo>
                  <a:lnTo>
                    <a:pt x="90487" y="22098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1123949" y="3571875"/>
              <a:ext cx="419100" cy="666750"/>
            </a:xfrm>
            <a:custGeom>
              <a:avLst/>
              <a:gdLst/>
              <a:ahLst/>
              <a:cxnLst/>
              <a:rect l="l" t="t" r="r" b="b"/>
              <a:pathLst>
                <a:path w="419100" h="666750">
                  <a:moveTo>
                    <a:pt x="419099" y="0"/>
                  </a:moveTo>
                  <a:lnTo>
                    <a:pt x="0" y="0"/>
                  </a:lnTo>
                  <a:lnTo>
                    <a:pt x="0" y="666749"/>
                  </a:lnTo>
                  <a:lnTo>
                    <a:pt x="419099" y="666749"/>
                  </a:lnTo>
                  <a:lnTo>
                    <a:pt x="4190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1771649" y="3400425"/>
              <a:ext cx="419100" cy="838200"/>
            </a:xfrm>
            <a:custGeom>
              <a:avLst/>
              <a:gdLst/>
              <a:ahLst/>
              <a:cxnLst/>
              <a:rect l="l" t="t" r="r" b="b"/>
              <a:pathLst>
                <a:path w="419100" h="838200">
                  <a:moveTo>
                    <a:pt x="419099" y="0"/>
                  </a:moveTo>
                  <a:lnTo>
                    <a:pt x="0" y="0"/>
                  </a:lnTo>
                  <a:lnTo>
                    <a:pt x="0" y="838199"/>
                  </a:lnTo>
                  <a:lnTo>
                    <a:pt x="419099" y="838199"/>
                  </a:lnTo>
                  <a:lnTo>
                    <a:pt x="41909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2419349" y="3733800"/>
              <a:ext cx="419100" cy="504825"/>
            </a:xfrm>
            <a:custGeom>
              <a:avLst/>
              <a:gdLst/>
              <a:ahLst/>
              <a:cxnLst/>
              <a:rect l="l" t="t" r="r" b="b"/>
              <a:pathLst>
                <a:path w="419100" h="504825">
                  <a:moveTo>
                    <a:pt x="419099" y="0"/>
                  </a:moveTo>
                  <a:lnTo>
                    <a:pt x="0" y="0"/>
                  </a:lnTo>
                  <a:lnTo>
                    <a:pt x="0" y="504824"/>
                  </a:lnTo>
                  <a:lnTo>
                    <a:pt x="419099" y="504824"/>
                  </a:lnTo>
                  <a:lnTo>
                    <a:pt x="41909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3057524" y="3400425"/>
              <a:ext cx="419100" cy="838200"/>
            </a:xfrm>
            <a:custGeom>
              <a:avLst/>
              <a:gdLst/>
              <a:ahLst/>
              <a:cxnLst/>
              <a:rect l="l" t="t" r="r" b="b"/>
              <a:pathLst>
                <a:path w="419100" h="838200">
                  <a:moveTo>
                    <a:pt x="419099" y="0"/>
                  </a:moveTo>
                  <a:lnTo>
                    <a:pt x="0" y="0"/>
                  </a:lnTo>
                  <a:lnTo>
                    <a:pt x="0" y="838199"/>
                  </a:lnTo>
                  <a:lnTo>
                    <a:pt x="419099" y="838199"/>
                  </a:lnTo>
                  <a:lnTo>
                    <a:pt x="41909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3705224" y="3876675"/>
              <a:ext cx="419100" cy="361950"/>
            </a:xfrm>
            <a:custGeom>
              <a:avLst/>
              <a:gdLst/>
              <a:ahLst/>
              <a:cxnLst/>
              <a:rect l="l" t="t" r="r" b="b"/>
              <a:pathLst>
                <a:path w="419100" h="361950">
                  <a:moveTo>
                    <a:pt x="419099" y="0"/>
                  </a:moveTo>
                  <a:lnTo>
                    <a:pt x="0" y="0"/>
                  </a:lnTo>
                  <a:lnTo>
                    <a:pt x="0" y="361949"/>
                  </a:lnTo>
                  <a:lnTo>
                    <a:pt x="419099" y="361949"/>
                  </a:lnTo>
                  <a:lnTo>
                    <a:pt x="419099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" name="object 40"/>
            <p:cNvSpPr/>
            <p:nvPr/>
          </p:nvSpPr>
          <p:spPr>
            <a:xfrm>
              <a:off x="4352924" y="2409825"/>
              <a:ext cx="419100" cy="1828800"/>
            </a:xfrm>
            <a:custGeom>
              <a:avLst/>
              <a:gdLst/>
              <a:ahLst/>
              <a:cxnLst/>
              <a:rect l="l" t="t" r="r" b="b"/>
              <a:pathLst>
                <a:path w="419100" h="1828800">
                  <a:moveTo>
                    <a:pt x="419099" y="0"/>
                  </a:moveTo>
                  <a:lnTo>
                    <a:pt x="0" y="0"/>
                  </a:lnTo>
                  <a:lnTo>
                    <a:pt x="0" y="1828799"/>
                  </a:lnTo>
                  <a:lnTo>
                    <a:pt x="419099" y="1828799"/>
                  </a:lnTo>
                  <a:lnTo>
                    <a:pt x="419099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487804" y="1493184"/>
            <a:ext cx="2084294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Percent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Residents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Uninsured,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49" dirty="0">
                <a:solidFill>
                  <a:srgbClr val="323232"/>
                </a:solidFill>
                <a:latin typeface="Arial Narrow"/>
                <a:cs typeface="Arial Narrow"/>
              </a:rPr>
              <a:t>2016-</a:t>
            </a:r>
            <a:r>
              <a:rPr sz="927" b="1" spc="35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99030" y="3005979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3.8%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70530" y="2854699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4.8%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42030" y="3148854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2.9%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05126" y="2854699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4.8%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76626" y="3274920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2.1%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31317" y="1980640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10.4%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19524" y="3785907"/>
            <a:ext cx="380440" cy="30684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8016" marR="4483" indent="-17370">
              <a:lnSpc>
                <a:spcPct val="107100"/>
              </a:lnSpc>
              <a:spcBef>
                <a:spcPts val="88"/>
              </a:spcBef>
            </a:pPr>
            <a:r>
              <a:rPr sz="927" spc="-53" dirty="0">
                <a:solidFill>
                  <a:srgbClr val="323232"/>
                </a:solidFill>
                <a:latin typeface="Gill Sans MT"/>
                <a:cs typeface="Gill Sans MT"/>
              </a:rPr>
              <a:t>Howard </a:t>
            </a:r>
            <a:r>
              <a:rPr sz="927" spc="-31" dirty="0">
                <a:solidFill>
                  <a:srgbClr val="323232"/>
                </a:solidFill>
                <a:latin typeface="Gill Sans MT"/>
                <a:cs typeface="Gill Sans MT"/>
              </a:rPr>
              <a:t>County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39756" y="3785907"/>
            <a:ext cx="277906" cy="319657"/>
          </a:xfrm>
          <a:prstGeom prst="rect">
            <a:avLst/>
          </a:prstGeom>
        </p:spPr>
        <p:txBody>
          <a:bodyPr vert="horz" wrap="square" lIns="0" tIns="21291" rIns="0" bIns="0" rtlCol="0">
            <a:spAutoFit/>
          </a:bodyPr>
          <a:lstStyle/>
          <a:p>
            <a:pPr marL="65558">
              <a:spcBef>
                <a:spcPts val="16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endParaRPr sz="927">
              <a:latin typeface="Gill Sans MT"/>
              <a:cs typeface="Gill Sans MT"/>
            </a:endParaRPr>
          </a:p>
          <a:p>
            <a:pPr marL="11206">
              <a:spcBef>
                <a:spcPts val="79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304261" y="3785907"/>
            <a:ext cx="285750" cy="319657"/>
          </a:xfrm>
          <a:prstGeom prst="rect">
            <a:avLst/>
          </a:prstGeom>
        </p:spPr>
        <p:txBody>
          <a:bodyPr vert="horz" wrap="square" lIns="0" tIns="21291" rIns="0" bIns="0" rtlCol="0">
            <a:spAutoFit/>
          </a:bodyPr>
          <a:lstStyle/>
          <a:p>
            <a:pPr marL="69480">
              <a:spcBef>
                <a:spcPts val="16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endParaRPr sz="927">
              <a:latin typeface="Gill Sans MT"/>
              <a:cs typeface="Gill Sans MT"/>
            </a:endParaRPr>
          </a:p>
          <a:p>
            <a:pPr marL="11206">
              <a:spcBef>
                <a:spcPts val="79"/>
              </a:spcBef>
            </a:pPr>
            <a:r>
              <a:rPr sz="927" spc="-53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873762" y="3795993"/>
            <a:ext cx="28462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352375" y="3785907"/>
            <a:ext cx="464484" cy="30684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72842">
              <a:lnSpc>
                <a:spcPct val="107100"/>
              </a:lnSpc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Native </a:t>
            </a:r>
            <a:r>
              <a:rPr sz="927" spc="-26" dirty="0">
                <a:solidFill>
                  <a:srgbClr val="323232"/>
                </a:solidFill>
                <a:latin typeface="Gill Sans MT"/>
                <a:cs typeface="Gill Sans MT"/>
              </a:rPr>
              <a:t>American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015413" y="3795993"/>
            <a:ext cx="275665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66" dirty="0">
                <a:solidFill>
                  <a:srgbClr val="323232"/>
                </a:solidFill>
                <a:latin typeface="Gill Sans MT"/>
                <a:cs typeface="Gill Sans MT"/>
              </a:rPr>
              <a:t>Other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5533" y="3661522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6481" y="3271557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2.5%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55533" y="2881592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5%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6481" y="2491628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7.5%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97446" y="2101662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10%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08394" y="1711698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12.5%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09140" y="4586008"/>
            <a:ext cx="2839010" cy="380006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11206" marR="4483" indent="-560">
              <a:lnSpc>
                <a:spcPts val="1394"/>
              </a:lnSpc>
              <a:spcBef>
                <a:spcPts val="163"/>
              </a:spcBef>
            </a:pPr>
            <a:r>
              <a:rPr sz="1191" spc="-66" dirty="0">
                <a:solidFill>
                  <a:srgbClr val="004489"/>
                </a:solidFill>
                <a:latin typeface="Gill Sans MT"/>
                <a:cs typeface="Gill Sans MT"/>
              </a:rPr>
              <a:t>Howard</a:t>
            </a:r>
            <a:r>
              <a:rPr sz="1191" spc="-57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62" dirty="0">
                <a:solidFill>
                  <a:srgbClr val="004489"/>
                </a:solidFill>
                <a:latin typeface="Gill Sans MT"/>
                <a:cs typeface="Gill Sans MT"/>
              </a:rPr>
              <a:t>County</a:t>
            </a:r>
            <a:r>
              <a:rPr sz="1191" spc="-57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4489"/>
                </a:solidFill>
                <a:latin typeface="Gill Sans MT"/>
                <a:cs typeface="Gill Sans MT"/>
              </a:rPr>
              <a:t>residents</a:t>
            </a:r>
            <a:r>
              <a:rPr sz="1191" spc="-57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18" dirty="0">
                <a:solidFill>
                  <a:srgbClr val="004489"/>
                </a:solidFill>
                <a:latin typeface="Gill Sans MT"/>
                <a:cs typeface="Gill Sans MT"/>
              </a:rPr>
              <a:t>that</a:t>
            </a:r>
            <a:r>
              <a:rPr sz="1191" spc="-57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4489"/>
                </a:solidFill>
                <a:latin typeface="Gill Sans MT"/>
                <a:cs typeface="Gill Sans MT"/>
              </a:rPr>
              <a:t>make</a:t>
            </a:r>
            <a:r>
              <a:rPr sz="1191" spc="-62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b="1" spc="53" dirty="0">
                <a:solidFill>
                  <a:srgbClr val="004489"/>
                </a:solidFill>
                <a:latin typeface="Arial Narrow"/>
                <a:cs typeface="Arial Narrow"/>
              </a:rPr>
              <a:t>$50,000</a:t>
            </a:r>
            <a:r>
              <a:rPr sz="1191" b="1" spc="4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1191" spc="-22" dirty="0">
                <a:solidFill>
                  <a:srgbClr val="004489"/>
                </a:solidFill>
                <a:latin typeface="Gill Sans MT"/>
                <a:cs typeface="Gill Sans MT"/>
              </a:rPr>
              <a:t>or </a:t>
            </a:r>
            <a:r>
              <a:rPr sz="1191" dirty="0">
                <a:solidFill>
                  <a:srgbClr val="004489"/>
                </a:solidFill>
                <a:latin typeface="Gill Sans MT"/>
                <a:cs typeface="Gill Sans MT"/>
              </a:rPr>
              <a:t>less</a:t>
            </a:r>
            <a:r>
              <a:rPr sz="1191" spc="-40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35" dirty="0">
                <a:solidFill>
                  <a:srgbClr val="004489"/>
                </a:solidFill>
                <a:latin typeface="Gill Sans MT"/>
                <a:cs typeface="Gill Sans MT"/>
              </a:rPr>
              <a:t>are </a:t>
            </a:r>
            <a:r>
              <a:rPr sz="1191" spc="-18" dirty="0">
                <a:solidFill>
                  <a:srgbClr val="004489"/>
                </a:solidFill>
                <a:latin typeface="Gill Sans MT"/>
                <a:cs typeface="Gill Sans MT"/>
              </a:rPr>
              <a:t>most</a:t>
            </a:r>
            <a:r>
              <a:rPr sz="1191" spc="-35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18" dirty="0">
                <a:solidFill>
                  <a:srgbClr val="004489"/>
                </a:solidFill>
                <a:latin typeface="Gill Sans MT"/>
                <a:cs typeface="Gill Sans MT"/>
              </a:rPr>
              <a:t>likely</a:t>
            </a:r>
            <a:r>
              <a:rPr sz="1191" spc="-35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66" dirty="0">
                <a:solidFill>
                  <a:srgbClr val="004489"/>
                </a:solidFill>
                <a:latin typeface="Gill Sans MT"/>
                <a:cs typeface="Gill Sans MT"/>
              </a:rPr>
              <a:t>to</a:t>
            </a:r>
            <a:r>
              <a:rPr sz="1191" spc="-35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4489"/>
                </a:solidFill>
                <a:latin typeface="Gill Sans MT"/>
                <a:cs typeface="Gill Sans MT"/>
              </a:rPr>
              <a:t>go</a:t>
            </a:r>
            <a:r>
              <a:rPr sz="1191" spc="-35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66" dirty="0">
                <a:solidFill>
                  <a:srgbClr val="004489"/>
                </a:solidFill>
                <a:latin typeface="Gill Sans MT"/>
                <a:cs typeface="Gill Sans MT"/>
              </a:rPr>
              <a:t>to</a:t>
            </a:r>
            <a:r>
              <a:rPr sz="1191" spc="-35" dirty="0">
                <a:solidFill>
                  <a:srgbClr val="004489"/>
                </a:solidFill>
                <a:latin typeface="Gill Sans MT"/>
                <a:cs typeface="Gill Sans MT"/>
              </a:rPr>
              <a:t> the </a:t>
            </a:r>
            <a:r>
              <a:rPr sz="1191" spc="-53" dirty="0">
                <a:solidFill>
                  <a:srgbClr val="004489"/>
                </a:solidFill>
                <a:latin typeface="Gill Sans MT"/>
                <a:cs typeface="Gill Sans MT"/>
              </a:rPr>
              <a:t>ER</a:t>
            </a:r>
            <a:r>
              <a:rPr sz="1191" spc="-35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40" dirty="0">
                <a:solidFill>
                  <a:srgbClr val="004489"/>
                </a:solidFill>
                <a:latin typeface="Gill Sans MT"/>
                <a:cs typeface="Gill Sans MT"/>
              </a:rPr>
              <a:t>when</a:t>
            </a:r>
            <a:r>
              <a:rPr sz="1191" spc="-35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18" dirty="0">
                <a:solidFill>
                  <a:srgbClr val="004489"/>
                </a:solidFill>
                <a:latin typeface="Gill Sans MT"/>
                <a:cs typeface="Gill Sans MT"/>
              </a:rPr>
              <a:t>sick</a:t>
            </a:r>
            <a:endParaRPr sz="1191">
              <a:latin typeface="Gill Sans MT"/>
              <a:cs typeface="Gill Sans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409145" y="5258361"/>
            <a:ext cx="2783541" cy="559542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11206" marR="4483">
              <a:lnSpc>
                <a:spcPts val="1394"/>
              </a:lnSpc>
              <a:spcBef>
                <a:spcPts val="163"/>
              </a:spcBef>
            </a:pPr>
            <a:r>
              <a:rPr sz="1191" spc="-172" dirty="0">
                <a:solidFill>
                  <a:srgbClr val="004489"/>
                </a:solidFill>
                <a:latin typeface="Gill Sans MT"/>
                <a:cs typeface="Gill Sans MT"/>
              </a:rPr>
              <a:t>NH</a:t>
            </a:r>
            <a:r>
              <a:rPr sz="1191" spc="-44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4489"/>
                </a:solidFill>
                <a:latin typeface="Gill Sans MT"/>
                <a:cs typeface="Gill Sans MT"/>
              </a:rPr>
              <a:t>Black</a:t>
            </a:r>
            <a:r>
              <a:rPr sz="1191" spc="-44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4489"/>
                </a:solidFill>
                <a:latin typeface="Gill Sans MT"/>
                <a:cs typeface="Gill Sans MT"/>
              </a:rPr>
              <a:t>residents</a:t>
            </a:r>
            <a:r>
              <a:rPr sz="1191" spc="-44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31" dirty="0">
                <a:solidFill>
                  <a:srgbClr val="004489"/>
                </a:solidFill>
                <a:latin typeface="Gill Sans MT"/>
                <a:cs typeface="Gill Sans MT"/>
              </a:rPr>
              <a:t>are</a:t>
            </a:r>
            <a:r>
              <a:rPr sz="1191" spc="-49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b="1" spc="57" dirty="0">
                <a:solidFill>
                  <a:srgbClr val="004489"/>
                </a:solidFill>
                <a:latin typeface="Arial Narrow"/>
                <a:cs typeface="Arial Narrow"/>
              </a:rPr>
              <a:t>3</a:t>
            </a:r>
            <a:r>
              <a:rPr sz="1191" b="1" spc="18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1191" b="1" dirty="0">
                <a:solidFill>
                  <a:srgbClr val="004489"/>
                </a:solidFill>
                <a:latin typeface="Arial Narrow"/>
                <a:cs typeface="Arial Narrow"/>
              </a:rPr>
              <a:t>times</a:t>
            </a:r>
            <a:r>
              <a:rPr sz="1191" b="1" spc="18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1191" spc="66" dirty="0">
                <a:solidFill>
                  <a:srgbClr val="004489"/>
                </a:solidFill>
                <a:latin typeface="Gill Sans MT"/>
                <a:cs typeface="Gill Sans MT"/>
              </a:rPr>
              <a:t>as</a:t>
            </a:r>
            <a:r>
              <a:rPr sz="1191" spc="-44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18" dirty="0">
                <a:solidFill>
                  <a:srgbClr val="004489"/>
                </a:solidFill>
                <a:latin typeface="Gill Sans MT"/>
                <a:cs typeface="Gill Sans MT"/>
              </a:rPr>
              <a:t>likely</a:t>
            </a:r>
            <a:r>
              <a:rPr sz="1191" spc="-40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66" dirty="0">
                <a:solidFill>
                  <a:srgbClr val="004489"/>
                </a:solidFill>
                <a:latin typeface="Gill Sans MT"/>
                <a:cs typeface="Gill Sans MT"/>
              </a:rPr>
              <a:t>as</a:t>
            </a:r>
            <a:r>
              <a:rPr sz="1191" spc="-44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97" dirty="0">
                <a:solidFill>
                  <a:srgbClr val="004489"/>
                </a:solidFill>
                <a:latin typeface="Gill Sans MT"/>
                <a:cs typeface="Gill Sans MT"/>
              </a:rPr>
              <a:t>NH </a:t>
            </a:r>
            <a:r>
              <a:rPr sz="1191" spc="-93" dirty="0">
                <a:solidFill>
                  <a:srgbClr val="004489"/>
                </a:solidFill>
                <a:latin typeface="Gill Sans MT"/>
                <a:cs typeface="Gill Sans MT"/>
              </a:rPr>
              <a:t>White</a:t>
            </a:r>
            <a:r>
              <a:rPr sz="1191" spc="-53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4489"/>
                </a:solidFill>
                <a:latin typeface="Gill Sans MT"/>
                <a:cs typeface="Gill Sans MT"/>
              </a:rPr>
              <a:t>residents</a:t>
            </a:r>
            <a:r>
              <a:rPr sz="1191" spc="-53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66" dirty="0">
                <a:solidFill>
                  <a:srgbClr val="004489"/>
                </a:solidFill>
                <a:latin typeface="Gill Sans MT"/>
                <a:cs typeface="Gill Sans MT"/>
              </a:rPr>
              <a:t>to</a:t>
            </a:r>
            <a:r>
              <a:rPr sz="1191" spc="-49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4489"/>
                </a:solidFill>
                <a:latin typeface="Gill Sans MT"/>
                <a:cs typeface="Gill Sans MT"/>
              </a:rPr>
              <a:t>use</a:t>
            </a:r>
            <a:r>
              <a:rPr sz="1191" spc="-53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35" dirty="0">
                <a:solidFill>
                  <a:srgbClr val="004489"/>
                </a:solidFill>
                <a:latin typeface="Gill Sans MT"/>
                <a:cs typeface="Gill Sans MT"/>
              </a:rPr>
              <a:t>the</a:t>
            </a:r>
            <a:r>
              <a:rPr sz="1191" spc="-53" dirty="0">
                <a:solidFill>
                  <a:srgbClr val="004489"/>
                </a:solidFill>
                <a:latin typeface="Gill Sans MT"/>
                <a:cs typeface="Gill Sans MT"/>
              </a:rPr>
              <a:t> ER</a:t>
            </a:r>
            <a:r>
              <a:rPr sz="1191" spc="-49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66" dirty="0">
                <a:solidFill>
                  <a:srgbClr val="004489"/>
                </a:solidFill>
                <a:latin typeface="Gill Sans MT"/>
                <a:cs typeface="Gill Sans MT"/>
              </a:rPr>
              <a:t>as</a:t>
            </a:r>
            <a:r>
              <a:rPr sz="1191" spc="-53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49" dirty="0">
                <a:solidFill>
                  <a:srgbClr val="004489"/>
                </a:solidFill>
                <a:latin typeface="Gill Sans MT"/>
                <a:cs typeface="Gill Sans MT"/>
              </a:rPr>
              <a:t>their </a:t>
            </a:r>
            <a:r>
              <a:rPr sz="1191" spc="-9" dirty="0">
                <a:solidFill>
                  <a:srgbClr val="004489"/>
                </a:solidFill>
                <a:latin typeface="Gill Sans MT"/>
                <a:cs typeface="Gill Sans MT"/>
              </a:rPr>
              <a:t>usual </a:t>
            </a:r>
            <a:r>
              <a:rPr sz="1191" spc="-18" dirty="0">
                <a:solidFill>
                  <a:srgbClr val="004489"/>
                </a:solidFill>
                <a:latin typeface="Gill Sans MT"/>
                <a:cs typeface="Gill Sans MT"/>
              </a:rPr>
              <a:t>healthcare</a:t>
            </a:r>
            <a:r>
              <a:rPr sz="1191" spc="-26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4489"/>
                </a:solidFill>
                <a:latin typeface="Gill Sans MT"/>
                <a:cs typeface="Gill Sans MT"/>
              </a:rPr>
              <a:t>provider</a:t>
            </a:r>
            <a:endParaRPr sz="1191">
              <a:latin typeface="Gill Sans MT"/>
              <a:cs typeface="Gill Sans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019184" y="5412441"/>
            <a:ext cx="340099" cy="370354"/>
          </a:xfrm>
          <a:custGeom>
            <a:avLst/>
            <a:gdLst/>
            <a:ahLst/>
            <a:cxnLst/>
            <a:rect l="l" t="t" r="r" b="b"/>
            <a:pathLst>
              <a:path w="385444" h="419734">
                <a:moveTo>
                  <a:pt x="192712" y="0"/>
                </a:moveTo>
                <a:lnTo>
                  <a:pt x="153402" y="2954"/>
                </a:lnTo>
                <a:lnTo>
                  <a:pt x="115947" y="20624"/>
                </a:lnTo>
                <a:lnTo>
                  <a:pt x="100548" y="141389"/>
                </a:lnTo>
                <a:lnTo>
                  <a:pt x="100488" y="143675"/>
                </a:lnTo>
                <a:lnTo>
                  <a:pt x="100806" y="144792"/>
                </a:lnTo>
                <a:lnTo>
                  <a:pt x="100737" y="146456"/>
                </a:lnTo>
                <a:lnTo>
                  <a:pt x="100548" y="147675"/>
                </a:lnTo>
                <a:lnTo>
                  <a:pt x="100548" y="149250"/>
                </a:lnTo>
                <a:lnTo>
                  <a:pt x="107826" y="185017"/>
                </a:lnTo>
                <a:lnTo>
                  <a:pt x="127636" y="214325"/>
                </a:lnTo>
                <a:lnTo>
                  <a:pt x="156943" y="234136"/>
                </a:lnTo>
                <a:lnTo>
                  <a:pt x="192712" y="241414"/>
                </a:lnTo>
                <a:lnTo>
                  <a:pt x="228481" y="234136"/>
                </a:lnTo>
                <a:lnTo>
                  <a:pt x="242514" y="224650"/>
                </a:lnTo>
                <a:lnTo>
                  <a:pt x="192712" y="224650"/>
                </a:lnTo>
                <a:lnTo>
                  <a:pt x="163417" y="218705"/>
                </a:lnTo>
                <a:lnTo>
                  <a:pt x="139442" y="202514"/>
                </a:lnTo>
                <a:lnTo>
                  <a:pt x="123250" y="178540"/>
                </a:lnTo>
                <a:lnTo>
                  <a:pt x="117306" y="149250"/>
                </a:lnTo>
                <a:lnTo>
                  <a:pt x="117306" y="138379"/>
                </a:lnTo>
                <a:lnTo>
                  <a:pt x="133275" y="123583"/>
                </a:lnTo>
                <a:lnTo>
                  <a:pt x="282817" y="123583"/>
                </a:lnTo>
                <a:lnTo>
                  <a:pt x="281122" y="108927"/>
                </a:lnTo>
                <a:lnTo>
                  <a:pt x="121230" y="108927"/>
                </a:lnTo>
                <a:lnTo>
                  <a:pt x="130393" y="29591"/>
                </a:lnTo>
                <a:lnTo>
                  <a:pt x="172074" y="17532"/>
                </a:lnTo>
                <a:lnTo>
                  <a:pt x="192712" y="16764"/>
                </a:lnTo>
                <a:lnTo>
                  <a:pt x="265852" y="16764"/>
                </a:lnTo>
                <a:lnTo>
                  <a:pt x="264670" y="15506"/>
                </a:lnTo>
                <a:lnTo>
                  <a:pt x="214680" y="796"/>
                </a:lnTo>
                <a:lnTo>
                  <a:pt x="192712" y="0"/>
                </a:lnTo>
                <a:close/>
              </a:path>
              <a:path w="385444" h="419734">
                <a:moveTo>
                  <a:pt x="282822" y="123627"/>
                </a:moveTo>
                <a:lnTo>
                  <a:pt x="246709" y="123627"/>
                </a:lnTo>
                <a:lnTo>
                  <a:pt x="256599" y="124104"/>
                </a:lnTo>
                <a:lnTo>
                  <a:pt x="261763" y="124968"/>
                </a:lnTo>
                <a:lnTo>
                  <a:pt x="263267" y="126161"/>
                </a:lnTo>
                <a:lnTo>
                  <a:pt x="266694" y="132016"/>
                </a:lnTo>
                <a:lnTo>
                  <a:pt x="268124" y="138379"/>
                </a:lnTo>
                <a:lnTo>
                  <a:pt x="268124" y="149250"/>
                </a:lnTo>
                <a:lnTo>
                  <a:pt x="262179" y="178540"/>
                </a:lnTo>
                <a:lnTo>
                  <a:pt x="245986" y="202514"/>
                </a:lnTo>
                <a:lnTo>
                  <a:pt x="222009" y="218705"/>
                </a:lnTo>
                <a:lnTo>
                  <a:pt x="192712" y="224650"/>
                </a:lnTo>
                <a:lnTo>
                  <a:pt x="242514" y="224650"/>
                </a:lnTo>
                <a:lnTo>
                  <a:pt x="257788" y="214325"/>
                </a:lnTo>
                <a:lnTo>
                  <a:pt x="277598" y="185017"/>
                </a:lnTo>
                <a:lnTo>
                  <a:pt x="284876" y="149250"/>
                </a:lnTo>
                <a:lnTo>
                  <a:pt x="284860" y="147675"/>
                </a:lnTo>
                <a:lnTo>
                  <a:pt x="284647" y="146456"/>
                </a:lnTo>
                <a:lnTo>
                  <a:pt x="284700" y="144792"/>
                </a:lnTo>
                <a:lnTo>
                  <a:pt x="284977" y="143852"/>
                </a:lnTo>
                <a:lnTo>
                  <a:pt x="285053" y="142544"/>
                </a:lnTo>
                <a:lnTo>
                  <a:pt x="284876" y="141389"/>
                </a:lnTo>
                <a:lnTo>
                  <a:pt x="282822" y="123627"/>
                </a:lnTo>
                <a:close/>
              </a:path>
              <a:path w="385444" h="419734">
                <a:moveTo>
                  <a:pt x="282817" y="123583"/>
                </a:moveTo>
                <a:lnTo>
                  <a:pt x="133275" y="123583"/>
                </a:lnTo>
                <a:lnTo>
                  <a:pt x="143541" y="123691"/>
                </a:lnTo>
                <a:lnTo>
                  <a:pt x="173368" y="125278"/>
                </a:lnTo>
                <a:lnTo>
                  <a:pt x="192712" y="125679"/>
                </a:lnTo>
                <a:lnTo>
                  <a:pt x="214590" y="125192"/>
                </a:lnTo>
                <a:lnTo>
                  <a:pt x="246709" y="123627"/>
                </a:lnTo>
                <a:lnTo>
                  <a:pt x="282822" y="123627"/>
                </a:lnTo>
                <a:close/>
              </a:path>
              <a:path w="385444" h="419734">
                <a:moveTo>
                  <a:pt x="139035" y="106737"/>
                </a:moveTo>
                <a:lnTo>
                  <a:pt x="121230" y="108927"/>
                </a:lnTo>
                <a:lnTo>
                  <a:pt x="192712" y="108927"/>
                </a:lnTo>
                <a:lnTo>
                  <a:pt x="181775" y="108772"/>
                </a:lnTo>
                <a:lnTo>
                  <a:pt x="171704" y="108383"/>
                </a:lnTo>
                <a:lnTo>
                  <a:pt x="146186" y="106932"/>
                </a:lnTo>
                <a:lnTo>
                  <a:pt x="139035" y="106737"/>
                </a:lnTo>
                <a:close/>
              </a:path>
              <a:path w="385444" h="419734">
                <a:moveTo>
                  <a:pt x="246319" y="106688"/>
                </a:moveTo>
                <a:lnTo>
                  <a:pt x="231327" y="107267"/>
                </a:lnTo>
                <a:lnTo>
                  <a:pt x="213653" y="108346"/>
                </a:lnTo>
                <a:lnTo>
                  <a:pt x="192712" y="108927"/>
                </a:lnTo>
                <a:lnTo>
                  <a:pt x="264194" y="108927"/>
                </a:lnTo>
                <a:lnTo>
                  <a:pt x="260792" y="107872"/>
                </a:lnTo>
                <a:lnTo>
                  <a:pt x="259218" y="107607"/>
                </a:lnTo>
                <a:lnTo>
                  <a:pt x="246319" y="106688"/>
                </a:lnTo>
                <a:close/>
              </a:path>
              <a:path w="385444" h="419734">
                <a:moveTo>
                  <a:pt x="265852" y="16764"/>
                </a:moveTo>
                <a:lnTo>
                  <a:pt x="192712" y="16764"/>
                </a:lnTo>
                <a:lnTo>
                  <a:pt x="213349" y="17532"/>
                </a:lnTo>
                <a:lnTo>
                  <a:pt x="229098" y="19510"/>
                </a:lnTo>
                <a:lnTo>
                  <a:pt x="264194" y="108927"/>
                </a:lnTo>
                <a:lnTo>
                  <a:pt x="281122" y="108927"/>
                </a:lnTo>
                <a:lnTo>
                  <a:pt x="271424" y="25133"/>
                </a:lnTo>
                <a:lnTo>
                  <a:pt x="271274" y="24498"/>
                </a:lnTo>
                <a:lnTo>
                  <a:pt x="270995" y="23825"/>
                </a:lnTo>
                <a:lnTo>
                  <a:pt x="269483" y="20624"/>
                </a:lnTo>
                <a:lnTo>
                  <a:pt x="265852" y="16764"/>
                </a:lnTo>
                <a:close/>
              </a:path>
              <a:path w="385444" h="419734">
                <a:moveTo>
                  <a:pt x="201091" y="75399"/>
                </a:moveTo>
                <a:lnTo>
                  <a:pt x="184332" y="75399"/>
                </a:lnTo>
                <a:lnTo>
                  <a:pt x="184332" y="100545"/>
                </a:lnTo>
                <a:lnTo>
                  <a:pt x="201091" y="100545"/>
                </a:lnTo>
                <a:lnTo>
                  <a:pt x="201091" y="75399"/>
                </a:lnTo>
                <a:close/>
              </a:path>
              <a:path w="385444" h="419734">
                <a:moveTo>
                  <a:pt x="226228" y="58648"/>
                </a:moveTo>
                <a:lnTo>
                  <a:pt x="159195" y="58648"/>
                </a:lnTo>
                <a:lnTo>
                  <a:pt x="159195" y="75399"/>
                </a:lnTo>
                <a:lnTo>
                  <a:pt x="226228" y="75399"/>
                </a:lnTo>
                <a:lnTo>
                  <a:pt x="226228" y="58648"/>
                </a:lnTo>
                <a:close/>
              </a:path>
              <a:path w="385444" h="419734">
                <a:moveTo>
                  <a:pt x="201091" y="33515"/>
                </a:moveTo>
                <a:lnTo>
                  <a:pt x="184332" y="33515"/>
                </a:lnTo>
                <a:lnTo>
                  <a:pt x="184332" y="58648"/>
                </a:lnTo>
                <a:lnTo>
                  <a:pt x="201091" y="58648"/>
                </a:lnTo>
                <a:lnTo>
                  <a:pt x="201091" y="33515"/>
                </a:lnTo>
                <a:close/>
              </a:path>
              <a:path w="385444" h="419734">
                <a:moveTo>
                  <a:pt x="194284" y="418936"/>
                </a:moveTo>
                <a:lnTo>
                  <a:pt x="190882" y="418936"/>
                </a:lnTo>
                <a:lnTo>
                  <a:pt x="192012" y="419169"/>
                </a:lnTo>
                <a:lnTo>
                  <a:pt x="193149" y="419169"/>
                </a:lnTo>
                <a:lnTo>
                  <a:pt x="194284" y="418936"/>
                </a:lnTo>
                <a:close/>
              </a:path>
              <a:path w="385444" h="419734">
                <a:moveTo>
                  <a:pt x="192712" y="249783"/>
                </a:moveTo>
                <a:lnTo>
                  <a:pt x="119212" y="258545"/>
                </a:lnTo>
                <a:lnTo>
                  <a:pt x="58652" y="281470"/>
                </a:lnTo>
                <a:lnTo>
                  <a:pt x="16268" y="313880"/>
                </a:lnTo>
                <a:lnTo>
                  <a:pt x="0" y="352691"/>
                </a:lnTo>
                <a:lnTo>
                  <a:pt x="0" y="418936"/>
                </a:lnTo>
                <a:lnTo>
                  <a:pt x="385422" y="418936"/>
                </a:lnTo>
                <a:lnTo>
                  <a:pt x="385422" y="402178"/>
                </a:lnTo>
                <a:lnTo>
                  <a:pt x="16757" y="402178"/>
                </a:lnTo>
                <a:lnTo>
                  <a:pt x="16757" y="352691"/>
                </a:lnTo>
                <a:lnTo>
                  <a:pt x="45233" y="309906"/>
                </a:lnTo>
                <a:lnTo>
                  <a:pt x="79937" y="289545"/>
                </a:lnTo>
                <a:lnTo>
                  <a:pt x="127252" y="274142"/>
                </a:lnTo>
                <a:lnTo>
                  <a:pt x="145269" y="274142"/>
                </a:lnTo>
                <a:lnTo>
                  <a:pt x="143747" y="270471"/>
                </a:lnTo>
                <a:lnTo>
                  <a:pt x="155584" y="268760"/>
                </a:lnTo>
                <a:lnTo>
                  <a:pt x="167709" y="267533"/>
                </a:lnTo>
                <a:lnTo>
                  <a:pt x="180094" y="266794"/>
                </a:lnTo>
                <a:lnTo>
                  <a:pt x="192712" y="266547"/>
                </a:lnTo>
                <a:lnTo>
                  <a:pt x="292766" y="266547"/>
                </a:lnTo>
                <a:lnTo>
                  <a:pt x="276675" y="261349"/>
                </a:lnTo>
                <a:lnTo>
                  <a:pt x="257646" y="256603"/>
                </a:lnTo>
                <a:lnTo>
                  <a:pt x="256183" y="255778"/>
                </a:lnTo>
                <a:lnTo>
                  <a:pt x="255171" y="255549"/>
                </a:lnTo>
                <a:lnTo>
                  <a:pt x="252933" y="255549"/>
                </a:lnTo>
                <a:lnTo>
                  <a:pt x="238483" y="253067"/>
                </a:lnTo>
                <a:lnTo>
                  <a:pt x="223611" y="251261"/>
                </a:lnTo>
                <a:lnTo>
                  <a:pt x="208344" y="250157"/>
                </a:lnTo>
                <a:lnTo>
                  <a:pt x="192712" y="249783"/>
                </a:lnTo>
                <a:close/>
              </a:path>
              <a:path w="385444" h="419734">
                <a:moveTo>
                  <a:pt x="145269" y="274142"/>
                </a:moveTo>
                <a:lnTo>
                  <a:pt x="127252" y="274142"/>
                </a:lnTo>
                <a:lnTo>
                  <a:pt x="180145" y="402178"/>
                </a:lnTo>
                <a:lnTo>
                  <a:pt x="205278" y="402178"/>
                </a:lnTo>
                <a:lnTo>
                  <a:pt x="210902" y="388565"/>
                </a:lnTo>
                <a:lnTo>
                  <a:pt x="192712" y="388565"/>
                </a:lnTo>
                <a:lnTo>
                  <a:pt x="145269" y="274142"/>
                </a:lnTo>
                <a:close/>
              </a:path>
              <a:path w="385444" h="419734">
                <a:moveTo>
                  <a:pt x="311883" y="274142"/>
                </a:moveTo>
                <a:lnTo>
                  <a:pt x="258171" y="274142"/>
                </a:lnTo>
                <a:lnTo>
                  <a:pt x="274983" y="278498"/>
                </a:lnTo>
                <a:lnTo>
                  <a:pt x="290799" y="283649"/>
                </a:lnTo>
                <a:lnTo>
                  <a:pt x="340194" y="309906"/>
                </a:lnTo>
                <a:lnTo>
                  <a:pt x="365396" y="339131"/>
                </a:lnTo>
                <a:lnTo>
                  <a:pt x="368670" y="352691"/>
                </a:lnTo>
                <a:lnTo>
                  <a:pt x="368670" y="402178"/>
                </a:lnTo>
                <a:lnTo>
                  <a:pt x="385422" y="402178"/>
                </a:lnTo>
                <a:lnTo>
                  <a:pt x="385422" y="352691"/>
                </a:lnTo>
                <a:lnTo>
                  <a:pt x="381155" y="332651"/>
                </a:lnTo>
                <a:lnTo>
                  <a:pt x="369156" y="313880"/>
                </a:lnTo>
                <a:lnTo>
                  <a:pt x="350628" y="296709"/>
                </a:lnTo>
                <a:lnTo>
                  <a:pt x="326773" y="281470"/>
                </a:lnTo>
                <a:lnTo>
                  <a:pt x="311883" y="274142"/>
                </a:lnTo>
                <a:close/>
              </a:path>
              <a:path w="385444" h="419734">
                <a:moveTo>
                  <a:pt x="292766" y="266547"/>
                </a:moveTo>
                <a:lnTo>
                  <a:pt x="192712" y="266547"/>
                </a:lnTo>
                <a:lnTo>
                  <a:pt x="205329" y="266794"/>
                </a:lnTo>
                <a:lnTo>
                  <a:pt x="217715" y="267533"/>
                </a:lnTo>
                <a:lnTo>
                  <a:pt x="229840" y="268760"/>
                </a:lnTo>
                <a:lnTo>
                  <a:pt x="241677" y="270471"/>
                </a:lnTo>
                <a:lnTo>
                  <a:pt x="192712" y="388565"/>
                </a:lnTo>
                <a:lnTo>
                  <a:pt x="210902" y="388565"/>
                </a:lnTo>
                <a:lnTo>
                  <a:pt x="258171" y="274142"/>
                </a:lnTo>
                <a:lnTo>
                  <a:pt x="311883" y="274142"/>
                </a:lnTo>
                <a:lnTo>
                  <a:pt x="311380" y="273894"/>
                </a:lnTo>
                <a:lnTo>
                  <a:pt x="294634" y="267150"/>
                </a:lnTo>
                <a:lnTo>
                  <a:pt x="292766" y="266547"/>
                </a:lnTo>
                <a:close/>
              </a:path>
              <a:path w="385444" h="419734">
                <a:moveTo>
                  <a:pt x="254609" y="255422"/>
                </a:moveTo>
                <a:lnTo>
                  <a:pt x="252933" y="255549"/>
                </a:lnTo>
                <a:lnTo>
                  <a:pt x="255171" y="255549"/>
                </a:lnTo>
                <a:lnTo>
                  <a:pt x="254609" y="255422"/>
                </a:lnTo>
                <a:close/>
              </a:path>
            </a:pathLst>
          </a:custGeom>
          <a:solidFill>
            <a:srgbClr val="00448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3" name="object 63"/>
          <p:cNvSpPr/>
          <p:nvPr/>
        </p:nvSpPr>
        <p:spPr>
          <a:xfrm>
            <a:off x="1016995" y="4538696"/>
            <a:ext cx="302559" cy="495300"/>
          </a:xfrm>
          <a:custGeom>
            <a:avLst/>
            <a:gdLst/>
            <a:ahLst/>
            <a:cxnLst/>
            <a:rect l="l" t="t" r="r" b="b"/>
            <a:pathLst>
              <a:path w="342900" h="561339">
                <a:moveTo>
                  <a:pt x="86791" y="355714"/>
                </a:moveTo>
                <a:lnTo>
                  <a:pt x="0" y="355714"/>
                </a:lnTo>
                <a:lnTo>
                  <a:pt x="5106" y="389949"/>
                </a:lnTo>
                <a:lnTo>
                  <a:pt x="27568" y="445221"/>
                </a:lnTo>
                <a:lnTo>
                  <a:pt x="66189" y="483042"/>
                </a:lnTo>
                <a:lnTo>
                  <a:pt x="120041" y="504349"/>
                </a:lnTo>
                <a:lnTo>
                  <a:pt x="152622" y="508863"/>
                </a:lnTo>
                <a:lnTo>
                  <a:pt x="152622" y="561340"/>
                </a:lnTo>
                <a:lnTo>
                  <a:pt x="188917" y="561340"/>
                </a:lnTo>
                <a:lnTo>
                  <a:pt x="188917" y="508863"/>
                </a:lnTo>
                <a:lnTo>
                  <a:pt x="210952" y="506536"/>
                </a:lnTo>
                <a:lnTo>
                  <a:pt x="248798" y="497276"/>
                </a:lnTo>
                <a:lnTo>
                  <a:pt x="291150" y="473811"/>
                </a:lnTo>
                <a:lnTo>
                  <a:pt x="319795" y="445173"/>
                </a:lnTo>
                <a:lnTo>
                  <a:pt x="325139" y="437222"/>
                </a:lnTo>
                <a:lnTo>
                  <a:pt x="152582" y="437222"/>
                </a:lnTo>
                <a:lnTo>
                  <a:pt x="138998" y="433528"/>
                </a:lnTo>
                <a:lnTo>
                  <a:pt x="105186" y="411302"/>
                </a:lnTo>
                <a:lnTo>
                  <a:pt x="87689" y="372391"/>
                </a:lnTo>
                <a:lnTo>
                  <a:pt x="86791" y="355714"/>
                </a:lnTo>
                <a:close/>
              </a:path>
              <a:path w="342900" h="561339">
                <a:moveTo>
                  <a:pt x="188882" y="0"/>
                </a:moveTo>
                <a:lnTo>
                  <a:pt x="152582" y="0"/>
                </a:lnTo>
                <a:lnTo>
                  <a:pt x="152582" y="47498"/>
                </a:lnTo>
                <a:lnTo>
                  <a:pt x="138847" y="48883"/>
                </a:lnTo>
                <a:lnTo>
                  <a:pt x="99019" y="58318"/>
                </a:lnTo>
                <a:lnTo>
                  <a:pt x="63713" y="75900"/>
                </a:lnTo>
                <a:lnTo>
                  <a:pt x="35676" y="101987"/>
                </a:lnTo>
                <a:lnTo>
                  <a:pt x="16558" y="136573"/>
                </a:lnTo>
                <a:lnTo>
                  <a:pt x="9819" y="179108"/>
                </a:lnTo>
                <a:lnTo>
                  <a:pt x="9837" y="180640"/>
                </a:lnTo>
                <a:lnTo>
                  <a:pt x="15682" y="220259"/>
                </a:lnTo>
                <a:lnTo>
                  <a:pt x="39908" y="258446"/>
                </a:lnTo>
                <a:lnTo>
                  <a:pt x="77166" y="283547"/>
                </a:lnTo>
                <a:lnTo>
                  <a:pt x="121535" y="299369"/>
                </a:lnTo>
                <a:lnTo>
                  <a:pt x="136975" y="303403"/>
                </a:lnTo>
                <a:lnTo>
                  <a:pt x="140780" y="304330"/>
                </a:lnTo>
                <a:lnTo>
                  <a:pt x="144268" y="305346"/>
                </a:lnTo>
                <a:lnTo>
                  <a:pt x="147755" y="306412"/>
                </a:lnTo>
                <a:lnTo>
                  <a:pt x="150505" y="307327"/>
                </a:lnTo>
                <a:lnTo>
                  <a:pt x="152582" y="308140"/>
                </a:lnTo>
                <a:lnTo>
                  <a:pt x="152582" y="437222"/>
                </a:lnTo>
                <a:lnTo>
                  <a:pt x="188917" y="437222"/>
                </a:lnTo>
                <a:lnTo>
                  <a:pt x="188917" y="318643"/>
                </a:lnTo>
                <a:lnTo>
                  <a:pt x="333297" y="318643"/>
                </a:lnTo>
                <a:lnTo>
                  <a:pt x="332022" y="315538"/>
                </a:lnTo>
                <a:lnTo>
                  <a:pt x="301968" y="276892"/>
                </a:lnTo>
                <a:lnTo>
                  <a:pt x="260630" y="250937"/>
                </a:lnTo>
                <a:lnTo>
                  <a:pt x="220314" y="237109"/>
                </a:lnTo>
                <a:lnTo>
                  <a:pt x="188917" y="229082"/>
                </a:lnTo>
                <a:lnTo>
                  <a:pt x="188917" y="220408"/>
                </a:lnTo>
                <a:lnTo>
                  <a:pt x="152618" y="220408"/>
                </a:lnTo>
                <a:lnTo>
                  <a:pt x="138884" y="216744"/>
                </a:lnTo>
                <a:lnTo>
                  <a:pt x="104494" y="196383"/>
                </a:lnTo>
                <a:lnTo>
                  <a:pt x="97223" y="171018"/>
                </a:lnTo>
                <a:lnTo>
                  <a:pt x="97223" y="162382"/>
                </a:lnTo>
                <a:lnTo>
                  <a:pt x="119776" y="128155"/>
                </a:lnTo>
                <a:lnTo>
                  <a:pt x="145608" y="119773"/>
                </a:lnTo>
                <a:lnTo>
                  <a:pt x="311755" y="119773"/>
                </a:lnTo>
                <a:lnTo>
                  <a:pt x="307564" y="112273"/>
                </a:lnTo>
                <a:lnTo>
                  <a:pt x="274082" y="76851"/>
                </a:lnTo>
                <a:lnTo>
                  <a:pt x="228527" y="55491"/>
                </a:lnTo>
                <a:lnTo>
                  <a:pt x="188882" y="47561"/>
                </a:lnTo>
                <a:lnTo>
                  <a:pt x="188882" y="0"/>
                </a:lnTo>
                <a:close/>
              </a:path>
              <a:path w="342900" h="561339">
                <a:moveTo>
                  <a:pt x="333297" y="318643"/>
                </a:moveTo>
                <a:lnTo>
                  <a:pt x="188917" y="318643"/>
                </a:lnTo>
                <a:lnTo>
                  <a:pt x="205745" y="323716"/>
                </a:lnTo>
                <a:lnTo>
                  <a:pt x="219918" y="329066"/>
                </a:lnTo>
                <a:lnTo>
                  <a:pt x="251603" y="355614"/>
                </a:lnTo>
                <a:lnTo>
                  <a:pt x="255379" y="376682"/>
                </a:lnTo>
                <a:lnTo>
                  <a:pt x="254990" y="383851"/>
                </a:lnTo>
                <a:lnTo>
                  <a:pt x="227185" y="425475"/>
                </a:lnTo>
                <a:lnTo>
                  <a:pt x="188917" y="437222"/>
                </a:lnTo>
                <a:lnTo>
                  <a:pt x="325139" y="437222"/>
                </a:lnTo>
                <a:lnTo>
                  <a:pt x="341085" y="395760"/>
                </a:lnTo>
                <a:lnTo>
                  <a:pt x="342779" y="380390"/>
                </a:lnTo>
                <a:lnTo>
                  <a:pt x="342644" y="372391"/>
                </a:lnTo>
                <a:lnTo>
                  <a:pt x="336080" y="325423"/>
                </a:lnTo>
                <a:lnTo>
                  <a:pt x="333297" y="318643"/>
                </a:lnTo>
                <a:close/>
              </a:path>
              <a:path w="342900" h="561339">
                <a:moveTo>
                  <a:pt x="188917" y="119773"/>
                </a:moveTo>
                <a:lnTo>
                  <a:pt x="152618" y="119773"/>
                </a:lnTo>
                <a:lnTo>
                  <a:pt x="152618" y="220408"/>
                </a:lnTo>
                <a:lnTo>
                  <a:pt x="188917" y="220408"/>
                </a:lnTo>
                <a:lnTo>
                  <a:pt x="188917" y="119773"/>
                </a:lnTo>
                <a:close/>
              </a:path>
              <a:path w="342900" h="561339">
                <a:moveTo>
                  <a:pt x="311755" y="119773"/>
                </a:moveTo>
                <a:lnTo>
                  <a:pt x="188917" y="119773"/>
                </a:lnTo>
                <a:lnTo>
                  <a:pt x="198979" y="120860"/>
                </a:lnTo>
                <a:lnTo>
                  <a:pt x="208282" y="124115"/>
                </a:lnTo>
                <a:lnTo>
                  <a:pt x="235822" y="156249"/>
                </a:lnTo>
                <a:lnTo>
                  <a:pt x="239980" y="179108"/>
                </a:lnTo>
                <a:lnTo>
                  <a:pt x="327374" y="179108"/>
                </a:lnTo>
                <a:lnTo>
                  <a:pt x="325835" y="163596"/>
                </a:lnTo>
                <a:lnTo>
                  <a:pt x="323068" y="149161"/>
                </a:lnTo>
                <a:lnTo>
                  <a:pt x="319073" y="135802"/>
                </a:lnTo>
                <a:lnTo>
                  <a:pt x="313848" y="123520"/>
                </a:lnTo>
                <a:lnTo>
                  <a:pt x="311755" y="119773"/>
                </a:lnTo>
                <a:close/>
              </a:path>
            </a:pathLst>
          </a:custGeom>
          <a:solidFill>
            <a:srgbClr val="00448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49</a:t>
            </a:fld>
            <a:endParaRPr spc="-22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838200"/>
            <a:ext cx="6629400" cy="1066800"/>
          </a:xfrm>
        </p:spPr>
        <p:txBody>
          <a:bodyPr/>
          <a:lstStyle/>
          <a:p>
            <a:r>
              <a:rPr lang="en-US" sz="3200" dirty="0"/>
              <a:t>2023-2025 Chapter Strategy</a:t>
            </a:r>
          </a:p>
        </p:txBody>
      </p:sp>
    </p:spTree>
    <p:extLst>
      <p:ext uri="{BB962C8B-B14F-4D97-AF65-F5344CB8AC3E}">
        <p14:creationId xmlns:p14="http://schemas.microsoft.com/office/powerpoint/2010/main" val="722131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020" y="278618"/>
            <a:ext cx="5441921" cy="720235"/>
          </a:xfrm>
          <a:prstGeom prst="rect">
            <a:avLst/>
          </a:prstGeom>
        </p:spPr>
        <p:txBody>
          <a:bodyPr vert="horz" wrap="square" lIns="0" tIns="14007" rIns="0" bIns="0" rtlCol="0" anchor="ctr">
            <a:spAutoFit/>
          </a:bodyPr>
          <a:lstStyle/>
          <a:p>
            <a:pPr marL="11206">
              <a:spcBef>
                <a:spcPts val="110"/>
              </a:spcBef>
            </a:pPr>
            <a:r>
              <a:rPr sz="2294" spc="88" dirty="0"/>
              <a:t>Race</a:t>
            </a:r>
            <a:r>
              <a:rPr sz="2294" spc="-49" dirty="0"/>
              <a:t> </a:t>
            </a:r>
            <a:r>
              <a:rPr sz="2294" spc="84" dirty="0"/>
              <a:t>and</a:t>
            </a:r>
            <a:r>
              <a:rPr sz="2294" spc="-44" dirty="0"/>
              <a:t> </a:t>
            </a:r>
            <a:r>
              <a:rPr sz="2294" spc="93" dirty="0"/>
              <a:t>Ethnicity</a:t>
            </a:r>
            <a:r>
              <a:rPr sz="2294" spc="-44" dirty="0"/>
              <a:t> </a:t>
            </a:r>
            <a:r>
              <a:rPr sz="2294" spc="79" dirty="0"/>
              <a:t>Comparison</a:t>
            </a:r>
            <a:r>
              <a:rPr sz="2294" spc="-44" dirty="0"/>
              <a:t> </a:t>
            </a:r>
            <a:r>
              <a:rPr sz="2294" spc="49" dirty="0"/>
              <a:t>of</a:t>
            </a:r>
            <a:r>
              <a:rPr sz="2294" spc="-49" dirty="0"/>
              <a:t> </a:t>
            </a:r>
            <a:r>
              <a:rPr sz="2294" spc="84" dirty="0"/>
              <a:t>Socioeconomic</a:t>
            </a:r>
            <a:r>
              <a:rPr sz="2294" spc="-44" dirty="0"/>
              <a:t> </a:t>
            </a:r>
            <a:r>
              <a:rPr sz="2294" spc="75" dirty="0"/>
              <a:t>Indicators</a:t>
            </a:r>
            <a:endParaRPr sz="2294"/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4" name="object 4"/>
          <p:cNvGrpSpPr/>
          <p:nvPr/>
        </p:nvGrpSpPr>
        <p:grpSpPr>
          <a:xfrm>
            <a:off x="5093074" y="4630831"/>
            <a:ext cx="3706346" cy="1453963"/>
            <a:chOff x="5619750" y="5248275"/>
            <a:chExt cx="4200525" cy="1647825"/>
          </a:xfrm>
        </p:grpSpPr>
        <p:sp>
          <p:nvSpPr>
            <p:cNvPr id="5" name="object 5"/>
            <p:cNvSpPr/>
            <p:nvPr/>
          </p:nvSpPr>
          <p:spPr>
            <a:xfrm>
              <a:off x="5715000" y="5253037"/>
              <a:ext cx="4105275" cy="0"/>
            </a:xfrm>
            <a:custGeom>
              <a:avLst/>
              <a:gdLst/>
              <a:ahLst/>
              <a:cxnLst/>
              <a:rect l="l" t="t" r="r" b="b"/>
              <a:pathLst>
                <a:path w="4105275">
                  <a:moveTo>
                    <a:pt x="0" y="0"/>
                  </a:moveTo>
                  <a:lnTo>
                    <a:pt x="410527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5715000" y="5776912"/>
              <a:ext cx="4105275" cy="514350"/>
            </a:xfrm>
            <a:custGeom>
              <a:avLst/>
              <a:gdLst/>
              <a:ahLst/>
              <a:cxnLst/>
              <a:rect l="l" t="t" r="r" b="b"/>
              <a:pathLst>
                <a:path w="4105275" h="514350">
                  <a:moveTo>
                    <a:pt x="0" y="0"/>
                  </a:moveTo>
                  <a:lnTo>
                    <a:pt x="833436" y="0"/>
                  </a:lnTo>
                </a:path>
                <a:path w="4105275" h="514350">
                  <a:moveTo>
                    <a:pt x="1214436" y="0"/>
                  </a:moveTo>
                  <a:lnTo>
                    <a:pt x="4105275" y="0"/>
                  </a:lnTo>
                </a:path>
                <a:path w="4105275" h="514350">
                  <a:moveTo>
                    <a:pt x="0" y="514350"/>
                  </a:moveTo>
                  <a:lnTo>
                    <a:pt x="147637" y="514350"/>
                  </a:lnTo>
                </a:path>
                <a:path w="4105275" h="514350">
                  <a:moveTo>
                    <a:pt x="528637" y="514350"/>
                  </a:moveTo>
                  <a:lnTo>
                    <a:pt x="833436" y="514350"/>
                  </a:lnTo>
                </a:path>
                <a:path w="4105275" h="514350">
                  <a:moveTo>
                    <a:pt x="1214436" y="514350"/>
                  </a:moveTo>
                  <a:lnTo>
                    <a:pt x="1519236" y="514350"/>
                  </a:lnTo>
                </a:path>
                <a:path w="4105275" h="514350">
                  <a:moveTo>
                    <a:pt x="1900236" y="514350"/>
                  </a:moveTo>
                  <a:lnTo>
                    <a:pt x="4105275" y="51435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5715000" y="6805612"/>
              <a:ext cx="4105275" cy="0"/>
            </a:xfrm>
            <a:custGeom>
              <a:avLst/>
              <a:gdLst/>
              <a:ahLst/>
              <a:cxnLst/>
              <a:rect l="l" t="t" r="r" b="b"/>
              <a:pathLst>
                <a:path w="4105275">
                  <a:moveTo>
                    <a:pt x="0" y="0"/>
                  </a:moveTo>
                  <a:lnTo>
                    <a:pt x="410527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5619750" y="5253037"/>
              <a:ext cx="4200525" cy="1643380"/>
            </a:xfrm>
            <a:custGeom>
              <a:avLst/>
              <a:gdLst/>
              <a:ahLst/>
              <a:cxnLst/>
              <a:rect l="l" t="t" r="r" b="b"/>
              <a:pathLst>
                <a:path w="4200525" h="1643379">
                  <a:moveTo>
                    <a:pt x="1119187" y="1547812"/>
                  </a:moveTo>
                  <a:lnTo>
                    <a:pt x="1119187" y="1643062"/>
                  </a:lnTo>
                </a:path>
                <a:path w="4200525" h="1643379">
                  <a:moveTo>
                    <a:pt x="1804987" y="1547812"/>
                  </a:moveTo>
                  <a:lnTo>
                    <a:pt x="1804987" y="1643062"/>
                  </a:lnTo>
                </a:path>
                <a:path w="4200525" h="1643379">
                  <a:moveTo>
                    <a:pt x="2481262" y="1547812"/>
                  </a:moveTo>
                  <a:lnTo>
                    <a:pt x="2481262" y="1643062"/>
                  </a:lnTo>
                </a:path>
                <a:path w="4200525" h="1643379">
                  <a:moveTo>
                    <a:pt x="3167062" y="1547812"/>
                  </a:moveTo>
                  <a:lnTo>
                    <a:pt x="3167062" y="1643062"/>
                  </a:lnTo>
                </a:path>
                <a:path w="4200525" h="1643379">
                  <a:moveTo>
                    <a:pt x="3852862" y="1547812"/>
                  </a:moveTo>
                  <a:lnTo>
                    <a:pt x="3852862" y="1643062"/>
                  </a:lnTo>
                </a:path>
                <a:path w="4200525" h="1643379">
                  <a:moveTo>
                    <a:pt x="433387" y="1547812"/>
                  </a:moveTo>
                  <a:lnTo>
                    <a:pt x="433387" y="1643062"/>
                  </a:lnTo>
                </a:path>
                <a:path w="4200525" h="1643379">
                  <a:moveTo>
                    <a:pt x="95250" y="1552575"/>
                  </a:moveTo>
                  <a:lnTo>
                    <a:pt x="4200525" y="1552575"/>
                  </a:lnTo>
                </a:path>
                <a:path w="4200525" h="1643379">
                  <a:moveTo>
                    <a:pt x="95250" y="0"/>
                  </a:moveTo>
                  <a:lnTo>
                    <a:pt x="0" y="0"/>
                  </a:lnTo>
                </a:path>
                <a:path w="4200525" h="1643379">
                  <a:moveTo>
                    <a:pt x="95250" y="523875"/>
                  </a:moveTo>
                  <a:lnTo>
                    <a:pt x="0" y="523875"/>
                  </a:lnTo>
                </a:path>
                <a:path w="4200525" h="1643379">
                  <a:moveTo>
                    <a:pt x="95250" y="1038225"/>
                  </a:moveTo>
                  <a:lnTo>
                    <a:pt x="0" y="1038225"/>
                  </a:lnTo>
                </a:path>
                <a:path w="4200525" h="1643379">
                  <a:moveTo>
                    <a:pt x="95250" y="1552575"/>
                  </a:moveTo>
                  <a:lnTo>
                    <a:pt x="0" y="1552575"/>
                  </a:lnTo>
                </a:path>
                <a:path w="4200525" h="1643379">
                  <a:moveTo>
                    <a:pt x="90487" y="4762"/>
                  </a:moveTo>
                  <a:lnTo>
                    <a:pt x="90487" y="15478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5862637" y="6281737"/>
              <a:ext cx="381000" cy="519430"/>
            </a:xfrm>
            <a:custGeom>
              <a:avLst/>
              <a:gdLst/>
              <a:ahLst/>
              <a:cxnLst/>
              <a:rect l="l" t="t" r="r" b="b"/>
              <a:pathLst>
                <a:path w="381000" h="519429">
                  <a:moveTo>
                    <a:pt x="380999" y="0"/>
                  </a:moveTo>
                  <a:lnTo>
                    <a:pt x="0" y="0"/>
                  </a:lnTo>
                  <a:lnTo>
                    <a:pt x="0" y="519112"/>
                  </a:lnTo>
                  <a:lnTo>
                    <a:pt x="380999" y="519112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5862637" y="6281737"/>
              <a:ext cx="381000" cy="519430"/>
            </a:xfrm>
            <a:custGeom>
              <a:avLst/>
              <a:gdLst/>
              <a:ahLst/>
              <a:cxnLst/>
              <a:rect l="l" t="t" r="r" b="b"/>
              <a:pathLst>
                <a:path w="381000" h="519429">
                  <a:moveTo>
                    <a:pt x="380999" y="519112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51911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6548437" y="5700712"/>
              <a:ext cx="381000" cy="1100455"/>
            </a:xfrm>
            <a:custGeom>
              <a:avLst/>
              <a:gdLst/>
              <a:ahLst/>
              <a:cxnLst/>
              <a:rect l="l" t="t" r="r" b="b"/>
              <a:pathLst>
                <a:path w="381000" h="1100454">
                  <a:moveTo>
                    <a:pt x="380999" y="0"/>
                  </a:moveTo>
                  <a:lnTo>
                    <a:pt x="0" y="0"/>
                  </a:lnTo>
                  <a:lnTo>
                    <a:pt x="0" y="1100137"/>
                  </a:lnTo>
                  <a:lnTo>
                    <a:pt x="380999" y="1100137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6548437" y="5700712"/>
              <a:ext cx="381000" cy="1100455"/>
            </a:xfrm>
            <a:custGeom>
              <a:avLst/>
              <a:gdLst/>
              <a:ahLst/>
              <a:cxnLst/>
              <a:rect l="l" t="t" r="r" b="b"/>
              <a:pathLst>
                <a:path w="381000" h="1100454">
                  <a:moveTo>
                    <a:pt x="380999" y="1100137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110013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4236" y="6234112"/>
              <a:ext cx="381000" cy="567055"/>
            </a:xfrm>
            <a:custGeom>
              <a:avLst/>
              <a:gdLst/>
              <a:ahLst/>
              <a:cxnLst/>
              <a:rect l="l" t="t" r="r" b="b"/>
              <a:pathLst>
                <a:path w="381000" h="567054">
                  <a:moveTo>
                    <a:pt x="380999" y="0"/>
                  </a:moveTo>
                  <a:lnTo>
                    <a:pt x="0" y="0"/>
                  </a:lnTo>
                  <a:lnTo>
                    <a:pt x="0" y="566737"/>
                  </a:lnTo>
                  <a:lnTo>
                    <a:pt x="380999" y="566737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7234236" y="6234112"/>
              <a:ext cx="381000" cy="567055"/>
            </a:xfrm>
            <a:custGeom>
              <a:avLst/>
              <a:gdLst/>
              <a:ahLst/>
              <a:cxnLst/>
              <a:rect l="l" t="t" r="r" b="b"/>
              <a:pathLst>
                <a:path w="381000" h="567054">
                  <a:moveTo>
                    <a:pt x="380999" y="566737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56673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7910511" y="6272212"/>
              <a:ext cx="381000" cy="528955"/>
            </a:xfrm>
            <a:custGeom>
              <a:avLst/>
              <a:gdLst/>
              <a:ahLst/>
              <a:cxnLst/>
              <a:rect l="l" t="t" r="r" b="b"/>
              <a:pathLst>
                <a:path w="381000" h="528954">
                  <a:moveTo>
                    <a:pt x="380999" y="0"/>
                  </a:moveTo>
                  <a:lnTo>
                    <a:pt x="0" y="0"/>
                  </a:lnTo>
                  <a:lnTo>
                    <a:pt x="0" y="528637"/>
                  </a:lnTo>
                  <a:lnTo>
                    <a:pt x="380999" y="528637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7910511" y="6272212"/>
              <a:ext cx="381000" cy="528955"/>
            </a:xfrm>
            <a:custGeom>
              <a:avLst/>
              <a:gdLst/>
              <a:ahLst/>
              <a:cxnLst/>
              <a:rect l="l" t="t" r="r" b="b"/>
              <a:pathLst>
                <a:path w="381000" h="528954">
                  <a:moveTo>
                    <a:pt x="380999" y="528637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52863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8596311" y="6510337"/>
              <a:ext cx="381000" cy="290830"/>
            </a:xfrm>
            <a:custGeom>
              <a:avLst/>
              <a:gdLst/>
              <a:ahLst/>
              <a:cxnLst/>
              <a:rect l="l" t="t" r="r" b="b"/>
              <a:pathLst>
                <a:path w="381000" h="290829">
                  <a:moveTo>
                    <a:pt x="380999" y="0"/>
                  </a:moveTo>
                  <a:lnTo>
                    <a:pt x="0" y="0"/>
                  </a:lnTo>
                  <a:lnTo>
                    <a:pt x="0" y="290512"/>
                  </a:lnTo>
                  <a:lnTo>
                    <a:pt x="380999" y="290512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8596311" y="6510337"/>
              <a:ext cx="381000" cy="290830"/>
            </a:xfrm>
            <a:custGeom>
              <a:avLst/>
              <a:gdLst/>
              <a:ahLst/>
              <a:cxnLst/>
              <a:rect l="l" t="t" r="r" b="b"/>
              <a:pathLst>
                <a:path w="381000" h="290829">
                  <a:moveTo>
                    <a:pt x="380999" y="290512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29051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9282111" y="6310312"/>
              <a:ext cx="381000" cy="490855"/>
            </a:xfrm>
            <a:custGeom>
              <a:avLst/>
              <a:gdLst/>
              <a:ahLst/>
              <a:cxnLst/>
              <a:rect l="l" t="t" r="r" b="b"/>
              <a:pathLst>
                <a:path w="381000" h="490854">
                  <a:moveTo>
                    <a:pt x="380999" y="0"/>
                  </a:moveTo>
                  <a:lnTo>
                    <a:pt x="0" y="0"/>
                  </a:lnTo>
                  <a:lnTo>
                    <a:pt x="0" y="490537"/>
                  </a:lnTo>
                  <a:lnTo>
                    <a:pt x="380999" y="490537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9282111" y="6310312"/>
              <a:ext cx="381000" cy="490855"/>
            </a:xfrm>
            <a:custGeom>
              <a:avLst/>
              <a:gdLst/>
              <a:ahLst/>
              <a:cxnLst/>
              <a:rect l="l" t="t" r="r" b="b"/>
              <a:pathLst>
                <a:path w="381000" h="490854">
                  <a:moveTo>
                    <a:pt x="380999" y="490537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49053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707996" y="4367493"/>
            <a:ext cx="226582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Percent</a:t>
            </a:r>
            <a:r>
              <a:rPr sz="794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Residents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in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Poverty</a:t>
            </a:r>
            <a:r>
              <a:rPr sz="794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by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Race/Ethnicity,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50809" y="5376022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5.1%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30713" y="4863353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10.7%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61044" y="5334000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5.6%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57757" y="5367618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5.2%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62875" y="5577728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2.9%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67993" y="5401235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4.8%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14367" y="6051736"/>
            <a:ext cx="329453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774" marR="4483" indent="-15129">
              <a:lnSpc>
                <a:spcPct val="111100"/>
              </a:lnSpc>
              <a:spcBef>
                <a:spcPts val="88"/>
              </a:spcBef>
            </a:pPr>
            <a:r>
              <a:rPr sz="794" spc="-53" dirty="0">
                <a:solidFill>
                  <a:srgbClr val="323232"/>
                </a:solidFill>
                <a:latin typeface="Gill Sans MT"/>
                <a:cs typeface="Gill Sans MT"/>
              </a:rPr>
              <a:t>Howard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 County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88218" y="6065184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01310" y="6065184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66991" y="6065184"/>
            <a:ext cx="2470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96001" y="6065184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97001" y="6051736"/>
            <a:ext cx="401731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62756">
              <a:lnSpc>
                <a:spcPct val="111100"/>
              </a:lnSpc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Native </a:t>
            </a:r>
            <a:r>
              <a:rPr sz="794" spc="-26" dirty="0">
                <a:solidFill>
                  <a:srgbClr val="323232"/>
                </a:solidFill>
                <a:latin typeface="Gill Sans MT"/>
                <a:cs typeface="Gill Sans MT"/>
              </a:rPr>
              <a:t>American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26227" y="5939118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26227" y="5485280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76438" y="5031442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76438" y="4577604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15%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227544" y="2168338"/>
            <a:ext cx="3462618" cy="1706096"/>
            <a:chOff x="5772150" y="2457450"/>
            <a:chExt cx="3924300" cy="1933575"/>
          </a:xfrm>
        </p:grpSpPr>
        <p:sp>
          <p:nvSpPr>
            <p:cNvPr id="39" name="object 39"/>
            <p:cNvSpPr/>
            <p:nvPr/>
          </p:nvSpPr>
          <p:spPr>
            <a:xfrm>
              <a:off x="5867400" y="2462212"/>
              <a:ext cx="3829050" cy="923925"/>
            </a:xfrm>
            <a:custGeom>
              <a:avLst/>
              <a:gdLst/>
              <a:ahLst/>
              <a:cxnLst/>
              <a:rect l="l" t="t" r="r" b="b"/>
              <a:pathLst>
                <a:path w="3829050" h="923925">
                  <a:moveTo>
                    <a:pt x="0" y="0"/>
                  </a:moveTo>
                  <a:lnTo>
                    <a:pt x="3829050" y="0"/>
                  </a:lnTo>
                </a:path>
                <a:path w="3829050" h="923925">
                  <a:moveTo>
                    <a:pt x="0" y="466725"/>
                  </a:moveTo>
                  <a:lnTo>
                    <a:pt x="3829050" y="466725"/>
                  </a:lnTo>
                </a:path>
                <a:path w="3829050" h="923925">
                  <a:moveTo>
                    <a:pt x="0" y="923925"/>
                  </a:moveTo>
                  <a:lnTo>
                    <a:pt x="3829050" y="92392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" name="object 40"/>
            <p:cNvSpPr/>
            <p:nvPr/>
          </p:nvSpPr>
          <p:spPr>
            <a:xfrm>
              <a:off x="5867400" y="3843337"/>
              <a:ext cx="3829050" cy="0"/>
            </a:xfrm>
            <a:custGeom>
              <a:avLst/>
              <a:gdLst/>
              <a:ahLst/>
              <a:cxnLst/>
              <a:rect l="l" t="t" r="r" b="b"/>
              <a:pathLst>
                <a:path w="3829050">
                  <a:moveTo>
                    <a:pt x="0" y="0"/>
                  </a:moveTo>
                  <a:lnTo>
                    <a:pt x="128587" y="0"/>
                  </a:lnTo>
                </a:path>
                <a:path w="3829050">
                  <a:moveTo>
                    <a:pt x="509586" y="0"/>
                  </a:moveTo>
                  <a:lnTo>
                    <a:pt x="766761" y="0"/>
                  </a:lnTo>
                </a:path>
                <a:path w="3829050">
                  <a:moveTo>
                    <a:pt x="1147761" y="0"/>
                  </a:moveTo>
                  <a:lnTo>
                    <a:pt x="1404936" y="0"/>
                  </a:lnTo>
                </a:path>
                <a:path w="3829050">
                  <a:moveTo>
                    <a:pt x="1785936" y="0"/>
                  </a:moveTo>
                  <a:lnTo>
                    <a:pt x="2681286" y="0"/>
                  </a:lnTo>
                </a:path>
                <a:path w="3829050">
                  <a:moveTo>
                    <a:pt x="3062286" y="0"/>
                  </a:moveTo>
                  <a:lnTo>
                    <a:pt x="3319461" y="0"/>
                  </a:lnTo>
                </a:path>
                <a:path w="3829050">
                  <a:moveTo>
                    <a:pt x="3700461" y="0"/>
                  </a:moveTo>
                  <a:lnTo>
                    <a:pt x="382905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" name="object 41"/>
            <p:cNvSpPr/>
            <p:nvPr/>
          </p:nvSpPr>
          <p:spPr>
            <a:xfrm>
              <a:off x="5867400" y="4300537"/>
              <a:ext cx="3829050" cy="0"/>
            </a:xfrm>
            <a:custGeom>
              <a:avLst/>
              <a:gdLst/>
              <a:ahLst/>
              <a:cxnLst/>
              <a:rect l="l" t="t" r="r" b="b"/>
              <a:pathLst>
                <a:path w="3829050">
                  <a:moveTo>
                    <a:pt x="0" y="0"/>
                  </a:moveTo>
                  <a:lnTo>
                    <a:pt x="382905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5772150" y="2462212"/>
              <a:ext cx="3924300" cy="1929130"/>
            </a:xfrm>
            <a:custGeom>
              <a:avLst/>
              <a:gdLst/>
              <a:ahLst/>
              <a:cxnLst/>
              <a:rect l="l" t="t" r="r" b="b"/>
              <a:pathLst>
                <a:path w="3924300" h="1929129">
                  <a:moveTo>
                    <a:pt x="1052512" y="1833562"/>
                  </a:moveTo>
                  <a:lnTo>
                    <a:pt x="1052512" y="1928812"/>
                  </a:lnTo>
                </a:path>
                <a:path w="3924300" h="1929129">
                  <a:moveTo>
                    <a:pt x="1690687" y="1833562"/>
                  </a:moveTo>
                  <a:lnTo>
                    <a:pt x="1690687" y="1928812"/>
                  </a:lnTo>
                </a:path>
                <a:path w="3924300" h="1929129">
                  <a:moveTo>
                    <a:pt x="2328862" y="1833562"/>
                  </a:moveTo>
                  <a:lnTo>
                    <a:pt x="2328862" y="1928812"/>
                  </a:lnTo>
                </a:path>
                <a:path w="3924300" h="1929129">
                  <a:moveTo>
                    <a:pt x="2967037" y="1833562"/>
                  </a:moveTo>
                  <a:lnTo>
                    <a:pt x="2967037" y="1928812"/>
                  </a:lnTo>
                </a:path>
                <a:path w="3924300" h="1929129">
                  <a:moveTo>
                    <a:pt x="3605212" y="1833562"/>
                  </a:moveTo>
                  <a:lnTo>
                    <a:pt x="3605212" y="1928812"/>
                  </a:lnTo>
                </a:path>
                <a:path w="3924300" h="1929129">
                  <a:moveTo>
                    <a:pt x="414337" y="1833562"/>
                  </a:moveTo>
                  <a:lnTo>
                    <a:pt x="414337" y="1928812"/>
                  </a:lnTo>
                </a:path>
                <a:path w="3924300" h="1929129">
                  <a:moveTo>
                    <a:pt x="95250" y="1838325"/>
                  </a:moveTo>
                  <a:lnTo>
                    <a:pt x="3924300" y="1838325"/>
                  </a:lnTo>
                </a:path>
                <a:path w="3924300" h="1929129">
                  <a:moveTo>
                    <a:pt x="95250" y="0"/>
                  </a:moveTo>
                  <a:lnTo>
                    <a:pt x="0" y="0"/>
                  </a:lnTo>
                </a:path>
                <a:path w="3924300" h="1929129">
                  <a:moveTo>
                    <a:pt x="95250" y="466725"/>
                  </a:moveTo>
                  <a:lnTo>
                    <a:pt x="0" y="466725"/>
                  </a:lnTo>
                </a:path>
                <a:path w="3924300" h="1929129">
                  <a:moveTo>
                    <a:pt x="95250" y="923925"/>
                  </a:moveTo>
                  <a:lnTo>
                    <a:pt x="0" y="923925"/>
                  </a:lnTo>
                </a:path>
                <a:path w="3924300" h="1929129">
                  <a:moveTo>
                    <a:pt x="95250" y="1381125"/>
                  </a:moveTo>
                  <a:lnTo>
                    <a:pt x="0" y="1381125"/>
                  </a:lnTo>
                </a:path>
                <a:path w="3924300" h="1929129">
                  <a:moveTo>
                    <a:pt x="95250" y="1838325"/>
                  </a:moveTo>
                  <a:lnTo>
                    <a:pt x="0" y="1838325"/>
                  </a:lnTo>
                </a:path>
                <a:path w="3924300" h="1929129">
                  <a:moveTo>
                    <a:pt x="90487" y="4762"/>
                  </a:moveTo>
                  <a:lnTo>
                    <a:pt x="90487" y="18335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" name="object 43"/>
            <p:cNvSpPr/>
            <p:nvPr/>
          </p:nvSpPr>
          <p:spPr>
            <a:xfrm>
              <a:off x="5995987" y="3586162"/>
              <a:ext cx="381000" cy="709930"/>
            </a:xfrm>
            <a:custGeom>
              <a:avLst/>
              <a:gdLst/>
              <a:ahLst/>
              <a:cxnLst/>
              <a:rect l="l" t="t" r="r" b="b"/>
              <a:pathLst>
                <a:path w="381000" h="709929">
                  <a:moveTo>
                    <a:pt x="380999" y="0"/>
                  </a:moveTo>
                  <a:lnTo>
                    <a:pt x="0" y="0"/>
                  </a:lnTo>
                  <a:lnTo>
                    <a:pt x="0" y="709612"/>
                  </a:lnTo>
                  <a:lnTo>
                    <a:pt x="380999" y="709612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" name="object 44"/>
            <p:cNvSpPr/>
            <p:nvPr/>
          </p:nvSpPr>
          <p:spPr>
            <a:xfrm>
              <a:off x="5995987" y="3586162"/>
              <a:ext cx="381000" cy="709930"/>
            </a:xfrm>
            <a:custGeom>
              <a:avLst/>
              <a:gdLst/>
              <a:ahLst/>
              <a:cxnLst/>
              <a:rect l="l" t="t" r="r" b="b"/>
              <a:pathLst>
                <a:path w="381000" h="709929">
                  <a:moveTo>
                    <a:pt x="380999" y="709612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70961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6634162" y="3386137"/>
              <a:ext cx="381000" cy="909955"/>
            </a:xfrm>
            <a:custGeom>
              <a:avLst/>
              <a:gdLst/>
              <a:ahLst/>
              <a:cxnLst/>
              <a:rect l="l" t="t" r="r" b="b"/>
              <a:pathLst>
                <a:path w="381000" h="909954">
                  <a:moveTo>
                    <a:pt x="380999" y="0"/>
                  </a:moveTo>
                  <a:lnTo>
                    <a:pt x="0" y="0"/>
                  </a:lnTo>
                  <a:lnTo>
                    <a:pt x="0" y="909637"/>
                  </a:lnTo>
                  <a:lnTo>
                    <a:pt x="380999" y="909637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6634162" y="3386137"/>
              <a:ext cx="381000" cy="909955"/>
            </a:xfrm>
            <a:custGeom>
              <a:avLst/>
              <a:gdLst/>
              <a:ahLst/>
              <a:cxnLst/>
              <a:rect l="l" t="t" r="r" b="b"/>
              <a:pathLst>
                <a:path w="381000" h="909954">
                  <a:moveTo>
                    <a:pt x="380999" y="909637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90963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" name="object 47"/>
            <p:cNvSpPr/>
            <p:nvPr/>
          </p:nvSpPr>
          <p:spPr>
            <a:xfrm>
              <a:off x="7272336" y="3386137"/>
              <a:ext cx="381000" cy="909955"/>
            </a:xfrm>
            <a:custGeom>
              <a:avLst/>
              <a:gdLst/>
              <a:ahLst/>
              <a:cxnLst/>
              <a:rect l="l" t="t" r="r" b="b"/>
              <a:pathLst>
                <a:path w="381000" h="909954">
                  <a:moveTo>
                    <a:pt x="380999" y="0"/>
                  </a:moveTo>
                  <a:lnTo>
                    <a:pt x="0" y="0"/>
                  </a:lnTo>
                  <a:lnTo>
                    <a:pt x="0" y="909637"/>
                  </a:lnTo>
                  <a:lnTo>
                    <a:pt x="380999" y="909637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7272336" y="3386137"/>
              <a:ext cx="381000" cy="909955"/>
            </a:xfrm>
            <a:custGeom>
              <a:avLst/>
              <a:gdLst/>
              <a:ahLst/>
              <a:cxnLst/>
              <a:rect l="l" t="t" r="r" b="b"/>
              <a:pathLst>
                <a:path w="381000" h="909954">
                  <a:moveTo>
                    <a:pt x="380999" y="909637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90963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7910511" y="3548062"/>
              <a:ext cx="381000" cy="748030"/>
            </a:xfrm>
            <a:custGeom>
              <a:avLst/>
              <a:gdLst/>
              <a:ahLst/>
              <a:cxnLst/>
              <a:rect l="l" t="t" r="r" b="b"/>
              <a:pathLst>
                <a:path w="381000" h="748029">
                  <a:moveTo>
                    <a:pt x="380999" y="0"/>
                  </a:moveTo>
                  <a:lnTo>
                    <a:pt x="0" y="0"/>
                  </a:lnTo>
                  <a:lnTo>
                    <a:pt x="0" y="747712"/>
                  </a:lnTo>
                  <a:lnTo>
                    <a:pt x="380999" y="747712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7910511" y="3548062"/>
              <a:ext cx="381000" cy="748030"/>
            </a:xfrm>
            <a:custGeom>
              <a:avLst/>
              <a:gdLst/>
              <a:ahLst/>
              <a:cxnLst/>
              <a:rect l="l" t="t" r="r" b="b"/>
              <a:pathLst>
                <a:path w="381000" h="748029">
                  <a:moveTo>
                    <a:pt x="380999" y="747712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74771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1" name="object 51"/>
            <p:cNvSpPr/>
            <p:nvPr/>
          </p:nvSpPr>
          <p:spPr>
            <a:xfrm>
              <a:off x="8548686" y="3719512"/>
              <a:ext cx="381000" cy="576580"/>
            </a:xfrm>
            <a:custGeom>
              <a:avLst/>
              <a:gdLst/>
              <a:ahLst/>
              <a:cxnLst/>
              <a:rect l="l" t="t" r="r" b="b"/>
              <a:pathLst>
                <a:path w="381000" h="576579">
                  <a:moveTo>
                    <a:pt x="380999" y="0"/>
                  </a:moveTo>
                  <a:lnTo>
                    <a:pt x="0" y="0"/>
                  </a:lnTo>
                  <a:lnTo>
                    <a:pt x="0" y="576262"/>
                  </a:lnTo>
                  <a:lnTo>
                    <a:pt x="380999" y="576262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2" name="object 52"/>
            <p:cNvSpPr/>
            <p:nvPr/>
          </p:nvSpPr>
          <p:spPr>
            <a:xfrm>
              <a:off x="8548686" y="3719512"/>
              <a:ext cx="381000" cy="576580"/>
            </a:xfrm>
            <a:custGeom>
              <a:avLst/>
              <a:gdLst/>
              <a:ahLst/>
              <a:cxnLst/>
              <a:rect l="l" t="t" r="r" b="b"/>
              <a:pathLst>
                <a:path w="381000" h="576579">
                  <a:moveTo>
                    <a:pt x="380999" y="576262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57626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3" name="object 53"/>
            <p:cNvSpPr/>
            <p:nvPr/>
          </p:nvSpPr>
          <p:spPr>
            <a:xfrm>
              <a:off x="9186861" y="3643312"/>
              <a:ext cx="381000" cy="652780"/>
            </a:xfrm>
            <a:custGeom>
              <a:avLst/>
              <a:gdLst/>
              <a:ahLst/>
              <a:cxnLst/>
              <a:rect l="l" t="t" r="r" b="b"/>
              <a:pathLst>
                <a:path w="381000" h="652779">
                  <a:moveTo>
                    <a:pt x="380999" y="0"/>
                  </a:moveTo>
                  <a:lnTo>
                    <a:pt x="0" y="0"/>
                  </a:lnTo>
                  <a:lnTo>
                    <a:pt x="0" y="652462"/>
                  </a:lnTo>
                  <a:lnTo>
                    <a:pt x="380999" y="652462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4" name="object 54"/>
            <p:cNvSpPr/>
            <p:nvPr/>
          </p:nvSpPr>
          <p:spPr>
            <a:xfrm>
              <a:off x="9186861" y="3643312"/>
              <a:ext cx="381000" cy="652780"/>
            </a:xfrm>
            <a:custGeom>
              <a:avLst/>
              <a:gdLst/>
              <a:ahLst/>
              <a:cxnLst/>
              <a:rect l="l" t="t" r="r" b="b"/>
              <a:pathLst>
                <a:path w="381000" h="652779">
                  <a:moveTo>
                    <a:pt x="380999" y="652462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65246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5536232" y="1350309"/>
            <a:ext cx="2602006" cy="694586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algn="ctr">
              <a:spcBef>
                <a:spcPts val="110"/>
              </a:spcBef>
            </a:pPr>
            <a:r>
              <a:rPr sz="2294" b="1" spc="93" dirty="0">
                <a:solidFill>
                  <a:srgbClr val="0065CC"/>
                </a:solidFill>
                <a:latin typeface="Calibri"/>
                <a:cs typeface="Calibri"/>
              </a:rPr>
              <a:t>Financial</a:t>
            </a:r>
            <a:r>
              <a:rPr sz="2294" b="1" spc="-49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75" dirty="0">
                <a:solidFill>
                  <a:srgbClr val="0065CC"/>
                </a:solidFill>
                <a:latin typeface="Calibri"/>
                <a:cs typeface="Calibri"/>
              </a:rPr>
              <a:t>Instability</a:t>
            </a:r>
            <a:endParaRPr sz="2294">
              <a:latin typeface="Calibri"/>
              <a:cs typeface="Calibri"/>
            </a:endParaRPr>
          </a:p>
          <a:p>
            <a:pPr marL="7845" algn="ctr">
              <a:spcBef>
                <a:spcPts val="1593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Unemployment</a:t>
            </a:r>
            <a:r>
              <a:rPr sz="794" b="1" spc="-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Rate</a:t>
            </a:r>
            <a:r>
              <a:rPr sz="794" b="1" spc="-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by Race/Ethnicity,</a:t>
            </a:r>
            <a:r>
              <a:rPr sz="794" b="1" spc="-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68469" y="2997573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3.9%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081992" y="2821081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5%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645068" y="2821081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5%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157756" y="2963956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4.1%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720851" y="3115235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3.2%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83947" y="3048000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3.6%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428532" y="3841375"/>
            <a:ext cx="329453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774" marR="4483" indent="-15129">
              <a:lnSpc>
                <a:spcPct val="111100"/>
              </a:lnSpc>
              <a:spcBef>
                <a:spcPts val="88"/>
              </a:spcBef>
            </a:pPr>
            <a:r>
              <a:rPr sz="794" spc="-53" dirty="0">
                <a:solidFill>
                  <a:srgbClr val="323232"/>
                </a:solidFill>
                <a:latin typeface="Gill Sans MT"/>
                <a:cs typeface="Gill Sans MT"/>
              </a:rPr>
              <a:t>Howard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 County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961760" y="3854824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534231" y="3854824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159290" y="3854824"/>
            <a:ext cx="2470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647680" y="3854824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208059" y="3841375"/>
            <a:ext cx="401731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62756">
              <a:lnSpc>
                <a:spcPct val="111100"/>
              </a:lnSpc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Native </a:t>
            </a:r>
            <a:r>
              <a:rPr sz="794" spc="-26" dirty="0">
                <a:solidFill>
                  <a:srgbClr val="323232"/>
                </a:solidFill>
                <a:latin typeface="Gill Sans MT"/>
                <a:cs typeface="Gill Sans MT"/>
              </a:rPr>
              <a:t>American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060708" y="3728758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984380" y="3325346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2.5%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060708" y="2921934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984380" y="2518523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7.5%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010919" y="2115111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body" idx="1"/>
          </p:nvPr>
        </p:nvSpPr>
        <p:spPr>
          <a:xfrm>
            <a:off x="537882" y="1415684"/>
            <a:ext cx="3878918" cy="116034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 marR="26896">
              <a:lnSpc>
                <a:spcPct val="115700"/>
              </a:lnSpc>
              <a:spcBef>
                <a:spcPts val="88"/>
              </a:spcBef>
            </a:pPr>
            <a:r>
              <a:rPr sz="1000" spc="9" dirty="0"/>
              <a:t>There</a:t>
            </a:r>
            <a:r>
              <a:rPr sz="1000" spc="4" dirty="0"/>
              <a:t> </a:t>
            </a:r>
            <a:r>
              <a:rPr sz="1000" spc="9" dirty="0"/>
              <a:t>are socioeconomic </a:t>
            </a:r>
            <a:r>
              <a:rPr sz="1000" dirty="0"/>
              <a:t>differences</a:t>
            </a:r>
            <a:r>
              <a:rPr sz="1000" spc="9" dirty="0"/>
              <a:t> within the</a:t>
            </a:r>
            <a:r>
              <a:rPr sz="1000" spc="4" dirty="0"/>
              <a:t> </a:t>
            </a:r>
            <a:r>
              <a:rPr sz="1000" spc="9" dirty="0"/>
              <a:t>county, based </a:t>
            </a:r>
            <a:r>
              <a:rPr sz="1000" spc="-22" dirty="0"/>
              <a:t>on </a:t>
            </a:r>
            <a:r>
              <a:rPr sz="1000" dirty="0"/>
              <a:t>racial</a:t>
            </a:r>
            <a:r>
              <a:rPr sz="1000" spc="22" dirty="0"/>
              <a:t> </a:t>
            </a:r>
            <a:r>
              <a:rPr sz="1000" dirty="0"/>
              <a:t>and</a:t>
            </a:r>
            <a:r>
              <a:rPr sz="1000" spc="22" dirty="0"/>
              <a:t> </a:t>
            </a:r>
            <a:r>
              <a:rPr sz="1000" dirty="0"/>
              <a:t>ethnic</a:t>
            </a:r>
            <a:r>
              <a:rPr sz="1000" spc="22" dirty="0"/>
              <a:t> </a:t>
            </a:r>
            <a:r>
              <a:rPr sz="1000" dirty="0"/>
              <a:t>identity.</a:t>
            </a:r>
            <a:r>
              <a:rPr sz="1000" spc="22" dirty="0"/>
              <a:t> </a:t>
            </a:r>
            <a:r>
              <a:rPr sz="1000" dirty="0"/>
              <a:t>All</a:t>
            </a:r>
            <a:r>
              <a:rPr sz="1000" spc="22" dirty="0"/>
              <a:t> </a:t>
            </a:r>
            <a:r>
              <a:rPr sz="1000" dirty="0"/>
              <a:t>people</a:t>
            </a:r>
            <a:r>
              <a:rPr sz="1000" spc="22" dirty="0"/>
              <a:t> </a:t>
            </a:r>
            <a:r>
              <a:rPr sz="1000" dirty="0"/>
              <a:t>of</a:t>
            </a:r>
            <a:r>
              <a:rPr sz="1000" spc="26" dirty="0"/>
              <a:t> </a:t>
            </a:r>
            <a:r>
              <a:rPr sz="1000" dirty="0"/>
              <a:t>color</a:t>
            </a:r>
            <a:r>
              <a:rPr sz="1000" spc="22" dirty="0"/>
              <a:t> </a:t>
            </a:r>
            <a:r>
              <a:rPr sz="1000" dirty="0"/>
              <a:t>within</a:t>
            </a:r>
            <a:r>
              <a:rPr sz="1000" spc="22" dirty="0"/>
              <a:t> </a:t>
            </a:r>
            <a:r>
              <a:rPr sz="1000" dirty="0"/>
              <a:t>the</a:t>
            </a:r>
            <a:r>
              <a:rPr sz="1000" spc="22" dirty="0"/>
              <a:t> </a:t>
            </a:r>
            <a:r>
              <a:rPr sz="1000" spc="-9" dirty="0"/>
              <a:t>county</a:t>
            </a:r>
            <a:r>
              <a:rPr sz="1000" spc="441" dirty="0"/>
              <a:t> </a:t>
            </a:r>
            <a:r>
              <a:rPr sz="1000" dirty="0"/>
              <a:t>have</a:t>
            </a:r>
            <a:r>
              <a:rPr sz="1000" spc="26" dirty="0"/>
              <a:t> </a:t>
            </a:r>
            <a:r>
              <a:rPr sz="1000" dirty="0"/>
              <a:t>higher</a:t>
            </a:r>
            <a:r>
              <a:rPr sz="1000" spc="26" dirty="0"/>
              <a:t> </a:t>
            </a:r>
            <a:r>
              <a:rPr sz="1000" dirty="0"/>
              <a:t>rates</a:t>
            </a:r>
            <a:r>
              <a:rPr sz="1000" spc="31" dirty="0"/>
              <a:t> </a:t>
            </a:r>
            <a:r>
              <a:rPr sz="1000" dirty="0"/>
              <a:t>of</a:t>
            </a:r>
            <a:r>
              <a:rPr sz="1000" spc="26" dirty="0"/>
              <a:t> </a:t>
            </a:r>
            <a:r>
              <a:rPr sz="1000" dirty="0"/>
              <a:t>unemployment</a:t>
            </a:r>
            <a:r>
              <a:rPr sz="1000" spc="31" dirty="0"/>
              <a:t> </a:t>
            </a:r>
            <a:r>
              <a:rPr sz="1000" dirty="0"/>
              <a:t>than</a:t>
            </a:r>
            <a:r>
              <a:rPr sz="1000" spc="26" dirty="0"/>
              <a:t> </a:t>
            </a:r>
            <a:r>
              <a:rPr sz="1000" dirty="0"/>
              <a:t>NH</a:t>
            </a:r>
            <a:r>
              <a:rPr sz="1000" spc="31" dirty="0"/>
              <a:t> </a:t>
            </a:r>
            <a:r>
              <a:rPr sz="1000" spc="-18" dirty="0"/>
              <a:t>White</a:t>
            </a:r>
            <a:r>
              <a:rPr sz="1000" spc="26" dirty="0"/>
              <a:t> </a:t>
            </a:r>
            <a:r>
              <a:rPr sz="1000" dirty="0"/>
              <a:t>residents.</a:t>
            </a:r>
            <a:r>
              <a:rPr sz="1000" spc="26" dirty="0"/>
              <a:t> </a:t>
            </a:r>
            <a:r>
              <a:rPr sz="1000" spc="-22" dirty="0"/>
              <a:t>NH </a:t>
            </a:r>
            <a:r>
              <a:rPr sz="1000" dirty="0"/>
              <a:t>Black</a:t>
            </a:r>
            <a:r>
              <a:rPr sz="1000" spc="40" dirty="0"/>
              <a:t> </a:t>
            </a:r>
            <a:r>
              <a:rPr sz="1000" dirty="0"/>
              <a:t>residents</a:t>
            </a:r>
            <a:r>
              <a:rPr sz="1000" spc="44" dirty="0"/>
              <a:t> </a:t>
            </a:r>
            <a:r>
              <a:rPr sz="1000" dirty="0"/>
              <a:t>are</a:t>
            </a:r>
            <a:r>
              <a:rPr sz="1000" spc="44" dirty="0"/>
              <a:t> </a:t>
            </a:r>
            <a:r>
              <a:rPr sz="1000" dirty="0"/>
              <a:t>approximately</a:t>
            </a:r>
            <a:r>
              <a:rPr sz="1000" spc="44" dirty="0"/>
              <a:t> </a:t>
            </a:r>
            <a:r>
              <a:rPr sz="1000" dirty="0"/>
              <a:t>4</a:t>
            </a:r>
            <a:r>
              <a:rPr sz="1000" spc="44" dirty="0"/>
              <a:t> </a:t>
            </a:r>
            <a:r>
              <a:rPr sz="1000" dirty="0"/>
              <a:t>times</a:t>
            </a:r>
            <a:r>
              <a:rPr sz="1000" spc="44" dirty="0"/>
              <a:t> </a:t>
            </a:r>
            <a:r>
              <a:rPr sz="1000" dirty="0"/>
              <a:t>as</a:t>
            </a:r>
            <a:r>
              <a:rPr sz="1000" spc="44" dirty="0"/>
              <a:t> </a:t>
            </a:r>
            <a:r>
              <a:rPr sz="1000" dirty="0"/>
              <a:t>likely</a:t>
            </a:r>
            <a:r>
              <a:rPr sz="1000" spc="44" dirty="0"/>
              <a:t> </a:t>
            </a:r>
            <a:r>
              <a:rPr sz="1000" dirty="0"/>
              <a:t>to</a:t>
            </a:r>
            <a:r>
              <a:rPr sz="1000" spc="44" dirty="0"/>
              <a:t> </a:t>
            </a:r>
            <a:r>
              <a:rPr sz="1000" dirty="0"/>
              <a:t>be</a:t>
            </a:r>
            <a:r>
              <a:rPr sz="1000" spc="44" dirty="0"/>
              <a:t> </a:t>
            </a:r>
            <a:r>
              <a:rPr sz="1000" dirty="0"/>
              <a:t>in</a:t>
            </a:r>
            <a:r>
              <a:rPr sz="1000" spc="44" dirty="0"/>
              <a:t> </a:t>
            </a:r>
            <a:r>
              <a:rPr sz="1000" spc="-9" dirty="0"/>
              <a:t>poverty </a:t>
            </a:r>
            <a:r>
              <a:rPr sz="1000" dirty="0"/>
              <a:t>and</a:t>
            </a:r>
            <a:r>
              <a:rPr sz="1000" spc="62" dirty="0"/>
              <a:t> </a:t>
            </a:r>
            <a:r>
              <a:rPr sz="1000" dirty="0"/>
              <a:t>experience</a:t>
            </a:r>
            <a:r>
              <a:rPr sz="1000" spc="66" dirty="0"/>
              <a:t> </a:t>
            </a:r>
            <a:r>
              <a:rPr sz="1000" dirty="0"/>
              <a:t>outcomes</a:t>
            </a:r>
            <a:r>
              <a:rPr sz="1000" spc="62" dirty="0"/>
              <a:t> </a:t>
            </a:r>
            <a:r>
              <a:rPr sz="1000" dirty="0"/>
              <a:t>such</a:t>
            </a:r>
            <a:r>
              <a:rPr sz="1000" spc="66" dirty="0"/>
              <a:t> </a:t>
            </a:r>
            <a:r>
              <a:rPr sz="1000" dirty="0"/>
              <a:t>as</a:t>
            </a:r>
            <a:r>
              <a:rPr sz="1000" spc="62" dirty="0"/>
              <a:t> </a:t>
            </a:r>
            <a:r>
              <a:rPr sz="1000" dirty="0"/>
              <a:t>homelessness</a:t>
            </a:r>
            <a:r>
              <a:rPr sz="1000" spc="66" dirty="0"/>
              <a:t> </a:t>
            </a:r>
            <a:r>
              <a:rPr sz="1000" dirty="0"/>
              <a:t>and</a:t>
            </a:r>
            <a:r>
              <a:rPr sz="1000" spc="66" dirty="0"/>
              <a:t> </a:t>
            </a:r>
            <a:r>
              <a:rPr sz="1000" spc="-18" dirty="0"/>
              <a:t>food </a:t>
            </a:r>
            <a:r>
              <a:rPr sz="1000" spc="9" dirty="0"/>
              <a:t>insecurity.</a:t>
            </a:r>
            <a:r>
              <a:rPr sz="1000" spc="-154" dirty="0"/>
              <a:t> </a:t>
            </a:r>
            <a:r>
              <a:rPr sz="1000" baseline="48148" dirty="0">
                <a:solidFill>
                  <a:srgbClr val="323232"/>
                </a:solidFill>
              </a:rPr>
              <a:t>7,</a:t>
            </a:r>
            <a:r>
              <a:rPr sz="1000" spc="-6" baseline="48148" dirty="0">
                <a:solidFill>
                  <a:srgbClr val="323232"/>
                </a:solidFill>
              </a:rPr>
              <a:t> </a:t>
            </a:r>
            <a:r>
              <a:rPr sz="1000" baseline="48148" dirty="0">
                <a:solidFill>
                  <a:srgbClr val="323232"/>
                </a:solidFill>
              </a:rPr>
              <a:t>26, </a:t>
            </a:r>
            <a:r>
              <a:rPr sz="1000" spc="-33" baseline="48148" dirty="0">
                <a:solidFill>
                  <a:srgbClr val="323232"/>
                </a:solidFill>
              </a:rPr>
              <a:t>30</a:t>
            </a:r>
            <a:endParaRPr sz="1000" baseline="48148" dirty="0"/>
          </a:p>
          <a:p>
            <a:pPr marL="63877" algn="ctr">
              <a:spcBef>
                <a:spcPts val="754"/>
              </a:spcBef>
            </a:pPr>
            <a:r>
              <a:rPr sz="1000" b="1" dirty="0">
                <a:solidFill>
                  <a:srgbClr val="323232"/>
                </a:solidFill>
                <a:latin typeface="Arial Narrow"/>
                <a:cs typeface="Arial Narrow"/>
              </a:rPr>
              <a:t>Race</a:t>
            </a:r>
            <a:r>
              <a:rPr sz="1000" b="1" spc="4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323232"/>
                </a:solidFill>
                <a:latin typeface="Arial Narrow"/>
                <a:cs typeface="Arial Narrow"/>
              </a:rPr>
              <a:t>and</a:t>
            </a:r>
            <a:r>
              <a:rPr sz="1000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323232"/>
                </a:solidFill>
                <a:latin typeface="Arial Narrow"/>
                <a:cs typeface="Arial Narrow"/>
              </a:rPr>
              <a:t>Ethnicity</a:t>
            </a:r>
            <a:r>
              <a:rPr sz="1000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1000" b="1" spc="4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323232"/>
                </a:solidFill>
                <a:latin typeface="Arial Narrow"/>
                <a:cs typeface="Arial Narrow"/>
              </a:rPr>
              <a:t>Homelessness</a:t>
            </a:r>
            <a:r>
              <a:rPr sz="1000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323232"/>
                </a:solidFill>
                <a:latin typeface="Arial Narrow"/>
                <a:cs typeface="Arial Narrow"/>
              </a:rPr>
              <a:t>Students,</a:t>
            </a:r>
            <a:r>
              <a:rPr sz="1000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323232"/>
                </a:solidFill>
                <a:latin typeface="Arial Narrow"/>
                <a:cs typeface="Arial Narrow"/>
              </a:rPr>
              <a:t>2019-2020</a:t>
            </a:r>
            <a:r>
              <a:rPr sz="1000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323232"/>
                </a:solidFill>
                <a:latin typeface="Arial Narrow"/>
                <a:cs typeface="Arial Narrow"/>
              </a:rPr>
              <a:t>School</a:t>
            </a:r>
            <a:r>
              <a:rPr sz="1000" b="1" spc="4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1000" b="1" spc="-18" dirty="0">
                <a:solidFill>
                  <a:srgbClr val="323232"/>
                </a:solidFill>
                <a:latin typeface="Arial Narrow"/>
                <a:cs typeface="Arial Narrow"/>
              </a:rPr>
              <a:t>Year</a:t>
            </a:r>
            <a:endParaRPr sz="1000" dirty="0">
              <a:latin typeface="Arial Narrow"/>
              <a:cs typeface="Arial Narrow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1703932" y="3051765"/>
            <a:ext cx="1843368" cy="1529042"/>
            <a:chOff x="1778723" y="3458667"/>
            <a:chExt cx="2089150" cy="1732914"/>
          </a:xfrm>
        </p:grpSpPr>
        <p:sp>
          <p:nvSpPr>
            <p:cNvPr id="75" name="object 75"/>
            <p:cNvSpPr/>
            <p:nvPr/>
          </p:nvSpPr>
          <p:spPr>
            <a:xfrm>
              <a:off x="2866859" y="3716566"/>
              <a:ext cx="635" cy="819785"/>
            </a:xfrm>
            <a:custGeom>
              <a:avLst/>
              <a:gdLst/>
              <a:ahLst/>
              <a:cxnLst/>
              <a:rect l="l" t="t" r="r" b="b"/>
              <a:pathLst>
                <a:path w="635" h="819785">
                  <a:moveTo>
                    <a:pt x="0" y="0"/>
                  </a:moveTo>
                  <a:lnTo>
                    <a:pt x="0" y="163906"/>
                  </a:lnTo>
                  <a:lnTo>
                    <a:pt x="165" y="819302"/>
                  </a:lnTo>
                  <a:lnTo>
                    <a:pt x="165" y="655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05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6" name="object 76"/>
            <p:cNvSpPr/>
            <p:nvPr/>
          </p:nvSpPr>
          <p:spPr>
            <a:xfrm>
              <a:off x="2866707" y="3716566"/>
              <a:ext cx="635" cy="819785"/>
            </a:xfrm>
            <a:custGeom>
              <a:avLst/>
              <a:gdLst/>
              <a:ahLst/>
              <a:cxnLst/>
              <a:rect l="l" t="t" r="r" b="b"/>
              <a:pathLst>
                <a:path w="635" h="819785">
                  <a:moveTo>
                    <a:pt x="0" y="0"/>
                  </a:moveTo>
                  <a:lnTo>
                    <a:pt x="0" y="163906"/>
                  </a:lnTo>
                  <a:lnTo>
                    <a:pt x="317" y="819302"/>
                  </a:lnTo>
                  <a:lnTo>
                    <a:pt x="317" y="655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7" name="object 77"/>
            <p:cNvSpPr/>
            <p:nvPr/>
          </p:nvSpPr>
          <p:spPr>
            <a:xfrm>
              <a:off x="2438374" y="3818572"/>
              <a:ext cx="429259" cy="717550"/>
            </a:xfrm>
            <a:custGeom>
              <a:avLst/>
              <a:gdLst/>
              <a:ahLst/>
              <a:cxnLst/>
              <a:rect l="l" t="t" r="r" b="b"/>
              <a:pathLst>
                <a:path w="429260" h="717550">
                  <a:moveTo>
                    <a:pt x="0" y="0"/>
                  </a:moveTo>
                  <a:lnTo>
                    <a:pt x="0" y="163893"/>
                  </a:lnTo>
                  <a:lnTo>
                    <a:pt x="428650" y="717296"/>
                  </a:lnTo>
                  <a:lnTo>
                    <a:pt x="428650" y="553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320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8" name="object 78"/>
            <p:cNvSpPr/>
            <p:nvPr/>
          </p:nvSpPr>
          <p:spPr>
            <a:xfrm>
              <a:off x="2438374" y="3716565"/>
              <a:ext cx="429259" cy="819785"/>
            </a:xfrm>
            <a:custGeom>
              <a:avLst/>
              <a:gdLst/>
              <a:ahLst/>
              <a:cxnLst/>
              <a:rect l="l" t="t" r="r" b="b"/>
              <a:pathLst>
                <a:path w="429260" h="819785">
                  <a:moveTo>
                    <a:pt x="428650" y="655408"/>
                  </a:moveTo>
                  <a:lnTo>
                    <a:pt x="94030" y="223405"/>
                  </a:lnTo>
                  <a:lnTo>
                    <a:pt x="135369" y="208470"/>
                  </a:lnTo>
                  <a:lnTo>
                    <a:pt x="181508" y="194678"/>
                  </a:lnTo>
                  <a:lnTo>
                    <a:pt x="228485" y="183502"/>
                  </a:lnTo>
                  <a:lnTo>
                    <a:pt x="276453" y="174879"/>
                  </a:lnTo>
                  <a:lnTo>
                    <a:pt x="325640" y="168770"/>
                  </a:lnTo>
                  <a:lnTo>
                    <a:pt x="376199" y="165125"/>
                  </a:lnTo>
                  <a:lnTo>
                    <a:pt x="428332" y="163906"/>
                  </a:lnTo>
                  <a:lnTo>
                    <a:pt x="428332" y="0"/>
                  </a:lnTo>
                  <a:lnTo>
                    <a:pt x="376199" y="1219"/>
                  </a:lnTo>
                  <a:lnTo>
                    <a:pt x="325640" y="4864"/>
                  </a:lnTo>
                  <a:lnTo>
                    <a:pt x="276453" y="10972"/>
                  </a:lnTo>
                  <a:lnTo>
                    <a:pt x="228485" y="19596"/>
                  </a:lnTo>
                  <a:lnTo>
                    <a:pt x="181508" y="30784"/>
                  </a:lnTo>
                  <a:lnTo>
                    <a:pt x="135369" y="44577"/>
                  </a:lnTo>
                  <a:lnTo>
                    <a:pt x="89852" y="61010"/>
                  </a:lnTo>
                  <a:lnTo>
                    <a:pt x="44792" y="80137"/>
                  </a:lnTo>
                  <a:lnTo>
                    <a:pt x="0" y="101993"/>
                  </a:lnTo>
                  <a:lnTo>
                    <a:pt x="0" y="265899"/>
                  </a:lnTo>
                  <a:lnTo>
                    <a:pt x="428650" y="819315"/>
                  </a:lnTo>
                  <a:lnTo>
                    <a:pt x="428650" y="655408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9" name="object 79"/>
            <p:cNvSpPr/>
            <p:nvPr/>
          </p:nvSpPr>
          <p:spPr>
            <a:xfrm>
              <a:off x="2165794" y="4056379"/>
              <a:ext cx="701675" cy="480059"/>
            </a:xfrm>
            <a:custGeom>
              <a:avLst/>
              <a:gdLst/>
              <a:ahLst/>
              <a:cxnLst/>
              <a:rect l="l" t="t" r="r" b="b"/>
              <a:pathLst>
                <a:path w="701675" h="480060">
                  <a:moveTo>
                    <a:pt x="0" y="0"/>
                  </a:moveTo>
                  <a:lnTo>
                    <a:pt x="0" y="163893"/>
                  </a:lnTo>
                  <a:lnTo>
                    <a:pt x="701230" y="479488"/>
                  </a:lnTo>
                  <a:lnTo>
                    <a:pt x="701230" y="315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87E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0" name="object 80"/>
            <p:cNvSpPr/>
            <p:nvPr/>
          </p:nvSpPr>
          <p:spPr>
            <a:xfrm>
              <a:off x="2165794" y="3818572"/>
              <a:ext cx="701675" cy="717550"/>
            </a:xfrm>
            <a:custGeom>
              <a:avLst/>
              <a:gdLst/>
              <a:ahLst/>
              <a:cxnLst/>
              <a:rect l="l" t="t" r="r" b="b"/>
              <a:pathLst>
                <a:path w="701675" h="717550">
                  <a:moveTo>
                    <a:pt x="701230" y="553402"/>
                  </a:moveTo>
                  <a:lnTo>
                    <a:pt x="100507" y="283057"/>
                  </a:lnTo>
                  <a:lnTo>
                    <a:pt x="136588" y="251587"/>
                  </a:lnTo>
                  <a:lnTo>
                    <a:pt x="178206" y="220433"/>
                  </a:lnTo>
                  <a:lnTo>
                    <a:pt x="223431" y="191300"/>
                  </a:lnTo>
                  <a:lnTo>
                    <a:pt x="272580" y="163893"/>
                  </a:lnTo>
                  <a:lnTo>
                    <a:pt x="272580" y="0"/>
                  </a:lnTo>
                  <a:lnTo>
                    <a:pt x="223431" y="27393"/>
                  </a:lnTo>
                  <a:lnTo>
                    <a:pt x="178206" y="56540"/>
                  </a:lnTo>
                  <a:lnTo>
                    <a:pt x="136588" y="87680"/>
                  </a:lnTo>
                  <a:lnTo>
                    <a:pt x="98259" y="121119"/>
                  </a:lnTo>
                  <a:lnTo>
                    <a:pt x="62928" y="157099"/>
                  </a:lnTo>
                  <a:lnTo>
                    <a:pt x="30276" y="195910"/>
                  </a:lnTo>
                  <a:lnTo>
                    <a:pt x="0" y="237807"/>
                  </a:lnTo>
                  <a:lnTo>
                    <a:pt x="0" y="401701"/>
                  </a:lnTo>
                  <a:lnTo>
                    <a:pt x="701230" y="717308"/>
                  </a:lnTo>
                  <a:lnTo>
                    <a:pt x="701230" y="553402"/>
                  </a:lnTo>
                  <a:close/>
                </a:path>
              </a:pathLst>
            </a:custGeom>
            <a:solidFill>
              <a:srgbClr val="5C320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1" name="object 81"/>
            <p:cNvSpPr/>
            <p:nvPr/>
          </p:nvSpPr>
          <p:spPr>
            <a:xfrm>
              <a:off x="2123236" y="4130459"/>
              <a:ext cx="744220" cy="405765"/>
            </a:xfrm>
            <a:custGeom>
              <a:avLst/>
              <a:gdLst/>
              <a:ahLst/>
              <a:cxnLst/>
              <a:rect l="l" t="t" r="r" b="b"/>
              <a:pathLst>
                <a:path w="744219" h="405764">
                  <a:moveTo>
                    <a:pt x="0" y="0"/>
                  </a:moveTo>
                  <a:lnTo>
                    <a:pt x="0" y="163893"/>
                  </a:lnTo>
                  <a:lnTo>
                    <a:pt x="743788" y="405409"/>
                  </a:lnTo>
                  <a:lnTo>
                    <a:pt x="743788" y="241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B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2" name="object 82"/>
            <p:cNvSpPr/>
            <p:nvPr/>
          </p:nvSpPr>
          <p:spPr>
            <a:xfrm>
              <a:off x="2123236" y="4056379"/>
              <a:ext cx="744220" cy="480059"/>
            </a:xfrm>
            <a:custGeom>
              <a:avLst/>
              <a:gdLst/>
              <a:ahLst/>
              <a:cxnLst/>
              <a:rect l="l" t="t" r="r" b="b"/>
              <a:pathLst>
                <a:path w="744219" h="480060">
                  <a:moveTo>
                    <a:pt x="743788" y="315595"/>
                  </a:moveTo>
                  <a:lnTo>
                    <a:pt x="42557" y="87896"/>
                  </a:lnTo>
                  <a:lnTo>
                    <a:pt x="42557" y="0"/>
                  </a:lnTo>
                  <a:lnTo>
                    <a:pt x="30581" y="18465"/>
                  </a:lnTo>
                  <a:lnTo>
                    <a:pt x="19786" y="36461"/>
                  </a:lnTo>
                  <a:lnTo>
                    <a:pt x="9728" y="54749"/>
                  </a:lnTo>
                  <a:lnTo>
                    <a:pt x="0" y="74066"/>
                  </a:lnTo>
                  <a:lnTo>
                    <a:pt x="0" y="237972"/>
                  </a:lnTo>
                  <a:lnTo>
                    <a:pt x="743788" y="479501"/>
                  </a:lnTo>
                  <a:lnTo>
                    <a:pt x="743788" y="315595"/>
                  </a:lnTo>
                  <a:close/>
                </a:path>
              </a:pathLst>
            </a:custGeom>
            <a:solidFill>
              <a:srgbClr val="1F87E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3" name="object 83"/>
            <p:cNvSpPr/>
            <p:nvPr/>
          </p:nvSpPr>
          <p:spPr>
            <a:xfrm>
              <a:off x="2283574" y="4371975"/>
              <a:ext cx="583565" cy="612775"/>
            </a:xfrm>
            <a:custGeom>
              <a:avLst/>
              <a:gdLst/>
              <a:ahLst/>
              <a:cxnLst/>
              <a:rect l="l" t="t" r="r" b="b"/>
              <a:pathLst>
                <a:path w="583564" h="612775">
                  <a:moveTo>
                    <a:pt x="583450" y="0"/>
                  </a:moveTo>
                  <a:lnTo>
                    <a:pt x="0" y="448475"/>
                  </a:lnTo>
                  <a:lnTo>
                    <a:pt x="0" y="612368"/>
                  </a:lnTo>
                  <a:lnTo>
                    <a:pt x="583450" y="163893"/>
                  </a:lnTo>
                  <a:lnTo>
                    <a:pt x="583450" y="0"/>
                  </a:lnTo>
                  <a:close/>
                </a:path>
              </a:pathLst>
            </a:custGeom>
            <a:solidFill>
              <a:srgbClr val="AA805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4" name="object 84"/>
            <p:cNvSpPr/>
            <p:nvPr/>
          </p:nvSpPr>
          <p:spPr>
            <a:xfrm>
              <a:off x="2283561" y="4371975"/>
              <a:ext cx="583565" cy="612775"/>
            </a:xfrm>
            <a:custGeom>
              <a:avLst/>
              <a:gdLst/>
              <a:ahLst/>
              <a:cxnLst/>
              <a:rect l="l" t="t" r="r" b="b"/>
              <a:pathLst>
                <a:path w="583564" h="612775">
                  <a:moveTo>
                    <a:pt x="583463" y="0"/>
                  </a:moveTo>
                  <a:lnTo>
                    <a:pt x="0" y="448462"/>
                  </a:lnTo>
                  <a:lnTo>
                    <a:pt x="0" y="612368"/>
                  </a:lnTo>
                  <a:lnTo>
                    <a:pt x="583463" y="163893"/>
                  </a:lnTo>
                  <a:lnTo>
                    <a:pt x="583463" y="0"/>
                  </a:lnTo>
                  <a:close/>
                </a:path>
              </a:pathLst>
            </a:custGeom>
            <a:solidFill>
              <a:srgbClr val="004DB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5" name="object 85"/>
            <p:cNvSpPr/>
            <p:nvPr/>
          </p:nvSpPr>
          <p:spPr>
            <a:xfrm>
              <a:off x="2283574" y="4371974"/>
              <a:ext cx="1383665" cy="819150"/>
            </a:xfrm>
            <a:custGeom>
              <a:avLst/>
              <a:gdLst/>
              <a:ahLst/>
              <a:cxnLst/>
              <a:rect l="l" t="t" r="r" b="b"/>
              <a:pathLst>
                <a:path w="1383664" h="819150">
                  <a:moveTo>
                    <a:pt x="1383550" y="0"/>
                  </a:moveTo>
                  <a:lnTo>
                    <a:pt x="1381836" y="43103"/>
                  </a:lnTo>
                  <a:lnTo>
                    <a:pt x="1376807" y="85445"/>
                  </a:lnTo>
                  <a:lnTo>
                    <a:pt x="1368539" y="126961"/>
                  </a:lnTo>
                  <a:lnTo>
                    <a:pt x="1357160" y="167563"/>
                  </a:lnTo>
                  <a:lnTo>
                    <a:pt x="1342758" y="207162"/>
                  </a:lnTo>
                  <a:lnTo>
                    <a:pt x="1325435" y="245681"/>
                  </a:lnTo>
                  <a:lnTo>
                    <a:pt x="1305318" y="283006"/>
                  </a:lnTo>
                  <a:lnTo>
                    <a:pt x="1282496" y="319074"/>
                  </a:lnTo>
                  <a:lnTo>
                    <a:pt x="1257084" y="353796"/>
                  </a:lnTo>
                  <a:lnTo>
                    <a:pt x="1229169" y="387083"/>
                  </a:lnTo>
                  <a:lnTo>
                    <a:pt x="1198880" y="418846"/>
                  </a:lnTo>
                  <a:lnTo>
                    <a:pt x="1166304" y="449008"/>
                  </a:lnTo>
                  <a:lnTo>
                    <a:pt x="1131557" y="477469"/>
                  </a:lnTo>
                  <a:lnTo>
                    <a:pt x="1094752" y="504151"/>
                  </a:lnTo>
                  <a:lnTo>
                    <a:pt x="1055979" y="528955"/>
                  </a:lnTo>
                  <a:lnTo>
                    <a:pt x="1015339" y="551815"/>
                  </a:lnTo>
                  <a:lnTo>
                    <a:pt x="972959" y="572643"/>
                  </a:lnTo>
                  <a:lnTo>
                    <a:pt x="928916" y="591337"/>
                  </a:lnTo>
                  <a:lnTo>
                    <a:pt x="883348" y="607822"/>
                  </a:lnTo>
                  <a:lnTo>
                    <a:pt x="836333" y="622007"/>
                  </a:lnTo>
                  <a:lnTo>
                    <a:pt x="787996" y="633806"/>
                  </a:lnTo>
                  <a:lnTo>
                    <a:pt x="738428" y="643128"/>
                  </a:lnTo>
                  <a:lnTo>
                    <a:pt x="687755" y="649897"/>
                  </a:lnTo>
                  <a:lnTo>
                    <a:pt x="636054" y="654024"/>
                  </a:lnTo>
                  <a:lnTo>
                    <a:pt x="583450" y="655421"/>
                  </a:lnTo>
                  <a:lnTo>
                    <a:pt x="530999" y="654177"/>
                  </a:lnTo>
                  <a:lnTo>
                    <a:pt x="479755" y="650481"/>
                  </a:lnTo>
                  <a:lnTo>
                    <a:pt x="429729" y="644321"/>
                  </a:lnTo>
                  <a:lnTo>
                    <a:pt x="380949" y="635698"/>
                  </a:lnTo>
                  <a:lnTo>
                    <a:pt x="333413" y="624624"/>
                  </a:lnTo>
                  <a:lnTo>
                    <a:pt x="287159" y="611111"/>
                  </a:lnTo>
                  <a:lnTo>
                    <a:pt x="242176" y="595160"/>
                  </a:lnTo>
                  <a:lnTo>
                    <a:pt x="198488" y="576770"/>
                  </a:lnTo>
                  <a:lnTo>
                    <a:pt x="156108" y="555955"/>
                  </a:lnTo>
                  <a:lnTo>
                    <a:pt x="115049" y="532701"/>
                  </a:lnTo>
                  <a:lnTo>
                    <a:pt x="75336" y="507047"/>
                  </a:lnTo>
                  <a:lnTo>
                    <a:pt x="36982" y="478967"/>
                  </a:lnTo>
                  <a:lnTo>
                    <a:pt x="0" y="448475"/>
                  </a:lnTo>
                  <a:lnTo>
                    <a:pt x="0" y="612368"/>
                  </a:lnTo>
                  <a:lnTo>
                    <a:pt x="35763" y="641718"/>
                  </a:lnTo>
                  <a:lnTo>
                    <a:pt x="73215" y="668832"/>
                  </a:lnTo>
                  <a:lnTo>
                    <a:pt x="112204" y="693712"/>
                  </a:lnTo>
                  <a:lnTo>
                    <a:pt x="152615" y="716356"/>
                  </a:lnTo>
                  <a:lnTo>
                    <a:pt x="194297" y="736765"/>
                  </a:lnTo>
                  <a:lnTo>
                    <a:pt x="237134" y="754926"/>
                  </a:lnTo>
                  <a:lnTo>
                    <a:pt x="280987" y="770839"/>
                  </a:lnTo>
                  <a:lnTo>
                    <a:pt x="325729" y="784504"/>
                  </a:lnTo>
                  <a:lnTo>
                    <a:pt x="371208" y="795921"/>
                  </a:lnTo>
                  <a:lnTo>
                    <a:pt x="417309" y="805078"/>
                  </a:lnTo>
                  <a:lnTo>
                    <a:pt x="463905" y="811974"/>
                  </a:lnTo>
                  <a:lnTo>
                    <a:pt x="510844" y="816610"/>
                  </a:lnTo>
                  <a:lnTo>
                    <a:pt x="558012" y="818972"/>
                  </a:lnTo>
                  <a:lnTo>
                    <a:pt x="605256" y="819073"/>
                  </a:lnTo>
                  <a:lnTo>
                    <a:pt x="652462" y="816889"/>
                  </a:lnTo>
                  <a:lnTo>
                    <a:pt x="699490" y="812431"/>
                  </a:lnTo>
                  <a:lnTo>
                    <a:pt x="746213" y="805688"/>
                  </a:lnTo>
                  <a:lnTo>
                    <a:pt x="792492" y="796671"/>
                  </a:lnTo>
                  <a:lnTo>
                    <a:pt x="838200" y="785368"/>
                  </a:lnTo>
                  <a:lnTo>
                    <a:pt x="883196" y="771766"/>
                  </a:lnTo>
                  <a:lnTo>
                    <a:pt x="927354" y="755865"/>
                  </a:lnTo>
                  <a:lnTo>
                    <a:pt x="970546" y="737666"/>
                  </a:lnTo>
                  <a:lnTo>
                    <a:pt x="1012621" y="717169"/>
                  </a:lnTo>
                  <a:lnTo>
                    <a:pt x="1053477" y="694372"/>
                  </a:lnTo>
                  <a:lnTo>
                    <a:pt x="1092949" y="669264"/>
                  </a:lnTo>
                  <a:lnTo>
                    <a:pt x="1130935" y="641832"/>
                  </a:lnTo>
                  <a:lnTo>
                    <a:pt x="1174597" y="605904"/>
                  </a:lnTo>
                  <a:lnTo>
                    <a:pt x="1214158" y="568413"/>
                  </a:lnTo>
                  <a:lnTo>
                    <a:pt x="1249591" y="529374"/>
                  </a:lnTo>
                  <a:lnTo>
                    <a:pt x="1280909" y="488823"/>
                  </a:lnTo>
                  <a:lnTo>
                    <a:pt x="1308074" y="446760"/>
                  </a:lnTo>
                  <a:lnTo>
                    <a:pt x="1331087" y="403212"/>
                  </a:lnTo>
                  <a:lnTo>
                    <a:pt x="1349946" y="358203"/>
                  </a:lnTo>
                  <a:lnTo>
                    <a:pt x="1364627" y="311746"/>
                  </a:lnTo>
                  <a:lnTo>
                    <a:pt x="1375130" y="263855"/>
                  </a:lnTo>
                  <a:lnTo>
                    <a:pt x="1381442" y="214566"/>
                  </a:lnTo>
                  <a:lnTo>
                    <a:pt x="1383550" y="163906"/>
                  </a:lnTo>
                  <a:lnTo>
                    <a:pt x="1383550" y="0"/>
                  </a:lnTo>
                  <a:close/>
                </a:path>
              </a:pathLst>
            </a:custGeom>
            <a:solidFill>
              <a:srgbClr val="AA805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6" name="object 86"/>
            <p:cNvSpPr/>
            <p:nvPr/>
          </p:nvSpPr>
          <p:spPr>
            <a:xfrm>
              <a:off x="2066925" y="4371974"/>
              <a:ext cx="217170" cy="612775"/>
            </a:xfrm>
            <a:custGeom>
              <a:avLst/>
              <a:gdLst/>
              <a:ahLst/>
              <a:cxnLst/>
              <a:rect l="l" t="t" r="r" b="b"/>
              <a:pathLst>
                <a:path w="217169" h="612775">
                  <a:moveTo>
                    <a:pt x="216636" y="448462"/>
                  </a:moveTo>
                  <a:lnTo>
                    <a:pt x="175310" y="409829"/>
                  </a:lnTo>
                  <a:lnTo>
                    <a:pt x="138391" y="369874"/>
                  </a:lnTo>
                  <a:lnTo>
                    <a:pt x="105867" y="328574"/>
                  </a:lnTo>
                  <a:lnTo>
                    <a:pt x="77711" y="285915"/>
                  </a:lnTo>
                  <a:lnTo>
                    <a:pt x="53911" y="241871"/>
                  </a:lnTo>
                  <a:lnTo>
                    <a:pt x="34467" y="196405"/>
                  </a:lnTo>
                  <a:lnTo>
                    <a:pt x="19367" y="149517"/>
                  </a:lnTo>
                  <a:lnTo>
                    <a:pt x="8597" y="101168"/>
                  </a:lnTo>
                  <a:lnTo>
                    <a:pt x="2146" y="51346"/>
                  </a:lnTo>
                  <a:lnTo>
                    <a:pt x="0" y="0"/>
                  </a:lnTo>
                  <a:lnTo>
                    <a:pt x="0" y="163906"/>
                  </a:lnTo>
                  <a:lnTo>
                    <a:pt x="2146" y="215239"/>
                  </a:lnTo>
                  <a:lnTo>
                    <a:pt x="8597" y="265074"/>
                  </a:lnTo>
                  <a:lnTo>
                    <a:pt x="19367" y="313423"/>
                  </a:lnTo>
                  <a:lnTo>
                    <a:pt x="34467" y="360311"/>
                  </a:lnTo>
                  <a:lnTo>
                    <a:pt x="53911" y="405765"/>
                  </a:lnTo>
                  <a:lnTo>
                    <a:pt x="77711" y="449821"/>
                  </a:lnTo>
                  <a:lnTo>
                    <a:pt x="105867" y="492480"/>
                  </a:lnTo>
                  <a:lnTo>
                    <a:pt x="138391" y="533768"/>
                  </a:lnTo>
                  <a:lnTo>
                    <a:pt x="175310" y="573735"/>
                  </a:lnTo>
                  <a:lnTo>
                    <a:pt x="216636" y="612368"/>
                  </a:lnTo>
                  <a:lnTo>
                    <a:pt x="216636" y="448462"/>
                  </a:lnTo>
                  <a:close/>
                </a:path>
              </a:pathLst>
            </a:custGeom>
            <a:solidFill>
              <a:srgbClr val="004DB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7" name="object 87"/>
            <p:cNvSpPr/>
            <p:nvPr/>
          </p:nvSpPr>
          <p:spPr>
            <a:xfrm>
              <a:off x="2283574" y="3716566"/>
              <a:ext cx="1383665" cy="1311275"/>
            </a:xfrm>
            <a:custGeom>
              <a:avLst/>
              <a:gdLst/>
              <a:ahLst/>
              <a:cxnLst/>
              <a:rect l="l" t="t" r="r" b="b"/>
              <a:pathLst>
                <a:path w="1383664" h="1311275">
                  <a:moveTo>
                    <a:pt x="583285" y="0"/>
                  </a:moveTo>
                  <a:lnTo>
                    <a:pt x="583450" y="655408"/>
                  </a:lnTo>
                  <a:lnTo>
                    <a:pt x="0" y="1103884"/>
                  </a:lnTo>
                  <a:lnTo>
                    <a:pt x="36998" y="1134376"/>
                  </a:lnTo>
                  <a:lnTo>
                    <a:pt x="75367" y="1162459"/>
                  </a:lnTo>
                  <a:lnTo>
                    <a:pt x="115090" y="1188126"/>
                  </a:lnTo>
                  <a:lnTo>
                    <a:pt x="156154" y="1211373"/>
                  </a:lnTo>
                  <a:lnTo>
                    <a:pt x="198543" y="1232194"/>
                  </a:lnTo>
                  <a:lnTo>
                    <a:pt x="242243" y="1250584"/>
                  </a:lnTo>
                  <a:lnTo>
                    <a:pt x="287239" y="1266539"/>
                  </a:lnTo>
                  <a:lnTo>
                    <a:pt x="333517" y="1280052"/>
                  </a:lnTo>
                  <a:lnTo>
                    <a:pt x="381062" y="1291118"/>
                  </a:lnTo>
                  <a:lnTo>
                    <a:pt x="429859" y="1299733"/>
                  </a:lnTo>
                  <a:lnTo>
                    <a:pt x="479893" y="1305891"/>
                  </a:lnTo>
                  <a:lnTo>
                    <a:pt x="531150" y="1309588"/>
                  </a:lnTo>
                  <a:lnTo>
                    <a:pt x="583615" y="1310817"/>
                  </a:lnTo>
                  <a:lnTo>
                    <a:pt x="636222" y="1309414"/>
                  </a:lnTo>
                  <a:lnTo>
                    <a:pt x="687919" y="1305281"/>
                  </a:lnTo>
                  <a:lnTo>
                    <a:pt x="738601" y="1298503"/>
                  </a:lnTo>
                  <a:lnTo>
                    <a:pt x="788164" y="1289167"/>
                  </a:lnTo>
                  <a:lnTo>
                    <a:pt x="836500" y="1277361"/>
                  </a:lnTo>
                  <a:lnTo>
                    <a:pt x="883506" y="1263169"/>
                  </a:lnTo>
                  <a:lnTo>
                    <a:pt x="929076" y="1246679"/>
                  </a:lnTo>
                  <a:lnTo>
                    <a:pt x="973103" y="1227976"/>
                  </a:lnTo>
                  <a:lnTo>
                    <a:pt x="1015484" y="1207148"/>
                  </a:lnTo>
                  <a:lnTo>
                    <a:pt x="1056112" y="1184280"/>
                  </a:lnTo>
                  <a:lnTo>
                    <a:pt x="1094882" y="1159459"/>
                  </a:lnTo>
                  <a:lnTo>
                    <a:pt x="1131688" y="1132772"/>
                  </a:lnTo>
                  <a:lnTo>
                    <a:pt x="1166426" y="1104304"/>
                  </a:lnTo>
                  <a:lnTo>
                    <a:pt x="1198990" y="1074142"/>
                  </a:lnTo>
                  <a:lnTo>
                    <a:pt x="1229274" y="1042373"/>
                  </a:lnTo>
                  <a:lnTo>
                    <a:pt x="1257173" y="1009083"/>
                  </a:lnTo>
                  <a:lnTo>
                    <a:pt x="1282582" y="974358"/>
                  </a:lnTo>
                  <a:lnTo>
                    <a:pt x="1305395" y="938284"/>
                  </a:lnTo>
                  <a:lnTo>
                    <a:pt x="1325507" y="900948"/>
                  </a:lnTo>
                  <a:lnTo>
                    <a:pt x="1342812" y="862437"/>
                  </a:lnTo>
                  <a:lnTo>
                    <a:pt x="1357205" y="822836"/>
                  </a:lnTo>
                  <a:lnTo>
                    <a:pt x="1368581" y="782233"/>
                  </a:lnTo>
                  <a:lnTo>
                    <a:pt x="1376834" y="740713"/>
                  </a:lnTo>
                  <a:lnTo>
                    <a:pt x="1381859" y="698363"/>
                  </a:lnTo>
                  <a:lnTo>
                    <a:pt x="1383550" y="655269"/>
                  </a:lnTo>
                  <a:lnTo>
                    <a:pt x="1381838" y="612177"/>
                  </a:lnTo>
                  <a:lnTo>
                    <a:pt x="1376792" y="569830"/>
                  </a:lnTo>
                  <a:lnTo>
                    <a:pt x="1368518" y="528313"/>
                  </a:lnTo>
                  <a:lnTo>
                    <a:pt x="1357122" y="487715"/>
                  </a:lnTo>
                  <a:lnTo>
                    <a:pt x="1342709" y="448120"/>
                  </a:lnTo>
                  <a:lnTo>
                    <a:pt x="1325385" y="409615"/>
                  </a:lnTo>
                  <a:lnTo>
                    <a:pt x="1305254" y="372287"/>
                  </a:lnTo>
                  <a:lnTo>
                    <a:pt x="1282423" y="336221"/>
                  </a:lnTo>
                  <a:lnTo>
                    <a:pt x="1256997" y="301505"/>
                  </a:lnTo>
                  <a:lnTo>
                    <a:pt x="1229081" y="268224"/>
                  </a:lnTo>
                  <a:lnTo>
                    <a:pt x="1198781" y="236465"/>
                  </a:lnTo>
                  <a:lnTo>
                    <a:pt x="1166202" y="206315"/>
                  </a:lnTo>
                  <a:lnTo>
                    <a:pt x="1131450" y="177859"/>
                  </a:lnTo>
                  <a:lnTo>
                    <a:pt x="1094629" y="151184"/>
                  </a:lnTo>
                  <a:lnTo>
                    <a:pt x="1055847" y="126376"/>
                  </a:lnTo>
                  <a:lnTo>
                    <a:pt x="1015207" y="103522"/>
                  </a:lnTo>
                  <a:lnTo>
                    <a:pt x="972816" y="82708"/>
                  </a:lnTo>
                  <a:lnTo>
                    <a:pt x="928779" y="64020"/>
                  </a:lnTo>
                  <a:lnTo>
                    <a:pt x="883201" y="47546"/>
                  </a:lnTo>
                  <a:lnTo>
                    <a:pt x="836188" y="33370"/>
                  </a:lnTo>
                  <a:lnTo>
                    <a:pt x="787845" y="21579"/>
                  </a:lnTo>
                  <a:lnTo>
                    <a:pt x="738278" y="12261"/>
                  </a:lnTo>
                  <a:lnTo>
                    <a:pt x="687592" y="5500"/>
                  </a:lnTo>
                  <a:lnTo>
                    <a:pt x="635892" y="1385"/>
                  </a:lnTo>
                  <a:lnTo>
                    <a:pt x="583285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8" name="object 88"/>
            <p:cNvSpPr/>
            <p:nvPr/>
          </p:nvSpPr>
          <p:spPr>
            <a:xfrm>
              <a:off x="2283574" y="3716566"/>
              <a:ext cx="1383665" cy="1311275"/>
            </a:xfrm>
            <a:custGeom>
              <a:avLst/>
              <a:gdLst/>
              <a:ahLst/>
              <a:cxnLst/>
              <a:rect l="l" t="t" r="r" b="b"/>
              <a:pathLst>
                <a:path w="1383664" h="1311275">
                  <a:moveTo>
                    <a:pt x="583285" y="0"/>
                  </a:moveTo>
                  <a:lnTo>
                    <a:pt x="635892" y="1385"/>
                  </a:lnTo>
                  <a:lnTo>
                    <a:pt x="687592" y="5500"/>
                  </a:lnTo>
                  <a:lnTo>
                    <a:pt x="738278" y="12261"/>
                  </a:lnTo>
                  <a:lnTo>
                    <a:pt x="787845" y="21579"/>
                  </a:lnTo>
                  <a:lnTo>
                    <a:pt x="836188" y="33370"/>
                  </a:lnTo>
                  <a:lnTo>
                    <a:pt x="883201" y="47546"/>
                  </a:lnTo>
                  <a:lnTo>
                    <a:pt x="928779" y="64020"/>
                  </a:lnTo>
                  <a:lnTo>
                    <a:pt x="972816" y="82708"/>
                  </a:lnTo>
                  <a:lnTo>
                    <a:pt x="1015207" y="103522"/>
                  </a:lnTo>
                  <a:lnTo>
                    <a:pt x="1055847" y="126376"/>
                  </a:lnTo>
                  <a:lnTo>
                    <a:pt x="1094629" y="151184"/>
                  </a:lnTo>
                  <a:lnTo>
                    <a:pt x="1131450" y="177859"/>
                  </a:lnTo>
                  <a:lnTo>
                    <a:pt x="1166202" y="206315"/>
                  </a:lnTo>
                  <a:lnTo>
                    <a:pt x="1198781" y="236465"/>
                  </a:lnTo>
                  <a:lnTo>
                    <a:pt x="1229081" y="268224"/>
                  </a:lnTo>
                  <a:lnTo>
                    <a:pt x="1256997" y="301505"/>
                  </a:lnTo>
                  <a:lnTo>
                    <a:pt x="1282423" y="336221"/>
                  </a:lnTo>
                  <a:lnTo>
                    <a:pt x="1305254" y="372287"/>
                  </a:lnTo>
                  <a:lnTo>
                    <a:pt x="1325385" y="409615"/>
                  </a:lnTo>
                  <a:lnTo>
                    <a:pt x="1342709" y="448120"/>
                  </a:lnTo>
                  <a:lnTo>
                    <a:pt x="1357122" y="487715"/>
                  </a:lnTo>
                  <a:lnTo>
                    <a:pt x="1368518" y="528313"/>
                  </a:lnTo>
                  <a:lnTo>
                    <a:pt x="1376792" y="569830"/>
                  </a:lnTo>
                  <a:lnTo>
                    <a:pt x="1381838" y="612177"/>
                  </a:lnTo>
                  <a:lnTo>
                    <a:pt x="1383550" y="655269"/>
                  </a:lnTo>
                  <a:lnTo>
                    <a:pt x="1381859" y="698363"/>
                  </a:lnTo>
                  <a:lnTo>
                    <a:pt x="1376834" y="740713"/>
                  </a:lnTo>
                  <a:lnTo>
                    <a:pt x="1368581" y="782233"/>
                  </a:lnTo>
                  <a:lnTo>
                    <a:pt x="1357205" y="822836"/>
                  </a:lnTo>
                  <a:lnTo>
                    <a:pt x="1342812" y="862437"/>
                  </a:lnTo>
                  <a:lnTo>
                    <a:pt x="1325507" y="900948"/>
                  </a:lnTo>
                  <a:lnTo>
                    <a:pt x="1305395" y="938284"/>
                  </a:lnTo>
                  <a:lnTo>
                    <a:pt x="1282582" y="974358"/>
                  </a:lnTo>
                  <a:lnTo>
                    <a:pt x="1257173" y="1009083"/>
                  </a:lnTo>
                  <a:lnTo>
                    <a:pt x="1229274" y="1042373"/>
                  </a:lnTo>
                  <a:lnTo>
                    <a:pt x="1198990" y="1074142"/>
                  </a:lnTo>
                  <a:lnTo>
                    <a:pt x="1166426" y="1104304"/>
                  </a:lnTo>
                  <a:lnTo>
                    <a:pt x="1131688" y="1132772"/>
                  </a:lnTo>
                  <a:lnTo>
                    <a:pt x="1094882" y="1159459"/>
                  </a:lnTo>
                  <a:lnTo>
                    <a:pt x="1056112" y="1184280"/>
                  </a:lnTo>
                  <a:lnTo>
                    <a:pt x="1015484" y="1207148"/>
                  </a:lnTo>
                  <a:lnTo>
                    <a:pt x="973103" y="1227976"/>
                  </a:lnTo>
                  <a:lnTo>
                    <a:pt x="929076" y="1246679"/>
                  </a:lnTo>
                  <a:lnTo>
                    <a:pt x="883506" y="1263169"/>
                  </a:lnTo>
                  <a:lnTo>
                    <a:pt x="836500" y="1277361"/>
                  </a:lnTo>
                  <a:lnTo>
                    <a:pt x="788164" y="1289167"/>
                  </a:lnTo>
                  <a:lnTo>
                    <a:pt x="738601" y="1298503"/>
                  </a:lnTo>
                  <a:lnTo>
                    <a:pt x="687919" y="1305281"/>
                  </a:lnTo>
                  <a:lnTo>
                    <a:pt x="636222" y="1309414"/>
                  </a:lnTo>
                  <a:lnTo>
                    <a:pt x="583615" y="1310817"/>
                  </a:lnTo>
                  <a:lnTo>
                    <a:pt x="531150" y="1309588"/>
                  </a:lnTo>
                  <a:lnTo>
                    <a:pt x="479893" y="1305891"/>
                  </a:lnTo>
                  <a:lnTo>
                    <a:pt x="429859" y="1299733"/>
                  </a:lnTo>
                  <a:lnTo>
                    <a:pt x="381062" y="1291118"/>
                  </a:lnTo>
                  <a:lnTo>
                    <a:pt x="333517" y="1280052"/>
                  </a:lnTo>
                  <a:lnTo>
                    <a:pt x="287239" y="1266539"/>
                  </a:lnTo>
                  <a:lnTo>
                    <a:pt x="242243" y="1250584"/>
                  </a:lnTo>
                  <a:lnTo>
                    <a:pt x="198543" y="1232194"/>
                  </a:lnTo>
                  <a:lnTo>
                    <a:pt x="156154" y="1211373"/>
                  </a:lnTo>
                  <a:lnTo>
                    <a:pt x="115090" y="1188126"/>
                  </a:lnTo>
                  <a:lnTo>
                    <a:pt x="75367" y="1162459"/>
                  </a:lnTo>
                  <a:lnTo>
                    <a:pt x="36998" y="1134376"/>
                  </a:lnTo>
                  <a:lnTo>
                    <a:pt x="0" y="1103884"/>
                  </a:lnTo>
                  <a:lnTo>
                    <a:pt x="583450" y="655408"/>
                  </a:lnTo>
                  <a:lnTo>
                    <a:pt x="583285" y="0"/>
                  </a:lnTo>
                  <a:close/>
                </a:path>
              </a:pathLst>
            </a:custGeom>
            <a:ln w="9525">
              <a:solidFill>
                <a:srgbClr val="C4996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9" name="object 89"/>
            <p:cNvSpPr/>
            <p:nvPr/>
          </p:nvSpPr>
          <p:spPr>
            <a:xfrm>
              <a:off x="2064618" y="4130459"/>
              <a:ext cx="802640" cy="690245"/>
            </a:xfrm>
            <a:custGeom>
              <a:avLst/>
              <a:gdLst/>
              <a:ahLst/>
              <a:cxnLst/>
              <a:rect l="l" t="t" r="r" b="b"/>
              <a:pathLst>
                <a:path w="802639" h="690245">
                  <a:moveTo>
                    <a:pt x="58617" y="0"/>
                  </a:moveTo>
                  <a:lnTo>
                    <a:pt x="38705" y="45587"/>
                  </a:lnTo>
                  <a:lnTo>
                    <a:pt x="22915" y="91413"/>
                  </a:lnTo>
                  <a:lnTo>
                    <a:pt x="11219" y="137356"/>
                  </a:lnTo>
                  <a:lnTo>
                    <a:pt x="3590" y="183295"/>
                  </a:lnTo>
                  <a:lnTo>
                    <a:pt x="0" y="229108"/>
                  </a:lnTo>
                  <a:lnTo>
                    <a:pt x="419" y="274674"/>
                  </a:lnTo>
                  <a:lnTo>
                    <a:pt x="4819" y="319871"/>
                  </a:lnTo>
                  <a:lnTo>
                    <a:pt x="13174" y="364577"/>
                  </a:lnTo>
                  <a:lnTo>
                    <a:pt x="25453" y="408671"/>
                  </a:lnTo>
                  <a:lnTo>
                    <a:pt x="41629" y="452031"/>
                  </a:lnTo>
                  <a:lnTo>
                    <a:pt x="61675" y="494536"/>
                  </a:lnTo>
                  <a:lnTo>
                    <a:pt x="85560" y="536065"/>
                  </a:lnTo>
                  <a:lnTo>
                    <a:pt x="113258" y="576495"/>
                  </a:lnTo>
                  <a:lnTo>
                    <a:pt x="144740" y="615704"/>
                  </a:lnTo>
                  <a:lnTo>
                    <a:pt x="179977" y="653573"/>
                  </a:lnTo>
                  <a:lnTo>
                    <a:pt x="218942" y="689978"/>
                  </a:lnTo>
                  <a:lnTo>
                    <a:pt x="802406" y="241515"/>
                  </a:lnTo>
                  <a:lnTo>
                    <a:pt x="58617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0" name="object 90"/>
            <p:cNvSpPr/>
            <p:nvPr/>
          </p:nvSpPr>
          <p:spPr>
            <a:xfrm>
              <a:off x="2064618" y="4130459"/>
              <a:ext cx="802640" cy="690245"/>
            </a:xfrm>
            <a:custGeom>
              <a:avLst/>
              <a:gdLst/>
              <a:ahLst/>
              <a:cxnLst/>
              <a:rect l="l" t="t" r="r" b="b"/>
              <a:pathLst>
                <a:path w="802639" h="690245">
                  <a:moveTo>
                    <a:pt x="218942" y="689978"/>
                  </a:moveTo>
                  <a:lnTo>
                    <a:pt x="179977" y="653573"/>
                  </a:lnTo>
                  <a:lnTo>
                    <a:pt x="144740" y="615704"/>
                  </a:lnTo>
                  <a:lnTo>
                    <a:pt x="113258" y="576495"/>
                  </a:lnTo>
                  <a:lnTo>
                    <a:pt x="85560" y="536065"/>
                  </a:lnTo>
                  <a:lnTo>
                    <a:pt x="61675" y="494536"/>
                  </a:lnTo>
                  <a:lnTo>
                    <a:pt x="41629" y="452031"/>
                  </a:lnTo>
                  <a:lnTo>
                    <a:pt x="25453" y="408671"/>
                  </a:lnTo>
                  <a:lnTo>
                    <a:pt x="13174" y="364577"/>
                  </a:lnTo>
                  <a:lnTo>
                    <a:pt x="4819" y="319871"/>
                  </a:lnTo>
                  <a:lnTo>
                    <a:pt x="419" y="274674"/>
                  </a:lnTo>
                  <a:lnTo>
                    <a:pt x="0" y="229108"/>
                  </a:lnTo>
                  <a:lnTo>
                    <a:pt x="3590" y="183295"/>
                  </a:lnTo>
                  <a:lnTo>
                    <a:pt x="11219" y="137356"/>
                  </a:lnTo>
                  <a:lnTo>
                    <a:pt x="22915" y="91413"/>
                  </a:lnTo>
                  <a:lnTo>
                    <a:pt x="38705" y="45587"/>
                  </a:lnTo>
                  <a:lnTo>
                    <a:pt x="58617" y="0"/>
                  </a:lnTo>
                  <a:lnTo>
                    <a:pt x="802406" y="241515"/>
                  </a:lnTo>
                  <a:lnTo>
                    <a:pt x="218942" y="689978"/>
                  </a:lnTo>
                  <a:close/>
                </a:path>
              </a:pathLst>
            </a:custGeom>
            <a:ln w="9525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1" name="object 91"/>
            <p:cNvSpPr/>
            <p:nvPr/>
          </p:nvSpPr>
          <p:spPr>
            <a:xfrm>
              <a:off x="2123236" y="4056379"/>
              <a:ext cx="744220" cy="315595"/>
            </a:xfrm>
            <a:custGeom>
              <a:avLst/>
              <a:gdLst/>
              <a:ahLst/>
              <a:cxnLst/>
              <a:rect l="l" t="t" r="r" b="b"/>
              <a:pathLst>
                <a:path w="744219" h="315595">
                  <a:moveTo>
                    <a:pt x="42557" y="0"/>
                  </a:moveTo>
                  <a:lnTo>
                    <a:pt x="30587" y="18454"/>
                  </a:lnTo>
                  <a:lnTo>
                    <a:pt x="19788" y="36456"/>
                  </a:lnTo>
                  <a:lnTo>
                    <a:pt x="9733" y="54747"/>
                  </a:lnTo>
                  <a:lnTo>
                    <a:pt x="0" y="74066"/>
                  </a:lnTo>
                  <a:lnTo>
                    <a:pt x="743788" y="315595"/>
                  </a:lnTo>
                  <a:lnTo>
                    <a:pt x="42557" y="0"/>
                  </a:lnTo>
                  <a:close/>
                </a:path>
              </a:pathLst>
            </a:custGeom>
            <a:solidFill>
              <a:srgbClr val="38A0FA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2" name="object 92"/>
            <p:cNvSpPr/>
            <p:nvPr/>
          </p:nvSpPr>
          <p:spPr>
            <a:xfrm>
              <a:off x="2123236" y="4056379"/>
              <a:ext cx="744220" cy="315595"/>
            </a:xfrm>
            <a:custGeom>
              <a:avLst/>
              <a:gdLst/>
              <a:ahLst/>
              <a:cxnLst/>
              <a:rect l="l" t="t" r="r" b="b"/>
              <a:pathLst>
                <a:path w="744219" h="315595">
                  <a:moveTo>
                    <a:pt x="0" y="74066"/>
                  </a:moveTo>
                  <a:lnTo>
                    <a:pt x="9733" y="54747"/>
                  </a:lnTo>
                  <a:lnTo>
                    <a:pt x="19788" y="36456"/>
                  </a:lnTo>
                  <a:lnTo>
                    <a:pt x="30587" y="18454"/>
                  </a:lnTo>
                  <a:lnTo>
                    <a:pt x="42557" y="0"/>
                  </a:lnTo>
                  <a:lnTo>
                    <a:pt x="743788" y="315595"/>
                  </a:lnTo>
                  <a:lnTo>
                    <a:pt x="0" y="74066"/>
                  </a:lnTo>
                  <a:close/>
                </a:path>
              </a:pathLst>
            </a:custGeom>
            <a:ln w="9525">
              <a:solidFill>
                <a:srgbClr val="38A0F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3" name="object 93"/>
            <p:cNvSpPr/>
            <p:nvPr/>
          </p:nvSpPr>
          <p:spPr>
            <a:xfrm>
              <a:off x="2165794" y="3818572"/>
              <a:ext cx="701675" cy="553720"/>
            </a:xfrm>
            <a:custGeom>
              <a:avLst/>
              <a:gdLst/>
              <a:ahLst/>
              <a:cxnLst/>
              <a:rect l="l" t="t" r="r" b="b"/>
              <a:pathLst>
                <a:path w="701675" h="553720">
                  <a:moveTo>
                    <a:pt x="272580" y="0"/>
                  </a:moveTo>
                  <a:lnTo>
                    <a:pt x="223435" y="27392"/>
                  </a:lnTo>
                  <a:lnTo>
                    <a:pt x="178208" y="56528"/>
                  </a:lnTo>
                  <a:lnTo>
                    <a:pt x="136588" y="87678"/>
                  </a:lnTo>
                  <a:lnTo>
                    <a:pt x="98267" y="121111"/>
                  </a:lnTo>
                  <a:lnTo>
                    <a:pt x="62935" y="157097"/>
                  </a:lnTo>
                  <a:lnTo>
                    <a:pt x="30282" y="195906"/>
                  </a:lnTo>
                  <a:lnTo>
                    <a:pt x="0" y="237807"/>
                  </a:lnTo>
                  <a:lnTo>
                    <a:pt x="701230" y="553402"/>
                  </a:lnTo>
                  <a:lnTo>
                    <a:pt x="272580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4" name="object 94"/>
            <p:cNvSpPr/>
            <p:nvPr/>
          </p:nvSpPr>
          <p:spPr>
            <a:xfrm>
              <a:off x="2165794" y="3818572"/>
              <a:ext cx="701675" cy="553720"/>
            </a:xfrm>
            <a:custGeom>
              <a:avLst/>
              <a:gdLst/>
              <a:ahLst/>
              <a:cxnLst/>
              <a:rect l="l" t="t" r="r" b="b"/>
              <a:pathLst>
                <a:path w="701675" h="553720">
                  <a:moveTo>
                    <a:pt x="0" y="237807"/>
                  </a:moveTo>
                  <a:lnTo>
                    <a:pt x="30282" y="195906"/>
                  </a:lnTo>
                  <a:lnTo>
                    <a:pt x="62935" y="157097"/>
                  </a:lnTo>
                  <a:lnTo>
                    <a:pt x="98267" y="121111"/>
                  </a:lnTo>
                  <a:lnTo>
                    <a:pt x="136588" y="87678"/>
                  </a:lnTo>
                  <a:lnTo>
                    <a:pt x="178208" y="56528"/>
                  </a:lnTo>
                  <a:lnTo>
                    <a:pt x="223435" y="27392"/>
                  </a:lnTo>
                  <a:lnTo>
                    <a:pt x="272580" y="0"/>
                  </a:lnTo>
                  <a:lnTo>
                    <a:pt x="701230" y="553402"/>
                  </a:lnTo>
                  <a:lnTo>
                    <a:pt x="0" y="237807"/>
                  </a:lnTo>
                  <a:close/>
                </a:path>
              </a:pathLst>
            </a:custGeom>
            <a:ln w="9525">
              <a:solidFill>
                <a:srgbClr val="744C2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5" name="object 95"/>
            <p:cNvSpPr/>
            <p:nvPr/>
          </p:nvSpPr>
          <p:spPr>
            <a:xfrm>
              <a:off x="2438374" y="3716566"/>
              <a:ext cx="429259" cy="655955"/>
            </a:xfrm>
            <a:custGeom>
              <a:avLst/>
              <a:gdLst/>
              <a:ahLst/>
              <a:cxnLst/>
              <a:rect l="l" t="t" r="r" b="b"/>
              <a:pathLst>
                <a:path w="429260" h="655954">
                  <a:moveTo>
                    <a:pt x="428332" y="0"/>
                  </a:moveTo>
                  <a:lnTo>
                    <a:pt x="376201" y="1218"/>
                  </a:lnTo>
                  <a:lnTo>
                    <a:pt x="325641" y="4860"/>
                  </a:lnTo>
                  <a:lnTo>
                    <a:pt x="276465" y="10971"/>
                  </a:lnTo>
                  <a:lnTo>
                    <a:pt x="228487" y="19596"/>
                  </a:lnTo>
                  <a:lnTo>
                    <a:pt x="181519" y="30779"/>
                  </a:lnTo>
                  <a:lnTo>
                    <a:pt x="135374" y="44565"/>
                  </a:lnTo>
                  <a:lnTo>
                    <a:pt x="89863" y="61000"/>
                  </a:lnTo>
                  <a:lnTo>
                    <a:pt x="44801" y="80128"/>
                  </a:lnTo>
                  <a:lnTo>
                    <a:pt x="0" y="101993"/>
                  </a:lnTo>
                  <a:lnTo>
                    <a:pt x="428650" y="655408"/>
                  </a:lnTo>
                  <a:lnTo>
                    <a:pt x="428332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6" name="object 96"/>
            <p:cNvSpPr/>
            <p:nvPr/>
          </p:nvSpPr>
          <p:spPr>
            <a:xfrm>
              <a:off x="2438374" y="3716566"/>
              <a:ext cx="429259" cy="655955"/>
            </a:xfrm>
            <a:custGeom>
              <a:avLst/>
              <a:gdLst/>
              <a:ahLst/>
              <a:cxnLst/>
              <a:rect l="l" t="t" r="r" b="b"/>
              <a:pathLst>
                <a:path w="429260" h="655954">
                  <a:moveTo>
                    <a:pt x="0" y="101993"/>
                  </a:moveTo>
                  <a:lnTo>
                    <a:pt x="44801" y="80128"/>
                  </a:lnTo>
                  <a:lnTo>
                    <a:pt x="89863" y="61000"/>
                  </a:lnTo>
                  <a:lnTo>
                    <a:pt x="135374" y="44565"/>
                  </a:lnTo>
                  <a:lnTo>
                    <a:pt x="181519" y="30779"/>
                  </a:lnTo>
                  <a:lnTo>
                    <a:pt x="228487" y="19596"/>
                  </a:lnTo>
                  <a:lnTo>
                    <a:pt x="276465" y="10971"/>
                  </a:lnTo>
                  <a:lnTo>
                    <a:pt x="325641" y="4860"/>
                  </a:lnTo>
                  <a:lnTo>
                    <a:pt x="376201" y="1218"/>
                  </a:lnTo>
                  <a:lnTo>
                    <a:pt x="428332" y="0"/>
                  </a:lnTo>
                  <a:lnTo>
                    <a:pt x="428650" y="655408"/>
                  </a:lnTo>
                  <a:lnTo>
                    <a:pt x="0" y="101993"/>
                  </a:lnTo>
                  <a:close/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7" name="object 97"/>
            <p:cNvSpPr/>
            <p:nvPr/>
          </p:nvSpPr>
          <p:spPr>
            <a:xfrm>
              <a:off x="3601313" y="4796155"/>
              <a:ext cx="257175" cy="113664"/>
            </a:xfrm>
            <a:custGeom>
              <a:avLst/>
              <a:gdLst/>
              <a:ahLst/>
              <a:cxnLst/>
              <a:rect l="l" t="t" r="r" b="b"/>
              <a:pathLst>
                <a:path w="257175" h="113664">
                  <a:moveTo>
                    <a:pt x="256730" y="113487"/>
                  </a:moveTo>
                  <a:lnTo>
                    <a:pt x="225071" y="108108"/>
                  </a:lnTo>
                  <a:lnTo>
                    <a:pt x="194644" y="93152"/>
                  </a:lnTo>
                  <a:lnTo>
                    <a:pt x="155119" y="70394"/>
                  </a:lnTo>
                  <a:lnTo>
                    <a:pt x="96164" y="4160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C4996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8" name="object 98"/>
            <p:cNvSpPr/>
            <p:nvPr/>
          </p:nvSpPr>
          <p:spPr>
            <a:xfrm>
              <a:off x="1788248" y="4658741"/>
              <a:ext cx="293370" cy="53975"/>
            </a:xfrm>
            <a:custGeom>
              <a:avLst/>
              <a:gdLst/>
              <a:ahLst/>
              <a:cxnLst/>
              <a:rect l="l" t="t" r="r" b="b"/>
              <a:pathLst>
                <a:path w="293369" h="53975">
                  <a:moveTo>
                    <a:pt x="0" y="53543"/>
                  </a:moveTo>
                  <a:lnTo>
                    <a:pt x="35294" y="51005"/>
                  </a:lnTo>
                  <a:lnTo>
                    <a:pt x="74228" y="43951"/>
                  </a:lnTo>
                  <a:lnTo>
                    <a:pt x="123529" y="33215"/>
                  </a:lnTo>
                  <a:lnTo>
                    <a:pt x="189928" y="19634"/>
                  </a:lnTo>
                  <a:lnTo>
                    <a:pt x="292849" y="0"/>
                  </a:lnTo>
                </a:path>
              </a:pathLst>
            </a:custGeom>
            <a:ln w="19050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9" name="object 99"/>
            <p:cNvSpPr/>
            <p:nvPr/>
          </p:nvSpPr>
          <p:spPr>
            <a:xfrm>
              <a:off x="1810194" y="3971264"/>
              <a:ext cx="333375" cy="121920"/>
            </a:xfrm>
            <a:custGeom>
              <a:avLst/>
              <a:gdLst/>
              <a:ahLst/>
              <a:cxnLst/>
              <a:rect l="l" t="t" r="r" b="b"/>
              <a:pathLst>
                <a:path w="333375" h="121920">
                  <a:moveTo>
                    <a:pt x="0" y="0"/>
                  </a:moveTo>
                  <a:lnTo>
                    <a:pt x="77072" y="14272"/>
                  </a:lnTo>
                  <a:lnTo>
                    <a:pt x="127032" y="30655"/>
                  </a:lnTo>
                  <a:lnTo>
                    <a:pt x="181481" y="51905"/>
                  </a:lnTo>
                  <a:lnTo>
                    <a:pt x="238074" y="77050"/>
                  </a:lnTo>
                  <a:lnTo>
                    <a:pt x="332879" y="121666"/>
                  </a:lnTo>
                </a:path>
              </a:pathLst>
            </a:custGeom>
            <a:ln w="19050">
              <a:solidFill>
                <a:srgbClr val="38A0F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927352" y="3752849"/>
              <a:ext cx="356870" cy="170815"/>
            </a:xfrm>
            <a:custGeom>
              <a:avLst/>
              <a:gdLst/>
              <a:ahLst/>
              <a:cxnLst/>
              <a:rect l="l" t="t" r="r" b="b"/>
              <a:pathLst>
                <a:path w="356869" h="170814">
                  <a:moveTo>
                    <a:pt x="0" y="0"/>
                  </a:moveTo>
                  <a:lnTo>
                    <a:pt x="76798" y="9659"/>
                  </a:lnTo>
                  <a:lnTo>
                    <a:pt x="129241" y="22472"/>
                  </a:lnTo>
                  <a:lnTo>
                    <a:pt x="184080" y="41262"/>
                  </a:lnTo>
                  <a:lnTo>
                    <a:pt x="236090" y="66522"/>
                  </a:lnTo>
                  <a:lnTo>
                    <a:pt x="280047" y="98742"/>
                  </a:lnTo>
                  <a:lnTo>
                    <a:pt x="356425" y="170459"/>
                  </a:lnTo>
                </a:path>
              </a:pathLst>
            </a:custGeom>
            <a:ln w="19050">
              <a:solidFill>
                <a:srgbClr val="744C2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217534" y="3468192"/>
              <a:ext cx="426720" cy="274955"/>
            </a:xfrm>
            <a:custGeom>
              <a:avLst/>
              <a:gdLst/>
              <a:ahLst/>
              <a:cxnLst/>
              <a:rect l="l" t="t" r="r" b="b"/>
              <a:pathLst>
                <a:path w="426719" h="274954">
                  <a:moveTo>
                    <a:pt x="0" y="0"/>
                  </a:moveTo>
                  <a:lnTo>
                    <a:pt x="65944" y="10337"/>
                  </a:lnTo>
                  <a:lnTo>
                    <a:pt x="117606" y="22695"/>
                  </a:lnTo>
                  <a:lnTo>
                    <a:pt x="175543" y="39344"/>
                  </a:lnTo>
                  <a:lnTo>
                    <a:pt x="235118" y="59907"/>
                  </a:lnTo>
                  <a:lnTo>
                    <a:pt x="291693" y="84010"/>
                  </a:lnTo>
                  <a:lnTo>
                    <a:pt x="340630" y="111274"/>
                  </a:lnTo>
                  <a:lnTo>
                    <a:pt x="377292" y="141325"/>
                  </a:lnTo>
                  <a:lnTo>
                    <a:pt x="397040" y="173786"/>
                  </a:lnTo>
                  <a:lnTo>
                    <a:pt x="426262" y="274396"/>
                  </a:lnTo>
                </a:path>
              </a:pathLst>
            </a:custGeom>
            <a:ln w="19050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3594287" y="4266640"/>
            <a:ext cx="698687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Black:</a:t>
            </a:r>
            <a:r>
              <a:rPr sz="794" spc="-35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63.0</a:t>
            </a:r>
            <a:r>
              <a:rPr sz="794" spc="-35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97324" y="4098552"/>
            <a:ext cx="680197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Hispanic: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18.0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148604" y="3249706"/>
            <a:ext cx="656104" cy="33268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53" dirty="0">
                <a:solidFill>
                  <a:srgbClr val="323232"/>
                </a:solidFill>
                <a:latin typeface="Gill Sans MT"/>
                <a:cs typeface="Gill Sans MT"/>
              </a:rPr>
              <a:t>White: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8.0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  <a:p>
            <a:pPr marL="53231">
              <a:spcBef>
                <a:spcPts val="569"/>
              </a:spcBef>
            </a:pP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Asian:</a:t>
            </a:r>
            <a:r>
              <a:rPr sz="794" spc="-35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2.0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308287" y="2997574"/>
            <a:ext cx="75079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Multi-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Racial: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9.0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53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1176618" y="4992221"/>
            <a:ext cx="3185272" cy="1008529"/>
            <a:chOff x="1181100" y="5657850"/>
            <a:chExt cx="3609975" cy="1143000"/>
          </a:xfrm>
        </p:grpSpPr>
        <p:sp>
          <p:nvSpPr>
            <p:cNvPr id="107" name="object 107"/>
            <p:cNvSpPr/>
            <p:nvPr/>
          </p:nvSpPr>
          <p:spPr>
            <a:xfrm>
              <a:off x="1181100" y="5657850"/>
              <a:ext cx="3609975" cy="1143000"/>
            </a:xfrm>
            <a:custGeom>
              <a:avLst/>
              <a:gdLst/>
              <a:ahLst/>
              <a:cxnLst/>
              <a:rect l="l" t="t" r="r" b="b"/>
              <a:pathLst>
                <a:path w="3609975" h="1143000">
                  <a:moveTo>
                    <a:pt x="1404937" y="1047750"/>
                  </a:moveTo>
                  <a:lnTo>
                    <a:pt x="1404937" y="1143000"/>
                  </a:lnTo>
                </a:path>
                <a:path w="3609975" h="1143000">
                  <a:moveTo>
                    <a:pt x="2290762" y="1047750"/>
                  </a:moveTo>
                  <a:lnTo>
                    <a:pt x="2290762" y="1143000"/>
                  </a:lnTo>
                </a:path>
                <a:path w="3609975" h="1143000">
                  <a:moveTo>
                    <a:pt x="3167062" y="1047750"/>
                  </a:moveTo>
                  <a:lnTo>
                    <a:pt x="3167062" y="1143000"/>
                  </a:lnTo>
                </a:path>
                <a:path w="3609975" h="1143000">
                  <a:moveTo>
                    <a:pt x="528637" y="1047750"/>
                  </a:moveTo>
                  <a:lnTo>
                    <a:pt x="528637" y="1143000"/>
                  </a:lnTo>
                </a:path>
                <a:path w="3609975" h="1143000">
                  <a:moveTo>
                    <a:pt x="95250" y="1052512"/>
                  </a:moveTo>
                  <a:lnTo>
                    <a:pt x="3609975" y="1052512"/>
                  </a:lnTo>
                </a:path>
                <a:path w="3609975" h="1143000">
                  <a:moveTo>
                    <a:pt x="95250" y="4762"/>
                  </a:moveTo>
                  <a:lnTo>
                    <a:pt x="0" y="4762"/>
                  </a:lnTo>
                </a:path>
                <a:path w="3609975" h="1143000">
                  <a:moveTo>
                    <a:pt x="95250" y="528637"/>
                  </a:moveTo>
                  <a:lnTo>
                    <a:pt x="0" y="528637"/>
                  </a:lnTo>
                </a:path>
                <a:path w="3609975" h="1143000">
                  <a:moveTo>
                    <a:pt x="95250" y="1052512"/>
                  </a:moveTo>
                  <a:lnTo>
                    <a:pt x="0" y="1052512"/>
                  </a:lnTo>
                </a:path>
                <a:path w="3609975" h="1143000">
                  <a:moveTo>
                    <a:pt x="90487" y="0"/>
                  </a:moveTo>
                  <a:lnTo>
                    <a:pt x="90487" y="104775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433512" y="6481762"/>
              <a:ext cx="571500" cy="224154"/>
            </a:xfrm>
            <a:custGeom>
              <a:avLst/>
              <a:gdLst/>
              <a:ahLst/>
              <a:cxnLst/>
              <a:rect l="l" t="t" r="r" b="b"/>
              <a:pathLst>
                <a:path w="571500" h="224154">
                  <a:moveTo>
                    <a:pt x="571499" y="0"/>
                  </a:moveTo>
                  <a:lnTo>
                    <a:pt x="0" y="0"/>
                  </a:lnTo>
                  <a:lnTo>
                    <a:pt x="0" y="223837"/>
                  </a:lnTo>
                  <a:lnTo>
                    <a:pt x="571499" y="223837"/>
                  </a:lnTo>
                  <a:lnTo>
                    <a:pt x="5714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433512" y="6481762"/>
              <a:ext cx="571500" cy="224154"/>
            </a:xfrm>
            <a:custGeom>
              <a:avLst/>
              <a:gdLst/>
              <a:ahLst/>
              <a:cxnLst/>
              <a:rect l="l" t="t" r="r" b="b"/>
              <a:pathLst>
                <a:path w="571500" h="224154">
                  <a:moveTo>
                    <a:pt x="571499" y="223837"/>
                  </a:moveTo>
                  <a:lnTo>
                    <a:pt x="571499" y="0"/>
                  </a:lnTo>
                  <a:lnTo>
                    <a:pt x="0" y="0"/>
                  </a:lnTo>
                  <a:lnTo>
                    <a:pt x="0" y="2238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309812" y="6215062"/>
              <a:ext cx="571500" cy="490855"/>
            </a:xfrm>
            <a:custGeom>
              <a:avLst/>
              <a:gdLst/>
              <a:ahLst/>
              <a:cxnLst/>
              <a:rect l="l" t="t" r="r" b="b"/>
              <a:pathLst>
                <a:path w="571500" h="490854">
                  <a:moveTo>
                    <a:pt x="571499" y="0"/>
                  </a:moveTo>
                  <a:lnTo>
                    <a:pt x="0" y="0"/>
                  </a:lnTo>
                  <a:lnTo>
                    <a:pt x="0" y="490537"/>
                  </a:lnTo>
                  <a:lnTo>
                    <a:pt x="571499" y="490537"/>
                  </a:lnTo>
                  <a:lnTo>
                    <a:pt x="57149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309812" y="6215062"/>
              <a:ext cx="571500" cy="490855"/>
            </a:xfrm>
            <a:custGeom>
              <a:avLst/>
              <a:gdLst/>
              <a:ahLst/>
              <a:cxnLst/>
              <a:rect l="l" t="t" r="r" b="b"/>
              <a:pathLst>
                <a:path w="571500" h="490854">
                  <a:moveTo>
                    <a:pt x="571499" y="490537"/>
                  </a:moveTo>
                  <a:lnTo>
                    <a:pt x="571499" y="0"/>
                  </a:lnTo>
                  <a:lnTo>
                    <a:pt x="0" y="0"/>
                  </a:lnTo>
                  <a:lnTo>
                    <a:pt x="0" y="4905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186112" y="6367462"/>
              <a:ext cx="571500" cy="338455"/>
            </a:xfrm>
            <a:custGeom>
              <a:avLst/>
              <a:gdLst/>
              <a:ahLst/>
              <a:cxnLst/>
              <a:rect l="l" t="t" r="r" b="b"/>
              <a:pathLst>
                <a:path w="571500" h="338454">
                  <a:moveTo>
                    <a:pt x="571499" y="0"/>
                  </a:moveTo>
                  <a:lnTo>
                    <a:pt x="0" y="0"/>
                  </a:lnTo>
                  <a:lnTo>
                    <a:pt x="0" y="338137"/>
                  </a:lnTo>
                  <a:lnTo>
                    <a:pt x="571499" y="338137"/>
                  </a:lnTo>
                  <a:lnTo>
                    <a:pt x="571499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186112" y="6367462"/>
              <a:ext cx="571500" cy="338455"/>
            </a:xfrm>
            <a:custGeom>
              <a:avLst/>
              <a:gdLst/>
              <a:ahLst/>
              <a:cxnLst/>
              <a:rect l="l" t="t" r="r" b="b"/>
              <a:pathLst>
                <a:path w="571500" h="338454">
                  <a:moveTo>
                    <a:pt x="571499" y="338137"/>
                  </a:moveTo>
                  <a:lnTo>
                    <a:pt x="571499" y="0"/>
                  </a:lnTo>
                  <a:lnTo>
                    <a:pt x="0" y="0"/>
                  </a:lnTo>
                  <a:lnTo>
                    <a:pt x="0" y="3381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062412" y="6596062"/>
              <a:ext cx="571500" cy="109855"/>
            </a:xfrm>
            <a:custGeom>
              <a:avLst/>
              <a:gdLst/>
              <a:ahLst/>
              <a:cxnLst/>
              <a:rect l="l" t="t" r="r" b="b"/>
              <a:pathLst>
                <a:path w="571500" h="109854">
                  <a:moveTo>
                    <a:pt x="571499" y="0"/>
                  </a:moveTo>
                  <a:lnTo>
                    <a:pt x="0" y="0"/>
                  </a:lnTo>
                  <a:lnTo>
                    <a:pt x="0" y="109537"/>
                  </a:lnTo>
                  <a:lnTo>
                    <a:pt x="571499" y="109537"/>
                  </a:lnTo>
                  <a:lnTo>
                    <a:pt x="57149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062412" y="6596062"/>
              <a:ext cx="571500" cy="109855"/>
            </a:xfrm>
            <a:custGeom>
              <a:avLst/>
              <a:gdLst/>
              <a:ahLst/>
              <a:cxnLst/>
              <a:rect l="l" t="t" r="r" b="b"/>
              <a:pathLst>
                <a:path w="571500" h="109854">
                  <a:moveTo>
                    <a:pt x="571499" y="109537"/>
                  </a:moveTo>
                  <a:lnTo>
                    <a:pt x="571499" y="0"/>
                  </a:lnTo>
                  <a:lnTo>
                    <a:pt x="0" y="0"/>
                  </a:lnTo>
                  <a:lnTo>
                    <a:pt x="0" y="1095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154429" y="4720479"/>
            <a:ext cx="301942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latin typeface="Arial Narrow"/>
                <a:cs typeface="Arial Narrow"/>
              </a:rPr>
              <a:t>Percent</a:t>
            </a:r>
            <a:r>
              <a:rPr sz="794" b="1" spc="4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of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Students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Reporting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Food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Insecurity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by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Race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and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spc="-9" dirty="0">
                <a:latin typeface="Arial Narrow"/>
                <a:cs typeface="Arial Narrow"/>
              </a:rPr>
              <a:t>Ethnicity,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spc="-18" dirty="0">
                <a:latin typeface="Arial Narrow"/>
                <a:cs typeface="Arial Narrow"/>
              </a:rPr>
              <a:t>2019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128" name="object 128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50</a:t>
            </a:fld>
            <a:endParaRPr spc="-22" dirty="0"/>
          </a:p>
        </p:txBody>
      </p:sp>
      <p:sp>
        <p:nvSpPr>
          <p:cNvPr id="117" name="object 117"/>
          <p:cNvSpPr txBox="1"/>
          <p:nvPr/>
        </p:nvSpPr>
        <p:spPr>
          <a:xfrm>
            <a:off x="1518397" y="5577729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10.9%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291603" y="5342405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23.8%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064809" y="5476876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16.4%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863228" y="5678581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latin typeface="Gill Sans MT"/>
                <a:cs typeface="Gill Sans MT"/>
              </a:rPr>
              <a:t>5.3%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483714" y="5967692"/>
            <a:ext cx="329453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774" marR="4483" indent="-15129">
              <a:lnSpc>
                <a:spcPct val="111100"/>
              </a:lnSpc>
              <a:spcBef>
                <a:spcPts val="88"/>
              </a:spcBef>
            </a:pPr>
            <a:r>
              <a:rPr sz="794" spc="-53" dirty="0">
                <a:latin typeface="Gill Sans MT"/>
                <a:cs typeface="Gill Sans MT"/>
              </a:rPr>
              <a:t>Howard</a:t>
            </a:r>
            <a:r>
              <a:rPr sz="794" spc="-31" dirty="0">
                <a:latin typeface="Gill Sans MT"/>
                <a:cs typeface="Gill Sans MT"/>
              </a:rPr>
              <a:t> County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229156" y="5981140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latin typeface="Gill Sans MT"/>
                <a:cs typeface="Gill Sans MT"/>
              </a:rPr>
              <a:t>NH</a:t>
            </a:r>
            <a:r>
              <a:rPr sz="794" spc="-40" dirty="0">
                <a:latin typeface="Gill Sans MT"/>
                <a:cs typeface="Gill Sans MT"/>
              </a:rPr>
              <a:t> </a:t>
            </a:r>
            <a:r>
              <a:rPr sz="794" spc="-9" dirty="0"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013836" y="5981140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776377" y="5981140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latin typeface="Gill Sans MT"/>
                <a:cs typeface="Gill Sans MT"/>
              </a:rPr>
              <a:t>NH</a:t>
            </a:r>
            <a:r>
              <a:rPr sz="794" spc="-40" dirty="0">
                <a:latin typeface="Gill Sans MT"/>
                <a:cs typeface="Gill Sans MT"/>
              </a:rPr>
              <a:t> </a:t>
            </a:r>
            <a:r>
              <a:rPr sz="794" spc="-49" dirty="0"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009787" y="5855074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959999" y="5392831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25%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59999" y="4930589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50%</a:t>
            </a:r>
            <a:endParaRPr sz="794">
              <a:latin typeface="Gill Sans MT"/>
              <a:cs typeface="Gill Sans M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677" y="707274"/>
            <a:ext cx="7788088" cy="367189"/>
          </a:xfrm>
          <a:prstGeom prst="rect">
            <a:avLst/>
          </a:prstGeom>
        </p:spPr>
        <p:txBody>
          <a:bodyPr vert="horz" wrap="square" lIns="0" tIns="14007" rIns="0" bIns="0" rtlCol="0" anchor="ctr">
            <a:spAutoFit/>
          </a:bodyPr>
          <a:lstStyle/>
          <a:p>
            <a:pPr marL="11206">
              <a:spcBef>
                <a:spcPts val="110"/>
              </a:spcBef>
            </a:pPr>
            <a:r>
              <a:rPr sz="2294" spc="88" dirty="0"/>
              <a:t>Race</a:t>
            </a:r>
            <a:r>
              <a:rPr sz="2294" spc="-49" dirty="0"/>
              <a:t> </a:t>
            </a:r>
            <a:r>
              <a:rPr sz="2294" spc="84" dirty="0"/>
              <a:t>and</a:t>
            </a:r>
            <a:r>
              <a:rPr sz="2294" spc="-44" dirty="0"/>
              <a:t> </a:t>
            </a:r>
            <a:r>
              <a:rPr sz="2294" spc="93" dirty="0"/>
              <a:t>Ethnicity</a:t>
            </a:r>
            <a:r>
              <a:rPr sz="2294" spc="-44" dirty="0"/>
              <a:t> </a:t>
            </a:r>
            <a:r>
              <a:rPr sz="2294" spc="79" dirty="0"/>
              <a:t>Comparison</a:t>
            </a:r>
            <a:r>
              <a:rPr sz="2294" spc="-44" dirty="0"/>
              <a:t> </a:t>
            </a:r>
            <a:r>
              <a:rPr sz="2294" spc="49" dirty="0"/>
              <a:t>of</a:t>
            </a:r>
            <a:r>
              <a:rPr sz="2294" spc="-49" dirty="0"/>
              <a:t> </a:t>
            </a:r>
            <a:r>
              <a:rPr sz="2294" spc="84" dirty="0"/>
              <a:t>Socioeconomic</a:t>
            </a:r>
            <a:r>
              <a:rPr sz="2294" spc="-44" dirty="0"/>
              <a:t> </a:t>
            </a:r>
            <a:r>
              <a:rPr sz="2294" spc="75" dirty="0"/>
              <a:t>Indicators</a:t>
            </a:r>
            <a:endParaRPr sz="2294"/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4" name="object 4"/>
          <p:cNvGrpSpPr/>
          <p:nvPr/>
        </p:nvGrpSpPr>
        <p:grpSpPr>
          <a:xfrm>
            <a:off x="722780" y="2823882"/>
            <a:ext cx="3235699" cy="2000250"/>
            <a:chOff x="666750" y="3200400"/>
            <a:chExt cx="3667125" cy="2266950"/>
          </a:xfrm>
        </p:grpSpPr>
        <p:sp>
          <p:nvSpPr>
            <p:cNvPr id="5" name="object 5"/>
            <p:cNvSpPr/>
            <p:nvPr/>
          </p:nvSpPr>
          <p:spPr>
            <a:xfrm>
              <a:off x="762000" y="3205162"/>
              <a:ext cx="3571875" cy="552450"/>
            </a:xfrm>
            <a:custGeom>
              <a:avLst/>
              <a:gdLst/>
              <a:ahLst/>
              <a:cxnLst/>
              <a:rect l="l" t="t" r="r" b="b"/>
              <a:pathLst>
                <a:path w="3571875" h="552450">
                  <a:moveTo>
                    <a:pt x="0" y="0"/>
                  </a:moveTo>
                  <a:lnTo>
                    <a:pt x="3571875" y="0"/>
                  </a:lnTo>
                </a:path>
                <a:path w="3571875" h="552450">
                  <a:moveTo>
                    <a:pt x="0" y="552450"/>
                  </a:moveTo>
                  <a:lnTo>
                    <a:pt x="3571875" y="55245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762000" y="4300537"/>
              <a:ext cx="3571875" cy="533400"/>
            </a:xfrm>
            <a:custGeom>
              <a:avLst/>
              <a:gdLst/>
              <a:ahLst/>
              <a:cxnLst/>
              <a:rect l="l" t="t" r="r" b="b"/>
              <a:pathLst>
                <a:path w="3571875" h="533400">
                  <a:moveTo>
                    <a:pt x="0" y="0"/>
                  </a:moveTo>
                  <a:lnTo>
                    <a:pt x="166687" y="0"/>
                  </a:lnTo>
                </a:path>
                <a:path w="3571875" h="533400">
                  <a:moveTo>
                    <a:pt x="547687" y="0"/>
                  </a:moveTo>
                  <a:lnTo>
                    <a:pt x="881062" y="0"/>
                  </a:lnTo>
                </a:path>
                <a:path w="3571875" h="533400">
                  <a:moveTo>
                    <a:pt x="1262062" y="0"/>
                  </a:moveTo>
                  <a:lnTo>
                    <a:pt x="3024187" y="0"/>
                  </a:lnTo>
                </a:path>
                <a:path w="3571875" h="533400">
                  <a:moveTo>
                    <a:pt x="3405187" y="0"/>
                  </a:moveTo>
                  <a:lnTo>
                    <a:pt x="3571875" y="0"/>
                  </a:lnTo>
                </a:path>
                <a:path w="3571875" h="533400">
                  <a:moveTo>
                    <a:pt x="0" y="533400"/>
                  </a:moveTo>
                  <a:lnTo>
                    <a:pt x="166687" y="533400"/>
                  </a:lnTo>
                </a:path>
                <a:path w="3571875" h="533400">
                  <a:moveTo>
                    <a:pt x="547687" y="533400"/>
                  </a:moveTo>
                  <a:lnTo>
                    <a:pt x="881062" y="533400"/>
                  </a:lnTo>
                </a:path>
                <a:path w="3571875" h="533400">
                  <a:moveTo>
                    <a:pt x="1262062" y="533400"/>
                  </a:moveTo>
                  <a:lnTo>
                    <a:pt x="1595437" y="533400"/>
                  </a:lnTo>
                </a:path>
                <a:path w="3571875" h="533400">
                  <a:moveTo>
                    <a:pt x="1976437" y="533400"/>
                  </a:moveTo>
                  <a:lnTo>
                    <a:pt x="3024187" y="533400"/>
                  </a:lnTo>
                </a:path>
                <a:path w="3571875" h="533400">
                  <a:moveTo>
                    <a:pt x="3405187" y="533400"/>
                  </a:moveTo>
                  <a:lnTo>
                    <a:pt x="3571875" y="53340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762000" y="5376862"/>
              <a:ext cx="3571875" cy="0"/>
            </a:xfrm>
            <a:custGeom>
              <a:avLst/>
              <a:gdLst/>
              <a:ahLst/>
              <a:cxnLst/>
              <a:rect l="l" t="t" r="r" b="b"/>
              <a:pathLst>
                <a:path w="3571875">
                  <a:moveTo>
                    <a:pt x="0" y="0"/>
                  </a:moveTo>
                  <a:lnTo>
                    <a:pt x="357187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666750" y="3205162"/>
              <a:ext cx="3667125" cy="2262505"/>
            </a:xfrm>
            <a:custGeom>
              <a:avLst/>
              <a:gdLst/>
              <a:ahLst/>
              <a:cxnLst/>
              <a:rect l="l" t="t" r="r" b="b"/>
              <a:pathLst>
                <a:path w="3667125" h="2262504">
                  <a:moveTo>
                    <a:pt x="1166812" y="2166937"/>
                  </a:moveTo>
                  <a:lnTo>
                    <a:pt x="1166812" y="2262187"/>
                  </a:lnTo>
                </a:path>
                <a:path w="3667125" h="2262504">
                  <a:moveTo>
                    <a:pt x="1881187" y="2166937"/>
                  </a:moveTo>
                  <a:lnTo>
                    <a:pt x="1881187" y="2262187"/>
                  </a:lnTo>
                </a:path>
                <a:path w="3667125" h="2262504">
                  <a:moveTo>
                    <a:pt x="2595562" y="2166937"/>
                  </a:moveTo>
                  <a:lnTo>
                    <a:pt x="2595562" y="2262187"/>
                  </a:lnTo>
                </a:path>
                <a:path w="3667125" h="2262504">
                  <a:moveTo>
                    <a:pt x="3309937" y="2166937"/>
                  </a:moveTo>
                  <a:lnTo>
                    <a:pt x="3309937" y="2262187"/>
                  </a:lnTo>
                </a:path>
                <a:path w="3667125" h="2262504">
                  <a:moveTo>
                    <a:pt x="452437" y="2166937"/>
                  </a:moveTo>
                  <a:lnTo>
                    <a:pt x="452437" y="2262187"/>
                  </a:lnTo>
                </a:path>
                <a:path w="3667125" h="2262504">
                  <a:moveTo>
                    <a:pt x="95250" y="2171700"/>
                  </a:moveTo>
                  <a:lnTo>
                    <a:pt x="3667125" y="2171700"/>
                  </a:lnTo>
                </a:path>
                <a:path w="3667125" h="2262504">
                  <a:moveTo>
                    <a:pt x="95250" y="0"/>
                  </a:moveTo>
                  <a:lnTo>
                    <a:pt x="0" y="0"/>
                  </a:lnTo>
                </a:path>
                <a:path w="3667125" h="2262504">
                  <a:moveTo>
                    <a:pt x="95250" y="552450"/>
                  </a:moveTo>
                  <a:lnTo>
                    <a:pt x="0" y="552450"/>
                  </a:lnTo>
                </a:path>
                <a:path w="3667125" h="2262504">
                  <a:moveTo>
                    <a:pt x="95250" y="1095375"/>
                  </a:moveTo>
                  <a:lnTo>
                    <a:pt x="0" y="1095375"/>
                  </a:lnTo>
                </a:path>
                <a:path w="3667125" h="2262504">
                  <a:moveTo>
                    <a:pt x="95250" y="1628775"/>
                  </a:moveTo>
                  <a:lnTo>
                    <a:pt x="0" y="1628775"/>
                  </a:lnTo>
                </a:path>
                <a:path w="3667125" h="2262504">
                  <a:moveTo>
                    <a:pt x="95250" y="2171700"/>
                  </a:moveTo>
                  <a:lnTo>
                    <a:pt x="0" y="2171700"/>
                  </a:lnTo>
                </a:path>
                <a:path w="3667125" h="2262504">
                  <a:moveTo>
                    <a:pt x="90487" y="4762"/>
                  </a:moveTo>
                  <a:lnTo>
                    <a:pt x="90487" y="21669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928687" y="4024312"/>
              <a:ext cx="381000" cy="1348105"/>
            </a:xfrm>
            <a:custGeom>
              <a:avLst/>
              <a:gdLst/>
              <a:ahLst/>
              <a:cxnLst/>
              <a:rect l="l" t="t" r="r" b="b"/>
              <a:pathLst>
                <a:path w="381000" h="1348104">
                  <a:moveTo>
                    <a:pt x="380999" y="0"/>
                  </a:moveTo>
                  <a:lnTo>
                    <a:pt x="0" y="0"/>
                  </a:lnTo>
                  <a:lnTo>
                    <a:pt x="0" y="1347787"/>
                  </a:lnTo>
                  <a:lnTo>
                    <a:pt x="380999" y="1347787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928687" y="4024312"/>
              <a:ext cx="381000" cy="1348105"/>
            </a:xfrm>
            <a:custGeom>
              <a:avLst/>
              <a:gdLst/>
              <a:ahLst/>
              <a:cxnLst/>
              <a:rect l="l" t="t" r="r" b="b"/>
              <a:pathLst>
                <a:path w="381000" h="1348104">
                  <a:moveTo>
                    <a:pt x="380999" y="1347787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134778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1643062" y="4214812"/>
              <a:ext cx="381000" cy="1157605"/>
            </a:xfrm>
            <a:custGeom>
              <a:avLst/>
              <a:gdLst/>
              <a:ahLst/>
              <a:cxnLst/>
              <a:rect l="l" t="t" r="r" b="b"/>
              <a:pathLst>
                <a:path w="381000" h="1157604">
                  <a:moveTo>
                    <a:pt x="380999" y="0"/>
                  </a:moveTo>
                  <a:lnTo>
                    <a:pt x="0" y="0"/>
                  </a:lnTo>
                  <a:lnTo>
                    <a:pt x="0" y="1157287"/>
                  </a:lnTo>
                  <a:lnTo>
                    <a:pt x="380999" y="1157287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3062" y="4214812"/>
              <a:ext cx="381000" cy="1157605"/>
            </a:xfrm>
            <a:custGeom>
              <a:avLst/>
              <a:gdLst/>
              <a:ahLst/>
              <a:cxnLst/>
              <a:rect l="l" t="t" r="r" b="b"/>
              <a:pathLst>
                <a:path w="381000" h="1157604">
                  <a:moveTo>
                    <a:pt x="380999" y="1157287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115728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2357437" y="4500562"/>
              <a:ext cx="381000" cy="871855"/>
            </a:xfrm>
            <a:custGeom>
              <a:avLst/>
              <a:gdLst/>
              <a:ahLst/>
              <a:cxnLst/>
              <a:rect l="l" t="t" r="r" b="b"/>
              <a:pathLst>
                <a:path w="381000" h="871854">
                  <a:moveTo>
                    <a:pt x="380999" y="0"/>
                  </a:moveTo>
                  <a:lnTo>
                    <a:pt x="0" y="0"/>
                  </a:lnTo>
                  <a:lnTo>
                    <a:pt x="0" y="871537"/>
                  </a:lnTo>
                  <a:lnTo>
                    <a:pt x="380999" y="871537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2357437" y="4500562"/>
              <a:ext cx="381000" cy="871855"/>
            </a:xfrm>
            <a:custGeom>
              <a:avLst/>
              <a:gdLst/>
              <a:ahLst/>
              <a:cxnLst/>
              <a:rect l="l" t="t" r="r" b="b"/>
              <a:pathLst>
                <a:path w="381000" h="871854">
                  <a:moveTo>
                    <a:pt x="380999" y="871537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87153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3071812" y="3824287"/>
              <a:ext cx="381000" cy="1548130"/>
            </a:xfrm>
            <a:custGeom>
              <a:avLst/>
              <a:gdLst/>
              <a:ahLst/>
              <a:cxnLst/>
              <a:rect l="l" t="t" r="r" b="b"/>
              <a:pathLst>
                <a:path w="381000" h="1548129">
                  <a:moveTo>
                    <a:pt x="380999" y="0"/>
                  </a:moveTo>
                  <a:lnTo>
                    <a:pt x="0" y="0"/>
                  </a:lnTo>
                  <a:lnTo>
                    <a:pt x="0" y="1547812"/>
                  </a:lnTo>
                  <a:lnTo>
                    <a:pt x="380999" y="1547812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3071812" y="3824287"/>
              <a:ext cx="381000" cy="1548130"/>
            </a:xfrm>
            <a:custGeom>
              <a:avLst/>
              <a:gdLst/>
              <a:ahLst/>
              <a:cxnLst/>
              <a:rect l="l" t="t" r="r" b="b"/>
              <a:pathLst>
                <a:path w="381000" h="1548129">
                  <a:moveTo>
                    <a:pt x="380999" y="1547812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154781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6187" y="4005262"/>
              <a:ext cx="381000" cy="1367155"/>
            </a:xfrm>
            <a:custGeom>
              <a:avLst/>
              <a:gdLst/>
              <a:ahLst/>
              <a:cxnLst/>
              <a:rect l="l" t="t" r="r" b="b"/>
              <a:pathLst>
                <a:path w="381000" h="1367154">
                  <a:moveTo>
                    <a:pt x="380999" y="0"/>
                  </a:moveTo>
                  <a:lnTo>
                    <a:pt x="0" y="0"/>
                  </a:lnTo>
                  <a:lnTo>
                    <a:pt x="0" y="1366837"/>
                  </a:lnTo>
                  <a:lnTo>
                    <a:pt x="380999" y="1366837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3786187" y="4005262"/>
              <a:ext cx="381000" cy="1367155"/>
            </a:xfrm>
            <a:custGeom>
              <a:avLst/>
              <a:gdLst/>
              <a:ahLst/>
              <a:cxnLst/>
              <a:rect l="l" t="t" r="r" b="b"/>
              <a:pathLst>
                <a:path w="381000" h="1367154">
                  <a:moveTo>
                    <a:pt x="380999" y="1366837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136683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04265" y="1103312"/>
            <a:ext cx="3776943" cy="1601974"/>
          </a:xfrm>
          <a:prstGeom prst="rect">
            <a:avLst/>
          </a:prstGeom>
        </p:spPr>
        <p:txBody>
          <a:bodyPr vert="horz" wrap="square" lIns="0" tIns="193862" rIns="0" bIns="0" rtlCol="0">
            <a:spAutoFit/>
          </a:bodyPr>
          <a:lstStyle/>
          <a:p>
            <a:pPr marL="65558">
              <a:spcBef>
                <a:spcPts val="1527"/>
              </a:spcBef>
            </a:pPr>
            <a:r>
              <a:rPr sz="2294" b="1" spc="84" dirty="0">
                <a:solidFill>
                  <a:srgbClr val="0065CC"/>
                </a:solidFill>
                <a:latin typeface="Calibri"/>
                <a:cs typeface="Calibri"/>
              </a:rPr>
              <a:t>Education</a:t>
            </a:r>
            <a:r>
              <a:rPr sz="2294" b="1" spc="-57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84" dirty="0">
                <a:solidFill>
                  <a:srgbClr val="0065CC"/>
                </a:solidFill>
                <a:latin typeface="Calibri"/>
                <a:cs typeface="Calibri"/>
              </a:rPr>
              <a:t>and</a:t>
            </a:r>
            <a:r>
              <a:rPr sz="2294" b="1" spc="-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71" dirty="0">
                <a:solidFill>
                  <a:srgbClr val="0065CC"/>
                </a:solidFill>
                <a:latin typeface="Calibri"/>
                <a:cs typeface="Calibri"/>
              </a:rPr>
              <a:t>Income</a:t>
            </a:r>
            <a:endParaRPr sz="2294">
              <a:latin typeface="Calibri"/>
              <a:cs typeface="Calibri"/>
            </a:endParaRPr>
          </a:p>
          <a:p>
            <a:pPr marL="33619" marR="26896">
              <a:lnSpc>
                <a:spcPts val="1394"/>
              </a:lnSpc>
              <a:spcBef>
                <a:spcPts val="807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County,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2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5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adults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have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bachelors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degree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or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higher.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However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lower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percentage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Hispanic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NH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have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post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secondary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degree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to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other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 groups.</a:t>
            </a:r>
            <a:r>
              <a:rPr sz="993" spc="-13" baseline="44444" dirty="0">
                <a:solidFill>
                  <a:srgbClr val="323232"/>
                </a:solidFill>
                <a:latin typeface="Calibri"/>
                <a:cs typeface="Calibri"/>
              </a:rPr>
              <a:t>7</a:t>
            </a:r>
            <a:endParaRPr sz="993" baseline="44444">
              <a:latin typeface="Calibri"/>
              <a:cs typeface="Calibri"/>
            </a:endParaRPr>
          </a:p>
          <a:p>
            <a:pPr marL="549678">
              <a:spcBef>
                <a:spcPts val="702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Percent</a:t>
            </a:r>
            <a:r>
              <a:rPr sz="927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with</a:t>
            </a:r>
            <a:r>
              <a:rPr sz="927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BA/BS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Degree</a:t>
            </a:r>
            <a:r>
              <a:rPr sz="927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or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Higher,</a:t>
            </a:r>
            <a:r>
              <a:rPr sz="927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49" dirty="0">
                <a:solidFill>
                  <a:srgbClr val="323232"/>
                </a:solidFill>
                <a:latin typeface="Arial Narrow"/>
                <a:cs typeface="Arial Narrow"/>
              </a:rPr>
              <a:t>2016-</a:t>
            </a:r>
            <a:r>
              <a:rPr sz="927" b="1" spc="35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2110" y="3384176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62.7%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02441" y="3552265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53.9%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32772" y="3804397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40.7%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63103" y="3207684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71.9%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93434" y="3367368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63.4%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7386" y="4791074"/>
            <a:ext cx="329453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774" marR="4483" indent="-15129">
              <a:lnSpc>
                <a:spcPct val="111100"/>
              </a:lnSpc>
              <a:spcBef>
                <a:spcPts val="88"/>
              </a:spcBef>
            </a:pPr>
            <a:r>
              <a:rPr sz="794" spc="-53" dirty="0">
                <a:solidFill>
                  <a:srgbClr val="323232"/>
                </a:solidFill>
                <a:latin typeface="Gill Sans MT"/>
                <a:cs typeface="Gill Sans MT"/>
              </a:rPr>
              <a:t>Howard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 County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57851" y="4804523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97555" y="4804523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89849" y="4804523"/>
            <a:ext cx="2470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45474" y="4804523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5944" y="4678456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6156" y="4201506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25%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6156" y="3724555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50%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6156" y="3247605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75%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6374" y="2770655"/>
            <a:ext cx="23588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100%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420848" y="1706331"/>
            <a:ext cx="3319743" cy="2001931"/>
            <a:chOff x="5991227" y="1933841"/>
            <a:chExt cx="3762375" cy="2268855"/>
          </a:xfrm>
        </p:grpSpPr>
        <p:sp>
          <p:nvSpPr>
            <p:cNvPr id="36" name="object 36"/>
            <p:cNvSpPr/>
            <p:nvPr/>
          </p:nvSpPr>
          <p:spPr>
            <a:xfrm>
              <a:off x="6086477" y="1938608"/>
              <a:ext cx="3667125" cy="0"/>
            </a:xfrm>
            <a:custGeom>
              <a:avLst/>
              <a:gdLst/>
              <a:ahLst/>
              <a:cxnLst/>
              <a:rect l="l" t="t" r="r" b="b"/>
              <a:pathLst>
                <a:path w="3667125">
                  <a:moveTo>
                    <a:pt x="0" y="0"/>
                  </a:moveTo>
                  <a:lnTo>
                    <a:pt x="3667112" y="0"/>
                  </a:lnTo>
                </a:path>
              </a:pathLst>
            </a:custGeom>
            <a:ln w="9532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6086477" y="2672618"/>
              <a:ext cx="3667125" cy="715010"/>
            </a:xfrm>
            <a:custGeom>
              <a:avLst/>
              <a:gdLst/>
              <a:ahLst/>
              <a:cxnLst/>
              <a:rect l="l" t="t" r="r" b="b"/>
              <a:pathLst>
                <a:path w="3667125" h="715010">
                  <a:moveTo>
                    <a:pt x="0" y="0"/>
                  </a:moveTo>
                  <a:lnTo>
                    <a:pt x="176209" y="0"/>
                  </a:lnTo>
                </a:path>
                <a:path w="3667125" h="715010">
                  <a:moveTo>
                    <a:pt x="557209" y="0"/>
                  </a:moveTo>
                  <a:lnTo>
                    <a:pt x="3109909" y="0"/>
                  </a:lnTo>
                </a:path>
                <a:path w="3667125" h="715010">
                  <a:moveTo>
                    <a:pt x="3490909" y="0"/>
                  </a:moveTo>
                  <a:lnTo>
                    <a:pt x="3667112" y="0"/>
                  </a:lnTo>
                </a:path>
                <a:path w="3667125" h="715010">
                  <a:moveTo>
                    <a:pt x="0" y="714940"/>
                  </a:moveTo>
                  <a:lnTo>
                    <a:pt x="176209" y="714940"/>
                  </a:lnTo>
                </a:path>
                <a:path w="3667125" h="715010">
                  <a:moveTo>
                    <a:pt x="557209" y="714940"/>
                  </a:moveTo>
                  <a:lnTo>
                    <a:pt x="909634" y="714940"/>
                  </a:lnTo>
                </a:path>
                <a:path w="3667125" h="715010">
                  <a:moveTo>
                    <a:pt x="1290634" y="714940"/>
                  </a:moveTo>
                  <a:lnTo>
                    <a:pt x="1643059" y="714940"/>
                  </a:lnTo>
                </a:path>
                <a:path w="3667125" h="715010">
                  <a:moveTo>
                    <a:pt x="2024059" y="714940"/>
                  </a:moveTo>
                  <a:lnTo>
                    <a:pt x="3109909" y="714940"/>
                  </a:lnTo>
                </a:path>
                <a:path w="3667125" h="715010">
                  <a:moveTo>
                    <a:pt x="3490909" y="714940"/>
                  </a:moveTo>
                  <a:lnTo>
                    <a:pt x="3667112" y="714940"/>
                  </a:lnTo>
                </a:path>
              </a:pathLst>
            </a:custGeom>
            <a:ln w="9532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6086477" y="4112028"/>
              <a:ext cx="3667125" cy="0"/>
            </a:xfrm>
            <a:custGeom>
              <a:avLst/>
              <a:gdLst/>
              <a:ahLst/>
              <a:cxnLst/>
              <a:rect l="l" t="t" r="r" b="b"/>
              <a:pathLst>
                <a:path w="3667125">
                  <a:moveTo>
                    <a:pt x="0" y="0"/>
                  </a:moveTo>
                  <a:lnTo>
                    <a:pt x="3667112" y="0"/>
                  </a:lnTo>
                </a:path>
              </a:pathLst>
            </a:custGeom>
            <a:ln w="9532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5991227" y="1938608"/>
              <a:ext cx="3762375" cy="2264410"/>
            </a:xfrm>
            <a:custGeom>
              <a:avLst/>
              <a:gdLst/>
              <a:ahLst/>
              <a:cxnLst/>
              <a:rect l="l" t="t" r="r" b="b"/>
              <a:pathLst>
                <a:path w="3762375" h="2264410">
                  <a:moveTo>
                    <a:pt x="1195381" y="2168655"/>
                  </a:moveTo>
                  <a:lnTo>
                    <a:pt x="1195381" y="2263981"/>
                  </a:lnTo>
                </a:path>
                <a:path w="3762375" h="2264410">
                  <a:moveTo>
                    <a:pt x="1928806" y="2168655"/>
                  </a:moveTo>
                  <a:lnTo>
                    <a:pt x="1928806" y="2263981"/>
                  </a:lnTo>
                </a:path>
                <a:path w="3762375" h="2264410">
                  <a:moveTo>
                    <a:pt x="2662231" y="2168655"/>
                  </a:moveTo>
                  <a:lnTo>
                    <a:pt x="2662231" y="2263981"/>
                  </a:lnTo>
                </a:path>
                <a:path w="3762375" h="2264410">
                  <a:moveTo>
                    <a:pt x="3395669" y="2168655"/>
                  </a:moveTo>
                  <a:lnTo>
                    <a:pt x="3395669" y="2263981"/>
                  </a:lnTo>
                </a:path>
                <a:path w="3762375" h="2264410">
                  <a:moveTo>
                    <a:pt x="461956" y="2168655"/>
                  </a:moveTo>
                  <a:lnTo>
                    <a:pt x="461956" y="2263981"/>
                  </a:lnTo>
                </a:path>
                <a:path w="3762375" h="2264410">
                  <a:moveTo>
                    <a:pt x="95250" y="2173419"/>
                  </a:moveTo>
                  <a:lnTo>
                    <a:pt x="3762362" y="2173419"/>
                  </a:lnTo>
                </a:path>
                <a:path w="3762375" h="2264410">
                  <a:moveTo>
                    <a:pt x="95250" y="0"/>
                  </a:moveTo>
                  <a:lnTo>
                    <a:pt x="0" y="0"/>
                  </a:lnTo>
                </a:path>
                <a:path w="3762375" h="2264410">
                  <a:moveTo>
                    <a:pt x="95250" y="734010"/>
                  </a:moveTo>
                  <a:lnTo>
                    <a:pt x="0" y="734010"/>
                  </a:lnTo>
                </a:path>
                <a:path w="3762375" h="2264410">
                  <a:moveTo>
                    <a:pt x="95250" y="1448950"/>
                  </a:moveTo>
                  <a:lnTo>
                    <a:pt x="0" y="1448950"/>
                  </a:lnTo>
                </a:path>
                <a:path w="3762375" h="2264410">
                  <a:moveTo>
                    <a:pt x="95250" y="2173419"/>
                  </a:moveTo>
                  <a:lnTo>
                    <a:pt x="0" y="2173419"/>
                  </a:lnTo>
                </a:path>
                <a:path w="3762375" h="2264410">
                  <a:moveTo>
                    <a:pt x="90489" y="4764"/>
                  </a:moveTo>
                  <a:lnTo>
                    <a:pt x="90489" y="2168655"/>
                  </a:lnTo>
                </a:path>
              </a:pathLst>
            </a:custGeom>
            <a:ln w="9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" name="object 40"/>
            <p:cNvSpPr/>
            <p:nvPr/>
          </p:nvSpPr>
          <p:spPr>
            <a:xfrm>
              <a:off x="6262687" y="2367597"/>
              <a:ext cx="381000" cy="1739900"/>
            </a:xfrm>
            <a:custGeom>
              <a:avLst/>
              <a:gdLst/>
              <a:ahLst/>
              <a:cxnLst/>
              <a:rect l="l" t="t" r="r" b="b"/>
              <a:pathLst>
                <a:path w="381000" h="1739900">
                  <a:moveTo>
                    <a:pt x="380999" y="0"/>
                  </a:moveTo>
                  <a:lnTo>
                    <a:pt x="0" y="0"/>
                  </a:lnTo>
                  <a:lnTo>
                    <a:pt x="0" y="1739696"/>
                  </a:lnTo>
                  <a:lnTo>
                    <a:pt x="380999" y="1739696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" name="object 41"/>
            <p:cNvSpPr/>
            <p:nvPr/>
          </p:nvSpPr>
          <p:spPr>
            <a:xfrm>
              <a:off x="6262683" y="2367569"/>
              <a:ext cx="381000" cy="1739900"/>
            </a:xfrm>
            <a:custGeom>
              <a:avLst/>
              <a:gdLst/>
              <a:ahLst/>
              <a:cxnLst/>
              <a:rect l="l" t="t" r="r" b="b"/>
              <a:pathLst>
                <a:path w="381000" h="1739900">
                  <a:moveTo>
                    <a:pt x="0" y="0"/>
                  </a:moveTo>
                  <a:lnTo>
                    <a:pt x="381000" y="0"/>
                  </a:lnTo>
                  <a:lnTo>
                    <a:pt x="381000" y="1739724"/>
                  </a:lnTo>
                </a:path>
                <a:path w="381000" h="1739900">
                  <a:moveTo>
                    <a:pt x="0" y="1739724"/>
                  </a:moveTo>
                  <a:lnTo>
                    <a:pt x="0" y="0"/>
                  </a:lnTo>
                </a:path>
              </a:pathLst>
            </a:custGeom>
            <a:ln w="9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6996112" y="2748902"/>
              <a:ext cx="381000" cy="1358900"/>
            </a:xfrm>
            <a:custGeom>
              <a:avLst/>
              <a:gdLst/>
              <a:ahLst/>
              <a:cxnLst/>
              <a:rect l="l" t="t" r="r" b="b"/>
              <a:pathLst>
                <a:path w="381000" h="1358900">
                  <a:moveTo>
                    <a:pt x="380999" y="0"/>
                  </a:moveTo>
                  <a:lnTo>
                    <a:pt x="0" y="0"/>
                  </a:lnTo>
                  <a:lnTo>
                    <a:pt x="0" y="1358391"/>
                  </a:lnTo>
                  <a:lnTo>
                    <a:pt x="380999" y="1358391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" name="object 43"/>
            <p:cNvSpPr/>
            <p:nvPr/>
          </p:nvSpPr>
          <p:spPr>
            <a:xfrm>
              <a:off x="6996108" y="2748874"/>
              <a:ext cx="381000" cy="1358900"/>
            </a:xfrm>
            <a:custGeom>
              <a:avLst/>
              <a:gdLst/>
              <a:ahLst/>
              <a:cxnLst/>
              <a:rect l="l" t="t" r="r" b="b"/>
              <a:pathLst>
                <a:path w="381000" h="1358900">
                  <a:moveTo>
                    <a:pt x="0" y="0"/>
                  </a:moveTo>
                  <a:lnTo>
                    <a:pt x="381000" y="0"/>
                  </a:lnTo>
                  <a:lnTo>
                    <a:pt x="381000" y="1358419"/>
                  </a:lnTo>
                </a:path>
                <a:path w="381000" h="1358900">
                  <a:moveTo>
                    <a:pt x="0" y="1358419"/>
                  </a:moveTo>
                  <a:lnTo>
                    <a:pt x="0" y="0"/>
                  </a:lnTo>
                </a:path>
              </a:pathLst>
            </a:custGeom>
            <a:ln w="9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" name="object 44"/>
            <p:cNvSpPr/>
            <p:nvPr/>
          </p:nvSpPr>
          <p:spPr>
            <a:xfrm>
              <a:off x="7729537" y="2739364"/>
              <a:ext cx="381000" cy="1368425"/>
            </a:xfrm>
            <a:custGeom>
              <a:avLst/>
              <a:gdLst/>
              <a:ahLst/>
              <a:cxnLst/>
              <a:rect l="l" t="t" r="r" b="b"/>
              <a:pathLst>
                <a:path w="381000" h="1368425">
                  <a:moveTo>
                    <a:pt x="380999" y="0"/>
                  </a:moveTo>
                  <a:lnTo>
                    <a:pt x="0" y="0"/>
                  </a:lnTo>
                  <a:lnTo>
                    <a:pt x="0" y="1367929"/>
                  </a:lnTo>
                  <a:lnTo>
                    <a:pt x="380999" y="1367929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7729533" y="2739345"/>
              <a:ext cx="381000" cy="1368425"/>
            </a:xfrm>
            <a:custGeom>
              <a:avLst/>
              <a:gdLst/>
              <a:ahLst/>
              <a:cxnLst/>
              <a:rect l="l" t="t" r="r" b="b"/>
              <a:pathLst>
                <a:path w="381000" h="1368425">
                  <a:moveTo>
                    <a:pt x="0" y="0"/>
                  </a:moveTo>
                  <a:lnTo>
                    <a:pt x="381000" y="0"/>
                  </a:lnTo>
                  <a:lnTo>
                    <a:pt x="381000" y="1367948"/>
                  </a:lnTo>
                </a:path>
                <a:path w="381000" h="1368425">
                  <a:moveTo>
                    <a:pt x="0" y="1367948"/>
                  </a:moveTo>
                  <a:lnTo>
                    <a:pt x="0" y="0"/>
                  </a:lnTo>
                </a:path>
              </a:pathLst>
            </a:custGeom>
            <a:ln w="9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8462962" y="2167420"/>
              <a:ext cx="381000" cy="1939925"/>
            </a:xfrm>
            <a:custGeom>
              <a:avLst/>
              <a:gdLst/>
              <a:ahLst/>
              <a:cxnLst/>
              <a:rect l="l" t="t" r="r" b="b"/>
              <a:pathLst>
                <a:path w="381000" h="1939925">
                  <a:moveTo>
                    <a:pt x="380999" y="0"/>
                  </a:moveTo>
                  <a:lnTo>
                    <a:pt x="0" y="0"/>
                  </a:lnTo>
                  <a:lnTo>
                    <a:pt x="0" y="1939874"/>
                  </a:lnTo>
                  <a:lnTo>
                    <a:pt x="380999" y="1939874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" name="object 47"/>
            <p:cNvSpPr/>
            <p:nvPr/>
          </p:nvSpPr>
          <p:spPr>
            <a:xfrm>
              <a:off x="8462958" y="2167388"/>
              <a:ext cx="381000" cy="1939925"/>
            </a:xfrm>
            <a:custGeom>
              <a:avLst/>
              <a:gdLst/>
              <a:ahLst/>
              <a:cxnLst/>
              <a:rect l="l" t="t" r="r" b="b"/>
              <a:pathLst>
                <a:path w="381000" h="1939925">
                  <a:moveTo>
                    <a:pt x="0" y="0"/>
                  </a:moveTo>
                  <a:lnTo>
                    <a:pt x="381000" y="0"/>
                  </a:lnTo>
                  <a:lnTo>
                    <a:pt x="381000" y="1939905"/>
                  </a:lnTo>
                </a:path>
                <a:path w="381000" h="1939925">
                  <a:moveTo>
                    <a:pt x="0" y="1939905"/>
                  </a:moveTo>
                  <a:lnTo>
                    <a:pt x="0" y="0"/>
                  </a:lnTo>
                </a:path>
              </a:pathLst>
            </a:custGeom>
            <a:ln w="9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9196387" y="2215083"/>
              <a:ext cx="381000" cy="1892300"/>
            </a:xfrm>
            <a:custGeom>
              <a:avLst/>
              <a:gdLst/>
              <a:ahLst/>
              <a:cxnLst/>
              <a:rect l="l" t="t" r="r" b="b"/>
              <a:pathLst>
                <a:path w="381000" h="1892300">
                  <a:moveTo>
                    <a:pt x="380999" y="0"/>
                  </a:moveTo>
                  <a:lnTo>
                    <a:pt x="0" y="0"/>
                  </a:lnTo>
                  <a:lnTo>
                    <a:pt x="0" y="1892210"/>
                  </a:lnTo>
                  <a:lnTo>
                    <a:pt x="380999" y="1892210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9196383" y="2215057"/>
              <a:ext cx="381635" cy="1892300"/>
            </a:xfrm>
            <a:custGeom>
              <a:avLst/>
              <a:gdLst/>
              <a:ahLst/>
              <a:cxnLst/>
              <a:rect l="l" t="t" r="r" b="b"/>
              <a:pathLst>
                <a:path w="381634" h="1892300">
                  <a:moveTo>
                    <a:pt x="0" y="0"/>
                  </a:moveTo>
                  <a:lnTo>
                    <a:pt x="381013" y="0"/>
                  </a:lnTo>
                  <a:lnTo>
                    <a:pt x="381013" y="1892236"/>
                  </a:lnTo>
                </a:path>
                <a:path w="381634" h="1892300">
                  <a:moveTo>
                    <a:pt x="0" y="1892236"/>
                  </a:moveTo>
                  <a:lnTo>
                    <a:pt x="0" y="0"/>
                  </a:lnTo>
                </a:path>
              </a:pathLst>
            </a:custGeom>
            <a:ln w="9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533016" y="1417585"/>
            <a:ext cx="268380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Median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Household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Income</a:t>
            </a:r>
            <a:r>
              <a:rPr sz="927" b="1" spc="3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by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Race/Ethnicity,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49" dirty="0">
                <a:solidFill>
                  <a:srgbClr val="323232"/>
                </a:solidFill>
                <a:latin typeface="Arial Narrow"/>
                <a:cs typeface="Arial Narrow"/>
              </a:rPr>
              <a:t>2010-</a:t>
            </a:r>
            <a:r>
              <a:rPr sz="927" b="1" spc="35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02944" y="1922245"/>
            <a:ext cx="45271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$121,160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75297" y="2258688"/>
            <a:ext cx="394447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$94,192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22437" y="2250274"/>
            <a:ext cx="394447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$95,326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44362" y="1745615"/>
            <a:ext cx="45271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$134,635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191502" y="1787673"/>
            <a:ext cx="45271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$131,332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663853" y="3675112"/>
            <a:ext cx="329453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774" marR="4483" indent="-15129">
              <a:lnSpc>
                <a:spcPct val="111200"/>
              </a:lnSpc>
              <a:spcBef>
                <a:spcPts val="88"/>
              </a:spcBef>
            </a:pPr>
            <a:r>
              <a:rPr sz="794" spc="-53" dirty="0">
                <a:solidFill>
                  <a:srgbClr val="323232"/>
                </a:solidFill>
                <a:latin typeface="Gill Sans MT"/>
                <a:cs typeface="Gill Sans MT"/>
              </a:rPr>
              <a:t>Howard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 County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281127" y="3688573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937641" y="3688573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646745" y="3688573"/>
            <a:ext cx="2470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219179" y="3688573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268041" y="3562406"/>
            <a:ext cx="12214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$0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049101" y="2925969"/>
            <a:ext cx="34121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$50,000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999314" y="2289533"/>
            <a:ext cx="3910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$100,000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999314" y="1653095"/>
            <a:ext cx="3910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$150,000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765302" y="4353485"/>
            <a:ext cx="3958478" cy="1512794"/>
            <a:chOff x="5248275" y="4933950"/>
            <a:chExt cx="4486275" cy="1714500"/>
          </a:xfrm>
        </p:grpSpPr>
        <p:sp>
          <p:nvSpPr>
            <p:cNvPr id="66" name="object 66"/>
            <p:cNvSpPr/>
            <p:nvPr/>
          </p:nvSpPr>
          <p:spPr>
            <a:xfrm>
              <a:off x="5343525" y="4938712"/>
              <a:ext cx="4391025" cy="542925"/>
            </a:xfrm>
            <a:custGeom>
              <a:avLst/>
              <a:gdLst/>
              <a:ahLst/>
              <a:cxnLst/>
              <a:rect l="l" t="t" r="r" b="b"/>
              <a:pathLst>
                <a:path w="4391025" h="542925">
                  <a:moveTo>
                    <a:pt x="0" y="0"/>
                  </a:moveTo>
                  <a:lnTo>
                    <a:pt x="4391025" y="0"/>
                  </a:lnTo>
                </a:path>
                <a:path w="4391025" h="542925">
                  <a:moveTo>
                    <a:pt x="0" y="542925"/>
                  </a:moveTo>
                  <a:lnTo>
                    <a:pt x="4391025" y="54292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7" name="object 67"/>
            <p:cNvSpPr/>
            <p:nvPr/>
          </p:nvSpPr>
          <p:spPr>
            <a:xfrm>
              <a:off x="5343525" y="6024562"/>
              <a:ext cx="4391025" cy="0"/>
            </a:xfrm>
            <a:custGeom>
              <a:avLst/>
              <a:gdLst/>
              <a:ahLst/>
              <a:cxnLst/>
              <a:rect l="l" t="t" r="r" b="b"/>
              <a:pathLst>
                <a:path w="4391025">
                  <a:moveTo>
                    <a:pt x="0" y="0"/>
                  </a:moveTo>
                  <a:lnTo>
                    <a:pt x="1685924" y="0"/>
                  </a:lnTo>
                </a:path>
                <a:path w="4391025">
                  <a:moveTo>
                    <a:pt x="2038349" y="0"/>
                  </a:moveTo>
                  <a:lnTo>
                    <a:pt x="2790824" y="0"/>
                  </a:lnTo>
                </a:path>
                <a:path w="4391025">
                  <a:moveTo>
                    <a:pt x="3143249" y="0"/>
                  </a:moveTo>
                  <a:lnTo>
                    <a:pt x="439102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8" name="object 68"/>
            <p:cNvSpPr/>
            <p:nvPr/>
          </p:nvSpPr>
          <p:spPr>
            <a:xfrm>
              <a:off x="5343525" y="6557962"/>
              <a:ext cx="4391025" cy="0"/>
            </a:xfrm>
            <a:custGeom>
              <a:avLst/>
              <a:gdLst/>
              <a:ahLst/>
              <a:cxnLst/>
              <a:rect l="l" t="t" r="r" b="b"/>
              <a:pathLst>
                <a:path w="4391025">
                  <a:moveTo>
                    <a:pt x="0" y="0"/>
                  </a:moveTo>
                  <a:lnTo>
                    <a:pt x="439102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9" name="object 69"/>
            <p:cNvSpPr/>
            <p:nvPr/>
          </p:nvSpPr>
          <p:spPr>
            <a:xfrm>
              <a:off x="5248275" y="4938712"/>
              <a:ext cx="4486275" cy="1710055"/>
            </a:xfrm>
            <a:custGeom>
              <a:avLst/>
              <a:gdLst/>
              <a:ahLst/>
              <a:cxnLst/>
              <a:rect l="l" t="t" r="r" b="b"/>
              <a:pathLst>
                <a:path w="4486275" h="1710054">
                  <a:moveTo>
                    <a:pt x="1738312" y="1614487"/>
                  </a:moveTo>
                  <a:lnTo>
                    <a:pt x="1738312" y="1709737"/>
                  </a:lnTo>
                </a:path>
                <a:path w="4486275" h="1710054">
                  <a:moveTo>
                    <a:pt x="2833687" y="1614487"/>
                  </a:moveTo>
                  <a:lnTo>
                    <a:pt x="2833687" y="1709737"/>
                  </a:lnTo>
                </a:path>
                <a:path w="4486275" h="1710054">
                  <a:moveTo>
                    <a:pt x="3929062" y="1614487"/>
                  </a:moveTo>
                  <a:lnTo>
                    <a:pt x="3929062" y="1709737"/>
                  </a:lnTo>
                </a:path>
                <a:path w="4486275" h="1710054">
                  <a:moveTo>
                    <a:pt x="642937" y="1614487"/>
                  </a:moveTo>
                  <a:lnTo>
                    <a:pt x="642937" y="1709737"/>
                  </a:lnTo>
                </a:path>
                <a:path w="4486275" h="1710054">
                  <a:moveTo>
                    <a:pt x="95250" y="1619250"/>
                  </a:moveTo>
                  <a:lnTo>
                    <a:pt x="4486275" y="1619250"/>
                  </a:lnTo>
                </a:path>
                <a:path w="4486275" h="1710054">
                  <a:moveTo>
                    <a:pt x="95250" y="0"/>
                  </a:moveTo>
                  <a:lnTo>
                    <a:pt x="0" y="0"/>
                  </a:lnTo>
                </a:path>
                <a:path w="4486275" h="1710054">
                  <a:moveTo>
                    <a:pt x="95250" y="542925"/>
                  </a:moveTo>
                  <a:lnTo>
                    <a:pt x="0" y="542925"/>
                  </a:lnTo>
                </a:path>
                <a:path w="4486275" h="1710054">
                  <a:moveTo>
                    <a:pt x="95250" y="1085850"/>
                  </a:moveTo>
                  <a:lnTo>
                    <a:pt x="0" y="1085850"/>
                  </a:lnTo>
                </a:path>
                <a:path w="4486275" h="1710054">
                  <a:moveTo>
                    <a:pt x="95250" y="1619250"/>
                  </a:moveTo>
                  <a:lnTo>
                    <a:pt x="0" y="1619250"/>
                  </a:lnTo>
                </a:path>
                <a:path w="4486275" h="1710054">
                  <a:moveTo>
                    <a:pt x="90487" y="4762"/>
                  </a:moveTo>
                  <a:lnTo>
                    <a:pt x="90487" y="16144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0" name="object 70"/>
            <p:cNvSpPr/>
            <p:nvPr/>
          </p:nvSpPr>
          <p:spPr>
            <a:xfrm>
              <a:off x="5495912" y="6105537"/>
              <a:ext cx="3648075" cy="447675"/>
            </a:xfrm>
            <a:custGeom>
              <a:avLst/>
              <a:gdLst/>
              <a:ahLst/>
              <a:cxnLst/>
              <a:rect l="l" t="t" r="r" b="b"/>
              <a:pathLst>
                <a:path w="3648075" h="447675">
                  <a:moveTo>
                    <a:pt x="352425" y="0"/>
                  </a:moveTo>
                  <a:lnTo>
                    <a:pt x="0" y="0"/>
                  </a:lnTo>
                  <a:lnTo>
                    <a:pt x="0" y="447675"/>
                  </a:lnTo>
                  <a:lnTo>
                    <a:pt x="352425" y="447675"/>
                  </a:lnTo>
                  <a:lnTo>
                    <a:pt x="352425" y="0"/>
                  </a:lnTo>
                  <a:close/>
                </a:path>
                <a:path w="3648075" h="447675">
                  <a:moveTo>
                    <a:pt x="1447800" y="238125"/>
                  </a:moveTo>
                  <a:lnTo>
                    <a:pt x="1095375" y="238125"/>
                  </a:lnTo>
                  <a:lnTo>
                    <a:pt x="1095375" y="447675"/>
                  </a:lnTo>
                  <a:lnTo>
                    <a:pt x="1447800" y="447675"/>
                  </a:lnTo>
                  <a:lnTo>
                    <a:pt x="1447800" y="238125"/>
                  </a:lnTo>
                  <a:close/>
                </a:path>
                <a:path w="3648075" h="447675">
                  <a:moveTo>
                    <a:pt x="2552700" y="219075"/>
                  </a:moveTo>
                  <a:lnTo>
                    <a:pt x="2200275" y="219075"/>
                  </a:lnTo>
                  <a:lnTo>
                    <a:pt x="2200275" y="447675"/>
                  </a:lnTo>
                  <a:lnTo>
                    <a:pt x="2552700" y="447675"/>
                  </a:lnTo>
                  <a:lnTo>
                    <a:pt x="2552700" y="219075"/>
                  </a:lnTo>
                  <a:close/>
                </a:path>
                <a:path w="3648075" h="447675">
                  <a:moveTo>
                    <a:pt x="3648075" y="238125"/>
                  </a:moveTo>
                  <a:lnTo>
                    <a:pt x="3295650" y="238125"/>
                  </a:lnTo>
                  <a:lnTo>
                    <a:pt x="3295650" y="447675"/>
                  </a:lnTo>
                  <a:lnTo>
                    <a:pt x="3648075" y="447675"/>
                  </a:lnTo>
                  <a:lnTo>
                    <a:pt x="3648075" y="2381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1" name="object 71"/>
            <p:cNvSpPr/>
            <p:nvPr/>
          </p:nvSpPr>
          <p:spPr>
            <a:xfrm>
              <a:off x="5934062" y="5838837"/>
              <a:ext cx="3648075" cy="714375"/>
            </a:xfrm>
            <a:custGeom>
              <a:avLst/>
              <a:gdLst/>
              <a:ahLst/>
              <a:cxnLst/>
              <a:rect l="l" t="t" r="r" b="b"/>
              <a:pathLst>
                <a:path w="3648075" h="714375">
                  <a:moveTo>
                    <a:pt x="352425" y="400050"/>
                  </a:moveTo>
                  <a:lnTo>
                    <a:pt x="0" y="400050"/>
                  </a:lnTo>
                  <a:lnTo>
                    <a:pt x="0" y="714375"/>
                  </a:lnTo>
                  <a:lnTo>
                    <a:pt x="352425" y="714375"/>
                  </a:lnTo>
                  <a:lnTo>
                    <a:pt x="352425" y="400050"/>
                  </a:lnTo>
                  <a:close/>
                </a:path>
                <a:path w="3648075" h="714375">
                  <a:moveTo>
                    <a:pt x="1447800" y="57150"/>
                  </a:moveTo>
                  <a:lnTo>
                    <a:pt x="1095375" y="57150"/>
                  </a:lnTo>
                  <a:lnTo>
                    <a:pt x="1095375" y="714375"/>
                  </a:lnTo>
                  <a:lnTo>
                    <a:pt x="1447800" y="714375"/>
                  </a:lnTo>
                  <a:lnTo>
                    <a:pt x="1447800" y="57150"/>
                  </a:lnTo>
                  <a:close/>
                </a:path>
                <a:path w="3648075" h="714375">
                  <a:moveTo>
                    <a:pt x="2552700" y="0"/>
                  </a:moveTo>
                  <a:lnTo>
                    <a:pt x="2200275" y="0"/>
                  </a:lnTo>
                  <a:lnTo>
                    <a:pt x="2200275" y="714375"/>
                  </a:lnTo>
                  <a:lnTo>
                    <a:pt x="2552700" y="714375"/>
                  </a:lnTo>
                  <a:lnTo>
                    <a:pt x="2552700" y="0"/>
                  </a:lnTo>
                  <a:close/>
                </a:path>
                <a:path w="3648075" h="714375">
                  <a:moveTo>
                    <a:pt x="3648075" y="323850"/>
                  </a:moveTo>
                  <a:lnTo>
                    <a:pt x="3295650" y="323850"/>
                  </a:lnTo>
                  <a:lnTo>
                    <a:pt x="3295650" y="714375"/>
                  </a:lnTo>
                  <a:lnTo>
                    <a:pt x="3648075" y="714375"/>
                  </a:lnTo>
                  <a:lnTo>
                    <a:pt x="3648075" y="32385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338941" y="4064934"/>
            <a:ext cx="2600885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High and</a:t>
            </a:r>
            <a:r>
              <a:rPr sz="927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Low Income</a:t>
            </a:r>
            <a:r>
              <a:rPr sz="927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Brackets by</a:t>
            </a:r>
            <a:r>
              <a:rPr sz="927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Race/Ethnicity, 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2018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031442" y="5216338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17%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031567" y="5426448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8%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006479" y="5409640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9%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972986" y="5426448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8%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418045" y="5334000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12%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384552" y="5031441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25%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359464" y="4981015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27%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325971" y="5266765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15%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014758" y="6174442"/>
            <a:ext cx="51322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Low</a:t>
            </a:r>
            <a:r>
              <a:rPr sz="794" spc="-35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26" dirty="0">
                <a:solidFill>
                  <a:srgbClr val="323232"/>
                </a:solidFill>
                <a:latin typeface="Gill Sans MT"/>
                <a:cs typeface="Gill Sans MT"/>
              </a:rPr>
              <a:t>(&lt;$30k)</a:t>
            </a:r>
            <a:endParaRPr sz="794">
              <a:latin typeface="Gill Sans MT"/>
              <a:cs typeface="Gill Sans MT"/>
            </a:endParaRPr>
          </a:p>
        </p:txBody>
      </p:sp>
      <p:pic>
        <p:nvPicPr>
          <p:cNvPr id="82" name="object 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3088" y="6194051"/>
            <a:ext cx="100853" cy="100853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6816460" y="6174442"/>
            <a:ext cx="584387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High 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(&gt;$200k)</a:t>
            </a:r>
            <a:endParaRPr sz="794">
              <a:latin typeface="Gill Sans MT"/>
              <a:cs typeface="Gill Sans MT"/>
            </a:endParaRPr>
          </a:p>
        </p:txBody>
      </p:sp>
      <p:pic>
        <p:nvPicPr>
          <p:cNvPr id="84" name="object 8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84791" y="6194051"/>
            <a:ext cx="100853" cy="100853"/>
          </a:xfrm>
          <a:prstGeom prst="rect">
            <a:avLst/>
          </a:prstGeom>
        </p:spPr>
      </p:pic>
      <p:sp>
        <p:nvSpPr>
          <p:cNvPr id="85" name="object 85"/>
          <p:cNvSpPr txBox="1"/>
          <p:nvPr/>
        </p:nvSpPr>
        <p:spPr>
          <a:xfrm>
            <a:off x="5139174" y="5846670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704170" y="6531169"/>
            <a:ext cx="188819" cy="194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1579"/>
              </a:lnSpc>
            </a:pPr>
            <a:r>
              <a:rPr sz="1324" spc="-22" dirty="0">
                <a:solidFill>
                  <a:srgbClr val="323232"/>
                </a:solidFill>
                <a:latin typeface="Gill Sans MT"/>
                <a:cs typeface="Gill Sans MT"/>
              </a:rPr>
              <a:t>26</a:t>
            </a:r>
            <a:endParaRPr sz="1324">
              <a:latin typeface="Gill Sans MT"/>
              <a:cs typeface="Gill Sans MT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104355" y="5846670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147595" y="5846670"/>
            <a:ext cx="2470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054300" y="5846670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598461" y="5720604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548672" y="5247155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20%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548672" y="4773706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40%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548672" y="4300258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60%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04265" y="5174316"/>
            <a:ext cx="3919818" cy="918615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33619" marR="26896">
              <a:lnSpc>
                <a:spcPts val="1394"/>
              </a:lnSpc>
              <a:spcBef>
                <a:spcPts val="163"/>
              </a:spcBef>
            </a:pPr>
            <a:r>
              <a:rPr sz="1191" spc="-44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greater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proportion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represented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in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lowest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household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income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bracket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44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White,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Asian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Hispanic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while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they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also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account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for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smallest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proportion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highest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household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income bracket.</a:t>
            </a:r>
            <a:r>
              <a:rPr sz="993" spc="-13" baseline="44444" dirty="0">
                <a:solidFill>
                  <a:srgbClr val="323232"/>
                </a:solidFill>
                <a:latin typeface="Calibri"/>
                <a:cs typeface="Calibri"/>
              </a:rPr>
              <a:t>31</a:t>
            </a:r>
            <a:endParaRPr sz="993" baseline="44444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020" y="278618"/>
            <a:ext cx="5441921" cy="720235"/>
          </a:xfrm>
          <a:prstGeom prst="rect">
            <a:avLst/>
          </a:prstGeom>
        </p:spPr>
        <p:txBody>
          <a:bodyPr vert="horz" wrap="square" lIns="0" tIns="14007" rIns="0" bIns="0" rtlCol="0" anchor="ctr">
            <a:spAutoFit/>
          </a:bodyPr>
          <a:lstStyle/>
          <a:p>
            <a:pPr marL="11206">
              <a:spcBef>
                <a:spcPts val="110"/>
              </a:spcBef>
            </a:pPr>
            <a:r>
              <a:rPr sz="2294" spc="88" dirty="0"/>
              <a:t>Race</a:t>
            </a:r>
            <a:r>
              <a:rPr sz="2294" spc="-49" dirty="0"/>
              <a:t> </a:t>
            </a:r>
            <a:r>
              <a:rPr sz="2294" spc="84" dirty="0"/>
              <a:t>and</a:t>
            </a:r>
            <a:r>
              <a:rPr sz="2294" spc="-44" dirty="0"/>
              <a:t> </a:t>
            </a:r>
            <a:r>
              <a:rPr sz="2294" spc="93" dirty="0"/>
              <a:t>Ethnicity</a:t>
            </a:r>
            <a:r>
              <a:rPr sz="2294" spc="-44" dirty="0"/>
              <a:t> </a:t>
            </a:r>
            <a:r>
              <a:rPr sz="2294" spc="79" dirty="0"/>
              <a:t>Comparison</a:t>
            </a:r>
            <a:r>
              <a:rPr sz="2294" spc="-44" dirty="0"/>
              <a:t> </a:t>
            </a:r>
            <a:r>
              <a:rPr sz="2294" spc="49" dirty="0"/>
              <a:t>of</a:t>
            </a:r>
            <a:r>
              <a:rPr sz="2294" spc="-49" dirty="0"/>
              <a:t> </a:t>
            </a:r>
            <a:r>
              <a:rPr sz="2294" spc="84" dirty="0"/>
              <a:t>Socioeconomic</a:t>
            </a:r>
            <a:r>
              <a:rPr sz="2294" spc="-44" dirty="0"/>
              <a:t> </a:t>
            </a:r>
            <a:r>
              <a:rPr sz="2294" spc="75" dirty="0"/>
              <a:t>Indicators</a:t>
            </a:r>
            <a:endParaRPr sz="2294"/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593781" y="1283074"/>
            <a:ext cx="4275604" cy="367189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2294" b="1" spc="88" dirty="0">
                <a:solidFill>
                  <a:srgbClr val="0065CC"/>
                </a:solidFill>
                <a:latin typeface="Calibri"/>
                <a:cs typeface="Calibri"/>
              </a:rPr>
              <a:t>Trend</a:t>
            </a:r>
            <a:r>
              <a:rPr sz="2294" b="1" spc="-3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dirty="0">
                <a:solidFill>
                  <a:srgbClr val="0065CC"/>
                </a:solidFill>
                <a:latin typeface="Calibri"/>
                <a:cs typeface="Calibri"/>
              </a:rPr>
              <a:t>Median</a:t>
            </a:r>
            <a:r>
              <a:rPr sz="2294" b="1" spc="-3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79" dirty="0">
                <a:solidFill>
                  <a:srgbClr val="0065CC"/>
                </a:solidFill>
                <a:latin typeface="Calibri"/>
                <a:cs typeface="Calibri"/>
              </a:rPr>
              <a:t>Household</a:t>
            </a:r>
            <a:r>
              <a:rPr sz="2294" b="1" spc="-3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71" dirty="0">
                <a:solidFill>
                  <a:srgbClr val="0065CC"/>
                </a:solidFill>
                <a:latin typeface="Calibri"/>
                <a:cs typeface="Calibri"/>
              </a:rPr>
              <a:t>Income</a:t>
            </a:r>
            <a:endParaRPr sz="2294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79552" y="2117912"/>
            <a:ext cx="4269441" cy="2437279"/>
            <a:chOff x="4924425" y="2400300"/>
            <a:chExt cx="4838700" cy="2762250"/>
          </a:xfrm>
        </p:grpSpPr>
        <p:sp>
          <p:nvSpPr>
            <p:cNvPr id="6" name="object 6"/>
            <p:cNvSpPr/>
            <p:nvPr/>
          </p:nvSpPr>
          <p:spPr>
            <a:xfrm>
              <a:off x="5019675" y="2405062"/>
              <a:ext cx="4743450" cy="2667000"/>
            </a:xfrm>
            <a:custGeom>
              <a:avLst/>
              <a:gdLst/>
              <a:ahLst/>
              <a:cxnLst/>
              <a:rect l="l" t="t" r="r" b="b"/>
              <a:pathLst>
                <a:path w="4743450" h="2667000">
                  <a:moveTo>
                    <a:pt x="0" y="0"/>
                  </a:moveTo>
                  <a:lnTo>
                    <a:pt x="4743450" y="0"/>
                  </a:lnTo>
                </a:path>
                <a:path w="4743450" h="2667000">
                  <a:moveTo>
                    <a:pt x="0" y="457200"/>
                  </a:moveTo>
                  <a:lnTo>
                    <a:pt x="4743450" y="457200"/>
                  </a:lnTo>
                </a:path>
                <a:path w="4743450" h="2667000">
                  <a:moveTo>
                    <a:pt x="0" y="895350"/>
                  </a:moveTo>
                  <a:lnTo>
                    <a:pt x="4743450" y="895350"/>
                  </a:lnTo>
                </a:path>
                <a:path w="4743450" h="2667000">
                  <a:moveTo>
                    <a:pt x="0" y="1343025"/>
                  </a:moveTo>
                  <a:lnTo>
                    <a:pt x="4743450" y="1343025"/>
                  </a:lnTo>
                </a:path>
                <a:path w="4743450" h="2667000">
                  <a:moveTo>
                    <a:pt x="0" y="1781175"/>
                  </a:moveTo>
                  <a:lnTo>
                    <a:pt x="4743450" y="1781175"/>
                  </a:lnTo>
                </a:path>
                <a:path w="4743450" h="2667000">
                  <a:moveTo>
                    <a:pt x="0" y="2228850"/>
                  </a:moveTo>
                  <a:lnTo>
                    <a:pt x="4743450" y="2228850"/>
                  </a:lnTo>
                </a:path>
                <a:path w="4743450" h="2667000">
                  <a:moveTo>
                    <a:pt x="0" y="2667000"/>
                  </a:moveTo>
                  <a:lnTo>
                    <a:pt x="4743450" y="266700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4924425" y="2405062"/>
              <a:ext cx="4838700" cy="2757805"/>
            </a:xfrm>
            <a:custGeom>
              <a:avLst/>
              <a:gdLst/>
              <a:ahLst/>
              <a:cxnLst/>
              <a:rect l="l" t="t" r="r" b="b"/>
              <a:pathLst>
                <a:path w="4838700" h="2757804">
                  <a:moveTo>
                    <a:pt x="804862" y="2662237"/>
                  </a:moveTo>
                  <a:lnTo>
                    <a:pt x="804862" y="2757487"/>
                  </a:lnTo>
                </a:path>
                <a:path w="4838700" h="2757804">
                  <a:moveTo>
                    <a:pt x="1281112" y="2662237"/>
                  </a:moveTo>
                  <a:lnTo>
                    <a:pt x="1281112" y="2757487"/>
                  </a:lnTo>
                </a:path>
                <a:path w="4838700" h="2757804">
                  <a:moveTo>
                    <a:pt x="1747837" y="2662237"/>
                  </a:moveTo>
                  <a:lnTo>
                    <a:pt x="1747837" y="2757487"/>
                  </a:lnTo>
                </a:path>
                <a:path w="4838700" h="2757804">
                  <a:moveTo>
                    <a:pt x="2224087" y="2662237"/>
                  </a:moveTo>
                  <a:lnTo>
                    <a:pt x="2224087" y="2757487"/>
                  </a:lnTo>
                </a:path>
                <a:path w="4838700" h="2757804">
                  <a:moveTo>
                    <a:pt x="2700337" y="2662237"/>
                  </a:moveTo>
                  <a:lnTo>
                    <a:pt x="2700337" y="2757487"/>
                  </a:lnTo>
                </a:path>
                <a:path w="4838700" h="2757804">
                  <a:moveTo>
                    <a:pt x="3176587" y="2662237"/>
                  </a:moveTo>
                  <a:lnTo>
                    <a:pt x="3176587" y="2757487"/>
                  </a:lnTo>
                </a:path>
                <a:path w="4838700" h="2757804">
                  <a:moveTo>
                    <a:pt x="3643312" y="2662237"/>
                  </a:moveTo>
                  <a:lnTo>
                    <a:pt x="3643312" y="2757487"/>
                  </a:lnTo>
                </a:path>
                <a:path w="4838700" h="2757804">
                  <a:moveTo>
                    <a:pt x="4119562" y="2662237"/>
                  </a:moveTo>
                  <a:lnTo>
                    <a:pt x="4119562" y="2757487"/>
                  </a:lnTo>
                </a:path>
                <a:path w="4838700" h="2757804">
                  <a:moveTo>
                    <a:pt x="4595812" y="2662237"/>
                  </a:moveTo>
                  <a:lnTo>
                    <a:pt x="4595812" y="2757487"/>
                  </a:lnTo>
                </a:path>
                <a:path w="4838700" h="2757804">
                  <a:moveTo>
                    <a:pt x="328612" y="2662237"/>
                  </a:moveTo>
                  <a:lnTo>
                    <a:pt x="328612" y="2757487"/>
                  </a:lnTo>
                </a:path>
                <a:path w="4838700" h="2757804">
                  <a:moveTo>
                    <a:pt x="95250" y="2667000"/>
                  </a:moveTo>
                  <a:lnTo>
                    <a:pt x="4838700" y="2667000"/>
                  </a:lnTo>
                </a:path>
                <a:path w="4838700" h="2757804">
                  <a:moveTo>
                    <a:pt x="95250" y="0"/>
                  </a:moveTo>
                  <a:lnTo>
                    <a:pt x="0" y="0"/>
                  </a:lnTo>
                </a:path>
                <a:path w="4838700" h="2757804">
                  <a:moveTo>
                    <a:pt x="95250" y="457200"/>
                  </a:moveTo>
                  <a:lnTo>
                    <a:pt x="0" y="457200"/>
                  </a:lnTo>
                </a:path>
                <a:path w="4838700" h="2757804">
                  <a:moveTo>
                    <a:pt x="95250" y="895350"/>
                  </a:moveTo>
                  <a:lnTo>
                    <a:pt x="0" y="895350"/>
                  </a:lnTo>
                </a:path>
                <a:path w="4838700" h="2757804">
                  <a:moveTo>
                    <a:pt x="95250" y="1343025"/>
                  </a:moveTo>
                  <a:lnTo>
                    <a:pt x="0" y="1343025"/>
                  </a:lnTo>
                </a:path>
                <a:path w="4838700" h="2757804">
                  <a:moveTo>
                    <a:pt x="95250" y="1781175"/>
                  </a:moveTo>
                  <a:lnTo>
                    <a:pt x="0" y="1781175"/>
                  </a:lnTo>
                </a:path>
                <a:path w="4838700" h="2757804">
                  <a:moveTo>
                    <a:pt x="95250" y="2228850"/>
                  </a:moveTo>
                  <a:lnTo>
                    <a:pt x="0" y="2228850"/>
                  </a:lnTo>
                </a:path>
                <a:path w="4838700" h="2757804">
                  <a:moveTo>
                    <a:pt x="95250" y="2667000"/>
                  </a:moveTo>
                  <a:lnTo>
                    <a:pt x="0" y="2667000"/>
                  </a:lnTo>
                </a:path>
                <a:path w="4838700" h="2757804">
                  <a:moveTo>
                    <a:pt x="90487" y="4762"/>
                  </a:moveTo>
                  <a:lnTo>
                    <a:pt x="90487" y="26622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5256847" y="3398545"/>
              <a:ext cx="4269105" cy="344170"/>
            </a:xfrm>
            <a:custGeom>
              <a:avLst/>
              <a:gdLst/>
              <a:ahLst/>
              <a:cxnLst/>
              <a:rect l="l" t="t" r="r" b="b"/>
              <a:pathLst>
                <a:path w="4269105" h="344170">
                  <a:moveTo>
                    <a:pt x="0" y="343687"/>
                  </a:moveTo>
                  <a:lnTo>
                    <a:pt x="474345" y="315302"/>
                  </a:lnTo>
                  <a:lnTo>
                    <a:pt x="948690" y="260362"/>
                  </a:lnTo>
                  <a:lnTo>
                    <a:pt x="1423035" y="226441"/>
                  </a:lnTo>
                  <a:lnTo>
                    <a:pt x="1897380" y="172961"/>
                  </a:lnTo>
                  <a:lnTo>
                    <a:pt x="2371725" y="136118"/>
                  </a:lnTo>
                  <a:lnTo>
                    <a:pt x="2846070" y="100545"/>
                  </a:lnTo>
                  <a:lnTo>
                    <a:pt x="3320415" y="73101"/>
                  </a:lnTo>
                  <a:lnTo>
                    <a:pt x="3794760" y="48348"/>
                  </a:lnTo>
                  <a:lnTo>
                    <a:pt x="4269105" y="0"/>
                  </a:lnTo>
                </a:path>
              </a:pathLst>
            </a:custGeom>
            <a:ln w="38100">
              <a:solidFill>
                <a:srgbClr val="C4996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5256847" y="2740558"/>
              <a:ext cx="4269105" cy="358140"/>
            </a:xfrm>
            <a:custGeom>
              <a:avLst/>
              <a:gdLst/>
              <a:ahLst/>
              <a:cxnLst/>
              <a:rect l="l" t="t" r="r" b="b"/>
              <a:pathLst>
                <a:path w="4269105" h="358139">
                  <a:moveTo>
                    <a:pt x="0" y="357860"/>
                  </a:moveTo>
                  <a:lnTo>
                    <a:pt x="474345" y="294678"/>
                  </a:lnTo>
                  <a:lnTo>
                    <a:pt x="948690" y="245465"/>
                  </a:lnTo>
                  <a:lnTo>
                    <a:pt x="1423035" y="192557"/>
                  </a:lnTo>
                  <a:lnTo>
                    <a:pt x="1897380" y="199555"/>
                  </a:lnTo>
                  <a:lnTo>
                    <a:pt x="2371725" y="198170"/>
                  </a:lnTo>
                  <a:lnTo>
                    <a:pt x="2846070" y="157022"/>
                  </a:lnTo>
                  <a:lnTo>
                    <a:pt x="3320415" y="100203"/>
                  </a:lnTo>
                  <a:lnTo>
                    <a:pt x="3794760" y="48501"/>
                  </a:lnTo>
                  <a:lnTo>
                    <a:pt x="4269105" y="0"/>
                  </a:lnTo>
                </a:path>
              </a:pathLst>
            </a:custGeom>
            <a:ln w="38100">
              <a:solidFill>
                <a:srgbClr val="744C2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5256847" y="3378454"/>
              <a:ext cx="4269105" cy="432434"/>
            </a:xfrm>
            <a:custGeom>
              <a:avLst/>
              <a:gdLst/>
              <a:ahLst/>
              <a:cxnLst/>
              <a:rect l="l" t="t" r="r" b="b"/>
              <a:pathLst>
                <a:path w="4269105" h="432435">
                  <a:moveTo>
                    <a:pt x="0" y="267614"/>
                  </a:moveTo>
                  <a:lnTo>
                    <a:pt x="474345" y="314401"/>
                  </a:lnTo>
                  <a:lnTo>
                    <a:pt x="948690" y="351891"/>
                  </a:lnTo>
                  <a:lnTo>
                    <a:pt x="1423035" y="432371"/>
                  </a:lnTo>
                  <a:lnTo>
                    <a:pt x="1897380" y="420027"/>
                  </a:lnTo>
                  <a:lnTo>
                    <a:pt x="2371725" y="331419"/>
                  </a:lnTo>
                  <a:lnTo>
                    <a:pt x="2846070" y="190627"/>
                  </a:lnTo>
                  <a:lnTo>
                    <a:pt x="3320415" y="157518"/>
                  </a:lnTo>
                  <a:lnTo>
                    <a:pt x="3794760" y="45923"/>
                  </a:lnTo>
                  <a:lnTo>
                    <a:pt x="4269105" y="0"/>
                  </a:lnTo>
                </a:path>
              </a:pathLst>
            </a:custGeom>
            <a:ln w="38100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6847" y="2682036"/>
              <a:ext cx="4269105" cy="450215"/>
            </a:xfrm>
            <a:custGeom>
              <a:avLst/>
              <a:gdLst/>
              <a:ahLst/>
              <a:cxnLst/>
              <a:rect l="l" t="t" r="r" b="b"/>
              <a:pathLst>
                <a:path w="4269105" h="450214">
                  <a:moveTo>
                    <a:pt x="0" y="449961"/>
                  </a:moveTo>
                  <a:lnTo>
                    <a:pt x="474345" y="369455"/>
                  </a:lnTo>
                  <a:lnTo>
                    <a:pt x="948690" y="381990"/>
                  </a:lnTo>
                  <a:lnTo>
                    <a:pt x="1423035" y="344017"/>
                  </a:lnTo>
                  <a:lnTo>
                    <a:pt x="1897380" y="378815"/>
                  </a:lnTo>
                  <a:lnTo>
                    <a:pt x="2371725" y="350100"/>
                  </a:lnTo>
                  <a:lnTo>
                    <a:pt x="2846070" y="232067"/>
                  </a:lnTo>
                  <a:lnTo>
                    <a:pt x="3320415" y="175577"/>
                  </a:lnTo>
                  <a:lnTo>
                    <a:pt x="3794760" y="83413"/>
                  </a:lnTo>
                  <a:lnTo>
                    <a:pt x="4269105" y="0"/>
                  </a:lnTo>
                </a:path>
              </a:pathLst>
            </a:custGeom>
            <a:ln w="38100">
              <a:solidFill>
                <a:srgbClr val="007EF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90385" y="1854574"/>
            <a:ext cx="257791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Trend</a:t>
            </a:r>
            <a:r>
              <a:rPr sz="794" b="1" spc="4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In</a:t>
            </a:r>
            <a:r>
              <a:rPr sz="794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Howard</a:t>
            </a:r>
            <a:r>
              <a:rPr sz="794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9" dirty="0">
                <a:solidFill>
                  <a:srgbClr val="323232"/>
                </a:solidFill>
                <a:latin typeface="Arial Narrow"/>
                <a:cs typeface="Arial Narrow"/>
              </a:rPr>
              <a:t>County</a:t>
            </a:r>
            <a:r>
              <a:rPr sz="794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Median</a:t>
            </a:r>
            <a:r>
              <a:rPr sz="794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Household</a:t>
            </a:r>
            <a:r>
              <a:rPr sz="794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Income,</a:t>
            </a:r>
            <a:r>
              <a:rPr sz="794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2010-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09882" y="4958603"/>
            <a:ext cx="134471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C4996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 txBox="1"/>
          <p:nvPr/>
        </p:nvSpPr>
        <p:spPr>
          <a:xfrm>
            <a:off x="5275170" y="4880162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25960" y="4958603"/>
            <a:ext cx="134471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744C29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 txBox="1"/>
          <p:nvPr/>
        </p:nvSpPr>
        <p:spPr>
          <a:xfrm>
            <a:off x="5991247" y="4880162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47562" y="4958603"/>
            <a:ext cx="134471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 txBox="1"/>
          <p:nvPr/>
        </p:nvSpPr>
        <p:spPr>
          <a:xfrm>
            <a:off x="6712849" y="4880162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44210" y="4958603"/>
            <a:ext cx="134471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007EFB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 txBox="1"/>
          <p:nvPr/>
        </p:nvSpPr>
        <p:spPr>
          <a:xfrm>
            <a:off x="7409497" y="4880162"/>
            <a:ext cx="2470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10153" y="4392706"/>
            <a:ext cx="4357407" cy="29344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ts val="1085"/>
              </a:lnSpc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$0</a:t>
            </a:r>
            <a:endParaRPr sz="927">
              <a:latin typeface="Gill Sans MT"/>
              <a:cs typeface="Gill Sans MT"/>
            </a:endParaRPr>
          </a:p>
          <a:p>
            <a:pPr marL="346280">
              <a:lnSpc>
                <a:spcPts val="1085"/>
              </a:lnSpc>
              <a:tabLst>
                <a:tab pos="764842" algn="l"/>
                <a:tab pos="1183404" algn="l"/>
                <a:tab pos="1601965" algn="l"/>
                <a:tab pos="2020528" algn="l"/>
                <a:tab pos="2439090" algn="l"/>
                <a:tab pos="2857652" algn="l"/>
                <a:tab pos="3276214" algn="l"/>
                <a:tab pos="3694776" algn="l"/>
                <a:tab pos="4113338" algn="l"/>
              </a:tabLst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2010</a:t>
            </a:r>
            <a:r>
              <a:rPr sz="927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2011</a:t>
            </a:r>
            <a:r>
              <a:rPr sz="927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2012</a:t>
            </a:r>
            <a:r>
              <a:rPr sz="927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2013</a:t>
            </a:r>
            <a:r>
              <a:rPr sz="927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2014</a:t>
            </a:r>
            <a:r>
              <a:rPr sz="927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2015</a:t>
            </a:r>
            <a:r>
              <a:rPr sz="927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2016</a:t>
            </a:r>
            <a:r>
              <a:rPr sz="927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2017</a:t>
            </a:r>
            <a:r>
              <a:rPr sz="927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2018</a:t>
            </a:r>
            <a:r>
              <a:rPr sz="927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2019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54719" y="4001900"/>
            <a:ext cx="394447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$25,000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54719" y="3611096"/>
            <a:ext cx="394447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$50,000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54719" y="3220290"/>
            <a:ext cx="394447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$75,000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96637" y="2829485"/>
            <a:ext cx="45271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$100,000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96637" y="2438680"/>
            <a:ext cx="45271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$125,000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96637" y="2047875"/>
            <a:ext cx="45271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$150,000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4265" y="1778934"/>
            <a:ext cx="3345516" cy="163996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lnSpc>
                <a:spcPts val="1412"/>
              </a:lnSpc>
              <a:spcBef>
                <a:spcPts val="88"/>
              </a:spcBef>
            </a:pP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2010,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NH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White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households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earned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income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323232"/>
                </a:solidFill>
                <a:latin typeface="Calibri"/>
                <a:cs typeface="Calibri"/>
              </a:rPr>
              <a:t>of</a:t>
            </a:r>
            <a:endParaRPr sz="1191">
              <a:latin typeface="Calibri"/>
              <a:cs typeface="Calibri"/>
            </a:endParaRPr>
          </a:p>
          <a:p>
            <a:pPr marL="33619" marR="26896">
              <a:lnSpc>
                <a:spcPts val="1394"/>
              </a:lnSpc>
              <a:spcBef>
                <a:spcPts val="53"/>
              </a:spcBef>
            </a:pP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$111,133.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This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amount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was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$36,000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more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than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323232"/>
                </a:solidFill>
                <a:latin typeface="Calibri"/>
                <a:cs typeface="Calibri"/>
              </a:rPr>
              <a:t>NH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Black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households,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$31,000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more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than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Hispanic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households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$1,896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more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than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Asian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households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county.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44" dirty="0">
                <a:solidFill>
                  <a:srgbClr val="323232"/>
                </a:solidFill>
                <a:latin typeface="Calibri"/>
                <a:cs typeface="Calibri"/>
              </a:rPr>
              <a:t>A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decade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later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that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gap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323232"/>
                </a:solidFill>
                <a:latin typeface="Calibri"/>
                <a:cs typeface="Calibri"/>
              </a:rPr>
              <a:t>has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disappeared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for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Asian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households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who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now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earn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approximately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$3,300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more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than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NH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White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households.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However,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for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Hispanic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NH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Black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households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gap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has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widened.</a:t>
            </a:r>
            <a:r>
              <a:rPr sz="993" spc="-13" baseline="22222" dirty="0">
                <a:solidFill>
                  <a:srgbClr val="323232"/>
                </a:solidFill>
                <a:latin typeface="Calibri"/>
                <a:cs typeface="Calibri"/>
              </a:rPr>
              <a:t>30</a:t>
            </a:r>
            <a:endParaRPr sz="993" baseline="22222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81368" y="3711948"/>
            <a:ext cx="2906805" cy="726255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11206" marR="190510">
              <a:lnSpc>
                <a:spcPts val="1394"/>
              </a:lnSpc>
              <a:spcBef>
                <a:spcPts val="163"/>
              </a:spcBef>
            </a:pP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In</a:t>
            </a:r>
            <a:r>
              <a:rPr sz="1191" spc="-53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22" dirty="0">
                <a:solidFill>
                  <a:srgbClr val="0065CC"/>
                </a:solidFill>
                <a:latin typeface="Gill Sans MT"/>
                <a:cs typeface="Gill Sans MT"/>
              </a:rPr>
              <a:t>2019,</a:t>
            </a:r>
            <a:r>
              <a:rPr sz="1191" spc="-49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Hispanic</a:t>
            </a:r>
            <a:r>
              <a:rPr sz="1191" spc="-49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households</a:t>
            </a:r>
            <a:r>
              <a:rPr sz="1191" spc="-49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had</a:t>
            </a:r>
            <a:r>
              <a:rPr sz="1191" spc="-49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an</a:t>
            </a:r>
            <a:r>
              <a:rPr sz="1191" spc="-49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average </a:t>
            </a:r>
            <a:r>
              <a:rPr sz="1191" spc="-26" dirty="0">
                <a:solidFill>
                  <a:srgbClr val="0065CC"/>
                </a:solidFill>
                <a:latin typeface="Gill Sans MT"/>
                <a:cs typeface="Gill Sans MT"/>
              </a:rPr>
              <a:t>household</a:t>
            </a:r>
            <a:r>
              <a:rPr sz="1191" spc="-31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26" dirty="0">
                <a:solidFill>
                  <a:srgbClr val="0065CC"/>
                </a:solidFill>
                <a:latin typeface="Gill Sans MT"/>
                <a:cs typeface="Gill Sans MT"/>
              </a:rPr>
              <a:t>income </a:t>
            </a:r>
            <a:r>
              <a:rPr sz="1191" spc="-18" dirty="0">
                <a:solidFill>
                  <a:srgbClr val="0065CC"/>
                </a:solidFill>
                <a:latin typeface="Gill Sans MT"/>
                <a:cs typeface="Gill Sans MT"/>
              </a:rPr>
              <a:t>that</a:t>
            </a:r>
            <a:r>
              <a:rPr sz="1191" spc="-26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was</a:t>
            </a:r>
            <a:r>
              <a:rPr sz="1191" spc="-26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approximately</a:t>
            </a:r>
            <a:endParaRPr sz="1191">
              <a:latin typeface="Gill Sans MT"/>
              <a:cs typeface="Gill Sans MT"/>
            </a:endParaRPr>
          </a:p>
          <a:p>
            <a:pPr marL="11206">
              <a:lnSpc>
                <a:spcPts val="1324"/>
              </a:lnSpc>
            </a:pPr>
            <a:r>
              <a:rPr sz="1191" b="1" spc="53" dirty="0">
                <a:solidFill>
                  <a:srgbClr val="0065CC"/>
                </a:solidFill>
                <a:latin typeface="Arial Narrow"/>
                <a:cs typeface="Arial Narrow"/>
              </a:rPr>
              <a:t>$36,000</a:t>
            </a:r>
            <a:r>
              <a:rPr sz="1191" b="1" spc="22" dirty="0">
                <a:solidFill>
                  <a:srgbClr val="0065CC"/>
                </a:solidFill>
                <a:latin typeface="Arial Narrow"/>
                <a:cs typeface="Arial Narrow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less</a:t>
            </a:r>
            <a:r>
              <a:rPr sz="1191" spc="-31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than</a:t>
            </a:r>
            <a:r>
              <a:rPr sz="1191" spc="-31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172" dirty="0">
                <a:solidFill>
                  <a:srgbClr val="0065CC"/>
                </a:solidFill>
                <a:latin typeface="Gill Sans MT"/>
                <a:cs typeface="Gill Sans MT"/>
              </a:rPr>
              <a:t>NH</a:t>
            </a:r>
            <a:r>
              <a:rPr sz="1191" spc="-35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3" dirty="0">
                <a:solidFill>
                  <a:srgbClr val="0065CC"/>
                </a:solidFill>
                <a:latin typeface="Gill Sans MT"/>
                <a:cs typeface="Gill Sans MT"/>
              </a:rPr>
              <a:t>White</a:t>
            </a:r>
            <a:r>
              <a:rPr sz="1191" spc="-31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households.</a:t>
            </a:r>
            <a:r>
              <a:rPr sz="1191" spc="-31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18" dirty="0">
                <a:solidFill>
                  <a:srgbClr val="0065CC"/>
                </a:solidFill>
                <a:latin typeface="Gill Sans MT"/>
                <a:cs typeface="Gill Sans MT"/>
              </a:rPr>
              <a:t>This</a:t>
            </a:r>
            <a:endParaRPr sz="1191">
              <a:latin typeface="Gill Sans MT"/>
              <a:cs typeface="Gill Sans MT"/>
            </a:endParaRPr>
          </a:p>
          <a:p>
            <a:pPr marL="11206">
              <a:lnSpc>
                <a:spcPts val="1407"/>
              </a:lnSpc>
            </a:pP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gap</a:t>
            </a:r>
            <a:r>
              <a:rPr sz="1191" spc="-18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has</a:t>
            </a:r>
            <a:r>
              <a:rPr sz="1191" spc="-18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increased</a:t>
            </a:r>
            <a:r>
              <a:rPr sz="1191" spc="-18" dirty="0">
                <a:solidFill>
                  <a:srgbClr val="0065CC"/>
                </a:solidFill>
                <a:latin typeface="Gill Sans MT"/>
                <a:cs typeface="Gill Sans MT"/>
              </a:rPr>
              <a:t> by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almost</a:t>
            </a:r>
            <a:r>
              <a:rPr sz="1191" spc="-13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b="1" spc="49" dirty="0">
                <a:solidFill>
                  <a:srgbClr val="0065CC"/>
                </a:solidFill>
                <a:latin typeface="Arial Narrow"/>
                <a:cs typeface="Arial Narrow"/>
              </a:rPr>
              <a:t>$6,000</a:t>
            </a:r>
            <a:r>
              <a:rPr sz="1191" b="1" spc="44" dirty="0">
                <a:solidFill>
                  <a:srgbClr val="0065CC"/>
                </a:solidFill>
                <a:latin typeface="Arial Narrow"/>
                <a:cs typeface="Arial Narrow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since</a:t>
            </a:r>
            <a:r>
              <a:rPr sz="1191" spc="-18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2010.</a:t>
            </a:r>
            <a:endParaRPr sz="1191">
              <a:latin typeface="Gill Sans MT"/>
              <a:cs typeface="Gill Sans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81369" y="4796118"/>
            <a:ext cx="2917451" cy="726255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11206" marR="26896">
              <a:lnSpc>
                <a:spcPts val="1394"/>
              </a:lnSpc>
              <a:spcBef>
                <a:spcPts val="163"/>
              </a:spcBef>
            </a:pPr>
            <a:r>
              <a:rPr sz="1191" spc="-172" dirty="0">
                <a:solidFill>
                  <a:srgbClr val="0065CC"/>
                </a:solidFill>
                <a:latin typeface="Gill Sans MT"/>
                <a:cs typeface="Gill Sans MT"/>
              </a:rPr>
              <a:t>NH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Black</a:t>
            </a:r>
            <a:r>
              <a:rPr sz="1191" spc="-40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households</a:t>
            </a:r>
            <a:r>
              <a:rPr sz="1191" spc="-40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had</a:t>
            </a:r>
            <a:r>
              <a:rPr sz="1191" spc="-40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an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average</a:t>
            </a:r>
            <a:r>
              <a:rPr sz="1191" spc="-40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household </a:t>
            </a:r>
            <a:r>
              <a:rPr sz="1191" spc="-26" dirty="0">
                <a:solidFill>
                  <a:srgbClr val="0065CC"/>
                </a:solidFill>
                <a:latin typeface="Gill Sans MT"/>
                <a:cs typeface="Gill Sans MT"/>
              </a:rPr>
              <a:t>income</a:t>
            </a:r>
            <a:r>
              <a:rPr sz="1191" spc="-31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18" dirty="0">
                <a:solidFill>
                  <a:srgbClr val="0065CC"/>
                </a:solidFill>
                <a:latin typeface="Gill Sans MT"/>
                <a:cs typeface="Gill Sans MT"/>
              </a:rPr>
              <a:t>that</a:t>
            </a:r>
            <a:r>
              <a:rPr sz="1191" spc="-26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was</a:t>
            </a:r>
            <a:r>
              <a:rPr sz="1191" spc="-26" dirty="0">
                <a:solidFill>
                  <a:srgbClr val="0065CC"/>
                </a:solidFill>
                <a:latin typeface="Gill Sans MT"/>
                <a:cs typeface="Gill Sans MT"/>
              </a:rPr>
              <a:t> approximately</a:t>
            </a:r>
            <a:r>
              <a:rPr sz="1191" spc="-31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b="1" spc="53" dirty="0">
                <a:solidFill>
                  <a:srgbClr val="0065CC"/>
                </a:solidFill>
                <a:latin typeface="Arial Narrow"/>
                <a:cs typeface="Arial Narrow"/>
              </a:rPr>
              <a:t>$37,000</a:t>
            </a:r>
            <a:r>
              <a:rPr sz="1191" b="1" spc="26" dirty="0">
                <a:solidFill>
                  <a:srgbClr val="0065CC"/>
                </a:solidFill>
                <a:latin typeface="Arial Narrow"/>
                <a:cs typeface="Arial Narrow"/>
              </a:rPr>
              <a:t> </a:t>
            </a:r>
            <a:r>
              <a:rPr sz="1191" spc="-18" dirty="0">
                <a:solidFill>
                  <a:srgbClr val="0065CC"/>
                </a:solidFill>
                <a:latin typeface="Gill Sans MT"/>
                <a:cs typeface="Gill Sans MT"/>
              </a:rPr>
              <a:t>less</a:t>
            </a:r>
            <a:endParaRPr sz="1191">
              <a:latin typeface="Gill Sans MT"/>
              <a:cs typeface="Gill Sans MT"/>
            </a:endParaRPr>
          </a:p>
          <a:p>
            <a:pPr marL="11206">
              <a:lnSpc>
                <a:spcPts val="1324"/>
              </a:lnSpc>
            </a:pP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than</a:t>
            </a:r>
            <a:r>
              <a:rPr sz="1191" spc="-49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172" dirty="0">
                <a:solidFill>
                  <a:srgbClr val="0065CC"/>
                </a:solidFill>
                <a:latin typeface="Gill Sans MT"/>
                <a:cs typeface="Gill Sans MT"/>
              </a:rPr>
              <a:t>NH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3" dirty="0">
                <a:solidFill>
                  <a:srgbClr val="0065CC"/>
                </a:solidFill>
                <a:latin typeface="Gill Sans MT"/>
                <a:cs typeface="Gill Sans MT"/>
              </a:rPr>
              <a:t>White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households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in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2019.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This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gap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22" dirty="0">
                <a:solidFill>
                  <a:srgbClr val="0065CC"/>
                </a:solidFill>
                <a:latin typeface="Gill Sans MT"/>
                <a:cs typeface="Gill Sans MT"/>
              </a:rPr>
              <a:t>has</a:t>
            </a:r>
            <a:endParaRPr sz="1191">
              <a:latin typeface="Gill Sans MT"/>
              <a:cs typeface="Gill Sans MT"/>
            </a:endParaRPr>
          </a:p>
          <a:p>
            <a:pPr marL="11206">
              <a:lnSpc>
                <a:spcPts val="1412"/>
              </a:lnSpc>
            </a:pP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increased</a:t>
            </a:r>
            <a:r>
              <a:rPr sz="1191" spc="-49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18" dirty="0">
                <a:solidFill>
                  <a:srgbClr val="0065CC"/>
                </a:solidFill>
                <a:latin typeface="Gill Sans MT"/>
                <a:cs typeface="Gill Sans MT"/>
              </a:rPr>
              <a:t>by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almost</a:t>
            </a:r>
            <a:r>
              <a:rPr sz="1191" spc="-40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b="1" spc="49" dirty="0">
                <a:solidFill>
                  <a:srgbClr val="0065CC"/>
                </a:solidFill>
                <a:latin typeface="Arial Narrow"/>
                <a:cs typeface="Arial Narrow"/>
              </a:rPr>
              <a:t>$1,000</a:t>
            </a:r>
            <a:r>
              <a:rPr sz="1191" b="1" spc="13" dirty="0">
                <a:solidFill>
                  <a:srgbClr val="0065CC"/>
                </a:solidFill>
                <a:latin typeface="Arial Narrow"/>
                <a:cs typeface="Arial Narrow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since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2010.</a:t>
            </a:r>
            <a:endParaRPr sz="1191">
              <a:latin typeface="Gill Sans MT"/>
              <a:cs typeface="Gill Sans M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7952" y="3858263"/>
            <a:ext cx="479051" cy="461122"/>
          </a:xfrm>
          <a:custGeom>
            <a:avLst/>
            <a:gdLst/>
            <a:ahLst/>
            <a:cxnLst/>
            <a:rect l="l" t="t" r="r" b="b"/>
            <a:pathLst>
              <a:path w="542925" h="522604">
                <a:moveTo>
                  <a:pt x="259214" y="0"/>
                </a:moveTo>
                <a:lnTo>
                  <a:pt x="234782" y="1371"/>
                </a:lnTo>
                <a:lnTo>
                  <a:pt x="232747" y="1371"/>
                </a:lnTo>
                <a:lnTo>
                  <a:pt x="229354" y="2044"/>
                </a:lnTo>
                <a:lnTo>
                  <a:pt x="236141" y="44907"/>
                </a:lnTo>
                <a:lnTo>
                  <a:pt x="236820" y="44907"/>
                </a:lnTo>
                <a:lnTo>
                  <a:pt x="261928" y="43548"/>
                </a:lnTo>
                <a:lnTo>
                  <a:pt x="259214" y="0"/>
                </a:lnTo>
                <a:close/>
              </a:path>
              <a:path w="542925" h="522604">
                <a:moveTo>
                  <a:pt x="4077" y="214960"/>
                </a:moveTo>
                <a:lnTo>
                  <a:pt x="1365" y="233324"/>
                </a:lnTo>
                <a:lnTo>
                  <a:pt x="1226" y="237588"/>
                </a:lnTo>
                <a:lnTo>
                  <a:pt x="0" y="257243"/>
                </a:lnTo>
                <a:lnTo>
                  <a:pt x="4197" y="308212"/>
                </a:lnTo>
                <a:lnTo>
                  <a:pt x="16286" y="352429"/>
                </a:lnTo>
                <a:lnTo>
                  <a:pt x="35540" y="393129"/>
                </a:lnTo>
                <a:lnTo>
                  <a:pt x="61228" y="429581"/>
                </a:lnTo>
                <a:lnTo>
                  <a:pt x="92618" y="461049"/>
                </a:lnTo>
                <a:lnTo>
                  <a:pt x="128979" y="486802"/>
                </a:lnTo>
                <a:lnTo>
                  <a:pt x="169578" y="506104"/>
                </a:lnTo>
                <a:lnTo>
                  <a:pt x="213685" y="518224"/>
                </a:lnTo>
                <a:lnTo>
                  <a:pt x="260568" y="522427"/>
                </a:lnTo>
                <a:lnTo>
                  <a:pt x="307451" y="518224"/>
                </a:lnTo>
                <a:lnTo>
                  <a:pt x="351558" y="506104"/>
                </a:lnTo>
                <a:lnTo>
                  <a:pt x="392158" y="486802"/>
                </a:lnTo>
                <a:lnTo>
                  <a:pt x="403345" y="478878"/>
                </a:lnTo>
                <a:lnTo>
                  <a:pt x="260568" y="478878"/>
                </a:lnTo>
                <a:lnTo>
                  <a:pt x="210678" y="473219"/>
                </a:lnTo>
                <a:lnTo>
                  <a:pt x="165009" y="457072"/>
                </a:lnTo>
                <a:lnTo>
                  <a:pt x="124802" y="431680"/>
                </a:lnTo>
                <a:lnTo>
                  <a:pt x="91299" y="398290"/>
                </a:lnTo>
                <a:lnTo>
                  <a:pt x="65742" y="358145"/>
                </a:lnTo>
                <a:lnTo>
                  <a:pt x="49373" y="312491"/>
                </a:lnTo>
                <a:lnTo>
                  <a:pt x="43433" y="262572"/>
                </a:lnTo>
                <a:lnTo>
                  <a:pt x="43553" y="257243"/>
                </a:lnTo>
                <a:lnTo>
                  <a:pt x="44787" y="237401"/>
                </a:lnTo>
                <a:lnTo>
                  <a:pt x="47506" y="221081"/>
                </a:lnTo>
                <a:lnTo>
                  <a:pt x="4077" y="214960"/>
                </a:lnTo>
                <a:close/>
              </a:path>
              <a:path w="542925" h="522604">
                <a:moveTo>
                  <a:pt x="505087" y="172783"/>
                </a:moveTo>
                <a:lnTo>
                  <a:pt x="457349" y="172783"/>
                </a:lnTo>
                <a:lnTo>
                  <a:pt x="465720" y="193451"/>
                </a:lnTo>
                <a:lnTo>
                  <a:pt x="472120" y="214960"/>
                </a:lnTo>
                <a:lnTo>
                  <a:pt x="476253" y="237588"/>
                </a:lnTo>
                <a:lnTo>
                  <a:pt x="477704" y="261213"/>
                </a:lnTo>
                <a:lnTo>
                  <a:pt x="472016" y="311407"/>
                </a:lnTo>
                <a:lnTo>
                  <a:pt x="455792" y="357333"/>
                </a:lnTo>
                <a:lnTo>
                  <a:pt x="430286" y="397732"/>
                </a:lnTo>
                <a:lnTo>
                  <a:pt x="396754" y="431345"/>
                </a:lnTo>
                <a:lnTo>
                  <a:pt x="356454" y="456913"/>
                </a:lnTo>
                <a:lnTo>
                  <a:pt x="310639" y="473177"/>
                </a:lnTo>
                <a:lnTo>
                  <a:pt x="260568" y="478878"/>
                </a:lnTo>
                <a:lnTo>
                  <a:pt x="403345" y="478878"/>
                </a:lnTo>
                <a:lnTo>
                  <a:pt x="459908" y="429581"/>
                </a:lnTo>
                <a:lnTo>
                  <a:pt x="485596" y="393129"/>
                </a:lnTo>
                <a:lnTo>
                  <a:pt x="504850" y="352429"/>
                </a:lnTo>
                <a:lnTo>
                  <a:pt x="516939" y="308212"/>
                </a:lnTo>
                <a:lnTo>
                  <a:pt x="521010" y="262572"/>
                </a:lnTo>
                <a:lnTo>
                  <a:pt x="520926" y="258038"/>
                </a:lnTo>
                <a:lnTo>
                  <a:pt x="518998" y="228174"/>
                </a:lnTo>
                <a:lnTo>
                  <a:pt x="512898" y="196824"/>
                </a:lnTo>
                <a:lnTo>
                  <a:pt x="505087" y="172783"/>
                </a:lnTo>
                <a:close/>
              </a:path>
              <a:path w="542925" h="522604">
                <a:moveTo>
                  <a:pt x="191358" y="328549"/>
                </a:moveTo>
                <a:lnTo>
                  <a:pt x="180499" y="365963"/>
                </a:lnTo>
                <a:lnTo>
                  <a:pt x="224927" y="381536"/>
                </a:lnTo>
                <a:lnTo>
                  <a:pt x="242928" y="382968"/>
                </a:lnTo>
                <a:lnTo>
                  <a:pt x="242928" y="426504"/>
                </a:lnTo>
                <a:lnTo>
                  <a:pt x="278209" y="426504"/>
                </a:lnTo>
                <a:lnTo>
                  <a:pt x="278209" y="385013"/>
                </a:lnTo>
                <a:lnTo>
                  <a:pt x="305792" y="376010"/>
                </a:lnTo>
                <a:lnTo>
                  <a:pt x="326251" y="360119"/>
                </a:lnTo>
                <a:lnTo>
                  <a:pt x="334746" y="346240"/>
                </a:lnTo>
                <a:lnTo>
                  <a:pt x="251748" y="346240"/>
                </a:lnTo>
                <a:lnTo>
                  <a:pt x="234371" y="344701"/>
                </a:lnTo>
                <a:lnTo>
                  <a:pt x="218293" y="340661"/>
                </a:lnTo>
                <a:lnTo>
                  <a:pt x="203845" y="334988"/>
                </a:lnTo>
                <a:lnTo>
                  <a:pt x="191358" y="328549"/>
                </a:lnTo>
                <a:close/>
              </a:path>
              <a:path w="542925" h="522604">
                <a:moveTo>
                  <a:pt x="278209" y="102044"/>
                </a:moveTo>
                <a:lnTo>
                  <a:pt x="245640" y="102044"/>
                </a:lnTo>
                <a:lnTo>
                  <a:pt x="245640" y="139446"/>
                </a:lnTo>
                <a:lnTo>
                  <a:pt x="219291" y="148136"/>
                </a:lnTo>
                <a:lnTo>
                  <a:pt x="199431" y="163328"/>
                </a:lnTo>
                <a:lnTo>
                  <a:pt x="186901" y="183415"/>
                </a:lnTo>
                <a:lnTo>
                  <a:pt x="182538" y="206794"/>
                </a:lnTo>
                <a:lnTo>
                  <a:pt x="187232" y="230184"/>
                </a:lnTo>
                <a:lnTo>
                  <a:pt x="200653" y="248834"/>
                </a:lnTo>
                <a:lnTo>
                  <a:pt x="221811" y="263811"/>
                </a:lnTo>
                <a:lnTo>
                  <a:pt x="249714" y="276186"/>
                </a:lnTo>
                <a:lnTo>
                  <a:pt x="269322" y="284488"/>
                </a:lnTo>
                <a:lnTo>
                  <a:pt x="282824" y="293457"/>
                </a:lnTo>
                <a:lnTo>
                  <a:pt x="290627" y="303652"/>
                </a:lnTo>
                <a:lnTo>
                  <a:pt x="293137" y="315633"/>
                </a:lnTo>
                <a:lnTo>
                  <a:pt x="290334" y="327761"/>
                </a:lnTo>
                <a:lnTo>
                  <a:pt x="282213" y="337465"/>
                </a:lnTo>
                <a:lnTo>
                  <a:pt x="269207" y="343906"/>
                </a:lnTo>
                <a:lnTo>
                  <a:pt x="251748" y="346240"/>
                </a:lnTo>
                <a:lnTo>
                  <a:pt x="334746" y="346240"/>
                </a:lnTo>
                <a:lnTo>
                  <a:pt x="338975" y="339330"/>
                </a:lnTo>
                <a:lnTo>
                  <a:pt x="343352" y="315633"/>
                </a:lnTo>
                <a:lnTo>
                  <a:pt x="339598" y="292125"/>
                </a:lnTo>
                <a:lnTo>
                  <a:pt x="328084" y="273053"/>
                </a:lnTo>
                <a:lnTo>
                  <a:pt x="308427" y="257243"/>
                </a:lnTo>
                <a:lnTo>
                  <a:pt x="280248" y="243522"/>
                </a:lnTo>
                <a:lnTo>
                  <a:pt x="258063" y="234099"/>
                </a:lnTo>
                <a:lnTo>
                  <a:pt x="243130" y="224955"/>
                </a:lnTo>
                <a:lnTo>
                  <a:pt x="234710" y="215401"/>
                </a:lnTo>
                <a:lnTo>
                  <a:pt x="232068" y="204749"/>
                </a:lnTo>
                <a:lnTo>
                  <a:pt x="233930" y="193862"/>
                </a:lnTo>
                <a:lnTo>
                  <a:pt x="240143" y="184758"/>
                </a:lnTo>
                <a:lnTo>
                  <a:pt x="251649" y="178508"/>
                </a:lnTo>
                <a:lnTo>
                  <a:pt x="269389" y="176187"/>
                </a:lnTo>
                <a:lnTo>
                  <a:pt x="325458" y="176187"/>
                </a:lnTo>
                <a:lnTo>
                  <a:pt x="332497" y="152374"/>
                </a:lnTo>
                <a:lnTo>
                  <a:pt x="321875" y="147600"/>
                </a:lnTo>
                <a:lnTo>
                  <a:pt x="309424" y="143462"/>
                </a:lnTo>
                <a:lnTo>
                  <a:pt x="294937" y="140548"/>
                </a:lnTo>
                <a:lnTo>
                  <a:pt x="278209" y="139446"/>
                </a:lnTo>
                <a:lnTo>
                  <a:pt x="278209" y="102044"/>
                </a:lnTo>
                <a:close/>
              </a:path>
              <a:path w="542925" h="522604">
                <a:moveTo>
                  <a:pt x="390852" y="65316"/>
                </a:moveTo>
                <a:lnTo>
                  <a:pt x="412567" y="217678"/>
                </a:lnTo>
                <a:lnTo>
                  <a:pt x="457349" y="172783"/>
                </a:lnTo>
                <a:lnTo>
                  <a:pt x="505087" y="172783"/>
                </a:lnTo>
                <a:lnTo>
                  <a:pt x="503281" y="167226"/>
                </a:lnTo>
                <a:lnTo>
                  <a:pt x="490597" y="139446"/>
                </a:lnTo>
                <a:lnTo>
                  <a:pt x="542846" y="87071"/>
                </a:lnTo>
                <a:lnTo>
                  <a:pt x="390852" y="65316"/>
                </a:lnTo>
                <a:close/>
              </a:path>
              <a:path w="542925" h="522604">
                <a:moveTo>
                  <a:pt x="325458" y="176187"/>
                </a:moveTo>
                <a:lnTo>
                  <a:pt x="269389" y="176187"/>
                </a:lnTo>
                <a:lnTo>
                  <a:pt x="287325" y="177594"/>
                </a:lnTo>
                <a:lnTo>
                  <a:pt x="302028" y="181017"/>
                </a:lnTo>
                <a:lnTo>
                  <a:pt x="313473" y="185257"/>
                </a:lnTo>
                <a:lnTo>
                  <a:pt x="321637" y="189115"/>
                </a:lnTo>
                <a:lnTo>
                  <a:pt x="325458" y="176187"/>
                </a:lnTo>
                <a:close/>
              </a:path>
              <a:path w="542925" h="522604">
                <a:moveTo>
                  <a:pt x="38005" y="125844"/>
                </a:moveTo>
                <a:lnTo>
                  <a:pt x="31899" y="135369"/>
                </a:lnTo>
                <a:lnTo>
                  <a:pt x="31220" y="136728"/>
                </a:lnTo>
                <a:lnTo>
                  <a:pt x="30539" y="137414"/>
                </a:lnTo>
                <a:lnTo>
                  <a:pt x="21040" y="158496"/>
                </a:lnTo>
                <a:lnTo>
                  <a:pt x="20360" y="159181"/>
                </a:lnTo>
                <a:lnTo>
                  <a:pt x="19686" y="160540"/>
                </a:lnTo>
                <a:lnTo>
                  <a:pt x="16972" y="168706"/>
                </a:lnTo>
                <a:lnTo>
                  <a:pt x="57680" y="183667"/>
                </a:lnTo>
                <a:lnTo>
                  <a:pt x="61074" y="175501"/>
                </a:lnTo>
                <a:lnTo>
                  <a:pt x="60394" y="175501"/>
                </a:lnTo>
                <a:lnTo>
                  <a:pt x="69895" y="156464"/>
                </a:lnTo>
                <a:lnTo>
                  <a:pt x="74647" y="148297"/>
                </a:lnTo>
                <a:lnTo>
                  <a:pt x="38005" y="125844"/>
                </a:lnTo>
                <a:close/>
              </a:path>
              <a:path w="542925" h="522604">
                <a:moveTo>
                  <a:pt x="100430" y="55105"/>
                </a:moveTo>
                <a:lnTo>
                  <a:pt x="95681" y="58508"/>
                </a:lnTo>
                <a:lnTo>
                  <a:pt x="94322" y="59182"/>
                </a:lnTo>
                <a:lnTo>
                  <a:pt x="93648" y="59867"/>
                </a:lnTo>
                <a:lnTo>
                  <a:pt x="76681" y="75514"/>
                </a:lnTo>
                <a:lnTo>
                  <a:pt x="75327" y="76873"/>
                </a:lnTo>
                <a:lnTo>
                  <a:pt x="65827" y="87757"/>
                </a:lnTo>
                <a:lnTo>
                  <a:pt x="98395" y="117005"/>
                </a:lnTo>
                <a:lnTo>
                  <a:pt x="105862" y="107480"/>
                </a:lnTo>
                <a:lnTo>
                  <a:pt x="107215" y="106121"/>
                </a:lnTo>
                <a:lnTo>
                  <a:pt x="121463" y="93878"/>
                </a:lnTo>
                <a:lnTo>
                  <a:pt x="122822" y="92519"/>
                </a:lnTo>
                <a:lnTo>
                  <a:pt x="126895" y="89801"/>
                </a:lnTo>
                <a:lnTo>
                  <a:pt x="100430" y="55105"/>
                </a:lnTo>
                <a:close/>
              </a:path>
              <a:path w="542925" h="522604">
                <a:moveTo>
                  <a:pt x="184572" y="10883"/>
                </a:moveTo>
                <a:lnTo>
                  <a:pt x="183892" y="11569"/>
                </a:lnTo>
                <a:lnTo>
                  <a:pt x="183212" y="11569"/>
                </a:lnTo>
                <a:lnTo>
                  <a:pt x="181858" y="12242"/>
                </a:lnTo>
                <a:lnTo>
                  <a:pt x="160144" y="19735"/>
                </a:lnTo>
                <a:lnTo>
                  <a:pt x="158785" y="20408"/>
                </a:lnTo>
                <a:lnTo>
                  <a:pt x="158106" y="21094"/>
                </a:lnTo>
                <a:lnTo>
                  <a:pt x="140464" y="29260"/>
                </a:lnTo>
                <a:lnTo>
                  <a:pt x="159464" y="68707"/>
                </a:lnTo>
                <a:lnTo>
                  <a:pt x="175071" y="60553"/>
                </a:lnTo>
                <a:lnTo>
                  <a:pt x="176842" y="60553"/>
                </a:lnTo>
                <a:lnTo>
                  <a:pt x="194751" y="53746"/>
                </a:lnTo>
                <a:lnTo>
                  <a:pt x="196786" y="53060"/>
                </a:lnTo>
                <a:lnTo>
                  <a:pt x="192034" y="40817"/>
                </a:lnTo>
                <a:lnTo>
                  <a:pt x="184572" y="10883"/>
                </a:lnTo>
                <a:close/>
              </a:path>
              <a:path w="542925" h="522604">
                <a:moveTo>
                  <a:pt x="176842" y="60553"/>
                </a:moveTo>
                <a:lnTo>
                  <a:pt x="175071" y="60553"/>
                </a:lnTo>
                <a:lnTo>
                  <a:pt x="175071" y="61226"/>
                </a:lnTo>
                <a:lnTo>
                  <a:pt x="176842" y="60553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2" name="object 32"/>
          <p:cNvSpPr/>
          <p:nvPr/>
        </p:nvSpPr>
        <p:spPr>
          <a:xfrm>
            <a:off x="537952" y="4942433"/>
            <a:ext cx="479051" cy="461122"/>
          </a:xfrm>
          <a:custGeom>
            <a:avLst/>
            <a:gdLst/>
            <a:ahLst/>
            <a:cxnLst/>
            <a:rect l="l" t="t" r="r" b="b"/>
            <a:pathLst>
              <a:path w="542925" h="522604">
                <a:moveTo>
                  <a:pt x="259214" y="0"/>
                </a:moveTo>
                <a:lnTo>
                  <a:pt x="234782" y="1371"/>
                </a:lnTo>
                <a:lnTo>
                  <a:pt x="232747" y="1371"/>
                </a:lnTo>
                <a:lnTo>
                  <a:pt x="229354" y="2044"/>
                </a:lnTo>
                <a:lnTo>
                  <a:pt x="236141" y="44907"/>
                </a:lnTo>
                <a:lnTo>
                  <a:pt x="236820" y="44907"/>
                </a:lnTo>
                <a:lnTo>
                  <a:pt x="261928" y="43548"/>
                </a:lnTo>
                <a:lnTo>
                  <a:pt x="259214" y="0"/>
                </a:lnTo>
                <a:close/>
              </a:path>
              <a:path w="542925" h="522604">
                <a:moveTo>
                  <a:pt x="4077" y="214960"/>
                </a:moveTo>
                <a:lnTo>
                  <a:pt x="1365" y="233324"/>
                </a:lnTo>
                <a:lnTo>
                  <a:pt x="1226" y="237588"/>
                </a:lnTo>
                <a:lnTo>
                  <a:pt x="0" y="257243"/>
                </a:lnTo>
                <a:lnTo>
                  <a:pt x="4197" y="308212"/>
                </a:lnTo>
                <a:lnTo>
                  <a:pt x="16286" y="352429"/>
                </a:lnTo>
                <a:lnTo>
                  <a:pt x="35540" y="393129"/>
                </a:lnTo>
                <a:lnTo>
                  <a:pt x="61228" y="429581"/>
                </a:lnTo>
                <a:lnTo>
                  <a:pt x="92618" y="461049"/>
                </a:lnTo>
                <a:lnTo>
                  <a:pt x="128979" y="486802"/>
                </a:lnTo>
                <a:lnTo>
                  <a:pt x="169578" y="506104"/>
                </a:lnTo>
                <a:lnTo>
                  <a:pt x="213685" y="518224"/>
                </a:lnTo>
                <a:lnTo>
                  <a:pt x="260568" y="522427"/>
                </a:lnTo>
                <a:lnTo>
                  <a:pt x="307451" y="518224"/>
                </a:lnTo>
                <a:lnTo>
                  <a:pt x="351558" y="506104"/>
                </a:lnTo>
                <a:lnTo>
                  <a:pt x="392158" y="486802"/>
                </a:lnTo>
                <a:lnTo>
                  <a:pt x="403345" y="478878"/>
                </a:lnTo>
                <a:lnTo>
                  <a:pt x="260568" y="478878"/>
                </a:lnTo>
                <a:lnTo>
                  <a:pt x="210678" y="473219"/>
                </a:lnTo>
                <a:lnTo>
                  <a:pt x="165009" y="457072"/>
                </a:lnTo>
                <a:lnTo>
                  <a:pt x="124802" y="431680"/>
                </a:lnTo>
                <a:lnTo>
                  <a:pt x="91299" y="398290"/>
                </a:lnTo>
                <a:lnTo>
                  <a:pt x="65742" y="358145"/>
                </a:lnTo>
                <a:lnTo>
                  <a:pt x="49373" y="312491"/>
                </a:lnTo>
                <a:lnTo>
                  <a:pt x="43433" y="262572"/>
                </a:lnTo>
                <a:lnTo>
                  <a:pt x="43553" y="257243"/>
                </a:lnTo>
                <a:lnTo>
                  <a:pt x="44787" y="237401"/>
                </a:lnTo>
                <a:lnTo>
                  <a:pt x="47506" y="221081"/>
                </a:lnTo>
                <a:lnTo>
                  <a:pt x="4077" y="214960"/>
                </a:lnTo>
                <a:close/>
              </a:path>
              <a:path w="542925" h="522604">
                <a:moveTo>
                  <a:pt x="505087" y="172783"/>
                </a:moveTo>
                <a:lnTo>
                  <a:pt x="457349" y="172783"/>
                </a:lnTo>
                <a:lnTo>
                  <a:pt x="465720" y="193451"/>
                </a:lnTo>
                <a:lnTo>
                  <a:pt x="472120" y="214960"/>
                </a:lnTo>
                <a:lnTo>
                  <a:pt x="476253" y="237588"/>
                </a:lnTo>
                <a:lnTo>
                  <a:pt x="477704" y="261213"/>
                </a:lnTo>
                <a:lnTo>
                  <a:pt x="472016" y="311407"/>
                </a:lnTo>
                <a:lnTo>
                  <a:pt x="455792" y="357333"/>
                </a:lnTo>
                <a:lnTo>
                  <a:pt x="430286" y="397732"/>
                </a:lnTo>
                <a:lnTo>
                  <a:pt x="396754" y="431345"/>
                </a:lnTo>
                <a:lnTo>
                  <a:pt x="356454" y="456913"/>
                </a:lnTo>
                <a:lnTo>
                  <a:pt x="310639" y="473177"/>
                </a:lnTo>
                <a:lnTo>
                  <a:pt x="260568" y="478878"/>
                </a:lnTo>
                <a:lnTo>
                  <a:pt x="403345" y="478878"/>
                </a:lnTo>
                <a:lnTo>
                  <a:pt x="459908" y="429581"/>
                </a:lnTo>
                <a:lnTo>
                  <a:pt x="485596" y="393129"/>
                </a:lnTo>
                <a:lnTo>
                  <a:pt x="504850" y="352429"/>
                </a:lnTo>
                <a:lnTo>
                  <a:pt x="516939" y="308212"/>
                </a:lnTo>
                <a:lnTo>
                  <a:pt x="521010" y="262572"/>
                </a:lnTo>
                <a:lnTo>
                  <a:pt x="520926" y="258038"/>
                </a:lnTo>
                <a:lnTo>
                  <a:pt x="518998" y="228174"/>
                </a:lnTo>
                <a:lnTo>
                  <a:pt x="512898" y="196824"/>
                </a:lnTo>
                <a:lnTo>
                  <a:pt x="505087" y="172783"/>
                </a:lnTo>
                <a:close/>
              </a:path>
              <a:path w="542925" h="522604">
                <a:moveTo>
                  <a:pt x="191358" y="328549"/>
                </a:moveTo>
                <a:lnTo>
                  <a:pt x="180499" y="365963"/>
                </a:lnTo>
                <a:lnTo>
                  <a:pt x="224927" y="381536"/>
                </a:lnTo>
                <a:lnTo>
                  <a:pt x="242928" y="382968"/>
                </a:lnTo>
                <a:lnTo>
                  <a:pt x="242928" y="426504"/>
                </a:lnTo>
                <a:lnTo>
                  <a:pt x="278209" y="426504"/>
                </a:lnTo>
                <a:lnTo>
                  <a:pt x="278209" y="385013"/>
                </a:lnTo>
                <a:lnTo>
                  <a:pt x="305792" y="376010"/>
                </a:lnTo>
                <a:lnTo>
                  <a:pt x="326251" y="360119"/>
                </a:lnTo>
                <a:lnTo>
                  <a:pt x="334746" y="346240"/>
                </a:lnTo>
                <a:lnTo>
                  <a:pt x="251748" y="346240"/>
                </a:lnTo>
                <a:lnTo>
                  <a:pt x="234371" y="344701"/>
                </a:lnTo>
                <a:lnTo>
                  <a:pt x="218293" y="340661"/>
                </a:lnTo>
                <a:lnTo>
                  <a:pt x="203845" y="334988"/>
                </a:lnTo>
                <a:lnTo>
                  <a:pt x="191358" y="328549"/>
                </a:lnTo>
                <a:close/>
              </a:path>
              <a:path w="542925" h="522604">
                <a:moveTo>
                  <a:pt x="278209" y="102044"/>
                </a:moveTo>
                <a:lnTo>
                  <a:pt x="245640" y="102044"/>
                </a:lnTo>
                <a:lnTo>
                  <a:pt x="245640" y="139446"/>
                </a:lnTo>
                <a:lnTo>
                  <a:pt x="219291" y="148136"/>
                </a:lnTo>
                <a:lnTo>
                  <a:pt x="199431" y="163328"/>
                </a:lnTo>
                <a:lnTo>
                  <a:pt x="186901" y="183415"/>
                </a:lnTo>
                <a:lnTo>
                  <a:pt x="182538" y="206794"/>
                </a:lnTo>
                <a:lnTo>
                  <a:pt x="187232" y="230184"/>
                </a:lnTo>
                <a:lnTo>
                  <a:pt x="200653" y="248832"/>
                </a:lnTo>
                <a:lnTo>
                  <a:pt x="221811" y="263806"/>
                </a:lnTo>
                <a:lnTo>
                  <a:pt x="249714" y="276174"/>
                </a:lnTo>
                <a:lnTo>
                  <a:pt x="269322" y="284482"/>
                </a:lnTo>
                <a:lnTo>
                  <a:pt x="282824" y="293455"/>
                </a:lnTo>
                <a:lnTo>
                  <a:pt x="290627" y="303652"/>
                </a:lnTo>
                <a:lnTo>
                  <a:pt x="293137" y="315633"/>
                </a:lnTo>
                <a:lnTo>
                  <a:pt x="290334" y="327761"/>
                </a:lnTo>
                <a:lnTo>
                  <a:pt x="282213" y="337465"/>
                </a:lnTo>
                <a:lnTo>
                  <a:pt x="269207" y="343906"/>
                </a:lnTo>
                <a:lnTo>
                  <a:pt x="251748" y="346240"/>
                </a:lnTo>
                <a:lnTo>
                  <a:pt x="334746" y="346240"/>
                </a:lnTo>
                <a:lnTo>
                  <a:pt x="338975" y="339330"/>
                </a:lnTo>
                <a:lnTo>
                  <a:pt x="343352" y="315633"/>
                </a:lnTo>
                <a:lnTo>
                  <a:pt x="339598" y="292125"/>
                </a:lnTo>
                <a:lnTo>
                  <a:pt x="328084" y="273053"/>
                </a:lnTo>
                <a:lnTo>
                  <a:pt x="308427" y="257243"/>
                </a:lnTo>
                <a:lnTo>
                  <a:pt x="280248" y="243522"/>
                </a:lnTo>
                <a:lnTo>
                  <a:pt x="258063" y="234099"/>
                </a:lnTo>
                <a:lnTo>
                  <a:pt x="243130" y="224955"/>
                </a:lnTo>
                <a:lnTo>
                  <a:pt x="234710" y="215401"/>
                </a:lnTo>
                <a:lnTo>
                  <a:pt x="232068" y="204749"/>
                </a:lnTo>
                <a:lnTo>
                  <a:pt x="233930" y="193862"/>
                </a:lnTo>
                <a:lnTo>
                  <a:pt x="240143" y="184758"/>
                </a:lnTo>
                <a:lnTo>
                  <a:pt x="251649" y="178508"/>
                </a:lnTo>
                <a:lnTo>
                  <a:pt x="269389" y="176187"/>
                </a:lnTo>
                <a:lnTo>
                  <a:pt x="325458" y="176187"/>
                </a:lnTo>
                <a:lnTo>
                  <a:pt x="332497" y="152374"/>
                </a:lnTo>
                <a:lnTo>
                  <a:pt x="321875" y="147600"/>
                </a:lnTo>
                <a:lnTo>
                  <a:pt x="309424" y="143462"/>
                </a:lnTo>
                <a:lnTo>
                  <a:pt x="294937" y="140548"/>
                </a:lnTo>
                <a:lnTo>
                  <a:pt x="278209" y="139446"/>
                </a:lnTo>
                <a:lnTo>
                  <a:pt x="278209" y="102044"/>
                </a:lnTo>
                <a:close/>
              </a:path>
              <a:path w="542925" h="522604">
                <a:moveTo>
                  <a:pt x="390852" y="65316"/>
                </a:moveTo>
                <a:lnTo>
                  <a:pt x="412567" y="217678"/>
                </a:lnTo>
                <a:lnTo>
                  <a:pt x="457349" y="172783"/>
                </a:lnTo>
                <a:lnTo>
                  <a:pt x="505087" y="172783"/>
                </a:lnTo>
                <a:lnTo>
                  <a:pt x="503281" y="167226"/>
                </a:lnTo>
                <a:lnTo>
                  <a:pt x="490597" y="139446"/>
                </a:lnTo>
                <a:lnTo>
                  <a:pt x="542846" y="87071"/>
                </a:lnTo>
                <a:lnTo>
                  <a:pt x="390852" y="65316"/>
                </a:lnTo>
                <a:close/>
              </a:path>
              <a:path w="542925" h="522604">
                <a:moveTo>
                  <a:pt x="325458" y="176187"/>
                </a:moveTo>
                <a:lnTo>
                  <a:pt x="269389" y="176187"/>
                </a:lnTo>
                <a:lnTo>
                  <a:pt x="287325" y="177594"/>
                </a:lnTo>
                <a:lnTo>
                  <a:pt x="302028" y="181017"/>
                </a:lnTo>
                <a:lnTo>
                  <a:pt x="313473" y="185257"/>
                </a:lnTo>
                <a:lnTo>
                  <a:pt x="321637" y="189115"/>
                </a:lnTo>
                <a:lnTo>
                  <a:pt x="325458" y="176187"/>
                </a:lnTo>
                <a:close/>
              </a:path>
              <a:path w="542925" h="522604">
                <a:moveTo>
                  <a:pt x="38005" y="125844"/>
                </a:moveTo>
                <a:lnTo>
                  <a:pt x="31899" y="135369"/>
                </a:lnTo>
                <a:lnTo>
                  <a:pt x="31220" y="136728"/>
                </a:lnTo>
                <a:lnTo>
                  <a:pt x="30539" y="137414"/>
                </a:lnTo>
                <a:lnTo>
                  <a:pt x="21040" y="158496"/>
                </a:lnTo>
                <a:lnTo>
                  <a:pt x="20360" y="159181"/>
                </a:lnTo>
                <a:lnTo>
                  <a:pt x="19686" y="160540"/>
                </a:lnTo>
                <a:lnTo>
                  <a:pt x="16972" y="168706"/>
                </a:lnTo>
                <a:lnTo>
                  <a:pt x="57680" y="183667"/>
                </a:lnTo>
                <a:lnTo>
                  <a:pt x="61074" y="175501"/>
                </a:lnTo>
                <a:lnTo>
                  <a:pt x="60394" y="175501"/>
                </a:lnTo>
                <a:lnTo>
                  <a:pt x="69895" y="156464"/>
                </a:lnTo>
                <a:lnTo>
                  <a:pt x="74647" y="148297"/>
                </a:lnTo>
                <a:lnTo>
                  <a:pt x="38005" y="125844"/>
                </a:lnTo>
                <a:close/>
              </a:path>
              <a:path w="542925" h="522604">
                <a:moveTo>
                  <a:pt x="100430" y="55105"/>
                </a:moveTo>
                <a:lnTo>
                  <a:pt x="95681" y="58508"/>
                </a:lnTo>
                <a:lnTo>
                  <a:pt x="94322" y="59182"/>
                </a:lnTo>
                <a:lnTo>
                  <a:pt x="93648" y="59867"/>
                </a:lnTo>
                <a:lnTo>
                  <a:pt x="76681" y="75514"/>
                </a:lnTo>
                <a:lnTo>
                  <a:pt x="75327" y="76873"/>
                </a:lnTo>
                <a:lnTo>
                  <a:pt x="65827" y="87757"/>
                </a:lnTo>
                <a:lnTo>
                  <a:pt x="98395" y="117005"/>
                </a:lnTo>
                <a:lnTo>
                  <a:pt x="105862" y="107480"/>
                </a:lnTo>
                <a:lnTo>
                  <a:pt x="107215" y="106121"/>
                </a:lnTo>
                <a:lnTo>
                  <a:pt x="121463" y="93878"/>
                </a:lnTo>
                <a:lnTo>
                  <a:pt x="122822" y="92519"/>
                </a:lnTo>
                <a:lnTo>
                  <a:pt x="126895" y="89801"/>
                </a:lnTo>
                <a:lnTo>
                  <a:pt x="100430" y="55105"/>
                </a:lnTo>
                <a:close/>
              </a:path>
              <a:path w="542925" h="522604">
                <a:moveTo>
                  <a:pt x="184572" y="10883"/>
                </a:moveTo>
                <a:lnTo>
                  <a:pt x="183892" y="11569"/>
                </a:lnTo>
                <a:lnTo>
                  <a:pt x="183212" y="11569"/>
                </a:lnTo>
                <a:lnTo>
                  <a:pt x="181858" y="12242"/>
                </a:lnTo>
                <a:lnTo>
                  <a:pt x="160144" y="19735"/>
                </a:lnTo>
                <a:lnTo>
                  <a:pt x="158785" y="20408"/>
                </a:lnTo>
                <a:lnTo>
                  <a:pt x="158106" y="21094"/>
                </a:lnTo>
                <a:lnTo>
                  <a:pt x="140464" y="29260"/>
                </a:lnTo>
                <a:lnTo>
                  <a:pt x="159464" y="68707"/>
                </a:lnTo>
                <a:lnTo>
                  <a:pt x="175071" y="60553"/>
                </a:lnTo>
                <a:lnTo>
                  <a:pt x="176842" y="60553"/>
                </a:lnTo>
                <a:lnTo>
                  <a:pt x="194751" y="53746"/>
                </a:lnTo>
                <a:lnTo>
                  <a:pt x="196786" y="53060"/>
                </a:lnTo>
                <a:lnTo>
                  <a:pt x="192034" y="40817"/>
                </a:lnTo>
                <a:lnTo>
                  <a:pt x="184572" y="10883"/>
                </a:lnTo>
                <a:close/>
              </a:path>
              <a:path w="542925" h="522604">
                <a:moveTo>
                  <a:pt x="176842" y="60553"/>
                </a:moveTo>
                <a:lnTo>
                  <a:pt x="175071" y="60553"/>
                </a:lnTo>
                <a:lnTo>
                  <a:pt x="175071" y="61226"/>
                </a:lnTo>
                <a:lnTo>
                  <a:pt x="176842" y="60553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52</a:t>
            </a:fld>
            <a:endParaRPr spc="-22" dirty="0">
              <a:latin typeface="Gill Sans MT"/>
              <a:cs typeface="Gill Sans M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96359" y="3235699"/>
            <a:ext cx="1985682" cy="987238"/>
            <a:chOff x="5850140" y="3667125"/>
            <a:chExt cx="2250440" cy="1118870"/>
          </a:xfrm>
        </p:grpSpPr>
        <p:sp>
          <p:nvSpPr>
            <p:cNvPr id="3" name="object 3"/>
            <p:cNvSpPr/>
            <p:nvPr/>
          </p:nvSpPr>
          <p:spPr>
            <a:xfrm>
              <a:off x="6139815" y="4266438"/>
              <a:ext cx="407670" cy="515620"/>
            </a:xfrm>
            <a:custGeom>
              <a:avLst/>
              <a:gdLst/>
              <a:ahLst/>
              <a:cxnLst/>
              <a:rect l="l" t="t" r="r" b="b"/>
              <a:pathLst>
                <a:path w="407670" h="515620">
                  <a:moveTo>
                    <a:pt x="158102" y="0"/>
                  </a:moveTo>
                  <a:lnTo>
                    <a:pt x="121864" y="57999"/>
                  </a:lnTo>
                  <a:lnTo>
                    <a:pt x="90055" y="118541"/>
                  </a:lnTo>
                  <a:lnTo>
                    <a:pt x="62831" y="181282"/>
                  </a:lnTo>
                  <a:lnTo>
                    <a:pt x="40360" y="245872"/>
                  </a:lnTo>
                  <a:lnTo>
                    <a:pt x="22750" y="311954"/>
                  </a:lnTo>
                  <a:lnTo>
                    <a:pt x="10121" y="379171"/>
                  </a:lnTo>
                  <a:lnTo>
                    <a:pt x="2513" y="447140"/>
                  </a:lnTo>
                  <a:lnTo>
                    <a:pt x="0" y="515480"/>
                  </a:lnTo>
                  <a:lnTo>
                    <a:pt x="300990" y="515366"/>
                  </a:lnTo>
                  <a:lnTo>
                    <a:pt x="302671" y="469291"/>
                  </a:lnTo>
                  <a:lnTo>
                    <a:pt x="307752" y="423727"/>
                  </a:lnTo>
                  <a:lnTo>
                    <a:pt x="316234" y="378675"/>
                  </a:lnTo>
                  <a:lnTo>
                    <a:pt x="328117" y="334137"/>
                  </a:lnTo>
                  <a:lnTo>
                    <a:pt x="343255" y="290588"/>
                  </a:lnTo>
                  <a:lnTo>
                    <a:pt x="361489" y="248526"/>
                  </a:lnTo>
                  <a:lnTo>
                    <a:pt x="382824" y="207949"/>
                  </a:lnTo>
                  <a:lnTo>
                    <a:pt x="407263" y="168859"/>
                  </a:lnTo>
                  <a:lnTo>
                    <a:pt x="158102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" name="object 4"/>
            <p:cNvSpPr/>
            <p:nvPr/>
          </p:nvSpPr>
          <p:spPr>
            <a:xfrm>
              <a:off x="6298425" y="3863351"/>
              <a:ext cx="1069975" cy="571500"/>
            </a:xfrm>
            <a:custGeom>
              <a:avLst/>
              <a:gdLst/>
              <a:ahLst/>
              <a:cxnLst/>
              <a:rect l="l" t="t" r="r" b="b"/>
              <a:pathLst>
                <a:path w="1069975" h="571500">
                  <a:moveTo>
                    <a:pt x="754488" y="0"/>
                  </a:moveTo>
                  <a:lnTo>
                    <a:pt x="697763" y="2071"/>
                  </a:lnTo>
                  <a:lnTo>
                    <a:pt x="641281" y="7642"/>
                  </a:lnTo>
                  <a:lnTo>
                    <a:pt x="585241" y="16695"/>
                  </a:lnTo>
                  <a:lnTo>
                    <a:pt x="529870" y="29189"/>
                  </a:lnTo>
                  <a:lnTo>
                    <a:pt x="475386" y="45086"/>
                  </a:lnTo>
                  <a:lnTo>
                    <a:pt x="421983" y="64310"/>
                  </a:lnTo>
                  <a:lnTo>
                    <a:pt x="369858" y="86806"/>
                  </a:lnTo>
                  <a:lnTo>
                    <a:pt x="319230" y="112475"/>
                  </a:lnTo>
                  <a:lnTo>
                    <a:pt x="270294" y="141225"/>
                  </a:lnTo>
                  <a:lnTo>
                    <a:pt x="223222" y="172938"/>
                  </a:lnTo>
                  <a:lnTo>
                    <a:pt x="178193" y="207510"/>
                  </a:lnTo>
                  <a:lnTo>
                    <a:pt x="135391" y="244791"/>
                  </a:lnTo>
                  <a:lnTo>
                    <a:pt x="94983" y="284646"/>
                  </a:lnTo>
                  <a:lnTo>
                    <a:pt x="57107" y="326923"/>
                  </a:lnTo>
                  <a:lnTo>
                    <a:pt x="21907" y="371465"/>
                  </a:lnTo>
                  <a:lnTo>
                    <a:pt x="0" y="402324"/>
                  </a:lnTo>
                  <a:lnTo>
                    <a:pt x="248996" y="571425"/>
                  </a:lnTo>
                  <a:lnTo>
                    <a:pt x="256254" y="560976"/>
                  </a:lnTo>
                  <a:lnTo>
                    <a:pt x="263721" y="550681"/>
                  </a:lnTo>
                  <a:lnTo>
                    <a:pt x="287382" y="520738"/>
                  </a:lnTo>
                  <a:lnTo>
                    <a:pt x="312839" y="492329"/>
                  </a:lnTo>
                  <a:lnTo>
                    <a:pt x="340005" y="465538"/>
                  </a:lnTo>
                  <a:lnTo>
                    <a:pt x="368779" y="440472"/>
                  </a:lnTo>
                  <a:lnTo>
                    <a:pt x="399046" y="417237"/>
                  </a:lnTo>
                  <a:lnTo>
                    <a:pt x="430695" y="395911"/>
                  </a:lnTo>
                  <a:lnTo>
                    <a:pt x="463584" y="376589"/>
                  </a:lnTo>
                  <a:lnTo>
                    <a:pt x="497616" y="359333"/>
                  </a:lnTo>
                  <a:lnTo>
                    <a:pt x="532647" y="344215"/>
                  </a:lnTo>
                  <a:lnTo>
                    <a:pt x="568553" y="331293"/>
                  </a:lnTo>
                  <a:lnTo>
                    <a:pt x="605176" y="320604"/>
                  </a:lnTo>
                  <a:lnTo>
                    <a:pt x="642394" y="312207"/>
                  </a:lnTo>
                  <a:lnTo>
                    <a:pt x="680070" y="306126"/>
                  </a:lnTo>
                  <a:lnTo>
                    <a:pt x="718032" y="302375"/>
                  </a:lnTo>
                  <a:lnTo>
                    <a:pt x="756162" y="300988"/>
                  </a:lnTo>
                  <a:lnTo>
                    <a:pt x="768883" y="301042"/>
                  </a:lnTo>
                  <a:lnTo>
                    <a:pt x="806995" y="302803"/>
                  </a:lnTo>
                  <a:lnTo>
                    <a:pt x="844932" y="306905"/>
                  </a:lnTo>
                  <a:lnTo>
                    <a:pt x="882546" y="313340"/>
                  </a:lnTo>
                  <a:lnTo>
                    <a:pt x="919683" y="322098"/>
                  </a:lnTo>
                  <a:lnTo>
                    <a:pt x="956207" y="333128"/>
                  </a:lnTo>
                  <a:lnTo>
                    <a:pt x="968222" y="337300"/>
                  </a:lnTo>
                  <a:lnTo>
                    <a:pt x="1069962" y="54027"/>
                  </a:lnTo>
                  <a:lnTo>
                    <a:pt x="1015973" y="36501"/>
                  </a:lnTo>
                  <a:lnTo>
                    <a:pt x="961002" y="22352"/>
                  </a:lnTo>
                  <a:lnTo>
                    <a:pt x="905255" y="11613"/>
                  </a:lnTo>
                  <a:lnTo>
                    <a:pt x="848969" y="4344"/>
                  </a:lnTo>
                  <a:lnTo>
                    <a:pt x="792335" y="571"/>
                  </a:lnTo>
                  <a:lnTo>
                    <a:pt x="773417" y="90"/>
                  </a:lnTo>
                  <a:lnTo>
                    <a:pt x="754488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6298425" y="3863351"/>
              <a:ext cx="1069975" cy="571500"/>
            </a:xfrm>
            <a:custGeom>
              <a:avLst/>
              <a:gdLst/>
              <a:ahLst/>
              <a:cxnLst/>
              <a:rect l="l" t="t" r="r" b="b"/>
              <a:pathLst>
                <a:path w="1069975" h="571500">
                  <a:moveTo>
                    <a:pt x="0" y="402324"/>
                  </a:moveTo>
                  <a:lnTo>
                    <a:pt x="33332" y="356381"/>
                  </a:lnTo>
                  <a:lnTo>
                    <a:pt x="69437" y="312573"/>
                  </a:lnTo>
                  <a:lnTo>
                    <a:pt x="108179" y="271080"/>
                  </a:lnTo>
                  <a:lnTo>
                    <a:pt x="149402" y="232068"/>
                  </a:lnTo>
                  <a:lnTo>
                    <a:pt x="192961" y="195681"/>
                  </a:lnTo>
                  <a:lnTo>
                    <a:pt x="238691" y="162045"/>
                  </a:lnTo>
                  <a:lnTo>
                    <a:pt x="286412" y="131305"/>
                  </a:lnTo>
                  <a:lnTo>
                    <a:pt x="335927" y="103570"/>
                  </a:lnTo>
                  <a:lnTo>
                    <a:pt x="387073" y="78952"/>
                  </a:lnTo>
                  <a:lnTo>
                    <a:pt x="439645" y="57535"/>
                  </a:lnTo>
                  <a:lnTo>
                    <a:pt x="493441" y="39414"/>
                  </a:lnTo>
                  <a:lnTo>
                    <a:pt x="548246" y="24639"/>
                  </a:lnTo>
                  <a:lnTo>
                    <a:pt x="603853" y="13295"/>
                  </a:lnTo>
                  <a:lnTo>
                    <a:pt x="660066" y="5397"/>
                  </a:lnTo>
                  <a:lnTo>
                    <a:pt x="716663" y="990"/>
                  </a:lnTo>
                  <a:lnTo>
                    <a:pt x="754488" y="0"/>
                  </a:lnTo>
                  <a:lnTo>
                    <a:pt x="773417" y="90"/>
                  </a:lnTo>
                  <a:lnTo>
                    <a:pt x="830115" y="2699"/>
                  </a:lnTo>
                  <a:lnTo>
                    <a:pt x="886545" y="8805"/>
                  </a:lnTo>
                  <a:lnTo>
                    <a:pt x="942500" y="18390"/>
                  </a:lnTo>
                  <a:lnTo>
                    <a:pt x="997750" y="31408"/>
                  </a:lnTo>
                  <a:lnTo>
                    <a:pt x="1052081" y="47812"/>
                  </a:lnTo>
                  <a:lnTo>
                    <a:pt x="1069962" y="54027"/>
                  </a:lnTo>
                  <a:lnTo>
                    <a:pt x="968222" y="337300"/>
                  </a:lnTo>
                  <a:lnTo>
                    <a:pt x="956207" y="333128"/>
                  </a:lnTo>
                  <a:lnTo>
                    <a:pt x="944110" y="329204"/>
                  </a:lnTo>
                  <a:lnTo>
                    <a:pt x="907359" y="318922"/>
                  </a:lnTo>
                  <a:lnTo>
                    <a:pt x="870051" y="310935"/>
                  </a:lnTo>
                  <a:lnTo>
                    <a:pt x="832320" y="305279"/>
                  </a:lnTo>
                  <a:lnTo>
                    <a:pt x="794305" y="301953"/>
                  </a:lnTo>
                  <a:lnTo>
                    <a:pt x="756162" y="300988"/>
                  </a:lnTo>
                  <a:lnTo>
                    <a:pt x="743448" y="301190"/>
                  </a:lnTo>
                  <a:lnTo>
                    <a:pt x="705350" y="303364"/>
                  </a:lnTo>
                  <a:lnTo>
                    <a:pt x="667473" y="307900"/>
                  </a:lnTo>
                  <a:lnTo>
                    <a:pt x="629933" y="314749"/>
                  </a:lnTo>
                  <a:lnTo>
                    <a:pt x="592896" y="323913"/>
                  </a:lnTo>
                  <a:lnTo>
                    <a:pt x="556492" y="335353"/>
                  </a:lnTo>
                  <a:lnTo>
                    <a:pt x="520865" y="349010"/>
                  </a:lnTo>
                  <a:lnTo>
                    <a:pt x="486158" y="364849"/>
                  </a:lnTo>
                  <a:lnTo>
                    <a:pt x="452488" y="382803"/>
                  </a:lnTo>
                  <a:lnTo>
                    <a:pt x="419996" y="402802"/>
                  </a:lnTo>
                  <a:lnTo>
                    <a:pt x="388797" y="424778"/>
                  </a:lnTo>
                  <a:lnTo>
                    <a:pt x="359019" y="448627"/>
                  </a:lnTo>
                  <a:lnTo>
                    <a:pt x="330766" y="474281"/>
                  </a:lnTo>
                  <a:lnTo>
                    <a:pt x="304156" y="501626"/>
                  </a:lnTo>
                  <a:lnTo>
                    <a:pt x="279285" y="530556"/>
                  </a:lnTo>
                  <a:lnTo>
                    <a:pt x="256254" y="560976"/>
                  </a:lnTo>
                  <a:lnTo>
                    <a:pt x="248996" y="571425"/>
                  </a:lnTo>
                  <a:lnTo>
                    <a:pt x="0" y="40232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7267232" y="3917695"/>
              <a:ext cx="709295" cy="863600"/>
            </a:xfrm>
            <a:custGeom>
              <a:avLst/>
              <a:gdLst/>
              <a:ahLst/>
              <a:cxnLst/>
              <a:rect l="l" t="t" r="r" b="b"/>
              <a:pathLst>
                <a:path w="709295" h="863600">
                  <a:moveTo>
                    <a:pt x="102019" y="0"/>
                  </a:moveTo>
                  <a:lnTo>
                    <a:pt x="0" y="283171"/>
                  </a:lnTo>
                  <a:lnTo>
                    <a:pt x="11065" y="287277"/>
                  </a:lnTo>
                  <a:lnTo>
                    <a:pt x="22048" y="291593"/>
                  </a:lnTo>
                  <a:lnTo>
                    <a:pt x="65109" y="310942"/>
                  </a:lnTo>
                  <a:lnTo>
                    <a:pt x="106565" y="333517"/>
                  </a:lnTo>
                  <a:lnTo>
                    <a:pt x="146173" y="359208"/>
                  </a:lnTo>
                  <a:lnTo>
                    <a:pt x="183699" y="387840"/>
                  </a:lnTo>
                  <a:lnTo>
                    <a:pt x="218925" y="419263"/>
                  </a:lnTo>
                  <a:lnTo>
                    <a:pt x="251652" y="453280"/>
                  </a:lnTo>
                  <a:lnTo>
                    <a:pt x="281686" y="489707"/>
                  </a:lnTo>
                  <a:lnTo>
                    <a:pt x="308840" y="528318"/>
                  </a:lnTo>
                  <a:lnTo>
                    <a:pt x="332970" y="568891"/>
                  </a:lnTo>
                  <a:lnTo>
                    <a:pt x="353926" y="611190"/>
                  </a:lnTo>
                  <a:lnTo>
                    <a:pt x="371594" y="654964"/>
                  </a:lnTo>
                  <a:lnTo>
                    <a:pt x="385852" y="699962"/>
                  </a:lnTo>
                  <a:lnTo>
                    <a:pt x="396643" y="745923"/>
                  </a:lnTo>
                  <a:lnTo>
                    <a:pt x="403882" y="792567"/>
                  </a:lnTo>
                  <a:lnTo>
                    <a:pt x="407538" y="839628"/>
                  </a:lnTo>
                  <a:lnTo>
                    <a:pt x="408012" y="863231"/>
                  </a:lnTo>
                  <a:lnTo>
                    <a:pt x="709002" y="862939"/>
                  </a:lnTo>
                  <a:lnTo>
                    <a:pt x="707440" y="810283"/>
                  </a:lnTo>
                  <a:lnTo>
                    <a:pt x="702857" y="757804"/>
                  </a:lnTo>
                  <a:lnTo>
                    <a:pt x="695277" y="705680"/>
                  </a:lnTo>
                  <a:lnTo>
                    <a:pt x="684720" y="654075"/>
                  </a:lnTo>
                  <a:lnTo>
                    <a:pt x="671220" y="603161"/>
                  </a:lnTo>
                  <a:lnTo>
                    <a:pt x="654818" y="553104"/>
                  </a:lnTo>
                  <a:lnTo>
                    <a:pt x="635577" y="504065"/>
                  </a:lnTo>
                  <a:lnTo>
                    <a:pt x="613562" y="456209"/>
                  </a:lnTo>
                  <a:lnTo>
                    <a:pt x="588830" y="409705"/>
                  </a:lnTo>
                  <a:lnTo>
                    <a:pt x="561470" y="364693"/>
                  </a:lnTo>
                  <a:lnTo>
                    <a:pt x="531578" y="321313"/>
                  </a:lnTo>
                  <a:lnTo>
                    <a:pt x="499249" y="279730"/>
                  </a:lnTo>
                  <a:lnTo>
                    <a:pt x="464595" y="240069"/>
                  </a:lnTo>
                  <a:lnTo>
                    <a:pt x="427713" y="202458"/>
                  </a:lnTo>
                  <a:lnTo>
                    <a:pt x="388733" y="167021"/>
                  </a:lnTo>
                  <a:lnTo>
                    <a:pt x="347789" y="133883"/>
                  </a:lnTo>
                  <a:lnTo>
                    <a:pt x="305019" y="103140"/>
                  </a:lnTo>
                  <a:lnTo>
                    <a:pt x="260546" y="74901"/>
                  </a:lnTo>
                  <a:lnTo>
                    <a:pt x="214530" y="49265"/>
                  </a:lnTo>
                  <a:lnTo>
                    <a:pt x="167119" y="26314"/>
                  </a:lnTo>
                  <a:lnTo>
                    <a:pt x="118482" y="6108"/>
                  </a:lnTo>
                  <a:lnTo>
                    <a:pt x="102019" y="0"/>
                  </a:lnTo>
                  <a:close/>
                </a:path>
              </a:pathLst>
            </a:custGeom>
            <a:solidFill>
              <a:srgbClr val="0065CC">
                <a:alpha val="16079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7267232" y="3917695"/>
              <a:ext cx="709295" cy="863600"/>
            </a:xfrm>
            <a:custGeom>
              <a:avLst/>
              <a:gdLst/>
              <a:ahLst/>
              <a:cxnLst/>
              <a:rect l="l" t="t" r="r" b="b"/>
              <a:pathLst>
                <a:path w="709295" h="863600">
                  <a:moveTo>
                    <a:pt x="102019" y="0"/>
                  </a:moveTo>
                  <a:lnTo>
                    <a:pt x="151034" y="19263"/>
                  </a:lnTo>
                  <a:lnTo>
                    <a:pt x="198877" y="41311"/>
                  </a:lnTo>
                  <a:lnTo>
                    <a:pt x="245377" y="66064"/>
                  </a:lnTo>
                  <a:lnTo>
                    <a:pt x="290372" y="93446"/>
                  </a:lnTo>
                  <a:lnTo>
                    <a:pt x="333728" y="123361"/>
                  </a:lnTo>
                  <a:lnTo>
                    <a:pt x="375300" y="155716"/>
                  </a:lnTo>
                  <a:lnTo>
                    <a:pt x="414952" y="190403"/>
                  </a:lnTo>
                  <a:lnTo>
                    <a:pt x="452539" y="227291"/>
                  </a:lnTo>
                  <a:lnTo>
                    <a:pt x="487950" y="266287"/>
                  </a:lnTo>
                  <a:lnTo>
                    <a:pt x="521068" y="307247"/>
                  </a:lnTo>
                  <a:lnTo>
                    <a:pt x="551785" y="350048"/>
                  </a:lnTo>
                  <a:lnTo>
                    <a:pt x="579996" y="394525"/>
                  </a:lnTo>
                  <a:lnTo>
                    <a:pt x="605613" y="440550"/>
                  </a:lnTo>
                  <a:lnTo>
                    <a:pt x="628546" y="487975"/>
                  </a:lnTo>
                  <a:lnTo>
                    <a:pt x="648717" y="536640"/>
                  </a:lnTo>
                  <a:lnTo>
                    <a:pt x="666076" y="586371"/>
                  </a:lnTo>
                  <a:lnTo>
                    <a:pt x="680541" y="637013"/>
                  </a:lnTo>
                  <a:lnTo>
                    <a:pt x="692084" y="688414"/>
                  </a:lnTo>
                  <a:lnTo>
                    <a:pt x="700665" y="740386"/>
                  </a:lnTo>
                  <a:lnTo>
                    <a:pt x="706247" y="792759"/>
                  </a:lnTo>
                  <a:lnTo>
                    <a:pt x="708816" y="845373"/>
                  </a:lnTo>
                  <a:lnTo>
                    <a:pt x="709002" y="862939"/>
                  </a:lnTo>
                  <a:lnTo>
                    <a:pt x="408012" y="863231"/>
                  </a:lnTo>
                  <a:lnTo>
                    <a:pt x="407889" y="851425"/>
                  </a:lnTo>
                  <a:lnTo>
                    <a:pt x="407538" y="839628"/>
                  </a:lnTo>
                  <a:lnTo>
                    <a:pt x="403882" y="792567"/>
                  </a:lnTo>
                  <a:lnTo>
                    <a:pt x="396643" y="745923"/>
                  </a:lnTo>
                  <a:lnTo>
                    <a:pt x="385852" y="699962"/>
                  </a:lnTo>
                  <a:lnTo>
                    <a:pt x="371594" y="654964"/>
                  </a:lnTo>
                  <a:lnTo>
                    <a:pt x="353926" y="611190"/>
                  </a:lnTo>
                  <a:lnTo>
                    <a:pt x="332970" y="568891"/>
                  </a:lnTo>
                  <a:lnTo>
                    <a:pt x="308840" y="528318"/>
                  </a:lnTo>
                  <a:lnTo>
                    <a:pt x="281686" y="489707"/>
                  </a:lnTo>
                  <a:lnTo>
                    <a:pt x="251652" y="453280"/>
                  </a:lnTo>
                  <a:lnTo>
                    <a:pt x="218925" y="419263"/>
                  </a:lnTo>
                  <a:lnTo>
                    <a:pt x="183699" y="387840"/>
                  </a:lnTo>
                  <a:lnTo>
                    <a:pt x="146173" y="359208"/>
                  </a:lnTo>
                  <a:lnTo>
                    <a:pt x="106565" y="333517"/>
                  </a:lnTo>
                  <a:lnTo>
                    <a:pt x="65109" y="310942"/>
                  </a:lnTo>
                  <a:lnTo>
                    <a:pt x="22048" y="291593"/>
                  </a:lnTo>
                  <a:lnTo>
                    <a:pt x="0" y="283171"/>
                  </a:lnTo>
                  <a:lnTo>
                    <a:pt x="102019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5859665" y="3676650"/>
              <a:ext cx="915035" cy="835025"/>
            </a:xfrm>
            <a:custGeom>
              <a:avLst/>
              <a:gdLst/>
              <a:ahLst/>
              <a:cxnLst/>
              <a:rect l="l" t="t" r="r" b="b"/>
              <a:pathLst>
                <a:path w="915034" h="835025">
                  <a:moveTo>
                    <a:pt x="0" y="750887"/>
                  </a:moveTo>
                  <a:lnTo>
                    <a:pt x="40476" y="754869"/>
                  </a:lnTo>
                  <a:lnTo>
                    <a:pt x="90601" y="765940"/>
                  </a:lnTo>
                  <a:lnTo>
                    <a:pt x="150575" y="782787"/>
                  </a:lnTo>
                  <a:lnTo>
                    <a:pt x="220599" y="804100"/>
                  </a:lnTo>
                  <a:lnTo>
                    <a:pt x="320738" y="834910"/>
                  </a:lnTo>
                </a:path>
                <a:path w="915034" h="835025">
                  <a:moveTo>
                    <a:pt x="672490" y="0"/>
                  </a:moveTo>
                  <a:lnTo>
                    <a:pt x="740840" y="12073"/>
                  </a:lnTo>
                  <a:lnTo>
                    <a:pt x="783082" y="28622"/>
                  </a:lnTo>
                  <a:lnTo>
                    <a:pt x="824053" y="53475"/>
                  </a:lnTo>
                  <a:lnTo>
                    <a:pt x="858768" y="87603"/>
                  </a:lnTo>
                  <a:lnTo>
                    <a:pt x="882243" y="131978"/>
                  </a:lnTo>
                  <a:lnTo>
                    <a:pt x="914615" y="231635"/>
                  </a:lnTo>
                </a:path>
              </a:pathLst>
            </a:custGeom>
            <a:ln w="19050">
              <a:solidFill>
                <a:srgbClr val="00448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7809255" y="4089260"/>
              <a:ext cx="281940" cy="164465"/>
            </a:xfrm>
            <a:custGeom>
              <a:avLst/>
              <a:gdLst/>
              <a:ahLst/>
              <a:cxnLst/>
              <a:rect l="l" t="t" r="r" b="b"/>
              <a:pathLst>
                <a:path w="281940" h="164464">
                  <a:moveTo>
                    <a:pt x="281419" y="0"/>
                  </a:moveTo>
                  <a:lnTo>
                    <a:pt x="216649" y="19278"/>
                  </a:lnTo>
                  <a:lnTo>
                    <a:pt x="177926" y="41405"/>
                  </a:lnTo>
                  <a:lnTo>
                    <a:pt x="134423" y="70105"/>
                  </a:lnTo>
                  <a:lnTo>
                    <a:pt x="85725" y="104063"/>
                  </a:lnTo>
                  <a:lnTo>
                    <a:pt x="0" y="164312"/>
                  </a:lnTo>
                </a:path>
              </a:pathLst>
            </a:custGeom>
            <a:ln w="19050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20478" y="2947147"/>
            <a:ext cx="2956112" cy="36596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843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Cost</a:t>
            </a:r>
            <a:r>
              <a:rPr sz="927" b="1" spc="-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Burdened Residents in Howard </a:t>
            </a:r>
            <a:r>
              <a:rPr sz="927" b="1" spc="-18" dirty="0">
                <a:solidFill>
                  <a:srgbClr val="323232"/>
                </a:solidFill>
                <a:latin typeface="Arial Narrow"/>
                <a:cs typeface="Arial Narrow"/>
              </a:rPr>
              <a:t>County,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49" dirty="0">
                <a:solidFill>
                  <a:srgbClr val="323232"/>
                </a:solidFill>
                <a:latin typeface="Arial Narrow"/>
                <a:cs typeface="Arial Narrow"/>
              </a:rPr>
              <a:t>2016-</a:t>
            </a:r>
            <a:r>
              <a:rPr sz="927" b="1" spc="35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endParaRPr sz="927">
              <a:latin typeface="Arial Narrow"/>
              <a:cs typeface="Arial Narrow"/>
            </a:endParaRPr>
          </a:p>
          <a:p>
            <a:pPr marL="11206">
              <a:spcBef>
                <a:spcPts val="741"/>
              </a:spcBef>
            </a:pP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Cost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Burdened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26" dirty="0">
                <a:solidFill>
                  <a:srgbClr val="323232"/>
                </a:solidFill>
                <a:latin typeface="Gill Sans MT"/>
                <a:cs typeface="Gill Sans MT"/>
              </a:rPr>
              <a:t>Renters: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42%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71633" y="3846420"/>
            <a:ext cx="139681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Cost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Burdened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Home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Gill Sans MT"/>
                <a:cs typeface="Gill Sans MT"/>
              </a:rPr>
              <a:t>Owners: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19%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25846" y="3543861"/>
            <a:ext cx="141530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66" dirty="0">
                <a:solidFill>
                  <a:srgbClr val="323232"/>
                </a:solidFill>
                <a:latin typeface="Gill Sans MT"/>
                <a:cs typeface="Gill Sans MT"/>
              </a:rPr>
              <a:t>Non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Cost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Burdened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Residents: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39%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4471" y="6"/>
            <a:ext cx="8875059" cy="412376"/>
          </a:xfrm>
          <a:custGeom>
            <a:avLst/>
            <a:gdLst/>
            <a:ahLst/>
            <a:cxnLst/>
            <a:rect l="l" t="t" r="r" b="b"/>
            <a:pathLst>
              <a:path w="10058400" h="467359">
                <a:moveTo>
                  <a:pt x="10058400" y="0"/>
                </a:moveTo>
                <a:lnTo>
                  <a:pt x="0" y="0"/>
                </a:lnTo>
                <a:lnTo>
                  <a:pt x="0" y="466818"/>
                </a:lnTo>
                <a:lnTo>
                  <a:pt x="10058400" y="466818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134471" y="6446184"/>
            <a:ext cx="8875059" cy="411816"/>
          </a:xfrm>
          <a:custGeom>
            <a:avLst/>
            <a:gdLst/>
            <a:ahLst/>
            <a:cxnLst/>
            <a:rect l="l" t="t" r="r" b="b"/>
            <a:pathLst>
              <a:path w="10058400" h="466725">
                <a:moveTo>
                  <a:pt x="10058400" y="0"/>
                </a:moveTo>
                <a:lnTo>
                  <a:pt x="0" y="0"/>
                </a:lnTo>
                <a:lnTo>
                  <a:pt x="0" y="466725"/>
                </a:lnTo>
                <a:lnTo>
                  <a:pt x="10058400" y="466725"/>
                </a:lnTo>
                <a:lnTo>
                  <a:pt x="10058400" y="0"/>
                </a:lnTo>
                <a:close/>
              </a:path>
            </a:pathLst>
          </a:custGeom>
          <a:solidFill>
            <a:srgbClr val="8A5E3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54775" y="244429"/>
            <a:ext cx="8682111" cy="1143000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84" dirty="0"/>
              <a:t>Race</a:t>
            </a:r>
            <a:r>
              <a:rPr spc="-44" dirty="0"/>
              <a:t> </a:t>
            </a:r>
            <a:r>
              <a:rPr spc="75" dirty="0"/>
              <a:t>and</a:t>
            </a:r>
            <a:r>
              <a:rPr spc="-40" dirty="0"/>
              <a:t> </a:t>
            </a:r>
            <a:r>
              <a:rPr spc="101" dirty="0"/>
              <a:t>Ethnicity</a:t>
            </a:r>
            <a:r>
              <a:rPr spc="-40" dirty="0"/>
              <a:t> </a:t>
            </a:r>
            <a:r>
              <a:rPr spc="84" dirty="0"/>
              <a:t>Comparison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84" dirty="0"/>
              <a:t>Housing</a:t>
            </a:r>
            <a:r>
              <a:rPr spc="-40" dirty="0"/>
              <a:t> </a:t>
            </a:r>
            <a:r>
              <a:rPr spc="71" dirty="0"/>
              <a:t>Indicators</a:t>
            </a:r>
          </a:p>
        </p:txBody>
      </p:sp>
      <p:sp>
        <p:nvSpPr>
          <p:cNvPr id="16" name="object 16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17" name="object 17"/>
          <p:cNvGrpSpPr/>
          <p:nvPr/>
        </p:nvGrpSpPr>
        <p:grpSpPr>
          <a:xfrm>
            <a:off x="949699" y="1806949"/>
            <a:ext cx="3185272" cy="1823757"/>
            <a:chOff x="923925" y="2047875"/>
            <a:chExt cx="3609975" cy="2066925"/>
          </a:xfrm>
        </p:grpSpPr>
        <p:sp>
          <p:nvSpPr>
            <p:cNvPr id="18" name="object 18"/>
            <p:cNvSpPr/>
            <p:nvPr/>
          </p:nvSpPr>
          <p:spPr>
            <a:xfrm>
              <a:off x="923925" y="2052637"/>
              <a:ext cx="3609975" cy="2062480"/>
            </a:xfrm>
            <a:custGeom>
              <a:avLst/>
              <a:gdLst/>
              <a:ahLst/>
              <a:cxnLst/>
              <a:rect l="l" t="t" r="r" b="b"/>
              <a:pathLst>
                <a:path w="3609975" h="2062479">
                  <a:moveTo>
                    <a:pt x="1147762" y="1966912"/>
                  </a:moveTo>
                  <a:lnTo>
                    <a:pt x="1147762" y="2062162"/>
                  </a:lnTo>
                </a:path>
                <a:path w="3609975" h="2062479">
                  <a:moveTo>
                    <a:pt x="1852612" y="1966912"/>
                  </a:moveTo>
                  <a:lnTo>
                    <a:pt x="1852612" y="2062162"/>
                  </a:lnTo>
                </a:path>
                <a:path w="3609975" h="2062479">
                  <a:moveTo>
                    <a:pt x="2547937" y="1966912"/>
                  </a:moveTo>
                  <a:lnTo>
                    <a:pt x="2547937" y="2062162"/>
                  </a:lnTo>
                </a:path>
                <a:path w="3609975" h="2062479">
                  <a:moveTo>
                    <a:pt x="3252787" y="1966912"/>
                  </a:moveTo>
                  <a:lnTo>
                    <a:pt x="3252787" y="2062162"/>
                  </a:lnTo>
                </a:path>
                <a:path w="3609975" h="2062479">
                  <a:moveTo>
                    <a:pt x="442912" y="1966912"/>
                  </a:moveTo>
                  <a:lnTo>
                    <a:pt x="442912" y="2062162"/>
                  </a:lnTo>
                </a:path>
                <a:path w="3609975" h="2062479">
                  <a:moveTo>
                    <a:pt x="95250" y="1971675"/>
                  </a:moveTo>
                  <a:lnTo>
                    <a:pt x="3609975" y="1971675"/>
                  </a:lnTo>
                </a:path>
                <a:path w="3609975" h="2062479">
                  <a:moveTo>
                    <a:pt x="95250" y="0"/>
                  </a:moveTo>
                  <a:lnTo>
                    <a:pt x="0" y="0"/>
                  </a:lnTo>
                </a:path>
                <a:path w="3609975" h="2062479">
                  <a:moveTo>
                    <a:pt x="95250" y="504825"/>
                  </a:moveTo>
                  <a:lnTo>
                    <a:pt x="0" y="504825"/>
                  </a:lnTo>
                </a:path>
                <a:path w="3609975" h="2062479">
                  <a:moveTo>
                    <a:pt x="95250" y="990600"/>
                  </a:moveTo>
                  <a:lnTo>
                    <a:pt x="0" y="990600"/>
                  </a:lnTo>
                </a:path>
                <a:path w="3609975" h="2062479">
                  <a:moveTo>
                    <a:pt x="95250" y="1485900"/>
                  </a:moveTo>
                  <a:lnTo>
                    <a:pt x="0" y="1485900"/>
                  </a:lnTo>
                </a:path>
                <a:path w="3609975" h="2062479">
                  <a:moveTo>
                    <a:pt x="95250" y="1971675"/>
                  </a:moveTo>
                  <a:lnTo>
                    <a:pt x="0" y="1971675"/>
                  </a:lnTo>
                </a:path>
                <a:path w="3609975" h="2062479">
                  <a:moveTo>
                    <a:pt x="90487" y="4762"/>
                  </a:moveTo>
                  <a:lnTo>
                    <a:pt x="90487" y="19669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1138237" y="3490912"/>
              <a:ext cx="457200" cy="528955"/>
            </a:xfrm>
            <a:custGeom>
              <a:avLst/>
              <a:gdLst/>
              <a:ahLst/>
              <a:cxnLst/>
              <a:rect l="l" t="t" r="r" b="b"/>
              <a:pathLst>
                <a:path w="457200" h="528954">
                  <a:moveTo>
                    <a:pt x="457199" y="0"/>
                  </a:moveTo>
                  <a:lnTo>
                    <a:pt x="0" y="0"/>
                  </a:lnTo>
                  <a:lnTo>
                    <a:pt x="0" y="528637"/>
                  </a:lnTo>
                  <a:lnTo>
                    <a:pt x="457199" y="528637"/>
                  </a:lnTo>
                  <a:lnTo>
                    <a:pt x="4571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1138237" y="3490912"/>
              <a:ext cx="457200" cy="528955"/>
            </a:xfrm>
            <a:custGeom>
              <a:avLst/>
              <a:gdLst/>
              <a:ahLst/>
              <a:cxnLst/>
              <a:rect l="l" t="t" r="r" b="b"/>
              <a:pathLst>
                <a:path w="457200" h="528954">
                  <a:moveTo>
                    <a:pt x="457199" y="528637"/>
                  </a:moveTo>
                  <a:lnTo>
                    <a:pt x="457199" y="0"/>
                  </a:lnTo>
                  <a:lnTo>
                    <a:pt x="0" y="0"/>
                  </a:lnTo>
                  <a:lnTo>
                    <a:pt x="0" y="5286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3087" y="3100387"/>
              <a:ext cx="457200" cy="919480"/>
            </a:xfrm>
            <a:custGeom>
              <a:avLst/>
              <a:gdLst/>
              <a:ahLst/>
              <a:cxnLst/>
              <a:rect l="l" t="t" r="r" b="b"/>
              <a:pathLst>
                <a:path w="457200" h="919479">
                  <a:moveTo>
                    <a:pt x="457199" y="0"/>
                  </a:moveTo>
                  <a:lnTo>
                    <a:pt x="0" y="0"/>
                  </a:lnTo>
                  <a:lnTo>
                    <a:pt x="0" y="919162"/>
                  </a:lnTo>
                  <a:lnTo>
                    <a:pt x="457199" y="919162"/>
                  </a:lnTo>
                  <a:lnTo>
                    <a:pt x="45719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1843087" y="3100387"/>
              <a:ext cx="457200" cy="919480"/>
            </a:xfrm>
            <a:custGeom>
              <a:avLst/>
              <a:gdLst/>
              <a:ahLst/>
              <a:cxnLst/>
              <a:rect l="l" t="t" r="r" b="b"/>
              <a:pathLst>
                <a:path w="457200" h="919479">
                  <a:moveTo>
                    <a:pt x="457199" y="919162"/>
                  </a:moveTo>
                  <a:lnTo>
                    <a:pt x="457199" y="0"/>
                  </a:lnTo>
                  <a:lnTo>
                    <a:pt x="0" y="0"/>
                  </a:lnTo>
                  <a:lnTo>
                    <a:pt x="0" y="9191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2547937" y="3652837"/>
              <a:ext cx="457200" cy="367030"/>
            </a:xfrm>
            <a:custGeom>
              <a:avLst/>
              <a:gdLst/>
              <a:ahLst/>
              <a:cxnLst/>
              <a:rect l="l" t="t" r="r" b="b"/>
              <a:pathLst>
                <a:path w="457200" h="367029">
                  <a:moveTo>
                    <a:pt x="457199" y="0"/>
                  </a:moveTo>
                  <a:lnTo>
                    <a:pt x="0" y="0"/>
                  </a:lnTo>
                  <a:lnTo>
                    <a:pt x="0" y="366712"/>
                  </a:lnTo>
                  <a:lnTo>
                    <a:pt x="457199" y="366712"/>
                  </a:lnTo>
                  <a:lnTo>
                    <a:pt x="45719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2547937" y="3652837"/>
              <a:ext cx="457200" cy="367030"/>
            </a:xfrm>
            <a:custGeom>
              <a:avLst/>
              <a:gdLst/>
              <a:ahLst/>
              <a:cxnLst/>
              <a:rect l="l" t="t" r="r" b="b"/>
              <a:pathLst>
                <a:path w="457200" h="367029">
                  <a:moveTo>
                    <a:pt x="457199" y="366712"/>
                  </a:moveTo>
                  <a:lnTo>
                    <a:pt x="457199" y="0"/>
                  </a:lnTo>
                  <a:lnTo>
                    <a:pt x="0" y="0"/>
                  </a:lnTo>
                  <a:lnTo>
                    <a:pt x="0" y="3667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3252787" y="3281362"/>
              <a:ext cx="457200" cy="738505"/>
            </a:xfrm>
            <a:custGeom>
              <a:avLst/>
              <a:gdLst/>
              <a:ahLst/>
              <a:cxnLst/>
              <a:rect l="l" t="t" r="r" b="b"/>
              <a:pathLst>
                <a:path w="457200" h="738504">
                  <a:moveTo>
                    <a:pt x="457199" y="0"/>
                  </a:moveTo>
                  <a:lnTo>
                    <a:pt x="0" y="0"/>
                  </a:lnTo>
                  <a:lnTo>
                    <a:pt x="0" y="738187"/>
                  </a:lnTo>
                  <a:lnTo>
                    <a:pt x="457199" y="738187"/>
                  </a:lnTo>
                  <a:lnTo>
                    <a:pt x="457199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" name="object 26"/>
            <p:cNvSpPr/>
            <p:nvPr/>
          </p:nvSpPr>
          <p:spPr>
            <a:xfrm>
              <a:off x="3252787" y="3281362"/>
              <a:ext cx="457200" cy="738505"/>
            </a:xfrm>
            <a:custGeom>
              <a:avLst/>
              <a:gdLst/>
              <a:ahLst/>
              <a:cxnLst/>
              <a:rect l="l" t="t" r="r" b="b"/>
              <a:pathLst>
                <a:path w="457200" h="738504">
                  <a:moveTo>
                    <a:pt x="457199" y="738187"/>
                  </a:moveTo>
                  <a:lnTo>
                    <a:pt x="457199" y="0"/>
                  </a:lnTo>
                  <a:lnTo>
                    <a:pt x="0" y="0"/>
                  </a:lnTo>
                  <a:lnTo>
                    <a:pt x="0" y="7381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7" name="object 27"/>
            <p:cNvSpPr/>
            <p:nvPr/>
          </p:nvSpPr>
          <p:spPr>
            <a:xfrm>
              <a:off x="3948112" y="3471862"/>
              <a:ext cx="457200" cy="548005"/>
            </a:xfrm>
            <a:custGeom>
              <a:avLst/>
              <a:gdLst/>
              <a:ahLst/>
              <a:cxnLst/>
              <a:rect l="l" t="t" r="r" b="b"/>
              <a:pathLst>
                <a:path w="457200" h="548004">
                  <a:moveTo>
                    <a:pt x="457199" y="0"/>
                  </a:moveTo>
                  <a:lnTo>
                    <a:pt x="0" y="0"/>
                  </a:lnTo>
                  <a:lnTo>
                    <a:pt x="0" y="547687"/>
                  </a:lnTo>
                  <a:lnTo>
                    <a:pt x="457199" y="547687"/>
                  </a:lnTo>
                  <a:lnTo>
                    <a:pt x="45719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8" name="object 28"/>
            <p:cNvSpPr/>
            <p:nvPr/>
          </p:nvSpPr>
          <p:spPr>
            <a:xfrm>
              <a:off x="3948112" y="3471862"/>
              <a:ext cx="457200" cy="548005"/>
            </a:xfrm>
            <a:custGeom>
              <a:avLst/>
              <a:gdLst/>
              <a:ahLst/>
              <a:cxnLst/>
              <a:rect l="l" t="t" r="r" b="b"/>
              <a:pathLst>
                <a:path w="457200" h="548004">
                  <a:moveTo>
                    <a:pt x="457199" y="547687"/>
                  </a:moveTo>
                  <a:lnTo>
                    <a:pt x="457199" y="0"/>
                  </a:lnTo>
                  <a:lnTo>
                    <a:pt x="0" y="0"/>
                  </a:lnTo>
                  <a:lnTo>
                    <a:pt x="0" y="5476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61859" y="1543611"/>
            <a:ext cx="290064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latin typeface="Arial Narrow"/>
                <a:cs typeface="Arial Narrow"/>
              </a:rPr>
              <a:t>Percent</a:t>
            </a:r>
            <a:r>
              <a:rPr sz="794" b="1" spc="22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of</a:t>
            </a:r>
            <a:r>
              <a:rPr sz="794" b="1" spc="26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Howard</a:t>
            </a:r>
            <a:r>
              <a:rPr sz="794" b="1" spc="26" dirty="0">
                <a:latin typeface="Arial Narrow"/>
                <a:cs typeface="Arial Narrow"/>
              </a:rPr>
              <a:t> </a:t>
            </a:r>
            <a:r>
              <a:rPr sz="794" b="1" spc="-9" dirty="0">
                <a:latin typeface="Arial Narrow"/>
                <a:cs typeface="Arial Narrow"/>
              </a:rPr>
              <a:t>County</a:t>
            </a:r>
            <a:r>
              <a:rPr sz="794" b="1" spc="22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Racial/Ethnic</a:t>
            </a:r>
            <a:r>
              <a:rPr sz="794" b="1" spc="26" dirty="0">
                <a:latin typeface="Arial Narrow"/>
                <a:cs typeface="Arial Narrow"/>
              </a:rPr>
              <a:t> </a:t>
            </a:r>
            <a:r>
              <a:rPr sz="794" b="1" spc="-9" dirty="0">
                <a:latin typeface="Arial Narrow"/>
                <a:cs typeface="Arial Narrow"/>
              </a:rPr>
              <a:t>Groups</a:t>
            </a:r>
            <a:r>
              <a:rPr sz="794" b="1" spc="26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That</a:t>
            </a:r>
            <a:r>
              <a:rPr sz="794" b="1" spc="22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Are</a:t>
            </a:r>
            <a:r>
              <a:rPr sz="794" b="1" spc="26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Renters,</a:t>
            </a:r>
            <a:r>
              <a:rPr sz="794" b="1" spc="26" dirty="0">
                <a:latin typeface="Arial Narrow"/>
                <a:cs typeface="Arial Narrow"/>
              </a:rPr>
              <a:t> </a:t>
            </a:r>
            <a:r>
              <a:rPr sz="794" b="1" spc="-18" dirty="0">
                <a:latin typeface="Arial Narrow"/>
                <a:cs typeface="Arial Narrow"/>
              </a:rPr>
              <a:t>2020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49456" y="2938743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27%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71382" y="2594162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47%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93309" y="3081618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19%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15235" y="2753846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38%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28757" y="2921934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28%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17361" y="3611096"/>
            <a:ext cx="45383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All</a:t>
            </a:r>
            <a:r>
              <a:rPr sz="794" spc="-35" dirty="0">
                <a:latin typeface="Gill Sans MT"/>
                <a:cs typeface="Gill Sans MT"/>
              </a:rPr>
              <a:t> </a:t>
            </a:r>
            <a:r>
              <a:rPr sz="794" spc="-18" dirty="0">
                <a:latin typeface="Gill Sans MT"/>
                <a:cs typeface="Gill Sans MT"/>
              </a:rPr>
              <a:t>Renters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70000" y="3611096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latin typeface="Gill Sans MT"/>
                <a:cs typeface="Gill Sans MT"/>
              </a:rPr>
              <a:t>NH</a:t>
            </a:r>
            <a:r>
              <a:rPr sz="794" spc="-40" dirty="0">
                <a:latin typeface="Gill Sans MT"/>
                <a:cs typeface="Gill Sans MT"/>
              </a:rPr>
              <a:t> </a:t>
            </a:r>
            <a:r>
              <a:rPr sz="794" spc="-9" dirty="0"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86816" y="3611096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latin typeface="Gill Sans MT"/>
                <a:cs typeface="Gill Sans MT"/>
              </a:rPr>
              <a:t>NH</a:t>
            </a:r>
            <a:r>
              <a:rPr sz="794" spc="-40" dirty="0">
                <a:latin typeface="Gill Sans MT"/>
                <a:cs typeface="Gill Sans MT"/>
              </a:rPr>
              <a:t> </a:t>
            </a:r>
            <a:r>
              <a:rPr sz="794" spc="-49" dirty="0"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19768" y="3611096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01976" y="3611096"/>
            <a:ext cx="2470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2861" y="3485030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3073" y="3052202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25%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3073" y="2619376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50%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33073" y="2186548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75%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3290" y="1753721"/>
            <a:ext cx="23588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latin typeface="Gill Sans MT"/>
                <a:cs typeface="Gill Sans MT"/>
              </a:rPr>
              <a:t>100%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36677" y="1367118"/>
            <a:ext cx="4222376" cy="1120344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374857" algn="ctr">
              <a:spcBef>
                <a:spcPts val="110"/>
              </a:spcBef>
            </a:pPr>
            <a:r>
              <a:rPr sz="2294" b="1" spc="88" dirty="0">
                <a:solidFill>
                  <a:srgbClr val="0065CC"/>
                </a:solidFill>
                <a:latin typeface="Calibri"/>
                <a:cs typeface="Calibri"/>
              </a:rPr>
              <a:t>Housing</a:t>
            </a:r>
            <a:r>
              <a:rPr sz="2294" b="1" spc="-57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93" dirty="0">
                <a:solidFill>
                  <a:srgbClr val="0065CC"/>
                </a:solidFill>
                <a:latin typeface="Calibri"/>
                <a:cs typeface="Calibri"/>
              </a:rPr>
              <a:t>Cost</a:t>
            </a:r>
            <a:r>
              <a:rPr sz="2294" b="1" spc="-57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71" dirty="0">
                <a:solidFill>
                  <a:srgbClr val="0065CC"/>
                </a:solidFill>
                <a:latin typeface="Calibri"/>
                <a:cs typeface="Calibri"/>
              </a:rPr>
              <a:t>Burden</a:t>
            </a:r>
            <a:endParaRPr sz="2294">
              <a:latin typeface="Calibri"/>
              <a:cs typeface="Calibri"/>
            </a:endParaRPr>
          </a:p>
          <a:p>
            <a:pPr marL="33619" marR="26896">
              <a:lnSpc>
                <a:spcPct val="115700"/>
              </a:lnSpc>
              <a:spcBef>
                <a:spcPts val="971"/>
              </a:spcBef>
            </a:pPr>
            <a:r>
              <a:rPr sz="1191" b="1" spc="9" dirty="0">
                <a:solidFill>
                  <a:srgbClr val="004489"/>
                </a:solidFill>
                <a:latin typeface="Calibri"/>
                <a:cs typeface="Calibri"/>
              </a:rPr>
              <a:t>Housing</a:t>
            </a:r>
            <a:r>
              <a:rPr sz="1191" b="1" spc="18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1191" b="1" spc="44" dirty="0">
                <a:solidFill>
                  <a:srgbClr val="004489"/>
                </a:solidFill>
                <a:latin typeface="Calibri"/>
                <a:cs typeface="Calibri"/>
              </a:rPr>
              <a:t>cost</a:t>
            </a:r>
            <a:r>
              <a:rPr sz="1191" b="1" spc="22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1191" b="1" spc="9" dirty="0">
                <a:solidFill>
                  <a:srgbClr val="004489"/>
                </a:solidFill>
                <a:latin typeface="Calibri"/>
                <a:cs typeface="Calibri"/>
              </a:rPr>
              <a:t>burden</a:t>
            </a:r>
            <a:r>
              <a:rPr sz="1191" b="1" spc="22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is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defined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as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having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rent</a:t>
            </a:r>
            <a:r>
              <a:rPr sz="1191" spc="18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or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ownership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costs </a:t>
            </a:r>
            <a:r>
              <a:rPr sz="1191" dirty="0">
                <a:latin typeface="Calibri"/>
                <a:cs typeface="Calibri"/>
              </a:rPr>
              <a:t>that</a:t>
            </a:r>
            <a:r>
              <a:rPr sz="1191" spc="18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are</a:t>
            </a:r>
            <a:r>
              <a:rPr sz="1191" spc="18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30%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or</a:t>
            </a:r>
            <a:r>
              <a:rPr sz="1191" spc="18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more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of</a:t>
            </a:r>
            <a:r>
              <a:rPr sz="1191" spc="309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household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income.</a:t>
            </a:r>
            <a:r>
              <a:rPr sz="1191" spc="18" dirty="0"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b="1" spc="-44" dirty="0">
                <a:latin typeface="Calibri"/>
                <a:cs typeface="Calibri"/>
              </a:rPr>
              <a:t>3 </a:t>
            </a:r>
            <a:r>
              <a:rPr sz="1191" b="1" dirty="0">
                <a:latin typeface="Calibri"/>
                <a:cs typeface="Calibri"/>
              </a:rPr>
              <a:t>out</a:t>
            </a:r>
            <a:r>
              <a:rPr sz="1191" b="1" spc="44" dirty="0">
                <a:latin typeface="Calibri"/>
                <a:cs typeface="Calibri"/>
              </a:rPr>
              <a:t> </a:t>
            </a:r>
            <a:r>
              <a:rPr sz="1191" b="1" dirty="0">
                <a:latin typeface="Calibri"/>
                <a:cs typeface="Calibri"/>
              </a:rPr>
              <a:t>of</a:t>
            </a:r>
            <a:r>
              <a:rPr sz="1191" b="1" spc="44" dirty="0">
                <a:latin typeface="Calibri"/>
                <a:cs typeface="Calibri"/>
              </a:rPr>
              <a:t> </a:t>
            </a:r>
            <a:r>
              <a:rPr sz="1191" b="1" dirty="0">
                <a:latin typeface="Calibri"/>
                <a:cs typeface="Calibri"/>
              </a:rPr>
              <a:t>5</a:t>
            </a:r>
            <a:r>
              <a:rPr sz="1191" b="1" spc="44" dirty="0"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considered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cost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burdened.</a:t>
            </a:r>
            <a:r>
              <a:rPr sz="993" spc="-13" baseline="44444" dirty="0">
                <a:solidFill>
                  <a:srgbClr val="323232"/>
                </a:solidFill>
                <a:latin typeface="Calibri"/>
                <a:cs typeface="Calibri"/>
              </a:rPr>
              <a:t>7</a:t>
            </a:r>
            <a:endParaRPr sz="993" baseline="44444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706096" y="4370294"/>
            <a:ext cx="1605243" cy="1563221"/>
            <a:chOff x="1781175" y="4953000"/>
            <a:chExt cx="1819275" cy="1771650"/>
          </a:xfrm>
        </p:grpSpPr>
        <p:sp>
          <p:nvSpPr>
            <p:cNvPr id="47" name="object 47"/>
            <p:cNvSpPr/>
            <p:nvPr/>
          </p:nvSpPr>
          <p:spPr>
            <a:xfrm>
              <a:off x="1781175" y="4957762"/>
              <a:ext cx="1819275" cy="1767205"/>
            </a:xfrm>
            <a:custGeom>
              <a:avLst/>
              <a:gdLst/>
              <a:ahLst/>
              <a:cxnLst/>
              <a:rect l="l" t="t" r="r" b="b"/>
              <a:pathLst>
                <a:path w="1819275" h="1767204">
                  <a:moveTo>
                    <a:pt x="1385887" y="1671637"/>
                  </a:moveTo>
                  <a:lnTo>
                    <a:pt x="1385887" y="1766887"/>
                  </a:lnTo>
                </a:path>
                <a:path w="1819275" h="1767204">
                  <a:moveTo>
                    <a:pt x="519112" y="1671637"/>
                  </a:moveTo>
                  <a:lnTo>
                    <a:pt x="519112" y="1766887"/>
                  </a:lnTo>
                </a:path>
                <a:path w="1819275" h="1767204">
                  <a:moveTo>
                    <a:pt x="95250" y="1676400"/>
                  </a:moveTo>
                  <a:lnTo>
                    <a:pt x="1819275" y="1676400"/>
                  </a:lnTo>
                </a:path>
                <a:path w="1819275" h="1767204">
                  <a:moveTo>
                    <a:pt x="95250" y="0"/>
                  </a:moveTo>
                  <a:lnTo>
                    <a:pt x="0" y="0"/>
                  </a:lnTo>
                </a:path>
                <a:path w="1819275" h="1767204">
                  <a:moveTo>
                    <a:pt x="95250" y="428625"/>
                  </a:moveTo>
                  <a:lnTo>
                    <a:pt x="0" y="428625"/>
                  </a:lnTo>
                </a:path>
                <a:path w="1819275" h="1767204">
                  <a:moveTo>
                    <a:pt x="95250" y="847725"/>
                  </a:moveTo>
                  <a:lnTo>
                    <a:pt x="0" y="847725"/>
                  </a:lnTo>
                </a:path>
                <a:path w="1819275" h="1767204">
                  <a:moveTo>
                    <a:pt x="95250" y="1257300"/>
                  </a:moveTo>
                  <a:lnTo>
                    <a:pt x="0" y="1257300"/>
                  </a:lnTo>
                </a:path>
                <a:path w="1819275" h="1767204">
                  <a:moveTo>
                    <a:pt x="95250" y="1676400"/>
                  </a:moveTo>
                  <a:lnTo>
                    <a:pt x="0" y="1676400"/>
                  </a:lnTo>
                </a:path>
                <a:path w="1819275" h="1767204">
                  <a:moveTo>
                    <a:pt x="90487" y="4762"/>
                  </a:moveTo>
                  <a:lnTo>
                    <a:pt x="90487" y="16716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2024062" y="5453062"/>
              <a:ext cx="552450" cy="1176655"/>
            </a:xfrm>
            <a:custGeom>
              <a:avLst/>
              <a:gdLst/>
              <a:ahLst/>
              <a:cxnLst/>
              <a:rect l="l" t="t" r="r" b="b"/>
              <a:pathLst>
                <a:path w="552450" h="1176654">
                  <a:moveTo>
                    <a:pt x="552449" y="0"/>
                  </a:moveTo>
                  <a:lnTo>
                    <a:pt x="0" y="0"/>
                  </a:lnTo>
                  <a:lnTo>
                    <a:pt x="0" y="1176337"/>
                  </a:lnTo>
                  <a:lnTo>
                    <a:pt x="552449" y="1176337"/>
                  </a:lnTo>
                  <a:lnTo>
                    <a:pt x="552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2024062" y="5453062"/>
              <a:ext cx="552450" cy="1176655"/>
            </a:xfrm>
            <a:custGeom>
              <a:avLst/>
              <a:gdLst/>
              <a:ahLst/>
              <a:cxnLst/>
              <a:rect l="l" t="t" r="r" b="b"/>
              <a:pathLst>
                <a:path w="552450" h="1176654">
                  <a:moveTo>
                    <a:pt x="552449" y="1176337"/>
                  </a:moveTo>
                  <a:lnTo>
                    <a:pt x="552449" y="0"/>
                  </a:lnTo>
                  <a:lnTo>
                    <a:pt x="0" y="0"/>
                  </a:lnTo>
                  <a:lnTo>
                    <a:pt x="0" y="11763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2890837" y="5195887"/>
              <a:ext cx="552450" cy="1433830"/>
            </a:xfrm>
            <a:custGeom>
              <a:avLst/>
              <a:gdLst/>
              <a:ahLst/>
              <a:cxnLst/>
              <a:rect l="l" t="t" r="r" b="b"/>
              <a:pathLst>
                <a:path w="552450" h="1433829">
                  <a:moveTo>
                    <a:pt x="552449" y="0"/>
                  </a:moveTo>
                  <a:lnTo>
                    <a:pt x="0" y="0"/>
                  </a:lnTo>
                  <a:lnTo>
                    <a:pt x="0" y="1433512"/>
                  </a:lnTo>
                  <a:lnTo>
                    <a:pt x="552449" y="1433512"/>
                  </a:lnTo>
                  <a:lnTo>
                    <a:pt x="55244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1" name="object 51"/>
            <p:cNvSpPr/>
            <p:nvPr/>
          </p:nvSpPr>
          <p:spPr>
            <a:xfrm>
              <a:off x="2890837" y="5195887"/>
              <a:ext cx="552450" cy="1433830"/>
            </a:xfrm>
            <a:custGeom>
              <a:avLst/>
              <a:gdLst/>
              <a:ahLst/>
              <a:cxnLst/>
              <a:rect l="l" t="t" r="r" b="b"/>
              <a:pathLst>
                <a:path w="552450" h="1433829">
                  <a:moveTo>
                    <a:pt x="552449" y="1433512"/>
                  </a:moveTo>
                  <a:lnTo>
                    <a:pt x="552449" y="0"/>
                  </a:lnTo>
                  <a:lnTo>
                    <a:pt x="0" y="0"/>
                  </a:lnTo>
                  <a:lnTo>
                    <a:pt x="0" y="14335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014256" y="4670052"/>
            <a:ext cx="29135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$1,415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53</a:t>
            </a:fld>
            <a:endParaRPr spc="-22" dirty="0">
              <a:latin typeface="Gill Sans MT"/>
              <a:cs typeface="Gill Sans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87461" y="4443133"/>
            <a:ext cx="29135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$1,731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975084" y="5913905"/>
            <a:ext cx="3910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Maryland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66335" y="5900456"/>
            <a:ext cx="329453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774" marR="4483" indent="-15129">
              <a:lnSpc>
                <a:spcPct val="111100"/>
              </a:lnSpc>
              <a:spcBef>
                <a:spcPts val="88"/>
              </a:spcBef>
            </a:pPr>
            <a:r>
              <a:rPr sz="794" spc="-53" dirty="0">
                <a:latin typeface="Gill Sans MT"/>
                <a:cs typeface="Gill Sans MT"/>
              </a:rPr>
              <a:t>Howard</a:t>
            </a:r>
            <a:r>
              <a:rPr sz="794" spc="-31" dirty="0">
                <a:latin typeface="Gill Sans MT"/>
                <a:cs typeface="Gill Sans MT"/>
              </a:rPr>
              <a:t> County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84140" y="4106956"/>
            <a:ext cx="1607483" cy="3455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41798">
              <a:spcBef>
                <a:spcPts val="88"/>
              </a:spcBef>
            </a:pPr>
            <a:r>
              <a:rPr sz="794" b="1" dirty="0">
                <a:latin typeface="Arial Narrow"/>
                <a:cs typeface="Arial Narrow"/>
              </a:rPr>
              <a:t>Median</a:t>
            </a:r>
            <a:r>
              <a:rPr sz="794" b="1" spc="75" dirty="0">
                <a:latin typeface="Arial Narrow"/>
                <a:cs typeface="Arial Narrow"/>
              </a:rPr>
              <a:t> </a:t>
            </a:r>
            <a:r>
              <a:rPr sz="794" b="1" spc="-9" dirty="0">
                <a:latin typeface="Arial Narrow"/>
                <a:cs typeface="Arial Narrow"/>
              </a:rPr>
              <a:t>Gross</a:t>
            </a:r>
            <a:r>
              <a:rPr sz="794" b="1" spc="7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Rent,</a:t>
            </a:r>
            <a:r>
              <a:rPr sz="794" b="1" spc="7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2016-</a:t>
            </a:r>
            <a:r>
              <a:rPr sz="794" b="1" spc="-18" dirty="0">
                <a:latin typeface="Arial Narrow"/>
                <a:cs typeface="Arial Narrow"/>
              </a:rPr>
              <a:t>2020</a:t>
            </a:r>
            <a:endParaRPr sz="794">
              <a:latin typeface="Arial Narrow"/>
              <a:cs typeface="Arial Narrow"/>
            </a:endParaRPr>
          </a:p>
          <a:p>
            <a:pPr marL="11206">
              <a:spcBef>
                <a:spcPts val="702"/>
              </a:spcBef>
            </a:pPr>
            <a:r>
              <a:rPr sz="794" spc="-9" dirty="0">
                <a:latin typeface="Gill Sans MT"/>
                <a:cs typeface="Gill Sans MT"/>
              </a:rPr>
              <a:t>$2,000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53292" y="5787839"/>
            <a:ext cx="12214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$0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453722" y="5420146"/>
            <a:ext cx="221876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latin typeface="Gill Sans MT"/>
                <a:cs typeface="Gill Sans MT"/>
              </a:rPr>
              <a:t>$500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84140" y="5052452"/>
            <a:ext cx="29135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$1,000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84140" y="4684759"/>
            <a:ext cx="29135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$1,500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151779" y="4417919"/>
            <a:ext cx="4586568" cy="905791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33619" marR="26896">
              <a:lnSpc>
                <a:spcPts val="1394"/>
              </a:lnSpc>
              <a:spcBef>
                <a:spcPts val="163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County,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1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4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rent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their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homes.</a:t>
            </a:r>
            <a:r>
              <a:rPr sz="1191" spc="29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Renters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pay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 2nd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highest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rent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state,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which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is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approximately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$300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more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than</a:t>
            </a:r>
            <a:r>
              <a:rPr sz="1191" spc="44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state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average.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Hispanic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2-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2.5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times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more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renters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White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residents.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Asian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endParaRPr sz="1191">
              <a:latin typeface="Calibri"/>
              <a:cs typeface="Calibri"/>
            </a:endParaRPr>
          </a:p>
          <a:p>
            <a:pPr marL="33619">
              <a:lnSpc>
                <a:spcPts val="1337"/>
              </a:lnSpc>
            </a:pP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1.5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times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rent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their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homes.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993" spc="-33" baseline="25925" dirty="0">
                <a:solidFill>
                  <a:srgbClr val="323232"/>
                </a:solidFill>
                <a:latin typeface="Calibri"/>
                <a:cs typeface="Calibri"/>
              </a:rPr>
              <a:t>32</a:t>
            </a:r>
            <a:endParaRPr sz="993" baseline="25925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174191" y="5476875"/>
            <a:ext cx="4234143" cy="380006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11206" marR="4483">
              <a:lnSpc>
                <a:spcPts val="1394"/>
              </a:lnSpc>
              <a:spcBef>
                <a:spcPts val="163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Though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1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5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home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owners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cost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burdened,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renters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twice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as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cost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burdened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home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owners.</a:t>
            </a:r>
            <a:endParaRPr sz="1191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84" dirty="0"/>
              <a:t>Race</a:t>
            </a:r>
            <a:r>
              <a:rPr spc="-44" dirty="0"/>
              <a:t> </a:t>
            </a:r>
            <a:r>
              <a:rPr spc="75" dirty="0"/>
              <a:t>and</a:t>
            </a:r>
            <a:r>
              <a:rPr spc="-40" dirty="0"/>
              <a:t> </a:t>
            </a:r>
            <a:r>
              <a:rPr spc="101" dirty="0"/>
              <a:t>Ethnicity</a:t>
            </a:r>
            <a:r>
              <a:rPr spc="-40" dirty="0"/>
              <a:t> </a:t>
            </a:r>
            <a:r>
              <a:rPr spc="84" dirty="0"/>
              <a:t>Comparison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84" dirty="0"/>
              <a:t>Housing</a:t>
            </a:r>
            <a:r>
              <a:rPr spc="-40" dirty="0"/>
              <a:t> </a:t>
            </a:r>
            <a:r>
              <a:rPr spc="71" dirty="0"/>
              <a:t>Indicators</a:t>
            </a:r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4202206" y="1285407"/>
            <a:ext cx="4521574" cy="2296450"/>
          </a:xfrm>
          <a:prstGeom prst="rect">
            <a:avLst/>
          </a:prstGeom>
        </p:spPr>
        <p:txBody>
          <a:bodyPr vert="horz" wrap="square" lIns="0" tIns="95810" rIns="0" bIns="0" rtlCol="0">
            <a:spAutoFit/>
          </a:bodyPr>
          <a:lstStyle/>
          <a:p>
            <a:pPr marL="1221506">
              <a:spcBef>
                <a:spcPts val="754"/>
              </a:spcBef>
            </a:pPr>
            <a:r>
              <a:rPr sz="2294" b="1" spc="97" dirty="0">
                <a:solidFill>
                  <a:srgbClr val="0065CC"/>
                </a:solidFill>
                <a:latin typeface="Calibri"/>
                <a:cs typeface="Calibri"/>
              </a:rPr>
              <a:t>High</a:t>
            </a:r>
            <a:r>
              <a:rPr sz="2294" b="1" spc="-57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93" dirty="0">
                <a:solidFill>
                  <a:srgbClr val="0065CC"/>
                </a:solidFill>
                <a:latin typeface="Calibri"/>
                <a:cs typeface="Calibri"/>
              </a:rPr>
              <a:t>Cost</a:t>
            </a:r>
            <a:r>
              <a:rPr sz="2294" b="1" spc="-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71" dirty="0">
                <a:solidFill>
                  <a:srgbClr val="0065CC"/>
                </a:solidFill>
                <a:latin typeface="Calibri"/>
                <a:cs typeface="Calibri"/>
              </a:rPr>
              <a:t>Home</a:t>
            </a:r>
            <a:r>
              <a:rPr sz="2294" b="1" spc="-57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97" dirty="0">
                <a:solidFill>
                  <a:srgbClr val="0065CC"/>
                </a:solidFill>
                <a:latin typeface="Calibri"/>
                <a:cs typeface="Calibri"/>
              </a:rPr>
              <a:t>Loans</a:t>
            </a:r>
            <a:endParaRPr sz="2294">
              <a:latin typeface="Calibri"/>
              <a:cs typeface="Calibri"/>
            </a:endParaRPr>
          </a:p>
          <a:p>
            <a:pPr marL="33619" marR="122151" algn="just">
              <a:lnSpc>
                <a:spcPts val="1394"/>
              </a:lnSpc>
              <a:spcBef>
                <a:spcPts val="410"/>
              </a:spcBef>
            </a:pPr>
            <a:r>
              <a:rPr sz="1191" b="1" spc="44" dirty="0">
                <a:solidFill>
                  <a:srgbClr val="0065CC"/>
                </a:solidFill>
                <a:latin typeface="Calibri"/>
                <a:cs typeface="Calibri"/>
              </a:rPr>
              <a:t>High</a:t>
            </a:r>
            <a:r>
              <a:rPr sz="1191" b="1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191" b="1" dirty="0">
                <a:solidFill>
                  <a:srgbClr val="0065CC"/>
                </a:solidFill>
                <a:latin typeface="Calibri"/>
                <a:cs typeface="Calibri"/>
              </a:rPr>
              <a:t>Cost</a:t>
            </a:r>
            <a:r>
              <a:rPr sz="1191" b="1" spc="3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191" b="1" dirty="0">
                <a:solidFill>
                  <a:srgbClr val="0065CC"/>
                </a:solidFill>
                <a:latin typeface="Calibri"/>
                <a:cs typeface="Calibri"/>
              </a:rPr>
              <a:t>Home</a:t>
            </a:r>
            <a:r>
              <a:rPr sz="1191" b="1" spc="3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191" b="1" spc="49" dirty="0">
                <a:solidFill>
                  <a:srgbClr val="0065CC"/>
                </a:solidFill>
                <a:latin typeface="Calibri"/>
                <a:cs typeface="Calibri"/>
              </a:rPr>
              <a:t>Loans</a:t>
            </a:r>
            <a:r>
              <a:rPr sz="1191" b="1" spc="3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are</a:t>
            </a:r>
            <a:r>
              <a:rPr sz="1191" spc="31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those</a:t>
            </a:r>
            <a:r>
              <a:rPr sz="1191" spc="31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loans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where</a:t>
            </a:r>
            <a:r>
              <a:rPr sz="1191" spc="31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the</a:t>
            </a:r>
            <a:r>
              <a:rPr sz="1191" spc="31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annual</a:t>
            </a:r>
            <a:r>
              <a:rPr sz="1191" spc="31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percentage </a:t>
            </a:r>
            <a:r>
              <a:rPr sz="1191" dirty="0">
                <a:latin typeface="Calibri"/>
                <a:cs typeface="Calibri"/>
              </a:rPr>
              <a:t>rate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(APR)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is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1.5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percentage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points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higher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than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the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estimated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average </a:t>
            </a:r>
            <a:r>
              <a:rPr sz="1191" dirty="0">
                <a:latin typeface="Calibri"/>
                <a:cs typeface="Calibri"/>
              </a:rPr>
              <a:t>prime</a:t>
            </a:r>
            <a:r>
              <a:rPr sz="1191" spc="-13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offer </a:t>
            </a:r>
            <a:r>
              <a:rPr sz="1191" dirty="0">
                <a:latin typeface="Calibri"/>
                <a:cs typeface="Calibri"/>
              </a:rPr>
              <a:t>rate</a:t>
            </a:r>
            <a:r>
              <a:rPr sz="1191" spc="-13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(APOR).</a:t>
            </a:r>
            <a:r>
              <a:rPr sz="993" spc="-13" baseline="37037" dirty="0">
                <a:solidFill>
                  <a:srgbClr val="323232"/>
                </a:solidFill>
                <a:latin typeface="Calibri"/>
                <a:cs typeface="Calibri"/>
              </a:rPr>
              <a:t>32</a:t>
            </a:r>
            <a:endParaRPr sz="993" baseline="37037">
              <a:latin typeface="Calibri"/>
              <a:cs typeface="Calibri"/>
            </a:endParaRPr>
          </a:p>
          <a:p>
            <a:pPr marL="33619" marR="26896">
              <a:lnSpc>
                <a:spcPts val="1394"/>
              </a:lnSpc>
              <a:spcBef>
                <a:spcPts val="1377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Hispanic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were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twice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given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high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cost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loan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2020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White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residents,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even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though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White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made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up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greater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proportion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3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loan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recipients.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Even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the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percentage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high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cost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loans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each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racial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ethnic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group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risen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fallen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over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time,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gap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between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Hispanic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residents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White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persisted.</a:t>
            </a:r>
            <a:endParaRPr sz="1191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9588" y="4134971"/>
            <a:ext cx="3042397" cy="1958228"/>
            <a:chOff x="685800" y="4686300"/>
            <a:chExt cx="3448050" cy="2219325"/>
          </a:xfrm>
        </p:grpSpPr>
        <p:sp>
          <p:nvSpPr>
            <p:cNvPr id="6" name="object 6"/>
            <p:cNvSpPr/>
            <p:nvPr/>
          </p:nvSpPr>
          <p:spPr>
            <a:xfrm>
              <a:off x="685800" y="4691062"/>
              <a:ext cx="3448050" cy="2214880"/>
            </a:xfrm>
            <a:custGeom>
              <a:avLst/>
              <a:gdLst/>
              <a:ahLst/>
              <a:cxnLst/>
              <a:rect l="l" t="t" r="r" b="b"/>
              <a:pathLst>
                <a:path w="3448050" h="2214879">
                  <a:moveTo>
                    <a:pt x="1100137" y="2119312"/>
                  </a:moveTo>
                  <a:lnTo>
                    <a:pt x="1100137" y="2214562"/>
                  </a:lnTo>
                </a:path>
                <a:path w="3448050" h="2214879">
                  <a:moveTo>
                    <a:pt x="1766887" y="2119312"/>
                  </a:moveTo>
                  <a:lnTo>
                    <a:pt x="1766887" y="2214562"/>
                  </a:lnTo>
                </a:path>
                <a:path w="3448050" h="2214879">
                  <a:moveTo>
                    <a:pt x="2433637" y="2119312"/>
                  </a:moveTo>
                  <a:lnTo>
                    <a:pt x="2433637" y="2214562"/>
                  </a:lnTo>
                </a:path>
                <a:path w="3448050" h="2214879">
                  <a:moveTo>
                    <a:pt x="3109912" y="2119312"/>
                  </a:moveTo>
                  <a:lnTo>
                    <a:pt x="3109912" y="2214562"/>
                  </a:lnTo>
                </a:path>
                <a:path w="3448050" h="2214879">
                  <a:moveTo>
                    <a:pt x="423862" y="2119312"/>
                  </a:moveTo>
                  <a:lnTo>
                    <a:pt x="423862" y="2214562"/>
                  </a:lnTo>
                </a:path>
                <a:path w="3448050" h="2214879">
                  <a:moveTo>
                    <a:pt x="95250" y="2124075"/>
                  </a:moveTo>
                  <a:lnTo>
                    <a:pt x="3448050" y="2124075"/>
                  </a:lnTo>
                </a:path>
                <a:path w="3448050" h="2214879">
                  <a:moveTo>
                    <a:pt x="95250" y="0"/>
                  </a:moveTo>
                  <a:lnTo>
                    <a:pt x="0" y="0"/>
                  </a:lnTo>
                </a:path>
                <a:path w="3448050" h="2214879">
                  <a:moveTo>
                    <a:pt x="95250" y="542925"/>
                  </a:moveTo>
                  <a:lnTo>
                    <a:pt x="0" y="542925"/>
                  </a:lnTo>
                </a:path>
                <a:path w="3448050" h="2214879">
                  <a:moveTo>
                    <a:pt x="95250" y="1066800"/>
                  </a:moveTo>
                  <a:lnTo>
                    <a:pt x="0" y="1066800"/>
                  </a:lnTo>
                </a:path>
                <a:path w="3448050" h="2214879">
                  <a:moveTo>
                    <a:pt x="95250" y="1600200"/>
                  </a:moveTo>
                  <a:lnTo>
                    <a:pt x="0" y="1600200"/>
                  </a:lnTo>
                </a:path>
                <a:path w="3448050" h="2214879">
                  <a:moveTo>
                    <a:pt x="95250" y="2124075"/>
                  </a:moveTo>
                  <a:lnTo>
                    <a:pt x="0" y="2124075"/>
                  </a:lnTo>
                </a:path>
                <a:path w="3448050" h="2214879">
                  <a:moveTo>
                    <a:pt x="90487" y="4762"/>
                  </a:moveTo>
                  <a:lnTo>
                    <a:pt x="90487" y="21193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900112" y="6319837"/>
              <a:ext cx="438150" cy="490855"/>
            </a:xfrm>
            <a:custGeom>
              <a:avLst/>
              <a:gdLst/>
              <a:ahLst/>
              <a:cxnLst/>
              <a:rect l="l" t="t" r="r" b="b"/>
              <a:pathLst>
                <a:path w="438150" h="490854">
                  <a:moveTo>
                    <a:pt x="438149" y="0"/>
                  </a:moveTo>
                  <a:lnTo>
                    <a:pt x="0" y="0"/>
                  </a:lnTo>
                  <a:lnTo>
                    <a:pt x="0" y="490537"/>
                  </a:lnTo>
                  <a:lnTo>
                    <a:pt x="438149" y="490537"/>
                  </a:lnTo>
                  <a:lnTo>
                    <a:pt x="4381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900112" y="6319837"/>
              <a:ext cx="438150" cy="490855"/>
            </a:xfrm>
            <a:custGeom>
              <a:avLst/>
              <a:gdLst/>
              <a:ahLst/>
              <a:cxnLst/>
              <a:rect l="l" t="t" r="r" b="b"/>
              <a:pathLst>
                <a:path w="438150" h="490854">
                  <a:moveTo>
                    <a:pt x="438149" y="490537"/>
                  </a:moveTo>
                  <a:lnTo>
                    <a:pt x="438149" y="0"/>
                  </a:lnTo>
                  <a:lnTo>
                    <a:pt x="0" y="0"/>
                  </a:lnTo>
                  <a:lnTo>
                    <a:pt x="0" y="4905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1566862" y="5824537"/>
              <a:ext cx="438150" cy="986155"/>
            </a:xfrm>
            <a:custGeom>
              <a:avLst/>
              <a:gdLst/>
              <a:ahLst/>
              <a:cxnLst/>
              <a:rect l="l" t="t" r="r" b="b"/>
              <a:pathLst>
                <a:path w="438150" h="986154">
                  <a:moveTo>
                    <a:pt x="438149" y="0"/>
                  </a:moveTo>
                  <a:lnTo>
                    <a:pt x="0" y="0"/>
                  </a:lnTo>
                  <a:lnTo>
                    <a:pt x="0" y="985837"/>
                  </a:lnTo>
                  <a:lnTo>
                    <a:pt x="438149" y="985837"/>
                  </a:lnTo>
                  <a:lnTo>
                    <a:pt x="43814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1566862" y="5824537"/>
              <a:ext cx="438150" cy="986155"/>
            </a:xfrm>
            <a:custGeom>
              <a:avLst/>
              <a:gdLst/>
              <a:ahLst/>
              <a:cxnLst/>
              <a:rect l="l" t="t" r="r" b="b"/>
              <a:pathLst>
                <a:path w="438150" h="986154">
                  <a:moveTo>
                    <a:pt x="438149" y="985837"/>
                  </a:moveTo>
                  <a:lnTo>
                    <a:pt x="438149" y="0"/>
                  </a:lnTo>
                  <a:lnTo>
                    <a:pt x="0" y="0"/>
                  </a:lnTo>
                  <a:lnTo>
                    <a:pt x="0" y="9858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2233612" y="6367462"/>
              <a:ext cx="438150" cy="443230"/>
            </a:xfrm>
            <a:custGeom>
              <a:avLst/>
              <a:gdLst/>
              <a:ahLst/>
              <a:cxnLst/>
              <a:rect l="l" t="t" r="r" b="b"/>
              <a:pathLst>
                <a:path w="438150" h="443229">
                  <a:moveTo>
                    <a:pt x="438149" y="0"/>
                  </a:moveTo>
                  <a:lnTo>
                    <a:pt x="0" y="0"/>
                  </a:lnTo>
                  <a:lnTo>
                    <a:pt x="0" y="442912"/>
                  </a:lnTo>
                  <a:lnTo>
                    <a:pt x="438149" y="442912"/>
                  </a:lnTo>
                  <a:lnTo>
                    <a:pt x="43814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2233612" y="6367462"/>
              <a:ext cx="438150" cy="443230"/>
            </a:xfrm>
            <a:custGeom>
              <a:avLst/>
              <a:gdLst/>
              <a:ahLst/>
              <a:cxnLst/>
              <a:rect l="l" t="t" r="r" b="b"/>
              <a:pathLst>
                <a:path w="438150" h="443229">
                  <a:moveTo>
                    <a:pt x="438149" y="442912"/>
                  </a:moveTo>
                  <a:lnTo>
                    <a:pt x="438149" y="0"/>
                  </a:lnTo>
                  <a:lnTo>
                    <a:pt x="0" y="0"/>
                  </a:lnTo>
                  <a:lnTo>
                    <a:pt x="0" y="4429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9887" y="5691187"/>
              <a:ext cx="438150" cy="1119505"/>
            </a:xfrm>
            <a:custGeom>
              <a:avLst/>
              <a:gdLst/>
              <a:ahLst/>
              <a:cxnLst/>
              <a:rect l="l" t="t" r="r" b="b"/>
              <a:pathLst>
                <a:path w="438150" h="1119504">
                  <a:moveTo>
                    <a:pt x="438149" y="0"/>
                  </a:moveTo>
                  <a:lnTo>
                    <a:pt x="0" y="0"/>
                  </a:lnTo>
                  <a:lnTo>
                    <a:pt x="0" y="1119187"/>
                  </a:lnTo>
                  <a:lnTo>
                    <a:pt x="438149" y="1119187"/>
                  </a:lnTo>
                  <a:lnTo>
                    <a:pt x="438149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9887" y="5691187"/>
              <a:ext cx="438150" cy="1119505"/>
            </a:xfrm>
            <a:custGeom>
              <a:avLst/>
              <a:gdLst/>
              <a:ahLst/>
              <a:cxnLst/>
              <a:rect l="l" t="t" r="r" b="b"/>
              <a:pathLst>
                <a:path w="438150" h="1119504">
                  <a:moveTo>
                    <a:pt x="438149" y="1119187"/>
                  </a:moveTo>
                  <a:lnTo>
                    <a:pt x="438149" y="0"/>
                  </a:lnTo>
                  <a:lnTo>
                    <a:pt x="0" y="0"/>
                  </a:lnTo>
                  <a:lnTo>
                    <a:pt x="0" y="11191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3576637" y="6462712"/>
              <a:ext cx="438150" cy="347980"/>
            </a:xfrm>
            <a:custGeom>
              <a:avLst/>
              <a:gdLst/>
              <a:ahLst/>
              <a:cxnLst/>
              <a:rect l="l" t="t" r="r" b="b"/>
              <a:pathLst>
                <a:path w="438150" h="347979">
                  <a:moveTo>
                    <a:pt x="438149" y="0"/>
                  </a:moveTo>
                  <a:lnTo>
                    <a:pt x="0" y="0"/>
                  </a:lnTo>
                  <a:lnTo>
                    <a:pt x="0" y="347662"/>
                  </a:lnTo>
                  <a:lnTo>
                    <a:pt x="438149" y="347662"/>
                  </a:lnTo>
                  <a:lnTo>
                    <a:pt x="43814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3576637" y="6462712"/>
              <a:ext cx="438150" cy="347980"/>
            </a:xfrm>
            <a:custGeom>
              <a:avLst/>
              <a:gdLst/>
              <a:ahLst/>
              <a:cxnLst/>
              <a:rect l="l" t="t" r="r" b="b"/>
              <a:pathLst>
                <a:path w="438150" h="347979">
                  <a:moveTo>
                    <a:pt x="438149" y="347662"/>
                  </a:moveTo>
                  <a:lnTo>
                    <a:pt x="438149" y="0"/>
                  </a:lnTo>
                  <a:lnTo>
                    <a:pt x="0" y="0"/>
                  </a:lnTo>
                  <a:lnTo>
                    <a:pt x="0" y="3476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98637" y="3871633"/>
            <a:ext cx="272190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latin typeface="Arial Narrow"/>
                <a:cs typeface="Arial Narrow"/>
              </a:rPr>
              <a:t>Percent</a:t>
            </a:r>
            <a:r>
              <a:rPr sz="794" b="1" spc="4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of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Home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Loans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That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Are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High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Cost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by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Race/Ethnicity,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spc="-18" dirty="0">
                <a:latin typeface="Arial Narrow"/>
                <a:cs typeface="Arial Narrow"/>
              </a:rPr>
              <a:t>2020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7324" y="5409640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latin typeface="Gill Sans MT"/>
                <a:cs typeface="Gill Sans MT"/>
              </a:rPr>
              <a:t>4.7%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85632" y="4972610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latin typeface="Gill Sans MT"/>
                <a:cs typeface="Gill Sans MT"/>
              </a:rPr>
              <a:t>9.4%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73941" y="5451662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latin typeface="Gill Sans MT"/>
                <a:cs typeface="Gill Sans MT"/>
              </a:rPr>
              <a:t>4.2%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45441" y="4854948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latin typeface="Gill Sans MT"/>
                <a:cs typeface="Gill Sans MT"/>
              </a:rPr>
              <a:t>10.6%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58963" y="5535706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latin typeface="Gill Sans MT"/>
                <a:cs typeface="Gill Sans MT"/>
              </a:rPr>
              <a:t>3.3%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3768" y="6073589"/>
            <a:ext cx="391646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All</a:t>
            </a:r>
            <a:r>
              <a:rPr sz="794" spc="-44" dirty="0">
                <a:latin typeface="Gill Sans MT"/>
                <a:cs typeface="Gill Sans MT"/>
              </a:rPr>
              <a:t> </a:t>
            </a:r>
            <a:r>
              <a:rPr sz="794" spc="-9" dirty="0">
                <a:latin typeface="Gill Sans MT"/>
                <a:cs typeface="Gill Sans MT"/>
              </a:rPr>
              <a:t>Loans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16860" y="6073589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latin typeface="Gill Sans MT"/>
                <a:cs typeface="Gill Sans MT"/>
              </a:rPr>
              <a:t>NH</a:t>
            </a:r>
            <a:r>
              <a:rPr sz="794" spc="-40" dirty="0">
                <a:latin typeface="Gill Sans MT"/>
                <a:cs typeface="Gill Sans MT"/>
              </a:rPr>
              <a:t> </a:t>
            </a:r>
            <a:r>
              <a:rPr sz="794" spc="-9" dirty="0"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05101" y="6073589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latin typeface="Gill Sans MT"/>
                <a:cs typeface="Gill Sans MT"/>
              </a:rPr>
              <a:t>NH</a:t>
            </a:r>
            <a:r>
              <a:rPr sz="794" spc="-40" dirty="0">
                <a:latin typeface="Gill Sans MT"/>
                <a:cs typeface="Gill Sans MT"/>
              </a:rPr>
              <a:t> </a:t>
            </a:r>
            <a:r>
              <a:rPr sz="794" spc="-49" dirty="0"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09478" y="6073589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63112" y="6073589"/>
            <a:ext cx="2470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2753" y="5947523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2753" y="5481077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2965" y="5014633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10%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2965" y="4548188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15%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2965" y="4081743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20%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588809" y="4101353"/>
            <a:ext cx="4176993" cy="1840566"/>
            <a:chOff x="5048250" y="4648200"/>
            <a:chExt cx="4733925" cy="2085975"/>
          </a:xfrm>
        </p:grpSpPr>
        <p:sp>
          <p:nvSpPr>
            <p:cNvPr id="34" name="object 34"/>
            <p:cNvSpPr/>
            <p:nvPr/>
          </p:nvSpPr>
          <p:spPr>
            <a:xfrm>
              <a:off x="5143500" y="4652962"/>
              <a:ext cx="4638675" cy="1990725"/>
            </a:xfrm>
            <a:custGeom>
              <a:avLst/>
              <a:gdLst/>
              <a:ahLst/>
              <a:cxnLst/>
              <a:rect l="l" t="t" r="r" b="b"/>
              <a:pathLst>
                <a:path w="4638675" h="1990725">
                  <a:moveTo>
                    <a:pt x="0" y="0"/>
                  </a:moveTo>
                  <a:lnTo>
                    <a:pt x="4638675" y="0"/>
                  </a:lnTo>
                </a:path>
                <a:path w="4638675" h="1990725">
                  <a:moveTo>
                    <a:pt x="0" y="666750"/>
                  </a:moveTo>
                  <a:lnTo>
                    <a:pt x="4638675" y="666750"/>
                  </a:lnTo>
                </a:path>
                <a:path w="4638675" h="1990725">
                  <a:moveTo>
                    <a:pt x="0" y="1333500"/>
                  </a:moveTo>
                  <a:lnTo>
                    <a:pt x="4638675" y="1333500"/>
                  </a:lnTo>
                </a:path>
                <a:path w="4638675" h="1990725">
                  <a:moveTo>
                    <a:pt x="0" y="1990725"/>
                  </a:moveTo>
                  <a:lnTo>
                    <a:pt x="4638675" y="199072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5048250" y="4652962"/>
              <a:ext cx="4733925" cy="2081530"/>
            </a:xfrm>
            <a:custGeom>
              <a:avLst/>
              <a:gdLst/>
              <a:ahLst/>
              <a:cxnLst/>
              <a:rect l="l" t="t" r="r" b="b"/>
              <a:pathLst>
                <a:path w="4733925" h="2081529">
                  <a:moveTo>
                    <a:pt x="719137" y="1985962"/>
                  </a:moveTo>
                  <a:lnTo>
                    <a:pt x="719137" y="2081212"/>
                  </a:lnTo>
                </a:path>
                <a:path w="4733925" h="2081529">
                  <a:moveTo>
                    <a:pt x="1147762" y="1985962"/>
                  </a:moveTo>
                  <a:lnTo>
                    <a:pt x="1147762" y="2081212"/>
                  </a:lnTo>
                </a:path>
                <a:path w="4733925" h="2081529">
                  <a:moveTo>
                    <a:pt x="1566862" y="1985962"/>
                  </a:moveTo>
                  <a:lnTo>
                    <a:pt x="1566862" y="2081212"/>
                  </a:lnTo>
                </a:path>
                <a:path w="4733925" h="2081529">
                  <a:moveTo>
                    <a:pt x="1985962" y="1985962"/>
                  </a:moveTo>
                  <a:lnTo>
                    <a:pt x="1985962" y="2081212"/>
                  </a:lnTo>
                </a:path>
                <a:path w="4733925" h="2081529">
                  <a:moveTo>
                    <a:pt x="2414587" y="1985962"/>
                  </a:moveTo>
                  <a:lnTo>
                    <a:pt x="2414587" y="2081212"/>
                  </a:lnTo>
                </a:path>
                <a:path w="4733925" h="2081529">
                  <a:moveTo>
                    <a:pt x="2833687" y="1985962"/>
                  </a:moveTo>
                  <a:lnTo>
                    <a:pt x="2833687" y="2081212"/>
                  </a:lnTo>
                </a:path>
                <a:path w="4733925" h="2081529">
                  <a:moveTo>
                    <a:pt x="3252787" y="1985962"/>
                  </a:moveTo>
                  <a:lnTo>
                    <a:pt x="3252787" y="2081212"/>
                  </a:lnTo>
                </a:path>
                <a:path w="4733925" h="2081529">
                  <a:moveTo>
                    <a:pt x="3671887" y="1985962"/>
                  </a:moveTo>
                  <a:lnTo>
                    <a:pt x="3671887" y="2081212"/>
                  </a:lnTo>
                </a:path>
                <a:path w="4733925" h="2081529">
                  <a:moveTo>
                    <a:pt x="4100512" y="1985962"/>
                  </a:moveTo>
                  <a:lnTo>
                    <a:pt x="4100512" y="2081212"/>
                  </a:lnTo>
                </a:path>
                <a:path w="4733925" h="2081529">
                  <a:moveTo>
                    <a:pt x="4519612" y="1985962"/>
                  </a:moveTo>
                  <a:lnTo>
                    <a:pt x="4519612" y="2081212"/>
                  </a:lnTo>
                </a:path>
                <a:path w="4733925" h="2081529">
                  <a:moveTo>
                    <a:pt x="300037" y="1985962"/>
                  </a:moveTo>
                  <a:lnTo>
                    <a:pt x="300037" y="2081212"/>
                  </a:lnTo>
                </a:path>
                <a:path w="4733925" h="2081529">
                  <a:moveTo>
                    <a:pt x="95250" y="1990725"/>
                  </a:moveTo>
                  <a:lnTo>
                    <a:pt x="4733925" y="1990725"/>
                  </a:lnTo>
                </a:path>
                <a:path w="4733925" h="2081529">
                  <a:moveTo>
                    <a:pt x="95250" y="0"/>
                  </a:moveTo>
                  <a:lnTo>
                    <a:pt x="0" y="0"/>
                  </a:lnTo>
                </a:path>
                <a:path w="4733925" h="2081529">
                  <a:moveTo>
                    <a:pt x="95250" y="666750"/>
                  </a:moveTo>
                  <a:lnTo>
                    <a:pt x="0" y="666750"/>
                  </a:lnTo>
                </a:path>
                <a:path w="4733925" h="2081529">
                  <a:moveTo>
                    <a:pt x="95250" y="1333500"/>
                  </a:moveTo>
                  <a:lnTo>
                    <a:pt x="0" y="1333500"/>
                  </a:lnTo>
                </a:path>
                <a:path w="4733925" h="2081529">
                  <a:moveTo>
                    <a:pt x="95250" y="1990725"/>
                  </a:moveTo>
                  <a:lnTo>
                    <a:pt x="0" y="1990725"/>
                  </a:lnTo>
                </a:path>
                <a:path w="4733925" h="2081529">
                  <a:moveTo>
                    <a:pt x="90487" y="4762"/>
                  </a:moveTo>
                  <a:lnTo>
                    <a:pt x="90487" y="19859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5354345" y="5393410"/>
              <a:ext cx="4217035" cy="1130935"/>
            </a:xfrm>
            <a:custGeom>
              <a:avLst/>
              <a:gdLst/>
              <a:ahLst/>
              <a:cxnLst/>
              <a:rect l="l" t="t" r="r" b="b"/>
              <a:pathLst>
                <a:path w="4217034" h="1130934">
                  <a:moveTo>
                    <a:pt x="0" y="993241"/>
                  </a:moveTo>
                  <a:lnTo>
                    <a:pt x="421703" y="1026261"/>
                  </a:lnTo>
                  <a:lnTo>
                    <a:pt x="843394" y="1130604"/>
                  </a:lnTo>
                  <a:lnTo>
                    <a:pt x="1265097" y="880973"/>
                  </a:lnTo>
                  <a:lnTo>
                    <a:pt x="1686788" y="397560"/>
                  </a:lnTo>
                  <a:lnTo>
                    <a:pt x="2108492" y="726440"/>
                  </a:lnTo>
                  <a:lnTo>
                    <a:pt x="2530195" y="771347"/>
                  </a:lnTo>
                  <a:lnTo>
                    <a:pt x="2951886" y="487375"/>
                  </a:lnTo>
                  <a:lnTo>
                    <a:pt x="3373589" y="73964"/>
                  </a:lnTo>
                  <a:lnTo>
                    <a:pt x="3795280" y="0"/>
                  </a:lnTo>
                  <a:lnTo>
                    <a:pt x="4216984" y="818896"/>
                  </a:lnTo>
                </a:path>
              </a:pathLst>
            </a:custGeom>
            <a:ln w="38100">
              <a:solidFill>
                <a:srgbClr val="C4996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5354345" y="6082868"/>
              <a:ext cx="4217035" cy="515620"/>
            </a:xfrm>
            <a:custGeom>
              <a:avLst/>
              <a:gdLst/>
              <a:ahLst/>
              <a:cxnLst/>
              <a:rect l="l" t="t" r="r" b="b"/>
              <a:pathLst>
                <a:path w="4217034" h="515620">
                  <a:moveTo>
                    <a:pt x="0" y="500583"/>
                  </a:moveTo>
                  <a:lnTo>
                    <a:pt x="421703" y="505866"/>
                  </a:lnTo>
                  <a:lnTo>
                    <a:pt x="843394" y="515109"/>
                  </a:lnTo>
                  <a:lnTo>
                    <a:pt x="1265097" y="455677"/>
                  </a:lnTo>
                  <a:lnTo>
                    <a:pt x="1686788" y="326237"/>
                  </a:lnTo>
                  <a:lnTo>
                    <a:pt x="2108492" y="393598"/>
                  </a:lnTo>
                  <a:lnTo>
                    <a:pt x="2530195" y="397560"/>
                  </a:lnTo>
                  <a:lnTo>
                    <a:pt x="2951886" y="376428"/>
                  </a:lnTo>
                  <a:lnTo>
                    <a:pt x="3373589" y="146608"/>
                  </a:lnTo>
                  <a:lnTo>
                    <a:pt x="3795280" y="0"/>
                  </a:lnTo>
                  <a:lnTo>
                    <a:pt x="4216984" y="402844"/>
                  </a:lnTo>
                </a:path>
              </a:pathLst>
            </a:custGeom>
            <a:ln w="38100">
              <a:solidFill>
                <a:srgbClr val="744C2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5354345" y="5238877"/>
              <a:ext cx="4217035" cy="1400175"/>
            </a:xfrm>
            <a:custGeom>
              <a:avLst/>
              <a:gdLst/>
              <a:ahLst/>
              <a:cxnLst/>
              <a:rect l="l" t="t" r="r" b="b"/>
              <a:pathLst>
                <a:path w="4217034" h="1400175">
                  <a:moveTo>
                    <a:pt x="0" y="1400048"/>
                  </a:moveTo>
                  <a:lnTo>
                    <a:pt x="421703" y="1297024"/>
                  </a:lnTo>
                  <a:lnTo>
                    <a:pt x="843394" y="1285138"/>
                  </a:lnTo>
                  <a:lnTo>
                    <a:pt x="1265097" y="945692"/>
                  </a:lnTo>
                  <a:lnTo>
                    <a:pt x="1686788" y="235102"/>
                  </a:lnTo>
                  <a:lnTo>
                    <a:pt x="2108492" y="641908"/>
                  </a:lnTo>
                  <a:lnTo>
                    <a:pt x="2530195" y="825500"/>
                  </a:lnTo>
                  <a:lnTo>
                    <a:pt x="2951886" y="647192"/>
                  </a:lnTo>
                  <a:lnTo>
                    <a:pt x="3373589" y="406806"/>
                  </a:lnTo>
                  <a:lnTo>
                    <a:pt x="3795280" y="0"/>
                  </a:lnTo>
                  <a:lnTo>
                    <a:pt x="4216984" y="978712"/>
                  </a:lnTo>
                </a:path>
              </a:pathLst>
            </a:custGeom>
            <a:ln w="38100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5354345" y="6201740"/>
              <a:ext cx="4217035" cy="426720"/>
            </a:xfrm>
            <a:custGeom>
              <a:avLst/>
              <a:gdLst/>
              <a:ahLst/>
              <a:cxnLst/>
              <a:rect l="l" t="t" r="r" b="b"/>
              <a:pathLst>
                <a:path w="4217034" h="426720">
                  <a:moveTo>
                    <a:pt x="0" y="417370"/>
                  </a:moveTo>
                  <a:lnTo>
                    <a:pt x="421703" y="373783"/>
                  </a:lnTo>
                  <a:lnTo>
                    <a:pt x="843394" y="426618"/>
                  </a:lnTo>
                  <a:lnTo>
                    <a:pt x="1265097" y="348691"/>
                  </a:lnTo>
                  <a:lnTo>
                    <a:pt x="1686788" y="295859"/>
                  </a:lnTo>
                  <a:lnTo>
                    <a:pt x="2108492" y="344727"/>
                  </a:lnTo>
                  <a:lnTo>
                    <a:pt x="2530195" y="360578"/>
                  </a:lnTo>
                  <a:lnTo>
                    <a:pt x="2951886" y="289255"/>
                  </a:lnTo>
                  <a:lnTo>
                    <a:pt x="3373589" y="132080"/>
                  </a:lnTo>
                  <a:lnTo>
                    <a:pt x="3795280" y="0"/>
                  </a:lnTo>
                  <a:lnTo>
                    <a:pt x="4216984" y="346047"/>
                  </a:lnTo>
                </a:path>
              </a:pathLst>
            </a:custGeom>
            <a:ln w="38100">
              <a:solidFill>
                <a:srgbClr val="007EF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191060" y="4046152"/>
            <a:ext cx="122213" cy="1875865"/>
          </a:xfrm>
          <a:prstGeom prst="rect">
            <a:avLst/>
          </a:prstGeom>
        </p:spPr>
        <p:txBody>
          <a:bodyPr vert="vert270" wrap="square" lIns="0" tIns="3922" rIns="0" bIns="0" rtlCol="0">
            <a:spAutoFit/>
          </a:bodyPr>
          <a:lstStyle/>
          <a:p>
            <a:pPr marL="11206">
              <a:spcBef>
                <a:spcPts val="31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Percent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of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Loans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Made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79" dirty="0">
                <a:solidFill>
                  <a:srgbClr val="323232"/>
                </a:solidFill>
                <a:latin typeface="Gill Sans MT"/>
                <a:cs typeface="Gill Sans MT"/>
              </a:rPr>
              <a:t>To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Racial/Ethnic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35" dirty="0">
                <a:solidFill>
                  <a:srgbClr val="323232"/>
                </a:solidFill>
                <a:latin typeface="Gill Sans MT"/>
                <a:cs typeface="Gill Sans MT"/>
              </a:rPr>
              <a:t>Group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4243" y="3838015"/>
            <a:ext cx="287430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Trend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in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Home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Loans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That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Are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High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Cost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by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Race/Ethnicity,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2010-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202331" y="6328522"/>
            <a:ext cx="134471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C4996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3" name="object 43"/>
          <p:cNvSpPr txBox="1"/>
          <p:nvPr/>
        </p:nvSpPr>
        <p:spPr>
          <a:xfrm>
            <a:off x="5367618" y="6250081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918409" y="6328522"/>
            <a:ext cx="134471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744C29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5" name="object 45"/>
          <p:cNvSpPr txBox="1"/>
          <p:nvPr/>
        </p:nvSpPr>
        <p:spPr>
          <a:xfrm>
            <a:off x="6083696" y="6250081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640011" y="6328522"/>
            <a:ext cx="134471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7" name="object 47"/>
          <p:cNvSpPr txBox="1"/>
          <p:nvPr/>
        </p:nvSpPr>
        <p:spPr>
          <a:xfrm>
            <a:off x="6805298" y="6250081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336659" y="6328522"/>
            <a:ext cx="134471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007EFB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9" name="object 49"/>
          <p:cNvSpPr txBox="1"/>
          <p:nvPr/>
        </p:nvSpPr>
        <p:spPr>
          <a:xfrm>
            <a:off x="7501946" y="6250081"/>
            <a:ext cx="2470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48123" y="5922309"/>
            <a:ext cx="39427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82701" algn="l"/>
                <a:tab pos="755317" algn="l"/>
                <a:tab pos="1127372" algn="l"/>
                <a:tab pos="1499427" algn="l"/>
                <a:tab pos="1871482" algn="l"/>
                <a:tab pos="2243537" algn="l"/>
                <a:tab pos="2615592" algn="l"/>
                <a:tab pos="2987648" algn="l"/>
                <a:tab pos="3359703" algn="l"/>
                <a:tab pos="3731758" algn="l"/>
              </a:tabLst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2010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2011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2012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2013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2014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2015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2016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2017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2018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2019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2020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421980" y="5796243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421980" y="5213537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72191" y="4630831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72191" y="4048126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15%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302886" y="2029217"/>
            <a:ext cx="1619810" cy="1446679"/>
            <a:chOff x="1324203" y="2299779"/>
            <a:chExt cx="1835785" cy="1639570"/>
          </a:xfrm>
        </p:grpSpPr>
        <p:sp>
          <p:nvSpPr>
            <p:cNvPr id="56" name="object 56"/>
            <p:cNvSpPr/>
            <p:nvPr/>
          </p:nvSpPr>
          <p:spPr>
            <a:xfrm>
              <a:off x="2357297" y="2444229"/>
              <a:ext cx="635" cy="405765"/>
            </a:xfrm>
            <a:custGeom>
              <a:avLst/>
              <a:gdLst/>
              <a:ahLst/>
              <a:cxnLst/>
              <a:rect l="l" t="t" r="r" b="b"/>
              <a:pathLst>
                <a:path w="635" h="405764">
                  <a:moveTo>
                    <a:pt x="0" y="0"/>
                  </a:moveTo>
                  <a:lnTo>
                    <a:pt x="0" y="163893"/>
                  </a:lnTo>
                  <a:lnTo>
                    <a:pt x="63" y="405765"/>
                  </a:lnTo>
                  <a:lnTo>
                    <a:pt x="63" y="2418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05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7" name="object 57"/>
            <p:cNvSpPr/>
            <p:nvPr/>
          </p:nvSpPr>
          <p:spPr>
            <a:xfrm>
              <a:off x="2357158" y="2444229"/>
              <a:ext cx="635" cy="405765"/>
            </a:xfrm>
            <a:custGeom>
              <a:avLst/>
              <a:gdLst/>
              <a:ahLst/>
              <a:cxnLst/>
              <a:rect l="l" t="t" r="r" b="b"/>
              <a:pathLst>
                <a:path w="635" h="405764">
                  <a:moveTo>
                    <a:pt x="0" y="0"/>
                  </a:moveTo>
                  <a:lnTo>
                    <a:pt x="0" y="163893"/>
                  </a:lnTo>
                  <a:lnTo>
                    <a:pt x="127" y="405765"/>
                  </a:lnTo>
                  <a:lnTo>
                    <a:pt x="127" y="2418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8" name="object 58"/>
            <p:cNvSpPr/>
            <p:nvPr/>
          </p:nvSpPr>
          <p:spPr>
            <a:xfrm>
              <a:off x="1711731" y="2809354"/>
              <a:ext cx="276225" cy="250190"/>
            </a:xfrm>
            <a:custGeom>
              <a:avLst/>
              <a:gdLst/>
              <a:ahLst/>
              <a:cxnLst/>
              <a:rect l="l" t="t" r="r" b="b"/>
              <a:pathLst>
                <a:path w="276225" h="250189">
                  <a:moveTo>
                    <a:pt x="0" y="0"/>
                  </a:moveTo>
                  <a:lnTo>
                    <a:pt x="0" y="163906"/>
                  </a:lnTo>
                  <a:lnTo>
                    <a:pt x="276085" y="249656"/>
                  </a:lnTo>
                  <a:lnTo>
                    <a:pt x="276085" y="85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DE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9" name="object 59"/>
            <p:cNvSpPr/>
            <p:nvPr/>
          </p:nvSpPr>
          <p:spPr>
            <a:xfrm>
              <a:off x="1711731" y="2444229"/>
              <a:ext cx="645795" cy="615315"/>
            </a:xfrm>
            <a:custGeom>
              <a:avLst/>
              <a:gdLst/>
              <a:ahLst/>
              <a:cxnLst/>
              <a:rect l="l" t="t" r="r" b="b"/>
              <a:pathLst>
                <a:path w="645794" h="615314">
                  <a:moveTo>
                    <a:pt x="645553" y="241871"/>
                  </a:moveTo>
                  <a:lnTo>
                    <a:pt x="590613" y="244830"/>
                  </a:lnTo>
                  <a:lnTo>
                    <a:pt x="538073" y="253453"/>
                  </a:lnTo>
                  <a:lnTo>
                    <a:pt x="488365" y="267512"/>
                  </a:lnTo>
                  <a:lnTo>
                    <a:pt x="441985" y="286727"/>
                  </a:lnTo>
                  <a:lnTo>
                    <a:pt x="399376" y="310819"/>
                  </a:lnTo>
                  <a:lnTo>
                    <a:pt x="361010" y="339559"/>
                  </a:lnTo>
                  <a:lnTo>
                    <a:pt x="327367" y="372656"/>
                  </a:lnTo>
                  <a:lnTo>
                    <a:pt x="298907" y="409854"/>
                  </a:lnTo>
                  <a:lnTo>
                    <a:pt x="276098" y="450875"/>
                  </a:lnTo>
                  <a:lnTo>
                    <a:pt x="89649" y="392976"/>
                  </a:lnTo>
                  <a:lnTo>
                    <a:pt x="136690" y="344817"/>
                  </a:lnTo>
                  <a:lnTo>
                    <a:pt x="172580" y="314794"/>
                  </a:lnTo>
                  <a:lnTo>
                    <a:pt x="210959" y="287248"/>
                  </a:lnTo>
                  <a:lnTo>
                    <a:pt x="251714" y="262255"/>
                  </a:lnTo>
                  <a:lnTo>
                    <a:pt x="294690" y="239890"/>
                  </a:lnTo>
                  <a:lnTo>
                    <a:pt x="339737" y="220230"/>
                  </a:lnTo>
                  <a:lnTo>
                    <a:pt x="386702" y="203377"/>
                  </a:lnTo>
                  <a:lnTo>
                    <a:pt x="435457" y="189395"/>
                  </a:lnTo>
                  <a:lnTo>
                    <a:pt x="485851" y="178371"/>
                  </a:lnTo>
                  <a:lnTo>
                    <a:pt x="537743" y="170395"/>
                  </a:lnTo>
                  <a:lnTo>
                    <a:pt x="590981" y="165544"/>
                  </a:lnTo>
                  <a:lnTo>
                    <a:pt x="645426" y="163893"/>
                  </a:lnTo>
                  <a:lnTo>
                    <a:pt x="645426" y="0"/>
                  </a:lnTo>
                  <a:lnTo>
                    <a:pt x="590981" y="1651"/>
                  </a:lnTo>
                  <a:lnTo>
                    <a:pt x="537743" y="6502"/>
                  </a:lnTo>
                  <a:lnTo>
                    <a:pt x="485851" y="14478"/>
                  </a:lnTo>
                  <a:lnTo>
                    <a:pt x="435457" y="25501"/>
                  </a:lnTo>
                  <a:lnTo>
                    <a:pt x="386702" y="39484"/>
                  </a:lnTo>
                  <a:lnTo>
                    <a:pt x="339737" y="56337"/>
                  </a:lnTo>
                  <a:lnTo>
                    <a:pt x="294690" y="75996"/>
                  </a:lnTo>
                  <a:lnTo>
                    <a:pt x="251714" y="98361"/>
                  </a:lnTo>
                  <a:lnTo>
                    <a:pt x="210959" y="123355"/>
                  </a:lnTo>
                  <a:lnTo>
                    <a:pt x="172580" y="150901"/>
                  </a:lnTo>
                  <a:lnTo>
                    <a:pt x="136690" y="180924"/>
                  </a:lnTo>
                  <a:lnTo>
                    <a:pt x="103466" y="213321"/>
                  </a:lnTo>
                  <a:lnTo>
                    <a:pt x="73037" y="248018"/>
                  </a:lnTo>
                  <a:lnTo>
                    <a:pt x="45554" y="284949"/>
                  </a:lnTo>
                  <a:lnTo>
                    <a:pt x="21158" y="324015"/>
                  </a:lnTo>
                  <a:lnTo>
                    <a:pt x="0" y="365125"/>
                  </a:lnTo>
                  <a:lnTo>
                    <a:pt x="0" y="529018"/>
                  </a:lnTo>
                  <a:lnTo>
                    <a:pt x="276098" y="614768"/>
                  </a:lnTo>
                  <a:lnTo>
                    <a:pt x="298907" y="573747"/>
                  </a:lnTo>
                  <a:lnTo>
                    <a:pt x="327367" y="536549"/>
                  </a:lnTo>
                  <a:lnTo>
                    <a:pt x="361022" y="503453"/>
                  </a:lnTo>
                  <a:lnTo>
                    <a:pt x="399376" y="474726"/>
                  </a:lnTo>
                  <a:lnTo>
                    <a:pt x="441985" y="450621"/>
                  </a:lnTo>
                  <a:lnTo>
                    <a:pt x="488365" y="431406"/>
                  </a:lnTo>
                  <a:lnTo>
                    <a:pt x="538073" y="417360"/>
                  </a:lnTo>
                  <a:lnTo>
                    <a:pt x="590613" y="408724"/>
                  </a:lnTo>
                  <a:lnTo>
                    <a:pt x="645553" y="405765"/>
                  </a:lnTo>
                  <a:lnTo>
                    <a:pt x="645553" y="24187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0" name="object 60"/>
            <p:cNvSpPr/>
            <p:nvPr/>
          </p:nvSpPr>
          <p:spPr>
            <a:xfrm>
              <a:off x="2357297" y="2444229"/>
              <a:ext cx="687705" cy="698500"/>
            </a:xfrm>
            <a:custGeom>
              <a:avLst/>
              <a:gdLst/>
              <a:ahLst/>
              <a:cxnLst/>
              <a:rect l="l" t="t" r="r" b="b"/>
              <a:pathLst>
                <a:path w="687705" h="698500">
                  <a:moveTo>
                    <a:pt x="687387" y="510311"/>
                  </a:moveTo>
                  <a:lnTo>
                    <a:pt x="680212" y="467144"/>
                  </a:lnTo>
                  <a:lnTo>
                    <a:pt x="669290" y="425183"/>
                  </a:lnTo>
                  <a:lnTo>
                    <a:pt x="654761" y="384517"/>
                  </a:lnTo>
                  <a:lnTo>
                    <a:pt x="636790" y="345287"/>
                  </a:lnTo>
                  <a:lnTo>
                    <a:pt x="615505" y="307568"/>
                  </a:lnTo>
                  <a:lnTo>
                    <a:pt x="591070" y="271500"/>
                  </a:lnTo>
                  <a:lnTo>
                    <a:pt x="563626" y="237185"/>
                  </a:lnTo>
                  <a:lnTo>
                    <a:pt x="533311" y="204724"/>
                  </a:lnTo>
                  <a:lnTo>
                    <a:pt x="500278" y="174218"/>
                  </a:lnTo>
                  <a:lnTo>
                    <a:pt x="464680" y="145808"/>
                  </a:lnTo>
                  <a:lnTo>
                    <a:pt x="426669" y="119570"/>
                  </a:lnTo>
                  <a:lnTo>
                    <a:pt x="386384" y="95643"/>
                  </a:lnTo>
                  <a:lnTo>
                    <a:pt x="343966" y="74117"/>
                  </a:lnTo>
                  <a:lnTo>
                    <a:pt x="299580" y="55105"/>
                  </a:lnTo>
                  <a:lnTo>
                    <a:pt x="253365" y="38709"/>
                  </a:lnTo>
                  <a:lnTo>
                    <a:pt x="205460" y="25069"/>
                  </a:lnTo>
                  <a:lnTo>
                    <a:pt x="156019" y="14262"/>
                  </a:lnTo>
                  <a:lnTo>
                    <a:pt x="105206" y="6413"/>
                  </a:lnTo>
                  <a:lnTo>
                    <a:pt x="53149" y="1625"/>
                  </a:lnTo>
                  <a:lnTo>
                    <a:pt x="0" y="0"/>
                  </a:lnTo>
                  <a:lnTo>
                    <a:pt x="0" y="163893"/>
                  </a:lnTo>
                  <a:lnTo>
                    <a:pt x="53149" y="165519"/>
                  </a:lnTo>
                  <a:lnTo>
                    <a:pt x="105206" y="170307"/>
                  </a:lnTo>
                  <a:lnTo>
                    <a:pt x="156019" y="178155"/>
                  </a:lnTo>
                  <a:lnTo>
                    <a:pt x="205460" y="188963"/>
                  </a:lnTo>
                  <a:lnTo>
                    <a:pt x="253365" y="202615"/>
                  </a:lnTo>
                  <a:lnTo>
                    <a:pt x="299580" y="218998"/>
                  </a:lnTo>
                  <a:lnTo>
                    <a:pt x="343966" y="238010"/>
                  </a:lnTo>
                  <a:lnTo>
                    <a:pt x="386384" y="259537"/>
                  </a:lnTo>
                  <a:lnTo>
                    <a:pt x="426669" y="283476"/>
                  </a:lnTo>
                  <a:lnTo>
                    <a:pt x="464680" y="309702"/>
                  </a:lnTo>
                  <a:lnTo>
                    <a:pt x="500278" y="338124"/>
                  </a:lnTo>
                  <a:lnTo>
                    <a:pt x="533311" y="368617"/>
                  </a:lnTo>
                  <a:lnTo>
                    <a:pt x="563626" y="401078"/>
                  </a:lnTo>
                  <a:lnTo>
                    <a:pt x="591070" y="435406"/>
                  </a:lnTo>
                  <a:lnTo>
                    <a:pt x="615505" y="471474"/>
                  </a:lnTo>
                  <a:lnTo>
                    <a:pt x="636790" y="509181"/>
                  </a:lnTo>
                  <a:lnTo>
                    <a:pt x="639089" y="514210"/>
                  </a:lnTo>
                  <a:lnTo>
                    <a:pt x="393534" y="533984"/>
                  </a:lnTo>
                  <a:lnTo>
                    <a:pt x="384467" y="489572"/>
                  </a:lnTo>
                  <a:lnTo>
                    <a:pt x="368528" y="447586"/>
                  </a:lnTo>
                  <a:lnTo>
                    <a:pt x="346240" y="408432"/>
                  </a:lnTo>
                  <a:lnTo>
                    <a:pt x="318109" y="372465"/>
                  </a:lnTo>
                  <a:lnTo>
                    <a:pt x="284632" y="340067"/>
                  </a:lnTo>
                  <a:lnTo>
                    <a:pt x="246316" y="311632"/>
                  </a:lnTo>
                  <a:lnTo>
                    <a:pt x="203682" y="287515"/>
                  </a:lnTo>
                  <a:lnTo>
                    <a:pt x="157226" y="268109"/>
                  </a:lnTo>
                  <a:lnTo>
                    <a:pt x="107467" y="253784"/>
                  </a:lnTo>
                  <a:lnTo>
                    <a:pt x="54914" y="244906"/>
                  </a:lnTo>
                  <a:lnTo>
                    <a:pt x="50" y="241884"/>
                  </a:lnTo>
                  <a:lnTo>
                    <a:pt x="50" y="405765"/>
                  </a:lnTo>
                  <a:lnTo>
                    <a:pt x="54914" y="408813"/>
                  </a:lnTo>
                  <a:lnTo>
                    <a:pt x="107467" y="417677"/>
                  </a:lnTo>
                  <a:lnTo>
                    <a:pt x="157226" y="432015"/>
                  </a:lnTo>
                  <a:lnTo>
                    <a:pt x="203682" y="451421"/>
                  </a:lnTo>
                  <a:lnTo>
                    <a:pt x="246316" y="475538"/>
                  </a:lnTo>
                  <a:lnTo>
                    <a:pt x="284632" y="503974"/>
                  </a:lnTo>
                  <a:lnTo>
                    <a:pt x="318109" y="536371"/>
                  </a:lnTo>
                  <a:lnTo>
                    <a:pt x="346240" y="572338"/>
                  </a:lnTo>
                  <a:lnTo>
                    <a:pt x="368528" y="611492"/>
                  </a:lnTo>
                  <a:lnTo>
                    <a:pt x="384467" y="653478"/>
                  </a:lnTo>
                  <a:lnTo>
                    <a:pt x="393534" y="697890"/>
                  </a:lnTo>
                  <a:lnTo>
                    <a:pt x="687387" y="674217"/>
                  </a:lnTo>
                  <a:lnTo>
                    <a:pt x="687387" y="510311"/>
                  </a:lnTo>
                  <a:close/>
                </a:path>
              </a:pathLst>
            </a:custGeom>
            <a:solidFill>
              <a:srgbClr val="AA805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1" name="object 61"/>
            <p:cNvSpPr/>
            <p:nvPr/>
          </p:nvSpPr>
          <p:spPr>
            <a:xfrm>
              <a:off x="2750832" y="2954553"/>
              <a:ext cx="294005" cy="187960"/>
            </a:xfrm>
            <a:custGeom>
              <a:avLst/>
              <a:gdLst/>
              <a:ahLst/>
              <a:cxnLst/>
              <a:rect l="l" t="t" r="r" b="b"/>
              <a:pathLst>
                <a:path w="294005" h="187960">
                  <a:moveTo>
                    <a:pt x="293852" y="0"/>
                  </a:moveTo>
                  <a:lnTo>
                    <a:pt x="0" y="23660"/>
                  </a:lnTo>
                  <a:lnTo>
                    <a:pt x="0" y="187566"/>
                  </a:lnTo>
                  <a:lnTo>
                    <a:pt x="293852" y="163893"/>
                  </a:lnTo>
                  <a:lnTo>
                    <a:pt x="293852" y="0"/>
                  </a:lnTo>
                  <a:close/>
                </a:path>
              </a:pathLst>
            </a:custGeom>
            <a:solidFill>
              <a:srgbClr val="5C320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0123" y="3109175"/>
              <a:ext cx="281305" cy="238125"/>
            </a:xfrm>
            <a:custGeom>
              <a:avLst/>
              <a:gdLst/>
              <a:ahLst/>
              <a:cxnLst/>
              <a:rect l="l" t="t" r="r" b="b"/>
              <a:pathLst>
                <a:path w="281305" h="238125">
                  <a:moveTo>
                    <a:pt x="281063" y="0"/>
                  </a:moveTo>
                  <a:lnTo>
                    <a:pt x="0" y="74155"/>
                  </a:lnTo>
                  <a:lnTo>
                    <a:pt x="0" y="238048"/>
                  </a:lnTo>
                  <a:lnTo>
                    <a:pt x="281063" y="163893"/>
                  </a:lnTo>
                  <a:lnTo>
                    <a:pt x="281063" y="0"/>
                  </a:lnTo>
                  <a:close/>
                </a:path>
              </a:pathLst>
            </a:custGeom>
            <a:solidFill>
              <a:srgbClr val="004DB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3" name="object 63"/>
            <p:cNvSpPr/>
            <p:nvPr/>
          </p:nvSpPr>
          <p:spPr>
            <a:xfrm>
              <a:off x="1666875" y="2895104"/>
              <a:ext cx="321310" cy="452120"/>
            </a:xfrm>
            <a:custGeom>
              <a:avLst/>
              <a:gdLst/>
              <a:ahLst/>
              <a:cxnLst/>
              <a:rect l="l" t="t" r="r" b="b"/>
              <a:pathLst>
                <a:path w="321310" h="452120">
                  <a:moveTo>
                    <a:pt x="314312" y="214058"/>
                  </a:moveTo>
                  <a:lnTo>
                    <a:pt x="309245" y="196659"/>
                  </a:lnTo>
                  <a:lnTo>
                    <a:pt x="301853" y="217347"/>
                  </a:lnTo>
                  <a:lnTo>
                    <a:pt x="33248" y="288213"/>
                  </a:lnTo>
                  <a:lnTo>
                    <a:pt x="18262" y="244957"/>
                  </a:lnTo>
                  <a:lnTo>
                    <a:pt x="7924" y="202628"/>
                  </a:lnTo>
                  <a:lnTo>
                    <a:pt x="1930" y="159753"/>
                  </a:lnTo>
                  <a:lnTo>
                    <a:pt x="0" y="114795"/>
                  </a:lnTo>
                  <a:lnTo>
                    <a:pt x="0" y="278688"/>
                  </a:lnTo>
                  <a:lnTo>
                    <a:pt x="1930" y="323646"/>
                  </a:lnTo>
                  <a:lnTo>
                    <a:pt x="7924" y="366534"/>
                  </a:lnTo>
                  <a:lnTo>
                    <a:pt x="18262" y="408851"/>
                  </a:lnTo>
                  <a:lnTo>
                    <a:pt x="33248" y="452120"/>
                  </a:lnTo>
                  <a:lnTo>
                    <a:pt x="314312" y="377964"/>
                  </a:lnTo>
                  <a:lnTo>
                    <a:pt x="314312" y="214058"/>
                  </a:lnTo>
                  <a:close/>
                </a:path>
                <a:path w="321310" h="452120">
                  <a:moveTo>
                    <a:pt x="320941" y="0"/>
                  </a:moveTo>
                  <a:lnTo>
                    <a:pt x="301853" y="53454"/>
                  </a:lnTo>
                  <a:lnTo>
                    <a:pt x="294398" y="106553"/>
                  </a:lnTo>
                  <a:lnTo>
                    <a:pt x="298564" y="159905"/>
                  </a:lnTo>
                  <a:lnTo>
                    <a:pt x="309245" y="196659"/>
                  </a:lnTo>
                  <a:lnTo>
                    <a:pt x="320941" y="163906"/>
                  </a:lnTo>
                  <a:lnTo>
                    <a:pt x="320941" y="0"/>
                  </a:lnTo>
                  <a:close/>
                </a:path>
              </a:pathLst>
            </a:custGeom>
            <a:solidFill>
              <a:srgbClr val="088DE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4" name="object 64"/>
            <p:cNvSpPr/>
            <p:nvPr/>
          </p:nvSpPr>
          <p:spPr>
            <a:xfrm>
              <a:off x="1906676" y="3255200"/>
              <a:ext cx="193040" cy="347345"/>
            </a:xfrm>
            <a:custGeom>
              <a:avLst/>
              <a:gdLst/>
              <a:ahLst/>
              <a:cxnLst/>
              <a:rect l="l" t="t" r="r" b="b"/>
              <a:pathLst>
                <a:path w="193039" h="347345">
                  <a:moveTo>
                    <a:pt x="192747" y="0"/>
                  </a:moveTo>
                  <a:lnTo>
                    <a:pt x="0" y="183248"/>
                  </a:lnTo>
                  <a:lnTo>
                    <a:pt x="0" y="347141"/>
                  </a:lnTo>
                  <a:lnTo>
                    <a:pt x="192747" y="163906"/>
                  </a:lnTo>
                  <a:lnTo>
                    <a:pt x="192747" y="0"/>
                  </a:lnTo>
                  <a:close/>
                </a:path>
              </a:pathLst>
            </a:custGeom>
            <a:solidFill>
              <a:srgbClr val="5C320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5" name="object 65"/>
            <p:cNvSpPr/>
            <p:nvPr/>
          </p:nvSpPr>
          <p:spPr>
            <a:xfrm>
              <a:off x="1700123" y="3109175"/>
              <a:ext cx="399415" cy="493395"/>
            </a:xfrm>
            <a:custGeom>
              <a:avLst/>
              <a:gdLst/>
              <a:ahLst/>
              <a:cxnLst/>
              <a:rect l="l" t="t" r="r" b="b"/>
              <a:pathLst>
                <a:path w="399414" h="493395">
                  <a:moveTo>
                    <a:pt x="399288" y="146024"/>
                  </a:moveTo>
                  <a:lnTo>
                    <a:pt x="359752" y="114388"/>
                  </a:lnTo>
                  <a:lnTo>
                    <a:pt x="327291" y="80022"/>
                  </a:lnTo>
                  <a:lnTo>
                    <a:pt x="301269" y="42151"/>
                  </a:lnTo>
                  <a:lnTo>
                    <a:pt x="281063" y="0"/>
                  </a:lnTo>
                  <a:lnTo>
                    <a:pt x="281063" y="163893"/>
                  </a:lnTo>
                  <a:lnTo>
                    <a:pt x="301269" y="206044"/>
                  </a:lnTo>
                  <a:lnTo>
                    <a:pt x="315048" y="226110"/>
                  </a:lnTo>
                  <a:lnTo>
                    <a:pt x="206552" y="329260"/>
                  </a:lnTo>
                  <a:lnTo>
                    <a:pt x="165506" y="298183"/>
                  </a:lnTo>
                  <a:lnTo>
                    <a:pt x="128651" y="265734"/>
                  </a:lnTo>
                  <a:lnTo>
                    <a:pt x="95770" y="231660"/>
                  </a:lnTo>
                  <a:lnTo>
                    <a:pt x="66675" y="195719"/>
                  </a:lnTo>
                  <a:lnTo>
                    <a:pt x="41148" y="157657"/>
                  </a:lnTo>
                  <a:lnTo>
                    <a:pt x="18986" y="117221"/>
                  </a:lnTo>
                  <a:lnTo>
                    <a:pt x="0" y="74155"/>
                  </a:lnTo>
                  <a:lnTo>
                    <a:pt x="0" y="238048"/>
                  </a:lnTo>
                  <a:lnTo>
                    <a:pt x="18986" y="281114"/>
                  </a:lnTo>
                  <a:lnTo>
                    <a:pt x="41148" y="321551"/>
                  </a:lnTo>
                  <a:lnTo>
                    <a:pt x="66675" y="359625"/>
                  </a:lnTo>
                  <a:lnTo>
                    <a:pt x="95770" y="395554"/>
                  </a:lnTo>
                  <a:lnTo>
                    <a:pt x="128651" y="429628"/>
                  </a:lnTo>
                  <a:lnTo>
                    <a:pt x="165506" y="462089"/>
                  </a:lnTo>
                  <a:lnTo>
                    <a:pt x="206552" y="493166"/>
                  </a:lnTo>
                  <a:lnTo>
                    <a:pt x="399288" y="309930"/>
                  </a:lnTo>
                  <a:lnTo>
                    <a:pt x="399288" y="146037"/>
                  </a:lnTo>
                  <a:close/>
                </a:path>
              </a:pathLst>
            </a:custGeom>
            <a:solidFill>
              <a:srgbClr val="004DB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6" name="object 66"/>
            <p:cNvSpPr/>
            <p:nvPr/>
          </p:nvSpPr>
          <p:spPr>
            <a:xfrm>
              <a:off x="1906676" y="3009899"/>
              <a:ext cx="1141730" cy="729615"/>
            </a:xfrm>
            <a:custGeom>
              <a:avLst/>
              <a:gdLst/>
              <a:ahLst/>
              <a:cxnLst/>
              <a:rect l="l" t="t" r="r" b="b"/>
              <a:pathLst>
                <a:path w="1141730" h="729614">
                  <a:moveTo>
                    <a:pt x="846112" y="177215"/>
                  </a:moveTo>
                  <a:lnTo>
                    <a:pt x="844156" y="132219"/>
                  </a:lnTo>
                  <a:lnTo>
                    <a:pt x="844156" y="25336"/>
                  </a:lnTo>
                  <a:lnTo>
                    <a:pt x="840371" y="55118"/>
                  </a:lnTo>
                  <a:lnTo>
                    <a:pt x="828281" y="96240"/>
                  </a:lnTo>
                  <a:lnTo>
                    <a:pt x="809955" y="135293"/>
                  </a:lnTo>
                  <a:lnTo>
                    <a:pt x="785812" y="171843"/>
                  </a:lnTo>
                  <a:lnTo>
                    <a:pt x="756272" y="205473"/>
                  </a:lnTo>
                  <a:lnTo>
                    <a:pt x="721766" y="235750"/>
                  </a:lnTo>
                  <a:lnTo>
                    <a:pt x="682701" y="262267"/>
                  </a:lnTo>
                  <a:lnTo>
                    <a:pt x="639521" y="284594"/>
                  </a:lnTo>
                  <a:lnTo>
                    <a:pt x="592620" y="302323"/>
                  </a:lnTo>
                  <a:lnTo>
                    <a:pt x="542455" y="315010"/>
                  </a:lnTo>
                  <a:lnTo>
                    <a:pt x="489432" y="322249"/>
                  </a:lnTo>
                  <a:lnTo>
                    <a:pt x="434505" y="323862"/>
                  </a:lnTo>
                  <a:lnTo>
                    <a:pt x="381698" y="319671"/>
                  </a:lnTo>
                  <a:lnTo>
                    <a:pt x="331063" y="309714"/>
                  </a:lnTo>
                  <a:lnTo>
                    <a:pt x="282651" y="293992"/>
                  </a:lnTo>
                  <a:lnTo>
                    <a:pt x="236524" y="272516"/>
                  </a:lnTo>
                  <a:lnTo>
                    <a:pt x="192747" y="245313"/>
                  </a:lnTo>
                  <a:lnTo>
                    <a:pt x="192747" y="409206"/>
                  </a:lnTo>
                  <a:lnTo>
                    <a:pt x="232308" y="433819"/>
                  </a:lnTo>
                  <a:lnTo>
                    <a:pt x="274358" y="453758"/>
                  </a:lnTo>
                  <a:lnTo>
                    <a:pt x="318338" y="469087"/>
                  </a:lnTo>
                  <a:lnTo>
                    <a:pt x="363740" y="479831"/>
                  </a:lnTo>
                  <a:lnTo>
                    <a:pt x="410057" y="486016"/>
                  </a:lnTo>
                  <a:lnTo>
                    <a:pt x="456742" y="487667"/>
                  </a:lnTo>
                  <a:lnTo>
                    <a:pt x="503275" y="484835"/>
                  </a:lnTo>
                  <a:lnTo>
                    <a:pt x="549148" y="477545"/>
                  </a:lnTo>
                  <a:lnTo>
                    <a:pt x="593839" y="465823"/>
                  </a:lnTo>
                  <a:lnTo>
                    <a:pt x="636803" y="449694"/>
                  </a:lnTo>
                  <a:lnTo>
                    <a:pt x="677545" y="429209"/>
                  </a:lnTo>
                  <a:lnTo>
                    <a:pt x="715518" y="404393"/>
                  </a:lnTo>
                  <a:lnTo>
                    <a:pt x="750227" y="375259"/>
                  </a:lnTo>
                  <a:lnTo>
                    <a:pt x="783424" y="339394"/>
                  </a:lnTo>
                  <a:lnTo>
                    <a:pt x="809637" y="301612"/>
                  </a:lnTo>
                  <a:lnTo>
                    <a:pt x="828840" y="261950"/>
                  </a:lnTo>
                  <a:lnTo>
                    <a:pt x="840994" y="220472"/>
                  </a:lnTo>
                  <a:lnTo>
                    <a:pt x="846112" y="177215"/>
                  </a:lnTo>
                  <a:close/>
                </a:path>
                <a:path w="1141730" h="729614">
                  <a:moveTo>
                    <a:pt x="1141323" y="0"/>
                  </a:moveTo>
                  <a:lnTo>
                    <a:pt x="1139418" y="42227"/>
                  </a:lnTo>
                  <a:lnTo>
                    <a:pt x="1133830" y="83604"/>
                  </a:lnTo>
                  <a:lnTo>
                    <a:pt x="1124673" y="124015"/>
                  </a:lnTo>
                  <a:lnTo>
                    <a:pt x="1112075" y="163385"/>
                  </a:lnTo>
                  <a:lnTo>
                    <a:pt x="1096187" y="201574"/>
                  </a:lnTo>
                  <a:lnTo>
                    <a:pt x="1077137" y="238480"/>
                  </a:lnTo>
                  <a:lnTo>
                    <a:pt x="1055052" y="274002"/>
                  </a:lnTo>
                  <a:lnTo>
                    <a:pt x="1030058" y="308025"/>
                  </a:lnTo>
                  <a:lnTo>
                    <a:pt x="1002309" y="340436"/>
                  </a:lnTo>
                  <a:lnTo>
                    <a:pt x="971931" y="371132"/>
                  </a:lnTo>
                  <a:lnTo>
                    <a:pt x="939050" y="399999"/>
                  </a:lnTo>
                  <a:lnTo>
                    <a:pt x="903808" y="426935"/>
                  </a:lnTo>
                  <a:lnTo>
                    <a:pt x="866343" y="451815"/>
                  </a:lnTo>
                  <a:lnTo>
                    <a:pt x="826770" y="474548"/>
                  </a:lnTo>
                  <a:lnTo>
                    <a:pt x="785241" y="495007"/>
                  </a:lnTo>
                  <a:lnTo>
                    <a:pt x="741870" y="513105"/>
                  </a:lnTo>
                  <a:lnTo>
                    <a:pt x="696823" y="528713"/>
                  </a:lnTo>
                  <a:lnTo>
                    <a:pt x="650201" y="541731"/>
                  </a:lnTo>
                  <a:lnTo>
                    <a:pt x="602145" y="552043"/>
                  </a:lnTo>
                  <a:lnTo>
                    <a:pt x="552805" y="559549"/>
                  </a:lnTo>
                  <a:lnTo>
                    <a:pt x="502297" y="564121"/>
                  </a:lnTo>
                  <a:lnTo>
                    <a:pt x="450761" y="565670"/>
                  </a:lnTo>
                  <a:lnTo>
                    <a:pt x="399707" y="564324"/>
                  </a:lnTo>
                  <a:lnTo>
                    <a:pt x="350126" y="560285"/>
                  </a:lnTo>
                  <a:lnTo>
                    <a:pt x="301967" y="553504"/>
                  </a:lnTo>
                  <a:lnTo>
                    <a:pt x="255168" y="544004"/>
                  </a:lnTo>
                  <a:lnTo>
                    <a:pt x="209677" y="531736"/>
                  </a:lnTo>
                  <a:lnTo>
                    <a:pt x="165442" y="516712"/>
                  </a:lnTo>
                  <a:lnTo>
                    <a:pt x="122415" y="498894"/>
                  </a:lnTo>
                  <a:lnTo>
                    <a:pt x="80530" y="478269"/>
                  </a:lnTo>
                  <a:lnTo>
                    <a:pt x="39738" y="454825"/>
                  </a:lnTo>
                  <a:lnTo>
                    <a:pt x="0" y="428548"/>
                  </a:lnTo>
                  <a:lnTo>
                    <a:pt x="0" y="592442"/>
                  </a:lnTo>
                  <a:lnTo>
                    <a:pt x="40271" y="618832"/>
                  </a:lnTo>
                  <a:lnTo>
                    <a:pt x="82194" y="642366"/>
                  </a:lnTo>
                  <a:lnTo>
                    <a:pt x="125552" y="663067"/>
                  </a:lnTo>
                  <a:lnTo>
                    <a:pt x="170180" y="680948"/>
                  </a:lnTo>
                  <a:lnTo>
                    <a:pt x="215861" y="696010"/>
                  </a:lnTo>
                  <a:lnTo>
                    <a:pt x="262445" y="708279"/>
                  </a:lnTo>
                  <a:lnTo>
                    <a:pt x="309702" y="717765"/>
                  </a:lnTo>
                  <a:lnTo>
                    <a:pt x="357479" y="724458"/>
                  </a:lnTo>
                  <a:lnTo>
                    <a:pt x="405574" y="728395"/>
                  </a:lnTo>
                  <a:lnTo>
                    <a:pt x="453783" y="729589"/>
                  </a:lnTo>
                  <a:lnTo>
                    <a:pt x="501954" y="728027"/>
                  </a:lnTo>
                  <a:lnTo>
                    <a:pt x="549859" y="723734"/>
                  </a:lnTo>
                  <a:lnTo>
                    <a:pt x="597331" y="716724"/>
                  </a:lnTo>
                  <a:lnTo>
                    <a:pt x="644182" y="707009"/>
                  </a:lnTo>
                  <a:lnTo>
                    <a:pt x="690219" y="694588"/>
                  </a:lnTo>
                  <a:lnTo>
                    <a:pt x="735266" y="679488"/>
                  </a:lnTo>
                  <a:lnTo>
                    <a:pt x="779106" y="661720"/>
                  </a:lnTo>
                  <a:lnTo>
                    <a:pt x="821575" y="641273"/>
                  </a:lnTo>
                  <a:lnTo>
                    <a:pt x="862482" y="618197"/>
                  </a:lnTo>
                  <a:lnTo>
                    <a:pt x="901636" y="592467"/>
                  </a:lnTo>
                  <a:lnTo>
                    <a:pt x="938847" y="564108"/>
                  </a:lnTo>
                  <a:lnTo>
                    <a:pt x="973924" y="533133"/>
                  </a:lnTo>
                  <a:lnTo>
                    <a:pt x="1013472" y="492302"/>
                  </a:lnTo>
                  <a:lnTo>
                    <a:pt x="1047623" y="450126"/>
                  </a:lnTo>
                  <a:lnTo>
                    <a:pt x="1076413" y="406514"/>
                  </a:lnTo>
                  <a:lnTo>
                    <a:pt x="1099883" y="361378"/>
                  </a:lnTo>
                  <a:lnTo>
                    <a:pt x="1118069" y="314629"/>
                  </a:lnTo>
                  <a:lnTo>
                    <a:pt x="1131011" y="266204"/>
                  </a:lnTo>
                  <a:lnTo>
                    <a:pt x="1138745" y="215988"/>
                  </a:lnTo>
                  <a:lnTo>
                    <a:pt x="1141323" y="163893"/>
                  </a:lnTo>
                  <a:lnTo>
                    <a:pt x="1141323" y="0"/>
                  </a:lnTo>
                  <a:close/>
                </a:path>
              </a:pathLst>
            </a:custGeom>
            <a:solidFill>
              <a:srgbClr val="5C320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7" name="object 67"/>
            <p:cNvSpPr/>
            <p:nvPr/>
          </p:nvSpPr>
          <p:spPr>
            <a:xfrm>
              <a:off x="2357297" y="2444229"/>
              <a:ext cx="687705" cy="534035"/>
            </a:xfrm>
            <a:custGeom>
              <a:avLst/>
              <a:gdLst/>
              <a:ahLst/>
              <a:cxnLst/>
              <a:rect l="l" t="t" r="r" b="b"/>
              <a:pathLst>
                <a:path w="687705" h="534035">
                  <a:moveTo>
                    <a:pt x="0" y="0"/>
                  </a:moveTo>
                  <a:lnTo>
                    <a:pt x="63" y="241871"/>
                  </a:lnTo>
                  <a:lnTo>
                    <a:pt x="54916" y="244904"/>
                  </a:lnTo>
                  <a:lnTo>
                    <a:pt x="107477" y="253774"/>
                  </a:lnTo>
                  <a:lnTo>
                    <a:pt x="157237" y="268102"/>
                  </a:lnTo>
                  <a:lnTo>
                    <a:pt x="203688" y="287511"/>
                  </a:lnTo>
                  <a:lnTo>
                    <a:pt x="246323" y="311626"/>
                  </a:lnTo>
                  <a:lnTo>
                    <a:pt x="284633" y="340067"/>
                  </a:lnTo>
                  <a:lnTo>
                    <a:pt x="318110" y="372459"/>
                  </a:lnTo>
                  <a:lnTo>
                    <a:pt x="346247" y="408423"/>
                  </a:lnTo>
                  <a:lnTo>
                    <a:pt x="368535" y="447584"/>
                  </a:lnTo>
                  <a:lnTo>
                    <a:pt x="384467" y="489563"/>
                  </a:lnTo>
                  <a:lnTo>
                    <a:pt x="393534" y="533984"/>
                  </a:lnTo>
                  <a:lnTo>
                    <a:pt x="687387" y="510311"/>
                  </a:lnTo>
                  <a:lnTo>
                    <a:pt x="680215" y="467142"/>
                  </a:lnTo>
                  <a:lnTo>
                    <a:pt x="669294" y="425173"/>
                  </a:lnTo>
                  <a:lnTo>
                    <a:pt x="654772" y="384514"/>
                  </a:lnTo>
                  <a:lnTo>
                    <a:pt x="636797" y="345276"/>
                  </a:lnTo>
                  <a:lnTo>
                    <a:pt x="615516" y="307567"/>
                  </a:lnTo>
                  <a:lnTo>
                    <a:pt x="591076" y="271496"/>
                  </a:lnTo>
                  <a:lnTo>
                    <a:pt x="563626" y="237175"/>
                  </a:lnTo>
                  <a:lnTo>
                    <a:pt x="533313" y="204712"/>
                  </a:lnTo>
                  <a:lnTo>
                    <a:pt x="500285" y="174216"/>
                  </a:lnTo>
                  <a:lnTo>
                    <a:pt x="464689" y="145799"/>
                  </a:lnTo>
                  <a:lnTo>
                    <a:pt x="426674" y="119568"/>
                  </a:lnTo>
                  <a:lnTo>
                    <a:pt x="386386" y="95634"/>
                  </a:lnTo>
                  <a:lnTo>
                    <a:pt x="343973" y="74107"/>
                  </a:lnTo>
                  <a:lnTo>
                    <a:pt x="299584" y="55095"/>
                  </a:lnTo>
                  <a:lnTo>
                    <a:pt x="253365" y="38709"/>
                  </a:lnTo>
                  <a:lnTo>
                    <a:pt x="205464" y="25058"/>
                  </a:lnTo>
                  <a:lnTo>
                    <a:pt x="156030" y="14252"/>
                  </a:lnTo>
                  <a:lnTo>
                    <a:pt x="105209" y="6401"/>
                  </a:lnTo>
                  <a:lnTo>
                    <a:pt x="53150" y="1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8" name="object 68"/>
            <p:cNvSpPr/>
            <p:nvPr/>
          </p:nvSpPr>
          <p:spPr>
            <a:xfrm>
              <a:off x="2357297" y="2444229"/>
              <a:ext cx="687705" cy="534035"/>
            </a:xfrm>
            <a:custGeom>
              <a:avLst/>
              <a:gdLst/>
              <a:ahLst/>
              <a:cxnLst/>
              <a:rect l="l" t="t" r="r" b="b"/>
              <a:pathLst>
                <a:path w="687705" h="534035">
                  <a:moveTo>
                    <a:pt x="0" y="0"/>
                  </a:moveTo>
                  <a:lnTo>
                    <a:pt x="53150" y="1613"/>
                  </a:lnTo>
                  <a:lnTo>
                    <a:pt x="105209" y="6401"/>
                  </a:lnTo>
                  <a:lnTo>
                    <a:pt x="156030" y="14252"/>
                  </a:lnTo>
                  <a:lnTo>
                    <a:pt x="205464" y="25058"/>
                  </a:lnTo>
                  <a:lnTo>
                    <a:pt x="253365" y="38709"/>
                  </a:lnTo>
                  <a:lnTo>
                    <a:pt x="299584" y="55095"/>
                  </a:lnTo>
                  <a:lnTo>
                    <a:pt x="343973" y="74107"/>
                  </a:lnTo>
                  <a:lnTo>
                    <a:pt x="386386" y="95634"/>
                  </a:lnTo>
                  <a:lnTo>
                    <a:pt x="426674" y="119568"/>
                  </a:lnTo>
                  <a:lnTo>
                    <a:pt x="464689" y="145799"/>
                  </a:lnTo>
                  <a:lnTo>
                    <a:pt x="500285" y="174216"/>
                  </a:lnTo>
                  <a:lnTo>
                    <a:pt x="533313" y="204712"/>
                  </a:lnTo>
                  <a:lnTo>
                    <a:pt x="563626" y="237175"/>
                  </a:lnTo>
                  <a:lnTo>
                    <a:pt x="591076" y="271496"/>
                  </a:lnTo>
                  <a:lnTo>
                    <a:pt x="615516" y="307567"/>
                  </a:lnTo>
                  <a:lnTo>
                    <a:pt x="636797" y="345276"/>
                  </a:lnTo>
                  <a:lnTo>
                    <a:pt x="654772" y="384514"/>
                  </a:lnTo>
                  <a:lnTo>
                    <a:pt x="669294" y="425173"/>
                  </a:lnTo>
                  <a:lnTo>
                    <a:pt x="680215" y="467142"/>
                  </a:lnTo>
                  <a:lnTo>
                    <a:pt x="687387" y="510311"/>
                  </a:lnTo>
                  <a:lnTo>
                    <a:pt x="393534" y="533984"/>
                  </a:lnTo>
                  <a:lnTo>
                    <a:pt x="384467" y="489563"/>
                  </a:lnTo>
                  <a:lnTo>
                    <a:pt x="368535" y="447584"/>
                  </a:lnTo>
                  <a:lnTo>
                    <a:pt x="346247" y="408423"/>
                  </a:lnTo>
                  <a:lnTo>
                    <a:pt x="318110" y="372459"/>
                  </a:lnTo>
                  <a:lnTo>
                    <a:pt x="284633" y="340067"/>
                  </a:lnTo>
                  <a:lnTo>
                    <a:pt x="246323" y="311626"/>
                  </a:lnTo>
                  <a:lnTo>
                    <a:pt x="203688" y="287511"/>
                  </a:lnTo>
                  <a:lnTo>
                    <a:pt x="157237" y="268102"/>
                  </a:lnTo>
                  <a:lnTo>
                    <a:pt x="107477" y="253774"/>
                  </a:lnTo>
                  <a:lnTo>
                    <a:pt x="54916" y="244904"/>
                  </a:lnTo>
                  <a:lnTo>
                    <a:pt x="63" y="24187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4996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9" name="object 69"/>
            <p:cNvSpPr/>
            <p:nvPr/>
          </p:nvSpPr>
          <p:spPr>
            <a:xfrm>
              <a:off x="1906676" y="2954553"/>
              <a:ext cx="1141730" cy="621665"/>
            </a:xfrm>
            <a:custGeom>
              <a:avLst/>
              <a:gdLst/>
              <a:ahLst/>
              <a:cxnLst/>
              <a:rect l="l" t="t" r="r" b="b"/>
              <a:pathLst>
                <a:path w="1141730" h="621664">
                  <a:moveTo>
                    <a:pt x="1138008" y="0"/>
                  </a:moveTo>
                  <a:lnTo>
                    <a:pt x="844156" y="23660"/>
                  </a:lnTo>
                  <a:lnTo>
                    <a:pt x="846115" y="68654"/>
                  </a:lnTo>
                  <a:lnTo>
                    <a:pt x="841004" y="111915"/>
                  </a:lnTo>
                  <a:lnTo>
                    <a:pt x="828843" y="153395"/>
                  </a:lnTo>
                  <a:lnTo>
                    <a:pt x="809648" y="193049"/>
                  </a:lnTo>
                  <a:lnTo>
                    <a:pt x="783436" y="230833"/>
                  </a:lnTo>
                  <a:lnTo>
                    <a:pt x="750227" y="266700"/>
                  </a:lnTo>
                  <a:lnTo>
                    <a:pt x="715527" y="295824"/>
                  </a:lnTo>
                  <a:lnTo>
                    <a:pt x="677547" y="320647"/>
                  </a:lnTo>
                  <a:lnTo>
                    <a:pt x="636811" y="341136"/>
                  </a:lnTo>
                  <a:lnTo>
                    <a:pt x="593840" y="357259"/>
                  </a:lnTo>
                  <a:lnTo>
                    <a:pt x="549156" y="368984"/>
                  </a:lnTo>
                  <a:lnTo>
                    <a:pt x="503284" y="376280"/>
                  </a:lnTo>
                  <a:lnTo>
                    <a:pt x="456743" y="379114"/>
                  </a:lnTo>
                  <a:lnTo>
                    <a:pt x="410059" y="377455"/>
                  </a:lnTo>
                  <a:lnTo>
                    <a:pt x="363751" y="371271"/>
                  </a:lnTo>
                  <a:lnTo>
                    <a:pt x="318344" y="360530"/>
                  </a:lnTo>
                  <a:lnTo>
                    <a:pt x="274359" y="345200"/>
                  </a:lnTo>
                  <a:lnTo>
                    <a:pt x="232320" y="325249"/>
                  </a:lnTo>
                  <a:lnTo>
                    <a:pt x="192747" y="300647"/>
                  </a:lnTo>
                  <a:lnTo>
                    <a:pt x="0" y="483895"/>
                  </a:lnTo>
                  <a:lnTo>
                    <a:pt x="41213" y="511059"/>
                  </a:lnTo>
                  <a:lnTo>
                    <a:pt x="83656" y="535247"/>
                  </a:lnTo>
                  <a:lnTo>
                    <a:pt x="127312" y="556454"/>
                  </a:lnTo>
                  <a:lnTo>
                    <a:pt x="172165" y="574676"/>
                  </a:lnTo>
                  <a:lnTo>
                    <a:pt x="218200" y="589910"/>
                  </a:lnTo>
                  <a:lnTo>
                    <a:pt x="265400" y="602150"/>
                  </a:lnTo>
                  <a:lnTo>
                    <a:pt x="313749" y="611393"/>
                  </a:lnTo>
                  <a:lnTo>
                    <a:pt x="363233" y="617635"/>
                  </a:lnTo>
                  <a:lnTo>
                    <a:pt x="413833" y="620871"/>
                  </a:lnTo>
                  <a:lnTo>
                    <a:pt x="465536" y="621098"/>
                  </a:lnTo>
                  <a:lnTo>
                    <a:pt x="518325" y="618312"/>
                  </a:lnTo>
                  <a:lnTo>
                    <a:pt x="571830" y="612292"/>
                  </a:lnTo>
                  <a:lnTo>
                    <a:pt x="623809" y="603060"/>
                  </a:lnTo>
                  <a:lnTo>
                    <a:pt x="674122" y="590752"/>
                  </a:lnTo>
                  <a:lnTo>
                    <a:pt x="722633" y="575506"/>
                  </a:lnTo>
                  <a:lnTo>
                    <a:pt x="769203" y="557459"/>
                  </a:lnTo>
                  <a:lnTo>
                    <a:pt x="813695" y="536749"/>
                  </a:lnTo>
                  <a:lnTo>
                    <a:pt x="855971" y="513513"/>
                  </a:lnTo>
                  <a:lnTo>
                    <a:pt x="895893" y="487889"/>
                  </a:lnTo>
                  <a:lnTo>
                    <a:pt x="933323" y="460015"/>
                  </a:lnTo>
                  <a:lnTo>
                    <a:pt x="968124" y="430027"/>
                  </a:lnTo>
                  <a:lnTo>
                    <a:pt x="1000158" y="398063"/>
                  </a:lnTo>
                  <a:lnTo>
                    <a:pt x="1029287" y="364261"/>
                  </a:lnTo>
                  <a:lnTo>
                    <a:pt x="1055374" y="328758"/>
                  </a:lnTo>
                  <a:lnTo>
                    <a:pt x="1078281" y="291691"/>
                  </a:lnTo>
                  <a:lnTo>
                    <a:pt x="1097869" y="253199"/>
                  </a:lnTo>
                  <a:lnTo>
                    <a:pt x="1114002" y="213418"/>
                  </a:lnTo>
                  <a:lnTo>
                    <a:pt x="1126541" y="172486"/>
                  </a:lnTo>
                  <a:lnTo>
                    <a:pt x="1135349" y="130541"/>
                  </a:lnTo>
                  <a:lnTo>
                    <a:pt x="1140288" y="87720"/>
                  </a:lnTo>
                  <a:lnTo>
                    <a:pt x="1141221" y="44160"/>
                  </a:lnTo>
                  <a:lnTo>
                    <a:pt x="1138008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0" name="object 70"/>
            <p:cNvSpPr/>
            <p:nvPr/>
          </p:nvSpPr>
          <p:spPr>
            <a:xfrm>
              <a:off x="1906676" y="2954553"/>
              <a:ext cx="1141730" cy="621665"/>
            </a:xfrm>
            <a:custGeom>
              <a:avLst/>
              <a:gdLst/>
              <a:ahLst/>
              <a:cxnLst/>
              <a:rect l="l" t="t" r="r" b="b"/>
              <a:pathLst>
                <a:path w="1141730" h="621664">
                  <a:moveTo>
                    <a:pt x="1138008" y="0"/>
                  </a:moveTo>
                  <a:lnTo>
                    <a:pt x="1141221" y="44160"/>
                  </a:lnTo>
                  <a:lnTo>
                    <a:pt x="1140288" y="87720"/>
                  </a:lnTo>
                  <a:lnTo>
                    <a:pt x="1135349" y="130541"/>
                  </a:lnTo>
                  <a:lnTo>
                    <a:pt x="1126541" y="172486"/>
                  </a:lnTo>
                  <a:lnTo>
                    <a:pt x="1114002" y="213418"/>
                  </a:lnTo>
                  <a:lnTo>
                    <a:pt x="1097869" y="253199"/>
                  </a:lnTo>
                  <a:lnTo>
                    <a:pt x="1078281" y="291691"/>
                  </a:lnTo>
                  <a:lnTo>
                    <a:pt x="1055374" y="328758"/>
                  </a:lnTo>
                  <a:lnTo>
                    <a:pt x="1029287" y="364261"/>
                  </a:lnTo>
                  <a:lnTo>
                    <a:pt x="1000158" y="398063"/>
                  </a:lnTo>
                  <a:lnTo>
                    <a:pt x="968124" y="430027"/>
                  </a:lnTo>
                  <a:lnTo>
                    <a:pt x="933323" y="460015"/>
                  </a:lnTo>
                  <a:lnTo>
                    <a:pt x="895893" y="487889"/>
                  </a:lnTo>
                  <a:lnTo>
                    <a:pt x="855971" y="513513"/>
                  </a:lnTo>
                  <a:lnTo>
                    <a:pt x="813695" y="536749"/>
                  </a:lnTo>
                  <a:lnTo>
                    <a:pt x="769203" y="557459"/>
                  </a:lnTo>
                  <a:lnTo>
                    <a:pt x="722633" y="575506"/>
                  </a:lnTo>
                  <a:lnTo>
                    <a:pt x="674122" y="590752"/>
                  </a:lnTo>
                  <a:lnTo>
                    <a:pt x="623809" y="603060"/>
                  </a:lnTo>
                  <a:lnTo>
                    <a:pt x="571830" y="612292"/>
                  </a:lnTo>
                  <a:lnTo>
                    <a:pt x="518325" y="618312"/>
                  </a:lnTo>
                  <a:lnTo>
                    <a:pt x="465536" y="621098"/>
                  </a:lnTo>
                  <a:lnTo>
                    <a:pt x="413833" y="620871"/>
                  </a:lnTo>
                  <a:lnTo>
                    <a:pt x="363233" y="617635"/>
                  </a:lnTo>
                  <a:lnTo>
                    <a:pt x="313749" y="611393"/>
                  </a:lnTo>
                  <a:lnTo>
                    <a:pt x="265400" y="602150"/>
                  </a:lnTo>
                  <a:lnTo>
                    <a:pt x="218200" y="589910"/>
                  </a:lnTo>
                  <a:lnTo>
                    <a:pt x="172165" y="574676"/>
                  </a:lnTo>
                  <a:lnTo>
                    <a:pt x="127312" y="556454"/>
                  </a:lnTo>
                  <a:lnTo>
                    <a:pt x="83656" y="535247"/>
                  </a:lnTo>
                  <a:lnTo>
                    <a:pt x="41213" y="511059"/>
                  </a:lnTo>
                  <a:lnTo>
                    <a:pt x="0" y="483895"/>
                  </a:lnTo>
                  <a:lnTo>
                    <a:pt x="192747" y="300647"/>
                  </a:lnTo>
                  <a:lnTo>
                    <a:pt x="232320" y="325249"/>
                  </a:lnTo>
                  <a:lnTo>
                    <a:pt x="274359" y="345200"/>
                  </a:lnTo>
                  <a:lnTo>
                    <a:pt x="318344" y="360530"/>
                  </a:lnTo>
                  <a:lnTo>
                    <a:pt x="363751" y="371271"/>
                  </a:lnTo>
                  <a:lnTo>
                    <a:pt x="410059" y="377455"/>
                  </a:lnTo>
                  <a:lnTo>
                    <a:pt x="456743" y="379114"/>
                  </a:lnTo>
                  <a:lnTo>
                    <a:pt x="503284" y="376280"/>
                  </a:lnTo>
                  <a:lnTo>
                    <a:pt x="549156" y="368984"/>
                  </a:lnTo>
                  <a:lnTo>
                    <a:pt x="593840" y="357259"/>
                  </a:lnTo>
                  <a:lnTo>
                    <a:pt x="636811" y="341136"/>
                  </a:lnTo>
                  <a:lnTo>
                    <a:pt x="677547" y="320647"/>
                  </a:lnTo>
                  <a:lnTo>
                    <a:pt x="715527" y="295824"/>
                  </a:lnTo>
                  <a:lnTo>
                    <a:pt x="750227" y="266700"/>
                  </a:lnTo>
                  <a:lnTo>
                    <a:pt x="783436" y="230833"/>
                  </a:lnTo>
                  <a:lnTo>
                    <a:pt x="809648" y="193049"/>
                  </a:lnTo>
                  <a:lnTo>
                    <a:pt x="828843" y="153395"/>
                  </a:lnTo>
                  <a:lnTo>
                    <a:pt x="841004" y="111915"/>
                  </a:lnTo>
                  <a:lnTo>
                    <a:pt x="846115" y="68654"/>
                  </a:lnTo>
                  <a:lnTo>
                    <a:pt x="844156" y="23660"/>
                  </a:lnTo>
                  <a:lnTo>
                    <a:pt x="1138008" y="0"/>
                  </a:lnTo>
                  <a:close/>
                </a:path>
              </a:pathLst>
            </a:custGeom>
            <a:ln w="9525">
              <a:solidFill>
                <a:srgbClr val="744C2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1" name="object 71"/>
            <p:cNvSpPr/>
            <p:nvPr/>
          </p:nvSpPr>
          <p:spPr>
            <a:xfrm>
              <a:off x="1700123" y="3109175"/>
              <a:ext cx="399415" cy="329565"/>
            </a:xfrm>
            <a:custGeom>
              <a:avLst/>
              <a:gdLst/>
              <a:ahLst/>
              <a:cxnLst/>
              <a:rect l="l" t="t" r="r" b="b"/>
              <a:pathLst>
                <a:path w="399414" h="329564">
                  <a:moveTo>
                    <a:pt x="281063" y="0"/>
                  </a:moveTo>
                  <a:lnTo>
                    <a:pt x="0" y="74155"/>
                  </a:lnTo>
                  <a:lnTo>
                    <a:pt x="18996" y="117216"/>
                  </a:lnTo>
                  <a:lnTo>
                    <a:pt x="41155" y="157651"/>
                  </a:lnTo>
                  <a:lnTo>
                    <a:pt x="66683" y="195713"/>
                  </a:lnTo>
                  <a:lnTo>
                    <a:pt x="95782" y="231653"/>
                  </a:lnTo>
                  <a:lnTo>
                    <a:pt x="128657" y="265723"/>
                  </a:lnTo>
                  <a:lnTo>
                    <a:pt x="165513" y="298175"/>
                  </a:lnTo>
                  <a:lnTo>
                    <a:pt x="206552" y="329260"/>
                  </a:lnTo>
                  <a:lnTo>
                    <a:pt x="399288" y="146024"/>
                  </a:lnTo>
                  <a:lnTo>
                    <a:pt x="359759" y="114382"/>
                  </a:lnTo>
                  <a:lnTo>
                    <a:pt x="327298" y="80013"/>
                  </a:lnTo>
                  <a:lnTo>
                    <a:pt x="301275" y="42143"/>
                  </a:lnTo>
                  <a:lnTo>
                    <a:pt x="281063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2" name="object 72"/>
            <p:cNvSpPr/>
            <p:nvPr/>
          </p:nvSpPr>
          <p:spPr>
            <a:xfrm>
              <a:off x="1700123" y="3109175"/>
              <a:ext cx="399415" cy="329565"/>
            </a:xfrm>
            <a:custGeom>
              <a:avLst/>
              <a:gdLst/>
              <a:ahLst/>
              <a:cxnLst/>
              <a:rect l="l" t="t" r="r" b="b"/>
              <a:pathLst>
                <a:path w="399414" h="329564">
                  <a:moveTo>
                    <a:pt x="206552" y="329260"/>
                  </a:moveTo>
                  <a:lnTo>
                    <a:pt x="165513" y="298175"/>
                  </a:lnTo>
                  <a:lnTo>
                    <a:pt x="128657" y="265723"/>
                  </a:lnTo>
                  <a:lnTo>
                    <a:pt x="95782" y="231653"/>
                  </a:lnTo>
                  <a:lnTo>
                    <a:pt x="66683" y="195713"/>
                  </a:lnTo>
                  <a:lnTo>
                    <a:pt x="41155" y="157651"/>
                  </a:lnTo>
                  <a:lnTo>
                    <a:pt x="18996" y="117216"/>
                  </a:lnTo>
                  <a:lnTo>
                    <a:pt x="0" y="74155"/>
                  </a:lnTo>
                  <a:lnTo>
                    <a:pt x="281063" y="0"/>
                  </a:lnTo>
                  <a:lnTo>
                    <a:pt x="301275" y="42143"/>
                  </a:lnTo>
                  <a:lnTo>
                    <a:pt x="327298" y="80013"/>
                  </a:lnTo>
                  <a:lnTo>
                    <a:pt x="359759" y="114382"/>
                  </a:lnTo>
                  <a:lnTo>
                    <a:pt x="399288" y="146024"/>
                  </a:lnTo>
                  <a:lnTo>
                    <a:pt x="206552" y="329260"/>
                  </a:lnTo>
                  <a:close/>
                </a:path>
              </a:pathLst>
            </a:custGeom>
            <a:ln w="9525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3" name="object 73"/>
            <p:cNvSpPr/>
            <p:nvPr/>
          </p:nvSpPr>
          <p:spPr>
            <a:xfrm>
              <a:off x="1665360" y="2809354"/>
              <a:ext cx="322580" cy="374015"/>
            </a:xfrm>
            <a:custGeom>
              <a:avLst/>
              <a:gdLst/>
              <a:ahLst/>
              <a:cxnLst/>
              <a:rect l="l" t="t" r="r" b="b"/>
              <a:pathLst>
                <a:path w="322580" h="374014">
                  <a:moveTo>
                    <a:pt x="46370" y="0"/>
                  </a:moveTo>
                  <a:lnTo>
                    <a:pt x="27158" y="46824"/>
                  </a:lnTo>
                  <a:lnTo>
                    <a:pt x="13028" y="93371"/>
                  </a:lnTo>
                  <a:lnTo>
                    <a:pt x="3976" y="139769"/>
                  </a:lnTo>
                  <a:lnTo>
                    <a:pt x="0" y="186143"/>
                  </a:lnTo>
                  <a:lnTo>
                    <a:pt x="1094" y="232623"/>
                  </a:lnTo>
                  <a:lnTo>
                    <a:pt x="7255" y="279334"/>
                  </a:lnTo>
                  <a:lnTo>
                    <a:pt x="18479" y="326406"/>
                  </a:lnTo>
                  <a:lnTo>
                    <a:pt x="34763" y="373964"/>
                  </a:lnTo>
                  <a:lnTo>
                    <a:pt x="315826" y="299808"/>
                  </a:lnTo>
                  <a:lnTo>
                    <a:pt x="300080" y="245645"/>
                  </a:lnTo>
                  <a:lnTo>
                    <a:pt x="295924" y="192303"/>
                  </a:lnTo>
                  <a:lnTo>
                    <a:pt x="303377" y="139199"/>
                  </a:lnTo>
                  <a:lnTo>
                    <a:pt x="322456" y="85750"/>
                  </a:lnTo>
                  <a:lnTo>
                    <a:pt x="46370" y="0"/>
                  </a:lnTo>
                  <a:close/>
                </a:path>
              </a:pathLst>
            </a:custGeom>
            <a:solidFill>
              <a:srgbClr val="20A6FA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4" name="object 74"/>
            <p:cNvSpPr/>
            <p:nvPr/>
          </p:nvSpPr>
          <p:spPr>
            <a:xfrm>
              <a:off x="1665360" y="2809354"/>
              <a:ext cx="322580" cy="374015"/>
            </a:xfrm>
            <a:custGeom>
              <a:avLst/>
              <a:gdLst/>
              <a:ahLst/>
              <a:cxnLst/>
              <a:rect l="l" t="t" r="r" b="b"/>
              <a:pathLst>
                <a:path w="322580" h="374014">
                  <a:moveTo>
                    <a:pt x="34763" y="373964"/>
                  </a:moveTo>
                  <a:lnTo>
                    <a:pt x="18479" y="326406"/>
                  </a:lnTo>
                  <a:lnTo>
                    <a:pt x="7255" y="279334"/>
                  </a:lnTo>
                  <a:lnTo>
                    <a:pt x="1094" y="232623"/>
                  </a:lnTo>
                  <a:lnTo>
                    <a:pt x="0" y="186143"/>
                  </a:lnTo>
                  <a:lnTo>
                    <a:pt x="3976" y="139769"/>
                  </a:lnTo>
                  <a:lnTo>
                    <a:pt x="13028" y="93371"/>
                  </a:lnTo>
                  <a:lnTo>
                    <a:pt x="27158" y="46824"/>
                  </a:lnTo>
                  <a:lnTo>
                    <a:pt x="46370" y="0"/>
                  </a:lnTo>
                  <a:lnTo>
                    <a:pt x="322456" y="85750"/>
                  </a:lnTo>
                  <a:lnTo>
                    <a:pt x="303377" y="139199"/>
                  </a:lnTo>
                  <a:lnTo>
                    <a:pt x="295924" y="192303"/>
                  </a:lnTo>
                  <a:lnTo>
                    <a:pt x="300080" y="245645"/>
                  </a:lnTo>
                  <a:lnTo>
                    <a:pt x="315826" y="299808"/>
                  </a:lnTo>
                  <a:lnTo>
                    <a:pt x="34763" y="373964"/>
                  </a:lnTo>
                  <a:close/>
                </a:path>
              </a:pathLst>
            </a:custGeom>
            <a:ln w="9525">
              <a:solidFill>
                <a:srgbClr val="20A6F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5" name="object 75"/>
            <p:cNvSpPr/>
            <p:nvPr/>
          </p:nvSpPr>
          <p:spPr>
            <a:xfrm>
              <a:off x="1711731" y="2444229"/>
              <a:ext cx="645795" cy="451484"/>
            </a:xfrm>
            <a:custGeom>
              <a:avLst/>
              <a:gdLst/>
              <a:ahLst/>
              <a:cxnLst/>
              <a:rect l="l" t="t" r="r" b="b"/>
              <a:pathLst>
                <a:path w="645794" h="451485">
                  <a:moveTo>
                    <a:pt x="645426" y="0"/>
                  </a:moveTo>
                  <a:lnTo>
                    <a:pt x="590987" y="1647"/>
                  </a:lnTo>
                  <a:lnTo>
                    <a:pt x="537751" y="6500"/>
                  </a:lnTo>
                  <a:lnTo>
                    <a:pt x="485863" y="14477"/>
                  </a:lnTo>
                  <a:lnTo>
                    <a:pt x="435468" y="25496"/>
                  </a:lnTo>
                  <a:lnTo>
                    <a:pt x="386712" y="39475"/>
                  </a:lnTo>
                  <a:lnTo>
                    <a:pt x="339739" y="56332"/>
                  </a:lnTo>
                  <a:lnTo>
                    <a:pt x="294694" y="75985"/>
                  </a:lnTo>
                  <a:lnTo>
                    <a:pt x="251723" y="98351"/>
                  </a:lnTo>
                  <a:lnTo>
                    <a:pt x="210970" y="123349"/>
                  </a:lnTo>
                  <a:lnTo>
                    <a:pt x="172581" y="150897"/>
                  </a:lnTo>
                  <a:lnTo>
                    <a:pt x="136700" y="180912"/>
                  </a:lnTo>
                  <a:lnTo>
                    <a:pt x="103473" y="213312"/>
                  </a:lnTo>
                  <a:lnTo>
                    <a:pt x="73044" y="248015"/>
                  </a:lnTo>
                  <a:lnTo>
                    <a:pt x="45559" y="284940"/>
                  </a:lnTo>
                  <a:lnTo>
                    <a:pt x="21162" y="324004"/>
                  </a:lnTo>
                  <a:lnTo>
                    <a:pt x="0" y="365125"/>
                  </a:lnTo>
                  <a:lnTo>
                    <a:pt x="276098" y="450875"/>
                  </a:lnTo>
                  <a:lnTo>
                    <a:pt x="298914" y="409842"/>
                  </a:lnTo>
                  <a:lnTo>
                    <a:pt x="327378" y="372646"/>
                  </a:lnTo>
                  <a:lnTo>
                    <a:pt x="361022" y="339550"/>
                  </a:lnTo>
                  <a:lnTo>
                    <a:pt x="399381" y="310818"/>
                  </a:lnTo>
                  <a:lnTo>
                    <a:pt x="441987" y="286715"/>
                  </a:lnTo>
                  <a:lnTo>
                    <a:pt x="488374" y="267505"/>
                  </a:lnTo>
                  <a:lnTo>
                    <a:pt x="538075" y="253451"/>
                  </a:lnTo>
                  <a:lnTo>
                    <a:pt x="590624" y="244819"/>
                  </a:lnTo>
                  <a:lnTo>
                    <a:pt x="645553" y="241871"/>
                  </a:lnTo>
                  <a:lnTo>
                    <a:pt x="645426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6" name="object 76"/>
            <p:cNvSpPr/>
            <p:nvPr/>
          </p:nvSpPr>
          <p:spPr>
            <a:xfrm>
              <a:off x="1711731" y="2444229"/>
              <a:ext cx="645795" cy="451484"/>
            </a:xfrm>
            <a:custGeom>
              <a:avLst/>
              <a:gdLst/>
              <a:ahLst/>
              <a:cxnLst/>
              <a:rect l="l" t="t" r="r" b="b"/>
              <a:pathLst>
                <a:path w="645794" h="451485">
                  <a:moveTo>
                    <a:pt x="0" y="365125"/>
                  </a:moveTo>
                  <a:lnTo>
                    <a:pt x="21162" y="324004"/>
                  </a:lnTo>
                  <a:lnTo>
                    <a:pt x="45559" y="284940"/>
                  </a:lnTo>
                  <a:lnTo>
                    <a:pt x="73044" y="248015"/>
                  </a:lnTo>
                  <a:lnTo>
                    <a:pt x="103473" y="213312"/>
                  </a:lnTo>
                  <a:lnTo>
                    <a:pt x="136700" y="180912"/>
                  </a:lnTo>
                  <a:lnTo>
                    <a:pt x="172581" y="150897"/>
                  </a:lnTo>
                  <a:lnTo>
                    <a:pt x="210970" y="123349"/>
                  </a:lnTo>
                  <a:lnTo>
                    <a:pt x="251723" y="98351"/>
                  </a:lnTo>
                  <a:lnTo>
                    <a:pt x="294694" y="75985"/>
                  </a:lnTo>
                  <a:lnTo>
                    <a:pt x="339739" y="56332"/>
                  </a:lnTo>
                  <a:lnTo>
                    <a:pt x="386712" y="39475"/>
                  </a:lnTo>
                  <a:lnTo>
                    <a:pt x="435468" y="25496"/>
                  </a:lnTo>
                  <a:lnTo>
                    <a:pt x="485863" y="14477"/>
                  </a:lnTo>
                  <a:lnTo>
                    <a:pt x="537751" y="6500"/>
                  </a:lnTo>
                  <a:lnTo>
                    <a:pt x="590987" y="1647"/>
                  </a:lnTo>
                  <a:lnTo>
                    <a:pt x="645426" y="0"/>
                  </a:lnTo>
                  <a:lnTo>
                    <a:pt x="645553" y="241871"/>
                  </a:lnTo>
                  <a:lnTo>
                    <a:pt x="590624" y="244819"/>
                  </a:lnTo>
                  <a:lnTo>
                    <a:pt x="538075" y="253451"/>
                  </a:lnTo>
                  <a:lnTo>
                    <a:pt x="488374" y="267505"/>
                  </a:lnTo>
                  <a:lnTo>
                    <a:pt x="441987" y="286715"/>
                  </a:lnTo>
                  <a:lnTo>
                    <a:pt x="399381" y="310818"/>
                  </a:lnTo>
                  <a:lnTo>
                    <a:pt x="361022" y="339550"/>
                  </a:lnTo>
                  <a:lnTo>
                    <a:pt x="327378" y="372646"/>
                  </a:lnTo>
                  <a:lnTo>
                    <a:pt x="298914" y="409842"/>
                  </a:lnTo>
                  <a:lnTo>
                    <a:pt x="276098" y="450875"/>
                  </a:lnTo>
                  <a:lnTo>
                    <a:pt x="0" y="365125"/>
                  </a:lnTo>
                  <a:close/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7" name="object 77"/>
            <p:cNvSpPr/>
            <p:nvPr/>
          </p:nvSpPr>
          <p:spPr>
            <a:xfrm>
              <a:off x="2821343" y="2379230"/>
              <a:ext cx="329565" cy="212090"/>
            </a:xfrm>
            <a:custGeom>
              <a:avLst/>
              <a:gdLst/>
              <a:ahLst/>
              <a:cxnLst/>
              <a:rect l="l" t="t" r="r" b="b"/>
              <a:pathLst>
                <a:path w="329564" h="212089">
                  <a:moveTo>
                    <a:pt x="329006" y="0"/>
                  </a:moveTo>
                  <a:lnTo>
                    <a:pt x="256429" y="17509"/>
                  </a:lnTo>
                  <a:lnTo>
                    <a:pt x="208229" y="37925"/>
                  </a:lnTo>
                  <a:lnTo>
                    <a:pt x="158131" y="64807"/>
                  </a:lnTo>
                  <a:lnTo>
                    <a:pt x="110672" y="97175"/>
                  </a:lnTo>
                  <a:lnTo>
                    <a:pt x="70383" y="134048"/>
                  </a:lnTo>
                  <a:lnTo>
                    <a:pt x="0" y="211670"/>
                  </a:lnTo>
                </a:path>
              </a:pathLst>
            </a:custGeom>
            <a:ln w="19050">
              <a:solidFill>
                <a:srgbClr val="C4996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8" name="object 78"/>
            <p:cNvSpPr/>
            <p:nvPr/>
          </p:nvSpPr>
          <p:spPr>
            <a:xfrm>
              <a:off x="2675394" y="3675964"/>
              <a:ext cx="63500" cy="254000"/>
            </a:xfrm>
            <a:custGeom>
              <a:avLst/>
              <a:gdLst/>
              <a:ahLst/>
              <a:cxnLst/>
              <a:rect l="l" t="t" r="r" b="b"/>
              <a:pathLst>
                <a:path w="63500" h="254000">
                  <a:moveTo>
                    <a:pt x="57226" y="253657"/>
                  </a:moveTo>
                  <a:lnTo>
                    <a:pt x="42634" y="245878"/>
                  </a:lnTo>
                  <a:lnTo>
                    <a:pt x="47382" y="223895"/>
                  </a:lnTo>
                  <a:lnTo>
                    <a:pt x="58526" y="189737"/>
                  </a:lnTo>
                  <a:lnTo>
                    <a:pt x="63124" y="145434"/>
                  </a:lnTo>
                  <a:lnTo>
                    <a:pt x="48234" y="9301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744C2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9" name="object 79"/>
            <p:cNvSpPr/>
            <p:nvPr/>
          </p:nvSpPr>
          <p:spPr>
            <a:xfrm>
              <a:off x="1567713" y="3486391"/>
              <a:ext cx="214629" cy="158115"/>
            </a:xfrm>
            <a:custGeom>
              <a:avLst/>
              <a:gdLst/>
              <a:ahLst/>
              <a:cxnLst/>
              <a:rect l="l" t="t" r="r" b="b"/>
              <a:pathLst>
                <a:path w="214630" h="158114">
                  <a:moveTo>
                    <a:pt x="0" y="157911"/>
                  </a:moveTo>
                  <a:lnTo>
                    <a:pt x="27633" y="150427"/>
                  </a:lnTo>
                  <a:lnTo>
                    <a:pt x="48542" y="129619"/>
                  </a:lnTo>
                  <a:lnTo>
                    <a:pt x="76895" y="97957"/>
                  </a:lnTo>
                  <a:lnTo>
                    <a:pt x="126860" y="57912"/>
                  </a:lnTo>
                  <a:lnTo>
                    <a:pt x="214185" y="0"/>
                  </a:lnTo>
                </a:path>
              </a:pathLst>
            </a:custGeom>
            <a:ln w="19050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0" name="object 80"/>
            <p:cNvSpPr/>
            <p:nvPr/>
          </p:nvSpPr>
          <p:spPr>
            <a:xfrm>
              <a:off x="1333728" y="2988487"/>
              <a:ext cx="333375" cy="7620"/>
            </a:xfrm>
            <a:custGeom>
              <a:avLst/>
              <a:gdLst/>
              <a:ahLst/>
              <a:cxnLst/>
              <a:rect l="l" t="t" r="r" b="b"/>
              <a:pathLst>
                <a:path w="333375" h="7619">
                  <a:moveTo>
                    <a:pt x="0" y="0"/>
                  </a:moveTo>
                  <a:lnTo>
                    <a:pt x="70885" y="844"/>
                  </a:lnTo>
                  <a:lnTo>
                    <a:pt x="116618" y="1813"/>
                  </a:lnTo>
                  <a:lnTo>
                    <a:pt x="169201" y="3070"/>
                  </a:lnTo>
                  <a:lnTo>
                    <a:pt x="228625" y="4559"/>
                  </a:lnTo>
                  <a:lnTo>
                    <a:pt x="333362" y="7188"/>
                  </a:lnTo>
                </a:path>
              </a:pathLst>
            </a:custGeom>
            <a:ln w="19050">
              <a:solidFill>
                <a:srgbClr val="20A6F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1" name="object 81"/>
            <p:cNvSpPr/>
            <p:nvPr/>
          </p:nvSpPr>
          <p:spPr>
            <a:xfrm>
              <a:off x="1629841" y="2309304"/>
              <a:ext cx="335280" cy="235585"/>
            </a:xfrm>
            <a:custGeom>
              <a:avLst/>
              <a:gdLst/>
              <a:ahLst/>
              <a:cxnLst/>
              <a:rect l="l" t="t" r="r" b="b"/>
              <a:pathLst>
                <a:path w="335280" h="235585">
                  <a:moveTo>
                    <a:pt x="0" y="0"/>
                  </a:moveTo>
                  <a:lnTo>
                    <a:pt x="65056" y="14441"/>
                  </a:lnTo>
                  <a:lnTo>
                    <a:pt x="109732" y="31464"/>
                  </a:lnTo>
                  <a:lnTo>
                    <a:pt x="157147" y="54109"/>
                  </a:lnTo>
                  <a:lnTo>
                    <a:pt x="203283" y="81690"/>
                  </a:lnTo>
                  <a:lnTo>
                    <a:pt x="244120" y="113522"/>
                  </a:lnTo>
                  <a:lnTo>
                    <a:pt x="275640" y="148920"/>
                  </a:lnTo>
                  <a:lnTo>
                    <a:pt x="335178" y="235127"/>
                  </a:lnTo>
                </a:path>
              </a:pathLst>
            </a:custGeom>
            <a:ln w="19050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1394191" y="1560420"/>
            <a:ext cx="159907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Percent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Total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High</a:t>
            </a:r>
            <a:r>
              <a:rPr sz="794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Cost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Loans,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54</a:t>
            </a:fld>
            <a:endParaRPr spc="-22" dirty="0">
              <a:latin typeface="Gill Sans MT"/>
              <a:cs typeface="Gill Sans M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972360" y="2039471"/>
            <a:ext cx="78217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49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Black:</a:t>
            </a:r>
            <a:r>
              <a:rPr sz="794" spc="49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44" dirty="0">
                <a:solidFill>
                  <a:srgbClr val="323232"/>
                </a:solidFill>
                <a:latin typeface="Gill Sans MT"/>
                <a:cs typeface="Gill Sans MT"/>
              </a:rPr>
              <a:t>23.4</a:t>
            </a:r>
            <a:r>
              <a:rPr sz="794" spc="49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602566" y="3409390"/>
            <a:ext cx="792256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White: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44" dirty="0">
                <a:solidFill>
                  <a:srgbClr val="323232"/>
                </a:solidFill>
                <a:latin typeface="Gill Sans MT"/>
                <a:cs typeface="Gill Sans MT"/>
              </a:rPr>
              <a:t>37.9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78809" y="3157258"/>
            <a:ext cx="70372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18" dirty="0">
                <a:solidFill>
                  <a:srgbClr val="323232"/>
                </a:solidFill>
                <a:latin typeface="Gill Sans MT"/>
                <a:cs typeface="Gill Sans MT"/>
              </a:rPr>
              <a:t>Hispanic:</a:t>
            </a:r>
            <a:r>
              <a:rPr sz="794" spc="101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18" dirty="0">
                <a:solidFill>
                  <a:srgbClr val="323232"/>
                </a:solidFill>
                <a:latin typeface="Gill Sans MT"/>
                <a:cs typeface="Gill Sans MT"/>
              </a:rPr>
              <a:t>8.7</a:t>
            </a:r>
            <a:r>
              <a:rPr sz="794" spc="101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61147" y="2577354"/>
            <a:ext cx="620246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9" dirty="0">
                <a:solidFill>
                  <a:srgbClr val="323232"/>
                </a:solidFill>
                <a:latin typeface="Gill Sans MT"/>
                <a:cs typeface="Gill Sans MT"/>
              </a:rPr>
              <a:t>Asian:</a:t>
            </a:r>
            <a:r>
              <a:rPr sz="794" spc="6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44" dirty="0">
                <a:solidFill>
                  <a:srgbClr val="323232"/>
                </a:solidFill>
                <a:latin typeface="Gill Sans MT"/>
                <a:cs typeface="Gill Sans MT"/>
              </a:rPr>
              <a:t>10.7</a:t>
            </a:r>
            <a:r>
              <a:rPr sz="794" spc="6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30088" y="1972236"/>
            <a:ext cx="61296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Other: </a:t>
            </a:r>
            <a:r>
              <a:rPr sz="794" spc="44" dirty="0">
                <a:solidFill>
                  <a:srgbClr val="323232"/>
                </a:solidFill>
                <a:latin typeface="Gill Sans MT"/>
                <a:cs typeface="Gill Sans MT"/>
              </a:rPr>
              <a:t>19.2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84" dirty="0"/>
              <a:t>Race</a:t>
            </a:r>
            <a:r>
              <a:rPr spc="-44" dirty="0"/>
              <a:t> </a:t>
            </a:r>
            <a:r>
              <a:rPr spc="75" dirty="0"/>
              <a:t>and</a:t>
            </a:r>
            <a:r>
              <a:rPr spc="-40" dirty="0"/>
              <a:t> </a:t>
            </a:r>
            <a:r>
              <a:rPr spc="101" dirty="0"/>
              <a:t>Ethnicity</a:t>
            </a:r>
            <a:r>
              <a:rPr spc="-40" dirty="0"/>
              <a:t> </a:t>
            </a:r>
            <a:r>
              <a:rPr spc="84" dirty="0"/>
              <a:t>Comparison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84" dirty="0"/>
              <a:t>Housing</a:t>
            </a:r>
            <a:r>
              <a:rPr spc="-40" dirty="0"/>
              <a:t> </a:t>
            </a:r>
            <a:r>
              <a:rPr spc="71" dirty="0"/>
              <a:t>Indicators</a:t>
            </a:r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4" name="object 4"/>
          <p:cNvGrpSpPr/>
          <p:nvPr/>
        </p:nvGrpSpPr>
        <p:grpSpPr>
          <a:xfrm>
            <a:off x="4924986" y="1756523"/>
            <a:ext cx="3403787" cy="1084169"/>
            <a:chOff x="5429250" y="1990725"/>
            <a:chExt cx="3857625" cy="1228725"/>
          </a:xfrm>
        </p:grpSpPr>
        <p:sp>
          <p:nvSpPr>
            <p:cNvPr id="5" name="object 5"/>
            <p:cNvSpPr/>
            <p:nvPr/>
          </p:nvSpPr>
          <p:spPr>
            <a:xfrm>
              <a:off x="5429250" y="1995487"/>
              <a:ext cx="3857625" cy="1224280"/>
            </a:xfrm>
            <a:custGeom>
              <a:avLst/>
              <a:gdLst/>
              <a:ahLst/>
              <a:cxnLst/>
              <a:rect l="l" t="t" r="r" b="b"/>
              <a:pathLst>
                <a:path w="3857625" h="1224280">
                  <a:moveTo>
                    <a:pt x="1223962" y="1128712"/>
                  </a:moveTo>
                  <a:lnTo>
                    <a:pt x="1223962" y="1223962"/>
                  </a:lnTo>
                </a:path>
                <a:path w="3857625" h="1224280">
                  <a:moveTo>
                    <a:pt x="1976437" y="1128712"/>
                  </a:moveTo>
                  <a:lnTo>
                    <a:pt x="1976437" y="1223962"/>
                  </a:lnTo>
                </a:path>
                <a:path w="3857625" h="1224280">
                  <a:moveTo>
                    <a:pt x="2728912" y="1128712"/>
                  </a:moveTo>
                  <a:lnTo>
                    <a:pt x="2728912" y="1223962"/>
                  </a:lnTo>
                </a:path>
                <a:path w="3857625" h="1224280">
                  <a:moveTo>
                    <a:pt x="3481387" y="1128712"/>
                  </a:moveTo>
                  <a:lnTo>
                    <a:pt x="3481387" y="1223962"/>
                  </a:lnTo>
                </a:path>
                <a:path w="3857625" h="1224280">
                  <a:moveTo>
                    <a:pt x="471487" y="1128712"/>
                  </a:moveTo>
                  <a:lnTo>
                    <a:pt x="471487" y="1223962"/>
                  </a:lnTo>
                </a:path>
                <a:path w="3857625" h="1224280">
                  <a:moveTo>
                    <a:pt x="95250" y="1133475"/>
                  </a:moveTo>
                  <a:lnTo>
                    <a:pt x="3857625" y="1133475"/>
                  </a:lnTo>
                </a:path>
                <a:path w="3857625" h="1224280">
                  <a:moveTo>
                    <a:pt x="95250" y="0"/>
                  </a:moveTo>
                  <a:lnTo>
                    <a:pt x="0" y="0"/>
                  </a:lnTo>
                </a:path>
                <a:path w="3857625" h="1224280">
                  <a:moveTo>
                    <a:pt x="95250" y="571500"/>
                  </a:moveTo>
                  <a:lnTo>
                    <a:pt x="0" y="571500"/>
                  </a:lnTo>
                </a:path>
                <a:path w="3857625" h="1224280">
                  <a:moveTo>
                    <a:pt x="95250" y="1133475"/>
                  </a:moveTo>
                  <a:lnTo>
                    <a:pt x="0" y="1133475"/>
                  </a:lnTo>
                </a:path>
                <a:path w="3857625" h="1224280">
                  <a:moveTo>
                    <a:pt x="90487" y="4762"/>
                  </a:moveTo>
                  <a:lnTo>
                    <a:pt x="90487" y="11287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5653087" y="2643187"/>
              <a:ext cx="485775" cy="481330"/>
            </a:xfrm>
            <a:custGeom>
              <a:avLst/>
              <a:gdLst/>
              <a:ahLst/>
              <a:cxnLst/>
              <a:rect l="l" t="t" r="r" b="b"/>
              <a:pathLst>
                <a:path w="485775" h="481330">
                  <a:moveTo>
                    <a:pt x="485774" y="0"/>
                  </a:moveTo>
                  <a:lnTo>
                    <a:pt x="0" y="0"/>
                  </a:lnTo>
                  <a:lnTo>
                    <a:pt x="0" y="481012"/>
                  </a:lnTo>
                  <a:lnTo>
                    <a:pt x="485774" y="481012"/>
                  </a:lnTo>
                  <a:lnTo>
                    <a:pt x="485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5653087" y="2643187"/>
              <a:ext cx="485775" cy="481330"/>
            </a:xfrm>
            <a:custGeom>
              <a:avLst/>
              <a:gdLst/>
              <a:ahLst/>
              <a:cxnLst/>
              <a:rect l="l" t="t" r="r" b="b"/>
              <a:pathLst>
                <a:path w="485775" h="481330">
                  <a:moveTo>
                    <a:pt x="485774" y="481012"/>
                  </a:moveTo>
                  <a:lnTo>
                    <a:pt x="485774" y="0"/>
                  </a:lnTo>
                  <a:lnTo>
                    <a:pt x="0" y="0"/>
                  </a:lnTo>
                  <a:lnTo>
                    <a:pt x="0" y="4810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6405562" y="2281237"/>
              <a:ext cx="485775" cy="843280"/>
            </a:xfrm>
            <a:custGeom>
              <a:avLst/>
              <a:gdLst/>
              <a:ahLst/>
              <a:cxnLst/>
              <a:rect l="l" t="t" r="r" b="b"/>
              <a:pathLst>
                <a:path w="485775" h="843280">
                  <a:moveTo>
                    <a:pt x="485774" y="0"/>
                  </a:moveTo>
                  <a:lnTo>
                    <a:pt x="0" y="0"/>
                  </a:lnTo>
                  <a:lnTo>
                    <a:pt x="0" y="842962"/>
                  </a:lnTo>
                  <a:lnTo>
                    <a:pt x="485774" y="842962"/>
                  </a:lnTo>
                  <a:lnTo>
                    <a:pt x="485774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6405562" y="2281237"/>
              <a:ext cx="485775" cy="843280"/>
            </a:xfrm>
            <a:custGeom>
              <a:avLst/>
              <a:gdLst/>
              <a:ahLst/>
              <a:cxnLst/>
              <a:rect l="l" t="t" r="r" b="b"/>
              <a:pathLst>
                <a:path w="485775" h="843280">
                  <a:moveTo>
                    <a:pt x="485774" y="842962"/>
                  </a:moveTo>
                  <a:lnTo>
                    <a:pt x="485774" y="0"/>
                  </a:lnTo>
                  <a:lnTo>
                    <a:pt x="0" y="0"/>
                  </a:lnTo>
                  <a:lnTo>
                    <a:pt x="0" y="8429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7158036" y="2843212"/>
              <a:ext cx="485775" cy="281305"/>
            </a:xfrm>
            <a:custGeom>
              <a:avLst/>
              <a:gdLst/>
              <a:ahLst/>
              <a:cxnLst/>
              <a:rect l="l" t="t" r="r" b="b"/>
              <a:pathLst>
                <a:path w="485775" h="281305">
                  <a:moveTo>
                    <a:pt x="485774" y="0"/>
                  </a:moveTo>
                  <a:lnTo>
                    <a:pt x="0" y="0"/>
                  </a:lnTo>
                  <a:lnTo>
                    <a:pt x="0" y="280987"/>
                  </a:lnTo>
                  <a:lnTo>
                    <a:pt x="485774" y="280987"/>
                  </a:lnTo>
                  <a:lnTo>
                    <a:pt x="485774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7158036" y="2843212"/>
              <a:ext cx="485775" cy="281305"/>
            </a:xfrm>
            <a:custGeom>
              <a:avLst/>
              <a:gdLst/>
              <a:ahLst/>
              <a:cxnLst/>
              <a:rect l="l" t="t" r="r" b="b"/>
              <a:pathLst>
                <a:path w="485775" h="281305">
                  <a:moveTo>
                    <a:pt x="485774" y="280987"/>
                  </a:moveTo>
                  <a:lnTo>
                    <a:pt x="485774" y="0"/>
                  </a:lnTo>
                  <a:lnTo>
                    <a:pt x="0" y="0"/>
                  </a:lnTo>
                  <a:lnTo>
                    <a:pt x="0" y="2809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7910511" y="2386012"/>
              <a:ext cx="485775" cy="738505"/>
            </a:xfrm>
            <a:custGeom>
              <a:avLst/>
              <a:gdLst/>
              <a:ahLst/>
              <a:cxnLst/>
              <a:rect l="l" t="t" r="r" b="b"/>
              <a:pathLst>
                <a:path w="485775" h="738505">
                  <a:moveTo>
                    <a:pt x="485774" y="0"/>
                  </a:moveTo>
                  <a:lnTo>
                    <a:pt x="0" y="0"/>
                  </a:lnTo>
                  <a:lnTo>
                    <a:pt x="0" y="738187"/>
                  </a:lnTo>
                  <a:lnTo>
                    <a:pt x="485774" y="738187"/>
                  </a:lnTo>
                  <a:lnTo>
                    <a:pt x="485774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7910511" y="2386012"/>
              <a:ext cx="485775" cy="738505"/>
            </a:xfrm>
            <a:custGeom>
              <a:avLst/>
              <a:gdLst/>
              <a:ahLst/>
              <a:cxnLst/>
              <a:rect l="l" t="t" r="r" b="b"/>
              <a:pathLst>
                <a:path w="485775" h="738505">
                  <a:moveTo>
                    <a:pt x="485774" y="738187"/>
                  </a:moveTo>
                  <a:lnTo>
                    <a:pt x="485774" y="0"/>
                  </a:lnTo>
                  <a:lnTo>
                    <a:pt x="0" y="0"/>
                  </a:lnTo>
                  <a:lnTo>
                    <a:pt x="0" y="7381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8662986" y="2500312"/>
              <a:ext cx="485775" cy="624205"/>
            </a:xfrm>
            <a:custGeom>
              <a:avLst/>
              <a:gdLst/>
              <a:ahLst/>
              <a:cxnLst/>
              <a:rect l="l" t="t" r="r" b="b"/>
              <a:pathLst>
                <a:path w="485775" h="624205">
                  <a:moveTo>
                    <a:pt x="485774" y="0"/>
                  </a:moveTo>
                  <a:lnTo>
                    <a:pt x="0" y="0"/>
                  </a:lnTo>
                  <a:lnTo>
                    <a:pt x="0" y="623887"/>
                  </a:lnTo>
                  <a:lnTo>
                    <a:pt x="485774" y="623887"/>
                  </a:lnTo>
                  <a:lnTo>
                    <a:pt x="485774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8662986" y="2500312"/>
              <a:ext cx="485775" cy="624205"/>
            </a:xfrm>
            <a:custGeom>
              <a:avLst/>
              <a:gdLst/>
              <a:ahLst/>
              <a:cxnLst/>
              <a:rect l="l" t="t" r="r" b="b"/>
              <a:pathLst>
                <a:path w="485775" h="624205">
                  <a:moveTo>
                    <a:pt x="485774" y="623887"/>
                  </a:moveTo>
                  <a:lnTo>
                    <a:pt x="485774" y="0"/>
                  </a:lnTo>
                  <a:lnTo>
                    <a:pt x="0" y="0"/>
                  </a:lnTo>
                  <a:lnTo>
                    <a:pt x="0" y="6238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165619" y="1493184"/>
            <a:ext cx="271182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latin typeface="Arial Narrow"/>
                <a:cs typeface="Arial Narrow"/>
              </a:rPr>
              <a:t>Percent</a:t>
            </a:r>
            <a:r>
              <a:rPr sz="794" b="1" spc="4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of</a:t>
            </a:r>
            <a:r>
              <a:rPr sz="794" b="1" spc="4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Applicants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Denied</a:t>
            </a:r>
            <a:r>
              <a:rPr sz="794" b="1" spc="4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a</a:t>
            </a:r>
            <a:r>
              <a:rPr sz="794" b="1" spc="4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Home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Loan</a:t>
            </a:r>
            <a:r>
              <a:rPr sz="794" b="1" spc="4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by</a:t>
            </a:r>
            <a:r>
              <a:rPr sz="794" b="1" spc="4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Race/Ethnicity,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spc="-18" dirty="0">
                <a:latin typeface="Arial Narrow"/>
                <a:cs typeface="Arial Narrow"/>
              </a:rPr>
              <a:t>2020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16336" y="2165537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latin typeface="Gill Sans MT"/>
                <a:cs typeface="Gill Sans MT"/>
              </a:rPr>
              <a:t>8.6%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46666" y="1846169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latin typeface="Gill Sans MT"/>
                <a:cs typeface="Gill Sans MT"/>
              </a:rPr>
              <a:t>15.1%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44228" y="2342029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latin typeface="Gill Sans MT"/>
                <a:cs typeface="Gill Sans MT"/>
              </a:rPr>
              <a:t>5.1%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74559" y="1938618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latin typeface="Gill Sans MT"/>
                <a:cs typeface="Gill Sans MT"/>
              </a:rPr>
              <a:t>13.2%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38508" y="2039471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latin typeface="Gill Sans MT"/>
                <a:cs typeface="Gill Sans MT"/>
              </a:rPr>
              <a:t>11.2%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18187" y="2807634"/>
            <a:ext cx="446554" cy="282143"/>
          </a:xfrm>
          <a:prstGeom prst="rect">
            <a:avLst/>
          </a:prstGeom>
        </p:spPr>
        <p:txBody>
          <a:bodyPr vert="horz" wrap="square" lIns="0" tIns="24652" rIns="0" bIns="0" rtlCol="0">
            <a:spAutoFit/>
          </a:bodyPr>
          <a:lstStyle/>
          <a:p>
            <a:pPr algn="ctr">
              <a:spcBef>
                <a:spcPts val="193"/>
              </a:spcBef>
            </a:pPr>
            <a:r>
              <a:rPr sz="794" spc="-22" dirty="0">
                <a:latin typeface="Gill Sans MT"/>
                <a:cs typeface="Gill Sans MT"/>
              </a:rPr>
              <a:t>All</a:t>
            </a:r>
            <a:endParaRPr sz="794">
              <a:latin typeface="Gill Sans MT"/>
              <a:cs typeface="Gill Sans MT"/>
            </a:endParaRPr>
          </a:p>
          <a:p>
            <a:pPr algn="ctr">
              <a:spcBef>
                <a:spcPts val="106"/>
              </a:spcBef>
            </a:pPr>
            <a:r>
              <a:rPr sz="794" spc="-9" dirty="0">
                <a:latin typeface="Gill Sans MT"/>
                <a:cs typeface="Gill Sans MT"/>
              </a:rPr>
              <a:t>Applicants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82135" y="2807634"/>
            <a:ext cx="446554" cy="282143"/>
          </a:xfrm>
          <a:prstGeom prst="rect">
            <a:avLst/>
          </a:prstGeom>
        </p:spPr>
        <p:txBody>
          <a:bodyPr vert="horz" wrap="square" lIns="0" tIns="24652" rIns="0" bIns="0" rtlCol="0">
            <a:spAutoFit/>
          </a:bodyPr>
          <a:lstStyle/>
          <a:p>
            <a:pPr algn="ctr">
              <a:spcBef>
                <a:spcPts val="193"/>
              </a:spcBef>
            </a:pPr>
            <a:r>
              <a:rPr sz="794" spc="-9" dirty="0"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  <a:p>
            <a:pPr algn="ctr">
              <a:spcBef>
                <a:spcPts val="106"/>
              </a:spcBef>
            </a:pPr>
            <a:r>
              <a:rPr sz="794" spc="-9" dirty="0">
                <a:latin typeface="Gill Sans MT"/>
                <a:cs typeface="Gill Sans MT"/>
              </a:rPr>
              <a:t>Applicants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46084" y="2807634"/>
            <a:ext cx="446554" cy="282143"/>
          </a:xfrm>
          <a:prstGeom prst="rect">
            <a:avLst/>
          </a:prstGeom>
        </p:spPr>
        <p:txBody>
          <a:bodyPr vert="horz" wrap="square" lIns="0" tIns="24652" rIns="0" bIns="0" rtlCol="0">
            <a:spAutoFit/>
          </a:bodyPr>
          <a:lstStyle/>
          <a:p>
            <a:pPr algn="ctr">
              <a:spcBef>
                <a:spcPts val="193"/>
              </a:spcBef>
            </a:pPr>
            <a:r>
              <a:rPr sz="794" spc="-9" dirty="0"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  <a:p>
            <a:pPr algn="ctr">
              <a:spcBef>
                <a:spcPts val="106"/>
              </a:spcBef>
            </a:pPr>
            <a:r>
              <a:rPr sz="794" spc="-9" dirty="0">
                <a:latin typeface="Gill Sans MT"/>
                <a:cs typeface="Gill Sans MT"/>
              </a:rPr>
              <a:t>Applicants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10032" y="2807634"/>
            <a:ext cx="446554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37542">
              <a:lnSpc>
                <a:spcPct val="111100"/>
              </a:lnSpc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Hispanic Applicants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73981" y="2807634"/>
            <a:ext cx="446554" cy="282143"/>
          </a:xfrm>
          <a:prstGeom prst="rect">
            <a:avLst/>
          </a:prstGeom>
        </p:spPr>
        <p:txBody>
          <a:bodyPr vert="horz" wrap="square" lIns="0" tIns="24652" rIns="0" bIns="0" rtlCol="0">
            <a:spAutoFit/>
          </a:bodyPr>
          <a:lstStyle/>
          <a:p>
            <a:pPr algn="ctr">
              <a:spcBef>
                <a:spcPts val="193"/>
              </a:spcBef>
            </a:pPr>
            <a:r>
              <a:rPr sz="794" spc="-9" dirty="0"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  <a:p>
            <a:pPr algn="ctr">
              <a:spcBef>
                <a:spcPts val="106"/>
              </a:spcBef>
            </a:pPr>
            <a:r>
              <a:rPr sz="794" spc="-9" dirty="0">
                <a:latin typeface="Gill Sans MT"/>
                <a:cs typeface="Gill Sans MT"/>
              </a:rPr>
              <a:t>Applicants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58142" y="2695015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08354" y="2199155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10%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08354" y="1703295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20%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458540" y="3571875"/>
            <a:ext cx="4378699" cy="2677085"/>
            <a:chOff x="4900612" y="4048125"/>
            <a:chExt cx="4962525" cy="3034030"/>
          </a:xfrm>
        </p:grpSpPr>
        <p:sp>
          <p:nvSpPr>
            <p:cNvPr id="31" name="object 31"/>
            <p:cNvSpPr/>
            <p:nvPr/>
          </p:nvSpPr>
          <p:spPr>
            <a:xfrm>
              <a:off x="4905375" y="4090987"/>
              <a:ext cx="4953000" cy="2986405"/>
            </a:xfrm>
            <a:custGeom>
              <a:avLst/>
              <a:gdLst/>
              <a:ahLst/>
              <a:cxnLst/>
              <a:rect l="l" t="t" r="r" b="b"/>
              <a:pathLst>
                <a:path w="4953000" h="2986404">
                  <a:moveTo>
                    <a:pt x="1309687" y="2890837"/>
                  </a:moveTo>
                  <a:lnTo>
                    <a:pt x="1309687" y="2986087"/>
                  </a:lnTo>
                </a:path>
                <a:path w="4953000" h="2986404">
                  <a:moveTo>
                    <a:pt x="2119312" y="2890837"/>
                  </a:moveTo>
                  <a:lnTo>
                    <a:pt x="2119312" y="2986087"/>
                  </a:lnTo>
                </a:path>
                <a:path w="4953000" h="2986404">
                  <a:moveTo>
                    <a:pt x="2928937" y="2890837"/>
                  </a:moveTo>
                  <a:lnTo>
                    <a:pt x="2928937" y="2986087"/>
                  </a:lnTo>
                </a:path>
                <a:path w="4953000" h="2986404">
                  <a:moveTo>
                    <a:pt x="3738562" y="2890837"/>
                  </a:moveTo>
                  <a:lnTo>
                    <a:pt x="3738562" y="2986087"/>
                  </a:lnTo>
                </a:path>
                <a:path w="4953000" h="2986404">
                  <a:moveTo>
                    <a:pt x="4548187" y="2890837"/>
                  </a:moveTo>
                  <a:lnTo>
                    <a:pt x="4548187" y="2986087"/>
                  </a:lnTo>
                </a:path>
                <a:path w="4953000" h="2986404">
                  <a:moveTo>
                    <a:pt x="500062" y="2890837"/>
                  </a:moveTo>
                  <a:lnTo>
                    <a:pt x="500062" y="2986087"/>
                  </a:lnTo>
                </a:path>
                <a:path w="4953000" h="2986404">
                  <a:moveTo>
                    <a:pt x="95250" y="2895600"/>
                  </a:moveTo>
                  <a:lnTo>
                    <a:pt x="4953000" y="2895600"/>
                  </a:lnTo>
                </a:path>
                <a:path w="4953000" h="2986404">
                  <a:moveTo>
                    <a:pt x="95250" y="0"/>
                  </a:moveTo>
                  <a:lnTo>
                    <a:pt x="0" y="0"/>
                  </a:lnTo>
                </a:path>
                <a:path w="4953000" h="2986404">
                  <a:moveTo>
                    <a:pt x="95250" y="733425"/>
                  </a:moveTo>
                  <a:lnTo>
                    <a:pt x="0" y="733425"/>
                  </a:lnTo>
                </a:path>
                <a:path w="4953000" h="2986404">
                  <a:moveTo>
                    <a:pt x="95250" y="1457325"/>
                  </a:moveTo>
                  <a:lnTo>
                    <a:pt x="0" y="1457325"/>
                  </a:lnTo>
                </a:path>
                <a:path w="4953000" h="2986404">
                  <a:moveTo>
                    <a:pt x="95250" y="2171700"/>
                  </a:moveTo>
                  <a:lnTo>
                    <a:pt x="0" y="2171700"/>
                  </a:lnTo>
                </a:path>
                <a:path w="4953000" h="2986404">
                  <a:moveTo>
                    <a:pt x="95250" y="2895600"/>
                  </a:moveTo>
                  <a:lnTo>
                    <a:pt x="0" y="2895600"/>
                  </a:lnTo>
                </a:path>
                <a:path w="4953000" h="2986404">
                  <a:moveTo>
                    <a:pt x="90487" y="4762"/>
                  </a:moveTo>
                  <a:lnTo>
                    <a:pt x="90487" y="28908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2" name="object 32"/>
            <p:cNvSpPr/>
            <p:nvPr/>
          </p:nvSpPr>
          <p:spPr>
            <a:xfrm>
              <a:off x="5405437" y="4095750"/>
              <a:ext cx="4048125" cy="2886075"/>
            </a:xfrm>
            <a:custGeom>
              <a:avLst/>
              <a:gdLst/>
              <a:ahLst/>
              <a:cxnLst/>
              <a:rect l="l" t="t" r="r" b="b"/>
              <a:pathLst>
                <a:path w="4048125" h="2886075">
                  <a:moveTo>
                    <a:pt x="4048125" y="0"/>
                  </a:moveTo>
                  <a:lnTo>
                    <a:pt x="3238500" y="1572907"/>
                  </a:lnTo>
                  <a:lnTo>
                    <a:pt x="2428875" y="1743189"/>
                  </a:lnTo>
                  <a:lnTo>
                    <a:pt x="1619250" y="1772056"/>
                  </a:lnTo>
                  <a:lnTo>
                    <a:pt x="809625" y="1595996"/>
                  </a:lnTo>
                  <a:lnTo>
                    <a:pt x="0" y="1910575"/>
                  </a:lnTo>
                  <a:lnTo>
                    <a:pt x="0" y="2886075"/>
                  </a:lnTo>
                  <a:lnTo>
                    <a:pt x="4048125" y="2886075"/>
                  </a:lnTo>
                  <a:lnTo>
                    <a:pt x="4048125" y="0"/>
                  </a:lnTo>
                  <a:close/>
                </a:path>
              </a:pathLst>
            </a:custGeom>
            <a:solidFill>
              <a:srgbClr val="744C29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5405437" y="4095750"/>
              <a:ext cx="4048125" cy="1910714"/>
            </a:xfrm>
            <a:custGeom>
              <a:avLst/>
              <a:gdLst/>
              <a:ahLst/>
              <a:cxnLst/>
              <a:rect l="l" t="t" r="r" b="b"/>
              <a:pathLst>
                <a:path w="4048125" h="1910714">
                  <a:moveTo>
                    <a:pt x="0" y="1910575"/>
                  </a:moveTo>
                  <a:lnTo>
                    <a:pt x="809625" y="1595996"/>
                  </a:lnTo>
                  <a:lnTo>
                    <a:pt x="1619250" y="1772056"/>
                  </a:lnTo>
                  <a:lnTo>
                    <a:pt x="2428875" y="1743189"/>
                  </a:lnTo>
                  <a:lnTo>
                    <a:pt x="3238500" y="1572907"/>
                  </a:lnTo>
                  <a:lnTo>
                    <a:pt x="4048125" y="0"/>
                  </a:lnTo>
                </a:path>
              </a:pathLst>
            </a:custGeom>
            <a:ln w="19050">
              <a:solidFill>
                <a:srgbClr val="744C2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01212" y="4048125"/>
              <a:ext cx="95173" cy="952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1587" y="5621032"/>
              <a:ext cx="95173" cy="9525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1963" y="5791314"/>
              <a:ext cx="95173" cy="952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2338" y="5820181"/>
              <a:ext cx="95173" cy="9525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2713" y="5644121"/>
              <a:ext cx="95173" cy="9525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3088" y="5958700"/>
              <a:ext cx="95173" cy="9525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405437" y="4095750"/>
              <a:ext cx="4048125" cy="2886075"/>
            </a:xfrm>
            <a:custGeom>
              <a:avLst/>
              <a:gdLst/>
              <a:ahLst/>
              <a:cxnLst/>
              <a:rect l="l" t="t" r="r" b="b"/>
              <a:pathLst>
                <a:path w="4048125" h="2886075">
                  <a:moveTo>
                    <a:pt x="4048125" y="0"/>
                  </a:moveTo>
                  <a:lnTo>
                    <a:pt x="0" y="0"/>
                  </a:lnTo>
                  <a:lnTo>
                    <a:pt x="0" y="2886075"/>
                  </a:lnTo>
                  <a:lnTo>
                    <a:pt x="4048125" y="2886075"/>
                  </a:lnTo>
                  <a:lnTo>
                    <a:pt x="4048125" y="0"/>
                  </a:lnTo>
                  <a:close/>
                </a:path>
              </a:pathLst>
            </a:custGeom>
            <a:solidFill>
              <a:srgbClr val="C4996C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" name="object 41"/>
            <p:cNvSpPr/>
            <p:nvPr/>
          </p:nvSpPr>
          <p:spPr>
            <a:xfrm>
              <a:off x="5405437" y="4086225"/>
              <a:ext cx="4048125" cy="19050"/>
            </a:xfrm>
            <a:custGeom>
              <a:avLst/>
              <a:gdLst/>
              <a:ahLst/>
              <a:cxnLst/>
              <a:rect l="l" t="t" r="r" b="b"/>
              <a:pathLst>
                <a:path w="4048125" h="19050">
                  <a:moveTo>
                    <a:pt x="0" y="19049"/>
                  </a:moveTo>
                  <a:lnTo>
                    <a:pt x="4048125" y="19049"/>
                  </a:lnTo>
                  <a:lnTo>
                    <a:pt x="4048125" y="0"/>
                  </a:lnTo>
                  <a:lnTo>
                    <a:pt x="0" y="0"/>
                  </a:lnTo>
                  <a:lnTo>
                    <a:pt x="0" y="19049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1212" y="4048125"/>
              <a:ext cx="95173" cy="9525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1587" y="4048125"/>
              <a:ext cx="95173" cy="9525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1963" y="4048125"/>
              <a:ext cx="95173" cy="952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2338" y="4048125"/>
              <a:ext cx="95173" cy="9525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2713" y="4048125"/>
              <a:ext cx="95173" cy="9525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3088" y="4048125"/>
              <a:ext cx="95173" cy="95250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3991692" y="4163079"/>
            <a:ext cx="122213" cy="1448360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1206">
              <a:spcBef>
                <a:spcPts val="75"/>
              </a:spcBef>
            </a:pPr>
            <a:r>
              <a:rPr sz="794" dirty="0">
                <a:latin typeface="Calibri"/>
                <a:cs typeface="Calibri"/>
              </a:rPr>
              <a:t>Relative Rate Index </a:t>
            </a:r>
            <a:r>
              <a:rPr sz="794" spc="44" dirty="0">
                <a:latin typeface="Calibri"/>
                <a:cs typeface="Calibri"/>
              </a:rPr>
              <a:t>(%</a:t>
            </a:r>
            <a:r>
              <a:rPr sz="794" spc="4" dirty="0">
                <a:latin typeface="Calibri"/>
                <a:cs typeface="Calibri"/>
              </a:rPr>
              <a:t> </a:t>
            </a:r>
            <a:r>
              <a:rPr sz="794" spc="-9" dirty="0">
                <a:latin typeface="Calibri"/>
                <a:cs typeface="Calibri"/>
              </a:rPr>
              <a:t>Likelihood)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114712" y="3342155"/>
            <a:ext cx="257959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latin typeface="Arial Narrow"/>
                <a:cs typeface="Arial Narrow"/>
              </a:rPr>
              <a:t>Likelihood</a:t>
            </a:r>
            <a:r>
              <a:rPr sz="794" b="1" spc="18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of</a:t>
            </a:r>
            <a:r>
              <a:rPr sz="794" b="1" spc="22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NH</a:t>
            </a:r>
            <a:r>
              <a:rPr sz="794" b="1" spc="22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Whites</a:t>
            </a:r>
            <a:r>
              <a:rPr sz="794" b="1" spc="18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Experiencing</a:t>
            </a:r>
            <a:r>
              <a:rPr sz="794" b="1" spc="22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Housing</a:t>
            </a:r>
            <a:r>
              <a:rPr sz="794" b="1" spc="22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Outcomes,</a:t>
            </a:r>
            <a:r>
              <a:rPr sz="794" b="1" spc="18" dirty="0">
                <a:latin typeface="Arial Narrow"/>
                <a:cs typeface="Arial Narrow"/>
              </a:rPr>
              <a:t> </a:t>
            </a:r>
            <a:r>
              <a:rPr sz="794" b="1" spc="-18" dirty="0">
                <a:latin typeface="Arial Narrow"/>
                <a:cs typeface="Arial Narrow"/>
              </a:rPr>
              <a:t>2020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44866" y="6224868"/>
            <a:ext cx="51827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latin typeface="Calibri"/>
                <a:cs typeface="Calibri"/>
              </a:rPr>
              <a:t>Loan</a:t>
            </a:r>
            <a:r>
              <a:rPr sz="794" spc="49" dirty="0">
                <a:latin typeface="Calibri"/>
                <a:cs typeface="Calibri"/>
              </a:rPr>
              <a:t> </a:t>
            </a:r>
            <a:r>
              <a:rPr sz="794" spc="-9" dirty="0">
                <a:latin typeface="Calibri"/>
                <a:cs typeface="Calibri"/>
              </a:rPr>
              <a:t>Denial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92021" y="6224868"/>
            <a:ext cx="65274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latin typeface="Calibri"/>
                <a:cs typeface="Calibri"/>
              </a:rPr>
              <a:t>High</a:t>
            </a:r>
            <a:r>
              <a:rPr sz="794" spc="31" dirty="0">
                <a:latin typeface="Calibri"/>
                <a:cs typeface="Calibri"/>
              </a:rPr>
              <a:t> </a:t>
            </a:r>
            <a:r>
              <a:rPr sz="794" dirty="0">
                <a:latin typeface="Calibri"/>
                <a:cs typeface="Calibri"/>
              </a:rPr>
              <a:t>Cost</a:t>
            </a:r>
            <a:r>
              <a:rPr sz="794" spc="35" dirty="0">
                <a:latin typeface="Calibri"/>
                <a:cs typeface="Calibri"/>
              </a:rPr>
              <a:t> </a:t>
            </a:r>
            <a:r>
              <a:rPr sz="794" spc="-18" dirty="0">
                <a:latin typeface="Calibri"/>
                <a:cs typeface="Calibri"/>
              </a:rPr>
              <a:t>Loan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073610" y="6224868"/>
            <a:ext cx="51827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latin typeface="Calibri"/>
                <a:cs typeface="Calibri"/>
              </a:rPr>
              <a:t>Loan</a:t>
            </a:r>
            <a:r>
              <a:rPr sz="794" spc="49" dirty="0">
                <a:latin typeface="Calibri"/>
                <a:cs typeface="Calibri"/>
              </a:rPr>
              <a:t> </a:t>
            </a:r>
            <a:r>
              <a:rPr sz="794" spc="-9" dirty="0">
                <a:latin typeface="Calibri"/>
                <a:cs typeface="Calibri"/>
              </a:rPr>
              <a:t>Denial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720764" y="6224868"/>
            <a:ext cx="65274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latin typeface="Calibri"/>
                <a:cs typeface="Calibri"/>
              </a:rPr>
              <a:t>High</a:t>
            </a:r>
            <a:r>
              <a:rPr sz="794" spc="31" dirty="0">
                <a:latin typeface="Calibri"/>
                <a:cs typeface="Calibri"/>
              </a:rPr>
              <a:t> </a:t>
            </a:r>
            <a:r>
              <a:rPr sz="794" dirty="0">
                <a:latin typeface="Calibri"/>
                <a:cs typeface="Calibri"/>
              </a:rPr>
              <a:t>Cost</a:t>
            </a:r>
            <a:r>
              <a:rPr sz="794" spc="35" dirty="0">
                <a:latin typeface="Calibri"/>
                <a:cs typeface="Calibri"/>
              </a:rPr>
              <a:t> </a:t>
            </a:r>
            <a:r>
              <a:rPr sz="794" spc="-18" dirty="0">
                <a:latin typeface="Calibri"/>
                <a:cs typeface="Calibri"/>
              </a:rPr>
              <a:t>Loan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02356" y="6224868"/>
            <a:ext cx="51827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latin typeface="Calibri"/>
                <a:cs typeface="Calibri"/>
              </a:rPr>
              <a:t>Loan</a:t>
            </a:r>
            <a:r>
              <a:rPr sz="794" spc="49" dirty="0">
                <a:latin typeface="Calibri"/>
                <a:cs typeface="Calibri"/>
              </a:rPr>
              <a:t> </a:t>
            </a:r>
            <a:r>
              <a:rPr sz="794" spc="-9" dirty="0">
                <a:latin typeface="Calibri"/>
                <a:cs typeface="Calibri"/>
              </a:rPr>
              <a:t>Denial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149511" y="6224868"/>
            <a:ext cx="65274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latin typeface="Calibri"/>
                <a:cs typeface="Calibri"/>
              </a:rPr>
              <a:t>High</a:t>
            </a:r>
            <a:r>
              <a:rPr sz="794" spc="31" dirty="0">
                <a:latin typeface="Calibri"/>
                <a:cs typeface="Calibri"/>
              </a:rPr>
              <a:t> </a:t>
            </a:r>
            <a:r>
              <a:rPr sz="794" dirty="0">
                <a:latin typeface="Calibri"/>
                <a:cs typeface="Calibri"/>
              </a:rPr>
              <a:t>Cost</a:t>
            </a:r>
            <a:r>
              <a:rPr sz="794" spc="35" dirty="0">
                <a:latin typeface="Calibri"/>
                <a:cs typeface="Calibri"/>
              </a:rPr>
              <a:t> </a:t>
            </a:r>
            <a:r>
              <a:rPr sz="794" spc="-18" dirty="0">
                <a:latin typeface="Calibri"/>
                <a:cs typeface="Calibri"/>
              </a:rPr>
              <a:t>Loan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276284" y="6094599"/>
            <a:ext cx="15576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Calibri"/>
                <a:cs typeface="Calibri"/>
              </a:rPr>
              <a:t>0%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176040" y="3548063"/>
            <a:ext cx="25605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latin typeface="Calibri"/>
                <a:cs typeface="Calibri"/>
              </a:rPr>
              <a:t>100%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04265" y="1283073"/>
            <a:ext cx="3674408" cy="3073058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33619">
              <a:spcBef>
                <a:spcPts val="110"/>
              </a:spcBef>
            </a:pPr>
            <a:r>
              <a:rPr sz="2294" b="1" spc="71" dirty="0">
                <a:solidFill>
                  <a:srgbClr val="0065CC"/>
                </a:solidFill>
                <a:latin typeface="Calibri"/>
                <a:cs typeface="Calibri"/>
              </a:rPr>
              <a:t>Home</a:t>
            </a:r>
            <a:r>
              <a:rPr sz="2294" b="1" spc="-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101" dirty="0">
                <a:solidFill>
                  <a:srgbClr val="0065CC"/>
                </a:solidFill>
                <a:latin typeface="Calibri"/>
                <a:cs typeface="Calibri"/>
              </a:rPr>
              <a:t>Loan</a:t>
            </a:r>
            <a:r>
              <a:rPr sz="2294" b="1" spc="-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57" dirty="0">
                <a:solidFill>
                  <a:srgbClr val="0065CC"/>
                </a:solidFill>
                <a:latin typeface="Calibri"/>
                <a:cs typeface="Calibri"/>
              </a:rPr>
              <a:t>Denials</a:t>
            </a:r>
            <a:endParaRPr sz="2294">
              <a:latin typeface="Calibri"/>
              <a:cs typeface="Calibri"/>
            </a:endParaRPr>
          </a:p>
          <a:p>
            <a:pPr marL="33619" marR="26896">
              <a:lnSpc>
                <a:spcPts val="1394"/>
              </a:lnSpc>
              <a:spcBef>
                <a:spcPts val="146"/>
              </a:spcBef>
            </a:pP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For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individuals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applying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for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mortgage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loans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Howard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County,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8.6%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were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denied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approval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2020.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Rates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loan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denials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varied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by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race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ethnicity,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where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Black,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Hispanic,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Asian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applicants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more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be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denied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loans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White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applicants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(3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times, 2.6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times,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2.2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times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respectively).</a:t>
            </a:r>
            <a:r>
              <a:rPr sz="993" spc="-13" baseline="11111" dirty="0">
                <a:solidFill>
                  <a:srgbClr val="323232"/>
                </a:solidFill>
                <a:latin typeface="Calibri"/>
                <a:cs typeface="Calibri"/>
              </a:rPr>
              <a:t>32</a:t>
            </a:r>
            <a:endParaRPr sz="993" baseline="11111">
              <a:latin typeface="Calibri"/>
              <a:cs typeface="Calibri"/>
            </a:endParaRPr>
          </a:p>
          <a:p>
            <a:pPr marL="33619" marR="193312">
              <a:lnSpc>
                <a:spcPts val="1394"/>
              </a:lnSpc>
              <a:spcBef>
                <a:spcPts val="1363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These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differential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experiences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place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Howard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County,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where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median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household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income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for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NH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Hispanic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is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more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than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$90,000,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demonstrate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systemic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inequity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home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buying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lending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process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even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among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groups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higher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socioeconomic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status.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These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experiences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have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far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reaching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impact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on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family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community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wealth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building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opportunities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for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groups.</a:t>
            </a:r>
            <a:endParaRPr sz="1191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226165" y="5457970"/>
            <a:ext cx="206187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Calibri"/>
                <a:cs typeface="Calibri"/>
              </a:rPr>
              <a:t>25%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226165" y="4821337"/>
            <a:ext cx="206187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Calibri"/>
                <a:cs typeface="Calibri"/>
              </a:rPr>
              <a:t>50%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226165" y="4184702"/>
            <a:ext cx="206187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Calibri"/>
                <a:cs typeface="Calibri"/>
              </a:rPr>
              <a:t>75%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308652" y="4224618"/>
            <a:ext cx="592231" cy="21508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90772" marR="4483" indent="-80126">
              <a:spcBef>
                <a:spcPts val="88"/>
              </a:spcBef>
            </a:pPr>
            <a:r>
              <a:rPr sz="662" b="1" dirty="0">
                <a:solidFill>
                  <a:srgbClr val="323232"/>
                </a:solidFill>
                <a:latin typeface="Arial Narrow"/>
                <a:cs typeface="Arial Narrow"/>
              </a:rPr>
              <a:t>White</a:t>
            </a:r>
            <a:r>
              <a:rPr sz="662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662" b="1" spc="-9" dirty="0">
                <a:solidFill>
                  <a:srgbClr val="323232"/>
                </a:solidFill>
                <a:latin typeface="Arial Narrow"/>
                <a:cs typeface="Arial Narrow"/>
              </a:rPr>
              <a:t>Advantage</a:t>
            </a:r>
            <a:r>
              <a:rPr sz="662" b="1" spc="44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662" b="1" dirty="0">
                <a:solidFill>
                  <a:srgbClr val="323232"/>
                </a:solidFill>
                <a:latin typeface="Arial Narrow"/>
                <a:cs typeface="Arial Narrow"/>
              </a:rPr>
              <a:t>vs.</a:t>
            </a:r>
            <a:r>
              <a:rPr sz="662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662" b="1" dirty="0">
                <a:solidFill>
                  <a:srgbClr val="323232"/>
                </a:solidFill>
                <a:latin typeface="Arial Narrow"/>
                <a:cs typeface="Arial Narrow"/>
              </a:rPr>
              <a:t>NH</a:t>
            </a:r>
            <a:r>
              <a:rPr sz="662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662" b="1" spc="-9" dirty="0">
                <a:solidFill>
                  <a:srgbClr val="323232"/>
                </a:solidFill>
                <a:latin typeface="Arial Narrow"/>
                <a:cs typeface="Arial Narrow"/>
              </a:rPr>
              <a:t>Black</a:t>
            </a:r>
            <a:endParaRPr sz="662">
              <a:latin typeface="Arial Narrow"/>
              <a:cs typeface="Arial Narrow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92821" y="4224618"/>
            <a:ext cx="592231" cy="21508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98617" marR="4483" indent="-87971">
              <a:spcBef>
                <a:spcPts val="88"/>
              </a:spcBef>
            </a:pPr>
            <a:r>
              <a:rPr sz="662" b="1" dirty="0">
                <a:solidFill>
                  <a:srgbClr val="323232"/>
                </a:solidFill>
                <a:latin typeface="Arial Narrow"/>
                <a:cs typeface="Arial Narrow"/>
              </a:rPr>
              <a:t>White</a:t>
            </a:r>
            <a:r>
              <a:rPr sz="662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662" b="1" spc="-9" dirty="0">
                <a:solidFill>
                  <a:srgbClr val="323232"/>
                </a:solidFill>
                <a:latin typeface="Arial Narrow"/>
                <a:cs typeface="Arial Narrow"/>
              </a:rPr>
              <a:t>Advantage</a:t>
            </a:r>
            <a:r>
              <a:rPr sz="662" b="1" spc="44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662" b="1" dirty="0">
                <a:solidFill>
                  <a:srgbClr val="323232"/>
                </a:solidFill>
                <a:latin typeface="Arial Narrow"/>
                <a:cs typeface="Arial Narrow"/>
              </a:rPr>
              <a:t>vs.</a:t>
            </a:r>
            <a:r>
              <a:rPr sz="662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662" b="1" spc="-9" dirty="0">
                <a:solidFill>
                  <a:srgbClr val="323232"/>
                </a:solidFill>
                <a:latin typeface="Arial Narrow"/>
                <a:cs typeface="Arial Narrow"/>
              </a:rPr>
              <a:t>Hispanic</a:t>
            </a:r>
            <a:endParaRPr sz="662">
              <a:latin typeface="Arial Narrow"/>
              <a:cs typeface="Arial Narrow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703911" y="4224618"/>
            <a:ext cx="592231" cy="21508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50167" marR="4483" indent="-139521">
              <a:spcBef>
                <a:spcPts val="88"/>
              </a:spcBef>
            </a:pPr>
            <a:r>
              <a:rPr sz="662" b="1" dirty="0">
                <a:solidFill>
                  <a:srgbClr val="323232"/>
                </a:solidFill>
                <a:latin typeface="Arial Narrow"/>
                <a:cs typeface="Arial Narrow"/>
              </a:rPr>
              <a:t>White</a:t>
            </a:r>
            <a:r>
              <a:rPr sz="662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662" b="1" spc="-9" dirty="0">
                <a:solidFill>
                  <a:srgbClr val="323232"/>
                </a:solidFill>
                <a:latin typeface="Arial Narrow"/>
                <a:cs typeface="Arial Narrow"/>
              </a:rPr>
              <a:t>Advantage</a:t>
            </a:r>
            <a:r>
              <a:rPr sz="662" b="1" spc="44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662" b="1" dirty="0">
                <a:solidFill>
                  <a:srgbClr val="323232"/>
                </a:solidFill>
                <a:latin typeface="Arial Narrow"/>
                <a:cs typeface="Arial Narrow"/>
              </a:rPr>
              <a:t>vs.</a:t>
            </a:r>
            <a:r>
              <a:rPr sz="662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662" b="1" spc="-9" dirty="0">
                <a:solidFill>
                  <a:srgbClr val="323232"/>
                </a:solidFill>
                <a:latin typeface="Arial Narrow"/>
                <a:cs typeface="Arial Narrow"/>
              </a:rPr>
              <a:t>Asian</a:t>
            </a:r>
            <a:endParaRPr sz="662">
              <a:latin typeface="Arial Narrow"/>
              <a:cs typeface="Arial Narrow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143625" y="3748368"/>
            <a:ext cx="1302684" cy="2277596"/>
          </a:xfrm>
          <a:custGeom>
            <a:avLst/>
            <a:gdLst/>
            <a:ahLst/>
            <a:cxnLst/>
            <a:rect l="l" t="t" r="r" b="b"/>
            <a:pathLst>
              <a:path w="1476375" h="2581275">
                <a:moveTo>
                  <a:pt x="9525" y="0"/>
                </a:moveTo>
                <a:lnTo>
                  <a:pt x="0" y="0"/>
                </a:lnTo>
                <a:lnTo>
                  <a:pt x="0" y="2581275"/>
                </a:lnTo>
                <a:lnTo>
                  <a:pt x="9525" y="2581275"/>
                </a:lnTo>
                <a:lnTo>
                  <a:pt x="9525" y="0"/>
                </a:lnTo>
                <a:close/>
              </a:path>
              <a:path w="1476375" h="2581275">
                <a:moveTo>
                  <a:pt x="1476375" y="0"/>
                </a:moveTo>
                <a:lnTo>
                  <a:pt x="1466850" y="0"/>
                </a:lnTo>
                <a:lnTo>
                  <a:pt x="1466850" y="2581275"/>
                </a:lnTo>
                <a:lnTo>
                  <a:pt x="1476375" y="2581275"/>
                </a:lnTo>
                <a:lnTo>
                  <a:pt x="1476375" y="0"/>
                </a:lnTo>
                <a:close/>
              </a:path>
            </a:pathLst>
          </a:custGeom>
          <a:solidFill>
            <a:srgbClr val="C4996C">
              <a:alpha val="50199"/>
            </a:srgbClr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6" name="object 66"/>
          <p:cNvSpPr/>
          <p:nvPr/>
        </p:nvSpPr>
        <p:spPr>
          <a:xfrm>
            <a:off x="613504" y="4470945"/>
            <a:ext cx="378758" cy="378758"/>
          </a:xfrm>
          <a:custGeom>
            <a:avLst/>
            <a:gdLst/>
            <a:ahLst/>
            <a:cxnLst/>
            <a:rect l="l" t="t" r="r" b="b"/>
            <a:pathLst>
              <a:path w="429259" h="429260">
                <a:moveTo>
                  <a:pt x="42908" y="199034"/>
                </a:moveTo>
                <a:lnTo>
                  <a:pt x="25767" y="199034"/>
                </a:lnTo>
                <a:lnTo>
                  <a:pt x="25767" y="422643"/>
                </a:lnTo>
                <a:lnTo>
                  <a:pt x="26606" y="424675"/>
                </a:lnTo>
                <a:lnTo>
                  <a:pt x="29949" y="428015"/>
                </a:lnTo>
                <a:lnTo>
                  <a:pt x="31973" y="428853"/>
                </a:lnTo>
                <a:lnTo>
                  <a:pt x="396692" y="428853"/>
                </a:lnTo>
                <a:lnTo>
                  <a:pt x="398716" y="428015"/>
                </a:lnTo>
                <a:lnTo>
                  <a:pt x="402059" y="424662"/>
                </a:lnTo>
                <a:lnTo>
                  <a:pt x="402898" y="422643"/>
                </a:lnTo>
                <a:lnTo>
                  <a:pt x="402898" y="411708"/>
                </a:lnTo>
                <a:lnTo>
                  <a:pt x="42908" y="411708"/>
                </a:lnTo>
                <a:lnTo>
                  <a:pt x="42908" y="199034"/>
                </a:lnTo>
                <a:close/>
              </a:path>
              <a:path w="429259" h="429260">
                <a:moveTo>
                  <a:pt x="231204" y="265988"/>
                </a:moveTo>
                <a:lnTo>
                  <a:pt x="222905" y="411708"/>
                </a:lnTo>
                <a:lnTo>
                  <a:pt x="240045" y="411708"/>
                </a:lnTo>
                <a:lnTo>
                  <a:pt x="240045" y="283146"/>
                </a:lnTo>
                <a:lnTo>
                  <a:pt x="334327" y="283146"/>
                </a:lnTo>
                <a:lnTo>
                  <a:pt x="334327" y="272211"/>
                </a:lnTo>
                <a:lnTo>
                  <a:pt x="333489" y="270179"/>
                </a:lnTo>
                <a:lnTo>
                  <a:pt x="330145" y="266839"/>
                </a:lnTo>
                <a:lnTo>
                  <a:pt x="328127" y="266001"/>
                </a:lnTo>
                <a:lnTo>
                  <a:pt x="231204" y="265988"/>
                </a:lnTo>
                <a:close/>
              </a:path>
              <a:path w="429259" h="429260">
                <a:moveTo>
                  <a:pt x="334327" y="283146"/>
                </a:moveTo>
                <a:lnTo>
                  <a:pt x="317187" y="283146"/>
                </a:lnTo>
                <a:lnTo>
                  <a:pt x="317187" y="411708"/>
                </a:lnTo>
                <a:lnTo>
                  <a:pt x="334327" y="411708"/>
                </a:lnTo>
                <a:lnTo>
                  <a:pt x="334327" y="283146"/>
                </a:lnTo>
                <a:close/>
              </a:path>
              <a:path w="429259" h="429260">
                <a:moveTo>
                  <a:pt x="245419" y="73952"/>
                </a:moveTo>
                <a:lnTo>
                  <a:pt x="214332" y="73952"/>
                </a:lnTo>
                <a:lnTo>
                  <a:pt x="385757" y="187528"/>
                </a:lnTo>
                <a:lnTo>
                  <a:pt x="385757" y="411708"/>
                </a:lnTo>
                <a:lnTo>
                  <a:pt x="402898" y="411708"/>
                </a:lnTo>
                <a:lnTo>
                  <a:pt x="402898" y="199034"/>
                </a:lnTo>
                <a:lnTo>
                  <a:pt x="428611" y="199034"/>
                </a:lnTo>
                <a:lnTo>
                  <a:pt x="428611" y="184035"/>
                </a:lnTo>
                <a:lnTo>
                  <a:pt x="411471" y="184035"/>
                </a:lnTo>
                <a:lnTo>
                  <a:pt x="245419" y="73952"/>
                </a:lnTo>
                <a:close/>
              </a:path>
              <a:path w="429259" h="429260">
                <a:moveTo>
                  <a:pt x="102642" y="188849"/>
                </a:moveTo>
                <a:lnTo>
                  <a:pt x="102106" y="188861"/>
                </a:lnTo>
                <a:lnTo>
                  <a:pt x="101302" y="188861"/>
                </a:lnTo>
                <a:lnTo>
                  <a:pt x="99254" y="189255"/>
                </a:lnTo>
                <a:lnTo>
                  <a:pt x="97567" y="190258"/>
                </a:lnTo>
                <a:lnTo>
                  <a:pt x="94937" y="193497"/>
                </a:lnTo>
                <a:lnTo>
                  <a:pt x="94398" y="195059"/>
                </a:lnTo>
                <a:lnTo>
                  <a:pt x="94338" y="268363"/>
                </a:lnTo>
                <a:lnTo>
                  <a:pt x="95091" y="270179"/>
                </a:lnTo>
                <a:lnTo>
                  <a:pt x="95214" y="270421"/>
                </a:lnTo>
                <a:lnTo>
                  <a:pt x="98520" y="273735"/>
                </a:lnTo>
                <a:lnTo>
                  <a:pt x="100538" y="274574"/>
                </a:lnTo>
                <a:lnTo>
                  <a:pt x="173841" y="274574"/>
                </a:lnTo>
                <a:lnTo>
                  <a:pt x="175865" y="273735"/>
                </a:lnTo>
                <a:lnTo>
                  <a:pt x="179171" y="270421"/>
                </a:lnTo>
                <a:lnTo>
                  <a:pt x="179294" y="270179"/>
                </a:lnTo>
                <a:lnTo>
                  <a:pt x="180047" y="268363"/>
                </a:lnTo>
                <a:lnTo>
                  <a:pt x="180047" y="257429"/>
                </a:lnTo>
                <a:lnTo>
                  <a:pt x="111478" y="257429"/>
                </a:lnTo>
                <a:lnTo>
                  <a:pt x="111478" y="206006"/>
                </a:lnTo>
                <a:lnTo>
                  <a:pt x="180047" y="206006"/>
                </a:lnTo>
                <a:lnTo>
                  <a:pt x="180047" y="195059"/>
                </a:lnTo>
                <a:lnTo>
                  <a:pt x="179209" y="193040"/>
                </a:lnTo>
                <a:lnTo>
                  <a:pt x="175865" y="189699"/>
                </a:lnTo>
                <a:lnTo>
                  <a:pt x="173841" y="188861"/>
                </a:lnTo>
                <a:lnTo>
                  <a:pt x="101838" y="188849"/>
                </a:lnTo>
                <a:lnTo>
                  <a:pt x="102642" y="188849"/>
                </a:lnTo>
                <a:close/>
              </a:path>
              <a:path w="429259" h="429260">
                <a:moveTo>
                  <a:pt x="180047" y="206006"/>
                </a:moveTo>
                <a:lnTo>
                  <a:pt x="162907" y="206006"/>
                </a:lnTo>
                <a:lnTo>
                  <a:pt x="162907" y="257429"/>
                </a:lnTo>
                <a:lnTo>
                  <a:pt x="180047" y="257429"/>
                </a:lnTo>
                <a:lnTo>
                  <a:pt x="180047" y="206006"/>
                </a:lnTo>
                <a:close/>
              </a:path>
              <a:path w="429259" h="429260">
                <a:moveTo>
                  <a:pt x="215394" y="0"/>
                </a:moveTo>
                <a:lnTo>
                  <a:pt x="213260" y="292"/>
                </a:lnTo>
                <a:lnTo>
                  <a:pt x="211907" y="444"/>
                </a:lnTo>
                <a:lnTo>
                  <a:pt x="210656" y="889"/>
                </a:lnTo>
                <a:lnTo>
                  <a:pt x="3804" y="137160"/>
                </a:lnTo>
                <a:lnTo>
                  <a:pt x="1250" y="138899"/>
                </a:lnTo>
                <a:lnTo>
                  <a:pt x="0" y="141312"/>
                </a:lnTo>
                <a:lnTo>
                  <a:pt x="104" y="203517"/>
                </a:lnTo>
                <a:lnTo>
                  <a:pt x="1642" y="206019"/>
                </a:lnTo>
                <a:lnTo>
                  <a:pt x="7700" y="209169"/>
                </a:lnTo>
                <a:lnTo>
                  <a:pt x="10622" y="208991"/>
                </a:lnTo>
                <a:lnTo>
                  <a:pt x="13444" y="207073"/>
                </a:lnTo>
                <a:lnTo>
                  <a:pt x="25767" y="199034"/>
                </a:lnTo>
                <a:lnTo>
                  <a:pt x="42908" y="199034"/>
                </a:lnTo>
                <a:lnTo>
                  <a:pt x="42908" y="187528"/>
                </a:lnTo>
                <a:lnTo>
                  <a:pt x="48179" y="184035"/>
                </a:lnTo>
                <a:lnTo>
                  <a:pt x="17194" y="184035"/>
                </a:lnTo>
                <a:lnTo>
                  <a:pt x="17194" y="148958"/>
                </a:lnTo>
                <a:lnTo>
                  <a:pt x="214332" y="19316"/>
                </a:lnTo>
                <a:lnTo>
                  <a:pt x="246002" y="19316"/>
                </a:lnTo>
                <a:lnTo>
                  <a:pt x="217359" y="444"/>
                </a:lnTo>
                <a:lnTo>
                  <a:pt x="215394" y="0"/>
                </a:lnTo>
                <a:close/>
              </a:path>
              <a:path w="429259" h="429260">
                <a:moveTo>
                  <a:pt x="428611" y="199034"/>
                </a:moveTo>
                <a:lnTo>
                  <a:pt x="402898" y="199034"/>
                </a:lnTo>
                <a:lnTo>
                  <a:pt x="415221" y="207073"/>
                </a:lnTo>
                <a:lnTo>
                  <a:pt x="418043" y="208991"/>
                </a:lnTo>
                <a:lnTo>
                  <a:pt x="420965" y="209169"/>
                </a:lnTo>
                <a:lnTo>
                  <a:pt x="427031" y="206006"/>
                </a:lnTo>
                <a:lnTo>
                  <a:pt x="428561" y="203517"/>
                </a:lnTo>
                <a:lnTo>
                  <a:pt x="428611" y="199034"/>
                </a:lnTo>
                <a:close/>
              </a:path>
              <a:path w="429259" h="429260">
                <a:moveTo>
                  <a:pt x="215940" y="54356"/>
                </a:moveTo>
                <a:lnTo>
                  <a:pt x="212725" y="54356"/>
                </a:lnTo>
                <a:lnTo>
                  <a:pt x="209510" y="56540"/>
                </a:lnTo>
                <a:lnTo>
                  <a:pt x="17194" y="184035"/>
                </a:lnTo>
                <a:lnTo>
                  <a:pt x="48179" y="184035"/>
                </a:lnTo>
                <a:lnTo>
                  <a:pt x="214332" y="73952"/>
                </a:lnTo>
                <a:lnTo>
                  <a:pt x="245419" y="73952"/>
                </a:lnTo>
                <a:lnTo>
                  <a:pt x="219155" y="56540"/>
                </a:lnTo>
                <a:lnTo>
                  <a:pt x="215940" y="54356"/>
                </a:lnTo>
                <a:close/>
              </a:path>
              <a:path w="429259" h="429260">
                <a:moveTo>
                  <a:pt x="246002" y="19316"/>
                </a:moveTo>
                <a:lnTo>
                  <a:pt x="214332" y="19316"/>
                </a:lnTo>
                <a:lnTo>
                  <a:pt x="411471" y="148958"/>
                </a:lnTo>
                <a:lnTo>
                  <a:pt x="411471" y="184035"/>
                </a:lnTo>
                <a:lnTo>
                  <a:pt x="428611" y="184035"/>
                </a:lnTo>
                <a:lnTo>
                  <a:pt x="428665" y="141312"/>
                </a:lnTo>
                <a:lnTo>
                  <a:pt x="427414" y="138899"/>
                </a:lnTo>
                <a:lnTo>
                  <a:pt x="424860" y="137160"/>
                </a:lnTo>
                <a:lnTo>
                  <a:pt x="246002" y="19316"/>
                </a:lnTo>
                <a:close/>
              </a:path>
            </a:pathLst>
          </a:custGeom>
          <a:solidFill>
            <a:srgbClr val="9C7B5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7" name="object 67"/>
          <p:cNvSpPr/>
          <p:nvPr/>
        </p:nvSpPr>
        <p:spPr>
          <a:xfrm>
            <a:off x="613504" y="5059254"/>
            <a:ext cx="378758" cy="378758"/>
          </a:xfrm>
          <a:custGeom>
            <a:avLst/>
            <a:gdLst/>
            <a:ahLst/>
            <a:cxnLst/>
            <a:rect l="l" t="t" r="r" b="b"/>
            <a:pathLst>
              <a:path w="429259" h="429260">
                <a:moveTo>
                  <a:pt x="42908" y="199034"/>
                </a:moveTo>
                <a:lnTo>
                  <a:pt x="25767" y="199034"/>
                </a:lnTo>
                <a:lnTo>
                  <a:pt x="25767" y="422643"/>
                </a:lnTo>
                <a:lnTo>
                  <a:pt x="26606" y="424675"/>
                </a:lnTo>
                <a:lnTo>
                  <a:pt x="29949" y="428015"/>
                </a:lnTo>
                <a:lnTo>
                  <a:pt x="31973" y="428853"/>
                </a:lnTo>
                <a:lnTo>
                  <a:pt x="396692" y="428853"/>
                </a:lnTo>
                <a:lnTo>
                  <a:pt x="398716" y="428015"/>
                </a:lnTo>
                <a:lnTo>
                  <a:pt x="402059" y="424662"/>
                </a:lnTo>
                <a:lnTo>
                  <a:pt x="402898" y="422643"/>
                </a:lnTo>
                <a:lnTo>
                  <a:pt x="402898" y="411708"/>
                </a:lnTo>
                <a:lnTo>
                  <a:pt x="42908" y="411708"/>
                </a:lnTo>
                <a:lnTo>
                  <a:pt x="42908" y="199034"/>
                </a:lnTo>
                <a:close/>
              </a:path>
              <a:path w="429259" h="429260">
                <a:moveTo>
                  <a:pt x="231204" y="265988"/>
                </a:moveTo>
                <a:lnTo>
                  <a:pt x="222905" y="411708"/>
                </a:lnTo>
                <a:lnTo>
                  <a:pt x="240045" y="411708"/>
                </a:lnTo>
                <a:lnTo>
                  <a:pt x="240045" y="283146"/>
                </a:lnTo>
                <a:lnTo>
                  <a:pt x="334327" y="283146"/>
                </a:lnTo>
                <a:lnTo>
                  <a:pt x="334327" y="272211"/>
                </a:lnTo>
                <a:lnTo>
                  <a:pt x="333489" y="270179"/>
                </a:lnTo>
                <a:lnTo>
                  <a:pt x="330145" y="266839"/>
                </a:lnTo>
                <a:lnTo>
                  <a:pt x="328127" y="266001"/>
                </a:lnTo>
                <a:lnTo>
                  <a:pt x="231204" y="265988"/>
                </a:lnTo>
                <a:close/>
              </a:path>
              <a:path w="429259" h="429260">
                <a:moveTo>
                  <a:pt x="334327" y="283146"/>
                </a:moveTo>
                <a:lnTo>
                  <a:pt x="317187" y="283146"/>
                </a:lnTo>
                <a:lnTo>
                  <a:pt x="317187" y="411708"/>
                </a:lnTo>
                <a:lnTo>
                  <a:pt x="334327" y="411708"/>
                </a:lnTo>
                <a:lnTo>
                  <a:pt x="334327" y="283146"/>
                </a:lnTo>
                <a:close/>
              </a:path>
              <a:path w="429259" h="429260">
                <a:moveTo>
                  <a:pt x="245419" y="73952"/>
                </a:moveTo>
                <a:lnTo>
                  <a:pt x="214332" y="73952"/>
                </a:lnTo>
                <a:lnTo>
                  <a:pt x="385757" y="187528"/>
                </a:lnTo>
                <a:lnTo>
                  <a:pt x="385757" y="411708"/>
                </a:lnTo>
                <a:lnTo>
                  <a:pt x="402898" y="411708"/>
                </a:lnTo>
                <a:lnTo>
                  <a:pt x="402898" y="199034"/>
                </a:lnTo>
                <a:lnTo>
                  <a:pt x="428611" y="199034"/>
                </a:lnTo>
                <a:lnTo>
                  <a:pt x="428611" y="184035"/>
                </a:lnTo>
                <a:lnTo>
                  <a:pt x="411471" y="184035"/>
                </a:lnTo>
                <a:lnTo>
                  <a:pt x="245419" y="73952"/>
                </a:lnTo>
                <a:close/>
              </a:path>
              <a:path w="429259" h="429260">
                <a:moveTo>
                  <a:pt x="102642" y="188849"/>
                </a:moveTo>
                <a:lnTo>
                  <a:pt x="102106" y="188861"/>
                </a:lnTo>
                <a:lnTo>
                  <a:pt x="101302" y="188861"/>
                </a:lnTo>
                <a:lnTo>
                  <a:pt x="99254" y="189255"/>
                </a:lnTo>
                <a:lnTo>
                  <a:pt x="97567" y="190258"/>
                </a:lnTo>
                <a:lnTo>
                  <a:pt x="94937" y="193497"/>
                </a:lnTo>
                <a:lnTo>
                  <a:pt x="94398" y="195059"/>
                </a:lnTo>
                <a:lnTo>
                  <a:pt x="94338" y="268363"/>
                </a:lnTo>
                <a:lnTo>
                  <a:pt x="95091" y="270179"/>
                </a:lnTo>
                <a:lnTo>
                  <a:pt x="95214" y="270421"/>
                </a:lnTo>
                <a:lnTo>
                  <a:pt x="98520" y="273735"/>
                </a:lnTo>
                <a:lnTo>
                  <a:pt x="100538" y="274574"/>
                </a:lnTo>
                <a:lnTo>
                  <a:pt x="173841" y="274574"/>
                </a:lnTo>
                <a:lnTo>
                  <a:pt x="175865" y="273735"/>
                </a:lnTo>
                <a:lnTo>
                  <a:pt x="179171" y="270421"/>
                </a:lnTo>
                <a:lnTo>
                  <a:pt x="179294" y="270179"/>
                </a:lnTo>
                <a:lnTo>
                  <a:pt x="180047" y="268363"/>
                </a:lnTo>
                <a:lnTo>
                  <a:pt x="180047" y="257429"/>
                </a:lnTo>
                <a:lnTo>
                  <a:pt x="111478" y="257429"/>
                </a:lnTo>
                <a:lnTo>
                  <a:pt x="111478" y="206006"/>
                </a:lnTo>
                <a:lnTo>
                  <a:pt x="180047" y="206006"/>
                </a:lnTo>
                <a:lnTo>
                  <a:pt x="180047" y="195059"/>
                </a:lnTo>
                <a:lnTo>
                  <a:pt x="179209" y="193040"/>
                </a:lnTo>
                <a:lnTo>
                  <a:pt x="175865" y="189699"/>
                </a:lnTo>
                <a:lnTo>
                  <a:pt x="173841" y="188861"/>
                </a:lnTo>
                <a:lnTo>
                  <a:pt x="101838" y="188849"/>
                </a:lnTo>
                <a:lnTo>
                  <a:pt x="102642" y="188849"/>
                </a:lnTo>
                <a:close/>
              </a:path>
              <a:path w="429259" h="429260">
                <a:moveTo>
                  <a:pt x="180047" y="206006"/>
                </a:moveTo>
                <a:lnTo>
                  <a:pt x="162907" y="206006"/>
                </a:lnTo>
                <a:lnTo>
                  <a:pt x="162907" y="257429"/>
                </a:lnTo>
                <a:lnTo>
                  <a:pt x="180047" y="257429"/>
                </a:lnTo>
                <a:lnTo>
                  <a:pt x="180047" y="206006"/>
                </a:lnTo>
                <a:close/>
              </a:path>
              <a:path w="429259" h="429260">
                <a:moveTo>
                  <a:pt x="215394" y="0"/>
                </a:moveTo>
                <a:lnTo>
                  <a:pt x="213260" y="292"/>
                </a:lnTo>
                <a:lnTo>
                  <a:pt x="211907" y="444"/>
                </a:lnTo>
                <a:lnTo>
                  <a:pt x="210656" y="889"/>
                </a:lnTo>
                <a:lnTo>
                  <a:pt x="3804" y="137160"/>
                </a:lnTo>
                <a:lnTo>
                  <a:pt x="1250" y="138899"/>
                </a:lnTo>
                <a:lnTo>
                  <a:pt x="0" y="141312"/>
                </a:lnTo>
                <a:lnTo>
                  <a:pt x="104" y="203517"/>
                </a:lnTo>
                <a:lnTo>
                  <a:pt x="1642" y="206019"/>
                </a:lnTo>
                <a:lnTo>
                  <a:pt x="7700" y="209169"/>
                </a:lnTo>
                <a:lnTo>
                  <a:pt x="10622" y="208991"/>
                </a:lnTo>
                <a:lnTo>
                  <a:pt x="13444" y="207073"/>
                </a:lnTo>
                <a:lnTo>
                  <a:pt x="25767" y="199034"/>
                </a:lnTo>
                <a:lnTo>
                  <a:pt x="42908" y="199034"/>
                </a:lnTo>
                <a:lnTo>
                  <a:pt x="42908" y="187528"/>
                </a:lnTo>
                <a:lnTo>
                  <a:pt x="48179" y="184035"/>
                </a:lnTo>
                <a:lnTo>
                  <a:pt x="17194" y="184035"/>
                </a:lnTo>
                <a:lnTo>
                  <a:pt x="17194" y="148958"/>
                </a:lnTo>
                <a:lnTo>
                  <a:pt x="214332" y="19316"/>
                </a:lnTo>
                <a:lnTo>
                  <a:pt x="246002" y="19316"/>
                </a:lnTo>
                <a:lnTo>
                  <a:pt x="217359" y="444"/>
                </a:lnTo>
                <a:lnTo>
                  <a:pt x="215394" y="0"/>
                </a:lnTo>
                <a:close/>
              </a:path>
              <a:path w="429259" h="429260">
                <a:moveTo>
                  <a:pt x="428611" y="199034"/>
                </a:moveTo>
                <a:lnTo>
                  <a:pt x="402898" y="199034"/>
                </a:lnTo>
                <a:lnTo>
                  <a:pt x="415221" y="207073"/>
                </a:lnTo>
                <a:lnTo>
                  <a:pt x="418043" y="208991"/>
                </a:lnTo>
                <a:lnTo>
                  <a:pt x="420965" y="209169"/>
                </a:lnTo>
                <a:lnTo>
                  <a:pt x="427031" y="206006"/>
                </a:lnTo>
                <a:lnTo>
                  <a:pt x="428561" y="203517"/>
                </a:lnTo>
                <a:lnTo>
                  <a:pt x="428611" y="199034"/>
                </a:lnTo>
                <a:close/>
              </a:path>
              <a:path w="429259" h="429260">
                <a:moveTo>
                  <a:pt x="215940" y="54356"/>
                </a:moveTo>
                <a:lnTo>
                  <a:pt x="212725" y="54356"/>
                </a:lnTo>
                <a:lnTo>
                  <a:pt x="209510" y="56540"/>
                </a:lnTo>
                <a:lnTo>
                  <a:pt x="17194" y="184035"/>
                </a:lnTo>
                <a:lnTo>
                  <a:pt x="48179" y="184035"/>
                </a:lnTo>
                <a:lnTo>
                  <a:pt x="214332" y="73952"/>
                </a:lnTo>
                <a:lnTo>
                  <a:pt x="245419" y="73952"/>
                </a:lnTo>
                <a:lnTo>
                  <a:pt x="219155" y="56540"/>
                </a:lnTo>
                <a:lnTo>
                  <a:pt x="215940" y="54356"/>
                </a:lnTo>
                <a:close/>
              </a:path>
              <a:path w="429259" h="429260">
                <a:moveTo>
                  <a:pt x="246002" y="19316"/>
                </a:moveTo>
                <a:lnTo>
                  <a:pt x="214332" y="19316"/>
                </a:lnTo>
                <a:lnTo>
                  <a:pt x="411471" y="148958"/>
                </a:lnTo>
                <a:lnTo>
                  <a:pt x="411471" y="184035"/>
                </a:lnTo>
                <a:lnTo>
                  <a:pt x="428611" y="184035"/>
                </a:lnTo>
                <a:lnTo>
                  <a:pt x="428665" y="141312"/>
                </a:lnTo>
                <a:lnTo>
                  <a:pt x="427414" y="138899"/>
                </a:lnTo>
                <a:lnTo>
                  <a:pt x="424860" y="137160"/>
                </a:lnTo>
                <a:lnTo>
                  <a:pt x="246002" y="19316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8" name="object 68"/>
          <p:cNvSpPr/>
          <p:nvPr/>
        </p:nvSpPr>
        <p:spPr>
          <a:xfrm>
            <a:off x="613504" y="5647563"/>
            <a:ext cx="378758" cy="378758"/>
          </a:xfrm>
          <a:custGeom>
            <a:avLst/>
            <a:gdLst/>
            <a:ahLst/>
            <a:cxnLst/>
            <a:rect l="l" t="t" r="r" b="b"/>
            <a:pathLst>
              <a:path w="429259" h="429259">
                <a:moveTo>
                  <a:pt x="42908" y="199038"/>
                </a:moveTo>
                <a:lnTo>
                  <a:pt x="25767" y="199038"/>
                </a:lnTo>
                <a:lnTo>
                  <a:pt x="25767" y="422647"/>
                </a:lnTo>
                <a:lnTo>
                  <a:pt x="26606" y="424671"/>
                </a:lnTo>
                <a:lnTo>
                  <a:pt x="29949" y="428015"/>
                </a:lnTo>
                <a:lnTo>
                  <a:pt x="31973" y="428853"/>
                </a:lnTo>
                <a:lnTo>
                  <a:pt x="396692" y="428853"/>
                </a:lnTo>
                <a:lnTo>
                  <a:pt x="398716" y="428015"/>
                </a:lnTo>
                <a:lnTo>
                  <a:pt x="402059" y="424666"/>
                </a:lnTo>
                <a:lnTo>
                  <a:pt x="402898" y="422647"/>
                </a:lnTo>
                <a:lnTo>
                  <a:pt x="402898" y="411708"/>
                </a:lnTo>
                <a:lnTo>
                  <a:pt x="42908" y="411708"/>
                </a:lnTo>
                <a:lnTo>
                  <a:pt x="42908" y="199038"/>
                </a:lnTo>
                <a:close/>
              </a:path>
              <a:path w="429259" h="429259">
                <a:moveTo>
                  <a:pt x="328127" y="266001"/>
                </a:moveTo>
                <a:lnTo>
                  <a:pt x="230668" y="266001"/>
                </a:lnTo>
                <a:lnTo>
                  <a:pt x="228461" y="266209"/>
                </a:lnTo>
                <a:lnTo>
                  <a:pt x="226616" y="267136"/>
                </a:lnTo>
                <a:lnTo>
                  <a:pt x="223634" y="270421"/>
                </a:lnTo>
                <a:lnTo>
                  <a:pt x="222951" y="272206"/>
                </a:lnTo>
                <a:lnTo>
                  <a:pt x="222905" y="411708"/>
                </a:lnTo>
                <a:lnTo>
                  <a:pt x="240045" y="411708"/>
                </a:lnTo>
                <a:lnTo>
                  <a:pt x="240045" y="283146"/>
                </a:lnTo>
                <a:lnTo>
                  <a:pt x="334327" y="283146"/>
                </a:lnTo>
                <a:lnTo>
                  <a:pt x="334327" y="272206"/>
                </a:lnTo>
                <a:lnTo>
                  <a:pt x="333489" y="270182"/>
                </a:lnTo>
                <a:lnTo>
                  <a:pt x="330145" y="266839"/>
                </a:lnTo>
                <a:lnTo>
                  <a:pt x="328127" y="266001"/>
                </a:lnTo>
                <a:close/>
              </a:path>
              <a:path w="429259" h="429259">
                <a:moveTo>
                  <a:pt x="334327" y="283146"/>
                </a:moveTo>
                <a:lnTo>
                  <a:pt x="317187" y="283146"/>
                </a:lnTo>
                <a:lnTo>
                  <a:pt x="317187" y="411708"/>
                </a:lnTo>
                <a:lnTo>
                  <a:pt x="334327" y="411708"/>
                </a:lnTo>
                <a:lnTo>
                  <a:pt x="334327" y="283146"/>
                </a:lnTo>
                <a:close/>
              </a:path>
              <a:path w="429259" h="429259">
                <a:moveTo>
                  <a:pt x="245418" y="73952"/>
                </a:moveTo>
                <a:lnTo>
                  <a:pt x="214332" y="73952"/>
                </a:lnTo>
                <a:lnTo>
                  <a:pt x="385757" y="187524"/>
                </a:lnTo>
                <a:lnTo>
                  <a:pt x="385757" y="411708"/>
                </a:lnTo>
                <a:lnTo>
                  <a:pt x="402898" y="411708"/>
                </a:lnTo>
                <a:lnTo>
                  <a:pt x="402898" y="199038"/>
                </a:lnTo>
                <a:lnTo>
                  <a:pt x="428611" y="199038"/>
                </a:lnTo>
                <a:lnTo>
                  <a:pt x="428611" y="184040"/>
                </a:lnTo>
                <a:lnTo>
                  <a:pt x="411471" y="184040"/>
                </a:lnTo>
                <a:lnTo>
                  <a:pt x="245418" y="73952"/>
                </a:lnTo>
                <a:close/>
              </a:path>
              <a:path w="429259" h="429259">
                <a:moveTo>
                  <a:pt x="173841" y="188857"/>
                </a:moveTo>
                <a:lnTo>
                  <a:pt x="101302" y="188857"/>
                </a:lnTo>
                <a:lnTo>
                  <a:pt x="99254" y="189250"/>
                </a:lnTo>
                <a:lnTo>
                  <a:pt x="97567" y="190257"/>
                </a:lnTo>
                <a:lnTo>
                  <a:pt x="94937" y="193492"/>
                </a:lnTo>
                <a:lnTo>
                  <a:pt x="94395" y="195064"/>
                </a:lnTo>
                <a:lnTo>
                  <a:pt x="94338" y="268367"/>
                </a:lnTo>
                <a:lnTo>
                  <a:pt x="95091" y="270182"/>
                </a:lnTo>
                <a:lnTo>
                  <a:pt x="95210" y="270421"/>
                </a:lnTo>
                <a:lnTo>
                  <a:pt x="98520" y="273734"/>
                </a:lnTo>
                <a:lnTo>
                  <a:pt x="100538" y="274574"/>
                </a:lnTo>
                <a:lnTo>
                  <a:pt x="173841" y="274574"/>
                </a:lnTo>
                <a:lnTo>
                  <a:pt x="175865" y="273734"/>
                </a:lnTo>
                <a:lnTo>
                  <a:pt x="179175" y="270421"/>
                </a:lnTo>
                <a:lnTo>
                  <a:pt x="179294" y="270182"/>
                </a:lnTo>
                <a:lnTo>
                  <a:pt x="180047" y="268367"/>
                </a:lnTo>
                <a:lnTo>
                  <a:pt x="180047" y="257429"/>
                </a:lnTo>
                <a:lnTo>
                  <a:pt x="111478" y="257429"/>
                </a:lnTo>
                <a:lnTo>
                  <a:pt x="111478" y="206002"/>
                </a:lnTo>
                <a:lnTo>
                  <a:pt x="180047" y="206002"/>
                </a:lnTo>
                <a:lnTo>
                  <a:pt x="180047" y="195064"/>
                </a:lnTo>
                <a:lnTo>
                  <a:pt x="179209" y="193045"/>
                </a:lnTo>
                <a:lnTo>
                  <a:pt x="175865" y="189696"/>
                </a:lnTo>
                <a:lnTo>
                  <a:pt x="173841" y="188857"/>
                </a:lnTo>
                <a:close/>
              </a:path>
              <a:path w="429259" h="429259">
                <a:moveTo>
                  <a:pt x="180047" y="206002"/>
                </a:moveTo>
                <a:lnTo>
                  <a:pt x="162907" y="206002"/>
                </a:lnTo>
                <a:lnTo>
                  <a:pt x="162907" y="257429"/>
                </a:lnTo>
                <a:lnTo>
                  <a:pt x="180047" y="257429"/>
                </a:lnTo>
                <a:lnTo>
                  <a:pt x="180047" y="206002"/>
                </a:lnTo>
                <a:close/>
              </a:path>
              <a:path w="429259" h="429259">
                <a:moveTo>
                  <a:pt x="215394" y="0"/>
                </a:moveTo>
                <a:lnTo>
                  <a:pt x="213260" y="292"/>
                </a:lnTo>
                <a:lnTo>
                  <a:pt x="211907" y="444"/>
                </a:lnTo>
                <a:lnTo>
                  <a:pt x="210656" y="889"/>
                </a:lnTo>
                <a:lnTo>
                  <a:pt x="3804" y="137165"/>
                </a:lnTo>
                <a:lnTo>
                  <a:pt x="1250" y="138901"/>
                </a:lnTo>
                <a:lnTo>
                  <a:pt x="0" y="141312"/>
                </a:lnTo>
                <a:lnTo>
                  <a:pt x="104" y="203522"/>
                </a:lnTo>
                <a:lnTo>
                  <a:pt x="1642" y="206018"/>
                </a:lnTo>
                <a:lnTo>
                  <a:pt x="7700" y="209169"/>
                </a:lnTo>
                <a:lnTo>
                  <a:pt x="10622" y="208995"/>
                </a:lnTo>
                <a:lnTo>
                  <a:pt x="13444" y="207074"/>
                </a:lnTo>
                <a:lnTo>
                  <a:pt x="25767" y="199038"/>
                </a:lnTo>
                <a:lnTo>
                  <a:pt x="42908" y="199038"/>
                </a:lnTo>
                <a:lnTo>
                  <a:pt x="42908" y="187524"/>
                </a:lnTo>
                <a:lnTo>
                  <a:pt x="48166" y="184040"/>
                </a:lnTo>
                <a:lnTo>
                  <a:pt x="17194" y="184040"/>
                </a:lnTo>
                <a:lnTo>
                  <a:pt x="17194" y="148951"/>
                </a:lnTo>
                <a:lnTo>
                  <a:pt x="214332" y="19316"/>
                </a:lnTo>
                <a:lnTo>
                  <a:pt x="246001" y="19316"/>
                </a:lnTo>
                <a:lnTo>
                  <a:pt x="217359" y="444"/>
                </a:lnTo>
                <a:lnTo>
                  <a:pt x="215394" y="0"/>
                </a:lnTo>
                <a:close/>
              </a:path>
              <a:path w="429259" h="429259">
                <a:moveTo>
                  <a:pt x="428611" y="199038"/>
                </a:moveTo>
                <a:lnTo>
                  <a:pt x="402898" y="199038"/>
                </a:lnTo>
                <a:lnTo>
                  <a:pt x="415221" y="207074"/>
                </a:lnTo>
                <a:lnTo>
                  <a:pt x="418043" y="208995"/>
                </a:lnTo>
                <a:lnTo>
                  <a:pt x="420965" y="209169"/>
                </a:lnTo>
                <a:lnTo>
                  <a:pt x="427032" y="206002"/>
                </a:lnTo>
                <a:lnTo>
                  <a:pt x="428561" y="203522"/>
                </a:lnTo>
                <a:lnTo>
                  <a:pt x="428611" y="199038"/>
                </a:lnTo>
                <a:close/>
              </a:path>
              <a:path w="429259" h="429259">
                <a:moveTo>
                  <a:pt x="215940" y="54356"/>
                </a:moveTo>
                <a:lnTo>
                  <a:pt x="212725" y="54356"/>
                </a:lnTo>
                <a:lnTo>
                  <a:pt x="209510" y="56540"/>
                </a:lnTo>
                <a:lnTo>
                  <a:pt x="17194" y="184040"/>
                </a:lnTo>
                <a:lnTo>
                  <a:pt x="48166" y="184040"/>
                </a:lnTo>
                <a:lnTo>
                  <a:pt x="214332" y="73952"/>
                </a:lnTo>
                <a:lnTo>
                  <a:pt x="245418" y="73952"/>
                </a:lnTo>
                <a:lnTo>
                  <a:pt x="219155" y="56540"/>
                </a:lnTo>
                <a:lnTo>
                  <a:pt x="215940" y="54356"/>
                </a:lnTo>
                <a:close/>
              </a:path>
              <a:path w="429259" h="429259">
                <a:moveTo>
                  <a:pt x="246001" y="19316"/>
                </a:moveTo>
                <a:lnTo>
                  <a:pt x="214332" y="19316"/>
                </a:lnTo>
                <a:lnTo>
                  <a:pt x="411471" y="148951"/>
                </a:lnTo>
                <a:lnTo>
                  <a:pt x="411471" y="184040"/>
                </a:lnTo>
                <a:lnTo>
                  <a:pt x="428611" y="184040"/>
                </a:lnTo>
                <a:lnTo>
                  <a:pt x="428665" y="141312"/>
                </a:lnTo>
                <a:lnTo>
                  <a:pt x="427414" y="138901"/>
                </a:lnTo>
                <a:lnTo>
                  <a:pt x="424860" y="137165"/>
                </a:lnTo>
                <a:lnTo>
                  <a:pt x="246001" y="19316"/>
                </a:lnTo>
                <a:close/>
              </a:path>
            </a:pathLst>
          </a:custGeom>
          <a:solidFill>
            <a:srgbClr val="3C2315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9" name="object 69"/>
          <p:cNvSpPr txBox="1"/>
          <p:nvPr/>
        </p:nvSpPr>
        <p:spPr>
          <a:xfrm>
            <a:off x="1098177" y="4468346"/>
            <a:ext cx="2146487" cy="444692"/>
          </a:xfrm>
          <a:prstGeom prst="rect">
            <a:avLst/>
          </a:prstGeom>
        </p:spPr>
        <p:txBody>
          <a:bodyPr vert="horz" wrap="square" lIns="0" tIns="21291" rIns="0" bIns="0" rtlCol="0">
            <a:spAutoFit/>
          </a:bodyPr>
          <a:lstStyle/>
          <a:p>
            <a:pPr marL="11206" marR="4483">
              <a:lnSpc>
                <a:spcPts val="1059"/>
              </a:lnSpc>
              <a:spcBef>
                <a:spcPts val="168"/>
              </a:spcBef>
            </a:pPr>
            <a:r>
              <a:rPr sz="927" spc="-141" dirty="0">
                <a:solidFill>
                  <a:srgbClr val="9C7B56"/>
                </a:solidFill>
                <a:latin typeface="Gill Sans MT"/>
                <a:cs typeface="Gill Sans MT"/>
              </a:rPr>
              <a:t>NH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44" dirty="0">
                <a:solidFill>
                  <a:srgbClr val="9C7B56"/>
                </a:solidFill>
                <a:latin typeface="Gill Sans MT"/>
                <a:cs typeface="Gill Sans MT"/>
              </a:rPr>
              <a:t>Whites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22" dirty="0">
                <a:solidFill>
                  <a:srgbClr val="9C7B56"/>
                </a:solidFill>
                <a:latin typeface="Gill Sans MT"/>
                <a:cs typeface="Gill Sans MT"/>
              </a:rPr>
              <a:t>are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9C7B56"/>
                </a:solidFill>
                <a:latin typeface="Gill Sans MT"/>
                <a:cs typeface="Gill Sans MT"/>
              </a:rPr>
              <a:t>likely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49" dirty="0">
                <a:solidFill>
                  <a:srgbClr val="9C7B56"/>
                </a:solidFill>
                <a:latin typeface="Gill Sans MT"/>
                <a:cs typeface="Gill Sans MT"/>
              </a:rPr>
              <a:t>to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9C7B56"/>
                </a:solidFill>
                <a:latin typeface="Gill Sans MT"/>
                <a:cs typeface="Gill Sans MT"/>
              </a:rPr>
              <a:t>be</a:t>
            </a:r>
            <a:r>
              <a:rPr sz="927" spc="-26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18" dirty="0">
                <a:solidFill>
                  <a:srgbClr val="9C7B56"/>
                </a:solidFill>
                <a:latin typeface="Gill Sans MT"/>
                <a:cs typeface="Gill Sans MT"/>
              </a:rPr>
              <a:t>denied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9C7B56"/>
                </a:solidFill>
                <a:latin typeface="Gill Sans MT"/>
                <a:cs typeface="Gill Sans MT"/>
              </a:rPr>
              <a:t>a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home </a:t>
            </a:r>
            <a:r>
              <a:rPr sz="927" spc="-18" dirty="0">
                <a:solidFill>
                  <a:srgbClr val="9C7B56"/>
                </a:solidFill>
                <a:latin typeface="Gill Sans MT"/>
                <a:cs typeface="Gill Sans MT"/>
              </a:rPr>
              <a:t>loan </a:t>
            </a:r>
            <a:r>
              <a:rPr sz="927" dirty="0">
                <a:solidFill>
                  <a:srgbClr val="9C7B56"/>
                </a:solidFill>
                <a:latin typeface="Gill Sans MT"/>
                <a:cs typeface="Gill Sans MT"/>
              </a:rPr>
              <a:t>at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44" dirty="0">
                <a:solidFill>
                  <a:srgbClr val="9C7B56"/>
                </a:solidFill>
                <a:latin typeface="Gill Sans MT"/>
                <a:cs typeface="Gill Sans MT"/>
              </a:rPr>
              <a:t>one-</a:t>
            </a:r>
            <a:r>
              <a:rPr sz="927" spc="-35" dirty="0">
                <a:solidFill>
                  <a:srgbClr val="9C7B56"/>
                </a:solidFill>
                <a:latin typeface="Gill Sans MT"/>
                <a:cs typeface="Gill Sans MT"/>
              </a:rPr>
              <a:t>third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26" dirty="0">
                <a:solidFill>
                  <a:srgbClr val="9C7B56"/>
                </a:solidFill>
                <a:latin typeface="Gill Sans MT"/>
                <a:cs typeface="Gill Sans MT"/>
              </a:rPr>
              <a:t>the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rate </a:t>
            </a:r>
            <a:r>
              <a:rPr sz="927" dirty="0">
                <a:solidFill>
                  <a:srgbClr val="9C7B56"/>
                </a:solidFill>
                <a:latin typeface="Gill Sans MT"/>
                <a:cs typeface="Gill Sans MT"/>
              </a:rPr>
              <a:t>of</a:t>
            </a:r>
            <a:r>
              <a:rPr sz="927" spc="-26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141" dirty="0">
                <a:solidFill>
                  <a:srgbClr val="9C7B56"/>
                </a:solidFill>
                <a:latin typeface="Gill Sans MT"/>
                <a:cs typeface="Gill Sans MT"/>
              </a:rPr>
              <a:t>NH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9C7B56"/>
                </a:solidFill>
                <a:latin typeface="Gill Sans MT"/>
                <a:cs typeface="Gill Sans MT"/>
              </a:rPr>
              <a:t>Black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9C7B56"/>
                </a:solidFill>
                <a:latin typeface="Gill Sans MT"/>
                <a:cs typeface="Gill Sans MT"/>
              </a:rPr>
              <a:t>residents</a:t>
            </a:r>
            <a:r>
              <a:rPr sz="927" spc="44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9C7B56"/>
                </a:solidFill>
                <a:latin typeface="Gill Sans MT"/>
                <a:cs typeface="Gill Sans MT"/>
              </a:rPr>
              <a:t>and</a:t>
            </a:r>
            <a:r>
              <a:rPr sz="927" spc="-26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9C7B56"/>
                </a:solidFill>
                <a:latin typeface="Gill Sans MT"/>
                <a:cs typeface="Gill Sans MT"/>
              </a:rPr>
              <a:t>half</a:t>
            </a:r>
            <a:r>
              <a:rPr sz="927" spc="-22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53" dirty="0">
                <a:solidFill>
                  <a:srgbClr val="9C7B56"/>
                </a:solidFill>
                <a:latin typeface="Gill Sans MT"/>
                <a:cs typeface="Gill Sans MT"/>
              </a:rPr>
              <a:t>as</a:t>
            </a:r>
            <a:r>
              <a:rPr sz="927" spc="-22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9C7B56"/>
                </a:solidFill>
                <a:latin typeface="Gill Sans MT"/>
                <a:cs typeface="Gill Sans MT"/>
              </a:rPr>
              <a:t>likely</a:t>
            </a:r>
            <a:r>
              <a:rPr sz="927" spc="-22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49" dirty="0">
                <a:solidFill>
                  <a:srgbClr val="9C7B56"/>
                </a:solidFill>
                <a:latin typeface="Gill Sans MT"/>
                <a:cs typeface="Gill Sans MT"/>
              </a:rPr>
              <a:t>to</a:t>
            </a:r>
            <a:r>
              <a:rPr sz="927" spc="-22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9C7B56"/>
                </a:solidFill>
                <a:latin typeface="Gill Sans MT"/>
                <a:cs typeface="Gill Sans MT"/>
              </a:rPr>
              <a:t>be</a:t>
            </a:r>
            <a:r>
              <a:rPr sz="927" spc="-22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9C7B56"/>
                </a:solidFill>
                <a:latin typeface="Gill Sans MT"/>
                <a:cs typeface="Gill Sans MT"/>
              </a:rPr>
              <a:t>given</a:t>
            </a:r>
            <a:r>
              <a:rPr sz="927" spc="-22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9C7B56"/>
                </a:solidFill>
                <a:latin typeface="Gill Sans MT"/>
                <a:cs typeface="Gill Sans MT"/>
              </a:rPr>
              <a:t>a</a:t>
            </a:r>
            <a:r>
              <a:rPr sz="927" spc="-22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9C7B56"/>
                </a:solidFill>
                <a:latin typeface="Gill Sans MT"/>
                <a:cs typeface="Gill Sans MT"/>
              </a:rPr>
              <a:t>high-cost</a:t>
            </a:r>
            <a:r>
              <a:rPr sz="927" spc="-22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9C7B56"/>
                </a:solidFill>
                <a:latin typeface="Gill Sans MT"/>
                <a:cs typeface="Gill Sans MT"/>
              </a:rPr>
              <a:t>loan.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704170" y="6531169"/>
            <a:ext cx="188819" cy="194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1579"/>
              </a:lnSpc>
            </a:pPr>
            <a:r>
              <a:rPr sz="1324" spc="-22" dirty="0">
                <a:solidFill>
                  <a:srgbClr val="323232"/>
                </a:solidFill>
                <a:latin typeface="Gill Sans MT"/>
                <a:cs typeface="Gill Sans MT"/>
              </a:rPr>
              <a:t>30</a:t>
            </a:r>
            <a:endParaRPr sz="1324">
              <a:latin typeface="Gill Sans MT"/>
              <a:cs typeface="Gill Sans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98177" y="5048250"/>
            <a:ext cx="2157693" cy="431868"/>
          </a:xfrm>
          <a:prstGeom prst="rect">
            <a:avLst/>
          </a:prstGeom>
        </p:spPr>
        <p:txBody>
          <a:bodyPr vert="horz" wrap="square" lIns="0" tIns="21291" rIns="0" bIns="0" rtlCol="0">
            <a:spAutoFit/>
          </a:bodyPr>
          <a:lstStyle/>
          <a:p>
            <a:pPr marL="11206" marR="31938">
              <a:lnSpc>
                <a:spcPts val="1059"/>
              </a:lnSpc>
              <a:spcBef>
                <a:spcPts val="168"/>
              </a:spcBef>
            </a:pPr>
            <a:r>
              <a:rPr sz="927" spc="-44" dirty="0">
                <a:solidFill>
                  <a:srgbClr val="0065CC"/>
                </a:solidFill>
                <a:latin typeface="Gill Sans MT"/>
                <a:cs typeface="Gill Sans MT"/>
              </a:rPr>
              <a:t>For</a:t>
            </a:r>
            <a:r>
              <a:rPr sz="927" spc="-26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31" dirty="0">
                <a:solidFill>
                  <a:srgbClr val="0065CC"/>
                </a:solidFill>
                <a:latin typeface="Gill Sans MT"/>
                <a:cs typeface="Gill Sans MT"/>
              </a:rPr>
              <a:t>every</a:t>
            </a:r>
            <a:r>
              <a:rPr sz="927" spc="-26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0065CC"/>
                </a:solidFill>
                <a:latin typeface="Gill Sans MT"/>
                <a:cs typeface="Gill Sans MT"/>
              </a:rPr>
              <a:t>5</a:t>
            </a:r>
            <a:r>
              <a:rPr sz="927" spc="-26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0065CC"/>
                </a:solidFill>
                <a:latin typeface="Gill Sans MT"/>
                <a:cs typeface="Gill Sans MT"/>
              </a:rPr>
              <a:t>Hispanic</a:t>
            </a:r>
            <a:r>
              <a:rPr sz="927" spc="-26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0065CC"/>
                </a:solidFill>
                <a:latin typeface="Gill Sans MT"/>
                <a:cs typeface="Gill Sans MT"/>
              </a:rPr>
              <a:t>residents</a:t>
            </a:r>
            <a:r>
              <a:rPr sz="927" spc="-22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18" dirty="0">
                <a:solidFill>
                  <a:srgbClr val="0065CC"/>
                </a:solidFill>
                <a:latin typeface="Gill Sans MT"/>
                <a:cs typeface="Gill Sans MT"/>
              </a:rPr>
              <a:t>denied</a:t>
            </a:r>
            <a:r>
              <a:rPr sz="927" spc="-26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0065CC"/>
                </a:solidFill>
                <a:latin typeface="Gill Sans MT"/>
                <a:cs typeface="Gill Sans MT"/>
              </a:rPr>
              <a:t>a</a:t>
            </a:r>
            <a:r>
              <a:rPr sz="927" spc="-26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18" dirty="0">
                <a:solidFill>
                  <a:srgbClr val="0065CC"/>
                </a:solidFill>
                <a:latin typeface="Gill Sans MT"/>
                <a:cs typeface="Gill Sans MT"/>
              </a:rPr>
              <a:t>home </a:t>
            </a:r>
            <a:r>
              <a:rPr sz="927" dirty="0">
                <a:solidFill>
                  <a:srgbClr val="0065CC"/>
                </a:solidFill>
                <a:latin typeface="Gill Sans MT"/>
                <a:cs typeface="Gill Sans MT"/>
              </a:rPr>
              <a:t>loan</a:t>
            </a:r>
            <a:r>
              <a:rPr sz="927" spc="-35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75" dirty="0">
                <a:solidFill>
                  <a:srgbClr val="0065CC"/>
                </a:solidFill>
                <a:latin typeface="Gill Sans MT"/>
                <a:cs typeface="Gill Sans MT"/>
              </a:rPr>
              <a:t>or</a:t>
            </a:r>
            <a:r>
              <a:rPr sz="927" spc="-35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0065CC"/>
                </a:solidFill>
                <a:latin typeface="Gill Sans MT"/>
                <a:cs typeface="Gill Sans MT"/>
              </a:rPr>
              <a:t>given</a:t>
            </a:r>
            <a:r>
              <a:rPr sz="927" spc="-31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0065CC"/>
                </a:solidFill>
                <a:latin typeface="Gill Sans MT"/>
                <a:cs typeface="Gill Sans MT"/>
              </a:rPr>
              <a:t>a</a:t>
            </a:r>
            <a:r>
              <a:rPr sz="927" spc="-35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0065CC"/>
                </a:solidFill>
                <a:latin typeface="Gill Sans MT"/>
                <a:cs typeface="Gill Sans MT"/>
              </a:rPr>
              <a:t>high-cost</a:t>
            </a:r>
            <a:r>
              <a:rPr sz="927" spc="-35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0065CC"/>
                </a:solidFill>
                <a:latin typeface="Gill Sans MT"/>
                <a:cs typeface="Gill Sans MT"/>
              </a:rPr>
              <a:t>loan,</a:t>
            </a:r>
            <a:r>
              <a:rPr sz="927" spc="-31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0065CC"/>
                </a:solidFill>
                <a:latin typeface="Gill Sans MT"/>
                <a:cs typeface="Gill Sans MT"/>
              </a:rPr>
              <a:t>2</a:t>
            </a:r>
            <a:r>
              <a:rPr sz="927" spc="-35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141" dirty="0">
                <a:solidFill>
                  <a:srgbClr val="0065CC"/>
                </a:solidFill>
                <a:latin typeface="Gill Sans MT"/>
                <a:cs typeface="Gill Sans MT"/>
              </a:rPr>
              <a:t>NH</a:t>
            </a:r>
            <a:r>
              <a:rPr sz="927" spc="-35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0065CC"/>
                </a:solidFill>
                <a:latin typeface="Gill Sans MT"/>
                <a:cs typeface="Gill Sans MT"/>
              </a:rPr>
              <a:t>White</a:t>
            </a:r>
            <a:endParaRPr sz="927">
              <a:latin typeface="Gill Sans MT"/>
              <a:cs typeface="Gill Sans MT"/>
            </a:endParaRPr>
          </a:p>
          <a:p>
            <a:pPr marL="11206">
              <a:lnSpc>
                <a:spcPts val="1032"/>
              </a:lnSpc>
            </a:pPr>
            <a:r>
              <a:rPr sz="927" spc="-9" dirty="0">
                <a:solidFill>
                  <a:srgbClr val="0065CC"/>
                </a:solidFill>
                <a:latin typeface="Gill Sans MT"/>
                <a:cs typeface="Gill Sans MT"/>
              </a:rPr>
              <a:t>residents</a:t>
            </a:r>
            <a:r>
              <a:rPr sz="927" spc="-22" dirty="0">
                <a:solidFill>
                  <a:srgbClr val="0065CC"/>
                </a:solidFill>
                <a:latin typeface="Gill Sans MT"/>
                <a:cs typeface="Gill Sans MT"/>
              </a:rPr>
              <a:t> are </a:t>
            </a:r>
            <a:r>
              <a:rPr sz="927" spc="-18" dirty="0">
                <a:solidFill>
                  <a:srgbClr val="0065CC"/>
                </a:solidFill>
                <a:latin typeface="Gill Sans MT"/>
                <a:cs typeface="Gill Sans MT"/>
              </a:rPr>
              <a:t>denied </a:t>
            </a:r>
            <a:r>
              <a:rPr sz="927" spc="-75" dirty="0">
                <a:solidFill>
                  <a:srgbClr val="0065CC"/>
                </a:solidFill>
                <a:latin typeface="Gill Sans MT"/>
                <a:cs typeface="Gill Sans MT"/>
              </a:rPr>
              <a:t>or</a:t>
            </a:r>
            <a:r>
              <a:rPr sz="927" spc="-22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0065CC"/>
                </a:solidFill>
                <a:latin typeface="Gill Sans MT"/>
                <a:cs typeface="Gill Sans MT"/>
              </a:rPr>
              <a:t>given</a:t>
            </a:r>
            <a:r>
              <a:rPr sz="927" spc="-22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0065CC"/>
                </a:solidFill>
                <a:latin typeface="Gill Sans MT"/>
                <a:cs typeface="Gill Sans MT"/>
              </a:rPr>
              <a:t>a</a:t>
            </a:r>
            <a:r>
              <a:rPr sz="927" spc="-18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0065CC"/>
                </a:solidFill>
                <a:latin typeface="Gill Sans MT"/>
                <a:cs typeface="Gill Sans MT"/>
              </a:rPr>
              <a:t>high-cost</a:t>
            </a:r>
            <a:r>
              <a:rPr sz="927" spc="-22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0065CC"/>
                </a:solidFill>
                <a:latin typeface="Gill Sans MT"/>
                <a:cs typeface="Gill Sans MT"/>
              </a:rPr>
              <a:t>loan.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98177" y="5628154"/>
            <a:ext cx="1957107" cy="444692"/>
          </a:xfrm>
          <a:prstGeom prst="rect">
            <a:avLst/>
          </a:prstGeom>
        </p:spPr>
        <p:txBody>
          <a:bodyPr vert="horz" wrap="square" lIns="0" tIns="21291" rIns="0" bIns="0" rtlCol="0">
            <a:spAutoFit/>
          </a:bodyPr>
          <a:lstStyle/>
          <a:p>
            <a:pPr marL="11206" marR="4483">
              <a:lnSpc>
                <a:spcPts val="1059"/>
              </a:lnSpc>
              <a:spcBef>
                <a:spcPts val="168"/>
              </a:spcBef>
            </a:pPr>
            <a:r>
              <a:rPr sz="927" spc="-141" dirty="0">
                <a:solidFill>
                  <a:srgbClr val="3C2315"/>
                </a:solidFill>
                <a:latin typeface="Gill Sans MT"/>
                <a:cs typeface="Gill Sans MT"/>
              </a:rPr>
              <a:t>NH</a:t>
            </a:r>
            <a:r>
              <a:rPr sz="927" spc="-31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-71" dirty="0">
                <a:solidFill>
                  <a:srgbClr val="3C2315"/>
                </a:solidFill>
                <a:latin typeface="Gill Sans MT"/>
                <a:cs typeface="Gill Sans MT"/>
              </a:rPr>
              <a:t>White</a:t>
            </a:r>
            <a:r>
              <a:rPr sz="927" spc="-18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3C2315"/>
                </a:solidFill>
                <a:latin typeface="Gill Sans MT"/>
                <a:cs typeface="Gill Sans MT"/>
              </a:rPr>
              <a:t>residents</a:t>
            </a:r>
            <a:r>
              <a:rPr sz="927" spc="-18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-22" dirty="0">
                <a:solidFill>
                  <a:srgbClr val="3C2315"/>
                </a:solidFill>
                <a:latin typeface="Gill Sans MT"/>
                <a:cs typeface="Gill Sans MT"/>
              </a:rPr>
              <a:t>are</a:t>
            </a:r>
            <a:r>
              <a:rPr sz="927" spc="-18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3C2315"/>
                </a:solidFill>
                <a:latin typeface="Gill Sans MT"/>
                <a:cs typeface="Gill Sans MT"/>
              </a:rPr>
              <a:t>half</a:t>
            </a:r>
            <a:r>
              <a:rPr sz="927" spc="-22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53" dirty="0">
                <a:solidFill>
                  <a:srgbClr val="3C2315"/>
                </a:solidFill>
                <a:latin typeface="Gill Sans MT"/>
                <a:cs typeface="Gill Sans MT"/>
              </a:rPr>
              <a:t>as</a:t>
            </a:r>
            <a:r>
              <a:rPr sz="927" spc="-18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3C2315"/>
                </a:solidFill>
                <a:latin typeface="Gill Sans MT"/>
                <a:cs typeface="Gill Sans MT"/>
              </a:rPr>
              <a:t>likely</a:t>
            </a:r>
            <a:r>
              <a:rPr sz="927" spc="-18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-49" dirty="0">
                <a:solidFill>
                  <a:srgbClr val="3C2315"/>
                </a:solidFill>
                <a:latin typeface="Gill Sans MT"/>
                <a:cs typeface="Gill Sans MT"/>
              </a:rPr>
              <a:t>to</a:t>
            </a:r>
            <a:r>
              <a:rPr sz="927" spc="-18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-22" dirty="0">
                <a:solidFill>
                  <a:srgbClr val="3C2315"/>
                </a:solidFill>
                <a:latin typeface="Gill Sans MT"/>
                <a:cs typeface="Gill Sans MT"/>
              </a:rPr>
              <a:t>be </a:t>
            </a:r>
            <a:r>
              <a:rPr sz="927" spc="-18" dirty="0">
                <a:solidFill>
                  <a:srgbClr val="3C2315"/>
                </a:solidFill>
                <a:latin typeface="Gill Sans MT"/>
                <a:cs typeface="Gill Sans MT"/>
              </a:rPr>
              <a:t>denied</a:t>
            </a:r>
            <a:r>
              <a:rPr sz="927" spc="-31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3C2315"/>
                </a:solidFill>
                <a:latin typeface="Gill Sans MT"/>
                <a:cs typeface="Gill Sans MT"/>
              </a:rPr>
              <a:t>a</a:t>
            </a:r>
            <a:r>
              <a:rPr sz="927" spc="-26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-31" dirty="0">
                <a:solidFill>
                  <a:srgbClr val="3C2315"/>
                </a:solidFill>
                <a:latin typeface="Gill Sans MT"/>
                <a:cs typeface="Gill Sans MT"/>
              </a:rPr>
              <a:t>home</a:t>
            </a:r>
            <a:r>
              <a:rPr sz="927" spc="-26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3C2315"/>
                </a:solidFill>
                <a:latin typeface="Gill Sans MT"/>
                <a:cs typeface="Gill Sans MT"/>
              </a:rPr>
              <a:t>loan</a:t>
            </a:r>
            <a:r>
              <a:rPr sz="927" spc="-26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-22" dirty="0">
                <a:solidFill>
                  <a:srgbClr val="3C2315"/>
                </a:solidFill>
                <a:latin typeface="Gill Sans MT"/>
                <a:cs typeface="Gill Sans MT"/>
              </a:rPr>
              <a:t>compared</a:t>
            </a:r>
            <a:r>
              <a:rPr sz="927" spc="-26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-49" dirty="0">
                <a:solidFill>
                  <a:srgbClr val="3C2315"/>
                </a:solidFill>
                <a:latin typeface="Gill Sans MT"/>
                <a:cs typeface="Gill Sans MT"/>
              </a:rPr>
              <a:t>to</a:t>
            </a:r>
            <a:r>
              <a:rPr sz="927" spc="-26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3C2315"/>
                </a:solidFill>
                <a:latin typeface="Gill Sans MT"/>
                <a:cs typeface="Gill Sans MT"/>
              </a:rPr>
              <a:t>Asian residents.</a:t>
            </a:r>
            <a:endParaRPr sz="927">
              <a:latin typeface="Gill Sans MT"/>
              <a:cs typeface="Gill Sans M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84" dirty="0"/>
              <a:t>Race</a:t>
            </a:r>
            <a:r>
              <a:rPr spc="-40" dirty="0"/>
              <a:t> </a:t>
            </a:r>
            <a:r>
              <a:rPr spc="75" dirty="0"/>
              <a:t>and</a:t>
            </a:r>
            <a:r>
              <a:rPr spc="-40" dirty="0"/>
              <a:t> </a:t>
            </a:r>
            <a:r>
              <a:rPr spc="101" dirty="0"/>
              <a:t>Ethnicity</a:t>
            </a:r>
            <a:r>
              <a:rPr spc="-40" dirty="0"/>
              <a:t> </a:t>
            </a:r>
            <a:r>
              <a:rPr spc="84" dirty="0"/>
              <a:t>Comparison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79" dirty="0"/>
              <a:t>Health</a:t>
            </a:r>
            <a:r>
              <a:rPr spc="-40" dirty="0"/>
              <a:t> </a:t>
            </a:r>
            <a:r>
              <a:rPr spc="71" dirty="0"/>
              <a:t>Indicators</a:t>
            </a:r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4" name="object 4"/>
          <p:cNvGrpSpPr/>
          <p:nvPr/>
        </p:nvGrpSpPr>
        <p:grpSpPr>
          <a:xfrm>
            <a:off x="596713" y="3336552"/>
            <a:ext cx="3681132" cy="2756647"/>
            <a:chOff x="523875" y="3781425"/>
            <a:chExt cx="4171950" cy="3124200"/>
          </a:xfrm>
        </p:grpSpPr>
        <p:sp>
          <p:nvSpPr>
            <p:cNvPr id="5" name="object 5"/>
            <p:cNvSpPr/>
            <p:nvPr/>
          </p:nvSpPr>
          <p:spPr>
            <a:xfrm>
              <a:off x="619125" y="3786187"/>
              <a:ext cx="4076700" cy="1019175"/>
            </a:xfrm>
            <a:custGeom>
              <a:avLst/>
              <a:gdLst/>
              <a:ahLst/>
              <a:cxnLst/>
              <a:rect l="l" t="t" r="r" b="b"/>
              <a:pathLst>
                <a:path w="4076700" h="1019175">
                  <a:moveTo>
                    <a:pt x="0" y="0"/>
                  </a:moveTo>
                  <a:lnTo>
                    <a:pt x="4076700" y="0"/>
                  </a:lnTo>
                </a:path>
                <a:path w="4076700" h="1019175">
                  <a:moveTo>
                    <a:pt x="0" y="514350"/>
                  </a:moveTo>
                  <a:lnTo>
                    <a:pt x="4076700" y="514350"/>
                  </a:lnTo>
                </a:path>
                <a:path w="4076700" h="1019175">
                  <a:moveTo>
                    <a:pt x="0" y="1019175"/>
                  </a:moveTo>
                  <a:lnTo>
                    <a:pt x="4076700" y="101917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619125" y="5310187"/>
              <a:ext cx="4076700" cy="1000125"/>
            </a:xfrm>
            <a:custGeom>
              <a:avLst/>
              <a:gdLst/>
              <a:ahLst/>
              <a:cxnLst/>
              <a:rect l="l" t="t" r="r" b="b"/>
              <a:pathLst>
                <a:path w="4076700" h="1000125">
                  <a:moveTo>
                    <a:pt x="0" y="0"/>
                  </a:moveTo>
                  <a:lnTo>
                    <a:pt x="981074" y="0"/>
                  </a:lnTo>
                </a:path>
                <a:path w="4076700" h="1000125">
                  <a:moveTo>
                    <a:pt x="1457324" y="0"/>
                  </a:moveTo>
                  <a:lnTo>
                    <a:pt x="4076700" y="0"/>
                  </a:lnTo>
                </a:path>
                <a:path w="4076700" h="1000125">
                  <a:moveTo>
                    <a:pt x="0" y="495300"/>
                  </a:moveTo>
                  <a:lnTo>
                    <a:pt x="171449" y="495300"/>
                  </a:lnTo>
                </a:path>
                <a:path w="4076700" h="1000125">
                  <a:moveTo>
                    <a:pt x="647699" y="495300"/>
                  </a:moveTo>
                  <a:lnTo>
                    <a:pt x="981074" y="495300"/>
                  </a:lnTo>
                </a:path>
                <a:path w="4076700" h="1000125">
                  <a:moveTo>
                    <a:pt x="1457324" y="495300"/>
                  </a:moveTo>
                  <a:lnTo>
                    <a:pt x="1800224" y="495300"/>
                  </a:lnTo>
                </a:path>
                <a:path w="4076700" h="1000125">
                  <a:moveTo>
                    <a:pt x="2276474" y="495300"/>
                  </a:moveTo>
                  <a:lnTo>
                    <a:pt x="3428999" y="495300"/>
                  </a:lnTo>
                </a:path>
                <a:path w="4076700" h="1000125">
                  <a:moveTo>
                    <a:pt x="3905249" y="495300"/>
                  </a:moveTo>
                  <a:lnTo>
                    <a:pt x="4076700" y="495300"/>
                  </a:lnTo>
                </a:path>
                <a:path w="4076700" h="1000125">
                  <a:moveTo>
                    <a:pt x="0" y="1000125"/>
                  </a:moveTo>
                  <a:lnTo>
                    <a:pt x="171449" y="1000125"/>
                  </a:lnTo>
                </a:path>
                <a:path w="4076700" h="1000125">
                  <a:moveTo>
                    <a:pt x="647699" y="1000125"/>
                  </a:moveTo>
                  <a:lnTo>
                    <a:pt x="981074" y="1000125"/>
                  </a:lnTo>
                </a:path>
                <a:path w="4076700" h="1000125">
                  <a:moveTo>
                    <a:pt x="1457324" y="1000125"/>
                  </a:moveTo>
                  <a:lnTo>
                    <a:pt x="1800224" y="1000125"/>
                  </a:lnTo>
                </a:path>
                <a:path w="4076700" h="1000125">
                  <a:moveTo>
                    <a:pt x="2276474" y="1000125"/>
                  </a:moveTo>
                  <a:lnTo>
                    <a:pt x="3428999" y="1000125"/>
                  </a:lnTo>
                </a:path>
                <a:path w="4076700" h="1000125">
                  <a:moveTo>
                    <a:pt x="3905249" y="1000125"/>
                  </a:moveTo>
                  <a:lnTo>
                    <a:pt x="4076700" y="100012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619125" y="6815137"/>
              <a:ext cx="4076700" cy="0"/>
            </a:xfrm>
            <a:custGeom>
              <a:avLst/>
              <a:gdLst/>
              <a:ahLst/>
              <a:cxnLst/>
              <a:rect l="l" t="t" r="r" b="b"/>
              <a:pathLst>
                <a:path w="4076700">
                  <a:moveTo>
                    <a:pt x="0" y="0"/>
                  </a:moveTo>
                  <a:lnTo>
                    <a:pt x="407670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523875" y="3786187"/>
              <a:ext cx="4171950" cy="3119755"/>
            </a:xfrm>
            <a:custGeom>
              <a:avLst/>
              <a:gdLst/>
              <a:ahLst/>
              <a:cxnLst/>
              <a:rect l="l" t="t" r="r" b="b"/>
              <a:pathLst>
                <a:path w="4171950" h="3119754">
                  <a:moveTo>
                    <a:pt x="1309687" y="3024187"/>
                  </a:moveTo>
                  <a:lnTo>
                    <a:pt x="1309687" y="3119437"/>
                  </a:lnTo>
                </a:path>
                <a:path w="4171950" h="3119754">
                  <a:moveTo>
                    <a:pt x="2128837" y="3024187"/>
                  </a:moveTo>
                  <a:lnTo>
                    <a:pt x="2128837" y="3119437"/>
                  </a:lnTo>
                </a:path>
                <a:path w="4171950" h="3119754">
                  <a:moveTo>
                    <a:pt x="2947987" y="3024187"/>
                  </a:moveTo>
                  <a:lnTo>
                    <a:pt x="2947987" y="3119437"/>
                  </a:lnTo>
                </a:path>
                <a:path w="4171950" h="3119754">
                  <a:moveTo>
                    <a:pt x="3757612" y="3024187"/>
                  </a:moveTo>
                  <a:lnTo>
                    <a:pt x="3757612" y="3119437"/>
                  </a:lnTo>
                </a:path>
                <a:path w="4171950" h="3119754">
                  <a:moveTo>
                    <a:pt x="500062" y="3024187"/>
                  </a:moveTo>
                  <a:lnTo>
                    <a:pt x="500062" y="3119437"/>
                  </a:lnTo>
                </a:path>
                <a:path w="4171950" h="3119754">
                  <a:moveTo>
                    <a:pt x="95250" y="3028950"/>
                  </a:moveTo>
                  <a:lnTo>
                    <a:pt x="4171950" y="3028950"/>
                  </a:lnTo>
                </a:path>
                <a:path w="4171950" h="3119754">
                  <a:moveTo>
                    <a:pt x="95250" y="0"/>
                  </a:moveTo>
                  <a:lnTo>
                    <a:pt x="0" y="0"/>
                  </a:lnTo>
                </a:path>
                <a:path w="4171950" h="3119754">
                  <a:moveTo>
                    <a:pt x="95250" y="514350"/>
                  </a:moveTo>
                  <a:lnTo>
                    <a:pt x="0" y="514350"/>
                  </a:lnTo>
                </a:path>
                <a:path w="4171950" h="3119754">
                  <a:moveTo>
                    <a:pt x="95250" y="1019175"/>
                  </a:moveTo>
                  <a:lnTo>
                    <a:pt x="0" y="1019175"/>
                  </a:lnTo>
                </a:path>
                <a:path w="4171950" h="3119754">
                  <a:moveTo>
                    <a:pt x="95250" y="1524000"/>
                  </a:moveTo>
                  <a:lnTo>
                    <a:pt x="0" y="1524000"/>
                  </a:lnTo>
                </a:path>
                <a:path w="4171950" h="3119754">
                  <a:moveTo>
                    <a:pt x="95250" y="2019300"/>
                  </a:moveTo>
                  <a:lnTo>
                    <a:pt x="0" y="2019300"/>
                  </a:lnTo>
                </a:path>
                <a:path w="4171950" h="3119754">
                  <a:moveTo>
                    <a:pt x="95250" y="2524125"/>
                  </a:moveTo>
                  <a:lnTo>
                    <a:pt x="0" y="2524125"/>
                  </a:lnTo>
                </a:path>
                <a:path w="4171950" h="3119754">
                  <a:moveTo>
                    <a:pt x="95250" y="3028950"/>
                  </a:moveTo>
                  <a:lnTo>
                    <a:pt x="0" y="3028950"/>
                  </a:lnTo>
                </a:path>
                <a:path w="4171950" h="3119754">
                  <a:moveTo>
                    <a:pt x="90487" y="4762"/>
                  </a:moveTo>
                  <a:lnTo>
                    <a:pt x="90487" y="30241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790574" y="5562600"/>
              <a:ext cx="476250" cy="1247775"/>
            </a:xfrm>
            <a:custGeom>
              <a:avLst/>
              <a:gdLst/>
              <a:ahLst/>
              <a:cxnLst/>
              <a:rect l="l" t="t" r="r" b="b"/>
              <a:pathLst>
                <a:path w="476250" h="1247775">
                  <a:moveTo>
                    <a:pt x="476249" y="0"/>
                  </a:moveTo>
                  <a:lnTo>
                    <a:pt x="0" y="0"/>
                  </a:lnTo>
                  <a:lnTo>
                    <a:pt x="0" y="1247774"/>
                  </a:lnTo>
                  <a:lnTo>
                    <a:pt x="476249" y="1247774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00199" y="4962525"/>
              <a:ext cx="476250" cy="1847850"/>
            </a:xfrm>
            <a:custGeom>
              <a:avLst/>
              <a:gdLst/>
              <a:ahLst/>
              <a:cxnLst/>
              <a:rect l="l" t="t" r="r" b="b"/>
              <a:pathLst>
                <a:path w="476250" h="1847850">
                  <a:moveTo>
                    <a:pt x="476249" y="0"/>
                  </a:moveTo>
                  <a:lnTo>
                    <a:pt x="0" y="0"/>
                  </a:lnTo>
                  <a:lnTo>
                    <a:pt x="0" y="1847849"/>
                  </a:lnTo>
                  <a:lnTo>
                    <a:pt x="476249" y="1847849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2419349" y="5457825"/>
              <a:ext cx="476250" cy="1352550"/>
            </a:xfrm>
            <a:custGeom>
              <a:avLst/>
              <a:gdLst/>
              <a:ahLst/>
              <a:cxnLst/>
              <a:rect l="l" t="t" r="r" b="b"/>
              <a:pathLst>
                <a:path w="476250" h="1352550">
                  <a:moveTo>
                    <a:pt x="476249" y="0"/>
                  </a:moveTo>
                  <a:lnTo>
                    <a:pt x="0" y="0"/>
                  </a:lnTo>
                  <a:lnTo>
                    <a:pt x="0" y="1352549"/>
                  </a:lnTo>
                  <a:lnTo>
                    <a:pt x="476249" y="1352549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3238499" y="6467475"/>
              <a:ext cx="476250" cy="342900"/>
            </a:xfrm>
            <a:custGeom>
              <a:avLst/>
              <a:gdLst/>
              <a:ahLst/>
              <a:cxnLst/>
              <a:rect l="l" t="t" r="r" b="b"/>
              <a:pathLst>
                <a:path w="476250" h="342900">
                  <a:moveTo>
                    <a:pt x="476249" y="0"/>
                  </a:moveTo>
                  <a:lnTo>
                    <a:pt x="0" y="0"/>
                  </a:lnTo>
                  <a:lnTo>
                    <a:pt x="0" y="342899"/>
                  </a:lnTo>
                  <a:lnTo>
                    <a:pt x="476249" y="342899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4048124" y="5457825"/>
              <a:ext cx="476250" cy="1352550"/>
            </a:xfrm>
            <a:custGeom>
              <a:avLst/>
              <a:gdLst/>
              <a:ahLst/>
              <a:cxnLst/>
              <a:rect l="l" t="t" r="r" b="b"/>
              <a:pathLst>
                <a:path w="476250" h="1352550">
                  <a:moveTo>
                    <a:pt x="476249" y="0"/>
                  </a:moveTo>
                  <a:lnTo>
                    <a:pt x="0" y="0"/>
                  </a:lnTo>
                  <a:lnTo>
                    <a:pt x="0" y="1352549"/>
                  </a:lnTo>
                  <a:lnTo>
                    <a:pt x="476249" y="1352549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34086" y="3048000"/>
            <a:ext cx="2171700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Reported</a:t>
            </a:r>
            <a:r>
              <a:rPr sz="927" b="1" spc="3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Obesity</a:t>
            </a:r>
            <a:r>
              <a:rPr sz="927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Within</a:t>
            </a:r>
            <a:r>
              <a:rPr sz="927" b="1" spc="3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the</a:t>
            </a:r>
            <a:r>
              <a:rPr sz="927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Population,</a:t>
            </a:r>
            <a:r>
              <a:rPr sz="927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2021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6897" y="4762501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25%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61272" y="4233023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37%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84051" y="4670052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27%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32045" y="5560920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7%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21206" y="4670052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27%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0303" y="6055098"/>
            <a:ext cx="380440" cy="30684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8016" marR="4483" indent="-17370">
              <a:lnSpc>
                <a:spcPct val="107100"/>
              </a:lnSpc>
              <a:spcBef>
                <a:spcPts val="88"/>
              </a:spcBef>
            </a:pPr>
            <a:r>
              <a:rPr sz="927" spc="-53" dirty="0">
                <a:solidFill>
                  <a:srgbClr val="323232"/>
                </a:solidFill>
                <a:latin typeface="Gill Sans MT"/>
                <a:cs typeface="Gill Sans MT"/>
              </a:rPr>
              <a:t>Howard </a:t>
            </a:r>
            <a:r>
              <a:rPr sz="927" spc="-31" dirty="0">
                <a:solidFill>
                  <a:srgbClr val="323232"/>
                </a:solidFill>
                <a:latin typeface="Gill Sans MT"/>
                <a:cs typeface="Gill Sans MT"/>
              </a:rPr>
              <a:t>County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34873" y="6065184"/>
            <a:ext cx="450476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41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927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50274" y="6065184"/>
            <a:ext cx="45832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41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927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927" spc="-53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56750" y="6065184"/>
            <a:ext cx="28462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80443" y="6065184"/>
            <a:ext cx="275665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66" dirty="0">
                <a:solidFill>
                  <a:srgbClr val="323232"/>
                </a:solidFill>
                <a:latin typeface="Gill Sans MT"/>
                <a:cs typeface="Gill Sans MT"/>
              </a:rPr>
              <a:t>Other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0945" y="5930713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2859" y="5486680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10%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2859" y="5042647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20%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2859" y="4598613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30%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2859" y="4154581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40%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2859" y="3710547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50%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2859" y="3266515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60%</a:t>
            </a:r>
            <a:endParaRPr sz="927">
              <a:latin typeface="Gill Sans MT"/>
              <a:cs typeface="Gill Sans M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504890" y="1865780"/>
            <a:ext cx="3008779" cy="2445684"/>
            <a:chOff x="6086475" y="2114550"/>
            <a:chExt cx="3409950" cy="2771775"/>
          </a:xfrm>
        </p:grpSpPr>
        <p:sp>
          <p:nvSpPr>
            <p:cNvPr id="33" name="object 33"/>
            <p:cNvSpPr/>
            <p:nvPr/>
          </p:nvSpPr>
          <p:spPr>
            <a:xfrm>
              <a:off x="6181725" y="2119312"/>
              <a:ext cx="3314700" cy="676275"/>
            </a:xfrm>
            <a:custGeom>
              <a:avLst/>
              <a:gdLst/>
              <a:ahLst/>
              <a:cxnLst/>
              <a:rect l="l" t="t" r="r" b="b"/>
              <a:pathLst>
                <a:path w="3314700" h="676275">
                  <a:moveTo>
                    <a:pt x="0" y="0"/>
                  </a:moveTo>
                  <a:lnTo>
                    <a:pt x="3314700" y="0"/>
                  </a:lnTo>
                </a:path>
                <a:path w="3314700" h="676275">
                  <a:moveTo>
                    <a:pt x="0" y="676275"/>
                  </a:moveTo>
                  <a:lnTo>
                    <a:pt x="3314700" y="67627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6181725" y="3462337"/>
              <a:ext cx="3314700" cy="666750"/>
            </a:xfrm>
            <a:custGeom>
              <a:avLst/>
              <a:gdLst/>
              <a:ahLst/>
              <a:cxnLst/>
              <a:rect l="l" t="t" r="r" b="b"/>
              <a:pathLst>
                <a:path w="3314700" h="666750">
                  <a:moveTo>
                    <a:pt x="0" y="0"/>
                  </a:moveTo>
                  <a:lnTo>
                    <a:pt x="314324" y="0"/>
                  </a:lnTo>
                </a:path>
                <a:path w="3314700" h="666750">
                  <a:moveTo>
                    <a:pt x="790574" y="0"/>
                  </a:moveTo>
                  <a:lnTo>
                    <a:pt x="1419224" y="0"/>
                  </a:lnTo>
                </a:path>
                <a:path w="3314700" h="666750">
                  <a:moveTo>
                    <a:pt x="1895474" y="0"/>
                  </a:moveTo>
                  <a:lnTo>
                    <a:pt x="3314700" y="0"/>
                  </a:lnTo>
                </a:path>
                <a:path w="3314700" h="666750">
                  <a:moveTo>
                    <a:pt x="0" y="666750"/>
                  </a:moveTo>
                  <a:lnTo>
                    <a:pt x="314324" y="666750"/>
                  </a:lnTo>
                </a:path>
                <a:path w="3314700" h="666750">
                  <a:moveTo>
                    <a:pt x="790574" y="666750"/>
                  </a:moveTo>
                  <a:lnTo>
                    <a:pt x="1419224" y="666750"/>
                  </a:lnTo>
                </a:path>
                <a:path w="3314700" h="666750">
                  <a:moveTo>
                    <a:pt x="1895474" y="666750"/>
                  </a:moveTo>
                  <a:lnTo>
                    <a:pt x="2524124" y="666750"/>
                  </a:lnTo>
                </a:path>
                <a:path w="3314700" h="666750">
                  <a:moveTo>
                    <a:pt x="3000374" y="666750"/>
                  </a:moveTo>
                  <a:lnTo>
                    <a:pt x="3314700" y="66675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6181725" y="4795837"/>
              <a:ext cx="3314700" cy="0"/>
            </a:xfrm>
            <a:custGeom>
              <a:avLst/>
              <a:gdLst/>
              <a:ahLst/>
              <a:cxnLst/>
              <a:rect l="l" t="t" r="r" b="b"/>
              <a:pathLst>
                <a:path w="3314700">
                  <a:moveTo>
                    <a:pt x="0" y="0"/>
                  </a:moveTo>
                  <a:lnTo>
                    <a:pt x="331470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6086475" y="2119312"/>
              <a:ext cx="3409950" cy="2767330"/>
            </a:xfrm>
            <a:custGeom>
              <a:avLst/>
              <a:gdLst/>
              <a:ahLst/>
              <a:cxnLst/>
              <a:rect l="l" t="t" r="r" b="b"/>
              <a:pathLst>
                <a:path w="3409950" h="2767329">
                  <a:moveTo>
                    <a:pt x="1747837" y="2671762"/>
                  </a:moveTo>
                  <a:lnTo>
                    <a:pt x="1747837" y="2767012"/>
                  </a:lnTo>
                </a:path>
                <a:path w="3409950" h="2767329">
                  <a:moveTo>
                    <a:pt x="2852737" y="2671762"/>
                  </a:moveTo>
                  <a:lnTo>
                    <a:pt x="2852737" y="2767012"/>
                  </a:lnTo>
                </a:path>
                <a:path w="3409950" h="2767329">
                  <a:moveTo>
                    <a:pt x="642937" y="2671762"/>
                  </a:moveTo>
                  <a:lnTo>
                    <a:pt x="642937" y="2767012"/>
                  </a:lnTo>
                </a:path>
                <a:path w="3409950" h="2767329">
                  <a:moveTo>
                    <a:pt x="95250" y="2676525"/>
                  </a:moveTo>
                  <a:lnTo>
                    <a:pt x="3409950" y="2676525"/>
                  </a:lnTo>
                </a:path>
                <a:path w="3409950" h="2767329">
                  <a:moveTo>
                    <a:pt x="95250" y="0"/>
                  </a:moveTo>
                  <a:lnTo>
                    <a:pt x="0" y="0"/>
                  </a:lnTo>
                </a:path>
                <a:path w="3409950" h="2767329">
                  <a:moveTo>
                    <a:pt x="95250" y="676275"/>
                  </a:moveTo>
                  <a:lnTo>
                    <a:pt x="0" y="676275"/>
                  </a:lnTo>
                </a:path>
                <a:path w="3409950" h="2767329">
                  <a:moveTo>
                    <a:pt x="95250" y="1343025"/>
                  </a:moveTo>
                  <a:lnTo>
                    <a:pt x="0" y="1343025"/>
                  </a:lnTo>
                </a:path>
                <a:path w="3409950" h="2767329">
                  <a:moveTo>
                    <a:pt x="95250" y="2009775"/>
                  </a:moveTo>
                  <a:lnTo>
                    <a:pt x="0" y="2009775"/>
                  </a:lnTo>
                </a:path>
                <a:path w="3409950" h="2767329">
                  <a:moveTo>
                    <a:pt x="95250" y="2676525"/>
                  </a:moveTo>
                  <a:lnTo>
                    <a:pt x="0" y="2676525"/>
                  </a:lnTo>
                </a:path>
                <a:path w="3409950" h="2767329">
                  <a:moveTo>
                    <a:pt x="90487" y="4762"/>
                  </a:moveTo>
                  <a:lnTo>
                    <a:pt x="90487" y="26717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6496049" y="3362325"/>
              <a:ext cx="476250" cy="1428750"/>
            </a:xfrm>
            <a:custGeom>
              <a:avLst/>
              <a:gdLst/>
              <a:ahLst/>
              <a:cxnLst/>
              <a:rect l="l" t="t" r="r" b="b"/>
              <a:pathLst>
                <a:path w="476250" h="1428750">
                  <a:moveTo>
                    <a:pt x="476249" y="0"/>
                  </a:moveTo>
                  <a:lnTo>
                    <a:pt x="0" y="0"/>
                  </a:lnTo>
                  <a:lnTo>
                    <a:pt x="0" y="1428749"/>
                  </a:lnTo>
                  <a:lnTo>
                    <a:pt x="476249" y="1428749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7600949" y="3162300"/>
              <a:ext cx="476250" cy="1628775"/>
            </a:xfrm>
            <a:custGeom>
              <a:avLst/>
              <a:gdLst/>
              <a:ahLst/>
              <a:cxnLst/>
              <a:rect l="l" t="t" r="r" b="b"/>
              <a:pathLst>
                <a:path w="476250" h="1628775">
                  <a:moveTo>
                    <a:pt x="476249" y="0"/>
                  </a:moveTo>
                  <a:lnTo>
                    <a:pt x="0" y="0"/>
                  </a:lnTo>
                  <a:lnTo>
                    <a:pt x="0" y="1628774"/>
                  </a:lnTo>
                  <a:lnTo>
                    <a:pt x="476249" y="1628774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8705849" y="3990975"/>
              <a:ext cx="476250" cy="800100"/>
            </a:xfrm>
            <a:custGeom>
              <a:avLst/>
              <a:gdLst/>
              <a:ahLst/>
              <a:cxnLst/>
              <a:rect l="l" t="t" r="r" b="b"/>
              <a:pathLst>
                <a:path w="476250" h="800100">
                  <a:moveTo>
                    <a:pt x="476249" y="0"/>
                  </a:moveTo>
                  <a:lnTo>
                    <a:pt x="0" y="0"/>
                  </a:lnTo>
                  <a:lnTo>
                    <a:pt x="0" y="800099"/>
                  </a:lnTo>
                  <a:lnTo>
                    <a:pt x="476249" y="800099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282017" y="1577228"/>
            <a:ext cx="1219760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Diabetes</a:t>
            </a:r>
            <a:r>
              <a:rPr sz="927" b="1" spc="3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Diagnosis,</a:t>
            </a:r>
            <a:r>
              <a:rPr sz="927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47522" y="2821081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10.8%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22434" y="2644589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12.3%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14154" y="3375773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6.1%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11077" y="4283448"/>
            <a:ext cx="731184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53" dirty="0">
                <a:solidFill>
                  <a:srgbClr val="323232"/>
                </a:solidFill>
                <a:latin typeface="Gill Sans MT"/>
                <a:cs typeface="Gill Sans MT"/>
              </a:rPr>
              <a:t>Howard</a:t>
            </a:r>
            <a:r>
              <a:rPr sz="927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927" spc="-31" dirty="0">
                <a:solidFill>
                  <a:srgbClr val="323232"/>
                </a:solidFill>
                <a:latin typeface="Gill Sans MT"/>
                <a:cs typeface="Gill Sans MT"/>
              </a:rPr>
              <a:t>County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26537" y="4283448"/>
            <a:ext cx="450476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41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927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797432" y="4283448"/>
            <a:ext cx="45832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41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927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927" spc="-53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319122" y="4148978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19122" y="3560669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5%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61035" y="2972360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10%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61035" y="2384051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15%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61035" y="1795743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20%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824258" y="4821331"/>
            <a:ext cx="2759449" cy="1175096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33619" marR="26896">
              <a:lnSpc>
                <a:spcPts val="1394"/>
              </a:lnSpc>
              <a:spcBef>
                <a:spcPts val="163"/>
              </a:spcBef>
            </a:pPr>
            <a:r>
              <a:rPr sz="1191" spc="-172" dirty="0">
                <a:solidFill>
                  <a:srgbClr val="744C29"/>
                </a:solidFill>
                <a:latin typeface="Gill Sans MT"/>
                <a:cs typeface="Gill Sans MT"/>
              </a:rPr>
              <a:t>NH</a:t>
            </a:r>
            <a:r>
              <a:rPr sz="1191" spc="-53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744C29"/>
                </a:solidFill>
                <a:latin typeface="Gill Sans MT"/>
                <a:cs typeface="Gill Sans MT"/>
              </a:rPr>
              <a:t>Black</a:t>
            </a:r>
            <a:r>
              <a:rPr sz="1191" spc="-53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744C29"/>
                </a:solidFill>
                <a:latin typeface="Gill Sans MT"/>
                <a:cs typeface="Gill Sans MT"/>
              </a:rPr>
              <a:t>residents</a:t>
            </a:r>
            <a:r>
              <a:rPr sz="1191" spc="-53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35" dirty="0">
                <a:solidFill>
                  <a:srgbClr val="744C29"/>
                </a:solidFill>
                <a:latin typeface="Gill Sans MT"/>
                <a:cs typeface="Gill Sans MT"/>
              </a:rPr>
              <a:t>are</a:t>
            </a:r>
            <a:r>
              <a:rPr sz="1191" spc="-49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744C29"/>
                </a:solidFill>
                <a:latin typeface="Gill Sans MT"/>
                <a:cs typeface="Gill Sans MT"/>
              </a:rPr>
              <a:t>2</a:t>
            </a:r>
            <a:r>
              <a:rPr sz="1191" spc="-53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744C29"/>
                </a:solidFill>
                <a:latin typeface="Gill Sans MT"/>
                <a:cs typeface="Gill Sans MT"/>
              </a:rPr>
              <a:t>times</a:t>
            </a:r>
            <a:r>
              <a:rPr sz="1191" spc="-53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66" dirty="0">
                <a:solidFill>
                  <a:srgbClr val="744C29"/>
                </a:solidFill>
                <a:latin typeface="Gill Sans MT"/>
                <a:cs typeface="Gill Sans MT"/>
              </a:rPr>
              <a:t>as</a:t>
            </a:r>
            <a:r>
              <a:rPr sz="1191" spc="-49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18" dirty="0">
                <a:solidFill>
                  <a:srgbClr val="744C29"/>
                </a:solidFill>
                <a:latin typeface="Gill Sans MT"/>
                <a:cs typeface="Gill Sans MT"/>
              </a:rPr>
              <a:t>likely</a:t>
            </a:r>
            <a:r>
              <a:rPr sz="1191" spc="-53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66" dirty="0">
                <a:solidFill>
                  <a:srgbClr val="744C29"/>
                </a:solidFill>
                <a:latin typeface="Gill Sans MT"/>
                <a:cs typeface="Gill Sans MT"/>
              </a:rPr>
              <a:t>to</a:t>
            </a:r>
            <a:r>
              <a:rPr sz="1191" spc="-53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22" dirty="0">
                <a:solidFill>
                  <a:srgbClr val="744C29"/>
                </a:solidFill>
                <a:latin typeface="Gill Sans MT"/>
                <a:cs typeface="Gill Sans MT"/>
              </a:rPr>
              <a:t>be </a:t>
            </a:r>
            <a:r>
              <a:rPr sz="1191" dirty="0">
                <a:solidFill>
                  <a:srgbClr val="744C29"/>
                </a:solidFill>
                <a:latin typeface="Gill Sans MT"/>
                <a:cs typeface="Gill Sans MT"/>
              </a:rPr>
              <a:t>diagnosed</a:t>
            </a:r>
            <a:r>
              <a:rPr sz="1191" spc="-31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40" dirty="0">
                <a:solidFill>
                  <a:srgbClr val="744C29"/>
                </a:solidFill>
                <a:latin typeface="Gill Sans MT"/>
                <a:cs typeface="Gill Sans MT"/>
              </a:rPr>
              <a:t>with</a:t>
            </a:r>
            <a:r>
              <a:rPr sz="1191" spc="-31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744C29"/>
                </a:solidFill>
                <a:latin typeface="Gill Sans MT"/>
                <a:cs typeface="Gill Sans MT"/>
              </a:rPr>
              <a:t>diabetes</a:t>
            </a:r>
            <a:r>
              <a:rPr sz="1191" spc="-26" dirty="0">
                <a:solidFill>
                  <a:srgbClr val="744C29"/>
                </a:solidFill>
                <a:latin typeface="Gill Sans MT"/>
                <a:cs typeface="Gill Sans MT"/>
              </a:rPr>
              <a:t> compared</a:t>
            </a:r>
            <a:r>
              <a:rPr sz="1191" spc="-31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66" dirty="0">
                <a:solidFill>
                  <a:srgbClr val="744C29"/>
                </a:solidFill>
                <a:latin typeface="Gill Sans MT"/>
                <a:cs typeface="Gill Sans MT"/>
              </a:rPr>
              <a:t>to</a:t>
            </a:r>
            <a:r>
              <a:rPr sz="1191" spc="-31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22" dirty="0">
                <a:solidFill>
                  <a:srgbClr val="744C29"/>
                </a:solidFill>
                <a:latin typeface="Gill Sans MT"/>
                <a:cs typeface="Gill Sans MT"/>
              </a:rPr>
              <a:t>NH </a:t>
            </a:r>
            <a:r>
              <a:rPr sz="1191" spc="-93" dirty="0">
                <a:solidFill>
                  <a:srgbClr val="744C29"/>
                </a:solidFill>
                <a:latin typeface="Gill Sans MT"/>
                <a:cs typeface="Gill Sans MT"/>
              </a:rPr>
              <a:t>White</a:t>
            </a:r>
            <a:r>
              <a:rPr sz="1191" spc="-49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744C29"/>
                </a:solidFill>
                <a:latin typeface="Gill Sans MT"/>
                <a:cs typeface="Gill Sans MT"/>
              </a:rPr>
              <a:t>residents.</a:t>
            </a:r>
            <a:endParaRPr sz="1191">
              <a:latin typeface="Gill Sans MT"/>
              <a:cs typeface="Gill Sans MT"/>
            </a:endParaRPr>
          </a:p>
          <a:p>
            <a:pPr marL="33619" marR="206760" algn="just">
              <a:lnSpc>
                <a:spcPts val="1394"/>
              </a:lnSpc>
              <a:spcBef>
                <a:spcPts val="582"/>
              </a:spcBef>
            </a:pPr>
            <a:r>
              <a:rPr sz="1191" spc="-309" dirty="0">
                <a:solidFill>
                  <a:srgbClr val="744C29"/>
                </a:solidFill>
                <a:latin typeface="Gill Sans MT"/>
                <a:cs typeface="Gill Sans MT"/>
              </a:rPr>
              <a:t>NH</a:t>
            </a:r>
            <a:r>
              <a:rPr sz="1191" spc="224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744C29"/>
                </a:solidFill>
                <a:latin typeface="Gill Sans MT"/>
                <a:cs typeface="Gill Sans MT"/>
              </a:rPr>
              <a:t>Black</a:t>
            </a:r>
            <a:r>
              <a:rPr sz="1191" spc="-84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744C29"/>
                </a:solidFill>
                <a:latin typeface="Gill Sans MT"/>
                <a:cs typeface="Gill Sans MT"/>
              </a:rPr>
              <a:t>residents</a:t>
            </a:r>
            <a:r>
              <a:rPr sz="1191" spc="-75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35" dirty="0">
                <a:solidFill>
                  <a:srgbClr val="744C29"/>
                </a:solidFill>
                <a:latin typeface="Gill Sans MT"/>
                <a:cs typeface="Gill Sans MT"/>
              </a:rPr>
              <a:t>are</a:t>
            </a:r>
            <a:r>
              <a:rPr sz="1191" spc="-44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744C29"/>
                </a:solidFill>
                <a:latin typeface="Gill Sans MT"/>
                <a:cs typeface="Gill Sans MT"/>
              </a:rPr>
              <a:t>4</a:t>
            </a:r>
            <a:r>
              <a:rPr sz="1191" spc="-84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744C29"/>
                </a:solidFill>
                <a:latin typeface="Gill Sans MT"/>
                <a:cs typeface="Gill Sans MT"/>
              </a:rPr>
              <a:t>times</a:t>
            </a:r>
            <a:r>
              <a:rPr sz="1191" spc="-49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66" dirty="0">
                <a:solidFill>
                  <a:srgbClr val="744C29"/>
                </a:solidFill>
                <a:latin typeface="Gill Sans MT"/>
                <a:cs typeface="Gill Sans MT"/>
              </a:rPr>
              <a:t>as</a:t>
            </a:r>
            <a:r>
              <a:rPr sz="1191" spc="-18" dirty="0">
                <a:solidFill>
                  <a:srgbClr val="744C29"/>
                </a:solidFill>
                <a:latin typeface="Gill Sans MT"/>
                <a:cs typeface="Gill Sans MT"/>
              </a:rPr>
              <a:t> likely </a:t>
            </a:r>
            <a:r>
              <a:rPr sz="1191" spc="-22" dirty="0">
                <a:solidFill>
                  <a:srgbClr val="744C29"/>
                </a:solidFill>
                <a:latin typeface="Gill Sans MT"/>
                <a:cs typeface="Gill Sans MT"/>
              </a:rPr>
              <a:t>to </a:t>
            </a:r>
            <a:r>
              <a:rPr sz="1191" dirty="0">
                <a:solidFill>
                  <a:srgbClr val="744C29"/>
                </a:solidFill>
                <a:latin typeface="Gill Sans MT"/>
                <a:cs typeface="Gill Sans MT"/>
              </a:rPr>
              <a:t>visit</a:t>
            </a:r>
            <a:r>
              <a:rPr sz="1191" spc="-79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44" dirty="0">
                <a:solidFill>
                  <a:srgbClr val="744C29"/>
                </a:solidFill>
                <a:latin typeface="Gill Sans MT"/>
                <a:cs typeface="Gill Sans MT"/>
              </a:rPr>
              <a:t>the</a:t>
            </a:r>
            <a:r>
              <a:rPr sz="1191" spc="-22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79" dirty="0">
                <a:solidFill>
                  <a:srgbClr val="744C29"/>
                </a:solidFill>
                <a:latin typeface="Gill Sans MT"/>
                <a:cs typeface="Gill Sans MT"/>
              </a:rPr>
              <a:t>ER</a:t>
            </a:r>
            <a:r>
              <a:rPr sz="1191" spc="-4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22" dirty="0">
                <a:solidFill>
                  <a:srgbClr val="744C29"/>
                </a:solidFill>
                <a:latin typeface="Gill Sans MT"/>
                <a:cs typeface="Gill Sans MT"/>
              </a:rPr>
              <a:t>due </a:t>
            </a:r>
            <a:r>
              <a:rPr sz="1191" spc="-97" dirty="0">
                <a:solidFill>
                  <a:srgbClr val="744C29"/>
                </a:solidFill>
                <a:latin typeface="Gill Sans MT"/>
                <a:cs typeface="Gill Sans MT"/>
              </a:rPr>
              <a:t>to</a:t>
            </a:r>
            <a:r>
              <a:rPr sz="1191" spc="18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744C29"/>
                </a:solidFill>
                <a:latin typeface="Gill Sans MT"/>
                <a:cs typeface="Gill Sans MT"/>
              </a:rPr>
              <a:t>diabetes</a:t>
            </a:r>
            <a:r>
              <a:rPr sz="1191" spc="-22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744C29"/>
                </a:solidFill>
                <a:latin typeface="Gill Sans MT"/>
                <a:cs typeface="Gill Sans MT"/>
              </a:rPr>
              <a:t>complications than</a:t>
            </a:r>
            <a:r>
              <a:rPr sz="1191" spc="-57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172" dirty="0">
                <a:solidFill>
                  <a:srgbClr val="744C29"/>
                </a:solidFill>
                <a:latin typeface="Gill Sans MT"/>
                <a:cs typeface="Gill Sans MT"/>
              </a:rPr>
              <a:t>NH</a:t>
            </a:r>
            <a:r>
              <a:rPr sz="1191" spc="-53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93" dirty="0">
                <a:solidFill>
                  <a:srgbClr val="744C29"/>
                </a:solidFill>
                <a:latin typeface="Gill Sans MT"/>
                <a:cs typeface="Gill Sans MT"/>
              </a:rPr>
              <a:t>White</a:t>
            </a:r>
            <a:r>
              <a:rPr sz="1191" spc="-53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744C29"/>
                </a:solidFill>
                <a:latin typeface="Gill Sans MT"/>
                <a:cs typeface="Gill Sans MT"/>
              </a:rPr>
              <a:t>residents.</a:t>
            </a:r>
            <a:r>
              <a:rPr sz="1191" spc="-185" dirty="0">
                <a:solidFill>
                  <a:srgbClr val="744C29"/>
                </a:solidFill>
                <a:latin typeface="Gill Sans MT"/>
                <a:cs typeface="Gill Sans MT"/>
              </a:rPr>
              <a:t> </a:t>
            </a:r>
            <a:r>
              <a:rPr sz="993" spc="-33" baseline="37037" dirty="0">
                <a:solidFill>
                  <a:srgbClr val="323232"/>
                </a:solidFill>
                <a:latin typeface="Calibri"/>
                <a:cs typeface="Calibri"/>
              </a:rPr>
              <a:t>28</a:t>
            </a:r>
            <a:endParaRPr sz="993" baseline="37037">
              <a:latin typeface="Calibri"/>
              <a:cs typeface="Calibri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body" idx="1"/>
          </p:nvPr>
        </p:nvSpPr>
        <p:spPr>
          <a:xfrm>
            <a:off x="537882" y="1273971"/>
            <a:ext cx="4338918" cy="1087123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58834" marR="26896">
              <a:lnSpc>
                <a:spcPts val="1394"/>
              </a:lnSpc>
              <a:spcBef>
                <a:spcPts val="163"/>
              </a:spcBef>
            </a:pPr>
            <a:r>
              <a:rPr sz="1000" b="1" dirty="0">
                <a:solidFill>
                  <a:srgbClr val="744C29"/>
                </a:solidFill>
                <a:latin typeface="Calibri"/>
                <a:cs typeface="Calibri"/>
              </a:rPr>
              <a:t>Obesity</a:t>
            </a:r>
            <a:r>
              <a:rPr sz="1000" b="1" spc="44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0000"/>
                </a:solidFill>
              </a:rPr>
              <a:t>is</a:t>
            </a:r>
            <a:r>
              <a:rPr sz="1000" spc="49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an</a:t>
            </a:r>
            <a:r>
              <a:rPr sz="1000" spc="44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important</a:t>
            </a:r>
            <a:r>
              <a:rPr sz="1000" spc="49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indicator</a:t>
            </a:r>
            <a:r>
              <a:rPr sz="1000" spc="44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of</a:t>
            </a:r>
            <a:r>
              <a:rPr sz="1000" spc="49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health</a:t>
            </a:r>
            <a:r>
              <a:rPr sz="1000" spc="44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as</a:t>
            </a:r>
            <a:r>
              <a:rPr sz="1000" spc="49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it</a:t>
            </a:r>
            <a:r>
              <a:rPr sz="1000" spc="49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is</a:t>
            </a:r>
            <a:r>
              <a:rPr sz="1000" spc="44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a</a:t>
            </a:r>
            <a:r>
              <a:rPr sz="1000" spc="49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common</a:t>
            </a:r>
            <a:r>
              <a:rPr sz="1000" spc="44" dirty="0">
                <a:solidFill>
                  <a:srgbClr val="000000"/>
                </a:solidFill>
              </a:rPr>
              <a:t> </a:t>
            </a:r>
            <a:r>
              <a:rPr sz="1000" spc="-18" dirty="0">
                <a:solidFill>
                  <a:srgbClr val="000000"/>
                </a:solidFill>
              </a:rPr>
              <a:t>risk </a:t>
            </a:r>
            <a:r>
              <a:rPr sz="1000" dirty="0">
                <a:solidFill>
                  <a:srgbClr val="000000"/>
                </a:solidFill>
              </a:rPr>
              <a:t>factor</a:t>
            </a:r>
            <a:r>
              <a:rPr sz="1000" spc="66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for</a:t>
            </a:r>
            <a:r>
              <a:rPr sz="1000" spc="66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health</a:t>
            </a:r>
            <a:r>
              <a:rPr sz="1000" spc="71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conditions</a:t>
            </a:r>
            <a:r>
              <a:rPr sz="1000" spc="66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including</a:t>
            </a:r>
            <a:r>
              <a:rPr sz="1000" spc="71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diabetes,</a:t>
            </a:r>
            <a:r>
              <a:rPr sz="1000" spc="66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heart</a:t>
            </a:r>
            <a:r>
              <a:rPr sz="1000" spc="71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disease</a:t>
            </a:r>
            <a:r>
              <a:rPr sz="1000" spc="66" dirty="0">
                <a:solidFill>
                  <a:srgbClr val="000000"/>
                </a:solidFill>
              </a:rPr>
              <a:t> </a:t>
            </a:r>
            <a:r>
              <a:rPr sz="1000" spc="-22" dirty="0">
                <a:solidFill>
                  <a:srgbClr val="000000"/>
                </a:solidFill>
              </a:rPr>
              <a:t>and </a:t>
            </a:r>
            <a:r>
              <a:rPr sz="1000" dirty="0">
                <a:solidFill>
                  <a:srgbClr val="000000"/>
                </a:solidFill>
              </a:rPr>
              <a:t>some</a:t>
            </a:r>
            <a:r>
              <a:rPr sz="1000" spc="22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cancers.</a:t>
            </a:r>
            <a:r>
              <a:rPr sz="1000" spc="22" dirty="0">
                <a:solidFill>
                  <a:srgbClr val="000000"/>
                </a:solidFill>
              </a:rPr>
              <a:t> </a:t>
            </a:r>
            <a:r>
              <a:rPr sz="1000" spc="-44" dirty="0">
                <a:solidFill>
                  <a:srgbClr val="323232"/>
                </a:solidFill>
              </a:rPr>
              <a:t>A</a:t>
            </a:r>
            <a:r>
              <a:rPr sz="1000" spc="22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person</a:t>
            </a:r>
            <a:r>
              <a:rPr sz="1000" spc="22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is</a:t>
            </a:r>
            <a:r>
              <a:rPr sz="1000" spc="22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considered</a:t>
            </a:r>
            <a:r>
              <a:rPr sz="1000" spc="22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obese</a:t>
            </a:r>
            <a:r>
              <a:rPr sz="1000" spc="22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if</a:t>
            </a:r>
            <a:r>
              <a:rPr sz="1000" spc="22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they</a:t>
            </a:r>
            <a:r>
              <a:rPr sz="1000" spc="22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have</a:t>
            </a:r>
            <a:r>
              <a:rPr sz="1000" spc="22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a</a:t>
            </a:r>
            <a:r>
              <a:rPr sz="1000" spc="22" dirty="0">
                <a:solidFill>
                  <a:srgbClr val="323232"/>
                </a:solidFill>
              </a:rPr>
              <a:t> </a:t>
            </a:r>
            <a:r>
              <a:rPr sz="1000" spc="-18" dirty="0">
                <a:solidFill>
                  <a:srgbClr val="323232"/>
                </a:solidFill>
              </a:rPr>
              <a:t>body </a:t>
            </a:r>
            <a:r>
              <a:rPr sz="1000" dirty="0">
                <a:solidFill>
                  <a:srgbClr val="323232"/>
                </a:solidFill>
              </a:rPr>
              <a:t>mass</a:t>
            </a:r>
            <a:r>
              <a:rPr sz="1000" spc="22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index</a:t>
            </a:r>
            <a:r>
              <a:rPr sz="1000" spc="22" dirty="0">
                <a:solidFill>
                  <a:srgbClr val="323232"/>
                </a:solidFill>
              </a:rPr>
              <a:t> </a:t>
            </a:r>
            <a:r>
              <a:rPr sz="1000" spc="-22" dirty="0">
                <a:solidFill>
                  <a:srgbClr val="323232"/>
                </a:solidFill>
              </a:rPr>
              <a:t>(BMI)</a:t>
            </a:r>
            <a:r>
              <a:rPr sz="1000" spc="26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above</a:t>
            </a:r>
            <a:r>
              <a:rPr sz="1000" spc="22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30.</a:t>
            </a:r>
            <a:r>
              <a:rPr sz="1000" spc="318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In</a:t>
            </a:r>
            <a:r>
              <a:rPr sz="1000" spc="26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Howard</a:t>
            </a:r>
            <a:r>
              <a:rPr sz="1000" spc="22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County,</a:t>
            </a:r>
            <a:r>
              <a:rPr sz="1000" spc="26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NH</a:t>
            </a:r>
            <a:r>
              <a:rPr sz="1000" spc="22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Black</a:t>
            </a:r>
            <a:r>
              <a:rPr sz="1000" spc="26" dirty="0">
                <a:solidFill>
                  <a:srgbClr val="323232"/>
                </a:solidFill>
              </a:rPr>
              <a:t> </a:t>
            </a:r>
            <a:r>
              <a:rPr sz="1000" spc="-9" dirty="0">
                <a:solidFill>
                  <a:srgbClr val="323232"/>
                </a:solidFill>
              </a:rPr>
              <a:t>residents </a:t>
            </a:r>
            <a:r>
              <a:rPr sz="1000" dirty="0">
                <a:solidFill>
                  <a:srgbClr val="323232"/>
                </a:solidFill>
              </a:rPr>
              <a:t>are</a:t>
            </a:r>
            <a:r>
              <a:rPr sz="1000" spc="18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more</a:t>
            </a:r>
            <a:r>
              <a:rPr sz="1000" spc="22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likely</a:t>
            </a:r>
            <a:r>
              <a:rPr sz="1000" spc="18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to</a:t>
            </a:r>
            <a:r>
              <a:rPr sz="1000" spc="22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die</a:t>
            </a:r>
            <a:r>
              <a:rPr sz="1000" spc="18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of</a:t>
            </a:r>
            <a:r>
              <a:rPr sz="1000" spc="22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cancer</a:t>
            </a:r>
            <a:r>
              <a:rPr sz="1000" spc="18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and</a:t>
            </a:r>
            <a:r>
              <a:rPr sz="1000" spc="22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diabetes</a:t>
            </a:r>
            <a:r>
              <a:rPr sz="1000" spc="22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than</a:t>
            </a:r>
            <a:r>
              <a:rPr sz="1000" spc="18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NH</a:t>
            </a:r>
            <a:r>
              <a:rPr sz="1000" spc="22" dirty="0">
                <a:solidFill>
                  <a:srgbClr val="323232"/>
                </a:solidFill>
              </a:rPr>
              <a:t> </a:t>
            </a:r>
            <a:r>
              <a:rPr sz="1000" spc="-9" dirty="0">
                <a:solidFill>
                  <a:srgbClr val="323232"/>
                </a:solidFill>
              </a:rPr>
              <a:t>White </a:t>
            </a:r>
            <a:r>
              <a:rPr sz="1000" dirty="0">
                <a:solidFill>
                  <a:srgbClr val="323232"/>
                </a:solidFill>
              </a:rPr>
              <a:t>residents.</a:t>
            </a:r>
            <a:r>
              <a:rPr sz="1000" spc="40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Research</a:t>
            </a:r>
            <a:r>
              <a:rPr sz="1000" spc="44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has</a:t>
            </a:r>
            <a:r>
              <a:rPr sz="1000" spc="44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also</a:t>
            </a:r>
            <a:r>
              <a:rPr sz="1000" spc="44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shown</a:t>
            </a:r>
            <a:r>
              <a:rPr sz="1000" spc="44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that</a:t>
            </a:r>
            <a:r>
              <a:rPr sz="1000" spc="44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in</a:t>
            </a:r>
            <a:r>
              <a:rPr sz="1000" spc="44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high</a:t>
            </a:r>
            <a:r>
              <a:rPr sz="1000" spc="44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income</a:t>
            </a:r>
            <a:r>
              <a:rPr sz="1000" spc="44" dirty="0">
                <a:solidFill>
                  <a:srgbClr val="323232"/>
                </a:solidFill>
              </a:rPr>
              <a:t> </a:t>
            </a:r>
            <a:r>
              <a:rPr sz="1000" spc="-9" dirty="0">
                <a:solidFill>
                  <a:srgbClr val="323232"/>
                </a:solidFill>
              </a:rPr>
              <a:t>countries </a:t>
            </a:r>
            <a:r>
              <a:rPr sz="1000" dirty="0">
                <a:solidFill>
                  <a:srgbClr val="323232"/>
                </a:solidFill>
              </a:rPr>
              <a:t>like</a:t>
            </a:r>
            <a:r>
              <a:rPr sz="1000" spc="35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the</a:t>
            </a:r>
            <a:r>
              <a:rPr sz="1000" spc="40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US,</a:t>
            </a:r>
            <a:r>
              <a:rPr sz="1000" spc="35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obesity</a:t>
            </a:r>
            <a:r>
              <a:rPr sz="1000" spc="40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is</a:t>
            </a:r>
            <a:r>
              <a:rPr sz="1000" spc="35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often</a:t>
            </a:r>
            <a:r>
              <a:rPr sz="1000" spc="40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associated</a:t>
            </a:r>
            <a:r>
              <a:rPr sz="1000" spc="35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with</a:t>
            </a:r>
            <a:r>
              <a:rPr sz="1000" spc="40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low</a:t>
            </a:r>
            <a:r>
              <a:rPr sz="1000" spc="35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income</a:t>
            </a:r>
            <a:r>
              <a:rPr sz="1000" spc="40" dirty="0">
                <a:solidFill>
                  <a:srgbClr val="323232"/>
                </a:solidFill>
              </a:rPr>
              <a:t> </a:t>
            </a:r>
            <a:r>
              <a:rPr sz="1000" dirty="0">
                <a:solidFill>
                  <a:srgbClr val="323232"/>
                </a:solidFill>
              </a:rPr>
              <a:t>and</a:t>
            </a:r>
            <a:r>
              <a:rPr sz="1000" spc="35" dirty="0">
                <a:solidFill>
                  <a:srgbClr val="323232"/>
                </a:solidFill>
              </a:rPr>
              <a:t> </a:t>
            </a:r>
            <a:r>
              <a:rPr sz="1000" spc="-18" dirty="0">
                <a:solidFill>
                  <a:srgbClr val="323232"/>
                </a:solidFill>
              </a:rPr>
              <a:t>food </a:t>
            </a:r>
            <a:r>
              <a:rPr sz="1000" dirty="0">
                <a:solidFill>
                  <a:srgbClr val="323232"/>
                </a:solidFill>
              </a:rPr>
              <a:t>insecure</a:t>
            </a:r>
            <a:r>
              <a:rPr sz="1000" spc="44" dirty="0">
                <a:solidFill>
                  <a:srgbClr val="323232"/>
                </a:solidFill>
              </a:rPr>
              <a:t> </a:t>
            </a:r>
            <a:r>
              <a:rPr sz="1000" spc="-9" dirty="0">
                <a:solidFill>
                  <a:srgbClr val="323232"/>
                </a:solidFill>
              </a:rPr>
              <a:t>communities.</a:t>
            </a:r>
            <a:r>
              <a:rPr sz="1000" spc="-13" baseline="25925" dirty="0">
                <a:solidFill>
                  <a:srgbClr val="323232"/>
                </a:solidFill>
              </a:rPr>
              <a:t>24</a:t>
            </a:r>
            <a:endParaRPr sz="1000" baseline="25925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07086" y="6191250"/>
            <a:ext cx="1194547" cy="113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62" spc="-44" dirty="0">
                <a:solidFill>
                  <a:srgbClr val="323232"/>
                </a:solidFill>
                <a:latin typeface="Gill Sans MT"/>
                <a:cs typeface="Gill Sans MT"/>
              </a:rPr>
              <a:t>Note: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31" dirty="0">
                <a:solidFill>
                  <a:srgbClr val="323232"/>
                </a:solidFill>
                <a:latin typeface="Gill Sans MT"/>
                <a:cs typeface="Gill Sans MT"/>
              </a:rPr>
              <a:t>BMI=</a:t>
            </a:r>
            <a:r>
              <a:rPr sz="662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662" spc="-9" dirty="0">
                <a:solidFill>
                  <a:srgbClr val="323232"/>
                </a:solidFill>
                <a:latin typeface="Gill Sans MT"/>
                <a:cs typeface="Gill Sans MT"/>
              </a:rPr>
              <a:t>[(weight/height^2)*703]</a:t>
            </a:r>
            <a:endParaRPr sz="662">
              <a:latin typeface="Gill Sans MT"/>
              <a:cs typeface="Gill Sans MT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354171" y="5538327"/>
            <a:ext cx="377078" cy="370354"/>
          </a:xfrm>
          <a:custGeom>
            <a:avLst/>
            <a:gdLst/>
            <a:ahLst/>
            <a:cxnLst/>
            <a:rect l="l" t="t" r="r" b="b"/>
            <a:pathLst>
              <a:path w="427354" h="419734">
                <a:moveTo>
                  <a:pt x="223989" y="0"/>
                </a:moveTo>
                <a:lnTo>
                  <a:pt x="221424" y="241"/>
                </a:lnTo>
                <a:lnTo>
                  <a:pt x="221056" y="304"/>
                </a:lnTo>
                <a:lnTo>
                  <a:pt x="220357" y="508"/>
                </a:lnTo>
                <a:lnTo>
                  <a:pt x="218363" y="952"/>
                </a:lnTo>
                <a:lnTo>
                  <a:pt x="216738" y="1968"/>
                </a:lnTo>
                <a:lnTo>
                  <a:pt x="214236" y="5194"/>
                </a:lnTo>
                <a:lnTo>
                  <a:pt x="213626" y="7010"/>
                </a:lnTo>
                <a:lnTo>
                  <a:pt x="213639" y="28524"/>
                </a:lnTo>
                <a:lnTo>
                  <a:pt x="214464" y="30568"/>
                </a:lnTo>
                <a:lnTo>
                  <a:pt x="217805" y="33959"/>
                </a:lnTo>
                <a:lnTo>
                  <a:pt x="219837" y="34810"/>
                </a:lnTo>
                <a:lnTo>
                  <a:pt x="224612" y="34810"/>
                </a:lnTo>
                <a:lnTo>
                  <a:pt x="226631" y="33959"/>
                </a:lnTo>
                <a:lnTo>
                  <a:pt x="229984" y="30568"/>
                </a:lnTo>
                <a:lnTo>
                  <a:pt x="230809" y="28524"/>
                </a:lnTo>
                <a:lnTo>
                  <a:pt x="230860" y="6477"/>
                </a:lnTo>
                <a:lnTo>
                  <a:pt x="229971" y="4292"/>
                </a:lnTo>
                <a:lnTo>
                  <a:pt x="226212" y="762"/>
                </a:lnTo>
                <a:lnTo>
                  <a:pt x="223989" y="0"/>
                </a:lnTo>
                <a:close/>
              </a:path>
              <a:path w="427354" h="419734">
                <a:moveTo>
                  <a:pt x="314706" y="111963"/>
                </a:moveTo>
                <a:lnTo>
                  <a:pt x="23774" y="111963"/>
                </a:lnTo>
                <a:lnTo>
                  <a:pt x="14605" y="114503"/>
                </a:lnTo>
                <a:lnTo>
                  <a:pt x="7038" y="119583"/>
                </a:lnTo>
                <a:lnTo>
                  <a:pt x="1896" y="127203"/>
                </a:lnTo>
                <a:lnTo>
                  <a:pt x="0" y="136093"/>
                </a:lnTo>
                <a:lnTo>
                  <a:pt x="0" y="345643"/>
                </a:lnTo>
                <a:lnTo>
                  <a:pt x="1896" y="354533"/>
                </a:lnTo>
                <a:lnTo>
                  <a:pt x="7038" y="362153"/>
                </a:lnTo>
                <a:lnTo>
                  <a:pt x="14605" y="367233"/>
                </a:lnTo>
                <a:lnTo>
                  <a:pt x="23774" y="368503"/>
                </a:lnTo>
                <a:lnTo>
                  <a:pt x="59829" y="368503"/>
                </a:lnTo>
                <a:lnTo>
                  <a:pt x="63874" y="388823"/>
                </a:lnTo>
                <a:lnTo>
                  <a:pt x="74888" y="405333"/>
                </a:lnTo>
                <a:lnTo>
                  <a:pt x="91194" y="415493"/>
                </a:lnTo>
                <a:lnTo>
                  <a:pt x="111112" y="419303"/>
                </a:lnTo>
                <a:lnTo>
                  <a:pt x="131030" y="415493"/>
                </a:lnTo>
                <a:lnTo>
                  <a:pt x="147335" y="405333"/>
                </a:lnTo>
                <a:lnTo>
                  <a:pt x="149030" y="402793"/>
                </a:lnTo>
                <a:lnTo>
                  <a:pt x="111112" y="402793"/>
                </a:lnTo>
                <a:lnTo>
                  <a:pt x="97765" y="400253"/>
                </a:lnTo>
                <a:lnTo>
                  <a:pt x="86902" y="392633"/>
                </a:lnTo>
                <a:lnTo>
                  <a:pt x="79597" y="382473"/>
                </a:lnTo>
                <a:lnTo>
                  <a:pt x="76923" y="368503"/>
                </a:lnTo>
                <a:lnTo>
                  <a:pt x="79597" y="355803"/>
                </a:lnTo>
                <a:lnTo>
                  <a:pt x="82032" y="351993"/>
                </a:lnTo>
                <a:lnTo>
                  <a:pt x="20040" y="351993"/>
                </a:lnTo>
                <a:lnTo>
                  <a:pt x="17094" y="348183"/>
                </a:lnTo>
                <a:lnTo>
                  <a:pt x="17094" y="132283"/>
                </a:lnTo>
                <a:lnTo>
                  <a:pt x="20040" y="129743"/>
                </a:lnTo>
                <a:lnTo>
                  <a:pt x="335924" y="129743"/>
                </a:lnTo>
                <a:lnTo>
                  <a:pt x="333209" y="125933"/>
                </a:lnTo>
                <a:lnTo>
                  <a:pt x="330174" y="122123"/>
                </a:lnTo>
                <a:lnTo>
                  <a:pt x="321005" y="114503"/>
                </a:lnTo>
                <a:lnTo>
                  <a:pt x="314706" y="111963"/>
                </a:lnTo>
                <a:close/>
              </a:path>
              <a:path w="427354" h="419734">
                <a:moveTo>
                  <a:pt x="299148" y="368503"/>
                </a:moveTo>
                <a:lnTo>
                  <a:pt x="282054" y="368503"/>
                </a:lnTo>
                <a:lnTo>
                  <a:pt x="286098" y="388823"/>
                </a:lnTo>
                <a:lnTo>
                  <a:pt x="297113" y="405333"/>
                </a:lnTo>
                <a:lnTo>
                  <a:pt x="313418" y="415493"/>
                </a:lnTo>
                <a:lnTo>
                  <a:pt x="333336" y="419303"/>
                </a:lnTo>
                <a:lnTo>
                  <a:pt x="353254" y="415493"/>
                </a:lnTo>
                <a:lnTo>
                  <a:pt x="369560" y="405333"/>
                </a:lnTo>
                <a:lnTo>
                  <a:pt x="371255" y="402793"/>
                </a:lnTo>
                <a:lnTo>
                  <a:pt x="333336" y="402793"/>
                </a:lnTo>
                <a:lnTo>
                  <a:pt x="319985" y="400253"/>
                </a:lnTo>
                <a:lnTo>
                  <a:pt x="309122" y="392633"/>
                </a:lnTo>
                <a:lnTo>
                  <a:pt x="301820" y="382473"/>
                </a:lnTo>
                <a:lnTo>
                  <a:pt x="299148" y="368503"/>
                </a:lnTo>
                <a:close/>
              </a:path>
              <a:path w="427354" h="419734">
                <a:moveTo>
                  <a:pt x="148368" y="334213"/>
                </a:moveTo>
                <a:lnTo>
                  <a:pt x="111112" y="334213"/>
                </a:lnTo>
                <a:lnTo>
                  <a:pt x="124464" y="336753"/>
                </a:lnTo>
                <a:lnTo>
                  <a:pt x="135326" y="344373"/>
                </a:lnTo>
                <a:lnTo>
                  <a:pt x="142628" y="355803"/>
                </a:lnTo>
                <a:lnTo>
                  <a:pt x="145300" y="368503"/>
                </a:lnTo>
                <a:lnTo>
                  <a:pt x="142628" y="382473"/>
                </a:lnTo>
                <a:lnTo>
                  <a:pt x="135326" y="392633"/>
                </a:lnTo>
                <a:lnTo>
                  <a:pt x="124464" y="400253"/>
                </a:lnTo>
                <a:lnTo>
                  <a:pt x="111112" y="402793"/>
                </a:lnTo>
                <a:lnTo>
                  <a:pt x="149030" y="402793"/>
                </a:lnTo>
                <a:lnTo>
                  <a:pt x="158350" y="388823"/>
                </a:lnTo>
                <a:lnTo>
                  <a:pt x="162394" y="368503"/>
                </a:lnTo>
                <a:lnTo>
                  <a:pt x="299148" y="368503"/>
                </a:lnTo>
                <a:lnTo>
                  <a:pt x="301820" y="355803"/>
                </a:lnTo>
                <a:lnTo>
                  <a:pt x="304254" y="351993"/>
                </a:lnTo>
                <a:lnTo>
                  <a:pt x="159461" y="351993"/>
                </a:lnTo>
                <a:lnTo>
                  <a:pt x="152058" y="338023"/>
                </a:lnTo>
                <a:lnTo>
                  <a:pt x="148368" y="334213"/>
                </a:lnTo>
                <a:close/>
              </a:path>
              <a:path w="427354" h="419734">
                <a:moveTo>
                  <a:pt x="370589" y="334213"/>
                </a:moveTo>
                <a:lnTo>
                  <a:pt x="333336" y="334213"/>
                </a:lnTo>
                <a:lnTo>
                  <a:pt x="346683" y="336753"/>
                </a:lnTo>
                <a:lnTo>
                  <a:pt x="357546" y="344373"/>
                </a:lnTo>
                <a:lnTo>
                  <a:pt x="364851" y="355803"/>
                </a:lnTo>
                <a:lnTo>
                  <a:pt x="367525" y="368503"/>
                </a:lnTo>
                <a:lnTo>
                  <a:pt x="364851" y="382473"/>
                </a:lnTo>
                <a:lnTo>
                  <a:pt x="357546" y="392633"/>
                </a:lnTo>
                <a:lnTo>
                  <a:pt x="346683" y="400253"/>
                </a:lnTo>
                <a:lnTo>
                  <a:pt x="333336" y="402793"/>
                </a:lnTo>
                <a:lnTo>
                  <a:pt x="371255" y="402793"/>
                </a:lnTo>
                <a:lnTo>
                  <a:pt x="380574" y="388823"/>
                </a:lnTo>
                <a:lnTo>
                  <a:pt x="384619" y="368503"/>
                </a:lnTo>
                <a:lnTo>
                  <a:pt x="403580" y="368503"/>
                </a:lnTo>
                <a:lnTo>
                  <a:pt x="412749" y="367233"/>
                </a:lnTo>
                <a:lnTo>
                  <a:pt x="420316" y="362153"/>
                </a:lnTo>
                <a:lnTo>
                  <a:pt x="425458" y="354533"/>
                </a:lnTo>
                <a:lnTo>
                  <a:pt x="426000" y="351993"/>
                </a:lnTo>
                <a:lnTo>
                  <a:pt x="381685" y="351993"/>
                </a:lnTo>
                <a:lnTo>
                  <a:pt x="374281" y="338023"/>
                </a:lnTo>
                <a:lnTo>
                  <a:pt x="370589" y="334213"/>
                </a:lnTo>
                <a:close/>
              </a:path>
              <a:path w="427354" h="419734">
                <a:moveTo>
                  <a:pt x="111112" y="317703"/>
                </a:moveTo>
                <a:lnTo>
                  <a:pt x="95164" y="320243"/>
                </a:lnTo>
                <a:lnTo>
                  <a:pt x="81243" y="326593"/>
                </a:lnTo>
                <a:lnTo>
                  <a:pt x="70173" y="338023"/>
                </a:lnTo>
                <a:lnTo>
                  <a:pt x="62776" y="351993"/>
                </a:lnTo>
                <a:lnTo>
                  <a:pt x="82032" y="351993"/>
                </a:lnTo>
                <a:lnTo>
                  <a:pt x="86902" y="344373"/>
                </a:lnTo>
                <a:lnTo>
                  <a:pt x="97765" y="336753"/>
                </a:lnTo>
                <a:lnTo>
                  <a:pt x="111112" y="334213"/>
                </a:lnTo>
                <a:lnTo>
                  <a:pt x="148368" y="334213"/>
                </a:lnTo>
                <a:lnTo>
                  <a:pt x="140987" y="326593"/>
                </a:lnTo>
                <a:lnTo>
                  <a:pt x="127066" y="320243"/>
                </a:lnTo>
                <a:lnTo>
                  <a:pt x="111112" y="317703"/>
                </a:lnTo>
                <a:close/>
              </a:path>
              <a:path w="427354" h="419734">
                <a:moveTo>
                  <a:pt x="333336" y="317703"/>
                </a:moveTo>
                <a:lnTo>
                  <a:pt x="317388" y="320243"/>
                </a:lnTo>
                <a:lnTo>
                  <a:pt x="303466" y="326593"/>
                </a:lnTo>
                <a:lnTo>
                  <a:pt x="292392" y="338023"/>
                </a:lnTo>
                <a:lnTo>
                  <a:pt x="284988" y="351993"/>
                </a:lnTo>
                <a:lnTo>
                  <a:pt x="304254" y="351993"/>
                </a:lnTo>
                <a:lnTo>
                  <a:pt x="309122" y="344373"/>
                </a:lnTo>
                <a:lnTo>
                  <a:pt x="319985" y="336753"/>
                </a:lnTo>
                <a:lnTo>
                  <a:pt x="333336" y="334213"/>
                </a:lnTo>
                <a:lnTo>
                  <a:pt x="370589" y="334213"/>
                </a:lnTo>
                <a:lnTo>
                  <a:pt x="363207" y="326593"/>
                </a:lnTo>
                <a:lnTo>
                  <a:pt x="349285" y="320243"/>
                </a:lnTo>
                <a:lnTo>
                  <a:pt x="333336" y="317703"/>
                </a:lnTo>
                <a:close/>
              </a:path>
              <a:path w="427354" h="419734">
                <a:moveTo>
                  <a:pt x="418309" y="256743"/>
                </a:moveTo>
                <a:lnTo>
                  <a:pt x="398233" y="256743"/>
                </a:lnTo>
                <a:lnTo>
                  <a:pt x="400113" y="259283"/>
                </a:lnTo>
                <a:lnTo>
                  <a:pt x="400367" y="260553"/>
                </a:lnTo>
                <a:lnTo>
                  <a:pt x="402869" y="263093"/>
                </a:lnTo>
                <a:lnTo>
                  <a:pt x="408038" y="274523"/>
                </a:lnTo>
                <a:lnTo>
                  <a:pt x="410260" y="280873"/>
                </a:lnTo>
                <a:lnTo>
                  <a:pt x="410260" y="348183"/>
                </a:lnTo>
                <a:lnTo>
                  <a:pt x="407314" y="351993"/>
                </a:lnTo>
                <a:lnTo>
                  <a:pt x="426000" y="351993"/>
                </a:lnTo>
                <a:lnTo>
                  <a:pt x="427355" y="345643"/>
                </a:lnTo>
                <a:lnTo>
                  <a:pt x="427355" y="275793"/>
                </a:lnTo>
                <a:lnTo>
                  <a:pt x="423875" y="266903"/>
                </a:lnTo>
                <a:lnTo>
                  <a:pt x="418309" y="256743"/>
                </a:lnTo>
                <a:close/>
              </a:path>
              <a:path w="427354" h="419734">
                <a:moveTo>
                  <a:pt x="136753" y="231343"/>
                </a:moveTo>
                <a:lnTo>
                  <a:pt x="119659" y="231343"/>
                </a:lnTo>
                <a:lnTo>
                  <a:pt x="119659" y="265633"/>
                </a:lnTo>
                <a:lnTo>
                  <a:pt x="136753" y="265633"/>
                </a:lnTo>
                <a:lnTo>
                  <a:pt x="136753" y="231343"/>
                </a:lnTo>
                <a:close/>
              </a:path>
              <a:path w="427354" h="419734">
                <a:moveTo>
                  <a:pt x="335924" y="129743"/>
                </a:moveTo>
                <a:lnTo>
                  <a:pt x="312648" y="129743"/>
                </a:lnTo>
                <a:lnTo>
                  <a:pt x="317169" y="133553"/>
                </a:lnTo>
                <a:lnTo>
                  <a:pt x="319862" y="137363"/>
                </a:lnTo>
                <a:lnTo>
                  <a:pt x="323456" y="141173"/>
                </a:lnTo>
                <a:lnTo>
                  <a:pt x="326656" y="146253"/>
                </a:lnTo>
                <a:lnTo>
                  <a:pt x="269862" y="146253"/>
                </a:lnTo>
                <a:lnTo>
                  <a:pt x="268185" y="147523"/>
                </a:lnTo>
                <a:lnTo>
                  <a:pt x="265557" y="151333"/>
                </a:lnTo>
                <a:lnTo>
                  <a:pt x="264922" y="152603"/>
                </a:lnTo>
                <a:lnTo>
                  <a:pt x="264960" y="251663"/>
                </a:lnTo>
                <a:lnTo>
                  <a:pt x="265798" y="252933"/>
                </a:lnTo>
                <a:lnTo>
                  <a:pt x="269125" y="256743"/>
                </a:lnTo>
                <a:lnTo>
                  <a:pt x="271145" y="258013"/>
                </a:lnTo>
                <a:lnTo>
                  <a:pt x="395808" y="258013"/>
                </a:lnTo>
                <a:lnTo>
                  <a:pt x="397052" y="256743"/>
                </a:lnTo>
                <a:lnTo>
                  <a:pt x="418309" y="256743"/>
                </a:lnTo>
                <a:lnTo>
                  <a:pt x="417614" y="255473"/>
                </a:lnTo>
                <a:lnTo>
                  <a:pt x="414528" y="250393"/>
                </a:lnTo>
                <a:lnTo>
                  <a:pt x="414261" y="250393"/>
                </a:lnTo>
                <a:lnTo>
                  <a:pt x="407694" y="240233"/>
                </a:lnTo>
                <a:lnTo>
                  <a:pt x="282054" y="240233"/>
                </a:lnTo>
                <a:lnTo>
                  <a:pt x="282054" y="164033"/>
                </a:lnTo>
                <a:lnTo>
                  <a:pt x="358439" y="164033"/>
                </a:lnTo>
                <a:lnTo>
                  <a:pt x="337096" y="131013"/>
                </a:lnTo>
                <a:lnTo>
                  <a:pt x="336829" y="131013"/>
                </a:lnTo>
                <a:lnTo>
                  <a:pt x="335924" y="129743"/>
                </a:lnTo>
                <a:close/>
              </a:path>
              <a:path w="427354" h="419734">
                <a:moveTo>
                  <a:pt x="358439" y="164033"/>
                </a:moveTo>
                <a:lnTo>
                  <a:pt x="337870" y="164033"/>
                </a:lnTo>
                <a:lnTo>
                  <a:pt x="387553" y="240233"/>
                </a:lnTo>
                <a:lnTo>
                  <a:pt x="407694" y="240233"/>
                </a:lnTo>
                <a:lnTo>
                  <a:pt x="358439" y="164033"/>
                </a:lnTo>
                <a:close/>
              </a:path>
              <a:path w="427354" h="419734">
                <a:moveTo>
                  <a:pt x="170942" y="214833"/>
                </a:moveTo>
                <a:lnTo>
                  <a:pt x="85471" y="214833"/>
                </a:lnTo>
                <a:lnTo>
                  <a:pt x="85471" y="231343"/>
                </a:lnTo>
                <a:lnTo>
                  <a:pt x="170942" y="231343"/>
                </a:lnTo>
                <a:lnTo>
                  <a:pt x="170942" y="214833"/>
                </a:lnTo>
                <a:close/>
              </a:path>
              <a:path w="427354" h="419734">
                <a:moveTo>
                  <a:pt x="136753" y="180543"/>
                </a:moveTo>
                <a:lnTo>
                  <a:pt x="119659" y="180543"/>
                </a:lnTo>
                <a:lnTo>
                  <a:pt x="119659" y="214833"/>
                </a:lnTo>
                <a:lnTo>
                  <a:pt x="136753" y="214833"/>
                </a:lnTo>
                <a:lnTo>
                  <a:pt x="136753" y="180543"/>
                </a:lnTo>
                <a:close/>
              </a:path>
              <a:path w="427354" h="419734">
                <a:moveTo>
                  <a:pt x="222224" y="52273"/>
                </a:moveTo>
                <a:lnTo>
                  <a:pt x="208958" y="54813"/>
                </a:lnTo>
                <a:lnTo>
                  <a:pt x="198086" y="62433"/>
                </a:lnTo>
                <a:lnTo>
                  <a:pt x="190736" y="73863"/>
                </a:lnTo>
                <a:lnTo>
                  <a:pt x="188036" y="86563"/>
                </a:lnTo>
                <a:lnTo>
                  <a:pt x="188036" y="111963"/>
                </a:lnTo>
                <a:lnTo>
                  <a:pt x="205130" y="111963"/>
                </a:lnTo>
                <a:lnTo>
                  <a:pt x="205130" y="77673"/>
                </a:lnTo>
                <a:lnTo>
                  <a:pt x="212674" y="70053"/>
                </a:lnTo>
                <a:lnTo>
                  <a:pt x="251259" y="70053"/>
                </a:lnTo>
                <a:lnTo>
                  <a:pt x="246357" y="62433"/>
                </a:lnTo>
                <a:lnTo>
                  <a:pt x="235485" y="54813"/>
                </a:lnTo>
                <a:lnTo>
                  <a:pt x="222224" y="52273"/>
                </a:lnTo>
                <a:close/>
              </a:path>
              <a:path w="427354" h="419734">
                <a:moveTo>
                  <a:pt x="251259" y="70053"/>
                </a:moveTo>
                <a:lnTo>
                  <a:pt x="231749" y="70053"/>
                </a:lnTo>
                <a:lnTo>
                  <a:pt x="239318" y="77673"/>
                </a:lnTo>
                <a:lnTo>
                  <a:pt x="239318" y="111963"/>
                </a:lnTo>
                <a:lnTo>
                  <a:pt x="256413" y="111963"/>
                </a:lnTo>
                <a:lnTo>
                  <a:pt x="256413" y="86563"/>
                </a:lnTo>
                <a:lnTo>
                  <a:pt x="253710" y="73863"/>
                </a:lnTo>
                <a:lnTo>
                  <a:pt x="251259" y="70053"/>
                </a:lnTo>
                <a:close/>
              </a:path>
              <a:path w="427354" h="419734">
                <a:moveTo>
                  <a:pt x="156235" y="77673"/>
                </a:moveTo>
                <a:lnTo>
                  <a:pt x="134353" y="77673"/>
                </a:lnTo>
                <a:lnTo>
                  <a:pt x="131991" y="78943"/>
                </a:lnTo>
                <a:lnTo>
                  <a:pt x="130098" y="78943"/>
                </a:lnTo>
                <a:lnTo>
                  <a:pt x="127228" y="82753"/>
                </a:lnTo>
                <a:lnTo>
                  <a:pt x="126669" y="85293"/>
                </a:lnTo>
                <a:lnTo>
                  <a:pt x="127342" y="90373"/>
                </a:lnTo>
                <a:lnTo>
                  <a:pt x="128460" y="91643"/>
                </a:lnTo>
                <a:lnTo>
                  <a:pt x="132257" y="95453"/>
                </a:lnTo>
                <a:lnTo>
                  <a:pt x="156235" y="95453"/>
                </a:lnTo>
                <a:lnTo>
                  <a:pt x="158280" y="94183"/>
                </a:lnTo>
                <a:lnTo>
                  <a:pt x="161671" y="91643"/>
                </a:lnTo>
                <a:lnTo>
                  <a:pt x="162521" y="89103"/>
                </a:lnTo>
                <a:lnTo>
                  <a:pt x="162521" y="84023"/>
                </a:lnTo>
                <a:lnTo>
                  <a:pt x="161671" y="82753"/>
                </a:lnTo>
                <a:lnTo>
                  <a:pt x="158280" y="78943"/>
                </a:lnTo>
                <a:lnTo>
                  <a:pt x="156235" y="77673"/>
                </a:lnTo>
                <a:close/>
              </a:path>
              <a:path w="427354" h="419734">
                <a:moveTo>
                  <a:pt x="310083" y="77673"/>
                </a:moveTo>
                <a:lnTo>
                  <a:pt x="288201" y="77673"/>
                </a:lnTo>
                <a:lnTo>
                  <a:pt x="285838" y="78943"/>
                </a:lnTo>
                <a:lnTo>
                  <a:pt x="283933" y="78943"/>
                </a:lnTo>
                <a:lnTo>
                  <a:pt x="281076" y="82753"/>
                </a:lnTo>
                <a:lnTo>
                  <a:pt x="280517" y="85293"/>
                </a:lnTo>
                <a:lnTo>
                  <a:pt x="281178" y="90373"/>
                </a:lnTo>
                <a:lnTo>
                  <a:pt x="282308" y="91643"/>
                </a:lnTo>
                <a:lnTo>
                  <a:pt x="286105" y="95453"/>
                </a:lnTo>
                <a:lnTo>
                  <a:pt x="310083" y="95453"/>
                </a:lnTo>
                <a:lnTo>
                  <a:pt x="312115" y="94183"/>
                </a:lnTo>
                <a:lnTo>
                  <a:pt x="315518" y="91643"/>
                </a:lnTo>
                <a:lnTo>
                  <a:pt x="316369" y="89103"/>
                </a:lnTo>
                <a:lnTo>
                  <a:pt x="316369" y="84023"/>
                </a:lnTo>
                <a:lnTo>
                  <a:pt x="315518" y="82753"/>
                </a:lnTo>
                <a:lnTo>
                  <a:pt x="312115" y="78943"/>
                </a:lnTo>
                <a:lnTo>
                  <a:pt x="310083" y="77673"/>
                </a:lnTo>
                <a:close/>
              </a:path>
              <a:path w="427354" h="419734">
                <a:moveTo>
                  <a:pt x="164020" y="25603"/>
                </a:moveTo>
                <a:lnTo>
                  <a:pt x="159994" y="25603"/>
                </a:lnTo>
                <a:lnTo>
                  <a:pt x="156527" y="26873"/>
                </a:lnTo>
                <a:lnTo>
                  <a:pt x="154292" y="28143"/>
                </a:lnTo>
                <a:lnTo>
                  <a:pt x="152323" y="35763"/>
                </a:lnTo>
                <a:lnTo>
                  <a:pt x="153123" y="38303"/>
                </a:lnTo>
                <a:lnTo>
                  <a:pt x="155714" y="40843"/>
                </a:lnTo>
                <a:lnTo>
                  <a:pt x="167741" y="53543"/>
                </a:lnTo>
                <a:lnTo>
                  <a:pt x="169430" y="54813"/>
                </a:lnTo>
                <a:lnTo>
                  <a:pt x="171475" y="56083"/>
                </a:lnTo>
                <a:lnTo>
                  <a:pt x="176276" y="56083"/>
                </a:lnTo>
                <a:lnTo>
                  <a:pt x="178333" y="54813"/>
                </a:lnTo>
                <a:lnTo>
                  <a:pt x="181724" y="51003"/>
                </a:lnTo>
                <a:lnTo>
                  <a:pt x="182575" y="49733"/>
                </a:lnTo>
                <a:lnTo>
                  <a:pt x="182575" y="44653"/>
                </a:lnTo>
                <a:lnTo>
                  <a:pt x="181724" y="42113"/>
                </a:lnTo>
                <a:lnTo>
                  <a:pt x="180022" y="40843"/>
                </a:lnTo>
                <a:lnTo>
                  <a:pt x="167741" y="28143"/>
                </a:lnTo>
                <a:lnTo>
                  <a:pt x="166065" y="26873"/>
                </a:lnTo>
                <a:lnTo>
                  <a:pt x="164020" y="25603"/>
                </a:lnTo>
                <a:close/>
              </a:path>
              <a:path w="427354" h="419734">
                <a:moveTo>
                  <a:pt x="286473" y="25603"/>
                </a:moveTo>
                <a:lnTo>
                  <a:pt x="281787" y="25603"/>
                </a:lnTo>
                <a:lnTo>
                  <a:pt x="279781" y="26873"/>
                </a:lnTo>
                <a:lnTo>
                  <a:pt x="278079" y="26873"/>
                </a:lnTo>
                <a:lnTo>
                  <a:pt x="276707" y="28143"/>
                </a:lnTo>
                <a:lnTo>
                  <a:pt x="264426" y="40843"/>
                </a:lnTo>
                <a:lnTo>
                  <a:pt x="262724" y="42113"/>
                </a:lnTo>
                <a:lnTo>
                  <a:pt x="261874" y="44653"/>
                </a:lnTo>
                <a:lnTo>
                  <a:pt x="261874" y="49733"/>
                </a:lnTo>
                <a:lnTo>
                  <a:pt x="262724" y="51003"/>
                </a:lnTo>
                <a:lnTo>
                  <a:pt x="266115" y="54813"/>
                </a:lnTo>
                <a:lnTo>
                  <a:pt x="268173" y="56083"/>
                </a:lnTo>
                <a:lnTo>
                  <a:pt x="272961" y="56083"/>
                </a:lnTo>
                <a:lnTo>
                  <a:pt x="275018" y="54813"/>
                </a:lnTo>
                <a:lnTo>
                  <a:pt x="276707" y="53543"/>
                </a:lnTo>
                <a:lnTo>
                  <a:pt x="288734" y="40843"/>
                </a:lnTo>
                <a:lnTo>
                  <a:pt x="291528" y="38303"/>
                </a:lnTo>
                <a:lnTo>
                  <a:pt x="292176" y="34493"/>
                </a:lnTo>
                <a:lnTo>
                  <a:pt x="289179" y="28143"/>
                </a:lnTo>
                <a:lnTo>
                  <a:pt x="286473" y="25603"/>
                </a:lnTo>
                <a:close/>
              </a:path>
            </a:pathLst>
          </a:custGeom>
          <a:solidFill>
            <a:srgbClr val="744C2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6" name="object 56"/>
          <p:cNvSpPr/>
          <p:nvPr/>
        </p:nvSpPr>
        <p:spPr>
          <a:xfrm>
            <a:off x="5353611" y="4893171"/>
            <a:ext cx="378199" cy="450476"/>
          </a:xfrm>
          <a:custGeom>
            <a:avLst/>
            <a:gdLst/>
            <a:ahLst/>
            <a:cxnLst/>
            <a:rect l="l" t="t" r="r" b="b"/>
            <a:pathLst>
              <a:path w="428625" h="510539">
                <a:moveTo>
                  <a:pt x="142875" y="20408"/>
                </a:moveTo>
                <a:lnTo>
                  <a:pt x="25514" y="20408"/>
                </a:lnTo>
                <a:lnTo>
                  <a:pt x="15569" y="22409"/>
                </a:lnTo>
                <a:lnTo>
                  <a:pt x="7461" y="27870"/>
                </a:lnTo>
                <a:lnTo>
                  <a:pt x="2000" y="35978"/>
                </a:lnTo>
                <a:lnTo>
                  <a:pt x="0" y="45923"/>
                </a:lnTo>
                <a:lnTo>
                  <a:pt x="0" y="484746"/>
                </a:lnTo>
                <a:lnTo>
                  <a:pt x="2000" y="494690"/>
                </a:lnTo>
                <a:lnTo>
                  <a:pt x="7461" y="502799"/>
                </a:lnTo>
                <a:lnTo>
                  <a:pt x="15569" y="508259"/>
                </a:lnTo>
                <a:lnTo>
                  <a:pt x="25514" y="510260"/>
                </a:lnTo>
                <a:lnTo>
                  <a:pt x="403110" y="510260"/>
                </a:lnTo>
                <a:lnTo>
                  <a:pt x="413055" y="508259"/>
                </a:lnTo>
                <a:lnTo>
                  <a:pt x="421163" y="502799"/>
                </a:lnTo>
                <a:lnTo>
                  <a:pt x="426624" y="494690"/>
                </a:lnTo>
                <a:lnTo>
                  <a:pt x="427597" y="489851"/>
                </a:lnTo>
                <a:lnTo>
                  <a:pt x="23304" y="489851"/>
                </a:lnTo>
                <a:lnTo>
                  <a:pt x="20408" y="486956"/>
                </a:lnTo>
                <a:lnTo>
                  <a:pt x="20408" y="43713"/>
                </a:lnTo>
                <a:lnTo>
                  <a:pt x="23304" y="40817"/>
                </a:lnTo>
                <a:lnTo>
                  <a:pt x="142875" y="40817"/>
                </a:lnTo>
                <a:lnTo>
                  <a:pt x="142963" y="32105"/>
                </a:lnTo>
                <a:lnTo>
                  <a:pt x="143121" y="31356"/>
                </a:lnTo>
                <a:lnTo>
                  <a:pt x="143145" y="29654"/>
                </a:lnTo>
                <a:lnTo>
                  <a:pt x="142875" y="28384"/>
                </a:lnTo>
                <a:lnTo>
                  <a:pt x="142875" y="20408"/>
                </a:lnTo>
                <a:close/>
              </a:path>
              <a:path w="428625" h="510539">
                <a:moveTo>
                  <a:pt x="427597" y="40817"/>
                </a:moveTo>
                <a:lnTo>
                  <a:pt x="405320" y="40817"/>
                </a:lnTo>
                <a:lnTo>
                  <a:pt x="408216" y="43713"/>
                </a:lnTo>
                <a:lnTo>
                  <a:pt x="408216" y="486956"/>
                </a:lnTo>
                <a:lnTo>
                  <a:pt x="405320" y="489851"/>
                </a:lnTo>
                <a:lnTo>
                  <a:pt x="427597" y="489851"/>
                </a:lnTo>
                <a:lnTo>
                  <a:pt x="428625" y="484746"/>
                </a:lnTo>
                <a:lnTo>
                  <a:pt x="428625" y="45923"/>
                </a:lnTo>
                <a:lnTo>
                  <a:pt x="427597" y="40817"/>
                </a:lnTo>
                <a:close/>
              </a:path>
              <a:path w="428625" h="510539">
                <a:moveTo>
                  <a:pt x="142875" y="40817"/>
                </a:moveTo>
                <a:lnTo>
                  <a:pt x="122466" y="40817"/>
                </a:lnTo>
                <a:lnTo>
                  <a:pt x="122466" y="61226"/>
                </a:lnTo>
                <a:lnTo>
                  <a:pt x="51028" y="61226"/>
                </a:lnTo>
                <a:lnTo>
                  <a:pt x="51028" y="459232"/>
                </a:lnTo>
                <a:lnTo>
                  <a:pt x="377596" y="459232"/>
                </a:lnTo>
                <a:lnTo>
                  <a:pt x="377596" y="438823"/>
                </a:lnTo>
                <a:lnTo>
                  <a:pt x="71437" y="438823"/>
                </a:lnTo>
                <a:lnTo>
                  <a:pt x="71437" y="81635"/>
                </a:lnTo>
                <a:lnTo>
                  <a:pt x="142875" y="81635"/>
                </a:lnTo>
                <a:lnTo>
                  <a:pt x="142964" y="72923"/>
                </a:lnTo>
                <a:lnTo>
                  <a:pt x="143123" y="72174"/>
                </a:lnTo>
                <a:lnTo>
                  <a:pt x="143142" y="70472"/>
                </a:lnTo>
                <a:lnTo>
                  <a:pt x="142875" y="69202"/>
                </a:lnTo>
                <a:lnTo>
                  <a:pt x="142875" y="40817"/>
                </a:lnTo>
                <a:close/>
              </a:path>
              <a:path w="428625" h="510539">
                <a:moveTo>
                  <a:pt x="403110" y="20408"/>
                </a:moveTo>
                <a:lnTo>
                  <a:pt x="285750" y="20408"/>
                </a:lnTo>
                <a:lnTo>
                  <a:pt x="285750" y="81635"/>
                </a:lnTo>
                <a:lnTo>
                  <a:pt x="357187" y="81635"/>
                </a:lnTo>
                <a:lnTo>
                  <a:pt x="357187" y="438823"/>
                </a:lnTo>
                <a:lnTo>
                  <a:pt x="377596" y="438823"/>
                </a:lnTo>
                <a:lnTo>
                  <a:pt x="377596" y="61226"/>
                </a:lnTo>
                <a:lnTo>
                  <a:pt x="306158" y="61226"/>
                </a:lnTo>
                <a:lnTo>
                  <a:pt x="306158" y="40817"/>
                </a:lnTo>
                <a:lnTo>
                  <a:pt x="427597" y="40817"/>
                </a:lnTo>
                <a:lnTo>
                  <a:pt x="426624" y="35978"/>
                </a:lnTo>
                <a:lnTo>
                  <a:pt x="421163" y="27870"/>
                </a:lnTo>
                <a:lnTo>
                  <a:pt x="413055" y="22409"/>
                </a:lnTo>
                <a:lnTo>
                  <a:pt x="403110" y="20408"/>
                </a:lnTo>
                <a:close/>
              </a:path>
              <a:path w="428625" h="510539">
                <a:moveTo>
                  <a:pt x="316369" y="387794"/>
                </a:moveTo>
                <a:lnTo>
                  <a:pt x="112255" y="387794"/>
                </a:lnTo>
                <a:lnTo>
                  <a:pt x="112255" y="408216"/>
                </a:lnTo>
                <a:lnTo>
                  <a:pt x="316369" y="408216"/>
                </a:lnTo>
                <a:lnTo>
                  <a:pt x="316369" y="387794"/>
                </a:lnTo>
                <a:close/>
              </a:path>
              <a:path w="428625" h="510539">
                <a:moveTo>
                  <a:pt x="316369" y="336778"/>
                </a:moveTo>
                <a:lnTo>
                  <a:pt x="112255" y="336778"/>
                </a:lnTo>
                <a:lnTo>
                  <a:pt x="112255" y="357187"/>
                </a:lnTo>
                <a:lnTo>
                  <a:pt x="316369" y="357187"/>
                </a:lnTo>
                <a:lnTo>
                  <a:pt x="316369" y="336778"/>
                </a:lnTo>
                <a:close/>
              </a:path>
              <a:path w="428625" h="510539">
                <a:moveTo>
                  <a:pt x="316369" y="285750"/>
                </a:moveTo>
                <a:lnTo>
                  <a:pt x="112255" y="285750"/>
                </a:lnTo>
                <a:lnTo>
                  <a:pt x="112255" y="306158"/>
                </a:lnTo>
                <a:lnTo>
                  <a:pt x="316369" y="306158"/>
                </a:lnTo>
                <a:lnTo>
                  <a:pt x="316369" y="285750"/>
                </a:lnTo>
                <a:close/>
              </a:path>
              <a:path w="428625" h="510539">
                <a:moveTo>
                  <a:pt x="316369" y="234721"/>
                </a:moveTo>
                <a:lnTo>
                  <a:pt x="224523" y="234721"/>
                </a:lnTo>
                <a:lnTo>
                  <a:pt x="224523" y="255130"/>
                </a:lnTo>
                <a:lnTo>
                  <a:pt x="316369" y="255130"/>
                </a:lnTo>
                <a:lnTo>
                  <a:pt x="316369" y="234721"/>
                </a:lnTo>
                <a:close/>
              </a:path>
              <a:path w="428625" h="510539">
                <a:moveTo>
                  <a:pt x="163283" y="204101"/>
                </a:moveTo>
                <a:lnTo>
                  <a:pt x="142875" y="204101"/>
                </a:lnTo>
                <a:lnTo>
                  <a:pt x="142875" y="234721"/>
                </a:lnTo>
                <a:lnTo>
                  <a:pt x="163283" y="234721"/>
                </a:lnTo>
                <a:lnTo>
                  <a:pt x="163283" y="204101"/>
                </a:lnTo>
                <a:close/>
              </a:path>
              <a:path w="428625" h="510539">
                <a:moveTo>
                  <a:pt x="193903" y="183692"/>
                </a:moveTo>
                <a:lnTo>
                  <a:pt x="112255" y="183692"/>
                </a:lnTo>
                <a:lnTo>
                  <a:pt x="112255" y="204101"/>
                </a:lnTo>
                <a:lnTo>
                  <a:pt x="193903" y="204101"/>
                </a:lnTo>
                <a:lnTo>
                  <a:pt x="193903" y="183692"/>
                </a:lnTo>
                <a:close/>
              </a:path>
              <a:path w="428625" h="510539">
                <a:moveTo>
                  <a:pt x="316369" y="183692"/>
                </a:moveTo>
                <a:lnTo>
                  <a:pt x="224523" y="183692"/>
                </a:lnTo>
                <a:lnTo>
                  <a:pt x="224523" y="204101"/>
                </a:lnTo>
                <a:lnTo>
                  <a:pt x="316369" y="204101"/>
                </a:lnTo>
                <a:lnTo>
                  <a:pt x="316369" y="183692"/>
                </a:lnTo>
                <a:close/>
              </a:path>
              <a:path w="428625" h="510539">
                <a:moveTo>
                  <a:pt x="163283" y="153073"/>
                </a:moveTo>
                <a:lnTo>
                  <a:pt x="142875" y="153073"/>
                </a:lnTo>
                <a:lnTo>
                  <a:pt x="142875" y="183692"/>
                </a:lnTo>
                <a:lnTo>
                  <a:pt x="163283" y="183692"/>
                </a:lnTo>
                <a:lnTo>
                  <a:pt x="163283" y="153073"/>
                </a:lnTo>
                <a:close/>
              </a:path>
              <a:path w="428625" h="510539">
                <a:moveTo>
                  <a:pt x="316369" y="132664"/>
                </a:moveTo>
                <a:lnTo>
                  <a:pt x="224523" y="132664"/>
                </a:lnTo>
                <a:lnTo>
                  <a:pt x="224523" y="153073"/>
                </a:lnTo>
                <a:lnTo>
                  <a:pt x="316369" y="153073"/>
                </a:lnTo>
                <a:lnTo>
                  <a:pt x="316369" y="132664"/>
                </a:lnTo>
                <a:close/>
              </a:path>
              <a:path w="428625" h="510539">
                <a:moveTo>
                  <a:pt x="306158" y="81635"/>
                </a:moveTo>
                <a:lnTo>
                  <a:pt x="122466" y="81635"/>
                </a:lnTo>
                <a:lnTo>
                  <a:pt x="122466" y="102044"/>
                </a:lnTo>
                <a:lnTo>
                  <a:pt x="306158" y="102044"/>
                </a:lnTo>
                <a:lnTo>
                  <a:pt x="306158" y="81635"/>
                </a:lnTo>
                <a:close/>
              </a:path>
              <a:path w="428625" h="510539">
                <a:moveTo>
                  <a:pt x="306158" y="0"/>
                </a:moveTo>
                <a:lnTo>
                  <a:pt x="122466" y="0"/>
                </a:lnTo>
                <a:lnTo>
                  <a:pt x="122466" y="20408"/>
                </a:lnTo>
                <a:lnTo>
                  <a:pt x="306158" y="20408"/>
                </a:lnTo>
                <a:lnTo>
                  <a:pt x="306158" y="0"/>
                </a:lnTo>
                <a:close/>
              </a:path>
            </a:pathLst>
          </a:custGeom>
          <a:solidFill>
            <a:srgbClr val="744C2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56</a:t>
            </a:fld>
            <a:endParaRPr spc="-22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84" dirty="0"/>
              <a:t>Race</a:t>
            </a:r>
            <a:r>
              <a:rPr spc="-40" dirty="0"/>
              <a:t> </a:t>
            </a:r>
            <a:r>
              <a:rPr spc="75" dirty="0"/>
              <a:t>and</a:t>
            </a:r>
            <a:r>
              <a:rPr spc="-40" dirty="0"/>
              <a:t> </a:t>
            </a:r>
            <a:r>
              <a:rPr spc="101" dirty="0"/>
              <a:t>Ethnicity</a:t>
            </a:r>
            <a:r>
              <a:rPr spc="-40" dirty="0"/>
              <a:t> </a:t>
            </a:r>
            <a:r>
              <a:rPr spc="84" dirty="0"/>
              <a:t>Comparison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79" dirty="0"/>
              <a:t>Health</a:t>
            </a:r>
            <a:r>
              <a:rPr spc="-40" dirty="0"/>
              <a:t> </a:t>
            </a:r>
            <a:r>
              <a:rPr spc="71" dirty="0"/>
              <a:t>Indicators</a:t>
            </a:r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4" name="object 4"/>
          <p:cNvGrpSpPr/>
          <p:nvPr/>
        </p:nvGrpSpPr>
        <p:grpSpPr>
          <a:xfrm>
            <a:off x="4866155" y="3807199"/>
            <a:ext cx="3706346" cy="1941419"/>
            <a:chOff x="5362575" y="4314825"/>
            <a:chExt cx="4200525" cy="2200275"/>
          </a:xfrm>
        </p:grpSpPr>
        <p:sp>
          <p:nvSpPr>
            <p:cNvPr id="5" name="object 5"/>
            <p:cNvSpPr/>
            <p:nvPr/>
          </p:nvSpPr>
          <p:spPr>
            <a:xfrm>
              <a:off x="5457825" y="4319587"/>
              <a:ext cx="4105275" cy="704850"/>
            </a:xfrm>
            <a:custGeom>
              <a:avLst/>
              <a:gdLst/>
              <a:ahLst/>
              <a:cxnLst/>
              <a:rect l="l" t="t" r="r" b="b"/>
              <a:pathLst>
                <a:path w="4105275" h="704850">
                  <a:moveTo>
                    <a:pt x="0" y="0"/>
                  </a:moveTo>
                  <a:lnTo>
                    <a:pt x="4105275" y="0"/>
                  </a:lnTo>
                </a:path>
                <a:path w="4105275" h="704850">
                  <a:moveTo>
                    <a:pt x="0" y="704850"/>
                  </a:moveTo>
                  <a:lnTo>
                    <a:pt x="4105275" y="70485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5457825" y="5729287"/>
              <a:ext cx="4105275" cy="0"/>
            </a:xfrm>
            <a:custGeom>
              <a:avLst/>
              <a:gdLst/>
              <a:ahLst/>
              <a:cxnLst/>
              <a:rect l="l" t="t" r="r" b="b"/>
              <a:pathLst>
                <a:path w="4105275">
                  <a:moveTo>
                    <a:pt x="0" y="0"/>
                  </a:moveTo>
                  <a:lnTo>
                    <a:pt x="971549" y="0"/>
                  </a:lnTo>
                </a:path>
                <a:path w="4105275">
                  <a:moveTo>
                    <a:pt x="1504949" y="0"/>
                  </a:moveTo>
                  <a:lnTo>
                    <a:pt x="410527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5457825" y="6424612"/>
              <a:ext cx="4105275" cy="0"/>
            </a:xfrm>
            <a:custGeom>
              <a:avLst/>
              <a:gdLst/>
              <a:ahLst/>
              <a:cxnLst/>
              <a:rect l="l" t="t" r="r" b="b"/>
              <a:pathLst>
                <a:path w="4105275">
                  <a:moveTo>
                    <a:pt x="0" y="0"/>
                  </a:moveTo>
                  <a:lnTo>
                    <a:pt x="410527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5362575" y="4319587"/>
              <a:ext cx="4200525" cy="2195830"/>
            </a:xfrm>
            <a:custGeom>
              <a:avLst/>
              <a:gdLst/>
              <a:ahLst/>
              <a:cxnLst/>
              <a:rect l="l" t="t" r="r" b="b"/>
              <a:pathLst>
                <a:path w="4200525" h="2195829">
                  <a:moveTo>
                    <a:pt x="1319212" y="2100262"/>
                  </a:moveTo>
                  <a:lnTo>
                    <a:pt x="1319212" y="2195512"/>
                  </a:lnTo>
                </a:path>
                <a:path w="4200525" h="2195829">
                  <a:moveTo>
                    <a:pt x="2147887" y="2100262"/>
                  </a:moveTo>
                  <a:lnTo>
                    <a:pt x="2147887" y="2195512"/>
                  </a:lnTo>
                </a:path>
                <a:path w="4200525" h="2195829">
                  <a:moveTo>
                    <a:pt x="2967037" y="2100262"/>
                  </a:moveTo>
                  <a:lnTo>
                    <a:pt x="2967037" y="2195512"/>
                  </a:lnTo>
                </a:path>
                <a:path w="4200525" h="2195829">
                  <a:moveTo>
                    <a:pt x="3786187" y="2100262"/>
                  </a:moveTo>
                  <a:lnTo>
                    <a:pt x="3786187" y="2195512"/>
                  </a:lnTo>
                </a:path>
                <a:path w="4200525" h="2195829">
                  <a:moveTo>
                    <a:pt x="500062" y="2100262"/>
                  </a:moveTo>
                  <a:lnTo>
                    <a:pt x="500062" y="2195512"/>
                  </a:lnTo>
                </a:path>
                <a:path w="4200525" h="2195829">
                  <a:moveTo>
                    <a:pt x="95250" y="2105025"/>
                  </a:moveTo>
                  <a:lnTo>
                    <a:pt x="4200525" y="2105025"/>
                  </a:lnTo>
                </a:path>
                <a:path w="4200525" h="2195829">
                  <a:moveTo>
                    <a:pt x="95250" y="0"/>
                  </a:moveTo>
                  <a:lnTo>
                    <a:pt x="0" y="0"/>
                  </a:lnTo>
                </a:path>
                <a:path w="4200525" h="2195829">
                  <a:moveTo>
                    <a:pt x="95250" y="704850"/>
                  </a:moveTo>
                  <a:lnTo>
                    <a:pt x="0" y="704850"/>
                  </a:lnTo>
                </a:path>
                <a:path w="4200525" h="2195829">
                  <a:moveTo>
                    <a:pt x="95250" y="1409700"/>
                  </a:moveTo>
                  <a:lnTo>
                    <a:pt x="0" y="1409700"/>
                  </a:lnTo>
                </a:path>
                <a:path w="4200525" h="2195829">
                  <a:moveTo>
                    <a:pt x="95250" y="2105025"/>
                  </a:moveTo>
                  <a:lnTo>
                    <a:pt x="0" y="2105025"/>
                  </a:lnTo>
                </a:path>
                <a:path w="4200525" h="2195829">
                  <a:moveTo>
                    <a:pt x="90487" y="4762"/>
                  </a:moveTo>
                  <a:lnTo>
                    <a:pt x="90487" y="21002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5610224" y="5867400"/>
              <a:ext cx="533400" cy="552450"/>
            </a:xfrm>
            <a:custGeom>
              <a:avLst/>
              <a:gdLst/>
              <a:ahLst/>
              <a:cxnLst/>
              <a:rect l="l" t="t" r="r" b="b"/>
              <a:pathLst>
                <a:path w="533400" h="552450">
                  <a:moveTo>
                    <a:pt x="533399" y="0"/>
                  </a:moveTo>
                  <a:lnTo>
                    <a:pt x="0" y="0"/>
                  </a:lnTo>
                  <a:lnTo>
                    <a:pt x="0" y="552449"/>
                  </a:lnTo>
                  <a:lnTo>
                    <a:pt x="533399" y="552449"/>
                  </a:lnTo>
                  <a:lnTo>
                    <a:pt x="5333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6429374" y="5172075"/>
              <a:ext cx="533400" cy="1247775"/>
            </a:xfrm>
            <a:custGeom>
              <a:avLst/>
              <a:gdLst/>
              <a:ahLst/>
              <a:cxnLst/>
              <a:rect l="l" t="t" r="r" b="b"/>
              <a:pathLst>
                <a:path w="533400" h="1247775">
                  <a:moveTo>
                    <a:pt x="533399" y="0"/>
                  </a:moveTo>
                  <a:lnTo>
                    <a:pt x="0" y="0"/>
                  </a:lnTo>
                  <a:lnTo>
                    <a:pt x="0" y="1247774"/>
                  </a:lnTo>
                  <a:lnTo>
                    <a:pt x="533399" y="1247774"/>
                  </a:lnTo>
                  <a:lnTo>
                    <a:pt x="53339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7248524" y="6010275"/>
              <a:ext cx="533400" cy="409575"/>
            </a:xfrm>
            <a:custGeom>
              <a:avLst/>
              <a:gdLst/>
              <a:ahLst/>
              <a:cxnLst/>
              <a:rect l="l" t="t" r="r" b="b"/>
              <a:pathLst>
                <a:path w="533400" h="409575">
                  <a:moveTo>
                    <a:pt x="533399" y="0"/>
                  </a:moveTo>
                  <a:lnTo>
                    <a:pt x="0" y="0"/>
                  </a:lnTo>
                  <a:lnTo>
                    <a:pt x="0" y="409574"/>
                  </a:lnTo>
                  <a:lnTo>
                    <a:pt x="533399" y="409574"/>
                  </a:lnTo>
                  <a:lnTo>
                    <a:pt x="53339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7674" y="6153150"/>
              <a:ext cx="533400" cy="266700"/>
            </a:xfrm>
            <a:custGeom>
              <a:avLst/>
              <a:gdLst/>
              <a:ahLst/>
              <a:cxnLst/>
              <a:rect l="l" t="t" r="r" b="b"/>
              <a:pathLst>
                <a:path w="533400" h="266700">
                  <a:moveTo>
                    <a:pt x="533399" y="0"/>
                  </a:moveTo>
                  <a:lnTo>
                    <a:pt x="0" y="0"/>
                  </a:lnTo>
                  <a:lnTo>
                    <a:pt x="0" y="266699"/>
                  </a:lnTo>
                  <a:lnTo>
                    <a:pt x="533399" y="266699"/>
                  </a:lnTo>
                  <a:lnTo>
                    <a:pt x="53339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8886824" y="5867400"/>
              <a:ext cx="533400" cy="552450"/>
            </a:xfrm>
            <a:custGeom>
              <a:avLst/>
              <a:gdLst/>
              <a:ahLst/>
              <a:cxnLst/>
              <a:rect l="l" t="t" r="r" b="b"/>
              <a:pathLst>
                <a:path w="533400" h="552450">
                  <a:moveTo>
                    <a:pt x="533399" y="0"/>
                  </a:moveTo>
                  <a:lnTo>
                    <a:pt x="0" y="0"/>
                  </a:lnTo>
                  <a:lnTo>
                    <a:pt x="0" y="552449"/>
                  </a:lnTo>
                  <a:lnTo>
                    <a:pt x="533399" y="552449"/>
                  </a:lnTo>
                  <a:lnTo>
                    <a:pt x="533399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43362" y="3518647"/>
            <a:ext cx="354217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Percent</a:t>
            </a:r>
            <a:r>
              <a:rPr sz="927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927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Residents</a:t>
            </a:r>
            <a:r>
              <a:rPr sz="927" b="1" spc="4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Identifying</a:t>
            </a:r>
            <a:r>
              <a:rPr sz="927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the</a:t>
            </a:r>
            <a:r>
              <a:rPr sz="927" b="1" spc="4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-44" dirty="0">
                <a:solidFill>
                  <a:srgbClr val="323232"/>
                </a:solidFill>
                <a:latin typeface="Arial Narrow"/>
                <a:cs typeface="Arial Narrow"/>
              </a:rPr>
              <a:t>ER</a:t>
            </a:r>
            <a:r>
              <a:rPr sz="927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as</a:t>
            </a:r>
            <a:r>
              <a:rPr sz="927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Usual</a:t>
            </a:r>
            <a:r>
              <a:rPr sz="927" b="1" spc="4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Healthcare</a:t>
            </a:r>
            <a:r>
              <a:rPr sz="927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Provider,</a:t>
            </a:r>
            <a:r>
              <a:rPr sz="927" b="1" spc="4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2021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49951" y="5031442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4%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72731" y="4417920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9%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95510" y="5157508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3%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18290" y="5283574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2%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41069" y="5031442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4%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22260" y="5710518"/>
            <a:ext cx="380440" cy="30684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8016" marR="4483" indent="-17370">
              <a:lnSpc>
                <a:spcPct val="107100"/>
              </a:lnSpc>
              <a:spcBef>
                <a:spcPts val="88"/>
              </a:spcBef>
            </a:pPr>
            <a:r>
              <a:rPr sz="927" spc="-53" dirty="0">
                <a:solidFill>
                  <a:srgbClr val="323232"/>
                </a:solidFill>
                <a:latin typeface="Gill Sans MT"/>
                <a:cs typeface="Gill Sans MT"/>
              </a:rPr>
              <a:t>Howard </a:t>
            </a:r>
            <a:r>
              <a:rPr sz="927" spc="-31" dirty="0">
                <a:solidFill>
                  <a:srgbClr val="323232"/>
                </a:solidFill>
                <a:latin typeface="Gill Sans MT"/>
                <a:cs typeface="Gill Sans MT"/>
              </a:rPr>
              <a:t>County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11873" y="5720603"/>
            <a:ext cx="450476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41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927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32317" y="5720603"/>
            <a:ext cx="45832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41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927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927" spc="-53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43834" y="5720603"/>
            <a:ext cx="28462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72569" y="5720603"/>
            <a:ext cx="275665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66" dirty="0">
                <a:solidFill>
                  <a:srgbClr val="323232"/>
                </a:solidFill>
                <a:latin typeface="Gill Sans MT"/>
                <a:cs typeface="Gill Sans MT"/>
              </a:rPr>
              <a:t>Other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99318" y="5602942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99318" y="4986618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49530" y="4370295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49530" y="3753971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0515" y="1375522"/>
            <a:ext cx="3804397" cy="1970192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582737" algn="ctr">
              <a:spcBef>
                <a:spcPts val="110"/>
              </a:spcBef>
            </a:pPr>
            <a:r>
              <a:rPr sz="2294" b="1" spc="79" dirty="0">
                <a:solidFill>
                  <a:srgbClr val="0065CC"/>
                </a:solidFill>
                <a:latin typeface="Calibri"/>
                <a:cs typeface="Calibri"/>
              </a:rPr>
              <a:t>Healthcare</a:t>
            </a:r>
            <a:r>
              <a:rPr sz="2294" b="1" spc="-2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62" dirty="0">
                <a:solidFill>
                  <a:srgbClr val="0065CC"/>
                </a:solidFill>
                <a:latin typeface="Calibri"/>
                <a:cs typeface="Calibri"/>
              </a:rPr>
              <a:t>Access</a:t>
            </a:r>
            <a:endParaRPr sz="2294">
              <a:latin typeface="Calibri"/>
              <a:cs typeface="Calibri"/>
            </a:endParaRPr>
          </a:p>
          <a:p>
            <a:pPr marL="33619" marR="26896">
              <a:lnSpc>
                <a:spcPts val="1394"/>
              </a:lnSpc>
              <a:spcBef>
                <a:spcPts val="1337"/>
              </a:spcBef>
            </a:pP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their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report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on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"The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Uninsured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ACA"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Kaiser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Family</a:t>
            </a:r>
            <a:r>
              <a:rPr sz="1191" spc="7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Foundation</a:t>
            </a:r>
            <a:r>
              <a:rPr sz="1191" spc="8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discusses</a:t>
            </a:r>
            <a:r>
              <a:rPr sz="1191" spc="8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how</a:t>
            </a:r>
            <a:r>
              <a:rPr sz="1191" spc="8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insurance</a:t>
            </a:r>
            <a:r>
              <a:rPr sz="1191" spc="8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status</a:t>
            </a:r>
            <a:r>
              <a:rPr sz="1191" spc="8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is</a:t>
            </a:r>
            <a:r>
              <a:rPr sz="1191" spc="8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key</a:t>
            </a:r>
            <a:r>
              <a:rPr sz="1191" spc="8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323232"/>
                </a:solidFill>
                <a:latin typeface="Calibri"/>
                <a:cs typeface="Calibri"/>
              </a:rPr>
              <a:t>to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health,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as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those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without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insurance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tend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to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put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off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seeking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needed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care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or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forego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treatment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services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altogether.</a:t>
            </a:r>
            <a:r>
              <a:rPr sz="993" spc="-13" baseline="44444" dirty="0">
                <a:solidFill>
                  <a:srgbClr val="323232"/>
                </a:solidFill>
                <a:latin typeface="Calibri"/>
                <a:cs typeface="Calibri"/>
              </a:rPr>
              <a:t>29</a:t>
            </a:r>
            <a:endParaRPr sz="993" baseline="44444">
              <a:latin typeface="Calibri"/>
              <a:cs typeface="Calibri"/>
            </a:endParaRPr>
          </a:p>
          <a:p>
            <a:pPr marL="33619" marR="113185">
              <a:lnSpc>
                <a:spcPts val="1394"/>
              </a:lnSpc>
              <a:spcBef>
                <a:spcPts val="1372"/>
              </a:spcBef>
            </a:pP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Uninsured</a:t>
            </a:r>
            <a:r>
              <a:rPr sz="1191" spc="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323232"/>
                </a:solidFill>
                <a:latin typeface="Calibri"/>
                <a:cs typeface="Calibri"/>
              </a:rPr>
              <a:t>individuals are less likely to get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preventative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screenings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do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not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have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regular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providers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or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place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323232"/>
                </a:solidFill>
                <a:latin typeface="Calibri"/>
                <a:cs typeface="Calibri"/>
              </a:rPr>
              <a:t>to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go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when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medical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care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is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needed.</a:t>
            </a:r>
            <a:r>
              <a:rPr sz="993" spc="-13" baseline="22222" dirty="0">
                <a:solidFill>
                  <a:srgbClr val="323232"/>
                </a:solidFill>
                <a:latin typeface="Calibri"/>
                <a:cs typeface="Calibri"/>
              </a:rPr>
              <a:t>24</a:t>
            </a:r>
            <a:endParaRPr sz="993" baseline="22222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41294" y="1790140"/>
            <a:ext cx="3496235" cy="2033868"/>
            <a:chOff x="914400" y="2028825"/>
            <a:chExt cx="3962400" cy="2305050"/>
          </a:xfrm>
        </p:grpSpPr>
        <p:sp>
          <p:nvSpPr>
            <p:cNvPr id="31" name="object 31"/>
            <p:cNvSpPr/>
            <p:nvPr/>
          </p:nvSpPr>
          <p:spPr>
            <a:xfrm>
              <a:off x="1009650" y="2033587"/>
              <a:ext cx="3867150" cy="0"/>
            </a:xfrm>
            <a:custGeom>
              <a:avLst/>
              <a:gdLst/>
              <a:ahLst/>
              <a:cxnLst/>
              <a:rect l="l" t="t" r="r" b="b"/>
              <a:pathLst>
                <a:path w="3867150">
                  <a:moveTo>
                    <a:pt x="0" y="0"/>
                  </a:moveTo>
                  <a:lnTo>
                    <a:pt x="386715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2" name="object 32"/>
            <p:cNvSpPr/>
            <p:nvPr/>
          </p:nvSpPr>
          <p:spPr>
            <a:xfrm>
              <a:off x="1009650" y="2471737"/>
              <a:ext cx="3867150" cy="1333500"/>
            </a:xfrm>
            <a:custGeom>
              <a:avLst/>
              <a:gdLst/>
              <a:ahLst/>
              <a:cxnLst/>
              <a:rect l="l" t="t" r="r" b="b"/>
              <a:pathLst>
                <a:path w="3867150" h="1333500">
                  <a:moveTo>
                    <a:pt x="0" y="0"/>
                  </a:moveTo>
                  <a:lnTo>
                    <a:pt x="3343274" y="0"/>
                  </a:lnTo>
                </a:path>
                <a:path w="3867150" h="1333500">
                  <a:moveTo>
                    <a:pt x="3762374" y="0"/>
                  </a:moveTo>
                  <a:lnTo>
                    <a:pt x="3867150" y="0"/>
                  </a:lnTo>
                </a:path>
                <a:path w="3867150" h="1333500">
                  <a:moveTo>
                    <a:pt x="0" y="447675"/>
                  </a:moveTo>
                  <a:lnTo>
                    <a:pt x="3343274" y="447675"/>
                  </a:lnTo>
                </a:path>
                <a:path w="3867150" h="1333500">
                  <a:moveTo>
                    <a:pt x="3762374" y="447675"/>
                  </a:moveTo>
                  <a:lnTo>
                    <a:pt x="3867150" y="447675"/>
                  </a:lnTo>
                </a:path>
                <a:path w="3867150" h="1333500">
                  <a:moveTo>
                    <a:pt x="0" y="885825"/>
                  </a:moveTo>
                  <a:lnTo>
                    <a:pt x="3343274" y="885825"/>
                  </a:lnTo>
                </a:path>
                <a:path w="3867150" h="1333500">
                  <a:moveTo>
                    <a:pt x="3762374" y="885825"/>
                  </a:moveTo>
                  <a:lnTo>
                    <a:pt x="3867150" y="885825"/>
                  </a:lnTo>
                </a:path>
                <a:path w="3867150" h="1333500">
                  <a:moveTo>
                    <a:pt x="0" y="1333500"/>
                  </a:moveTo>
                  <a:lnTo>
                    <a:pt x="114299" y="1333500"/>
                  </a:lnTo>
                </a:path>
                <a:path w="3867150" h="1333500">
                  <a:moveTo>
                    <a:pt x="533399" y="1333500"/>
                  </a:moveTo>
                  <a:lnTo>
                    <a:pt x="761999" y="1333500"/>
                  </a:lnTo>
                </a:path>
                <a:path w="3867150" h="1333500">
                  <a:moveTo>
                    <a:pt x="1181099" y="1333500"/>
                  </a:moveTo>
                  <a:lnTo>
                    <a:pt x="1409699" y="1333500"/>
                  </a:lnTo>
                </a:path>
                <a:path w="3867150" h="1333500">
                  <a:moveTo>
                    <a:pt x="1828799" y="1333500"/>
                  </a:moveTo>
                  <a:lnTo>
                    <a:pt x="3343274" y="1333500"/>
                  </a:lnTo>
                </a:path>
                <a:path w="3867150" h="1333500">
                  <a:moveTo>
                    <a:pt x="3762374" y="1333500"/>
                  </a:moveTo>
                  <a:lnTo>
                    <a:pt x="3867150" y="133350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9650" y="4243387"/>
              <a:ext cx="3867150" cy="0"/>
            </a:xfrm>
            <a:custGeom>
              <a:avLst/>
              <a:gdLst/>
              <a:ahLst/>
              <a:cxnLst/>
              <a:rect l="l" t="t" r="r" b="b"/>
              <a:pathLst>
                <a:path w="3867150">
                  <a:moveTo>
                    <a:pt x="0" y="0"/>
                  </a:moveTo>
                  <a:lnTo>
                    <a:pt x="386715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914400" y="2028825"/>
              <a:ext cx="3962400" cy="2305050"/>
            </a:xfrm>
            <a:custGeom>
              <a:avLst/>
              <a:gdLst/>
              <a:ahLst/>
              <a:cxnLst/>
              <a:rect l="l" t="t" r="r" b="b"/>
              <a:pathLst>
                <a:path w="3962400" h="2305050">
                  <a:moveTo>
                    <a:pt x="1062037" y="2209800"/>
                  </a:moveTo>
                  <a:lnTo>
                    <a:pt x="1062037" y="2305050"/>
                  </a:lnTo>
                </a:path>
                <a:path w="3962400" h="2305050">
                  <a:moveTo>
                    <a:pt x="1700212" y="2209800"/>
                  </a:moveTo>
                  <a:lnTo>
                    <a:pt x="1700212" y="2305050"/>
                  </a:lnTo>
                </a:path>
                <a:path w="3962400" h="2305050">
                  <a:moveTo>
                    <a:pt x="2347912" y="2209800"/>
                  </a:moveTo>
                  <a:lnTo>
                    <a:pt x="2347912" y="2305050"/>
                  </a:lnTo>
                </a:path>
                <a:path w="3962400" h="2305050">
                  <a:moveTo>
                    <a:pt x="2995612" y="2209800"/>
                  </a:moveTo>
                  <a:lnTo>
                    <a:pt x="2995612" y="2305050"/>
                  </a:lnTo>
                </a:path>
                <a:path w="3962400" h="2305050">
                  <a:moveTo>
                    <a:pt x="3633787" y="2209800"/>
                  </a:moveTo>
                  <a:lnTo>
                    <a:pt x="3633787" y="2305050"/>
                  </a:lnTo>
                </a:path>
                <a:path w="3962400" h="2305050">
                  <a:moveTo>
                    <a:pt x="414337" y="2209800"/>
                  </a:moveTo>
                  <a:lnTo>
                    <a:pt x="414337" y="2305050"/>
                  </a:lnTo>
                </a:path>
                <a:path w="3962400" h="2305050">
                  <a:moveTo>
                    <a:pt x="95250" y="2214562"/>
                  </a:moveTo>
                  <a:lnTo>
                    <a:pt x="3962400" y="2214562"/>
                  </a:lnTo>
                </a:path>
                <a:path w="3962400" h="2305050">
                  <a:moveTo>
                    <a:pt x="95250" y="4762"/>
                  </a:moveTo>
                  <a:lnTo>
                    <a:pt x="0" y="4762"/>
                  </a:lnTo>
                </a:path>
                <a:path w="3962400" h="2305050">
                  <a:moveTo>
                    <a:pt x="95250" y="442912"/>
                  </a:moveTo>
                  <a:lnTo>
                    <a:pt x="0" y="442912"/>
                  </a:lnTo>
                </a:path>
                <a:path w="3962400" h="2305050">
                  <a:moveTo>
                    <a:pt x="95250" y="890587"/>
                  </a:moveTo>
                  <a:lnTo>
                    <a:pt x="0" y="890587"/>
                  </a:lnTo>
                </a:path>
                <a:path w="3962400" h="2305050">
                  <a:moveTo>
                    <a:pt x="95250" y="1328737"/>
                  </a:moveTo>
                  <a:lnTo>
                    <a:pt x="0" y="1328737"/>
                  </a:lnTo>
                </a:path>
                <a:path w="3962400" h="2305050">
                  <a:moveTo>
                    <a:pt x="95250" y="1776412"/>
                  </a:moveTo>
                  <a:lnTo>
                    <a:pt x="0" y="1776412"/>
                  </a:lnTo>
                </a:path>
                <a:path w="3962400" h="2305050">
                  <a:moveTo>
                    <a:pt x="95250" y="2214562"/>
                  </a:moveTo>
                  <a:lnTo>
                    <a:pt x="0" y="2214562"/>
                  </a:lnTo>
                </a:path>
                <a:path w="3962400" h="2305050">
                  <a:moveTo>
                    <a:pt x="90487" y="0"/>
                  </a:moveTo>
                  <a:lnTo>
                    <a:pt x="90487" y="22098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1123949" y="3571875"/>
              <a:ext cx="419100" cy="666750"/>
            </a:xfrm>
            <a:custGeom>
              <a:avLst/>
              <a:gdLst/>
              <a:ahLst/>
              <a:cxnLst/>
              <a:rect l="l" t="t" r="r" b="b"/>
              <a:pathLst>
                <a:path w="419100" h="666750">
                  <a:moveTo>
                    <a:pt x="419099" y="0"/>
                  </a:moveTo>
                  <a:lnTo>
                    <a:pt x="0" y="0"/>
                  </a:lnTo>
                  <a:lnTo>
                    <a:pt x="0" y="666749"/>
                  </a:lnTo>
                  <a:lnTo>
                    <a:pt x="419099" y="666749"/>
                  </a:lnTo>
                  <a:lnTo>
                    <a:pt x="4190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1771649" y="3400425"/>
              <a:ext cx="419100" cy="838200"/>
            </a:xfrm>
            <a:custGeom>
              <a:avLst/>
              <a:gdLst/>
              <a:ahLst/>
              <a:cxnLst/>
              <a:rect l="l" t="t" r="r" b="b"/>
              <a:pathLst>
                <a:path w="419100" h="838200">
                  <a:moveTo>
                    <a:pt x="419099" y="0"/>
                  </a:moveTo>
                  <a:lnTo>
                    <a:pt x="0" y="0"/>
                  </a:lnTo>
                  <a:lnTo>
                    <a:pt x="0" y="838199"/>
                  </a:lnTo>
                  <a:lnTo>
                    <a:pt x="419099" y="838199"/>
                  </a:lnTo>
                  <a:lnTo>
                    <a:pt x="41909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2419349" y="3733800"/>
              <a:ext cx="419100" cy="504825"/>
            </a:xfrm>
            <a:custGeom>
              <a:avLst/>
              <a:gdLst/>
              <a:ahLst/>
              <a:cxnLst/>
              <a:rect l="l" t="t" r="r" b="b"/>
              <a:pathLst>
                <a:path w="419100" h="504825">
                  <a:moveTo>
                    <a:pt x="419099" y="0"/>
                  </a:moveTo>
                  <a:lnTo>
                    <a:pt x="0" y="0"/>
                  </a:lnTo>
                  <a:lnTo>
                    <a:pt x="0" y="504824"/>
                  </a:lnTo>
                  <a:lnTo>
                    <a:pt x="419099" y="504824"/>
                  </a:lnTo>
                  <a:lnTo>
                    <a:pt x="41909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3057524" y="3400425"/>
              <a:ext cx="419100" cy="838200"/>
            </a:xfrm>
            <a:custGeom>
              <a:avLst/>
              <a:gdLst/>
              <a:ahLst/>
              <a:cxnLst/>
              <a:rect l="l" t="t" r="r" b="b"/>
              <a:pathLst>
                <a:path w="419100" h="838200">
                  <a:moveTo>
                    <a:pt x="419099" y="0"/>
                  </a:moveTo>
                  <a:lnTo>
                    <a:pt x="0" y="0"/>
                  </a:lnTo>
                  <a:lnTo>
                    <a:pt x="0" y="838199"/>
                  </a:lnTo>
                  <a:lnTo>
                    <a:pt x="419099" y="838199"/>
                  </a:lnTo>
                  <a:lnTo>
                    <a:pt x="41909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3705224" y="3876675"/>
              <a:ext cx="419100" cy="361950"/>
            </a:xfrm>
            <a:custGeom>
              <a:avLst/>
              <a:gdLst/>
              <a:ahLst/>
              <a:cxnLst/>
              <a:rect l="l" t="t" r="r" b="b"/>
              <a:pathLst>
                <a:path w="419100" h="361950">
                  <a:moveTo>
                    <a:pt x="419099" y="0"/>
                  </a:moveTo>
                  <a:lnTo>
                    <a:pt x="0" y="0"/>
                  </a:lnTo>
                  <a:lnTo>
                    <a:pt x="0" y="361949"/>
                  </a:lnTo>
                  <a:lnTo>
                    <a:pt x="419099" y="361949"/>
                  </a:lnTo>
                  <a:lnTo>
                    <a:pt x="419099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" name="object 40"/>
            <p:cNvSpPr/>
            <p:nvPr/>
          </p:nvSpPr>
          <p:spPr>
            <a:xfrm>
              <a:off x="4352924" y="2409825"/>
              <a:ext cx="419100" cy="1828800"/>
            </a:xfrm>
            <a:custGeom>
              <a:avLst/>
              <a:gdLst/>
              <a:ahLst/>
              <a:cxnLst/>
              <a:rect l="l" t="t" r="r" b="b"/>
              <a:pathLst>
                <a:path w="419100" h="1828800">
                  <a:moveTo>
                    <a:pt x="419099" y="0"/>
                  </a:moveTo>
                  <a:lnTo>
                    <a:pt x="0" y="0"/>
                  </a:lnTo>
                  <a:lnTo>
                    <a:pt x="0" y="1828799"/>
                  </a:lnTo>
                  <a:lnTo>
                    <a:pt x="419099" y="1828799"/>
                  </a:lnTo>
                  <a:lnTo>
                    <a:pt x="419099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487804" y="1493184"/>
            <a:ext cx="2084294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Percent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Residents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Uninsured,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49" dirty="0">
                <a:solidFill>
                  <a:srgbClr val="323232"/>
                </a:solidFill>
                <a:latin typeface="Arial Narrow"/>
                <a:cs typeface="Arial Narrow"/>
              </a:rPr>
              <a:t>2016-</a:t>
            </a:r>
            <a:r>
              <a:rPr sz="927" b="1" spc="35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99030" y="3005979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3.8%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70530" y="2854699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4.8%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42030" y="3148854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2.9%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05126" y="2854699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4.8%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76626" y="3274920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2.1%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31317" y="1980640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10.4%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19524" y="3785907"/>
            <a:ext cx="380440" cy="30684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8016" marR="4483" indent="-17370">
              <a:lnSpc>
                <a:spcPct val="107100"/>
              </a:lnSpc>
              <a:spcBef>
                <a:spcPts val="88"/>
              </a:spcBef>
            </a:pPr>
            <a:r>
              <a:rPr sz="927" spc="-53" dirty="0">
                <a:solidFill>
                  <a:srgbClr val="323232"/>
                </a:solidFill>
                <a:latin typeface="Gill Sans MT"/>
                <a:cs typeface="Gill Sans MT"/>
              </a:rPr>
              <a:t>Howard </a:t>
            </a:r>
            <a:r>
              <a:rPr sz="927" spc="-31" dirty="0">
                <a:solidFill>
                  <a:srgbClr val="323232"/>
                </a:solidFill>
                <a:latin typeface="Gill Sans MT"/>
                <a:cs typeface="Gill Sans MT"/>
              </a:rPr>
              <a:t>County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39756" y="3785907"/>
            <a:ext cx="277906" cy="319657"/>
          </a:xfrm>
          <a:prstGeom prst="rect">
            <a:avLst/>
          </a:prstGeom>
        </p:spPr>
        <p:txBody>
          <a:bodyPr vert="horz" wrap="square" lIns="0" tIns="21291" rIns="0" bIns="0" rtlCol="0">
            <a:spAutoFit/>
          </a:bodyPr>
          <a:lstStyle/>
          <a:p>
            <a:pPr marL="65558">
              <a:spcBef>
                <a:spcPts val="16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endParaRPr sz="927">
              <a:latin typeface="Gill Sans MT"/>
              <a:cs typeface="Gill Sans MT"/>
            </a:endParaRPr>
          </a:p>
          <a:p>
            <a:pPr marL="11206">
              <a:spcBef>
                <a:spcPts val="79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304261" y="3785907"/>
            <a:ext cx="285750" cy="319657"/>
          </a:xfrm>
          <a:prstGeom prst="rect">
            <a:avLst/>
          </a:prstGeom>
        </p:spPr>
        <p:txBody>
          <a:bodyPr vert="horz" wrap="square" lIns="0" tIns="21291" rIns="0" bIns="0" rtlCol="0">
            <a:spAutoFit/>
          </a:bodyPr>
          <a:lstStyle/>
          <a:p>
            <a:pPr marL="69480">
              <a:spcBef>
                <a:spcPts val="16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endParaRPr sz="927">
              <a:latin typeface="Gill Sans MT"/>
              <a:cs typeface="Gill Sans MT"/>
            </a:endParaRPr>
          </a:p>
          <a:p>
            <a:pPr marL="11206">
              <a:spcBef>
                <a:spcPts val="79"/>
              </a:spcBef>
            </a:pPr>
            <a:r>
              <a:rPr sz="927" spc="-53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873762" y="3795993"/>
            <a:ext cx="28462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352375" y="3785907"/>
            <a:ext cx="464484" cy="30684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72842">
              <a:lnSpc>
                <a:spcPct val="107100"/>
              </a:lnSpc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Native </a:t>
            </a:r>
            <a:r>
              <a:rPr sz="927" spc="-26" dirty="0">
                <a:solidFill>
                  <a:srgbClr val="323232"/>
                </a:solidFill>
                <a:latin typeface="Gill Sans MT"/>
                <a:cs typeface="Gill Sans MT"/>
              </a:rPr>
              <a:t>American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015413" y="3795993"/>
            <a:ext cx="275665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66" dirty="0">
                <a:solidFill>
                  <a:srgbClr val="323232"/>
                </a:solidFill>
                <a:latin typeface="Gill Sans MT"/>
                <a:cs typeface="Gill Sans MT"/>
              </a:rPr>
              <a:t>Other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5533" y="3661522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6481" y="3271557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2.5%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55533" y="2881592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5%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6481" y="2491628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7.5%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97446" y="2101662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10%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08394" y="1711698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12.5%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09140" y="4586008"/>
            <a:ext cx="2839010" cy="380006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11206" marR="4483" indent="-560">
              <a:lnSpc>
                <a:spcPts val="1394"/>
              </a:lnSpc>
              <a:spcBef>
                <a:spcPts val="163"/>
              </a:spcBef>
            </a:pPr>
            <a:r>
              <a:rPr sz="1191" spc="-66" dirty="0">
                <a:solidFill>
                  <a:srgbClr val="004489"/>
                </a:solidFill>
                <a:latin typeface="Gill Sans MT"/>
                <a:cs typeface="Gill Sans MT"/>
              </a:rPr>
              <a:t>Howard</a:t>
            </a:r>
            <a:r>
              <a:rPr sz="1191" spc="-57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62" dirty="0">
                <a:solidFill>
                  <a:srgbClr val="004489"/>
                </a:solidFill>
                <a:latin typeface="Gill Sans MT"/>
                <a:cs typeface="Gill Sans MT"/>
              </a:rPr>
              <a:t>County</a:t>
            </a:r>
            <a:r>
              <a:rPr sz="1191" spc="-57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4489"/>
                </a:solidFill>
                <a:latin typeface="Gill Sans MT"/>
                <a:cs typeface="Gill Sans MT"/>
              </a:rPr>
              <a:t>residents</a:t>
            </a:r>
            <a:r>
              <a:rPr sz="1191" spc="-57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18" dirty="0">
                <a:solidFill>
                  <a:srgbClr val="004489"/>
                </a:solidFill>
                <a:latin typeface="Gill Sans MT"/>
                <a:cs typeface="Gill Sans MT"/>
              </a:rPr>
              <a:t>that</a:t>
            </a:r>
            <a:r>
              <a:rPr sz="1191" spc="-57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4489"/>
                </a:solidFill>
                <a:latin typeface="Gill Sans MT"/>
                <a:cs typeface="Gill Sans MT"/>
              </a:rPr>
              <a:t>make</a:t>
            </a:r>
            <a:r>
              <a:rPr sz="1191" spc="-62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b="1" spc="53" dirty="0">
                <a:solidFill>
                  <a:srgbClr val="004489"/>
                </a:solidFill>
                <a:latin typeface="Arial Narrow"/>
                <a:cs typeface="Arial Narrow"/>
              </a:rPr>
              <a:t>$50,000</a:t>
            </a:r>
            <a:r>
              <a:rPr sz="1191" b="1" spc="4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1191" spc="-22" dirty="0">
                <a:solidFill>
                  <a:srgbClr val="004489"/>
                </a:solidFill>
                <a:latin typeface="Gill Sans MT"/>
                <a:cs typeface="Gill Sans MT"/>
              </a:rPr>
              <a:t>or </a:t>
            </a:r>
            <a:r>
              <a:rPr sz="1191" dirty="0">
                <a:solidFill>
                  <a:srgbClr val="004489"/>
                </a:solidFill>
                <a:latin typeface="Gill Sans MT"/>
                <a:cs typeface="Gill Sans MT"/>
              </a:rPr>
              <a:t>less</a:t>
            </a:r>
            <a:r>
              <a:rPr sz="1191" spc="-40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35" dirty="0">
                <a:solidFill>
                  <a:srgbClr val="004489"/>
                </a:solidFill>
                <a:latin typeface="Gill Sans MT"/>
                <a:cs typeface="Gill Sans MT"/>
              </a:rPr>
              <a:t>are </a:t>
            </a:r>
            <a:r>
              <a:rPr sz="1191" spc="-18" dirty="0">
                <a:solidFill>
                  <a:srgbClr val="004489"/>
                </a:solidFill>
                <a:latin typeface="Gill Sans MT"/>
                <a:cs typeface="Gill Sans MT"/>
              </a:rPr>
              <a:t>most</a:t>
            </a:r>
            <a:r>
              <a:rPr sz="1191" spc="-35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18" dirty="0">
                <a:solidFill>
                  <a:srgbClr val="004489"/>
                </a:solidFill>
                <a:latin typeface="Gill Sans MT"/>
                <a:cs typeface="Gill Sans MT"/>
              </a:rPr>
              <a:t>likely</a:t>
            </a:r>
            <a:r>
              <a:rPr sz="1191" spc="-35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66" dirty="0">
                <a:solidFill>
                  <a:srgbClr val="004489"/>
                </a:solidFill>
                <a:latin typeface="Gill Sans MT"/>
                <a:cs typeface="Gill Sans MT"/>
              </a:rPr>
              <a:t>to</a:t>
            </a:r>
            <a:r>
              <a:rPr sz="1191" spc="-35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4489"/>
                </a:solidFill>
                <a:latin typeface="Gill Sans MT"/>
                <a:cs typeface="Gill Sans MT"/>
              </a:rPr>
              <a:t>go</a:t>
            </a:r>
            <a:r>
              <a:rPr sz="1191" spc="-35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66" dirty="0">
                <a:solidFill>
                  <a:srgbClr val="004489"/>
                </a:solidFill>
                <a:latin typeface="Gill Sans MT"/>
                <a:cs typeface="Gill Sans MT"/>
              </a:rPr>
              <a:t>to</a:t>
            </a:r>
            <a:r>
              <a:rPr sz="1191" spc="-35" dirty="0">
                <a:solidFill>
                  <a:srgbClr val="004489"/>
                </a:solidFill>
                <a:latin typeface="Gill Sans MT"/>
                <a:cs typeface="Gill Sans MT"/>
              </a:rPr>
              <a:t> the </a:t>
            </a:r>
            <a:r>
              <a:rPr sz="1191" spc="-53" dirty="0">
                <a:solidFill>
                  <a:srgbClr val="004489"/>
                </a:solidFill>
                <a:latin typeface="Gill Sans MT"/>
                <a:cs typeface="Gill Sans MT"/>
              </a:rPr>
              <a:t>ER</a:t>
            </a:r>
            <a:r>
              <a:rPr sz="1191" spc="-35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40" dirty="0">
                <a:solidFill>
                  <a:srgbClr val="004489"/>
                </a:solidFill>
                <a:latin typeface="Gill Sans MT"/>
                <a:cs typeface="Gill Sans MT"/>
              </a:rPr>
              <a:t>when</a:t>
            </a:r>
            <a:r>
              <a:rPr sz="1191" spc="-35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18" dirty="0">
                <a:solidFill>
                  <a:srgbClr val="004489"/>
                </a:solidFill>
                <a:latin typeface="Gill Sans MT"/>
                <a:cs typeface="Gill Sans MT"/>
              </a:rPr>
              <a:t>sick</a:t>
            </a:r>
            <a:endParaRPr sz="1191">
              <a:latin typeface="Gill Sans MT"/>
              <a:cs typeface="Gill Sans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409145" y="5258361"/>
            <a:ext cx="2783541" cy="559542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11206" marR="4483">
              <a:lnSpc>
                <a:spcPts val="1394"/>
              </a:lnSpc>
              <a:spcBef>
                <a:spcPts val="163"/>
              </a:spcBef>
            </a:pPr>
            <a:r>
              <a:rPr sz="1191" spc="-172" dirty="0">
                <a:solidFill>
                  <a:srgbClr val="004489"/>
                </a:solidFill>
                <a:latin typeface="Gill Sans MT"/>
                <a:cs typeface="Gill Sans MT"/>
              </a:rPr>
              <a:t>NH</a:t>
            </a:r>
            <a:r>
              <a:rPr sz="1191" spc="-44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4489"/>
                </a:solidFill>
                <a:latin typeface="Gill Sans MT"/>
                <a:cs typeface="Gill Sans MT"/>
              </a:rPr>
              <a:t>Black</a:t>
            </a:r>
            <a:r>
              <a:rPr sz="1191" spc="-44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4489"/>
                </a:solidFill>
                <a:latin typeface="Gill Sans MT"/>
                <a:cs typeface="Gill Sans MT"/>
              </a:rPr>
              <a:t>residents</a:t>
            </a:r>
            <a:r>
              <a:rPr sz="1191" spc="-44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31" dirty="0">
                <a:solidFill>
                  <a:srgbClr val="004489"/>
                </a:solidFill>
                <a:latin typeface="Gill Sans MT"/>
                <a:cs typeface="Gill Sans MT"/>
              </a:rPr>
              <a:t>are</a:t>
            </a:r>
            <a:r>
              <a:rPr sz="1191" spc="-49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b="1" spc="57" dirty="0">
                <a:solidFill>
                  <a:srgbClr val="004489"/>
                </a:solidFill>
                <a:latin typeface="Arial Narrow"/>
                <a:cs typeface="Arial Narrow"/>
              </a:rPr>
              <a:t>3</a:t>
            </a:r>
            <a:r>
              <a:rPr sz="1191" b="1" spc="18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1191" b="1" dirty="0">
                <a:solidFill>
                  <a:srgbClr val="004489"/>
                </a:solidFill>
                <a:latin typeface="Arial Narrow"/>
                <a:cs typeface="Arial Narrow"/>
              </a:rPr>
              <a:t>times</a:t>
            </a:r>
            <a:r>
              <a:rPr sz="1191" b="1" spc="18" dirty="0">
                <a:solidFill>
                  <a:srgbClr val="004489"/>
                </a:solidFill>
                <a:latin typeface="Arial Narrow"/>
                <a:cs typeface="Arial Narrow"/>
              </a:rPr>
              <a:t> </a:t>
            </a:r>
            <a:r>
              <a:rPr sz="1191" spc="66" dirty="0">
                <a:solidFill>
                  <a:srgbClr val="004489"/>
                </a:solidFill>
                <a:latin typeface="Gill Sans MT"/>
                <a:cs typeface="Gill Sans MT"/>
              </a:rPr>
              <a:t>as</a:t>
            </a:r>
            <a:r>
              <a:rPr sz="1191" spc="-44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18" dirty="0">
                <a:solidFill>
                  <a:srgbClr val="004489"/>
                </a:solidFill>
                <a:latin typeface="Gill Sans MT"/>
                <a:cs typeface="Gill Sans MT"/>
              </a:rPr>
              <a:t>likely</a:t>
            </a:r>
            <a:r>
              <a:rPr sz="1191" spc="-40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66" dirty="0">
                <a:solidFill>
                  <a:srgbClr val="004489"/>
                </a:solidFill>
                <a:latin typeface="Gill Sans MT"/>
                <a:cs typeface="Gill Sans MT"/>
              </a:rPr>
              <a:t>as</a:t>
            </a:r>
            <a:r>
              <a:rPr sz="1191" spc="-44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97" dirty="0">
                <a:solidFill>
                  <a:srgbClr val="004489"/>
                </a:solidFill>
                <a:latin typeface="Gill Sans MT"/>
                <a:cs typeface="Gill Sans MT"/>
              </a:rPr>
              <a:t>NH </a:t>
            </a:r>
            <a:r>
              <a:rPr sz="1191" spc="-93" dirty="0">
                <a:solidFill>
                  <a:srgbClr val="004489"/>
                </a:solidFill>
                <a:latin typeface="Gill Sans MT"/>
                <a:cs typeface="Gill Sans MT"/>
              </a:rPr>
              <a:t>White</a:t>
            </a:r>
            <a:r>
              <a:rPr sz="1191" spc="-53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4489"/>
                </a:solidFill>
                <a:latin typeface="Gill Sans MT"/>
                <a:cs typeface="Gill Sans MT"/>
              </a:rPr>
              <a:t>residents</a:t>
            </a:r>
            <a:r>
              <a:rPr sz="1191" spc="-53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66" dirty="0">
                <a:solidFill>
                  <a:srgbClr val="004489"/>
                </a:solidFill>
                <a:latin typeface="Gill Sans MT"/>
                <a:cs typeface="Gill Sans MT"/>
              </a:rPr>
              <a:t>to</a:t>
            </a:r>
            <a:r>
              <a:rPr sz="1191" spc="-49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4489"/>
                </a:solidFill>
                <a:latin typeface="Gill Sans MT"/>
                <a:cs typeface="Gill Sans MT"/>
              </a:rPr>
              <a:t>use</a:t>
            </a:r>
            <a:r>
              <a:rPr sz="1191" spc="-53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35" dirty="0">
                <a:solidFill>
                  <a:srgbClr val="004489"/>
                </a:solidFill>
                <a:latin typeface="Gill Sans MT"/>
                <a:cs typeface="Gill Sans MT"/>
              </a:rPr>
              <a:t>the</a:t>
            </a:r>
            <a:r>
              <a:rPr sz="1191" spc="-53" dirty="0">
                <a:solidFill>
                  <a:srgbClr val="004489"/>
                </a:solidFill>
                <a:latin typeface="Gill Sans MT"/>
                <a:cs typeface="Gill Sans MT"/>
              </a:rPr>
              <a:t> ER</a:t>
            </a:r>
            <a:r>
              <a:rPr sz="1191" spc="-49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66" dirty="0">
                <a:solidFill>
                  <a:srgbClr val="004489"/>
                </a:solidFill>
                <a:latin typeface="Gill Sans MT"/>
                <a:cs typeface="Gill Sans MT"/>
              </a:rPr>
              <a:t>as</a:t>
            </a:r>
            <a:r>
              <a:rPr sz="1191" spc="-53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49" dirty="0">
                <a:solidFill>
                  <a:srgbClr val="004489"/>
                </a:solidFill>
                <a:latin typeface="Gill Sans MT"/>
                <a:cs typeface="Gill Sans MT"/>
              </a:rPr>
              <a:t>their </a:t>
            </a:r>
            <a:r>
              <a:rPr sz="1191" spc="-9" dirty="0">
                <a:solidFill>
                  <a:srgbClr val="004489"/>
                </a:solidFill>
                <a:latin typeface="Gill Sans MT"/>
                <a:cs typeface="Gill Sans MT"/>
              </a:rPr>
              <a:t>usual </a:t>
            </a:r>
            <a:r>
              <a:rPr sz="1191" spc="-18" dirty="0">
                <a:solidFill>
                  <a:srgbClr val="004489"/>
                </a:solidFill>
                <a:latin typeface="Gill Sans MT"/>
                <a:cs typeface="Gill Sans MT"/>
              </a:rPr>
              <a:t>healthcare</a:t>
            </a:r>
            <a:r>
              <a:rPr sz="1191" spc="-26" dirty="0">
                <a:solidFill>
                  <a:srgbClr val="004489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4489"/>
                </a:solidFill>
                <a:latin typeface="Gill Sans MT"/>
                <a:cs typeface="Gill Sans MT"/>
              </a:rPr>
              <a:t>provider</a:t>
            </a:r>
            <a:endParaRPr sz="1191">
              <a:latin typeface="Gill Sans MT"/>
              <a:cs typeface="Gill Sans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019184" y="5412441"/>
            <a:ext cx="340099" cy="370354"/>
          </a:xfrm>
          <a:custGeom>
            <a:avLst/>
            <a:gdLst/>
            <a:ahLst/>
            <a:cxnLst/>
            <a:rect l="l" t="t" r="r" b="b"/>
            <a:pathLst>
              <a:path w="385444" h="419734">
                <a:moveTo>
                  <a:pt x="192712" y="0"/>
                </a:moveTo>
                <a:lnTo>
                  <a:pt x="153402" y="2954"/>
                </a:lnTo>
                <a:lnTo>
                  <a:pt x="115947" y="20624"/>
                </a:lnTo>
                <a:lnTo>
                  <a:pt x="100548" y="141389"/>
                </a:lnTo>
                <a:lnTo>
                  <a:pt x="100488" y="143675"/>
                </a:lnTo>
                <a:lnTo>
                  <a:pt x="100806" y="144792"/>
                </a:lnTo>
                <a:lnTo>
                  <a:pt x="100737" y="146456"/>
                </a:lnTo>
                <a:lnTo>
                  <a:pt x="100548" y="147675"/>
                </a:lnTo>
                <a:lnTo>
                  <a:pt x="100548" y="149250"/>
                </a:lnTo>
                <a:lnTo>
                  <a:pt x="107826" y="185017"/>
                </a:lnTo>
                <a:lnTo>
                  <a:pt x="127636" y="214325"/>
                </a:lnTo>
                <a:lnTo>
                  <a:pt x="156943" y="234136"/>
                </a:lnTo>
                <a:lnTo>
                  <a:pt x="192712" y="241414"/>
                </a:lnTo>
                <a:lnTo>
                  <a:pt x="228481" y="234136"/>
                </a:lnTo>
                <a:lnTo>
                  <a:pt x="242514" y="224650"/>
                </a:lnTo>
                <a:lnTo>
                  <a:pt x="192712" y="224650"/>
                </a:lnTo>
                <a:lnTo>
                  <a:pt x="163417" y="218705"/>
                </a:lnTo>
                <a:lnTo>
                  <a:pt x="139442" y="202514"/>
                </a:lnTo>
                <a:lnTo>
                  <a:pt x="123250" y="178540"/>
                </a:lnTo>
                <a:lnTo>
                  <a:pt x="117306" y="149250"/>
                </a:lnTo>
                <a:lnTo>
                  <a:pt x="117306" y="138379"/>
                </a:lnTo>
                <a:lnTo>
                  <a:pt x="133275" y="123583"/>
                </a:lnTo>
                <a:lnTo>
                  <a:pt x="282817" y="123583"/>
                </a:lnTo>
                <a:lnTo>
                  <a:pt x="281122" y="108927"/>
                </a:lnTo>
                <a:lnTo>
                  <a:pt x="121230" y="108927"/>
                </a:lnTo>
                <a:lnTo>
                  <a:pt x="130393" y="29591"/>
                </a:lnTo>
                <a:lnTo>
                  <a:pt x="172074" y="17532"/>
                </a:lnTo>
                <a:lnTo>
                  <a:pt x="192712" y="16764"/>
                </a:lnTo>
                <a:lnTo>
                  <a:pt x="265852" y="16764"/>
                </a:lnTo>
                <a:lnTo>
                  <a:pt x="264670" y="15506"/>
                </a:lnTo>
                <a:lnTo>
                  <a:pt x="214680" y="796"/>
                </a:lnTo>
                <a:lnTo>
                  <a:pt x="192712" y="0"/>
                </a:lnTo>
                <a:close/>
              </a:path>
              <a:path w="385444" h="419734">
                <a:moveTo>
                  <a:pt x="282822" y="123627"/>
                </a:moveTo>
                <a:lnTo>
                  <a:pt x="246709" y="123627"/>
                </a:lnTo>
                <a:lnTo>
                  <a:pt x="256599" y="124104"/>
                </a:lnTo>
                <a:lnTo>
                  <a:pt x="261763" y="124968"/>
                </a:lnTo>
                <a:lnTo>
                  <a:pt x="263267" y="126161"/>
                </a:lnTo>
                <a:lnTo>
                  <a:pt x="266694" y="132016"/>
                </a:lnTo>
                <a:lnTo>
                  <a:pt x="268124" y="138379"/>
                </a:lnTo>
                <a:lnTo>
                  <a:pt x="268124" y="149250"/>
                </a:lnTo>
                <a:lnTo>
                  <a:pt x="262179" y="178540"/>
                </a:lnTo>
                <a:lnTo>
                  <a:pt x="245986" y="202514"/>
                </a:lnTo>
                <a:lnTo>
                  <a:pt x="222009" y="218705"/>
                </a:lnTo>
                <a:lnTo>
                  <a:pt x="192712" y="224650"/>
                </a:lnTo>
                <a:lnTo>
                  <a:pt x="242514" y="224650"/>
                </a:lnTo>
                <a:lnTo>
                  <a:pt x="257788" y="214325"/>
                </a:lnTo>
                <a:lnTo>
                  <a:pt x="277598" y="185017"/>
                </a:lnTo>
                <a:lnTo>
                  <a:pt x="284876" y="149250"/>
                </a:lnTo>
                <a:lnTo>
                  <a:pt x="284860" y="147675"/>
                </a:lnTo>
                <a:lnTo>
                  <a:pt x="284647" y="146456"/>
                </a:lnTo>
                <a:lnTo>
                  <a:pt x="284700" y="144792"/>
                </a:lnTo>
                <a:lnTo>
                  <a:pt x="284977" y="143852"/>
                </a:lnTo>
                <a:lnTo>
                  <a:pt x="285053" y="142544"/>
                </a:lnTo>
                <a:lnTo>
                  <a:pt x="284876" y="141389"/>
                </a:lnTo>
                <a:lnTo>
                  <a:pt x="282822" y="123627"/>
                </a:lnTo>
                <a:close/>
              </a:path>
              <a:path w="385444" h="419734">
                <a:moveTo>
                  <a:pt x="282817" y="123583"/>
                </a:moveTo>
                <a:lnTo>
                  <a:pt x="133275" y="123583"/>
                </a:lnTo>
                <a:lnTo>
                  <a:pt x="143541" y="123691"/>
                </a:lnTo>
                <a:lnTo>
                  <a:pt x="173368" y="125278"/>
                </a:lnTo>
                <a:lnTo>
                  <a:pt x="192712" y="125679"/>
                </a:lnTo>
                <a:lnTo>
                  <a:pt x="214590" y="125192"/>
                </a:lnTo>
                <a:lnTo>
                  <a:pt x="246709" y="123627"/>
                </a:lnTo>
                <a:lnTo>
                  <a:pt x="282822" y="123627"/>
                </a:lnTo>
                <a:close/>
              </a:path>
              <a:path w="385444" h="419734">
                <a:moveTo>
                  <a:pt x="139035" y="106737"/>
                </a:moveTo>
                <a:lnTo>
                  <a:pt x="121230" y="108927"/>
                </a:lnTo>
                <a:lnTo>
                  <a:pt x="192712" y="108927"/>
                </a:lnTo>
                <a:lnTo>
                  <a:pt x="181775" y="108772"/>
                </a:lnTo>
                <a:lnTo>
                  <a:pt x="171704" y="108383"/>
                </a:lnTo>
                <a:lnTo>
                  <a:pt x="146186" y="106932"/>
                </a:lnTo>
                <a:lnTo>
                  <a:pt x="139035" y="106737"/>
                </a:lnTo>
                <a:close/>
              </a:path>
              <a:path w="385444" h="419734">
                <a:moveTo>
                  <a:pt x="246319" y="106688"/>
                </a:moveTo>
                <a:lnTo>
                  <a:pt x="231327" y="107267"/>
                </a:lnTo>
                <a:lnTo>
                  <a:pt x="213653" y="108346"/>
                </a:lnTo>
                <a:lnTo>
                  <a:pt x="192712" y="108927"/>
                </a:lnTo>
                <a:lnTo>
                  <a:pt x="264194" y="108927"/>
                </a:lnTo>
                <a:lnTo>
                  <a:pt x="260792" y="107872"/>
                </a:lnTo>
                <a:lnTo>
                  <a:pt x="259218" y="107607"/>
                </a:lnTo>
                <a:lnTo>
                  <a:pt x="246319" y="106688"/>
                </a:lnTo>
                <a:close/>
              </a:path>
              <a:path w="385444" h="419734">
                <a:moveTo>
                  <a:pt x="265852" y="16764"/>
                </a:moveTo>
                <a:lnTo>
                  <a:pt x="192712" y="16764"/>
                </a:lnTo>
                <a:lnTo>
                  <a:pt x="213349" y="17532"/>
                </a:lnTo>
                <a:lnTo>
                  <a:pt x="229098" y="19510"/>
                </a:lnTo>
                <a:lnTo>
                  <a:pt x="264194" y="108927"/>
                </a:lnTo>
                <a:lnTo>
                  <a:pt x="281122" y="108927"/>
                </a:lnTo>
                <a:lnTo>
                  <a:pt x="271424" y="25133"/>
                </a:lnTo>
                <a:lnTo>
                  <a:pt x="271274" y="24498"/>
                </a:lnTo>
                <a:lnTo>
                  <a:pt x="270995" y="23825"/>
                </a:lnTo>
                <a:lnTo>
                  <a:pt x="269483" y="20624"/>
                </a:lnTo>
                <a:lnTo>
                  <a:pt x="265852" y="16764"/>
                </a:lnTo>
                <a:close/>
              </a:path>
              <a:path w="385444" h="419734">
                <a:moveTo>
                  <a:pt x="201091" y="75399"/>
                </a:moveTo>
                <a:lnTo>
                  <a:pt x="184332" y="75399"/>
                </a:lnTo>
                <a:lnTo>
                  <a:pt x="184332" y="100545"/>
                </a:lnTo>
                <a:lnTo>
                  <a:pt x="201091" y="100545"/>
                </a:lnTo>
                <a:lnTo>
                  <a:pt x="201091" y="75399"/>
                </a:lnTo>
                <a:close/>
              </a:path>
              <a:path w="385444" h="419734">
                <a:moveTo>
                  <a:pt x="226228" y="58648"/>
                </a:moveTo>
                <a:lnTo>
                  <a:pt x="159195" y="58648"/>
                </a:lnTo>
                <a:lnTo>
                  <a:pt x="159195" y="75399"/>
                </a:lnTo>
                <a:lnTo>
                  <a:pt x="226228" y="75399"/>
                </a:lnTo>
                <a:lnTo>
                  <a:pt x="226228" y="58648"/>
                </a:lnTo>
                <a:close/>
              </a:path>
              <a:path w="385444" h="419734">
                <a:moveTo>
                  <a:pt x="201091" y="33515"/>
                </a:moveTo>
                <a:lnTo>
                  <a:pt x="184332" y="33515"/>
                </a:lnTo>
                <a:lnTo>
                  <a:pt x="184332" y="58648"/>
                </a:lnTo>
                <a:lnTo>
                  <a:pt x="201091" y="58648"/>
                </a:lnTo>
                <a:lnTo>
                  <a:pt x="201091" y="33515"/>
                </a:lnTo>
                <a:close/>
              </a:path>
              <a:path w="385444" h="419734">
                <a:moveTo>
                  <a:pt x="194284" y="418936"/>
                </a:moveTo>
                <a:lnTo>
                  <a:pt x="190882" y="418936"/>
                </a:lnTo>
                <a:lnTo>
                  <a:pt x="192012" y="419169"/>
                </a:lnTo>
                <a:lnTo>
                  <a:pt x="193149" y="419169"/>
                </a:lnTo>
                <a:lnTo>
                  <a:pt x="194284" y="418936"/>
                </a:lnTo>
                <a:close/>
              </a:path>
              <a:path w="385444" h="419734">
                <a:moveTo>
                  <a:pt x="192712" y="249783"/>
                </a:moveTo>
                <a:lnTo>
                  <a:pt x="119212" y="258545"/>
                </a:lnTo>
                <a:lnTo>
                  <a:pt x="58652" y="281470"/>
                </a:lnTo>
                <a:lnTo>
                  <a:pt x="16268" y="313880"/>
                </a:lnTo>
                <a:lnTo>
                  <a:pt x="0" y="352691"/>
                </a:lnTo>
                <a:lnTo>
                  <a:pt x="0" y="418936"/>
                </a:lnTo>
                <a:lnTo>
                  <a:pt x="385422" y="418936"/>
                </a:lnTo>
                <a:lnTo>
                  <a:pt x="385422" y="402178"/>
                </a:lnTo>
                <a:lnTo>
                  <a:pt x="16757" y="402178"/>
                </a:lnTo>
                <a:lnTo>
                  <a:pt x="16757" y="352691"/>
                </a:lnTo>
                <a:lnTo>
                  <a:pt x="45233" y="309906"/>
                </a:lnTo>
                <a:lnTo>
                  <a:pt x="79937" y="289545"/>
                </a:lnTo>
                <a:lnTo>
                  <a:pt x="127252" y="274142"/>
                </a:lnTo>
                <a:lnTo>
                  <a:pt x="145269" y="274142"/>
                </a:lnTo>
                <a:lnTo>
                  <a:pt x="143747" y="270471"/>
                </a:lnTo>
                <a:lnTo>
                  <a:pt x="155584" y="268760"/>
                </a:lnTo>
                <a:lnTo>
                  <a:pt x="167709" y="267533"/>
                </a:lnTo>
                <a:lnTo>
                  <a:pt x="180094" y="266794"/>
                </a:lnTo>
                <a:lnTo>
                  <a:pt x="192712" y="266547"/>
                </a:lnTo>
                <a:lnTo>
                  <a:pt x="292766" y="266547"/>
                </a:lnTo>
                <a:lnTo>
                  <a:pt x="276675" y="261349"/>
                </a:lnTo>
                <a:lnTo>
                  <a:pt x="257646" y="256603"/>
                </a:lnTo>
                <a:lnTo>
                  <a:pt x="256183" y="255778"/>
                </a:lnTo>
                <a:lnTo>
                  <a:pt x="255171" y="255549"/>
                </a:lnTo>
                <a:lnTo>
                  <a:pt x="252933" y="255549"/>
                </a:lnTo>
                <a:lnTo>
                  <a:pt x="238483" y="253067"/>
                </a:lnTo>
                <a:lnTo>
                  <a:pt x="223611" y="251261"/>
                </a:lnTo>
                <a:lnTo>
                  <a:pt x="208344" y="250157"/>
                </a:lnTo>
                <a:lnTo>
                  <a:pt x="192712" y="249783"/>
                </a:lnTo>
                <a:close/>
              </a:path>
              <a:path w="385444" h="419734">
                <a:moveTo>
                  <a:pt x="145269" y="274142"/>
                </a:moveTo>
                <a:lnTo>
                  <a:pt x="127252" y="274142"/>
                </a:lnTo>
                <a:lnTo>
                  <a:pt x="180145" y="402178"/>
                </a:lnTo>
                <a:lnTo>
                  <a:pt x="205278" y="402178"/>
                </a:lnTo>
                <a:lnTo>
                  <a:pt x="210902" y="388565"/>
                </a:lnTo>
                <a:lnTo>
                  <a:pt x="192712" y="388565"/>
                </a:lnTo>
                <a:lnTo>
                  <a:pt x="145269" y="274142"/>
                </a:lnTo>
                <a:close/>
              </a:path>
              <a:path w="385444" h="419734">
                <a:moveTo>
                  <a:pt x="311883" y="274142"/>
                </a:moveTo>
                <a:lnTo>
                  <a:pt x="258171" y="274142"/>
                </a:lnTo>
                <a:lnTo>
                  <a:pt x="274983" y="278498"/>
                </a:lnTo>
                <a:lnTo>
                  <a:pt x="290799" y="283649"/>
                </a:lnTo>
                <a:lnTo>
                  <a:pt x="340194" y="309906"/>
                </a:lnTo>
                <a:lnTo>
                  <a:pt x="365396" y="339131"/>
                </a:lnTo>
                <a:lnTo>
                  <a:pt x="368670" y="352691"/>
                </a:lnTo>
                <a:lnTo>
                  <a:pt x="368670" y="402178"/>
                </a:lnTo>
                <a:lnTo>
                  <a:pt x="385422" y="402178"/>
                </a:lnTo>
                <a:lnTo>
                  <a:pt x="385422" y="352691"/>
                </a:lnTo>
                <a:lnTo>
                  <a:pt x="381155" y="332651"/>
                </a:lnTo>
                <a:lnTo>
                  <a:pt x="369156" y="313880"/>
                </a:lnTo>
                <a:lnTo>
                  <a:pt x="350628" y="296709"/>
                </a:lnTo>
                <a:lnTo>
                  <a:pt x="326773" y="281470"/>
                </a:lnTo>
                <a:lnTo>
                  <a:pt x="311883" y="274142"/>
                </a:lnTo>
                <a:close/>
              </a:path>
              <a:path w="385444" h="419734">
                <a:moveTo>
                  <a:pt x="292766" y="266547"/>
                </a:moveTo>
                <a:lnTo>
                  <a:pt x="192712" y="266547"/>
                </a:lnTo>
                <a:lnTo>
                  <a:pt x="205329" y="266794"/>
                </a:lnTo>
                <a:lnTo>
                  <a:pt x="217715" y="267533"/>
                </a:lnTo>
                <a:lnTo>
                  <a:pt x="229840" y="268760"/>
                </a:lnTo>
                <a:lnTo>
                  <a:pt x="241677" y="270471"/>
                </a:lnTo>
                <a:lnTo>
                  <a:pt x="192712" y="388565"/>
                </a:lnTo>
                <a:lnTo>
                  <a:pt x="210902" y="388565"/>
                </a:lnTo>
                <a:lnTo>
                  <a:pt x="258171" y="274142"/>
                </a:lnTo>
                <a:lnTo>
                  <a:pt x="311883" y="274142"/>
                </a:lnTo>
                <a:lnTo>
                  <a:pt x="311380" y="273894"/>
                </a:lnTo>
                <a:lnTo>
                  <a:pt x="294634" y="267150"/>
                </a:lnTo>
                <a:lnTo>
                  <a:pt x="292766" y="266547"/>
                </a:lnTo>
                <a:close/>
              </a:path>
              <a:path w="385444" h="419734">
                <a:moveTo>
                  <a:pt x="254609" y="255422"/>
                </a:moveTo>
                <a:lnTo>
                  <a:pt x="252933" y="255549"/>
                </a:lnTo>
                <a:lnTo>
                  <a:pt x="255171" y="255549"/>
                </a:lnTo>
                <a:lnTo>
                  <a:pt x="254609" y="255422"/>
                </a:lnTo>
                <a:close/>
              </a:path>
            </a:pathLst>
          </a:custGeom>
          <a:solidFill>
            <a:srgbClr val="00448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3" name="object 63"/>
          <p:cNvSpPr/>
          <p:nvPr/>
        </p:nvSpPr>
        <p:spPr>
          <a:xfrm>
            <a:off x="1016995" y="4538696"/>
            <a:ext cx="302559" cy="495300"/>
          </a:xfrm>
          <a:custGeom>
            <a:avLst/>
            <a:gdLst/>
            <a:ahLst/>
            <a:cxnLst/>
            <a:rect l="l" t="t" r="r" b="b"/>
            <a:pathLst>
              <a:path w="342900" h="561339">
                <a:moveTo>
                  <a:pt x="86791" y="355714"/>
                </a:moveTo>
                <a:lnTo>
                  <a:pt x="0" y="355714"/>
                </a:lnTo>
                <a:lnTo>
                  <a:pt x="5106" y="389949"/>
                </a:lnTo>
                <a:lnTo>
                  <a:pt x="27568" y="445221"/>
                </a:lnTo>
                <a:lnTo>
                  <a:pt x="66189" y="483042"/>
                </a:lnTo>
                <a:lnTo>
                  <a:pt x="120041" y="504349"/>
                </a:lnTo>
                <a:lnTo>
                  <a:pt x="152622" y="508863"/>
                </a:lnTo>
                <a:lnTo>
                  <a:pt x="152622" y="561340"/>
                </a:lnTo>
                <a:lnTo>
                  <a:pt x="188917" y="561340"/>
                </a:lnTo>
                <a:lnTo>
                  <a:pt x="188917" y="508863"/>
                </a:lnTo>
                <a:lnTo>
                  <a:pt x="210952" y="506536"/>
                </a:lnTo>
                <a:lnTo>
                  <a:pt x="248798" y="497276"/>
                </a:lnTo>
                <a:lnTo>
                  <a:pt x="291150" y="473811"/>
                </a:lnTo>
                <a:lnTo>
                  <a:pt x="319795" y="445173"/>
                </a:lnTo>
                <a:lnTo>
                  <a:pt x="325139" y="437222"/>
                </a:lnTo>
                <a:lnTo>
                  <a:pt x="152582" y="437222"/>
                </a:lnTo>
                <a:lnTo>
                  <a:pt x="138998" y="433528"/>
                </a:lnTo>
                <a:lnTo>
                  <a:pt x="105186" y="411302"/>
                </a:lnTo>
                <a:lnTo>
                  <a:pt x="87689" y="372391"/>
                </a:lnTo>
                <a:lnTo>
                  <a:pt x="86791" y="355714"/>
                </a:lnTo>
                <a:close/>
              </a:path>
              <a:path w="342900" h="561339">
                <a:moveTo>
                  <a:pt x="188882" y="0"/>
                </a:moveTo>
                <a:lnTo>
                  <a:pt x="152582" y="0"/>
                </a:lnTo>
                <a:lnTo>
                  <a:pt x="152582" y="47498"/>
                </a:lnTo>
                <a:lnTo>
                  <a:pt x="138847" y="48883"/>
                </a:lnTo>
                <a:lnTo>
                  <a:pt x="99019" y="58318"/>
                </a:lnTo>
                <a:lnTo>
                  <a:pt x="63713" y="75900"/>
                </a:lnTo>
                <a:lnTo>
                  <a:pt x="35676" y="101987"/>
                </a:lnTo>
                <a:lnTo>
                  <a:pt x="16558" y="136573"/>
                </a:lnTo>
                <a:lnTo>
                  <a:pt x="9819" y="179108"/>
                </a:lnTo>
                <a:lnTo>
                  <a:pt x="9837" y="180640"/>
                </a:lnTo>
                <a:lnTo>
                  <a:pt x="15682" y="220259"/>
                </a:lnTo>
                <a:lnTo>
                  <a:pt x="39908" y="258446"/>
                </a:lnTo>
                <a:lnTo>
                  <a:pt x="77166" y="283547"/>
                </a:lnTo>
                <a:lnTo>
                  <a:pt x="121535" y="299369"/>
                </a:lnTo>
                <a:lnTo>
                  <a:pt x="136975" y="303403"/>
                </a:lnTo>
                <a:lnTo>
                  <a:pt x="140780" y="304330"/>
                </a:lnTo>
                <a:lnTo>
                  <a:pt x="144268" y="305346"/>
                </a:lnTo>
                <a:lnTo>
                  <a:pt x="147755" y="306412"/>
                </a:lnTo>
                <a:lnTo>
                  <a:pt x="150505" y="307327"/>
                </a:lnTo>
                <a:lnTo>
                  <a:pt x="152582" y="308140"/>
                </a:lnTo>
                <a:lnTo>
                  <a:pt x="152582" y="437222"/>
                </a:lnTo>
                <a:lnTo>
                  <a:pt x="188917" y="437222"/>
                </a:lnTo>
                <a:lnTo>
                  <a:pt x="188917" y="318643"/>
                </a:lnTo>
                <a:lnTo>
                  <a:pt x="333297" y="318643"/>
                </a:lnTo>
                <a:lnTo>
                  <a:pt x="332022" y="315538"/>
                </a:lnTo>
                <a:lnTo>
                  <a:pt x="301968" y="276892"/>
                </a:lnTo>
                <a:lnTo>
                  <a:pt x="260630" y="250937"/>
                </a:lnTo>
                <a:lnTo>
                  <a:pt x="220314" y="237109"/>
                </a:lnTo>
                <a:lnTo>
                  <a:pt x="188917" y="229082"/>
                </a:lnTo>
                <a:lnTo>
                  <a:pt x="188917" y="220408"/>
                </a:lnTo>
                <a:lnTo>
                  <a:pt x="152618" y="220408"/>
                </a:lnTo>
                <a:lnTo>
                  <a:pt x="138884" y="216744"/>
                </a:lnTo>
                <a:lnTo>
                  <a:pt x="104494" y="196383"/>
                </a:lnTo>
                <a:lnTo>
                  <a:pt x="97223" y="171018"/>
                </a:lnTo>
                <a:lnTo>
                  <a:pt x="97223" y="162382"/>
                </a:lnTo>
                <a:lnTo>
                  <a:pt x="119776" y="128155"/>
                </a:lnTo>
                <a:lnTo>
                  <a:pt x="145608" y="119773"/>
                </a:lnTo>
                <a:lnTo>
                  <a:pt x="311755" y="119773"/>
                </a:lnTo>
                <a:lnTo>
                  <a:pt x="307564" y="112273"/>
                </a:lnTo>
                <a:lnTo>
                  <a:pt x="274082" y="76851"/>
                </a:lnTo>
                <a:lnTo>
                  <a:pt x="228527" y="55491"/>
                </a:lnTo>
                <a:lnTo>
                  <a:pt x="188882" y="47561"/>
                </a:lnTo>
                <a:lnTo>
                  <a:pt x="188882" y="0"/>
                </a:lnTo>
                <a:close/>
              </a:path>
              <a:path w="342900" h="561339">
                <a:moveTo>
                  <a:pt x="333297" y="318643"/>
                </a:moveTo>
                <a:lnTo>
                  <a:pt x="188917" y="318643"/>
                </a:lnTo>
                <a:lnTo>
                  <a:pt x="205745" y="323716"/>
                </a:lnTo>
                <a:lnTo>
                  <a:pt x="219918" y="329066"/>
                </a:lnTo>
                <a:lnTo>
                  <a:pt x="251603" y="355614"/>
                </a:lnTo>
                <a:lnTo>
                  <a:pt x="255379" y="376682"/>
                </a:lnTo>
                <a:lnTo>
                  <a:pt x="254990" y="383851"/>
                </a:lnTo>
                <a:lnTo>
                  <a:pt x="227185" y="425475"/>
                </a:lnTo>
                <a:lnTo>
                  <a:pt x="188917" y="437222"/>
                </a:lnTo>
                <a:lnTo>
                  <a:pt x="325139" y="437222"/>
                </a:lnTo>
                <a:lnTo>
                  <a:pt x="341085" y="395760"/>
                </a:lnTo>
                <a:lnTo>
                  <a:pt x="342779" y="380390"/>
                </a:lnTo>
                <a:lnTo>
                  <a:pt x="342644" y="372391"/>
                </a:lnTo>
                <a:lnTo>
                  <a:pt x="336080" y="325423"/>
                </a:lnTo>
                <a:lnTo>
                  <a:pt x="333297" y="318643"/>
                </a:lnTo>
                <a:close/>
              </a:path>
              <a:path w="342900" h="561339">
                <a:moveTo>
                  <a:pt x="188917" y="119773"/>
                </a:moveTo>
                <a:lnTo>
                  <a:pt x="152618" y="119773"/>
                </a:lnTo>
                <a:lnTo>
                  <a:pt x="152618" y="220408"/>
                </a:lnTo>
                <a:lnTo>
                  <a:pt x="188917" y="220408"/>
                </a:lnTo>
                <a:lnTo>
                  <a:pt x="188917" y="119773"/>
                </a:lnTo>
                <a:close/>
              </a:path>
              <a:path w="342900" h="561339">
                <a:moveTo>
                  <a:pt x="311755" y="119773"/>
                </a:moveTo>
                <a:lnTo>
                  <a:pt x="188917" y="119773"/>
                </a:lnTo>
                <a:lnTo>
                  <a:pt x="198979" y="120860"/>
                </a:lnTo>
                <a:lnTo>
                  <a:pt x="208282" y="124115"/>
                </a:lnTo>
                <a:lnTo>
                  <a:pt x="235822" y="156249"/>
                </a:lnTo>
                <a:lnTo>
                  <a:pt x="239980" y="179108"/>
                </a:lnTo>
                <a:lnTo>
                  <a:pt x="327374" y="179108"/>
                </a:lnTo>
                <a:lnTo>
                  <a:pt x="325835" y="163596"/>
                </a:lnTo>
                <a:lnTo>
                  <a:pt x="323068" y="149161"/>
                </a:lnTo>
                <a:lnTo>
                  <a:pt x="319073" y="135802"/>
                </a:lnTo>
                <a:lnTo>
                  <a:pt x="313848" y="123520"/>
                </a:lnTo>
                <a:lnTo>
                  <a:pt x="311755" y="119773"/>
                </a:lnTo>
                <a:close/>
              </a:path>
            </a:pathLst>
          </a:custGeom>
          <a:solidFill>
            <a:srgbClr val="00448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57</a:t>
            </a:fld>
            <a:endParaRPr spc="-22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020" y="278618"/>
            <a:ext cx="5441921" cy="720235"/>
          </a:xfrm>
          <a:prstGeom prst="rect">
            <a:avLst/>
          </a:prstGeom>
        </p:spPr>
        <p:txBody>
          <a:bodyPr vert="horz" wrap="square" lIns="0" tIns="14007" rIns="0" bIns="0" rtlCol="0" anchor="ctr">
            <a:spAutoFit/>
          </a:bodyPr>
          <a:lstStyle/>
          <a:p>
            <a:pPr marL="11206">
              <a:spcBef>
                <a:spcPts val="110"/>
              </a:spcBef>
            </a:pPr>
            <a:r>
              <a:rPr sz="2294" spc="88" dirty="0"/>
              <a:t>Race</a:t>
            </a:r>
            <a:r>
              <a:rPr sz="2294" spc="-49" dirty="0"/>
              <a:t> </a:t>
            </a:r>
            <a:r>
              <a:rPr sz="2294" spc="84" dirty="0"/>
              <a:t>and</a:t>
            </a:r>
            <a:r>
              <a:rPr sz="2294" spc="-44" dirty="0"/>
              <a:t> </a:t>
            </a:r>
            <a:r>
              <a:rPr sz="2294" spc="93" dirty="0"/>
              <a:t>Ethnicity</a:t>
            </a:r>
            <a:r>
              <a:rPr sz="2294" spc="-44" dirty="0"/>
              <a:t> </a:t>
            </a:r>
            <a:r>
              <a:rPr sz="2294" spc="79" dirty="0"/>
              <a:t>Comparison</a:t>
            </a:r>
            <a:r>
              <a:rPr sz="2294" spc="-44" dirty="0"/>
              <a:t> </a:t>
            </a:r>
            <a:r>
              <a:rPr sz="2294" spc="49" dirty="0"/>
              <a:t>of</a:t>
            </a:r>
            <a:r>
              <a:rPr sz="2294" spc="-49" dirty="0"/>
              <a:t> </a:t>
            </a:r>
            <a:r>
              <a:rPr sz="2294" spc="84" dirty="0"/>
              <a:t>Socioeconomic</a:t>
            </a:r>
            <a:r>
              <a:rPr sz="2294" spc="-44" dirty="0"/>
              <a:t> </a:t>
            </a:r>
            <a:r>
              <a:rPr sz="2294" spc="75" dirty="0"/>
              <a:t>Indicators</a:t>
            </a:r>
            <a:endParaRPr sz="2294"/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4" name="object 4"/>
          <p:cNvGrpSpPr/>
          <p:nvPr/>
        </p:nvGrpSpPr>
        <p:grpSpPr>
          <a:xfrm>
            <a:off x="5093074" y="4630831"/>
            <a:ext cx="3706346" cy="1453963"/>
            <a:chOff x="5619750" y="5248275"/>
            <a:chExt cx="4200525" cy="1647825"/>
          </a:xfrm>
        </p:grpSpPr>
        <p:sp>
          <p:nvSpPr>
            <p:cNvPr id="5" name="object 5"/>
            <p:cNvSpPr/>
            <p:nvPr/>
          </p:nvSpPr>
          <p:spPr>
            <a:xfrm>
              <a:off x="5715000" y="5253037"/>
              <a:ext cx="4105275" cy="0"/>
            </a:xfrm>
            <a:custGeom>
              <a:avLst/>
              <a:gdLst/>
              <a:ahLst/>
              <a:cxnLst/>
              <a:rect l="l" t="t" r="r" b="b"/>
              <a:pathLst>
                <a:path w="4105275">
                  <a:moveTo>
                    <a:pt x="0" y="0"/>
                  </a:moveTo>
                  <a:lnTo>
                    <a:pt x="410527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5715000" y="5776912"/>
              <a:ext cx="4105275" cy="514350"/>
            </a:xfrm>
            <a:custGeom>
              <a:avLst/>
              <a:gdLst/>
              <a:ahLst/>
              <a:cxnLst/>
              <a:rect l="l" t="t" r="r" b="b"/>
              <a:pathLst>
                <a:path w="4105275" h="514350">
                  <a:moveTo>
                    <a:pt x="0" y="0"/>
                  </a:moveTo>
                  <a:lnTo>
                    <a:pt x="833436" y="0"/>
                  </a:lnTo>
                </a:path>
                <a:path w="4105275" h="514350">
                  <a:moveTo>
                    <a:pt x="1214436" y="0"/>
                  </a:moveTo>
                  <a:lnTo>
                    <a:pt x="4105275" y="0"/>
                  </a:lnTo>
                </a:path>
                <a:path w="4105275" h="514350">
                  <a:moveTo>
                    <a:pt x="0" y="514350"/>
                  </a:moveTo>
                  <a:lnTo>
                    <a:pt x="147637" y="514350"/>
                  </a:lnTo>
                </a:path>
                <a:path w="4105275" h="514350">
                  <a:moveTo>
                    <a:pt x="528637" y="514350"/>
                  </a:moveTo>
                  <a:lnTo>
                    <a:pt x="833436" y="514350"/>
                  </a:lnTo>
                </a:path>
                <a:path w="4105275" h="514350">
                  <a:moveTo>
                    <a:pt x="1214436" y="514350"/>
                  </a:moveTo>
                  <a:lnTo>
                    <a:pt x="1519236" y="514350"/>
                  </a:lnTo>
                </a:path>
                <a:path w="4105275" h="514350">
                  <a:moveTo>
                    <a:pt x="1900236" y="514350"/>
                  </a:moveTo>
                  <a:lnTo>
                    <a:pt x="4105275" y="51435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5715000" y="6805612"/>
              <a:ext cx="4105275" cy="0"/>
            </a:xfrm>
            <a:custGeom>
              <a:avLst/>
              <a:gdLst/>
              <a:ahLst/>
              <a:cxnLst/>
              <a:rect l="l" t="t" r="r" b="b"/>
              <a:pathLst>
                <a:path w="4105275">
                  <a:moveTo>
                    <a:pt x="0" y="0"/>
                  </a:moveTo>
                  <a:lnTo>
                    <a:pt x="410527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5619750" y="5253037"/>
              <a:ext cx="4200525" cy="1643380"/>
            </a:xfrm>
            <a:custGeom>
              <a:avLst/>
              <a:gdLst/>
              <a:ahLst/>
              <a:cxnLst/>
              <a:rect l="l" t="t" r="r" b="b"/>
              <a:pathLst>
                <a:path w="4200525" h="1643379">
                  <a:moveTo>
                    <a:pt x="1119187" y="1547812"/>
                  </a:moveTo>
                  <a:lnTo>
                    <a:pt x="1119187" y="1643062"/>
                  </a:lnTo>
                </a:path>
                <a:path w="4200525" h="1643379">
                  <a:moveTo>
                    <a:pt x="1804987" y="1547812"/>
                  </a:moveTo>
                  <a:lnTo>
                    <a:pt x="1804987" y="1643062"/>
                  </a:lnTo>
                </a:path>
                <a:path w="4200525" h="1643379">
                  <a:moveTo>
                    <a:pt x="2481262" y="1547812"/>
                  </a:moveTo>
                  <a:lnTo>
                    <a:pt x="2481262" y="1643062"/>
                  </a:lnTo>
                </a:path>
                <a:path w="4200525" h="1643379">
                  <a:moveTo>
                    <a:pt x="3167062" y="1547812"/>
                  </a:moveTo>
                  <a:lnTo>
                    <a:pt x="3167062" y="1643062"/>
                  </a:lnTo>
                </a:path>
                <a:path w="4200525" h="1643379">
                  <a:moveTo>
                    <a:pt x="3852862" y="1547812"/>
                  </a:moveTo>
                  <a:lnTo>
                    <a:pt x="3852862" y="1643062"/>
                  </a:lnTo>
                </a:path>
                <a:path w="4200525" h="1643379">
                  <a:moveTo>
                    <a:pt x="433387" y="1547812"/>
                  </a:moveTo>
                  <a:lnTo>
                    <a:pt x="433387" y="1643062"/>
                  </a:lnTo>
                </a:path>
                <a:path w="4200525" h="1643379">
                  <a:moveTo>
                    <a:pt x="95250" y="1552575"/>
                  </a:moveTo>
                  <a:lnTo>
                    <a:pt x="4200525" y="1552575"/>
                  </a:lnTo>
                </a:path>
                <a:path w="4200525" h="1643379">
                  <a:moveTo>
                    <a:pt x="95250" y="0"/>
                  </a:moveTo>
                  <a:lnTo>
                    <a:pt x="0" y="0"/>
                  </a:lnTo>
                </a:path>
                <a:path w="4200525" h="1643379">
                  <a:moveTo>
                    <a:pt x="95250" y="523875"/>
                  </a:moveTo>
                  <a:lnTo>
                    <a:pt x="0" y="523875"/>
                  </a:lnTo>
                </a:path>
                <a:path w="4200525" h="1643379">
                  <a:moveTo>
                    <a:pt x="95250" y="1038225"/>
                  </a:moveTo>
                  <a:lnTo>
                    <a:pt x="0" y="1038225"/>
                  </a:lnTo>
                </a:path>
                <a:path w="4200525" h="1643379">
                  <a:moveTo>
                    <a:pt x="95250" y="1552575"/>
                  </a:moveTo>
                  <a:lnTo>
                    <a:pt x="0" y="1552575"/>
                  </a:lnTo>
                </a:path>
                <a:path w="4200525" h="1643379">
                  <a:moveTo>
                    <a:pt x="90487" y="4762"/>
                  </a:moveTo>
                  <a:lnTo>
                    <a:pt x="90487" y="15478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5862637" y="6281737"/>
              <a:ext cx="381000" cy="519430"/>
            </a:xfrm>
            <a:custGeom>
              <a:avLst/>
              <a:gdLst/>
              <a:ahLst/>
              <a:cxnLst/>
              <a:rect l="l" t="t" r="r" b="b"/>
              <a:pathLst>
                <a:path w="381000" h="519429">
                  <a:moveTo>
                    <a:pt x="380999" y="0"/>
                  </a:moveTo>
                  <a:lnTo>
                    <a:pt x="0" y="0"/>
                  </a:lnTo>
                  <a:lnTo>
                    <a:pt x="0" y="519112"/>
                  </a:lnTo>
                  <a:lnTo>
                    <a:pt x="380999" y="519112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5862637" y="6281737"/>
              <a:ext cx="381000" cy="519430"/>
            </a:xfrm>
            <a:custGeom>
              <a:avLst/>
              <a:gdLst/>
              <a:ahLst/>
              <a:cxnLst/>
              <a:rect l="l" t="t" r="r" b="b"/>
              <a:pathLst>
                <a:path w="381000" h="519429">
                  <a:moveTo>
                    <a:pt x="380999" y="519112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51911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6548437" y="5700712"/>
              <a:ext cx="381000" cy="1100455"/>
            </a:xfrm>
            <a:custGeom>
              <a:avLst/>
              <a:gdLst/>
              <a:ahLst/>
              <a:cxnLst/>
              <a:rect l="l" t="t" r="r" b="b"/>
              <a:pathLst>
                <a:path w="381000" h="1100454">
                  <a:moveTo>
                    <a:pt x="380999" y="0"/>
                  </a:moveTo>
                  <a:lnTo>
                    <a:pt x="0" y="0"/>
                  </a:lnTo>
                  <a:lnTo>
                    <a:pt x="0" y="1100137"/>
                  </a:lnTo>
                  <a:lnTo>
                    <a:pt x="380999" y="1100137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6548437" y="5700712"/>
              <a:ext cx="381000" cy="1100455"/>
            </a:xfrm>
            <a:custGeom>
              <a:avLst/>
              <a:gdLst/>
              <a:ahLst/>
              <a:cxnLst/>
              <a:rect l="l" t="t" r="r" b="b"/>
              <a:pathLst>
                <a:path w="381000" h="1100454">
                  <a:moveTo>
                    <a:pt x="380999" y="1100137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110013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4236" y="6234112"/>
              <a:ext cx="381000" cy="567055"/>
            </a:xfrm>
            <a:custGeom>
              <a:avLst/>
              <a:gdLst/>
              <a:ahLst/>
              <a:cxnLst/>
              <a:rect l="l" t="t" r="r" b="b"/>
              <a:pathLst>
                <a:path w="381000" h="567054">
                  <a:moveTo>
                    <a:pt x="380999" y="0"/>
                  </a:moveTo>
                  <a:lnTo>
                    <a:pt x="0" y="0"/>
                  </a:lnTo>
                  <a:lnTo>
                    <a:pt x="0" y="566737"/>
                  </a:lnTo>
                  <a:lnTo>
                    <a:pt x="380999" y="566737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7234236" y="6234112"/>
              <a:ext cx="381000" cy="567055"/>
            </a:xfrm>
            <a:custGeom>
              <a:avLst/>
              <a:gdLst/>
              <a:ahLst/>
              <a:cxnLst/>
              <a:rect l="l" t="t" r="r" b="b"/>
              <a:pathLst>
                <a:path w="381000" h="567054">
                  <a:moveTo>
                    <a:pt x="380999" y="566737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56673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7910511" y="6272212"/>
              <a:ext cx="381000" cy="528955"/>
            </a:xfrm>
            <a:custGeom>
              <a:avLst/>
              <a:gdLst/>
              <a:ahLst/>
              <a:cxnLst/>
              <a:rect l="l" t="t" r="r" b="b"/>
              <a:pathLst>
                <a:path w="381000" h="528954">
                  <a:moveTo>
                    <a:pt x="380999" y="0"/>
                  </a:moveTo>
                  <a:lnTo>
                    <a:pt x="0" y="0"/>
                  </a:lnTo>
                  <a:lnTo>
                    <a:pt x="0" y="528637"/>
                  </a:lnTo>
                  <a:lnTo>
                    <a:pt x="380999" y="528637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7910511" y="6272212"/>
              <a:ext cx="381000" cy="528955"/>
            </a:xfrm>
            <a:custGeom>
              <a:avLst/>
              <a:gdLst/>
              <a:ahLst/>
              <a:cxnLst/>
              <a:rect l="l" t="t" r="r" b="b"/>
              <a:pathLst>
                <a:path w="381000" h="528954">
                  <a:moveTo>
                    <a:pt x="380999" y="528637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52863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8596311" y="6510337"/>
              <a:ext cx="381000" cy="290830"/>
            </a:xfrm>
            <a:custGeom>
              <a:avLst/>
              <a:gdLst/>
              <a:ahLst/>
              <a:cxnLst/>
              <a:rect l="l" t="t" r="r" b="b"/>
              <a:pathLst>
                <a:path w="381000" h="290829">
                  <a:moveTo>
                    <a:pt x="380999" y="0"/>
                  </a:moveTo>
                  <a:lnTo>
                    <a:pt x="0" y="0"/>
                  </a:lnTo>
                  <a:lnTo>
                    <a:pt x="0" y="290512"/>
                  </a:lnTo>
                  <a:lnTo>
                    <a:pt x="380999" y="290512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8596311" y="6510337"/>
              <a:ext cx="381000" cy="290830"/>
            </a:xfrm>
            <a:custGeom>
              <a:avLst/>
              <a:gdLst/>
              <a:ahLst/>
              <a:cxnLst/>
              <a:rect l="l" t="t" r="r" b="b"/>
              <a:pathLst>
                <a:path w="381000" h="290829">
                  <a:moveTo>
                    <a:pt x="380999" y="290512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29051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9282111" y="6310312"/>
              <a:ext cx="381000" cy="490855"/>
            </a:xfrm>
            <a:custGeom>
              <a:avLst/>
              <a:gdLst/>
              <a:ahLst/>
              <a:cxnLst/>
              <a:rect l="l" t="t" r="r" b="b"/>
              <a:pathLst>
                <a:path w="381000" h="490854">
                  <a:moveTo>
                    <a:pt x="380999" y="0"/>
                  </a:moveTo>
                  <a:lnTo>
                    <a:pt x="0" y="0"/>
                  </a:lnTo>
                  <a:lnTo>
                    <a:pt x="0" y="490537"/>
                  </a:lnTo>
                  <a:lnTo>
                    <a:pt x="380999" y="490537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9282111" y="6310312"/>
              <a:ext cx="381000" cy="490855"/>
            </a:xfrm>
            <a:custGeom>
              <a:avLst/>
              <a:gdLst/>
              <a:ahLst/>
              <a:cxnLst/>
              <a:rect l="l" t="t" r="r" b="b"/>
              <a:pathLst>
                <a:path w="381000" h="490854">
                  <a:moveTo>
                    <a:pt x="380999" y="490537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49053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707996" y="4367493"/>
            <a:ext cx="226582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Percent</a:t>
            </a:r>
            <a:r>
              <a:rPr sz="794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Residents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in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Poverty</a:t>
            </a:r>
            <a:r>
              <a:rPr sz="794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by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Race/Ethnicity,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50809" y="5376022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5.1%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30713" y="4863353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10.7%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61044" y="5334000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5.6%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57757" y="5367618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5.2%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62875" y="5577728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2.9%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67993" y="5401235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4.8%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14367" y="6051736"/>
            <a:ext cx="329453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774" marR="4483" indent="-15129">
              <a:lnSpc>
                <a:spcPct val="111100"/>
              </a:lnSpc>
              <a:spcBef>
                <a:spcPts val="88"/>
              </a:spcBef>
            </a:pPr>
            <a:r>
              <a:rPr sz="794" spc="-53" dirty="0">
                <a:solidFill>
                  <a:srgbClr val="323232"/>
                </a:solidFill>
                <a:latin typeface="Gill Sans MT"/>
                <a:cs typeface="Gill Sans MT"/>
              </a:rPr>
              <a:t>Howard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 County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88218" y="6065184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01310" y="6065184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66991" y="6065184"/>
            <a:ext cx="2470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96001" y="6065184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97001" y="6051736"/>
            <a:ext cx="401731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62756">
              <a:lnSpc>
                <a:spcPct val="111100"/>
              </a:lnSpc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Native </a:t>
            </a:r>
            <a:r>
              <a:rPr sz="794" spc="-26" dirty="0">
                <a:solidFill>
                  <a:srgbClr val="323232"/>
                </a:solidFill>
                <a:latin typeface="Gill Sans MT"/>
                <a:cs typeface="Gill Sans MT"/>
              </a:rPr>
              <a:t>American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26227" y="5939118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26227" y="5485280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76438" y="5031442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76438" y="4577604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15%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227544" y="2168338"/>
            <a:ext cx="3462618" cy="1706096"/>
            <a:chOff x="5772150" y="2457450"/>
            <a:chExt cx="3924300" cy="1933575"/>
          </a:xfrm>
        </p:grpSpPr>
        <p:sp>
          <p:nvSpPr>
            <p:cNvPr id="39" name="object 39"/>
            <p:cNvSpPr/>
            <p:nvPr/>
          </p:nvSpPr>
          <p:spPr>
            <a:xfrm>
              <a:off x="5867400" y="2462212"/>
              <a:ext cx="3829050" cy="923925"/>
            </a:xfrm>
            <a:custGeom>
              <a:avLst/>
              <a:gdLst/>
              <a:ahLst/>
              <a:cxnLst/>
              <a:rect l="l" t="t" r="r" b="b"/>
              <a:pathLst>
                <a:path w="3829050" h="923925">
                  <a:moveTo>
                    <a:pt x="0" y="0"/>
                  </a:moveTo>
                  <a:lnTo>
                    <a:pt x="3829050" y="0"/>
                  </a:lnTo>
                </a:path>
                <a:path w="3829050" h="923925">
                  <a:moveTo>
                    <a:pt x="0" y="466725"/>
                  </a:moveTo>
                  <a:lnTo>
                    <a:pt x="3829050" y="466725"/>
                  </a:lnTo>
                </a:path>
                <a:path w="3829050" h="923925">
                  <a:moveTo>
                    <a:pt x="0" y="923925"/>
                  </a:moveTo>
                  <a:lnTo>
                    <a:pt x="3829050" y="92392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" name="object 40"/>
            <p:cNvSpPr/>
            <p:nvPr/>
          </p:nvSpPr>
          <p:spPr>
            <a:xfrm>
              <a:off x="5867400" y="3843337"/>
              <a:ext cx="3829050" cy="0"/>
            </a:xfrm>
            <a:custGeom>
              <a:avLst/>
              <a:gdLst/>
              <a:ahLst/>
              <a:cxnLst/>
              <a:rect l="l" t="t" r="r" b="b"/>
              <a:pathLst>
                <a:path w="3829050">
                  <a:moveTo>
                    <a:pt x="0" y="0"/>
                  </a:moveTo>
                  <a:lnTo>
                    <a:pt x="128587" y="0"/>
                  </a:lnTo>
                </a:path>
                <a:path w="3829050">
                  <a:moveTo>
                    <a:pt x="509586" y="0"/>
                  </a:moveTo>
                  <a:lnTo>
                    <a:pt x="766761" y="0"/>
                  </a:lnTo>
                </a:path>
                <a:path w="3829050">
                  <a:moveTo>
                    <a:pt x="1147761" y="0"/>
                  </a:moveTo>
                  <a:lnTo>
                    <a:pt x="1404936" y="0"/>
                  </a:lnTo>
                </a:path>
                <a:path w="3829050">
                  <a:moveTo>
                    <a:pt x="1785936" y="0"/>
                  </a:moveTo>
                  <a:lnTo>
                    <a:pt x="2681286" y="0"/>
                  </a:lnTo>
                </a:path>
                <a:path w="3829050">
                  <a:moveTo>
                    <a:pt x="3062286" y="0"/>
                  </a:moveTo>
                  <a:lnTo>
                    <a:pt x="3319461" y="0"/>
                  </a:lnTo>
                </a:path>
                <a:path w="3829050">
                  <a:moveTo>
                    <a:pt x="3700461" y="0"/>
                  </a:moveTo>
                  <a:lnTo>
                    <a:pt x="382905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" name="object 41"/>
            <p:cNvSpPr/>
            <p:nvPr/>
          </p:nvSpPr>
          <p:spPr>
            <a:xfrm>
              <a:off x="5867400" y="4300537"/>
              <a:ext cx="3829050" cy="0"/>
            </a:xfrm>
            <a:custGeom>
              <a:avLst/>
              <a:gdLst/>
              <a:ahLst/>
              <a:cxnLst/>
              <a:rect l="l" t="t" r="r" b="b"/>
              <a:pathLst>
                <a:path w="3829050">
                  <a:moveTo>
                    <a:pt x="0" y="0"/>
                  </a:moveTo>
                  <a:lnTo>
                    <a:pt x="382905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5772150" y="2462212"/>
              <a:ext cx="3924300" cy="1929130"/>
            </a:xfrm>
            <a:custGeom>
              <a:avLst/>
              <a:gdLst/>
              <a:ahLst/>
              <a:cxnLst/>
              <a:rect l="l" t="t" r="r" b="b"/>
              <a:pathLst>
                <a:path w="3924300" h="1929129">
                  <a:moveTo>
                    <a:pt x="1052512" y="1833562"/>
                  </a:moveTo>
                  <a:lnTo>
                    <a:pt x="1052512" y="1928812"/>
                  </a:lnTo>
                </a:path>
                <a:path w="3924300" h="1929129">
                  <a:moveTo>
                    <a:pt x="1690687" y="1833562"/>
                  </a:moveTo>
                  <a:lnTo>
                    <a:pt x="1690687" y="1928812"/>
                  </a:lnTo>
                </a:path>
                <a:path w="3924300" h="1929129">
                  <a:moveTo>
                    <a:pt x="2328862" y="1833562"/>
                  </a:moveTo>
                  <a:lnTo>
                    <a:pt x="2328862" y="1928812"/>
                  </a:lnTo>
                </a:path>
                <a:path w="3924300" h="1929129">
                  <a:moveTo>
                    <a:pt x="2967037" y="1833562"/>
                  </a:moveTo>
                  <a:lnTo>
                    <a:pt x="2967037" y="1928812"/>
                  </a:lnTo>
                </a:path>
                <a:path w="3924300" h="1929129">
                  <a:moveTo>
                    <a:pt x="3605212" y="1833562"/>
                  </a:moveTo>
                  <a:lnTo>
                    <a:pt x="3605212" y="1928812"/>
                  </a:lnTo>
                </a:path>
                <a:path w="3924300" h="1929129">
                  <a:moveTo>
                    <a:pt x="414337" y="1833562"/>
                  </a:moveTo>
                  <a:lnTo>
                    <a:pt x="414337" y="1928812"/>
                  </a:lnTo>
                </a:path>
                <a:path w="3924300" h="1929129">
                  <a:moveTo>
                    <a:pt x="95250" y="1838325"/>
                  </a:moveTo>
                  <a:lnTo>
                    <a:pt x="3924300" y="1838325"/>
                  </a:lnTo>
                </a:path>
                <a:path w="3924300" h="1929129">
                  <a:moveTo>
                    <a:pt x="95250" y="0"/>
                  </a:moveTo>
                  <a:lnTo>
                    <a:pt x="0" y="0"/>
                  </a:lnTo>
                </a:path>
                <a:path w="3924300" h="1929129">
                  <a:moveTo>
                    <a:pt x="95250" y="466725"/>
                  </a:moveTo>
                  <a:lnTo>
                    <a:pt x="0" y="466725"/>
                  </a:lnTo>
                </a:path>
                <a:path w="3924300" h="1929129">
                  <a:moveTo>
                    <a:pt x="95250" y="923925"/>
                  </a:moveTo>
                  <a:lnTo>
                    <a:pt x="0" y="923925"/>
                  </a:lnTo>
                </a:path>
                <a:path w="3924300" h="1929129">
                  <a:moveTo>
                    <a:pt x="95250" y="1381125"/>
                  </a:moveTo>
                  <a:lnTo>
                    <a:pt x="0" y="1381125"/>
                  </a:lnTo>
                </a:path>
                <a:path w="3924300" h="1929129">
                  <a:moveTo>
                    <a:pt x="95250" y="1838325"/>
                  </a:moveTo>
                  <a:lnTo>
                    <a:pt x="0" y="1838325"/>
                  </a:lnTo>
                </a:path>
                <a:path w="3924300" h="1929129">
                  <a:moveTo>
                    <a:pt x="90487" y="4762"/>
                  </a:moveTo>
                  <a:lnTo>
                    <a:pt x="90487" y="18335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" name="object 43"/>
            <p:cNvSpPr/>
            <p:nvPr/>
          </p:nvSpPr>
          <p:spPr>
            <a:xfrm>
              <a:off x="5995987" y="3586162"/>
              <a:ext cx="381000" cy="709930"/>
            </a:xfrm>
            <a:custGeom>
              <a:avLst/>
              <a:gdLst/>
              <a:ahLst/>
              <a:cxnLst/>
              <a:rect l="l" t="t" r="r" b="b"/>
              <a:pathLst>
                <a:path w="381000" h="709929">
                  <a:moveTo>
                    <a:pt x="380999" y="0"/>
                  </a:moveTo>
                  <a:lnTo>
                    <a:pt x="0" y="0"/>
                  </a:lnTo>
                  <a:lnTo>
                    <a:pt x="0" y="709612"/>
                  </a:lnTo>
                  <a:lnTo>
                    <a:pt x="380999" y="709612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" name="object 44"/>
            <p:cNvSpPr/>
            <p:nvPr/>
          </p:nvSpPr>
          <p:spPr>
            <a:xfrm>
              <a:off x="5995987" y="3586162"/>
              <a:ext cx="381000" cy="709930"/>
            </a:xfrm>
            <a:custGeom>
              <a:avLst/>
              <a:gdLst/>
              <a:ahLst/>
              <a:cxnLst/>
              <a:rect l="l" t="t" r="r" b="b"/>
              <a:pathLst>
                <a:path w="381000" h="709929">
                  <a:moveTo>
                    <a:pt x="380999" y="709612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70961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6634162" y="3386137"/>
              <a:ext cx="381000" cy="909955"/>
            </a:xfrm>
            <a:custGeom>
              <a:avLst/>
              <a:gdLst/>
              <a:ahLst/>
              <a:cxnLst/>
              <a:rect l="l" t="t" r="r" b="b"/>
              <a:pathLst>
                <a:path w="381000" h="909954">
                  <a:moveTo>
                    <a:pt x="380999" y="0"/>
                  </a:moveTo>
                  <a:lnTo>
                    <a:pt x="0" y="0"/>
                  </a:lnTo>
                  <a:lnTo>
                    <a:pt x="0" y="909637"/>
                  </a:lnTo>
                  <a:lnTo>
                    <a:pt x="380999" y="909637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6634162" y="3386137"/>
              <a:ext cx="381000" cy="909955"/>
            </a:xfrm>
            <a:custGeom>
              <a:avLst/>
              <a:gdLst/>
              <a:ahLst/>
              <a:cxnLst/>
              <a:rect l="l" t="t" r="r" b="b"/>
              <a:pathLst>
                <a:path w="381000" h="909954">
                  <a:moveTo>
                    <a:pt x="380999" y="909637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90963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" name="object 47"/>
            <p:cNvSpPr/>
            <p:nvPr/>
          </p:nvSpPr>
          <p:spPr>
            <a:xfrm>
              <a:off x="7272336" y="3386137"/>
              <a:ext cx="381000" cy="909955"/>
            </a:xfrm>
            <a:custGeom>
              <a:avLst/>
              <a:gdLst/>
              <a:ahLst/>
              <a:cxnLst/>
              <a:rect l="l" t="t" r="r" b="b"/>
              <a:pathLst>
                <a:path w="381000" h="909954">
                  <a:moveTo>
                    <a:pt x="380999" y="0"/>
                  </a:moveTo>
                  <a:lnTo>
                    <a:pt x="0" y="0"/>
                  </a:lnTo>
                  <a:lnTo>
                    <a:pt x="0" y="909637"/>
                  </a:lnTo>
                  <a:lnTo>
                    <a:pt x="380999" y="909637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7272336" y="3386137"/>
              <a:ext cx="381000" cy="909955"/>
            </a:xfrm>
            <a:custGeom>
              <a:avLst/>
              <a:gdLst/>
              <a:ahLst/>
              <a:cxnLst/>
              <a:rect l="l" t="t" r="r" b="b"/>
              <a:pathLst>
                <a:path w="381000" h="909954">
                  <a:moveTo>
                    <a:pt x="380999" y="909637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90963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7910511" y="3548062"/>
              <a:ext cx="381000" cy="748030"/>
            </a:xfrm>
            <a:custGeom>
              <a:avLst/>
              <a:gdLst/>
              <a:ahLst/>
              <a:cxnLst/>
              <a:rect l="l" t="t" r="r" b="b"/>
              <a:pathLst>
                <a:path w="381000" h="748029">
                  <a:moveTo>
                    <a:pt x="380999" y="0"/>
                  </a:moveTo>
                  <a:lnTo>
                    <a:pt x="0" y="0"/>
                  </a:lnTo>
                  <a:lnTo>
                    <a:pt x="0" y="747712"/>
                  </a:lnTo>
                  <a:lnTo>
                    <a:pt x="380999" y="747712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7910511" y="3548062"/>
              <a:ext cx="381000" cy="748030"/>
            </a:xfrm>
            <a:custGeom>
              <a:avLst/>
              <a:gdLst/>
              <a:ahLst/>
              <a:cxnLst/>
              <a:rect l="l" t="t" r="r" b="b"/>
              <a:pathLst>
                <a:path w="381000" h="748029">
                  <a:moveTo>
                    <a:pt x="380999" y="747712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74771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1" name="object 51"/>
            <p:cNvSpPr/>
            <p:nvPr/>
          </p:nvSpPr>
          <p:spPr>
            <a:xfrm>
              <a:off x="8548686" y="3719512"/>
              <a:ext cx="381000" cy="576580"/>
            </a:xfrm>
            <a:custGeom>
              <a:avLst/>
              <a:gdLst/>
              <a:ahLst/>
              <a:cxnLst/>
              <a:rect l="l" t="t" r="r" b="b"/>
              <a:pathLst>
                <a:path w="381000" h="576579">
                  <a:moveTo>
                    <a:pt x="380999" y="0"/>
                  </a:moveTo>
                  <a:lnTo>
                    <a:pt x="0" y="0"/>
                  </a:lnTo>
                  <a:lnTo>
                    <a:pt x="0" y="576262"/>
                  </a:lnTo>
                  <a:lnTo>
                    <a:pt x="380999" y="576262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2" name="object 52"/>
            <p:cNvSpPr/>
            <p:nvPr/>
          </p:nvSpPr>
          <p:spPr>
            <a:xfrm>
              <a:off x="8548686" y="3719512"/>
              <a:ext cx="381000" cy="576580"/>
            </a:xfrm>
            <a:custGeom>
              <a:avLst/>
              <a:gdLst/>
              <a:ahLst/>
              <a:cxnLst/>
              <a:rect l="l" t="t" r="r" b="b"/>
              <a:pathLst>
                <a:path w="381000" h="576579">
                  <a:moveTo>
                    <a:pt x="380999" y="576262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57626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3" name="object 53"/>
            <p:cNvSpPr/>
            <p:nvPr/>
          </p:nvSpPr>
          <p:spPr>
            <a:xfrm>
              <a:off x="9186861" y="3643312"/>
              <a:ext cx="381000" cy="652780"/>
            </a:xfrm>
            <a:custGeom>
              <a:avLst/>
              <a:gdLst/>
              <a:ahLst/>
              <a:cxnLst/>
              <a:rect l="l" t="t" r="r" b="b"/>
              <a:pathLst>
                <a:path w="381000" h="652779">
                  <a:moveTo>
                    <a:pt x="380999" y="0"/>
                  </a:moveTo>
                  <a:lnTo>
                    <a:pt x="0" y="0"/>
                  </a:lnTo>
                  <a:lnTo>
                    <a:pt x="0" y="652462"/>
                  </a:lnTo>
                  <a:lnTo>
                    <a:pt x="380999" y="652462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4" name="object 54"/>
            <p:cNvSpPr/>
            <p:nvPr/>
          </p:nvSpPr>
          <p:spPr>
            <a:xfrm>
              <a:off x="9186861" y="3643312"/>
              <a:ext cx="381000" cy="652780"/>
            </a:xfrm>
            <a:custGeom>
              <a:avLst/>
              <a:gdLst/>
              <a:ahLst/>
              <a:cxnLst/>
              <a:rect l="l" t="t" r="r" b="b"/>
              <a:pathLst>
                <a:path w="381000" h="652779">
                  <a:moveTo>
                    <a:pt x="380999" y="652462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65246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5536232" y="1350309"/>
            <a:ext cx="2602006" cy="694586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algn="ctr">
              <a:spcBef>
                <a:spcPts val="110"/>
              </a:spcBef>
            </a:pPr>
            <a:r>
              <a:rPr sz="2294" b="1" spc="93" dirty="0">
                <a:solidFill>
                  <a:srgbClr val="0065CC"/>
                </a:solidFill>
                <a:latin typeface="Calibri"/>
                <a:cs typeface="Calibri"/>
              </a:rPr>
              <a:t>Financial</a:t>
            </a:r>
            <a:r>
              <a:rPr sz="2294" b="1" spc="-49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75" dirty="0">
                <a:solidFill>
                  <a:srgbClr val="0065CC"/>
                </a:solidFill>
                <a:latin typeface="Calibri"/>
                <a:cs typeface="Calibri"/>
              </a:rPr>
              <a:t>Instability</a:t>
            </a:r>
            <a:endParaRPr sz="2294">
              <a:latin typeface="Calibri"/>
              <a:cs typeface="Calibri"/>
            </a:endParaRPr>
          </a:p>
          <a:p>
            <a:pPr marL="7845" algn="ctr">
              <a:spcBef>
                <a:spcPts val="1593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Unemployment</a:t>
            </a:r>
            <a:r>
              <a:rPr sz="794" b="1" spc="-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Rate</a:t>
            </a:r>
            <a:r>
              <a:rPr sz="794" b="1" spc="-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by Race/Ethnicity,</a:t>
            </a:r>
            <a:r>
              <a:rPr sz="794" b="1" spc="-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68469" y="2997573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3.9%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081992" y="2821081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5%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645068" y="2821081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5%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157756" y="2963956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4.1%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720851" y="3115235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3.2%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83947" y="3048000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3.6%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428532" y="3841375"/>
            <a:ext cx="329453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774" marR="4483" indent="-15129">
              <a:lnSpc>
                <a:spcPct val="111100"/>
              </a:lnSpc>
              <a:spcBef>
                <a:spcPts val="88"/>
              </a:spcBef>
            </a:pPr>
            <a:r>
              <a:rPr sz="794" spc="-53" dirty="0">
                <a:solidFill>
                  <a:srgbClr val="323232"/>
                </a:solidFill>
                <a:latin typeface="Gill Sans MT"/>
                <a:cs typeface="Gill Sans MT"/>
              </a:rPr>
              <a:t>Howard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 County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961760" y="3854824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534231" y="3854824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159290" y="3854824"/>
            <a:ext cx="2470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647680" y="3854824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208059" y="3841375"/>
            <a:ext cx="401731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62756">
              <a:lnSpc>
                <a:spcPct val="111100"/>
              </a:lnSpc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Native </a:t>
            </a:r>
            <a:r>
              <a:rPr sz="794" spc="-26" dirty="0">
                <a:solidFill>
                  <a:srgbClr val="323232"/>
                </a:solidFill>
                <a:latin typeface="Gill Sans MT"/>
                <a:cs typeface="Gill Sans MT"/>
              </a:rPr>
              <a:t>American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060708" y="3728758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984380" y="3325346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2.5%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060708" y="2921934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984380" y="2518523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7.5%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010919" y="2115111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body" idx="1"/>
          </p:nvPr>
        </p:nvSpPr>
        <p:spPr>
          <a:xfrm>
            <a:off x="563681" y="1391661"/>
            <a:ext cx="4109758" cy="116034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 marR="26896">
              <a:lnSpc>
                <a:spcPct val="115700"/>
              </a:lnSpc>
              <a:spcBef>
                <a:spcPts val="88"/>
              </a:spcBef>
            </a:pPr>
            <a:r>
              <a:rPr sz="1000" spc="9" dirty="0"/>
              <a:t>There</a:t>
            </a:r>
            <a:r>
              <a:rPr sz="1000" spc="4" dirty="0"/>
              <a:t> </a:t>
            </a:r>
            <a:r>
              <a:rPr sz="1000" spc="9" dirty="0"/>
              <a:t>are socioeconomic </a:t>
            </a:r>
            <a:r>
              <a:rPr sz="1000" dirty="0"/>
              <a:t>differences</a:t>
            </a:r>
            <a:r>
              <a:rPr sz="1000" spc="9" dirty="0"/>
              <a:t> within the</a:t>
            </a:r>
            <a:r>
              <a:rPr sz="1000" spc="4" dirty="0"/>
              <a:t> </a:t>
            </a:r>
            <a:r>
              <a:rPr sz="1000" spc="9" dirty="0"/>
              <a:t>county, based </a:t>
            </a:r>
            <a:r>
              <a:rPr sz="1000" spc="-22" dirty="0"/>
              <a:t>on </a:t>
            </a:r>
            <a:r>
              <a:rPr sz="1000" dirty="0"/>
              <a:t>racial</a:t>
            </a:r>
            <a:r>
              <a:rPr sz="1000" spc="22" dirty="0"/>
              <a:t> </a:t>
            </a:r>
            <a:r>
              <a:rPr sz="1000" dirty="0"/>
              <a:t>and</a:t>
            </a:r>
            <a:r>
              <a:rPr sz="1000" spc="22" dirty="0"/>
              <a:t> </a:t>
            </a:r>
            <a:r>
              <a:rPr sz="1000" dirty="0"/>
              <a:t>ethnic</a:t>
            </a:r>
            <a:r>
              <a:rPr sz="1000" spc="22" dirty="0"/>
              <a:t> </a:t>
            </a:r>
            <a:r>
              <a:rPr sz="1000" dirty="0"/>
              <a:t>identity.</a:t>
            </a:r>
            <a:r>
              <a:rPr sz="1000" spc="22" dirty="0"/>
              <a:t> </a:t>
            </a:r>
            <a:r>
              <a:rPr sz="1000" dirty="0"/>
              <a:t>All</a:t>
            </a:r>
            <a:r>
              <a:rPr sz="1000" spc="22" dirty="0"/>
              <a:t> </a:t>
            </a:r>
            <a:r>
              <a:rPr sz="1000" dirty="0"/>
              <a:t>people</a:t>
            </a:r>
            <a:r>
              <a:rPr sz="1000" spc="22" dirty="0"/>
              <a:t> </a:t>
            </a:r>
            <a:r>
              <a:rPr sz="1000" dirty="0"/>
              <a:t>of</a:t>
            </a:r>
            <a:r>
              <a:rPr sz="1000" spc="26" dirty="0"/>
              <a:t> </a:t>
            </a:r>
            <a:r>
              <a:rPr sz="1000" dirty="0"/>
              <a:t>color</a:t>
            </a:r>
            <a:r>
              <a:rPr sz="1000" spc="22" dirty="0"/>
              <a:t> </a:t>
            </a:r>
            <a:r>
              <a:rPr sz="1000" dirty="0"/>
              <a:t>within</a:t>
            </a:r>
            <a:r>
              <a:rPr sz="1000" spc="22" dirty="0"/>
              <a:t> </a:t>
            </a:r>
            <a:r>
              <a:rPr sz="1000" dirty="0"/>
              <a:t>the</a:t>
            </a:r>
            <a:r>
              <a:rPr sz="1000" spc="22" dirty="0"/>
              <a:t> </a:t>
            </a:r>
            <a:r>
              <a:rPr sz="1000" spc="-9" dirty="0"/>
              <a:t>county</a:t>
            </a:r>
            <a:r>
              <a:rPr sz="1000" spc="441" dirty="0"/>
              <a:t> </a:t>
            </a:r>
            <a:r>
              <a:rPr sz="1000" dirty="0"/>
              <a:t>have</a:t>
            </a:r>
            <a:r>
              <a:rPr sz="1000" spc="26" dirty="0"/>
              <a:t> </a:t>
            </a:r>
            <a:r>
              <a:rPr sz="1000" dirty="0"/>
              <a:t>higher</a:t>
            </a:r>
            <a:r>
              <a:rPr sz="1000" spc="26" dirty="0"/>
              <a:t> </a:t>
            </a:r>
            <a:r>
              <a:rPr sz="1000" dirty="0"/>
              <a:t>rates</a:t>
            </a:r>
            <a:r>
              <a:rPr sz="1000" spc="31" dirty="0"/>
              <a:t> </a:t>
            </a:r>
            <a:r>
              <a:rPr sz="1000" dirty="0"/>
              <a:t>of</a:t>
            </a:r>
            <a:r>
              <a:rPr sz="1000" spc="26" dirty="0"/>
              <a:t> </a:t>
            </a:r>
            <a:r>
              <a:rPr sz="1000" dirty="0"/>
              <a:t>unemployment</a:t>
            </a:r>
            <a:r>
              <a:rPr sz="1000" spc="31" dirty="0"/>
              <a:t> </a:t>
            </a:r>
            <a:r>
              <a:rPr sz="1000" dirty="0"/>
              <a:t>than</a:t>
            </a:r>
            <a:r>
              <a:rPr sz="1000" spc="26" dirty="0"/>
              <a:t> </a:t>
            </a:r>
            <a:r>
              <a:rPr sz="1000" dirty="0"/>
              <a:t>NH</a:t>
            </a:r>
            <a:r>
              <a:rPr sz="1000" spc="31" dirty="0"/>
              <a:t> </a:t>
            </a:r>
            <a:r>
              <a:rPr sz="1000" spc="-18" dirty="0"/>
              <a:t>White</a:t>
            </a:r>
            <a:r>
              <a:rPr sz="1000" spc="26" dirty="0"/>
              <a:t> </a:t>
            </a:r>
            <a:r>
              <a:rPr sz="1000" dirty="0"/>
              <a:t>residents.</a:t>
            </a:r>
            <a:r>
              <a:rPr sz="1000" spc="26" dirty="0"/>
              <a:t> </a:t>
            </a:r>
            <a:r>
              <a:rPr sz="1000" spc="-22" dirty="0"/>
              <a:t>NH </a:t>
            </a:r>
            <a:r>
              <a:rPr sz="1000" dirty="0"/>
              <a:t>Black</a:t>
            </a:r>
            <a:r>
              <a:rPr sz="1000" spc="40" dirty="0"/>
              <a:t> </a:t>
            </a:r>
            <a:r>
              <a:rPr sz="1000" dirty="0"/>
              <a:t>residents</a:t>
            </a:r>
            <a:r>
              <a:rPr sz="1000" spc="44" dirty="0"/>
              <a:t> </a:t>
            </a:r>
            <a:r>
              <a:rPr sz="1000" dirty="0"/>
              <a:t>are</a:t>
            </a:r>
            <a:r>
              <a:rPr sz="1000" spc="44" dirty="0"/>
              <a:t> </a:t>
            </a:r>
            <a:r>
              <a:rPr sz="1000" dirty="0"/>
              <a:t>approximately</a:t>
            </a:r>
            <a:r>
              <a:rPr sz="1000" spc="44" dirty="0"/>
              <a:t> </a:t>
            </a:r>
            <a:r>
              <a:rPr sz="1000" dirty="0"/>
              <a:t>4</a:t>
            </a:r>
            <a:r>
              <a:rPr sz="1000" spc="44" dirty="0"/>
              <a:t> </a:t>
            </a:r>
            <a:r>
              <a:rPr sz="1000" dirty="0"/>
              <a:t>times</a:t>
            </a:r>
            <a:r>
              <a:rPr sz="1000" spc="44" dirty="0"/>
              <a:t> </a:t>
            </a:r>
            <a:r>
              <a:rPr sz="1000" dirty="0"/>
              <a:t>as</a:t>
            </a:r>
            <a:r>
              <a:rPr sz="1000" spc="44" dirty="0"/>
              <a:t> </a:t>
            </a:r>
            <a:r>
              <a:rPr sz="1000" dirty="0"/>
              <a:t>likely</a:t>
            </a:r>
            <a:r>
              <a:rPr sz="1000" spc="44" dirty="0"/>
              <a:t> </a:t>
            </a:r>
            <a:r>
              <a:rPr sz="1000" dirty="0"/>
              <a:t>to</a:t>
            </a:r>
            <a:r>
              <a:rPr sz="1000" spc="44" dirty="0"/>
              <a:t> </a:t>
            </a:r>
            <a:r>
              <a:rPr sz="1000" dirty="0"/>
              <a:t>be</a:t>
            </a:r>
            <a:r>
              <a:rPr sz="1000" spc="44" dirty="0"/>
              <a:t> </a:t>
            </a:r>
            <a:r>
              <a:rPr sz="1000" dirty="0"/>
              <a:t>in</a:t>
            </a:r>
            <a:r>
              <a:rPr sz="1000" spc="44" dirty="0"/>
              <a:t> </a:t>
            </a:r>
            <a:r>
              <a:rPr sz="1000" spc="-9" dirty="0"/>
              <a:t>poverty </a:t>
            </a:r>
            <a:r>
              <a:rPr sz="1000" dirty="0"/>
              <a:t>and</a:t>
            </a:r>
            <a:r>
              <a:rPr sz="1000" spc="62" dirty="0"/>
              <a:t> </a:t>
            </a:r>
            <a:r>
              <a:rPr sz="1000" dirty="0"/>
              <a:t>experience</a:t>
            </a:r>
            <a:r>
              <a:rPr sz="1000" spc="66" dirty="0"/>
              <a:t> </a:t>
            </a:r>
            <a:r>
              <a:rPr sz="1000" dirty="0"/>
              <a:t>outcomes</a:t>
            </a:r>
            <a:r>
              <a:rPr sz="1000" spc="62" dirty="0"/>
              <a:t> </a:t>
            </a:r>
            <a:r>
              <a:rPr sz="1000" dirty="0"/>
              <a:t>such</a:t>
            </a:r>
            <a:r>
              <a:rPr sz="1000" spc="66" dirty="0"/>
              <a:t> </a:t>
            </a:r>
            <a:r>
              <a:rPr sz="1000" dirty="0"/>
              <a:t>as</a:t>
            </a:r>
            <a:r>
              <a:rPr sz="1000" spc="62" dirty="0"/>
              <a:t> </a:t>
            </a:r>
            <a:r>
              <a:rPr sz="1000" dirty="0"/>
              <a:t>homelessness</a:t>
            </a:r>
            <a:r>
              <a:rPr sz="1000" spc="66" dirty="0"/>
              <a:t> </a:t>
            </a:r>
            <a:r>
              <a:rPr sz="1000" dirty="0"/>
              <a:t>and</a:t>
            </a:r>
            <a:r>
              <a:rPr sz="1000" spc="66" dirty="0"/>
              <a:t> </a:t>
            </a:r>
            <a:r>
              <a:rPr sz="1000" spc="-18" dirty="0"/>
              <a:t>food </a:t>
            </a:r>
            <a:r>
              <a:rPr sz="1000" spc="9" dirty="0"/>
              <a:t>insecurity.</a:t>
            </a:r>
            <a:r>
              <a:rPr sz="1000" spc="-154" dirty="0"/>
              <a:t> </a:t>
            </a:r>
            <a:r>
              <a:rPr sz="1000" baseline="48148" dirty="0">
                <a:solidFill>
                  <a:srgbClr val="323232"/>
                </a:solidFill>
              </a:rPr>
              <a:t>7,</a:t>
            </a:r>
            <a:r>
              <a:rPr sz="1000" spc="-6" baseline="48148" dirty="0">
                <a:solidFill>
                  <a:srgbClr val="323232"/>
                </a:solidFill>
              </a:rPr>
              <a:t> </a:t>
            </a:r>
            <a:r>
              <a:rPr sz="1000" baseline="48148" dirty="0">
                <a:solidFill>
                  <a:srgbClr val="323232"/>
                </a:solidFill>
              </a:rPr>
              <a:t>26, </a:t>
            </a:r>
            <a:r>
              <a:rPr sz="1000" spc="-33" baseline="48148" dirty="0">
                <a:solidFill>
                  <a:srgbClr val="323232"/>
                </a:solidFill>
              </a:rPr>
              <a:t>30</a:t>
            </a:r>
            <a:endParaRPr sz="1000" baseline="48148" dirty="0"/>
          </a:p>
          <a:p>
            <a:pPr marL="63877" algn="ctr">
              <a:spcBef>
                <a:spcPts val="754"/>
              </a:spcBef>
            </a:pPr>
            <a:r>
              <a:rPr sz="1000" b="1" dirty="0">
                <a:solidFill>
                  <a:srgbClr val="323232"/>
                </a:solidFill>
                <a:latin typeface="Arial Narrow"/>
                <a:cs typeface="Arial Narrow"/>
              </a:rPr>
              <a:t>Race</a:t>
            </a:r>
            <a:r>
              <a:rPr sz="1000" b="1" spc="4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323232"/>
                </a:solidFill>
                <a:latin typeface="Arial Narrow"/>
                <a:cs typeface="Arial Narrow"/>
              </a:rPr>
              <a:t>and</a:t>
            </a:r>
            <a:r>
              <a:rPr sz="1000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323232"/>
                </a:solidFill>
                <a:latin typeface="Arial Narrow"/>
                <a:cs typeface="Arial Narrow"/>
              </a:rPr>
              <a:t>Ethnicity</a:t>
            </a:r>
            <a:r>
              <a:rPr sz="1000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1000" b="1" spc="4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323232"/>
                </a:solidFill>
                <a:latin typeface="Arial Narrow"/>
                <a:cs typeface="Arial Narrow"/>
              </a:rPr>
              <a:t>Homelessness</a:t>
            </a:r>
            <a:r>
              <a:rPr sz="1000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323232"/>
                </a:solidFill>
                <a:latin typeface="Arial Narrow"/>
                <a:cs typeface="Arial Narrow"/>
              </a:rPr>
              <a:t>Students,</a:t>
            </a:r>
            <a:r>
              <a:rPr sz="1000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323232"/>
                </a:solidFill>
                <a:latin typeface="Arial Narrow"/>
                <a:cs typeface="Arial Narrow"/>
              </a:rPr>
              <a:t>2019-2020</a:t>
            </a:r>
            <a:r>
              <a:rPr sz="1000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323232"/>
                </a:solidFill>
                <a:latin typeface="Arial Narrow"/>
                <a:cs typeface="Arial Narrow"/>
              </a:rPr>
              <a:t>School</a:t>
            </a:r>
            <a:r>
              <a:rPr sz="1000" b="1" spc="4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1000" b="1" spc="-18" dirty="0">
                <a:solidFill>
                  <a:srgbClr val="323232"/>
                </a:solidFill>
                <a:latin typeface="Arial Narrow"/>
                <a:cs typeface="Arial Narrow"/>
              </a:rPr>
              <a:t>Year</a:t>
            </a:r>
            <a:endParaRPr sz="1000" dirty="0">
              <a:latin typeface="Arial Narrow"/>
              <a:cs typeface="Arial Narrow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1703932" y="3051765"/>
            <a:ext cx="1843368" cy="1529042"/>
            <a:chOff x="1778723" y="3458667"/>
            <a:chExt cx="2089150" cy="1732914"/>
          </a:xfrm>
        </p:grpSpPr>
        <p:sp>
          <p:nvSpPr>
            <p:cNvPr id="75" name="object 75"/>
            <p:cNvSpPr/>
            <p:nvPr/>
          </p:nvSpPr>
          <p:spPr>
            <a:xfrm>
              <a:off x="2866859" y="3716566"/>
              <a:ext cx="635" cy="819785"/>
            </a:xfrm>
            <a:custGeom>
              <a:avLst/>
              <a:gdLst/>
              <a:ahLst/>
              <a:cxnLst/>
              <a:rect l="l" t="t" r="r" b="b"/>
              <a:pathLst>
                <a:path w="635" h="819785">
                  <a:moveTo>
                    <a:pt x="0" y="0"/>
                  </a:moveTo>
                  <a:lnTo>
                    <a:pt x="0" y="163906"/>
                  </a:lnTo>
                  <a:lnTo>
                    <a:pt x="165" y="819302"/>
                  </a:lnTo>
                  <a:lnTo>
                    <a:pt x="165" y="655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05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6" name="object 76"/>
            <p:cNvSpPr/>
            <p:nvPr/>
          </p:nvSpPr>
          <p:spPr>
            <a:xfrm>
              <a:off x="2866707" y="3716566"/>
              <a:ext cx="635" cy="819785"/>
            </a:xfrm>
            <a:custGeom>
              <a:avLst/>
              <a:gdLst/>
              <a:ahLst/>
              <a:cxnLst/>
              <a:rect l="l" t="t" r="r" b="b"/>
              <a:pathLst>
                <a:path w="635" h="819785">
                  <a:moveTo>
                    <a:pt x="0" y="0"/>
                  </a:moveTo>
                  <a:lnTo>
                    <a:pt x="0" y="163906"/>
                  </a:lnTo>
                  <a:lnTo>
                    <a:pt x="317" y="819302"/>
                  </a:lnTo>
                  <a:lnTo>
                    <a:pt x="317" y="655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7" name="object 77"/>
            <p:cNvSpPr/>
            <p:nvPr/>
          </p:nvSpPr>
          <p:spPr>
            <a:xfrm>
              <a:off x="2438374" y="3818572"/>
              <a:ext cx="429259" cy="717550"/>
            </a:xfrm>
            <a:custGeom>
              <a:avLst/>
              <a:gdLst/>
              <a:ahLst/>
              <a:cxnLst/>
              <a:rect l="l" t="t" r="r" b="b"/>
              <a:pathLst>
                <a:path w="429260" h="717550">
                  <a:moveTo>
                    <a:pt x="0" y="0"/>
                  </a:moveTo>
                  <a:lnTo>
                    <a:pt x="0" y="163893"/>
                  </a:lnTo>
                  <a:lnTo>
                    <a:pt x="428650" y="717296"/>
                  </a:lnTo>
                  <a:lnTo>
                    <a:pt x="428650" y="553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320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8" name="object 78"/>
            <p:cNvSpPr/>
            <p:nvPr/>
          </p:nvSpPr>
          <p:spPr>
            <a:xfrm>
              <a:off x="2438374" y="3716565"/>
              <a:ext cx="429259" cy="819785"/>
            </a:xfrm>
            <a:custGeom>
              <a:avLst/>
              <a:gdLst/>
              <a:ahLst/>
              <a:cxnLst/>
              <a:rect l="l" t="t" r="r" b="b"/>
              <a:pathLst>
                <a:path w="429260" h="819785">
                  <a:moveTo>
                    <a:pt x="428650" y="655408"/>
                  </a:moveTo>
                  <a:lnTo>
                    <a:pt x="94030" y="223405"/>
                  </a:lnTo>
                  <a:lnTo>
                    <a:pt x="135369" y="208470"/>
                  </a:lnTo>
                  <a:lnTo>
                    <a:pt x="181508" y="194678"/>
                  </a:lnTo>
                  <a:lnTo>
                    <a:pt x="228485" y="183502"/>
                  </a:lnTo>
                  <a:lnTo>
                    <a:pt x="276453" y="174879"/>
                  </a:lnTo>
                  <a:lnTo>
                    <a:pt x="325640" y="168770"/>
                  </a:lnTo>
                  <a:lnTo>
                    <a:pt x="376199" y="165125"/>
                  </a:lnTo>
                  <a:lnTo>
                    <a:pt x="428332" y="163906"/>
                  </a:lnTo>
                  <a:lnTo>
                    <a:pt x="428332" y="0"/>
                  </a:lnTo>
                  <a:lnTo>
                    <a:pt x="376199" y="1219"/>
                  </a:lnTo>
                  <a:lnTo>
                    <a:pt x="325640" y="4864"/>
                  </a:lnTo>
                  <a:lnTo>
                    <a:pt x="276453" y="10972"/>
                  </a:lnTo>
                  <a:lnTo>
                    <a:pt x="228485" y="19596"/>
                  </a:lnTo>
                  <a:lnTo>
                    <a:pt x="181508" y="30784"/>
                  </a:lnTo>
                  <a:lnTo>
                    <a:pt x="135369" y="44577"/>
                  </a:lnTo>
                  <a:lnTo>
                    <a:pt x="89852" y="61010"/>
                  </a:lnTo>
                  <a:lnTo>
                    <a:pt x="44792" y="80137"/>
                  </a:lnTo>
                  <a:lnTo>
                    <a:pt x="0" y="101993"/>
                  </a:lnTo>
                  <a:lnTo>
                    <a:pt x="0" y="265899"/>
                  </a:lnTo>
                  <a:lnTo>
                    <a:pt x="428650" y="819315"/>
                  </a:lnTo>
                  <a:lnTo>
                    <a:pt x="428650" y="655408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9" name="object 79"/>
            <p:cNvSpPr/>
            <p:nvPr/>
          </p:nvSpPr>
          <p:spPr>
            <a:xfrm>
              <a:off x="2165794" y="4056379"/>
              <a:ext cx="701675" cy="480059"/>
            </a:xfrm>
            <a:custGeom>
              <a:avLst/>
              <a:gdLst/>
              <a:ahLst/>
              <a:cxnLst/>
              <a:rect l="l" t="t" r="r" b="b"/>
              <a:pathLst>
                <a:path w="701675" h="480060">
                  <a:moveTo>
                    <a:pt x="0" y="0"/>
                  </a:moveTo>
                  <a:lnTo>
                    <a:pt x="0" y="163893"/>
                  </a:lnTo>
                  <a:lnTo>
                    <a:pt x="701230" y="479488"/>
                  </a:lnTo>
                  <a:lnTo>
                    <a:pt x="701230" y="315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87E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0" name="object 80"/>
            <p:cNvSpPr/>
            <p:nvPr/>
          </p:nvSpPr>
          <p:spPr>
            <a:xfrm>
              <a:off x="2165794" y="3818572"/>
              <a:ext cx="701675" cy="717550"/>
            </a:xfrm>
            <a:custGeom>
              <a:avLst/>
              <a:gdLst/>
              <a:ahLst/>
              <a:cxnLst/>
              <a:rect l="l" t="t" r="r" b="b"/>
              <a:pathLst>
                <a:path w="701675" h="717550">
                  <a:moveTo>
                    <a:pt x="701230" y="553402"/>
                  </a:moveTo>
                  <a:lnTo>
                    <a:pt x="100507" y="283057"/>
                  </a:lnTo>
                  <a:lnTo>
                    <a:pt x="136588" y="251587"/>
                  </a:lnTo>
                  <a:lnTo>
                    <a:pt x="178206" y="220433"/>
                  </a:lnTo>
                  <a:lnTo>
                    <a:pt x="223431" y="191300"/>
                  </a:lnTo>
                  <a:lnTo>
                    <a:pt x="272580" y="163893"/>
                  </a:lnTo>
                  <a:lnTo>
                    <a:pt x="272580" y="0"/>
                  </a:lnTo>
                  <a:lnTo>
                    <a:pt x="223431" y="27393"/>
                  </a:lnTo>
                  <a:lnTo>
                    <a:pt x="178206" y="56540"/>
                  </a:lnTo>
                  <a:lnTo>
                    <a:pt x="136588" y="87680"/>
                  </a:lnTo>
                  <a:lnTo>
                    <a:pt x="98259" y="121119"/>
                  </a:lnTo>
                  <a:lnTo>
                    <a:pt x="62928" y="157099"/>
                  </a:lnTo>
                  <a:lnTo>
                    <a:pt x="30276" y="195910"/>
                  </a:lnTo>
                  <a:lnTo>
                    <a:pt x="0" y="237807"/>
                  </a:lnTo>
                  <a:lnTo>
                    <a:pt x="0" y="401701"/>
                  </a:lnTo>
                  <a:lnTo>
                    <a:pt x="701230" y="717308"/>
                  </a:lnTo>
                  <a:lnTo>
                    <a:pt x="701230" y="553402"/>
                  </a:lnTo>
                  <a:close/>
                </a:path>
              </a:pathLst>
            </a:custGeom>
            <a:solidFill>
              <a:srgbClr val="5C320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1" name="object 81"/>
            <p:cNvSpPr/>
            <p:nvPr/>
          </p:nvSpPr>
          <p:spPr>
            <a:xfrm>
              <a:off x="2123236" y="4130459"/>
              <a:ext cx="744220" cy="405765"/>
            </a:xfrm>
            <a:custGeom>
              <a:avLst/>
              <a:gdLst/>
              <a:ahLst/>
              <a:cxnLst/>
              <a:rect l="l" t="t" r="r" b="b"/>
              <a:pathLst>
                <a:path w="744219" h="405764">
                  <a:moveTo>
                    <a:pt x="0" y="0"/>
                  </a:moveTo>
                  <a:lnTo>
                    <a:pt x="0" y="163893"/>
                  </a:lnTo>
                  <a:lnTo>
                    <a:pt x="743788" y="405409"/>
                  </a:lnTo>
                  <a:lnTo>
                    <a:pt x="743788" y="241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B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2" name="object 82"/>
            <p:cNvSpPr/>
            <p:nvPr/>
          </p:nvSpPr>
          <p:spPr>
            <a:xfrm>
              <a:off x="2123236" y="4056379"/>
              <a:ext cx="744220" cy="480059"/>
            </a:xfrm>
            <a:custGeom>
              <a:avLst/>
              <a:gdLst/>
              <a:ahLst/>
              <a:cxnLst/>
              <a:rect l="l" t="t" r="r" b="b"/>
              <a:pathLst>
                <a:path w="744219" h="480060">
                  <a:moveTo>
                    <a:pt x="743788" y="315595"/>
                  </a:moveTo>
                  <a:lnTo>
                    <a:pt x="42557" y="87896"/>
                  </a:lnTo>
                  <a:lnTo>
                    <a:pt x="42557" y="0"/>
                  </a:lnTo>
                  <a:lnTo>
                    <a:pt x="30581" y="18465"/>
                  </a:lnTo>
                  <a:lnTo>
                    <a:pt x="19786" y="36461"/>
                  </a:lnTo>
                  <a:lnTo>
                    <a:pt x="9728" y="54749"/>
                  </a:lnTo>
                  <a:lnTo>
                    <a:pt x="0" y="74066"/>
                  </a:lnTo>
                  <a:lnTo>
                    <a:pt x="0" y="237972"/>
                  </a:lnTo>
                  <a:lnTo>
                    <a:pt x="743788" y="479501"/>
                  </a:lnTo>
                  <a:lnTo>
                    <a:pt x="743788" y="315595"/>
                  </a:lnTo>
                  <a:close/>
                </a:path>
              </a:pathLst>
            </a:custGeom>
            <a:solidFill>
              <a:srgbClr val="1F87E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3" name="object 83"/>
            <p:cNvSpPr/>
            <p:nvPr/>
          </p:nvSpPr>
          <p:spPr>
            <a:xfrm>
              <a:off x="2283574" y="4371975"/>
              <a:ext cx="583565" cy="612775"/>
            </a:xfrm>
            <a:custGeom>
              <a:avLst/>
              <a:gdLst/>
              <a:ahLst/>
              <a:cxnLst/>
              <a:rect l="l" t="t" r="r" b="b"/>
              <a:pathLst>
                <a:path w="583564" h="612775">
                  <a:moveTo>
                    <a:pt x="583450" y="0"/>
                  </a:moveTo>
                  <a:lnTo>
                    <a:pt x="0" y="448475"/>
                  </a:lnTo>
                  <a:lnTo>
                    <a:pt x="0" y="612368"/>
                  </a:lnTo>
                  <a:lnTo>
                    <a:pt x="583450" y="163893"/>
                  </a:lnTo>
                  <a:lnTo>
                    <a:pt x="583450" y="0"/>
                  </a:lnTo>
                  <a:close/>
                </a:path>
              </a:pathLst>
            </a:custGeom>
            <a:solidFill>
              <a:srgbClr val="AA805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4" name="object 84"/>
            <p:cNvSpPr/>
            <p:nvPr/>
          </p:nvSpPr>
          <p:spPr>
            <a:xfrm>
              <a:off x="2283561" y="4371975"/>
              <a:ext cx="583565" cy="612775"/>
            </a:xfrm>
            <a:custGeom>
              <a:avLst/>
              <a:gdLst/>
              <a:ahLst/>
              <a:cxnLst/>
              <a:rect l="l" t="t" r="r" b="b"/>
              <a:pathLst>
                <a:path w="583564" h="612775">
                  <a:moveTo>
                    <a:pt x="583463" y="0"/>
                  </a:moveTo>
                  <a:lnTo>
                    <a:pt x="0" y="448462"/>
                  </a:lnTo>
                  <a:lnTo>
                    <a:pt x="0" y="612368"/>
                  </a:lnTo>
                  <a:lnTo>
                    <a:pt x="583463" y="163893"/>
                  </a:lnTo>
                  <a:lnTo>
                    <a:pt x="583463" y="0"/>
                  </a:lnTo>
                  <a:close/>
                </a:path>
              </a:pathLst>
            </a:custGeom>
            <a:solidFill>
              <a:srgbClr val="004DB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5" name="object 85"/>
            <p:cNvSpPr/>
            <p:nvPr/>
          </p:nvSpPr>
          <p:spPr>
            <a:xfrm>
              <a:off x="2283574" y="4371974"/>
              <a:ext cx="1383665" cy="819150"/>
            </a:xfrm>
            <a:custGeom>
              <a:avLst/>
              <a:gdLst/>
              <a:ahLst/>
              <a:cxnLst/>
              <a:rect l="l" t="t" r="r" b="b"/>
              <a:pathLst>
                <a:path w="1383664" h="819150">
                  <a:moveTo>
                    <a:pt x="1383550" y="0"/>
                  </a:moveTo>
                  <a:lnTo>
                    <a:pt x="1381836" y="43103"/>
                  </a:lnTo>
                  <a:lnTo>
                    <a:pt x="1376807" y="85445"/>
                  </a:lnTo>
                  <a:lnTo>
                    <a:pt x="1368539" y="126961"/>
                  </a:lnTo>
                  <a:lnTo>
                    <a:pt x="1357160" y="167563"/>
                  </a:lnTo>
                  <a:lnTo>
                    <a:pt x="1342758" y="207162"/>
                  </a:lnTo>
                  <a:lnTo>
                    <a:pt x="1325435" y="245681"/>
                  </a:lnTo>
                  <a:lnTo>
                    <a:pt x="1305318" y="283006"/>
                  </a:lnTo>
                  <a:lnTo>
                    <a:pt x="1282496" y="319074"/>
                  </a:lnTo>
                  <a:lnTo>
                    <a:pt x="1257084" y="353796"/>
                  </a:lnTo>
                  <a:lnTo>
                    <a:pt x="1229169" y="387083"/>
                  </a:lnTo>
                  <a:lnTo>
                    <a:pt x="1198880" y="418846"/>
                  </a:lnTo>
                  <a:lnTo>
                    <a:pt x="1166304" y="449008"/>
                  </a:lnTo>
                  <a:lnTo>
                    <a:pt x="1131557" y="477469"/>
                  </a:lnTo>
                  <a:lnTo>
                    <a:pt x="1094752" y="504151"/>
                  </a:lnTo>
                  <a:lnTo>
                    <a:pt x="1055979" y="528955"/>
                  </a:lnTo>
                  <a:lnTo>
                    <a:pt x="1015339" y="551815"/>
                  </a:lnTo>
                  <a:lnTo>
                    <a:pt x="972959" y="572643"/>
                  </a:lnTo>
                  <a:lnTo>
                    <a:pt x="928916" y="591337"/>
                  </a:lnTo>
                  <a:lnTo>
                    <a:pt x="883348" y="607822"/>
                  </a:lnTo>
                  <a:lnTo>
                    <a:pt x="836333" y="622007"/>
                  </a:lnTo>
                  <a:lnTo>
                    <a:pt x="787996" y="633806"/>
                  </a:lnTo>
                  <a:lnTo>
                    <a:pt x="738428" y="643128"/>
                  </a:lnTo>
                  <a:lnTo>
                    <a:pt x="687755" y="649897"/>
                  </a:lnTo>
                  <a:lnTo>
                    <a:pt x="636054" y="654024"/>
                  </a:lnTo>
                  <a:lnTo>
                    <a:pt x="583450" y="655421"/>
                  </a:lnTo>
                  <a:lnTo>
                    <a:pt x="530999" y="654177"/>
                  </a:lnTo>
                  <a:lnTo>
                    <a:pt x="479755" y="650481"/>
                  </a:lnTo>
                  <a:lnTo>
                    <a:pt x="429729" y="644321"/>
                  </a:lnTo>
                  <a:lnTo>
                    <a:pt x="380949" y="635698"/>
                  </a:lnTo>
                  <a:lnTo>
                    <a:pt x="333413" y="624624"/>
                  </a:lnTo>
                  <a:lnTo>
                    <a:pt x="287159" y="611111"/>
                  </a:lnTo>
                  <a:lnTo>
                    <a:pt x="242176" y="595160"/>
                  </a:lnTo>
                  <a:lnTo>
                    <a:pt x="198488" y="576770"/>
                  </a:lnTo>
                  <a:lnTo>
                    <a:pt x="156108" y="555955"/>
                  </a:lnTo>
                  <a:lnTo>
                    <a:pt x="115049" y="532701"/>
                  </a:lnTo>
                  <a:lnTo>
                    <a:pt x="75336" y="507047"/>
                  </a:lnTo>
                  <a:lnTo>
                    <a:pt x="36982" y="478967"/>
                  </a:lnTo>
                  <a:lnTo>
                    <a:pt x="0" y="448475"/>
                  </a:lnTo>
                  <a:lnTo>
                    <a:pt x="0" y="612368"/>
                  </a:lnTo>
                  <a:lnTo>
                    <a:pt x="35763" y="641718"/>
                  </a:lnTo>
                  <a:lnTo>
                    <a:pt x="73215" y="668832"/>
                  </a:lnTo>
                  <a:lnTo>
                    <a:pt x="112204" y="693712"/>
                  </a:lnTo>
                  <a:lnTo>
                    <a:pt x="152615" y="716356"/>
                  </a:lnTo>
                  <a:lnTo>
                    <a:pt x="194297" y="736765"/>
                  </a:lnTo>
                  <a:lnTo>
                    <a:pt x="237134" y="754926"/>
                  </a:lnTo>
                  <a:lnTo>
                    <a:pt x="280987" y="770839"/>
                  </a:lnTo>
                  <a:lnTo>
                    <a:pt x="325729" y="784504"/>
                  </a:lnTo>
                  <a:lnTo>
                    <a:pt x="371208" y="795921"/>
                  </a:lnTo>
                  <a:lnTo>
                    <a:pt x="417309" y="805078"/>
                  </a:lnTo>
                  <a:lnTo>
                    <a:pt x="463905" y="811974"/>
                  </a:lnTo>
                  <a:lnTo>
                    <a:pt x="510844" y="816610"/>
                  </a:lnTo>
                  <a:lnTo>
                    <a:pt x="558012" y="818972"/>
                  </a:lnTo>
                  <a:lnTo>
                    <a:pt x="605256" y="819073"/>
                  </a:lnTo>
                  <a:lnTo>
                    <a:pt x="652462" y="816889"/>
                  </a:lnTo>
                  <a:lnTo>
                    <a:pt x="699490" y="812431"/>
                  </a:lnTo>
                  <a:lnTo>
                    <a:pt x="746213" y="805688"/>
                  </a:lnTo>
                  <a:lnTo>
                    <a:pt x="792492" y="796671"/>
                  </a:lnTo>
                  <a:lnTo>
                    <a:pt x="838200" y="785368"/>
                  </a:lnTo>
                  <a:lnTo>
                    <a:pt x="883196" y="771766"/>
                  </a:lnTo>
                  <a:lnTo>
                    <a:pt x="927354" y="755865"/>
                  </a:lnTo>
                  <a:lnTo>
                    <a:pt x="970546" y="737666"/>
                  </a:lnTo>
                  <a:lnTo>
                    <a:pt x="1012621" y="717169"/>
                  </a:lnTo>
                  <a:lnTo>
                    <a:pt x="1053477" y="694372"/>
                  </a:lnTo>
                  <a:lnTo>
                    <a:pt x="1092949" y="669264"/>
                  </a:lnTo>
                  <a:lnTo>
                    <a:pt x="1130935" y="641832"/>
                  </a:lnTo>
                  <a:lnTo>
                    <a:pt x="1174597" y="605904"/>
                  </a:lnTo>
                  <a:lnTo>
                    <a:pt x="1214158" y="568413"/>
                  </a:lnTo>
                  <a:lnTo>
                    <a:pt x="1249591" y="529374"/>
                  </a:lnTo>
                  <a:lnTo>
                    <a:pt x="1280909" y="488823"/>
                  </a:lnTo>
                  <a:lnTo>
                    <a:pt x="1308074" y="446760"/>
                  </a:lnTo>
                  <a:lnTo>
                    <a:pt x="1331087" y="403212"/>
                  </a:lnTo>
                  <a:lnTo>
                    <a:pt x="1349946" y="358203"/>
                  </a:lnTo>
                  <a:lnTo>
                    <a:pt x="1364627" y="311746"/>
                  </a:lnTo>
                  <a:lnTo>
                    <a:pt x="1375130" y="263855"/>
                  </a:lnTo>
                  <a:lnTo>
                    <a:pt x="1381442" y="214566"/>
                  </a:lnTo>
                  <a:lnTo>
                    <a:pt x="1383550" y="163906"/>
                  </a:lnTo>
                  <a:lnTo>
                    <a:pt x="1383550" y="0"/>
                  </a:lnTo>
                  <a:close/>
                </a:path>
              </a:pathLst>
            </a:custGeom>
            <a:solidFill>
              <a:srgbClr val="AA805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6" name="object 86"/>
            <p:cNvSpPr/>
            <p:nvPr/>
          </p:nvSpPr>
          <p:spPr>
            <a:xfrm>
              <a:off x="2066925" y="4371974"/>
              <a:ext cx="217170" cy="612775"/>
            </a:xfrm>
            <a:custGeom>
              <a:avLst/>
              <a:gdLst/>
              <a:ahLst/>
              <a:cxnLst/>
              <a:rect l="l" t="t" r="r" b="b"/>
              <a:pathLst>
                <a:path w="217169" h="612775">
                  <a:moveTo>
                    <a:pt x="216636" y="448462"/>
                  </a:moveTo>
                  <a:lnTo>
                    <a:pt x="175310" y="409829"/>
                  </a:lnTo>
                  <a:lnTo>
                    <a:pt x="138391" y="369874"/>
                  </a:lnTo>
                  <a:lnTo>
                    <a:pt x="105867" y="328574"/>
                  </a:lnTo>
                  <a:lnTo>
                    <a:pt x="77711" y="285915"/>
                  </a:lnTo>
                  <a:lnTo>
                    <a:pt x="53911" y="241871"/>
                  </a:lnTo>
                  <a:lnTo>
                    <a:pt x="34467" y="196405"/>
                  </a:lnTo>
                  <a:lnTo>
                    <a:pt x="19367" y="149517"/>
                  </a:lnTo>
                  <a:lnTo>
                    <a:pt x="8597" y="101168"/>
                  </a:lnTo>
                  <a:lnTo>
                    <a:pt x="2146" y="51346"/>
                  </a:lnTo>
                  <a:lnTo>
                    <a:pt x="0" y="0"/>
                  </a:lnTo>
                  <a:lnTo>
                    <a:pt x="0" y="163906"/>
                  </a:lnTo>
                  <a:lnTo>
                    <a:pt x="2146" y="215239"/>
                  </a:lnTo>
                  <a:lnTo>
                    <a:pt x="8597" y="265074"/>
                  </a:lnTo>
                  <a:lnTo>
                    <a:pt x="19367" y="313423"/>
                  </a:lnTo>
                  <a:lnTo>
                    <a:pt x="34467" y="360311"/>
                  </a:lnTo>
                  <a:lnTo>
                    <a:pt x="53911" y="405765"/>
                  </a:lnTo>
                  <a:lnTo>
                    <a:pt x="77711" y="449821"/>
                  </a:lnTo>
                  <a:lnTo>
                    <a:pt x="105867" y="492480"/>
                  </a:lnTo>
                  <a:lnTo>
                    <a:pt x="138391" y="533768"/>
                  </a:lnTo>
                  <a:lnTo>
                    <a:pt x="175310" y="573735"/>
                  </a:lnTo>
                  <a:lnTo>
                    <a:pt x="216636" y="612368"/>
                  </a:lnTo>
                  <a:lnTo>
                    <a:pt x="216636" y="448462"/>
                  </a:lnTo>
                  <a:close/>
                </a:path>
              </a:pathLst>
            </a:custGeom>
            <a:solidFill>
              <a:srgbClr val="004DB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7" name="object 87"/>
            <p:cNvSpPr/>
            <p:nvPr/>
          </p:nvSpPr>
          <p:spPr>
            <a:xfrm>
              <a:off x="2283574" y="3716566"/>
              <a:ext cx="1383665" cy="1311275"/>
            </a:xfrm>
            <a:custGeom>
              <a:avLst/>
              <a:gdLst/>
              <a:ahLst/>
              <a:cxnLst/>
              <a:rect l="l" t="t" r="r" b="b"/>
              <a:pathLst>
                <a:path w="1383664" h="1311275">
                  <a:moveTo>
                    <a:pt x="583285" y="0"/>
                  </a:moveTo>
                  <a:lnTo>
                    <a:pt x="583450" y="655408"/>
                  </a:lnTo>
                  <a:lnTo>
                    <a:pt x="0" y="1103884"/>
                  </a:lnTo>
                  <a:lnTo>
                    <a:pt x="36998" y="1134376"/>
                  </a:lnTo>
                  <a:lnTo>
                    <a:pt x="75367" y="1162459"/>
                  </a:lnTo>
                  <a:lnTo>
                    <a:pt x="115090" y="1188126"/>
                  </a:lnTo>
                  <a:lnTo>
                    <a:pt x="156154" y="1211373"/>
                  </a:lnTo>
                  <a:lnTo>
                    <a:pt x="198543" y="1232194"/>
                  </a:lnTo>
                  <a:lnTo>
                    <a:pt x="242243" y="1250584"/>
                  </a:lnTo>
                  <a:lnTo>
                    <a:pt x="287239" y="1266539"/>
                  </a:lnTo>
                  <a:lnTo>
                    <a:pt x="333517" y="1280052"/>
                  </a:lnTo>
                  <a:lnTo>
                    <a:pt x="381062" y="1291118"/>
                  </a:lnTo>
                  <a:lnTo>
                    <a:pt x="429859" y="1299733"/>
                  </a:lnTo>
                  <a:lnTo>
                    <a:pt x="479893" y="1305891"/>
                  </a:lnTo>
                  <a:lnTo>
                    <a:pt x="531150" y="1309588"/>
                  </a:lnTo>
                  <a:lnTo>
                    <a:pt x="583615" y="1310817"/>
                  </a:lnTo>
                  <a:lnTo>
                    <a:pt x="636222" y="1309414"/>
                  </a:lnTo>
                  <a:lnTo>
                    <a:pt x="687919" y="1305281"/>
                  </a:lnTo>
                  <a:lnTo>
                    <a:pt x="738601" y="1298503"/>
                  </a:lnTo>
                  <a:lnTo>
                    <a:pt x="788164" y="1289167"/>
                  </a:lnTo>
                  <a:lnTo>
                    <a:pt x="836500" y="1277361"/>
                  </a:lnTo>
                  <a:lnTo>
                    <a:pt x="883506" y="1263169"/>
                  </a:lnTo>
                  <a:lnTo>
                    <a:pt x="929076" y="1246679"/>
                  </a:lnTo>
                  <a:lnTo>
                    <a:pt x="973103" y="1227976"/>
                  </a:lnTo>
                  <a:lnTo>
                    <a:pt x="1015484" y="1207148"/>
                  </a:lnTo>
                  <a:lnTo>
                    <a:pt x="1056112" y="1184280"/>
                  </a:lnTo>
                  <a:lnTo>
                    <a:pt x="1094882" y="1159459"/>
                  </a:lnTo>
                  <a:lnTo>
                    <a:pt x="1131688" y="1132772"/>
                  </a:lnTo>
                  <a:lnTo>
                    <a:pt x="1166426" y="1104304"/>
                  </a:lnTo>
                  <a:lnTo>
                    <a:pt x="1198990" y="1074142"/>
                  </a:lnTo>
                  <a:lnTo>
                    <a:pt x="1229274" y="1042373"/>
                  </a:lnTo>
                  <a:lnTo>
                    <a:pt x="1257173" y="1009083"/>
                  </a:lnTo>
                  <a:lnTo>
                    <a:pt x="1282582" y="974358"/>
                  </a:lnTo>
                  <a:lnTo>
                    <a:pt x="1305395" y="938284"/>
                  </a:lnTo>
                  <a:lnTo>
                    <a:pt x="1325507" y="900948"/>
                  </a:lnTo>
                  <a:lnTo>
                    <a:pt x="1342812" y="862437"/>
                  </a:lnTo>
                  <a:lnTo>
                    <a:pt x="1357205" y="822836"/>
                  </a:lnTo>
                  <a:lnTo>
                    <a:pt x="1368581" y="782233"/>
                  </a:lnTo>
                  <a:lnTo>
                    <a:pt x="1376834" y="740713"/>
                  </a:lnTo>
                  <a:lnTo>
                    <a:pt x="1381859" y="698363"/>
                  </a:lnTo>
                  <a:lnTo>
                    <a:pt x="1383550" y="655269"/>
                  </a:lnTo>
                  <a:lnTo>
                    <a:pt x="1381838" y="612177"/>
                  </a:lnTo>
                  <a:lnTo>
                    <a:pt x="1376792" y="569830"/>
                  </a:lnTo>
                  <a:lnTo>
                    <a:pt x="1368518" y="528313"/>
                  </a:lnTo>
                  <a:lnTo>
                    <a:pt x="1357122" y="487715"/>
                  </a:lnTo>
                  <a:lnTo>
                    <a:pt x="1342709" y="448120"/>
                  </a:lnTo>
                  <a:lnTo>
                    <a:pt x="1325385" y="409615"/>
                  </a:lnTo>
                  <a:lnTo>
                    <a:pt x="1305254" y="372287"/>
                  </a:lnTo>
                  <a:lnTo>
                    <a:pt x="1282423" y="336221"/>
                  </a:lnTo>
                  <a:lnTo>
                    <a:pt x="1256997" y="301505"/>
                  </a:lnTo>
                  <a:lnTo>
                    <a:pt x="1229081" y="268224"/>
                  </a:lnTo>
                  <a:lnTo>
                    <a:pt x="1198781" y="236465"/>
                  </a:lnTo>
                  <a:lnTo>
                    <a:pt x="1166202" y="206315"/>
                  </a:lnTo>
                  <a:lnTo>
                    <a:pt x="1131450" y="177859"/>
                  </a:lnTo>
                  <a:lnTo>
                    <a:pt x="1094629" y="151184"/>
                  </a:lnTo>
                  <a:lnTo>
                    <a:pt x="1055847" y="126376"/>
                  </a:lnTo>
                  <a:lnTo>
                    <a:pt x="1015207" y="103522"/>
                  </a:lnTo>
                  <a:lnTo>
                    <a:pt x="972816" y="82708"/>
                  </a:lnTo>
                  <a:lnTo>
                    <a:pt x="928779" y="64020"/>
                  </a:lnTo>
                  <a:lnTo>
                    <a:pt x="883201" y="47546"/>
                  </a:lnTo>
                  <a:lnTo>
                    <a:pt x="836188" y="33370"/>
                  </a:lnTo>
                  <a:lnTo>
                    <a:pt x="787845" y="21579"/>
                  </a:lnTo>
                  <a:lnTo>
                    <a:pt x="738278" y="12261"/>
                  </a:lnTo>
                  <a:lnTo>
                    <a:pt x="687592" y="5500"/>
                  </a:lnTo>
                  <a:lnTo>
                    <a:pt x="635892" y="1385"/>
                  </a:lnTo>
                  <a:lnTo>
                    <a:pt x="583285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8" name="object 88"/>
            <p:cNvSpPr/>
            <p:nvPr/>
          </p:nvSpPr>
          <p:spPr>
            <a:xfrm>
              <a:off x="2283574" y="3716566"/>
              <a:ext cx="1383665" cy="1311275"/>
            </a:xfrm>
            <a:custGeom>
              <a:avLst/>
              <a:gdLst/>
              <a:ahLst/>
              <a:cxnLst/>
              <a:rect l="l" t="t" r="r" b="b"/>
              <a:pathLst>
                <a:path w="1383664" h="1311275">
                  <a:moveTo>
                    <a:pt x="583285" y="0"/>
                  </a:moveTo>
                  <a:lnTo>
                    <a:pt x="635892" y="1385"/>
                  </a:lnTo>
                  <a:lnTo>
                    <a:pt x="687592" y="5500"/>
                  </a:lnTo>
                  <a:lnTo>
                    <a:pt x="738278" y="12261"/>
                  </a:lnTo>
                  <a:lnTo>
                    <a:pt x="787845" y="21579"/>
                  </a:lnTo>
                  <a:lnTo>
                    <a:pt x="836188" y="33370"/>
                  </a:lnTo>
                  <a:lnTo>
                    <a:pt x="883201" y="47546"/>
                  </a:lnTo>
                  <a:lnTo>
                    <a:pt x="928779" y="64020"/>
                  </a:lnTo>
                  <a:lnTo>
                    <a:pt x="972816" y="82708"/>
                  </a:lnTo>
                  <a:lnTo>
                    <a:pt x="1015207" y="103522"/>
                  </a:lnTo>
                  <a:lnTo>
                    <a:pt x="1055847" y="126376"/>
                  </a:lnTo>
                  <a:lnTo>
                    <a:pt x="1094629" y="151184"/>
                  </a:lnTo>
                  <a:lnTo>
                    <a:pt x="1131450" y="177859"/>
                  </a:lnTo>
                  <a:lnTo>
                    <a:pt x="1166202" y="206315"/>
                  </a:lnTo>
                  <a:lnTo>
                    <a:pt x="1198781" y="236465"/>
                  </a:lnTo>
                  <a:lnTo>
                    <a:pt x="1229081" y="268224"/>
                  </a:lnTo>
                  <a:lnTo>
                    <a:pt x="1256997" y="301505"/>
                  </a:lnTo>
                  <a:lnTo>
                    <a:pt x="1282423" y="336221"/>
                  </a:lnTo>
                  <a:lnTo>
                    <a:pt x="1305254" y="372287"/>
                  </a:lnTo>
                  <a:lnTo>
                    <a:pt x="1325385" y="409615"/>
                  </a:lnTo>
                  <a:lnTo>
                    <a:pt x="1342709" y="448120"/>
                  </a:lnTo>
                  <a:lnTo>
                    <a:pt x="1357122" y="487715"/>
                  </a:lnTo>
                  <a:lnTo>
                    <a:pt x="1368518" y="528313"/>
                  </a:lnTo>
                  <a:lnTo>
                    <a:pt x="1376792" y="569830"/>
                  </a:lnTo>
                  <a:lnTo>
                    <a:pt x="1381838" y="612177"/>
                  </a:lnTo>
                  <a:lnTo>
                    <a:pt x="1383550" y="655269"/>
                  </a:lnTo>
                  <a:lnTo>
                    <a:pt x="1381859" y="698363"/>
                  </a:lnTo>
                  <a:lnTo>
                    <a:pt x="1376834" y="740713"/>
                  </a:lnTo>
                  <a:lnTo>
                    <a:pt x="1368581" y="782233"/>
                  </a:lnTo>
                  <a:lnTo>
                    <a:pt x="1357205" y="822836"/>
                  </a:lnTo>
                  <a:lnTo>
                    <a:pt x="1342812" y="862437"/>
                  </a:lnTo>
                  <a:lnTo>
                    <a:pt x="1325507" y="900948"/>
                  </a:lnTo>
                  <a:lnTo>
                    <a:pt x="1305395" y="938284"/>
                  </a:lnTo>
                  <a:lnTo>
                    <a:pt x="1282582" y="974358"/>
                  </a:lnTo>
                  <a:lnTo>
                    <a:pt x="1257173" y="1009083"/>
                  </a:lnTo>
                  <a:lnTo>
                    <a:pt x="1229274" y="1042373"/>
                  </a:lnTo>
                  <a:lnTo>
                    <a:pt x="1198990" y="1074142"/>
                  </a:lnTo>
                  <a:lnTo>
                    <a:pt x="1166426" y="1104304"/>
                  </a:lnTo>
                  <a:lnTo>
                    <a:pt x="1131688" y="1132772"/>
                  </a:lnTo>
                  <a:lnTo>
                    <a:pt x="1094882" y="1159459"/>
                  </a:lnTo>
                  <a:lnTo>
                    <a:pt x="1056112" y="1184280"/>
                  </a:lnTo>
                  <a:lnTo>
                    <a:pt x="1015484" y="1207148"/>
                  </a:lnTo>
                  <a:lnTo>
                    <a:pt x="973103" y="1227976"/>
                  </a:lnTo>
                  <a:lnTo>
                    <a:pt x="929076" y="1246679"/>
                  </a:lnTo>
                  <a:lnTo>
                    <a:pt x="883506" y="1263169"/>
                  </a:lnTo>
                  <a:lnTo>
                    <a:pt x="836500" y="1277361"/>
                  </a:lnTo>
                  <a:lnTo>
                    <a:pt x="788164" y="1289167"/>
                  </a:lnTo>
                  <a:lnTo>
                    <a:pt x="738601" y="1298503"/>
                  </a:lnTo>
                  <a:lnTo>
                    <a:pt x="687919" y="1305281"/>
                  </a:lnTo>
                  <a:lnTo>
                    <a:pt x="636222" y="1309414"/>
                  </a:lnTo>
                  <a:lnTo>
                    <a:pt x="583615" y="1310817"/>
                  </a:lnTo>
                  <a:lnTo>
                    <a:pt x="531150" y="1309588"/>
                  </a:lnTo>
                  <a:lnTo>
                    <a:pt x="479893" y="1305891"/>
                  </a:lnTo>
                  <a:lnTo>
                    <a:pt x="429859" y="1299733"/>
                  </a:lnTo>
                  <a:lnTo>
                    <a:pt x="381062" y="1291118"/>
                  </a:lnTo>
                  <a:lnTo>
                    <a:pt x="333517" y="1280052"/>
                  </a:lnTo>
                  <a:lnTo>
                    <a:pt x="287239" y="1266539"/>
                  </a:lnTo>
                  <a:lnTo>
                    <a:pt x="242243" y="1250584"/>
                  </a:lnTo>
                  <a:lnTo>
                    <a:pt x="198543" y="1232194"/>
                  </a:lnTo>
                  <a:lnTo>
                    <a:pt x="156154" y="1211373"/>
                  </a:lnTo>
                  <a:lnTo>
                    <a:pt x="115090" y="1188126"/>
                  </a:lnTo>
                  <a:lnTo>
                    <a:pt x="75367" y="1162459"/>
                  </a:lnTo>
                  <a:lnTo>
                    <a:pt x="36998" y="1134376"/>
                  </a:lnTo>
                  <a:lnTo>
                    <a:pt x="0" y="1103884"/>
                  </a:lnTo>
                  <a:lnTo>
                    <a:pt x="583450" y="655408"/>
                  </a:lnTo>
                  <a:lnTo>
                    <a:pt x="583285" y="0"/>
                  </a:lnTo>
                  <a:close/>
                </a:path>
              </a:pathLst>
            </a:custGeom>
            <a:ln w="9525">
              <a:solidFill>
                <a:srgbClr val="C4996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9" name="object 89"/>
            <p:cNvSpPr/>
            <p:nvPr/>
          </p:nvSpPr>
          <p:spPr>
            <a:xfrm>
              <a:off x="2064618" y="4130459"/>
              <a:ext cx="802640" cy="690245"/>
            </a:xfrm>
            <a:custGeom>
              <a:avLst/>
              <a:gdLst/>
              <a:ahLst/>
              <a:cxnLst/>
              <a:rect l="l" t="t" r="r" b="b"/>
              <a:pathLst>
                <a:path w="802639" h="690245">
                  <a:moveTo>
                    <a:pt x="58617" y="0"/>
                  </a:moveTo>
                  <a:lnTo>
                    <a:pt x="38705" y="45587"/>
                  </a:lnTo>
                  <a:lnTo>
                    <a:pt x="22915" y="91413"/>
                  </a:lnTo>
                  <a:lnTo>
                    <a:pt x="11219" y="137356"/>
                  </a:lnTo>
                  <a:lnTo>
                    <a:pt x="3590" y="183295"/>
                  </a:lnTo>
                  <a:lnTo>
                    <a:pt x="0" y="229108"/>
                  </a:lnTo>
                  <a:lnTo>
                    <a:pt x="419" y="274674"/>
                  </a:lnTo>
                  <a:lnTo>
                    <a:pt x="4819" y="319871"/>
                  </a:lnTo>
                  <a:lnTo>
                    <a:pt x="13174" y="364577"/>
                  </a:lnTo>
                  <a:lnTo>
                    <a:pt x="25453" y="408671"/>
                  </a:lnTo>
                  <a:lnTo>
                    <a:pt x="41629" y="452031"/>
                  </a:lnTo>
                  <a:lnTo>
                    <a:pt x="61675" y="494536"/>
                  </a:lnTo>
                  <a:lnTo>
                    <a:pt x="85560" y="536065"/>
                  </a:lnTo>
                  <a:lnTo>
                    <a:pt x="113258" y="576495"/>
                  </a:lnTo>
                  <a:lnTo>
                    <a:pt x="144740" y="615704"/>
                  </a:lnTo>
                  <a:lnTo>
                    <a:pt x="179977" y="653573"/>
                  </a:lnTo>
                  <a:lnTo>
                    <a:pt x="218942" y="689978"/>
                  </a:lnTo>
                  <a:lnTo>
                    <a:pt x="802406" y="241515"/>
                  </a:lnTo>
                  <a:lnTo>
                    <a:pt x="58617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0" name="object 90"/>
            <p:cNvSpPr/>
            <p:nvPr/>
          </p:nvSpPr>
          <p:spPr>
            <a:xfrm>
              <a:off x="2064618" y="4130459"/>
              <a:ext cx="802640" cy="690245"/>
            </a:xfrm>
            <a:custGeom>
              <a:avLst/>
              <a:gdLst/>
              <a:ahLst/>
              <a:cxnLst/>
              <a:rect l="l" t="t" r="r" b="b"/>
              <a:pathLst>
                <a:path w="802639" h="690245">
                  <a:moveTo>
                    <a:pt x="218942" y="689978"/>
                  </a:moveTo>
                  <a:lnTo>
                    <a:pt x="179977" y="653573"/>
                  </a:lnTo>
                  <a:lnTo>
                    <a:pt x="144740" y="615704"/>
                  </a:lnTo>
                  <a:lnTo>
                    <a:pt x="113258" y="576495"/>
                  </a:lnTo>
                  <a:lnTo>
                    <a:pt x="85560" y="536065"/>
                  </a:lnTo>
                  <a:lnTo>
                    <a:pt x="61675" y="494536"/>
                  </a:lnTo>
                  <a:lnTo>
                    <a:pt x="41629" y="452031"/>
                  </a:lnTo>
                  <a:lnTo>
                    <a:pt x="25453" y="408671"/>
                  </a:lnTo>
                  <a:lnTo>
                    <a:pt x="13174" y="364577"/>
                  </a:lnTo>
                  <a:lnTo>
                    <a:pt x="4819" y="319871"/>
                  </a:lnTo>
                  <a:lnTo>
                    <a:pt x="419" y="274674"/>
                  </a:lnTo>
                  <a:lnTo>
                    <a:pt x="0" y="229108"/>
                  </a:lnTo>
                  <a:lnTo>
                    <a:pt x="3590" y="183295"/>
                  </a:lnTo>
                  <a:lnTo>
                    <a:pt x="11219" y="137356"/>
                  </a:lnTo>
                  <a:lnTo>
                    <a:pt x="22915" y="91413"/>
                  </a:lnTo>
                  <a:lnTo>
                    <a:pt x="38705" y="45587"/>
                  </a:lnTo>
                  <a:lnTo>
                    <a:pt x="58617" y="0"/>
                  </a:lnTo>
                  <a:lnTo>
                    <a:pt x="802406" y="241515"/>
                  </a:lnTo>
                  <a:lnTo>
                    <a:pt x="218942" y="689978"/>
                  </a:lnTo>
                  <a:close/>
                </a:path>
              </a:pathLst>
            </a:custGeom>
            <a:ln w="9525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1" name="object 91"/>
            <p:cNvSpPr/>
            <p:nvPr/>
          </p:nvSpPr>
          <p:spPr>
            <a:xfrm>
              <a:off x="2123236" y="4056379"/>
              <a:ext cx="744220" cy="315595"/>
            </a:xfrm>
            <a:custGeom>
              <a:avLst/>
              <a:gdLst/>
              <a:ahLst/>
              <a:cxnLst/>
              <a:rect l="l" t="t" r="r" b="b"/>
              <a:pathLst>
                <a:path w="744219" h="315595">
                  <a:moveTo>
                    <a:pt x="42557" y="0"/>
                  </a:moveTo>
                  <a:lnTo>
                    <a:pt x="30587" y="18454"/>
                  </a:lnTo>
                  <a:lnTo>
                    <a:pt x="19788" y="36456"/>
                  </a:lnTo>
                  <a:lnTo>
                    <a:pt x="9733" y="54747"/>
                  </a:lnTo>
                  <a:lnTo>
                    <a:pt x="0" y="74066"/>
                  </a:lnTo>
                  <a:lnTo>
                    <a:pt x="743788" y="315595"/>
                  </a:lnTo>
                  <a:lnTo>
                    <a:pt x="42557" y="0"/>
                  </a:lnTo>
                  <a:close/>
                </a:path>
              </a:pathLst>
            </a:custGeom>
            <a:solidFill>
              <a:srgbClr val="38A0FA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2" name="object 92"/>
            <p:cNvSpPr/>
            <p:nvPr/>
          </p:nvSpPr>
          <p:spPr>
            <a:xfrm>
              <a:off x="2123236" y="4056379"/>
              <a:ext cx="744220" cy="315595"/>
            </a:xfrm>
            <a:custGeom>
              <a:avLst/>
              <a:gdLst/>
              <a:ahLst/>
              <a:cxnLst/>
              <a:rect l="l" t="t" r="r" b="b"/>
              <a:pathLst>
                <a:path w="744219" h="315595">
                  <a:moveTo>
                    <a:pt x="0" y="74066"/>
                  </a:moveTo>
                  <a:lnTo>
                    <a:pt x="9733" y="54747"/>
                  </a:lnTo>
                  <a:lnTo>
                    <a:pt x="19788" y="36456"/>
                  </a:lnTo>
                  <a:lnTo>
                    <a:pt x="30587" y="18454"/>
                  </a:lnTo>
                  <a:lnTo>
                    <a:pt x="42557" y="0"/>
                  </a:lnTo>
                  <a:lnTo>
                    <a:pt x="743788" y="315595"/>
                  </a:lnTo>
                  <a:lnTo>
                    <a:pt x="0" y="74066"/>
                  </a:lnTo>
                  <a:close/>
                </a:path>
              </a:pathLst>
            </a:custGeom>
            <a:ln w="9525">
              <a:solidFill>
                <a:srgbClr val="38A0F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3" name="object 93"/>
            <p:cNvSpPr/>
            <p:nvPr/>
          </p:nvSpPr>
          <p:spPr>
            <a:xfrm>
              <a:off x="2165794" y="3818572"/>
              <a:ext cx="701675" cy="553720"/>
            </a:xfrm>
            <a:custGeom>
              <a:avLst/>
              <a:gdLst/>
              <a:ahLst/>
              <a:cxnLst/>
              <a:rect l="l" t="t" r="r" b="b"/>
              <a:pathLst>
                <a:path w="701675" h="553720">
                  <a:moveTo>
                    <a:pt x="272580" y="0"/>
                  </a:moveTo>
                  <a:lnTo>
                    <a:pt x="223435" y="27392"/>
                  </a:lnTo>
                  <a:lnTo>
                    <a:pt x="178208" y="56528"/>
                  </a:lnTo>
                  <a:lnTo>
                    <a:pt x="136588" y="87678"/>
                  </a:lnTo>
                  <a:lnTo>
                    <a:pt x="98267" y="121111"/>
                  </a:lnTo>
                  <a:lnTo>
                    <a:pt x="62935" y="157097"/>
                  </a:lnTo>
                  <a:lnTo>
                    <a:pt x="30282" y="195906"/>
                  </a:lnTo>
                  <a:lnTo>
                    <a:pt x="0" y="237807"/>
                  </a:lnTo>
                  <a:lnTo>
                    <a:pt x="701230" y="553402"/>
                  </a:lnTo>
                  <a:lnTo>
                    <a:pt x="272580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4" name="object 94"/>
            <p:cNvSpPr/>
            <p:nvPr/>
          </p:nvSpPr>
          <p:spPr>
            <a:xfrm>
              <a:off x="2165794" y="3818572"/>
              <a:ext cx="701675" cy="553720"/>
            </a:xfrm>
            <a:custGeom>
              <a:avLst/>
              <a:gdLst/>
              <a:ahLst/>
              <a:cxnLst/>
              <a:rect l="l" t="t" r="r" b="b"/>
              <a:pathLst>
                <a:path w="701675" h="553720">
                  <a:moveTo>
                    <a:pt x="0" y="237807"/>
                  </a:moveTo>
                  <a:lnTo>
                    <a:pt x="30282" y="195906"/>
                  </a:lnTo>
                  <a:lnTo>
                    <a:pt x="62935" y="157097"/>
                  </a:lnTo>
                  <a:lnTo>
                    <a:pt x="98267" y="121111"/>
                  </a:lnTo>
                  <a:lnTo>
                    <a:pt x="136588" y="87678"/>
                  </a:lnTo>
                  <a:lnTo>
                    <a:pt x="178208" y="56528"/>
                  </a:lnTo>
                  <a:lnTo>
                    <a:pt x="223435" y="27392"/>
                  </a:lnTo>
                  <a:lnTo>
                    <a:pt x="272580" y="0"/>
                  </a:lnTo>
                  <a:lnTo>
                    <a:pt x="701230" y="553402"/>
                  </a:lnTo>
                  <a:lnTo>
                    <a:pt x="0" y="237807"/>
                  </a:lnTo>
                  <a:close/>
                </a:path>
              </a:pathLst>
            </a:custGeom>
            <a:ln w="9525">
              <a:solidFill>
                <a:srgbClr val="744C2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5" name="object 95"/>
            <p:cNvSpPr/>
            <p:nvPr/>
          </p:nvSpPr>
          <p:spPr>
            <a:xfrm>
              <a:off x="2438374" y="3716566"/>
              <a:ext cx="429259" cy="655955"/>
            </a:xfrm>
            <a:custGeom>
              <a:avLst/>
              <a:gdLst/>
              <a:ahLst/>
              <a:cxnLst/>
              <a:rect l="l" t="t" r="r" b="b"/>
              <a:pathLst>
                <a:path w="429260" h="655954">
                  <a:moveTo>
                    <a:pt x="428332" y="0"/>
                  </a:moveTo>
                  <a:lnTo>
                    <a:pt x="376201" y="1218"/>
                  </a:lnTo>
                  <a:lnTo>
                    <a:pt x="325641" y="4860"/>
                  </a:lnTo>
                  <a:lnTo>
                    <a:pt x="276465" y="10971"/>
                  </a:lnTo>
                  <a:lnTo>
                    <a:pt x="228487" y="19596"/>
                  </a:lnTo>
                  <a:lnTo>
                    <a:pt x="181519" y="30779"/>
                  </a:lnTo>
                  <a:lnTo>
                    <a:pt x="135374" y="44565"/>
                  </a:lnTo>
                  <a:lnTo>
                    <a:pt x="89863" y="61000"/>
                  </a:lnTo>
                  <a:lnTo>
                    <a:pt x="44801" y="80128"/>
                  </a:lnTo>
                  <a:lnTo>
                    <a:pt x="0" y="101993"/>
                  </a:lnTo>
                  <a:lnTo>
                    <a:pt x="428650" y="655408"/>
                  </a:lnTo>
                  <a:lnTo>
                    <a:pt x="428332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6" name="object 96"/>
            <p:cNvSpPr/>
            <p:nvPr/>
          </p:nvSpPr>
          <p:spPr>
            <a:xfrm>
              <a:off x="2438374" y="3716566"/>
              <a:ext cx="429259" cy="655955"/>
            </a:xfrm>
            <a:custGeom>
              <a:avLst/>
              <a:gdLst/>
              <a:ahLst/>
              <a:cxnLst/>
              <a:rect l="l" t="t" r="r" b="b"/>
              <a:pathLst>
                <a:path w="429260" h="655954">
                  <a:moveTo>
                    <a:pt x="0" y="101993"/>
                  </a:moveTo>
                  <a:lnTo>
                    <a:pt x="44801" y="80128"/>
                  </a:lnTo>
                  <a:lnTo>
                    <a:pt x="89863" y="61000"/>
                  </a:lnTo>
                  <a:lnTo>
                    <a:pt x="135374" y="44565"/>
                  </a:lnTo>
                  <a:lnTo>
                    <a:pt x="181519" y="30779"/>
                  </a:lnTo>
                  <a:lnTo>
                    <a:pt x="228487" y="19596"/>
                  </a:lnTo>
                  <a:lnTo>
                    <a:pt x="276465" y="10971"/>
                  </a:lnTo>
                  <a:lnTo>
                    <a:pt x="325641" y="4860"/>
                  </a:lnTo>
                  <a:lnTo>
                    <a:pt x="376201" y="1218"/>
                  </a:lnTo>
                  <a:lnTo>
                    <a:pt x="428332" y="0"/>
                  </a:lnTo>
                  <a:lnTo>
                    <a:pt x="428650" y="655408"/>
                  </a:lnTo>
                  <a:lnTo>
                    <a:pt x="0" y="101993"/>
                  </a:lnTo>
                  <a:close/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7" name="object 97"/>
            <p:cNvSpPr/>
            <p:nvPr/>
          </p:nvSpPr>
          <p:spPr>
            <a:xfrm>
              <a:off x="3601313" y="4796155"/>
              <a:ext cx="257175" cy="113664"/>
            </a:xfrm>
            <a:custGeom>
              <a:avLst/>
              <a:gdLst/>
              <a:ahLst/>
              <a:cxnLst/>
              <a:rect l="l" t="t" r="r" b="b"/>
              <a:pathLst>
                <a:path w="257175" h="113664">
                  <a:moveTo>
                    <a:pt x="256730" y="113487"/>
                  </a:moveTo>
                  <a:lnTo>
                    <a:pt x="225071" y="108108"/>
                  </a:lnTo>
                  <a:lnTo>
                    <a:pt x="194644" y="93152"/>
                  </a:lnTo>
                  <a:lnTo>
                    <a:pt x="155119" y="70394"/>
                  </a:lnTo>
                  <a:lnTo>
                    <a:pt x="96164" y="4160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C4996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8" name="object 98"/>
            <p:cNvSpPr/>
            <p:nvPr/>
          </p:nvSpPr>
          <p:spPr>
            <a:xfrm>
              <a:off x="1788248" y="4658741"/>
              <a:ext cx="293370" cy="53975"/>
            </a:xfrm>
            <a:custGeom>
              <a:avLst/>
              <a:gdLst/>
              <a:ahLst/>
              <a:cxnLst/>
              <a:rect l="l" t="t" r="r" b="b"/>
              <a:pathLst>
                <a:path w="293369" h="53975">
                  <a:moveTo>
                    <a:pt x="0" y="53543"/>
                  </a:moveTo>
                  <a:lnTo>
                    <a:pt x="35294" y="51005"/>
                  </a:lnTo>
                  <a:lnTo>
                    <a:pt x="74228" y="43951"/>
                  </a:lnTo>
                  <a:lnTo>
                    <a:pt x="123529" y="33215"/>
                  </a:lnTo>
                  <a:lnTo>
                    <a:pt x="189928" y="19634"/>
                  </a:lnTo>
                  <a:lnTo>
                    <a:pt x="292849" y="0"/>
                  </a:lnTo>
                </a:path>
              </a:pathLst>
            </a:custGeom>
            <a:ln w="19050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9" name="object 99"/>
            <p:cNvSpPr/>
            <p:nvPr/>
          </p:nvSpPr>
          <p:spPr>
            <a:xfrm>
              <a:off x="1810194" y="3971264"/>
              <a:ext cx="333375" cy="121920"/>
            </a:xfrm>
            <a:custGeom>
              <a:avLst/>
              <a:gdLst/>
              <a:ahLst/>
              <a:cxnLst/>
              <a:rect l="l" t="t" r="r" b="b"/>
              <a:pathLst>
                <a:path w="333375" h="121920">
                  <a:moveTo>
                    <a:pt x="0" y="0"/>
                  </a:moveTo>
                  <a:lnTo>
                    <a:pt x="77072" y="14272"/>
                  </a:lnTo>
                  <a:lnTo>
                    <a:pt x="127032" y="30655"/>
                  </a:lnTo>
                  <a:lnTo>
                    <a:pt x="181481" y="51905"/>
                  </a:lnTo>
                  <a:lnTo>
                    <a:pt x="238074" y="77050"/>
                  </a:lnTo>
                  <a:lnTo>
                    <a:pt x="332879" y="121666"/>
                  </a:lnTo>
                </a:path>
              </a:pathLst>
            </a:custGeom>
            <a:ln w="19050">
              <a:solidFill>
                <a:srgbClr val="38A0F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927352" y="3752849"/>
              <a:ext cx="356870" cy="170815"/>
            </a:xfrm>
            <a:custGeom>
              <a:avLst/>
              <a:gdLst/>
              <a:ahLst/>
              <a:cxnLst/>
              <a:rect l="l" t="t" r="r" b="b"/>
              <a:pathLst>
                <a:path w="356869" h="170814">
                  <a:moveTo>
                    <a:pt x="0" y="0"/>
                  </a:moveTo>
                  <a:lnTo>
                    <a:pt x="76798" y="9659"/>
                  </a:lnTo>
                  <a:lnTo>
                    <a:pt x="129241" y="22472"/>
                  </a:lnTo>
                  <a:lnTo>
                    <a:pt x="184080" y="41262"/>
                  </a:lnTo>
                  <a:lnTo>
                    <a:pt x="236090" y="66522"/>
                  </a:lnTo>
                  <a:lnTo>
                    <a:pt x="280047" y="98742"/>
                  </a:lnTo>
                  <a:lnTo>
                    <a:pt x="356425" y="170459"/>
                  </a:lnTo>
                </a:path>
              </a:pathLst>
            </a:custGeom>
            <a:ln w="19050">
              <a:solidFill>
                <a:srgbClr val="744C2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217534" y="3468192"/>
              <a:ext cx="426720" cy="274955"/>
            </a:xfrm>
            <a:custGeom>
              <a:avLst/>
              <a:gdLst/>
              <a:ahLst/>
              <a:cxnLst/>
              <a:rect l="l" t="t" r="r" b="b"/>
              <a:pathLst>
                <a:path w="426719" h="274954">
                  <a:moveTo>
                    <a:pt x="0" y="0"/>
                  </a:moveTo>
                  <a:lnTo>
                    <a:pt x="65944" y="10337"/>
                  </a:lnTo>
                  <a:lnTo>
                    <a:pt x="117606" y="22695"/>
                  </a:lnTo>
                  <a:lnTo>
                    <a:pt x="175543" y="39344"/>
                  </a:lnTo>
                  <a:lnTo>
                    <a:pt x="235118" y="59907"/>
                  </a:lnTo>
                  <a:lnTo>
                    <a:pt x="291693" y="84010"/>
                  </a:lnTo>
                  <a:lnTo>
                    <a:pt x="340630" y="111274"/>
                  </a:lnTo>
                  <a:lnTo>
                    <a:pt x="377292" y="141325"/>
                  </a:lnTo>
                  <a:lnTo>
                    <a:pt x="397040" y="173786"/>
                  </a:lnTo>
                  <a:lnTo>
                    <a:pt x="426262" y="274396"/>
                  </a:lnTo>
                </a:path>
              </a:pathLst>
            </a:custGeom>
            <a:ln w="19050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3594287" y="4266640"/>
            <a:ext cx="698687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Black:</a:t>
            </a:r>
            <a:r>
              <a:rPr sz="794" spc="-35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63.0</a:t>
            </a:r>
            <a:r>
              <a:rPr sz="794" spc="-35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97324" y="4098552"/>
            <a:ext cx="680197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Hispanic: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18.0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148604" y="3249706"/>
            <a:ext cx="656104" cy="33268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53" dirty="0">
                <a:solidFill>
                  <a:srgbClr val="323232"/>
                </a:solidFill>
                <a:latin typeface="Gill Sans MT"/>
                <a:cs typeface="Gill Sans MT"/>
              </a:rPr>
              <a:t>White: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8.0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  <a:p>
            <a:pPr marL="53231">
              <a:spcBef>
                <a:spcPts val="569"/>
              </a:spcBef>
            </a:pP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Asian:</a:t>
            </a:r>
            <a:r>
              <a:rPr sz="794" spc="-35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2.0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308287" y="2997574"/>
            <a:ext cx="75079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Multi-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Racial: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9.0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53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1176618" y="4992221"/>
            <a:ext cx="3185272" cy="1008529"/>
            <a:chOff x="1181100" y="5657850"/>
            <a:chExt cx="3609975" cy="1143000"/>
          </a:xfrm>
        </p:grpSpPr>
        <p:sp>
          <p:nvSpPr>
            <p:cNvPr id="107" name="object 107"/>
            <p:cNvSpPr/>
            <p:nvPr/>
          </p:nvSpPr>
          <p:spPr>
            <a:xfrm>
              <a:off x="1181100" y="5657850"/>
              <a:ext cx="3609975" cy="1143000"/>
            </a:xfrm>
            <a:custGeom>
              <a:avLst/>
              <a:gdLst/>
              <a:ahLst/>
              <a:cxnLst/>
              <a:rect l="l" t="t" r="r" b="b"/>
              <a:pathLst>
                <a:path w="3609975" h="1143000">
                  <a:moveTo>
                    <a:pt x="1404937" y="1047750"/>
                  </a:moveTo>
                  <a:lnTo>
                    <a:pt x="1404937" y="1143000"/>
                  </a:lnTo>
                </a:path>
                <a:path w="3609975" h="1143000">
                  <a:moveTo>
                    <a:pt x="2290762" y="1047750"/>
                  </a:moveTo>
                  <a:lnTo>
                    <a:pt x="2290762" y="1143000"/>
                  </a:lnTo>
                </a:path>
                <a:path w="3609975" h="1143000">
                  <a:moveTo>
                    <a:pt x="3167062" y="1047750"/>
                  </a:moveTo>
                  <a:lnTo>
                    <a:pt x="3167062" y="1143000"/>
                  </a:lnTo>
                </a:path>
                <a:path w="3609975" h="1143000">
                  <a:moveTo>
                    <a:pt x="528637" y="1047750"/>
                  </a:moveTo>
                  <a:lnTo>
                    <a:pt x="528637" y="1143000"/>
                  </a:lnTo>
                </a:path>
                <a:path w="3609975" h="1143000">
                  <a:moveTo>
                    <a:pt x="95250" y="1052512"/>
                  </a:moveTo>
                  <a:lnTo>
                    <a:pt x="3609975" y="1052512"/>
                  </a:lnTo>
                </a:path>
                <a:path w="3609975" h="1143000">
                  <a:moveTo>
                    <a:pt x="95250" y="4762"/>
                  </a:moveTo>
                  <a:lnTo>
                    <a:pt x="0" y="4762"/>
                  </a:lnTo>
                </a:path>
                <a:path w="3609975" h="1143000">
                  <a:moveTo>
                    <a:pt x="95250" y="528637"/>
                  </a:moveTo>
                  <a:lnTo>
                    <a:pt x="0" y="528637"/>
                  </a:lnTo>
                </a:path>
                <a:path w="3609975" h="1143000">
                  <a:moveTo>
                    <a:pt x="95250" y="1052512"/>
                  </a:moveTo>
                  <a:lnTo>
                    <a:pt x="0" y="1052512"/>
                  </a:lnTo>
                </a:path>
                <a:path w="3609975" h="1143000">
                  <a:moveTo>
                    <a:pt x="90487" y="0"/>
                  </a:moveTo>
                  <a:lnTo>
                    <a:pt x="90487" y="104775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433512" y="6481762"/>
              <a:ext cx="571500" cy="224154"/>
            </a:xfrm>
            <a:custGeom>
              <a:avLst/>
              <a:gdLst/>
              <a:ahLst/>
              <a:cxnLst/>
              <a:rect l="l" t="t" r="r" b="b"/>
              <a:pathLst>
                <a:path w="571500" h="224154">
                  <a:moveTo>
                    <a:pt x="571499" y="0"/>
                  </a:moveTo>
                  <a:lnTo>
                    <a:pt x="0" y="0"/>
                  </a:lnTo>
                  <a:lnTo>
                    <a:pt x="0" y="223837"/>
                  </a:lnTo>
                  <a:lnTo>
                    <a:pt x="571499" y="223837"/>
                  </a:lnTo>
                  <a:lnTo>
                    <a:pt x="5714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433512" y="6481762"/>
              <a:ext cx="571500" cy="224154"/>
            </a:xfrm>
            <a:custGeom>
              <a:avLst/>
              <a:gdLst/>
              <a:ahLst/>
              <a:cxnLst/>
              <a:rect l="l" t="t" r="r" b="b"/>
              <a:pathLst>
                <a:path w="571500" h="224154">
                  <a:moveTo>
                    <a:pt x="571499" y="223837"/>
                  </a:moveTo>
                  <a:lnTo>
                    <a:pt x="571499" y="0"/>
                  </a:lnTo>
                  <a:lnTo>
                    <a:pt x="0" y="0"/>
                  </a:lnTo>
                  <a:lnTo>
                    <a:pt x="0" y="2238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309812" y="6215062"/>
              <a:ext cx="571500" cy="490855"/>
            </a:xfrm>
            <a:custGeom>
              <a:avLst/>
              <a:gdLst/>
              <a:ahLst/>
              <a:cxnLst/>
              <a:rect l="l" t="t" r="r" b="b"/>
              <a:pathLst>
                <a:path w="571500" h="490854">
                  <a:moveTo>
                    <a:pt x="571499" y="0"/>
                  </a:moveTo>
                  <a:lnTo>
                    <a:pt x="0" y="0"/>
                  </a:lnTo>
                  <a:lnTo>
                    <a:pt x="0" y="490537"/>
                  </a:lnTo>
                  <a:lnTo>
                    <a:pt x="571499" y="490537"/>
                  </a:lnTo>
                  <a:lnTo>
                    <a:pt x="57149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309812" y="6215062"/>
              <a:ext cx="571500" cy="490855"/>
            </a:xfrm>
            <a:custGeom>
              <a:avLst/>
              <a:gdLst/>
              <a:ahLst/>
              <a:cxnLst/>
              <a:rect l="l" t="t" r="r" b="b"/>
              <a:pathLst>
                <a:path w="571500" h="490854">
                  <a:moveTo>
                    <a:pt x="571499" y="490537"/>
                  </a:moveTo>
                  <a:lnTo>
                    <a:pt x="571499" y="0"/>
                  </a:lnTo>
                  <a:lnTo>
                    <a:pt x="0" y="0"/>
                  </a:lnTo>
                  <a:lnTo>
                    <a:pt x="0" y="4905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186112" y="6367462"/>
              <a:ext cx="571500" cy="338455"/>
            </a:xfrm>
            <a:custGeom>
              <a:avLst/>
              <a:gdLst/>
              <a:ahLst/>
              <a:cxnLst/>
              <a:rect l="l" t="t" r="r" b="b"/>
              <a:pathLst>
                <a:path w="571500" h="338454">
                  <a:moveTo>
                    <a:pt x="571499" y="0"/>
                  </a:moveTo>
                  <a:lnTo>
                    <a:pt x="0" y="0"/>
                  </a:lnTo>
                  <a:lnTo>
                    <a:pt x="0" y="338137"/>
                  </a:lnTo>
                  <a:lnTo>
                    <a:pt x="571499" y="338137"/>
                  </a:lnTo>
                  <a:lnTo>
                    <a:pt x="571499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186112" y="6367462"/>
              <a:ext cx="571500" cy="338455"/>
            </a:xfrm>
            <a:custGeom>
              <a:avLst/>
              <a:gdLst/>
              <a:ahLst/>
              <a:cxnLst/>
              <a:rect l="l" t="t" r="r" b="b"/>
              <a:pathLst>
                <a:path w="571500" h="338454">
                  <a:moveTo>
                    <a:pt x="571499" y="338137"/>
                  </a:moveTo>
                  <a:lnTo>
                    <a:pt x="571499" y="0"/>
                  </a:lnTo>
                  <a:lnTo>
                    <a:pt x="0" y="0"/>
                  </a:lnTo>
                  <a:lnTo>
                    <a:pt x="0" y="3381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062412" y="6596062"/>
              <a:ext cx="571500" cy="109855"/>
            </a:xfrm>
            <a:custGeom>
              <a:avLst/>
              <a:gdLst/>
              <a:ahLst/>
              <a:cxnLst/>
              <a:rect l="l" t="t" r="r" b="b"/>
              <a:pathLst>
                <a:path w="571500" h="109854">
                  <a:moveTo>
                    <a:pt x="571499" y="0"/>
                  </a:moveTo>
                  <a:lnTo>
                    <a:pt x="0" y="0"/>
                  </a:lnTo>
                  <a:lnTo>
                    <a:pt x="0" y="109537"/>
                  </a:lnTo>
                  <a:lnTo>
                    <a:pt x="571499" y="109537"/>
                  </a:lnTo>
                  <a:lnTo>
                    <a:pt x="57149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062412" y="6596062"/>
              <a:ext cx="571500" cy="109855"/>
            </a:xfrm>
            <a:custGeom>
              <a:avLst/>
              <a:gdLst/>
              <a:ahLst/>
              <a:cxnLst/>
              <a:rect l="l" t="t" r="r" b="b"/>
              <a:pathLst>
                <a:path w="571500" h="109854">
                  <a:moveTo>
                    <a:pt x="571499" y="109537"/>
                  </a:moveTo>
                  <a:lnTo>
                    <a:pt x="571499" y="0"/>
                  </a:lnTo>
                  <a:lnTo>
                    <a:pt x="0" y="0"/>
                  </a:lnTo>
                  <a:lnTo>
                    <a:pt x="0" y="1095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154429" y="4720479"/>
            <a:ext cx="301942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latin typeface="Arial Narrow"/>
                <a:cs typeface="Arial Narrow"/>
              </a:rPr>
              <a:t>Percent</a:t>
            </a:r>
            <a:r>
              <a:rPr sz="794" b="1" spc="4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of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Students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Reporting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Food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Insecurity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by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Race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and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spc="-9" dirty="0">
                <a:latin typeface="Arial Narrow"/>
                <a:cs typeface="Arial Narrow"/>
              </a:rPr>
              <a:t>Ethnicity,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spc="-18" dirty="0">
                <a:latin typeface="Arial Narrow"/>
                <a:cs typeface="Arial Narrow"/>
              </a:rPr>
              <a:t>2019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128" name="object 128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58</a:t>
            </a:fld>
            <a:endParaRPr spc="-22" dirty="0"/>
          </a:p>
        </p:txBody>
      </p:sp>
      <p:sp>
        <p:nvSpPr>
          <p:cNvPr id="117" name="object 117"/>
          <p:cNvSpPr txBox="1"/>
          <p:nvPr/>
        </p:nvSpPr>
        <p:spPr>
          <a:xfrm>
            <a:off x="1518397" y="5577729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10.9%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291603" y="5342405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23.8%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064809" y="5476876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16.4%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863228" y="5678581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latin typeface="Gill Sans MT"/>
                <a:cs typeface="Gill Sans MT"/>
              </a:rPr>
              <a:t>5.3%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483714" y="5967692"/>
            <a:ext cx="329453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774" marR="4483" indent="-15129">
              <a:lnSpc>
                <a:spcPct val="111100"/>
              </a:lnSpc>
              <a:spcBef>
                <a:spcPts val="88"/>
              </a:spcBef>
            </a:pPr>
            <a:r>
              <a:rPr sz="794" spc="-53" dirty="0">
                <a:latin typeface="Gill Sans MT"/>
                <a:cs typeface="Gill Sans MT"/>
              </a:rPr>
              <a:t>Howard</a:t>
            </a:r>
            <a:r>
              <a:rPr sz="794" spc="-31" dirty="0">
                <a:latin typeface="Gill Sans MT"/>
                <a:cs typeface="Gill Sans MT"/>
              </a:rPr>
              <a:t> County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229156" y="5981140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latin typeface="Gill Sans MT"/>
                <a:cs typeface="Gill Sans MT"/>
              </a:rPr>
              <a:t>NH</a:t>
            </a:r>
            <a:r>
              <a:rPr sz="794" spc="-40" dirty="0">
                <a:latin typeface="Gill Sans MT"/>
                <a:cs typeface="Gill Sans MT"/>
              </a:rPr>
              <a:t> </a:t>
            </a:r>
            <a:r>
              <a:rPr sz="794" spc="-9" dirty="0"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013836" y="5981140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776377" y="5981140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latin typeface="Gill Sans MT"/>
                <a:cs typeface="Gill Sans MT"/>
              </a:rPr>
              <a:t>NH</a:t>
            </a:r>
            <a:r>
              <a:rPr sz="794" spc="-40" dirty="0">
                <a:latin typeface="Gill Sans MT"/>
                <a:cs typeface="Gill Sans MT"/>
              </a:rPr>
              <a:t> </a:t>
            </a:r>
            <a:r>
              <a:rPr sz="794" spc="-49" dirty="0"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009787" y="5855074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959999" y="5392831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25%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59999" y="4930589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50%</a:t>
            </a:r>
            <a:endParaRPr sz="794">
              <a:latin typeface="Gill Sans MT"/>
              <a:cs typeface="Gill Sans M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677" y="707274"/>
            <a:ext cx="7788088" cy="367189"/>
          </a:xfrm>
          <a:prstGeom prst="rect">
            <a:avLst/>
          </a:prstGeom>
        </p:spPr>
        <p:txBody>
          <a:bodyPr vert="horz" wrap="square" lIns="0" tIns="14007" rIns="0" bIns="0" rtlCol="0" anchor="ctr">
            <a:spAutoFit/>
          </a:bodyPr>
          <a:lstStyle/>
          <a:p>
            <a:pPr marL="11206">
              <a:spcBef>
                <a:spcPts val="110"/>
              </a:spcBef>
            </a:pPr>
            <a:r>
              <a:rPr sz="2294" spc="88" dirty="0"/>
              <a:t>Race</a:t>
            </a:r>
            <a:r>
              <a:rPr sz="2294" spc="-49" dirty="0"/>
              <a:t> </a:t>
            </a:r>
            <a:r>
              <a:rPr sz="2294" spc="84" dirty="0"/>
              <a:t>and</a:t>
            </a:r>
            <a:r>
              <a:rPr sz="2294" spc="-44" dirty="0"/>
              <a:t> </a:t>
            </a:r>
            <a:r>
              <a:rPr sz="2294" spc="93" dirty="0"/>
              <a:t>Ethnicity</a:t>
            </a:r>
            <a:r>
              <a:rPr sz="2294" spc="-44" dirty="0"/>
              <a:t> </a:t>
            </a:r>
            <a:r>
              <a:rPr sz="2294" spc="79" dirty="0"/>
              <a:t>Comparison</a:t>
            </a:r>
            <a:r>
              <a:rPr sz="2294" spc="-44" dirty="0"/>
              <a:t> </a:t>
            </a:r>
            <a:r>
              <a:rPr sz="2294" spc="49" dirty="0"/>
              <a:t>of</a:t>
            </a:r>
            <a:r>
              <a:rPr sz="2294" spc="-49" dirty="0"/>
              <a:t> </a:t>
            </a:r>
            <a:r>
              <a:rPr sz="2294" spc="84" dirty="0"/>
              <a:t>Socioeconomic</a:t>
            </a:r>
            <a:r>
              <a:rPr sz="2294" spc="-44" dirty="0"/>
              <a:t> </a:t>
            </a:r>
            <a:r>
              <a:rPr sz="2294" spc="75" dirty="0"/>
              <a:t>Indicators</a:t>
            </a:r>
            <a:endParaRPr sz="2294"/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4" name="object 4"/>
          <p:cNvGrpSpPr/>
          <p:nvPr/>
        </p:nvGrpSpPr>
        <p:grpSpPr>
          <a:xfrm>
            <a:off x="722780" y="2823882"/>
            <a:ext cx="3235699" cy="2000250"/>
            <a:chOff x="666750" y="3200400"/>
            <a:chExt cx="3667125" cy="2266950"/>
          </a:xfrm>
        </p:grpSpPr>
        <p:sp>
          <p:nvSpPr>
            <p:cNvPr id="5" name="object 5"/>
            <p:cNvSpPr/>
            <p:nvPr/>
          </p:nvSpPr>
          <p:spPr>
            <a:xfrm>
              <a:off x="762000" y="3205162"/>
              <a:ext cx="3571875" cy="552450"/>
            </a:xfrm>
            <a:custGeom>
              <a:avLst/>
              <a:gdLst/>
              <a:ahLst/>
              <a:cxnLst/>
              <a:rect l="l" t="t" r="r" b="b"/>
              <a:pathLst>
                <a:path w="3571875" h="552450">
                  <a:moveTo>
                    <a:pt x="0" y="0"/>
                  </a:moveTo>
                  <a:lnTo>
                    <a:pt x="3571875" y="0"/>
                  </a:lnTo>
                </a:path>
                <a:path w="3571875" h="552450">
                  <a:moveTo>
                    <a:pt x="0" y="552450"/>
                  </a:moveTo>
                  <a:lnTo>
                    <a:pt x="3571875" y="55245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762000" y="4300537"/>
              <a:ext cx="3571875" cy="533400"/>
            </a:xfrm>
            <a:custGeom>
              <a:avLst/>
              <a:gdLst/>
              <a:ahLst/>
              <a:cxnLst/>
              <a:rect l="l" t="t" r="r" b="b"/>
              <a:pathLst>
                <a:path w="3571875" h="533400">
                  <a:moveTo>
                    <a:pt x="0" y="0"/>
                  </a:moveTo>
                  <a:lnTo>
                    <a:pt x="166687" y="0"/>
                  </a:lnTo>
                </a:path>
                <a:path w="3571875" h="533400">
                  <a:moveTo>
                    <a:pt x="547687" y="0"/>
                  </a:moveTo>
                  <a:lnTo>
                    <a:pt x="881062" y="0"/>
                  </a:lnTo>
                </a:path>
                <a:path w="3571875" h="533400">
                  <a:moveTo>
                    <a:pt x="1262062" y="0"/>
                  </a:moveTo>
                  <a:lnTo>
                    <a:pt x="3024187" y="0"/>
                  </a:lnTo>
                </a:path>
                <a:path w="3571875" h="533400">
                  <a:moveTo>
                    <a:pt x="3405187" y="0"/>
                  </a:moveTo>
                  <a:lnTo>
                    <a:pt x="3571875" y="0"/>
                  </a:lnTo>
                </a:path>
                <a:path w="3571875" h="533400">
                  <a:moveTo>
                    <a:pt x="0" y="533400"/>
                  </a:moveTo>
                  <a:lnTo>
                    <a:pt x="166687" y="533400"/>
                  </a:lnTo>
                </a:path>
                <a:path w="3571875" h="533400">
                  <a:moveTo>
                    <a:pt x="547687" y="533400"/>
                  </a:moveTo>
                  <a:lnTo>
                    <a:pt x="881062" y="533400"/>
                  </a:lnTo>
                </a:path>
                <a:path w="3571875" h="533400">
                  <a:moveTo>
                    <a:pt x="1262062" y="533400"/>
                  </a:moveTo>
                  <a:lnTo>
                    <a:pt x="1595437" y="533400"/>
                  </a:lnTo>
                </a:path>
                <a:path w="3571875" h="533400">
                  <a:moveTo>
                    <a:pt x="1976437" y="533400"/>
                  </a:moveTo>
                  <a:lnTo>
                    <a:pt x="3024187" y="533400"/>
                  </a:lnTo>
                </a:path>
                <a:path w="3571875" h="533400">
                  <a:moveTo>
                    <a:pt x="3405187" y="533400"/>
                  </a:moveTo>
                  <a:lnTo>
                    <a:pt x="3571875" y="53340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762000" y="5376862"/>
              <a:ext cx="3571875" cy="0"/>
            </a:xfrm>
            <a:custGeom>
              <a:avLst/>
              <a:gdLst/>
              <a:ahLst/>
              <a:cxnLst/>
              <a:rect l="l" t="t" r="r" b="b"/>
              <a:pathLst>
                <a:path w="3571875">
                  <a:moveTo>
                    <a:pt x="0" y="0"/>
                  </a:moveTo>
                  <a:lnTo>
                    <a:pt x="357187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666750" y="3205162"/>
              <a:ext cx="3667125" cy="2262505"/>
            </a:xfrm>
            <a:custGeom>
              <a:avLst/>
              <a:gdLst/>
              <a:ahLst/>
              <a:cxnLst/>
              <a:rect l="l" t="t" r="r" b="b"/>
              <a:pathLst>
                <a:path w="3667125" h="2262504">
                  <a:moveTo>
                    <a:pt x="1166812" y="2166937"/>
                  </a:moveTo>
                  <a:lnTo>
                    <a:pt x="1166812" y="2262187"/>
                  </a:lnTo>
                </a:path>
                <a:path w="3667125" h="2262504">
                  <a:moveTo>
                    <a:pt x="1881187" y="2166937"/>
                  </a:moveTo>
                  <a:lnTo>
                    <a:pt x="1881187" y="2262187"/>
                  </a:lnTo>
                </a:path>
                <a:path w="3667125" h="2262504">
                  <a:moveTo>
                    <a:pt x="2595562" y="2166937"/>
                  </a:moveTo>
                  <a:lnTo>
                    <a:pt x="2595562" y="2262187"/>
                  </a:lnTo>
                </a:path>
                <a:path w="3667125" h="2262504">
                  <a:moveTo>
                    <a:pt x="3309937" y="2166937"/>
                  </a:moveTo>
                  <a:lnTo>
                    <a:pt x="3309937" y="2262187"/>
                  </a:lnTo>
                </a:path>
                <a:path w="3667125" h="2262504">
                  <a:moveTo>
                    <a:pt x="452437" y="2166937"/>
                  </a:moveTo>
                  <a:lnTo>
                    <a:pt x="452437" y="2262187"/>
                  </a:lnTo>
                </a:path>
                <a:path w="3667125" h="2262504">
                  <a:moveTo>
                    <a:pt x="95250" y="2171700"/>
                  </a:moveTo>
                  <a:lnTo>
                    <a:pt x="3667125" y="2171700"/>
                  </a:lnTo>
                </a:path>
                <a:path w="3667125" h="2262504">
                  <a:moveTo>
                    <a:pt x="95250" y="0"/>
                  </a:moveTo>
                  <a:lnTo>
                    <a:pt x="0" y="0"/>
                  </a:lnTo>
                </a:path>
                <a:path w="3667125" h="2262504">
                  <a:moveTo>
                    <a:pt x="95250" y="552450"/>
                  </a:moveTo>
                  <a:lnTo>
                    <a:pt x="0" y="552450"/>
                  </a:lnTo>
                </a:path>
                <a:path w="3667125" h="2262504">
                  <a:moveTo>
                    <a:pt x="95250" y="1095375"/>
                  </a:moveTo>
                  <a:lnTo>
                    <a:pt x="0" y="1095375"/>
                  </a:lnTo>
                </a:path>
                <a:path w="3667125" h="2262504">
                  <a:moveTo>
                    <a:pt x="95250" y="1628775"/>
                  </a:moveTo>
                  <a:lnTo>
                    <a:pt x="0" y="1628775"/>
                  </a:lnTo>
                </a:path>
                <a:path w="3667125" h="2262504">
                  <a:moveTo>
                    <a:pt x="95250" y="2171700"/>
                  </a:moveTo>
                  <a:lnTo>
                    <a:pt x="0" y="2171700"/>
                  </a:lnTo>
                </a:path>
                <a:path w="3667125" h="2262504">
                  <a:moveTo>
                    <a:pt x="90487" y="4762"/>
                  </a:moveTo>
                  <a:lnTo>
                    <a:pt x="90487" y="21669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928687" y="4024312"/>
              <a:ext cx="381000" cy="1348105"/>
            </a:xfrm>
            <a:custGeom>
              <a:avLst/>
              <a:gdLst/>
              <a:ahLst/>
              <a:cxnLst/>
              <a:rect l="l" t="t" r="r" b="b"/>
              <a:pathLst>
                <a:path w="381000" h="1348104">
                  <a:moveTo>
                    <a:pt x="380999" y="0"/>
                  </a:moveTo>
                  <a:lnTo>
                    <a:pt x="0" y="0"/>
                  </a:lnTo>
                  <a:lnTo>
                    <a:pt x="0" y="1347787"/>
                  </a:lnTo>
                  <a:lnTo>
                    <a:pt x="380999" y="1347787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928687" y="4024312"/>
              <a:ext cx="381000" cy="1348105"/>
            </a:xfrm>
            <a:custGeom>
              <a:avLst/>
              <a:gdLst/>
              <a:ahLst/>
              <a:cxnLst/>
              <a:rect l="l" t="t" r="r" b="b"/>
              <a:pathLst>
                <a:path w="381000" h="1348104">
                  <a:moveTo>
                    <a:pt x="380999" y="1347787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134778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1643062" y="4214812"/>
              <a:ext cx="381000" cy="1157605"/>
            </a:xfrm>
            <a:custGeom>
              <a:avLst/>
              <a:gdLst/>
              <a:ahLst/>
              <a:cxnLst/>
              <a:rect l="l" t="t" r="r" b="b"/>
              <a:pathLst>
                <a:path w="381000" h="1157604">
                  <a:moveTo>
                    <a:pt x="380999" y="0"/>
                  </a:moveTo>
                  <a:lnTo>
                    <a:pt x="0" y="0"/>
                  </a:lnTo>
                  <a:lnTo>
                    <a:pt x="0" y="1157287"/>
                  </a:lnTo>
                  <a:lnTo>
                    <a:pt x="380999" y="1157287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3062" y="4214812"/>
              <a:ext cx="381000" cy="1157605"/>
            </a:xfrm>
            <a:custGeom>
              <a:avLst/>
              <a:gdLst/>
              <a:ahLst/>
              <a:cxnLst/>
              <a:rect l="l" t="t" r="r" b="b"/>
              <a:pathLst>
                <a:path w="381000" h="1157604">
                  <a:moveTo>
                    <a:pt x="380999" y="1157287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115728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2357437" y="4500562"/>
              <a:ext cx="381000" cy="871855"/>
            </a:xfrm>
            <a:custGeom>
              <a:avLst/>
              <a:gdLst/>
              <a:ahLst/>
              <a:cxnLst/>
              <a:rect l="l" t="t" r="r" b="b"/>
              <a:pathLst>
                <a:path w="381000" h="871854">
                  <a:moveTo>
                    <a:pt x="380999" y="0"/>
                  </a:moveTo>
                  <a:lnTo>
                    <a:pt x="0" y="0"/>
                  </a:lnTo>
                  <a:lnTo>
                    <a:pt x="0" y="871537"/>
                  </a:lnTo>
                  <a:lnTo>
                    <a:pt x="380999" y="871537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2357437" y="4500562"/>
              <a:ext cx="381000" cy="871855"/>
            </a:xfrm>
            <a:custGeom>
              <a:avLst/>
              <a:gdLst/>
              <a:ahLst/>
              <a:cxnLst/>
              <a:rect l="l" t="t" r="r" b="b"/>
              <a:pathLst>
                <a:path w="381000" h="871854">
                  <a:moveTo>
                    <a:pt x="380999" y="871537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87153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3071812" y="3824287"/>
              <a:ext cx="381000" cy="1548130"/>
            </a:xfrm>
            <a:custGeom>
              <a:avLst/>
              <a:gdLst/>
              <a:ahLst/>
              <a:cxnLst/>
              <a:rect l="l" t="t" r="r" b="b"/>
              <a:pathLst>
                <a:path w="381000" h="1548129">
                  <a:moveTo>
                    <a:pt x="380999" y="0"/>
                  </a:moveTo>
                  <a:lnTo>
                    <a:pt x="0" y="0"/>
                  </a:lnTo>
                  <a:lnTo>
                    <a:pt x="0" y="1547812"/>
                  </a:lnTo>
                  <a:lnTo>
                    <a:pt x="380999" y="1547812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3071812" y="3824287"/>
              <a:ext cx="381000" cy="1548130"/>
            </a:xfrm>
            <a:custGeom>
              <a:avLst/>
              <a:gdLst/>
              <a:ahLst/>
              <a:cxnLst/>
              <a:rect l="l" t="t" r="r" b="b"/>
              <a:pathLst>
                <a:path w="381000" h="1548129">
                  <a:moveTo>
                    <a:pt x="380999" y="1547812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154781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6187" y="4005262"/>
              <a:ext cx="381000" cy="1367155"/>
            </a:xfrm>
            <a:custGeom>
              <a:avLst/>
              <a:gdLst/>
              <a:ahLst/>
              <a:cxnLst/>
              <a:rect l="l" t="t" r="r" b="b"/>
              <a:pathLst>
                <a:path w="381000" h="1367154">
                  <a:moveTo>
                    <a:pt x="380999" y="0"/>
                  </a:moveTo>
                  <a:lnTo>
                    <a:pt x="0" y="0"/>
                  </a:lnTo>
                  <a:lnTo>
                    <a:pt x="0" y="1366837"/>
                  </a:lnTo>
                  <a:lnTo>
                    <a:pt x="380999" y="1366837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3786187" y="4005262"/>
              <a:ext cx="381000" cy="1367155"/>
            </a:xfrm>
            <a:custGeom>
              <a:avLst/>
              <a:gdLst/>
              <a:ahLst/>
              <a:cxnLst/>
              <a:rect l="l" t="t" r="r" b="b"/>
              <a:pathLst>
                <a:path w="381000" h="1367154">
                  <a:moveTo>
                    <a:pt x="380999" y="1366837"/>
                  </a:moveTo>
                  <a:lnTo>
                    <a:pt x="380999" y="0"/>
                  </a:lnTo>
                  <a:lnTo>
                    <a:pt x="0" y="0"/>
                  </a:lnTo>
                  <a:lnTo>
                    <a:pt x="0" y="136683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04265" y="1103312"/>
            <a:ext cx="3776943" cy="1601974"/>
          </a:xfrm>
          <a:prstGeom prst="rect">
            <a:avLst/>
          </a:prstGeom>
        </p:spPr>
        <p:txBody>
          <a:bodyPr vert="horz" wrap="square" lIns="0" tIns="193862" rIns="0" bIns="0" rtlCol="0">
            <a:spAutoFit/>
          </a:bodyPr>
          <a:lstStyle/>
          <a:p>
            <a:pPr marL="65558">
              <a:spcBef>
                <a:spcPts val="1527"/>
              </a:spcBef>
            </a:pPr>
            <a:r>
              <a:rPr sz="2294" b="1" spc="84" dirty="0">
                <a:solidFill>
                  <a:srgbClr val="0065CC"/>
                </a:solidFill>
                <a:latin typeface="Calibri"/>
                <a:cs typeface="Calibri"/>
              </a:rPr>
              <a:t>Education</a:t>
            </a:r>
            <a:r>
              <a:rPr sz="2294" b="1" spc="-57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84" dirty="0">
                <a:solidFill>
                  <a:srgbClr val="0065CC"/>
                </a:solidFill>
                <a:latin typeface="Calibri"/>
                <a:cs typeface="Calibri"/>
              </a:rPr>
              <a:t>and</a:t>
            </a:r>
            <a:r>
              <a:rPr sz="2294" b="1" spc="-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71" dirty="0">
                <a:solidFill>
                  <a:srgbClr val="0065CC"/>
                </a:solidFill>
                <a:latin typeface="Calibri"/>
                <a:cs typeface="Calibri"/>
              </a:rPr>
              <a:t>Income</a:t>
            </a:r>
            <a:endParaRPr sz="2294">
              <a:latin typeface="Calibri"/>
              <a:cs typeface="Calibri"/>
            </a:endParaRPr>
          </a:p>
          <a:p>
            <a:pPr marL="33619" marR="26896">
              <a:lnSpc>
                <a:spcPts val="1394"/>
              </a:lnSpc>
              <a:spcBef>
                <a:spcPts val="807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County,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2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5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adults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have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bachelors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degree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or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higher.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However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lower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percentage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Hispanic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NH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have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post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secondary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degree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to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other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 groups.</a:t>
            </a:r>
            <a:r>
              <a:rPr sz="993" spc="-13" baseline="44444" dirty="0">
                <a:solidFill>
                  <a:srgbClr val="323232"/>
                </a:solidFill>
                <a:latin typeface="Calibri"/>
                <a:cs typeface="Calibri"/>
              </a:rPr>
              <a:t>7</a:t>
            </a:r>
            <a:endParaRPr sz="993" baseline="44444">
              <a:latin typeface="Calibri"/>
              <a:cs typeface="Calibri"/>
            </a:endParaRPr>
          </a:p>
          <a:p>
            <a:pPr marL="549678">
              <a:spcBef>
                <a:spcPts val="702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Percent</a:t>
            </a:r>
            <a:r>
              <a:rPr sz="927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with</a:t>
            </a:r>
            <a:r>
              <a:rPr sz="927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BA/BS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Degree</a:t>
            </a:r>
            <a:r>
              <a:rPr sz="927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or</a:t>
            </a:r>
            <a:r>
              <a:rPr sz="927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Higher,</a:t>
            </a:r>
            <a:r>
              <a:rPr sz="927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49" dirty="0">
                <a:solidFill>
                  <a:srgbClr val="323232"/>
                </a:solidFill>
                <a:latin typeface="Arial Narrow"/>
                <a:cs typeface="Arial Narrow"/>
              </a:rPr>
              <a:t>2016-</a:t>
            </a:r>
            <a:r>
              <a:rPr sz="927" b="1" spc="35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2110" y="3384176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62.7%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02441" y="3552265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53.9%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32772" y="3804397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40.7%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63103" y="3207684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71.9%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93434" y="3367368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63.4%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7386" y="4791074"/>
            <a:ext cx="329453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774" marR="4483" indent="-15129">
              <a:lnSpc>
                <a:spcPct val="111100"/>
              </a:lnSpc>
              <a:spcBef>
                <a:spcPts val="88"/>
              </a:spcBef>
            </a:pPr>
            <a:r>
              <a:rPr sz="794" spc="-53" dirty="0">
                <a:solidFill>
                  <a:srgbClr val="323232"/>
                </a:solidFill>
                <a:latin typeface="Gill Sans MT"/>
                <a:cs typeface="Gill Sans MT"/>
              </a:rPr>
              <a:t>Howard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 County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57851" y="4804523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97555" y="4804523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89849" y="4804523"/>
            <a:ext cx="2470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45474" y="4804523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5944" y="4678456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6156" y="4201506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25%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6156" y="3724555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50%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6156" y="3247605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75%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6374" y="2770655"/>
            <a:ext cx="23588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100%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420848" y="1706331"/>
            <a:ext cx="3319743" cy="2001931"/>
            <a:chOff x="5991227" y="1933841"/>
            <a:chExt cx="3762375" cy="2268855"/>
          </a:xfrm>
        </p:grpSpPr>
        <p:sp>
          <p:nvSpPr>
            <p:cNvPr id="36" name="object 36"/>
            <p:cNvSpPr/>
            <p:nvPr/>
          </p:nvSpPr>
          <p:spPr>
            <a:xfrm>
              <a:off x="6086477" y="1938608"/>
              <a:ext cx="3667125" cy="0"/>
            </a:xfrm>
            <a:custGeom>
              <a:avLst/>
              <a:gdLst/>
              <a:ahLst/>
              <a:cxnLst/>
              <a:rect l="l" t="t" r="r" b="b"/>
              <a:pathLst>
                <a:path w="3667125">
                  <a:moveTo>
                    <a:pt x="0" y="0"/>
                  </a:moveTo>
                  <a:lnTo>
                    <a:pt x="3667112" y="0"/>
                  </a:lnTo>
                </a:path>
              </a:pathLst>
            </a:custGeom>
            <a:ln w="9532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6086477" y="2672618"/>
              <a:ext cx="3667125" cy="715010"/>
            </a:xfrm>
            <a:custGeom>
              <a:avLst/>
              <a:gdLst/>
              <a:ahLst/>
              <a:cxnLst/>
              <a:rect l="l" t="t" r="r" b="b"/>
              <a:pathLst>
                <a:path w="3667125" h="715010">
                  <a:moveTo>
                    <a:pt x="0" y="0"/>
                  </a:moveTo>
                  <a:lnTo>
                    <a:pt x="176209" y="0"/>
                  </a:lnTo>
                </a:path>
                <a:path w="3667125" h="715010">
                  <a:moveTo>
                    <a:pt x="557209" y="0"/>
                  </a:moveTo>
                  <a:lnTo>
                    <a:pt x="3109909" y="0"/>
                  </a:lnTo>
                </a:path>
                <a:path w="3667125" h="715010">
                  <a:moveTo>
                    <a:pt x="3490909" y="0"/>
                  </a:moveTo>
                  <a:lnTo>
                    <a:pt x="3667112" y="0"/>
                  </a:lnTo>
                </a:path>
                <a:path w="3667125" h="715010">
                  <a:moveTo>
                    <a:pt x="0" y="714940"/>
                  </a:moveTo>
                  <a:lnTo>
                    <a:pt x="176209" y="714940"/>
                  </a:lnTo>
                </a:path>
                <a:path w="3667125" h="715010">
                  <a:moveTo>
                    <a:pt x="557209" y="714940"/>
                  </a:moveTo>
                  <a:lnTo>
                    <a:pt x="909634" y="714940"/>
                  </a:lnTo>
                </a:path>
                <a:path w="3667125" h="715010">
                  <a:moveTo>
                    <a:pt x="1290634" y="714940"/>
                  </a:moveTo>
                  <a:lnTo>
                    <a:pt x="1643059" y="714940"/>
                  </a:lnTo>
                </a:path>
                <a:path w="3667125" h="715010">
                  <a:moveTo>
                    <a:pt x="2024059" y="714940"/>
                  </a:moveTo>
                  <a:lnTo>
                    <a:pt x="3109909" y="714940"/>
                  </a:lnTo>
                </a:path>
                <a:path w="3667125" h="715010">
                  <a:moveTo>
                    <a:pt x="3490909" y="714940"/>
                  </a:moveTo>
                  <a:lnTo>
                    <a:pt x="3667112" y="714940"/>
                  </a:lnTo>
                </a:path>
              </a:pathLst>
            </a:custGeom>
            <a:ln w="9532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6086477" y="4112028"/>
              <a:ext cx="3667125" cy="0"/>
            </a:xfrm>
            <a:custGeom>
              <a:avLst/>
              <a:gdLst/>
              <a:ahLst/>
              <a:cxnLst/>
              <a:rect l="l" t="t" r="r" b="b"/>
              <a:pathLst>
                <a:path w="3667125">
                  <a:moveTo>
                    <a:pt x="0" y="0"/>
                  </a:moveTo>
                  <a:lnTo>
                    <a:pt x="3667112" y="0"/>
                  </a:lnTo>
                </a:path>
              </a:pathLst>
            </a:custGeom>
            <a:ln w="9532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5991227" y="1938608"/>
              <a:ext cx="3762375" cy="2264410"/>
            </a:xfrm>
            <a:custGeom>
              <a:avLst/>
              <a:gdLst/>
              <a:ahLst/>
              <a:cxnLst/>
              <a:rect l="l" t="t" r="r" b="b"/>
              <a:pathLst>
                <a:path w="3762375" h="2264410">
                  <a:moveTo>
                    <a:pt x="1195381" y="2168655"/>
                  </a:moveTo>
                  <a:lnTo>
                    <a:pt x="1195381" y="2263981"/>
                  </a:lnTo>
                </a:path>
                <a:path w="3762375" h="2264410">
                  <a:moveTo>
                    <a:pt x="1928806" y="2168655"/>
                  </a:moveTo>
                  <a:lnTo>
                    <a:pt x="1928806" y="2263981"/>
                  </a:lnTo>
                </a:path>
                <a:path w="3762375" h="2264410">
                  <a:moveTo>
                    <a:pt x="2662231" y="2168655"/>
                  </a:moveTo>
                  <a:lnTo>
                    <a:pt x="2662231" y="2263981"/>
                  </a:lnTo>
                </a:path>
                <a:path w="3762375" h="2264410">
                  <a:moveTo>
                    <a:pt x="3395669" y="2168655"/>
                  </a:moveTo>
                  <a:lnTo>
                    <a:pt x="3395669" y="2263981"/>
                  </a:lnTo>
                </a:path>
                <a:path w="3762375" h="2264410">
                  <a:moveTo>
                    <a:pt x="461956" y="2168655"/>
                  </a:moveTo>
                  <a:lnTo>
                    <a:pt x="461956" y="2263981"/>
                  </a:lnTo>
                </a:path>
                <a:path w="3762375" h="2264410">
                  <a:moveTo>
                    <a:pt x="95250" y="2173419"/>
                  </a:moveTo>
                  <a:lnTo>
                    <a:pt x="3762362" y="2173419"/>
                  </a:lnTo>
                </a:path>
                <a:path w="3762375" h="2264410">
                  <a:moveTo>
                    <a:pt x="95250" y="0"/>
                  </a:moveTo>
                  <a:lnTo>
                    <a:pt x="0" y="0"/>
                  </a:lnTo>
                </a:path>
                <a:path w="3762375" h="2264410">
                  <a:moveTo>
                    <a:pt x="95250" y="734010"/>
                  </a:moveTo>
                  <a:lnTo>
                    <a:pt x="0" y="734010"/>
                  </a:lnTo>
                </a:path>
                <a:path w="3762375" h="2264410">
                  <a:moveTo>
                    <a:pt x="95250" y="1448950"/>
                  </a:moveTo>
                  <a:lnTo>
                    <a:pt x="0" y="1448950"/>
                  </a:lnTo>
                </a:path>
                <a:path w="3762375" h="2264410">
                  <a:moveTo>
                    <a:pt x="95250" y="2173419"/>
                  </a:moveTo>
                  <a:lnTo>
                    <a:pt x="0" y="2173419"/>
                  </a:lnTo>
                </a:path>
                <a:path w="3762375" h="2264410">
                  <a:moveTo>
                    <a:pt x="90489" y="4764"/>
                  </a:moveTo>
                  <a:lnTo>
                    <a:pt x="90489" y="2168655"/>
                  </a:lnTo>
                </a:path>
              </a:pathLst>
            </a:custGeom>
            <a:ln w="9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" name="object 40"/>
            <p:cNvSpPr/>
            <p:nvPr/>
          </p:nvSpPr>
          <p:spPr>
            <a:xfrm>
              <a:off x="6262687" y="2367597"/>
              <a:ext cx="381000" cy="1739900"/>
            </a:xfrm>
            <a:custGeom>
              <a:avLst/>
              <a:gdLst/>
              <a:ahLst/>
              <a:cxnLst/>
              <a:rect l="l" t="t" r="r" b="b"/>
              <a:pathLst>
                <a:path w="381000" h="1739900">
                  <a:moveTo>
                    <a:pt x="380999" y="0"/>
                  </a:moveTo>
                  <a:lnTo>
                    <a:pt x="0" y="0"/>
                  </a:lnTo>
                  <a:lnTo>
                    <a:pt x="0" y="1739696"/>
                  </a:lnTo>
                  <a:lnTo>
                    <a:pt x="380999" y="1739696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" name="object 41"/>
            <p:cNvSpPr/>
            <p:nvPr/>
          </p:nvSpPr>
          <p:spPr>
            <a:xfrm>
              <a:off x="6262683" y="2367569"/>
              <a:ext cx="381000" cy="1739900"/>
            </a:xfrm>
            <a:custGeom>
              <a:avLst/>
              <a:gdLst/>
              <a:ahLst/>
              <a:cxnLst/>
              <a:rect l="l" t="t" r="r" b="b"/>
              <a:pathLst>
                <a:path w="381000" h="1739900">
                  <a:moveTo>
                    <a:pt x="0" y="0"/>
                  </a:moveTo>
                  <a:lnTo>
                    <a:pt x="381000" y="0"/>
                  </a:lnTo>
                  <a:lnTo>
                    <a:pt x="381000" y="1739724"/>
                  </a:lnTo>
                </a:path>
                <a:path w="381000" h="1739900">
                  <a:moveTo>
                    <a:pt x="0" y="1739724"/>
                  </a:moveTo>
                  <a:lnTo>
                    <a:pt x="0" y="0"/>
                  </a:lnTo>
                </a:path>
              </a:pathLst>
            </a:custGeom>
            <a:ln w="9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6996112" y="2748902"/>
              <a:ext cx="381000" cy="1358900"/>
            </a:xfrm>
            <a:custGeom>
              <a:avLst/>
              <a:gdLst/>
              <a:ahLst/>
              <a:cxnLst/>
              <a:rect l="l" t="t" r="r" b="b"/>
              <a:pathLst>
                <a:path w="381000" h="1358900">
                  <a:moveTo>
                    <a:pt x="380999" y="0"/>
                  </a:moveTo>
                  <a:lnTo>
                    <a:pt x="0" y="0"/>
                  </a:lnTo>
                  <a:lnTo>
                    <a:pt x="0" y="1358391"/>
                  </a:lnTo>
                  <a:lnTo>
                    <a:pt x="380999" y="1358391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" name="object 43"/>
            <p:cNvSpPr/>
            <p:nvPr/>
          </p:nvSpPr>
          <p:spPr>
            <a:xfrm>
              <a:off x="6996108" y="2748874"/>
              <a:ext cx="381000" cy="1358900"/>
            </a:xfrm>
            <a:custGeom>
              <a:avLst/>
              <a:gdLst/>
              <a:ahLst/>
              <a:cxnLst/>
              <a:rect l="l" t="t" r="r" b="b"/>
              <a:pathLst>
                <a:path w="381000" h="1358900">
                  <a:moveTo>
                    <a:pt x="0" y="0"/>
                  </a:moveTo>
                  <a:lnTo>
                    <a:pt x="381000" y="0"/>
                  </a:lnTo>
                  <a:lnTo>
                    <a:pt x="381000" y="1358419"/>
                  </a:lnTo>
                </a:path>
                <a:path w="381000" h="1358900">
                  <a:moveTo>
                    <a:pt x="0" y="1358419"/>
                  </a:moveTo>
                  <a:lnTo>
                    <a:pt x="0" y="0"/>
                  </a:lnTo>
                </a:path>
              </a:pathLst>
            </a:custGeom>
            <a:ln w="9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" name="object 44"/>
            <p:cNvSpPr/>
            <p:nvPr/>
          </p:nvSpPr>
          <p:spPr>
            <a:xfrm>
              <a:off x="7729537" y="2739364"/>
              <a:ext cx="381000" cy="1368425"/>
            </a:xfrm>
            <a:custGeom>
              <a:avLst/>
              <a:gdLst/>
              <a:ahLst/>
              <a:cxnLst/>
              <a:rect l="l" t="t" r="r" b="b"/>
              <a:pathLst>
                <a:path w="381000" h="1368425">
                  <a:moveTo>
                    <a:pt x="380999" y="0"/>
                  </a:moveTo>
                  <a:lnTo>
                    <a:pt x="0" y="0"/>
                  </a:lnTo>
                  <a:lnTo>
                    <a:pt x="0" y="1367929"/>
                  </a:lnTo>
                  <a:lnTo>
                    <a:pt x="380999" y="1367929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7729533" y="2739345"/>
              <a:ext cx="381000" cy="1368425"/>
            </a:xfrm>
            <a:custGeom>
              <a:avLst/>
              <a:gdLst/>
              <a:ahLst/>
              <a:cxnLst/>
              <a:rect l="l" t="t" r="r" b="b"/>
              <a:pathLst>
                <a:path w="381000" h="1368425">
                  <a:moveTo>
                    <a:pt x="0" y="0"/>
                  </a:moveTo>
                  <a:lnTo>
                    <a:pt x="381000" y="0"/>
                  </a:lnTo>
                  <a:lnTo>
                    <a:pt x="381000" y="1367948"/>
                  </a:lnTo>
                </a:path>
                <a:path w="381000" h="1368425">
                  <a:moveTo>
                    <a:pt x="0" y="1367948"/>
                  </a:moveTo>
                  <a:lnTo>
                    <a:pt x="0" y="0"/>
                  </a:lnTo>
                </a:path>
              </a:pathLst>
            </a:custGeom>
            <a:ln w="9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8462962" y="2167420"/>
              <a:ext cx="381000" cy="1939925"/>
            </a:xfrm>
            <a:custGeom>
              <a:avLst/>
              <a:gdLst/>
              <a:ahLst/>
              <a:cxnLst/>
              <a:rect l="l" t="t" r="r" b="b"/>
              <a:pathLst>
                <a:path w="381000" h="1939925">
                  <a:moveTo>
                    <a:pt x="380999" y="0"/>
                  </a:moveTo>
                  <a:lnTo>
                    <a:pt x="0" y="0"/>
                  </a:lnTo>
                  <a:lnTo>
                    <a:pt x="0" y="1939874"/>
                  </a:lnTo>
                  <a:lnTo>
                    <a:pt x="380999" y="1939874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" name="object 47"/>
            <p:cNvSpPr/>
            <p:nvPr/>
          </p:nvSpPr>
          <p:spPr>
            <a:xfrm>
              <a:off x="8462958" y="2167388"/>
              <a:ext cx="381000" cy="1939925"/>
            </a:xfrm>
            <a:custGeom>
              <a:avLst/>
              <a:gdLst/>
              <a:ahLst/>
              <a:cxnLst/>
              <a:rect l="l" t="t" r="r" b="b"/>
              <a:pathLst>
                <a:path w="381000" h="1939925">
                  <a:moveTo>
                    <a:pt x="0" y="0"/>
                  </a:moveTo>
                  <a:lnTo>
                    <a:pt x="381000" y="0"/>
                  </a:lnTo>
                  <a:lnTo>
                    <a:pt x="381000" y="1939905"/>
                  </a:lnTo>
                </a:path>
                <a:path w="381000" h="1939925">
                  <a:moveTo>
                    <a:pt x="0" y="1939905"/>
                  </a:moveTo>
                  <a:lnTo>
                    <a:pt x="0" y="0"/>
                  </a:lnTo>
                </a:path>
              </a:pathLst>
            </a:custGeom>
            <a:ln w="9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9196387" y="2215083"/>
              <a:ext cx="381000" cy="1892300"/>
            </a:xfrm>
            <a:custGeom>
              <a:avLst/>
              <a:gdLst/>
              <a:ahLst/>
              <a:cxnLst/>
              <a:rect l="l" t="t" r="r" b="b"/>
              <a:pathLst>
                <a:path w="381000" h="1892300">
                  <a:moveTo>
                    <a:pt x="380999" y="0"/>
                  </a:moveTo>
                  <a:lnTo>
                    <a:pt x="0" y="0"/>
                  </a:lnTo>
                  <a:lnTo>
                    <a:pt x="0" y="1892210"/>
                  </a:lnTo>
                  <a:lnTo>
                    <a:pt x="380999" y="1892210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9196383" y="2215057"/>
              <a:ext cx="381635" cy="1892300"/>
            </a:xfrm>
            <a:custGeom>
              <a:avLst/>
              <a:gdLst/>
              <a:ahLst/>
              <a:cxnLst/>
              <a:rect l="l" t="t" r="r" b="b"/>
              <a:pathLst>
                <a:path w="381634" h="1892300">
                  <a:moveTo>
                    <a:pt x="0" y="0"/>
                  </a:moveTo>
                  <a:lnTo>
                    <a:pt x="381013" y="0"/>
                  </a:lnTo>
                  <a:lnTo>
                    <a:pt x="381013" y="1892236"/>
                  </a:lnTo>
                </a:path>
                <a:path w="381634" h="1892300">
                  <a:moveTo>
                    <a:pt x="0" y="1892236"/>
                  </a:moveTo>
                  <a:lnTo>
                    <a:pt x="0" y="0"/>
                  </a:lnTo>
                </a:path>
              </a:pathLst>
            </a:custGeom>
            <a:ln w="9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533016" y="1417585"/>
            <a:ext cx="268380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Median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Household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Income</a:t>
            </a:r>
            <a:r>
              <a:rPr sz="927" b="1" spc="3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by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Race/Ethnicity,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49" dirty="0">
                <a:solidFill>
                  <a:srgbClr val="323232"/>
                </a:solidFill>
                <a:latin typeface="Arial Narrow"/>
                <a:cs typeface="Arial Narrow"/>
              </a:rPr>
              <a:t>2010-</a:t>
            </a:r>
            <a:r>
              <a:rPr sz="927" b="1" spc="35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02944" y="1922245"/>
            <a:ext cx="45271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$121,160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75297" y="2258688"/>
            <a:ext cx="394447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$94,192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22437" y="2250274"/>
            <a:ext cx="394447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$95,326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44362" y="1745615"/>
            <a:ext cx="45271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$134,635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191502" y="1787673"/>
            <a:ext cx="45271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$131,332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663853" y="3675112"/>
            <a:ext cx="329453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774" marR="4483" indent="-15129">
              <a:lnSpc>
                <a:spcPct val="111200"/>
              </a:lnSpc>
              <a:spcBef>
                <a:spcPts val="88"/>
              </a:spcBef>
            </a:pPr>
            <a:r>
              <a:rPr sz="794" spc="-53" dirty="0">
                <a:solidFill>
                  <a:srgbClr val="323232"/>
                </a:solidFill>
                <a:latin typeface="Gill Sans MT"/>
                <a:cs typeface="Gill Sans MT"/>
              </a:rPr>
              <a:t>Howard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 County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281127" y="3688573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937641" y="3688573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646745" y="3688573"/>
            <a:ext cx="2470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219179" y="3688573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268041" y="3562406"/>
            <a:ext cx="12214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$0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049101" y="2925969"/>
            <a:ext cx="34121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$50,000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999314" y="2289533"/>
            <a:ext cx="3910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$100,000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999314" y="1653095"/>
            <a:ext cx="3910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$150,000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765302" y="4353485"/>
            <a:ext cx="3958478" cy="1512794"/>
            <a:chOff x="5248275" y="4933950"/>
            <a:chExt cx="4486275" cy="1714500"/>
          </a:xfrm>
        </p:grpSpPr>
        <p:sp>
          <p:nvSpPr>
            <p:cNvPr id="66" name="object 66"/>
            <p:cNvSpPr/>
            <p:nvPr/>
          </p:nvSpPr>
          <p:spPr>
            <a:xfrm>
              <a:off x="5343525" y="4938712"/>
              <a:ext cx="4391025" cy="542925"/>
            </a:xfrm>
            <a:custGeom>
              <a:avLst/>
              <a:gdLst/>
              <a:ahLst/>
              <a:cxnLst/>
              <a:rect l="l" t="t" r="r" b="b"/>
              <a:pathLst>
                <a:path w="4391025" h="542925">
                  <a:moveTo>
                    <a:pt x="0" y="0"/>
                  </a:moveTo>
                  <a:lnTo>
                    <a:pt x="4391025" y="0"/>
                  </a:lnTo>
                </a:path>
                <a:path w="4391025" h="542925">
                  <a:moveTo>
                    <a:pt x="0" y="542925"/>
                  </a:moveTo>
                  <a:lnTo>
                    <a:pt x="4391025" y="54292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7" name="object 67"/>
            <p:cNvSpPr/>
            <p:nvPr/>
          </p:nvSpPr>
          <p:spPr>
            <a:xfrm>
              <a:off x="5343525" y="6024562"/>
              <a:ext cx="4391025" cy="0"/>
            </a:xfrm>
            <a:custGeom>
              <a:avLst/>
              <a:gdLst/>
              <a:ahLst/>
              <a:cxnLst/>
              <a:rect l="l" t="t" r="r" b="b"/>
              <a:pathLst>
                <a:path w="4391025">
                  <a:moveTo>
                    <a:pt x="0" y="0"/>
                  </a:moveTo>
                  <a:lnTo>
                    <a:pt x="1685924" y="0"/>
                  </a:lnTo>
                </a:path>
                <a:path w="4391025">
                  <a:moveTo>
                    <a:pt x="2038349" y="0"/>
                  </a:moveTo>
                  <a:lnTo>
                    <a:pt x="2790824" y="0"/>
                  </a:lnTo>
                </a:path>
                <a:path w="4391025">
                  <a:moveTo>
                    <a:pt x="3143249" y="0"/>
                  </a:moveTo>
                  <a:lnTo>
                    <a:pt x="439102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8" name="object 68"/>
            <p:cNvSpPr/>
            <p:nvPr/>
          </p:nvSpPr>
          <p:spPr>
            <a:xfrm>
              <a:off x="5343525" y="6557962"/>
              <a:ext cx="4391025" cy="0"/>
            </a:xfrm>
            <a:custGeom>
              <a:avLst/>
              <a:gdLst/>
              <a:ahLst/>
              <a:cxnLst/>
              <a:rect l="l" t="t" r="r" b="b"/>
              <a:pathLst>
                <a:path w="4391025">
                  <a:moveTo>
                    <a:pt x="0" y="0"/>
                  </a:moveTo>
                  <a:lnTo>
                    <a:pt x="439102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9" name="object 69"/>
            <p:cNvSpPr/>
            <p:nvPr/>
          </p:nvSpPr>
          <p:spPr>
            <a:xfrm>
              <a:off x="5248275" y="4938712"/>
              <a:ext cx="4486275" cy="1710055"/>
            </a:xfrm>
            <a:custGeom>
              <a:avLst/>
              <a:gdLst/>
              <a:ahLst/>
              <a:cxnLst/>
              <a:rect l="l" t="t" r="r" b="b"/>
              <a:pathLst>
                <a:path w="4486275" h="1710054">
                  <a:moveTo>
                    <a:pt x="1738312" y="1614487"/>
                  </a:moveTo>
                  <a:lnTo>
                    <a:pt x="1738312" y="1709737"/>
                  </a:lnTo>
                </a:path>
                <a:path w="4486275" h="1710054">
                  <a:moveTo>
                    <a:pt x="2833687" y="1614487"/>
                  </a:moveTo>
                  <a:lnTo>
                    <a:pt x="2833687" y="1709737"/>
                  </a:lnTo>
                </a:path>
                <a:path w="4486275" h="1710054">
                  <a:moveTo>
                    <a:pt x="3929062" y="1614487"/>
                  </a:moveTo>
                  <a:lnTo>
                    <a:pt x="3929062" y="1709737"/>
                  </a:lnTo>
                </a:path>
                <a:path w="4486275" h="1710054">
                  <a:moveTo>
                    <a:pt x="642937" y="1614487"/>
                  </a:moveTo>
                  <a:lnTo>
                    <a:pt x="642937" y="1709737"/>
                  </a:lnTo>
                </a:path>
                <a:path w="4486275" h="1710054">
                  <a:moveTo>
                    <a:pt x="95250" y="1619250"/>
                  </a:moveTo>
                  <a:lnTo>
                    <a:pt x="4486275" y="1619250"/>
                  </a:lnTo>
                </a:path>
                <a:path w="4486275" h="1710054">
                  <a:moveTo>
                    <a:pt x="95250" y="0"/>
                  </a:moveTo>
                  <a:lnTo>
                    <a:pt x="0" y="0"/>
                  </a:lnTo>
                </a:path>
                <a:path w="4486275" h="1710054">
                  <a:moveTo>
                    <a:pt x="95250" y="542925"/>
                  </a:moveTo>
                  <a:lnTo>
                    <a:pt x="0" y="542925"/>
                  </a:lnTo>
                </a:path>
                <a:path w="4486275" h="1710054">
                  <a:moveTo>
                    <a:pt x="95250" y="1085850"/>
                  </a:moveTo>
                  <a:lnTo>
                    <a:pt x="0" y="1085850"/>
                  </a:lnTo>
                </a:path>
                <a:path w="4486275" h="1710054">
                  <a:moveTo>
                    <a:pt x="95250" y="1619250"/>
                  </a:moveTo>
                  <a:lnTo>
                    <a:pt x="0" y="1619250"/>
                  </a:lnTo>
                </a:path>
                <a:path w="4486275" h="1710054">
                  <a:moveTo>
                    <a:pt x="90487" y="4762"/>
                  </a:moveTo>
                  <a:lnTo>
                    <a:pt x="90487" y="16144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0" name="object 70"/>
            <p:cNvSpPr/>
            <p:nvPr/>
          </p:nvSpPr>
          <p:spPr>
            <a:xfrm>
              <a:off x="5495912" y="6105537"/>
              <a:ext cx="3648075" cy="447675"/>
            </a:xfrm>
            <a:custGeom>
              <a:avLst/>
              <a:gdLst/>
              <a:ahLst/>
              <a:cxnLst/>
              <a:rect l="l" t="t" r="r" b="b"/>
              <a:pathLst>
                <a:path w="3648075" h="447675">
                  <a:moveTo>
                    <a:pt x="352425" y="0"/>
                  </a:moveTo>
                  <a:lnTo>
                    <a:pt x="0" y="0"/>
                  </a:lnTo>
                  <a:lnTo>
                    <a:pt x="0" y="447675"/>
                  </a:lnTo>
                  <a:lnTo>
                    <a:pt x="352425" y="447675"/>
                  </a:lnTo>
                  <a:lnTo>
                    <a:pt x="352425" y="0"/>
                  </a:lnTo>
                  <a:close/>
                </a:path>
                <a:path w="3648075" h="447675">
                  <a:moveTo>
                    <a:pt x="1447800" y="238125"/>
                  </a:moveTo>
                  <a:lnTo>
                    <a:pt x="1095375" y="238125"/>
                  </a:lnTo>
                  <a:lnTo>
                    <a:pt x="1095375" y="447675"/>
                  </a:lnTo>
                  <a:lnTo>
                    <a:pt x="1447800" y="447675"/>
                  </a:lnTo>
                  <a:lnTo>
                    <a:pt x="1447800" y="238125"/>
                  </a:lnTo>
                  <a:close/>
                </a:path>
                <a:path w="3648075" h="447675">
                  <a:moveTo>
                    <a:pt x="2552700" y="219075"/>
                  </a:moveTo>
                  <a:lnTo>
                    <a:pt x="2200275" y="219075"/>
                  </a:lnTo>
                  <a:lnTo>
                    <a:pt x="2200275" y="447675"/>
                  </a:lnTo>
                  <a:lnTo>
                    <a:pt x="2552700" y="447675"/>
                  </a:lnTo>
                  <a:lnTo>
                    <a:pt x="2552700" y="219075"/>
                  </a:lnTo>
                  <a:close/>
                </a:path>
                <a:path w="3648075" h="447675">
                  <a:moveTo>
                    <a:pt x="3648075" y="238125"/>
                  </a:moveTo>
                  <a:lnTo>
                    <a:pt x="3295650" y="238125"/>
                  </a:lnTo>
                  <a:lnTo>
                    <a:pt x="3295650" y="447675"/>
                  </a:lnTo>
                  <a:lnTo>
                    <a:pt x="3648075" y="447675"/>
                  </a:lnTo>
                  <a:lnTo>
                    <a:pt x="3648075" y="2381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1" name="object 71"/>
            <p:cNvSpPr/>
            <p:nvPr/>
          </p:nvSpPr>
          <p:spPr>
            <a:xfrm>
              <a:off x="5934062" y="5838837"/>
              <a:ext cx="3648075" cy="714375"/>
            </a:xfrm>
            <a:custGeom>
              <a:avLst/>
              <a:gdLst/>
              <a:ahLst/>
              <a:cxnLst/>
              <a:rect l="l" t="t" r="r" b="b"/>
              <a:pathLst>
                <a:path w="3648075" h="714375">
                  <a:moveTo>
                    <a:pt x="352425" y="400050"/>
                  </a:moveTo>
                  <a:lnTo>
                    <a:pt x="0" y="400050"/>
                  </a:lnTo>
                  <a:lnTo>
                    <a:pt x="0" y="714375"/>
                  </a:lnTo>
                  <a:lnTo>
                    <a:pt x="352425" y="714375"/>
                  </a:lnTo>
                  <a:lnTo>
                    <a:pt x="352425" y="400050"/>
                  </a:lnTo>
                  <a:close/>
                </a:path>
                <a:path w="3648075" h="714375">
                  <a:moveTo>
                    <a:pt x="1447800" y="57150"/>
                  </a:moveTo>
                  <a:lnTo>
                    <a:pt x="1095375" y="57150"/>
                  </a:lnTo>
                  <a:lnTo>
                    <a:pt x="1095375" y="714375"/>
                  </a:lnTo>
                  <a:lnTo>
                    <a:pt x="1447800" y="714375"/>
                  </a:lnTo>
                  <a:lnTo>
                    <a:pt x="1447800" y="57150"/>
                  </a:lnTo>
                  <a:close/>
                </a:path>
                <a:path w="3648075" h="714375">
                  <a:moveTo>
                    <a:pt x="2552700" y="0"/>
                  </a:moveTo>
                  <a:lnTo>
                    <a:pt x="2200275" y="0"/>
                  </a:lnTo>
                  <a:lnTo>
                    <a:pt x="2200275" y="714375"/>
                  </a:lnTo>
                  <a:lnTo>
                    <a:pt x="2552700" y="714375"/>
                  </a:lnTo>
                  <a:lnTo>
                    <a:pt x="2552700" y="0"/>
                  </a:lnTo>
                  <a:close/>
                </a:path>
                <a:path w="3648075" h="714375">
                  <a:moveTo>
                    <a:pt x="3648075" y="323850"/>
                  </a:moveTo>
                  <a:lnTo>
                    <a:pt x="3295650" y="323850"/>
                  </a:lnTo>
                  <a:lnTo>
                    <a:pt x="3295650" y="714375"/>
                  </a:lnTo>
                  <a:lnTo>
                    <a:pt x="3648075" y="714375"/>
                  </a:lnTo>
                  <a:lnTo>
                    <a:pt x="3648075" y="32385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338941" y="4064934"/>
            <a:ext cx="2600885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High and</a:t>
            </a:r>
            <a:r>
              <a:rPr sz="927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Low Income</a:t>
            </a:r>
            <a:r>
              <a:rPr sz="927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Brackets by</a:t>
            </a:r>
            <a:r>
              <a:rPr sz="927" b="1" spc="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Race/Ethnicity, </a:t>
            </a:r>
            <a:r>
              <a:rPr sz="927" b="1" spc="26" dirty="0">
                <a:solidFill>
                  <a:srgbClr val="323232"/>
                </a:solidFill>
                <a:latin typeface="Arial Narrow"/>
                <a:cs typeface="Arial Narrow"/>
              </a:rPr>
              <a:t>2018</a:t>
            </a:r>
            <a:endParaRPr sz="927">
              <a:latin typeface="Arial Narrow"/>
              <a:cs typeface="Arial Narrow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031442" y="5216338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17%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031567" y="5426448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8%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006479" y="5409640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9%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972986" y="5426448"/>
            <a:ext cx="15520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8%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418045" y="5334000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12%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384552" y="5031441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25%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359464" y="4981015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27%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325971" y="5266765"/>
            <a:ext cx="213472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15%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014758" y="6174442"/>
            <a:ext cx="51322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Low</a:t>
            </a:r>
            <a:r>
              <a:rPr sz="794" spc="-35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26" dirty="0">
                <a:solidFill>
                  <a:srgbClr val="323232"/>
                </a:solidFill>
                <a:latin typeface="Gill Sans MT"/>
                <a:cs typeface="Gill Sans MT"/>
              </a:rPr>
              <a:t>(&lt;$30k)</a:t>
            </a:r>
            <a:endParaRPr sz="794">
              <a:latin typeface="Gill Sans MT"/>
              <a:cs typeface="Gill Sans MT"/>
            </a:endParaRPr>
          </a:p>
        </p:txBody>
      </p:sp>
      <p:pic>
        <p:nvPicPr>
          <p:cNvPr id="82" name="object 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3088" y="6194051"/>
            <a:ext cx="100853" cy="100853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6816460" y="6174442"/>
            <a:ext cx="584387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High 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(&gt;$200k)</a:t>
            </a:r>
            <a:endParaRPr sz="794">
              <a:latin typeface="Gill Sans MT"/>
              <a:cs typeface="Gill Sans MT"/>
            </a:endParaRPr>
          </a:p>
        </p:txBody>
      </p:sp>
      <p:pic>
        <p:nvPicPr>
          <p:cNvPr id="84" name="object 8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84791" y="6194051"/>
            <a:ext cx="100853" cy="100853"/>
          </a:xfrm>
          <a:prstGeom prst="rect">
            <a:avLst/>
          </a:prstGeom>
        </p:spPr>
      </p:pic>
      <p:sp>
        <p:nvSpPr>
          <p:cNvPr id="85" name="object 85"/>
          <p:cNvSpPr txBox="1"/>
          <p:nvPr/>
        </p:nvSpPr>
        <p:spPr>
          <a:xfrm>
            <a:off x="5139174" y="5846670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704170" y="6531169"/>
            <a:ext cx="188819" cy="194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1579"/>
              </a:lnSpc>
            </a:pPr>
            <a:r>
              <a:rPr sz="1324" spc="-22" dirty="0">
                <a:solidFill>
                  <a:srgbClr val="323232"/>
                </a:solidFill>
                <a:latin typeface="Gill Sans MT"/>
                <a:cs typeface="Gill Sans MT"/>
              </a:rPr>
              <a:t>26</a:t>
            </a:r>
            <a:endParaRPr sz="1324">
              <a:latin typeface="Gill Sans MT"/>
              <a:cs typeface="Gill Sans MT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104355" y="5846670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147595" y="5846670"/>
            <a:ext cx="2470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054300" y="5846670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598461" y="5720604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548672" y="5247155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20%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548672" y="4773706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40%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548672" y="4300258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60%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04265" y="5174316"/>
            <a:ext cx="3919818" cy="918615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33619" marR="26896">
              <a:lnSpc>
                <a:spcPts val="1394"/>
              </a:lnSpc>
              <a:spcBef>
                <a:spcPts val="163"/>
              </a:spcBef>
            </a:pPr>
            <a:r>
              <a:rPr sz="1191" spc="-44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greater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proportion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represented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in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lowest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household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income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bracket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44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White,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Asian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Hispanic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while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they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also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account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for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smallest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proportion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highest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household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income bracket.</a:t>
            </a:r>
            <a:r>
              <a:rPr sz="993" spc="-13" baseline="44444" dirty="0">
                <a:solidFill>
                  <a:srgbClr val="323232"/>
                </a:solidFill>
                <a:latin typeface="Calibri"/>
                <a:cs typeface="Calibri"/>
              </a:rPr>
              <a:t>31</a:t>
            </a:r>
            <a:endParaRPr sz="993" baseline="44444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Chapter’s Strategic Change Agenda</a:t>
            </a:r>
          </a:p>
        </p:txBody>
      </p:sp>
      <p:sp>
        <p:nvSpPr>
          <p:cNvPr id="16388" name="Line 4"/>
          <p:cNvSpPr>
            <a:spLocks noChangeAspect="1" noChangeShapeType="1"/>
          </p:cNvSpPr>
          <p:nvPr/>
        </p:nvSpPr>
        <p:spPr bwMode="auto">
          <a:xfrm>
            <a:off x="2772967" y="3355182"/>
            <a:ext cx="1190" cy="260746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rIns="34290" anchor="ctr"/>
          <a:lstStyle/>
          <a:p>
            <a:endParaRPr lang="en-US" sz="1350"/>
          </a:p>
        </p:txBody>
      </p:sp>
      <p:sp>
        <p:nvSpPr>
          <p:cNvPr id="16389" name="Line 5"/>
          <p:cNvSpPr>
            <a:spLocks noChangeAspect="1" noChangeShapeType="1"/>
          </p:cNvSpPr>
          <p:nvPr/>
        </p:nvSpPr>
        <p:spPr bwMode="auto">
          <a:xfrm>
            <a:off x="5520929" y="3317082"/>
            <a:ext cx="1190" cy="260746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rIns="34290" anchor="ctr"/>
          <a:lstStyle/>
          <a:p>
            <a:endParaRPr lang="en-US" sz="1350"/>
          </a:p>
        </p:txBody>
      </p:sp>
      <p:sp>
        <p:nvSpPr>
          <p:cNvPr id="16407" name="TextBox 30"/>
          <p:cNvSpPr txBox="1">
            <a:spLocks noChangeArrowheads="1"/>
          </p:cNvSpPr>
          <p:nvPr/>
        </p:nvSpPr>
        <p:spPr bwMode="auto">
          <a:xfrm>
            <a:off x="5464969" y="1296591"/>
            <a:ext cx="11287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28" name="Rectangle 54"/>
          <p:cNvSpPr>
            <a:spLocks noChangeAspect="1" noChangeArrowheads="1"/>
          </p:cNvSpPr>
          <p:nvPr/>
        </p:nvSpPr>
        <p:spPr bwMode="auto">
          <a:xfrm>
            <a:off x="3579813" y="1620837"/>
            <a:ext cx="197961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None/>
            </a:pPr>
            <a:r>
              <a:rPr lang="en-US" altLang="en-US" sz="1600" b="1" i="1">
                <a:solidFill>
                  <a:srgbClr val="000000"/>
                </a:solidFill>
                <a:latin typeface="Tahoma" panose="020B0604030504040204" pitchFamily="34" charset="0"/>
              </a:rPr>
              <a:t>Program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/>
        </p:nvSpPr>
        <p:spPr bwMode="auto">
          <a:xfrm>
            <a:off x="278195" y="1011855"/>
            <a:ext cx="8904288" cy="663575"/>
          </a:xfrm>
          <a:prstGeom prst="rightArrow">
            <a:avLst>
              <a:gd name="adj1" fmla="val 52565"/>
              <a:gd name="adj2" fmla="val 134932"/>
            </a:avLst>
          </a:prstGeom>
          <a:gradFill rotWithShape="1">
            <a:gsLst>
              <a:gs pos="0">
                <a:srgbClr val="9C7831"/>
              </a:gs>
              <a:gs pos="50000">
                <a:srgbClr val="E0AE4B"/>
              </a:gs>
              <a:gs pos="100000">
                <a:srgbClr val="FFD05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" name="Rectangle 10"/>
          <p:cNvSpPr>
            <a:spLocks noChangeAspect="1" noChangeArrowheads="1"/>
          </p:cNvSpPr>
          <p:nvPr/>
        </p:nvSpPr>
        <p:spPr bwMode="auto">
          <a:xfrm>
            <a:off x="5416550" y="3063875"/>
            <a:ext cx="3468688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SzPct val="70000"/>
              <a:buFont typeface="Wingdings" pitchFamily="-110" charset="2"/>
              <a:buNone/>
              <a:defRPr/>
            </a:pPr>
            <a:r>
              <a:rPr lang="en-US" sz="1600" b="1" dirty="0">
                <a:solidFill>
                  <a:prstClr val="black"/>
                </a:solidFill>
              </a:rPr>
              <a:t>Relevant, agile, making a difference</a:t>
            </a:r>
          </a:p>
        </p:txBody>
      </p:sp>
      <p:sp>
        <p:nvSpPr>
          <p:cNvPr id="31" name="Rectangle 11"/>
          <p:cNvSpPr>
            <a:spLocks noChangeAspect="1" noChangeArrowheads="1"/>
          </p:cNvSpPr>
          <p:nvPr/>
        </p:nvSpPr>
        <p:spPr bwMode="auto">
          <a:xfrm>
            <a:off x="3714750" y="3006725"/>
            <a:ext cx="16970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None/>
            </a:pPr>
            <a:r>
              <a:rPr lang="en-US" altLang="en-US" sz="1600" b="1" i="1">
                <a:solidFill>
                  <a:srgbClr val="000000"/>
                </a:solidFill>
                <a:latin typeface="Tahoma" panose="020B0604030504040204" pitchFamily="34" charset="0"/>
              </a:rPr>
              <a:t>Brand</a:t>
            </a:r>
          </a:p>
        </p:txBody>
      </p:sp>
      <p:sp>
        <p:nvSpPr>
          <p:cNvPr id="32" name="Rectangle 12"/>
          <p:cNvSpPr>
            <a:spLocks noChangeAspect="1" noChangeArrowheads="1"/>
          </p:cNvSpPr>
          <p:nvPr/>
        </p:nvSpPr>
        <p:spPr bwMode="auto">
          <a:xfrm>
            <a:off x="293688" y="3086100"/>
            <a:ext cx="3551237" cy="409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SzPct val="70000"/>
              <a:defRPr/>
            </a:pPr>
            <a:r>
              <a:rPr lang="en-US" sz="1600" b="1" dirty="0">
                <a:solidFill>
                  <a:srgbClr val="000000"/>
                </a:solidFill>
              </a:rPr>
              <a:t>Stagnant- “My Mother’s Organization”</a:t>
            </a:r>
          </a:p>
        </p:txBody>
      </p:sp>
      <p:sp>
        <p:nvSpPr>
          <p:cNvPr id="33" name="Rectangle 13"/>
          <p:cNvSpPr>
            <a:spLocks noChangeAspect="1" noChangeArrowheads="1"/>
          </p:cNvSpPr>
          <p:nvPr/>
        </p:nvSpPr>
        <p:spPr bwMode="auto">
          <a:xfrm>
            <a:off x="5421313" y="2320925"/>
            <a:ext cx="3455987" cy="452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SzPct val="70000"/>
              <a:buFont typeface="Wingdings" pitchFamily="-110" charset="2"/>
              <a:buNone/>
              <a:defRPr/>
            </a:pPr>
            <a:r>
              <a:rPr lang="en-US" sz="1600" b="1" dirty="0">
                <a:solidFill>
                  <a:prstClr val="black"/>
                </a:solidFill>
              </a:rPr>
              <a:t>Dynamic, multi-generational sisters</a:t>
            </a:r>
          </a:p>
        </p:txBody>
      </p:sp>
      <p:sp>
        <p:nvSpPr>
          <p:cNvPr id="34" name="Rectangle 14"/>
          <p:cNvSpPr>
            <a:spLocks noChangeAspect="1" noChangeArrowheads="1"/>
          </p:cNvSpPr>
          <p:nvPr/>
        </p:nvSpPr>
        <p:spPr bwMode="auto">
          <a:xfrm>
            <a:off x="3714750" y="2359025"/>
            <a:ext cx="169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None/>
            </a:pPr>
            <a:r>
              <a:rPr lang="en-US" altLang="en-US" sz="1600" b="1" i="1">
                <a:solidFill>
                  <a:srgbClr val="000000"/>
                </a:solidFill>
                <a:latin typeface="Tahoma" panose="020B0604030504040204" pitchFamily="34" charset="0"/>
              </a:rPr>
              <a:t>Membership</a:t>
            </a:r>
          </a:p>
        </p:txBody>
      </p:sp>
      <p:sp>
        <p:nvSpPr>
          <p:cNvPr id="35" name="Rectangle 15"/>
          <p:cNvSpPr>
            <a:spLocks noChangeAspect="1" noChangeArrowheads="1"/>
          </p:cNvSpPr>
          <p:nvPr/>
        </p:nvSpPr>
        <p:spPr bwMode="auto">
          <a:xfrm>
            <a:off x="287338" y="2320925"/>
            <a:ext cx="3565525" cy="428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SzPct val="70000"/>
              <a:buFont typeface="Wingdings" pitchFamily="-110" charset="2"/>
              <a:buNone/>
              <a:defRPr/>
            </a:pPr>
            <a:r>
              <a:rPr lang="en-US" sz="1600" b="1" dirty="0">
                <a:solidFill>
                  <a:srgbClr val="000000"/>
                </a:solidFill>
              </a:rPr>
              <a:t>This is how we have always done it</a:t>
            </a:r>
          </a:p>
        </p:txBody>
      </p:sp>
      <p:sp>
        <p:nvSpPr>
          <p:cNvPr id="36" name="Rectangle 22"/>
          <p:cNvSpPr>
            <a:spLocks noChangeAspect="1" noChangeArrowheads="1"/>
          </p:cNvSpPr>
          <p:nvPr/>
        </p:nvSpPr>
        <p:spPr bwMode="auto">
          <a:xfrm>
            <a:off x="5444506" y="4010025"/>
            <a:ext cx="3468688" cy="43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SzPct val="70000"/>
              <a:buFont typeface="Wingdings" pitchFamily="-110" charset="2"/>
              <a:buNone/>
              <a:defRPr/>
            </a:pPr>
            <a:r>
              <a:rPr lang="en-US" sz="1600" b="1" dirty="0">
                <a:solidFill>
                  <a:prstClr val="black"/>
                </a:solidFill>
              </a:rPr>
              <a:t>Chapter Process Guides </a:t>
            </a:r>
          </a:p>
        </p:txBody>
      </p:sp>
      <p:sp>
        <p:nvSpPr>
          <p:cNvPr id="37" name="Rectangle 23"/>
          <p:cNvSpPr>
            <a:spLocks noChangeAspect="1" noChangeArrowheads="1"/>
          </p:cNvSpPr>
          <p:nvPr/>
        </p:nvSpPr>
        <p:spPr bwMode="auto">
          <a:xfrm>
            <a:off x="3808413" y="4073525"/>
            <a:ext cx="16017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None/>
            </a:pPr>
            <a:r>
              <a:rPr lang="en-US" altLang="en-US" sz="1600" b="1" i="1" dirty="0">
                <a:solidFill>
                  <a:srgbClr val="000000"/>
                </a:solidFill>
                <a:latin typeface="Tahoma" panose="020B0604030504040204" pitchFamily="34" charset="0"/>
              </a:rPr>
              <a:t>Organizational Excellence</a:t>
            </a:r>
          </a:p>
        </p:txBody>
      </p:sp>
      <p:sp>
        <p:nvSpPr>
          <p:cNvPr id="38" name="Rectangle 24"/>
          <p:cNvSpPr>
            <a:spLocks noChangeAspect="1" noChangeArrowheads="1"/>
          </p:cNvSpPr>
          <p:nvPr/>
        </p:nvSpPr>
        <p:spPr bwMode="auto">
          <a:xfrm>
            <a:off x="293688" y="4010025"/>
            <a:ext cx="3551237" cy="409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SzPct val="70000"/>
              <a:buFont typeface="Wingdings" pitchFamily="-110" charset="2"/>
              <a:buNone/>
              <a:defRPr/>
            </a:pPr>
            <a:r>
              <a:rPr lang="en-US" sz="1600" b="1" dirty="0">
                <a:solidFill>
                  <a:srgbClr val="000000"/>
                </a:solidFill>
              </a:rPr>
              <a:t>Reinvent the wheel every administration</a:t>
            </a:r>
          </a:p>
        </p:txBody>
      </p:sp>
      <p:sp>
        <p:nvSpPr>
          <p:cNvPr id="42" name="Text Box 48"/>
          <p:cNvSpPr txBox="1">
            <a:spLocks noChangeAspect="1" noChangeArrowheads="1"/>
          </p:cNvSpPr>
          <p:nvPr/>
        </p:nvSpPr>
        <p:spPr bwMode="auto">
          <a:xfrm>
            <a:off x="353797" y="1182687"/>
            <a:ext cx="1968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3500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Tahoma" panose="020B0604030504040204" pitchFamily="34" charset="0"/>
              </a:rPr>
              <a:t>From</a:t>
            </a:r>
          </a:p>
        </p:txBody>
      </p:sp>
      <p:sp>
        <p:nvSpPr>
          <p:cNvPr id="43" name="Text Box 49"/>
          <p:cNvSpPr txBox="1">
            <a:spLocks noChangeAspect="1" noChangeArrowheads="1"/>
          </p:cNvSpPr>
          <p:nvPr/>
        </p:nvSpPr>
        <p:spPr bwMode="auto">
          <a:xfrm>
            <a:off x="6726606" y="1126331"/>
            <a:ext cx="115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5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Tahoma" panose="020B0604030504040204" pitchFamily="34" charset="0"/>
              </a:rPr>
              <a:t>To</a:t>
            </a:r>
          </a:p>
        </p:txBody>
      </p:sp>
      <p:sp>
        <p:nvSpPr>
          <p:cNvPr id="44" name="Rectangle 53"/>
          <p:cNvSpPr>
            <a:spLocks noChangeAspect="1" noChangeArrowheads="1"/>
          </p:cNvSpPr>
          <p:nvPr/>
        </p:nvSpPr>
        <p:spPr bwMode="auto">
          <a:xfrm>
            <a:off x="5424488" y="1658937"/>
            <a:ext cx="342582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342900" indent="-342900" algn="ctr" eaLnBrk="1" fontAlgn="auto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" pitchFamily="-110" charset="2"/>
              <a:buNone/>
              <a:defRPr/>
            </a:pPr>
            <a:r>
              <a:rPr lang="en-US" sz="1600" b="1" dirty="0">
                <a:solidFill>
                  <a:prstClr val="black"/>
                </a:solidFill>
              </a:rPr>
              <a:t>Focus on multi-year impactful, integrated programming</a:t>
            </a:r>
          </a:p>
        </p:txBody>
      </p:sp>
      <p:sp>
        <p:nvSpPr>
          <p:cNvPr id="45" name="Rectangle 55"/>
          <p:cNvSpPr>
            <a:spLocks noChangeAspect="1" noChangeArrowheads="1"/>
          </p:cNvSpPr>
          <p:nvPr/>
        </p:nvSpPr>
        <p:spPr bwMode="auto">
          <a:xfrm>
            <a:off x="285750" y="1687512"/>
            <a:ext cx="3551238" cy="407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342900" indent="-342900" algn="ctr" eaLnBrk="1" fontAlgn="auto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" pitchFamily="-110" charset="2"/>
              <a:buNone/>
              <a:defRPr/>
            </a:pPr>
            <a:r>
              <a:rPr lang="en-US" sz="1600" b="1" dirty="0">
                <a:solidFill>
                  <a:srgbClr val="000000"/>
                </a:solidFill>
              </a:rPr>
              <a:t>Broad Range of </a:t>
            </a:r>
            <a:r>
              <a:rPr lang="en-US" sz="1600" b="1" dirty="0" err="1">
                <a:solidFill>
                  <a:srgbClr val="000000"/>
                </a:solidFill>
              </a:rPr>
              <a:t>Silo’d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</a:p>
          <a:p>
            <a:pPr marL="342900" indent="-342900" algn="ctr" eaLnBrk="1" fontAlgn="auto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" pitchFamily="-110" charset="2"/>
              <a:buNone/>
              <a:defRPr/>
            </a:pPr>
            <a:r>
              <a:rPr lang="en-US" sz="1600" b="1" dirty="0">
                <a:solidFill>
                  <a:srgbClr val="000000"/>
                </a:solidFill>
              </a:rPr>
              <a:t>Unconnected Services</a:t>
            </a:r>
          </a:p>
        </p:txBody>
      </p:sp>
      <p:sp>
        <p:nvSpPr>
          <p:cNvPr id="46" name="Rectangle 26"/>
          <p:cNvSpPr>
            <a:spLocks noChangeAspect="1" noChangeArrowheads="1"/>
          </p:cNvSpPr>
          <p:nvPr/>
        </p:nvSpPr>
        <p:spPr bwMode="auto">
          <a:xfrm>
            <a:off x="5424488" y="5054600"/>
            <a:ext cx="3468687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SzPct val="70000"/>
              <a:defRPr/>
            </a:pPr>
            <a:r>
              <a:rPr lang="en-US" sz="1600" b="1" dirty="0">
                <a:solidFill>
                  <a:prstClr val="black"/>
                </a:solidFill>
              </a:rPr>
              <a:t>Focused, Connected Funding Strategy</a:t>
            </a:r>
          </a:p>
        </p:txBody>
      </p:sp>
      <p:sp>
        <p:nvSpPr>
          <p:cNvPr id="47" name="Rectangle 27"/>
          <p:cNvSpPr>
            <a:spLocks noChangeAspect="1" noChangeArrowheads="1"/>
          </p:cNvSpPr>
          <p:nvPr/>
        </p:nvSpPr>
        <p:spPr bwMode="auto">
          <a:xfrm>
            <a:off x="301625" y="5029200"/>
            <a:ext cx="3551238" cy="407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SzPct val="70000"/>
              <a:buFont typeface="Wingdings" pitchFamily="-110" charset="2"/>
              <a:buNone/>
              <a:defRPr/>
            </a:pPr>
            <a:r>
              <a:rPr lang="en-US" sz="1600" b="1" dirty="0">
                <a:solidFill>
                  <a:srgbClr val="000000"/>
                </a:solidFill>
              </a:rPr>
              <a:t>Limited Efforts</a:t>
            </a:r>
          </a:p>
        </p:txBody>
      </p:sp>
      <p:sp>
        <p:nvSpPr>
          <p:cNvPr id="48" name="Rectangle 28"/>
          <p:cNvSpPr>
            <a:spLocks noChangeAspect="1" noChangeArrowheads="1"/>
          </p:cNvSpPr>
          <p:nvPr/>
        </p:nvSpPr>
        <p:spPr bwMode="auto">
          <a:xfrm>
            <a:off x="3754438" y="5062538"/>
            <a:ext cx="16017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None/>
            </a:pPr>
            <a:r>
              <a:rPr lang="en-US" altLang="en-US" sz="1600" b="1" i="1" dirty="0">
                <a:solidFill>
                  <a:srgbClr val="000000"/>
                </a:solidFill>
                <a:latin typeface="Tahoma" panose="020B0604030504040204" pitchFamily="34" charset="0"/>
              </a:rPr>
              <a:t>Fund Development</a:t>
            </a:r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 bwMode="auto">
          <a:xfrm>
            <a:off x="8620017" y="5137364"/>
            <a:ext cx="523983" cy="6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50F5329-7553-4A1E-8434-BAF257D54187}" type="slidenum">
              <a:rPr lang="en-US" altLang="en-US" sz="16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6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599925-38DB-9519-B7E5-8D92108CA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05" y="87077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2044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020" y="278618"/>
            <a:ext cx="5441921" cy="720235"/>
          </a:xfrm>
          <a:prstGeom prst="rect">
            <a:avLst/>
          </a:prstGeom>
        </p:spPr>
        <p:txBody>
          <a:bodyPr vert="horz" wrap="square" lIns="0" tIns="14007" rIns="0" bIns="0" rtlCol="0" anchor="ctr">
            <a:spAutoFit/>
          </a:bodyPr>
          <a:lstStyle/>
          <a:p>
            <a:pPr marL="11206">
              <a:spcBef>
                <a:spcPts val="110"/>
              </a:spcBef>
            </a:pPr>
            <a:r>
              <a:rPr sz="2294" spc="88" dirty="0"/>
              <a:t>Race</a:t>
            </a:r>
            <a:r>
              <a:rPr sz="2294" spc="-49" dirty="0"/>
              <a:t> </a:t>
            </a:r>
            <a:r>
              <a:rPr sz="2294" spc="84" dirty="0"/>
              <a:t>and</a:t>
            </a:r>
            <a:r>
              <a:rPr sz="2294" spc="-44" dirty="0"/>
              <a:t> </a:t>
            </a:r>
            <a:r>
              <a:rPr sz="2294" spc="93" dirty="0"/>
              <a:t>Ethnicity</a:t>
            </a:r>
            <a:r>
              <a:rPr sz="2294" spc="-44" dirty="0"/>
              <a:t> </a:t>
            </a:r>
            <a:r>
              <a:rPr sz="2294" spc="79" dirty="0"/>
              <a:t>Comparison</a:t>
            </a:r>
            <a:r>
              <a:rPr sz="2294" spc="-44" dirty="0"/>
              <a:t> </a:t>
            </a:r>
            <a:r>
              <a:rPr sz="2294" spc="49" dirty="0"/>
              <a:t>of</a:t>
            </a:r>
            <a:r>
              <a:rPr sz="2294" spc="-49" dirty="0"/>
              <a:t> </a:t>
            </a:r>
            <a:r>
              <a:rPr sz="2294" spc="84" dirty="0"/>
              <a:t>Socioeconomic</a:t>
            </a:r>
            <a:r>
              <a:rPr sz="2294" spc="-44" dirty="0"/>
              <a:t> </a:t>
            </a:r>
            <a:r>
              <a:rPr sz="2294" spc="75" dirty="0"/>
              <a:t>Indicators</a:t>
            </a:r>
            <a:endParaRPr sz="2294"/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593781" y="1283074"/>
            <a:ext cx="4275604" cy="367189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2294" b="1" spc="88" dirty="0">
                <a:solidFill>
                  <a:srgbClr val="0065CC"/>
                </a:solidFill>
                <a:latin typeface="Calibri"/>
                <a:cs typeface="Calibri"/>
              </a:rPr>
              <a:t>Trend</a:t>
            </a:r>
            <a:r>
              <a:rPr sz="2294" b="1" spc="-3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dirty="0">
                <a:solidFill>
                  <a:srgbClr val="0065CC"/>
                </a:solidFill>
                <a:latin typeface="Calibri"/>
                <a:cs typeface="Calibri"/>
              </a:rPr>
              <a:t>Median</a:t>
            </a:r>
            <a:r>
              <a:rPr sz="2294" b="1" spc="-3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79" dirty="0">
                <a:solidFill>
                  <a:srgbClr val="0065CC"/>
                </a:solidFill>
                <a:latin typeface="Calibri"/>
                <a:cs typeface="Calibri"/>
              </a:rPr>
              <a:t>Household</a:t>
            </a:r>
            <a:r>
              <a:rPr sz="2294" b="1" spc="-3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71" dirty="0">
                <a:solidFill>
                  <a:srgbClr val="0065CC"/>
                </a:solidFill>
                <a:latin typeface="Calibri"/>
                <a:cs typeface="Calibri"/>
              </a:rPr>
              <a:t>Income</a:t>
            </a:r>
            <a:endParaRPr sz="2294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79552" y="2117912"/>
            <a:ext cx="4269441" cy="2437279"/>
            <a:chOff x="4924425" y="2400300"/>
            <a:chExt cx="4838700" cy="2762250"/>
          </a:xfrm>
        </p:grpSpPr>
        <p:sp>
          <p:nvSpPr>
            <p:cNvPr id="6" name="object 6"/>
            <p:cNvSpPr/>
            <p:nvPr/>
          </p:nvSpPr>
          <p:spPr>
            <a:xfrm>
              <a:off x="5019675" y="2405062"/>
              <a:ext cx="4743450" cy="2667000"/>
            </a:xfrm>
            <a:custGeom>
              <a:avLst/>
              <a:gdLst/>
              <a:ahLst/>
              <a:cxnLst/>
              <a:rect l="l" t="t" r="r" b="b"/>
              <a:pathLst>
                <a:path w="4743450" h="2667000">
                  <a:moveTo>
                    <a:pt x="0" y="0"/>
                  </a:moveTo>
                  <a:lnTo>
                    <a:pt x="4743450" y="0"/>
                  </a:lnTo>
                </a:path>
                <a:path w="4743450" h="2667000">
                  <a:moveTo>
                    <a:pt x="0" y="457200"/>
                  </a:moveTo>
                  <a:lnTo>
                    <a:pt x="4743450" y="457200"/>
                  </a:lnTo>
                </a:path>
                <a:path w="4743450" h="2667000">
                  <a:moveTo>
                    <a:pt x="0" y="895350"/>
                  </a:moveTo>
                  <a:lnTo>
                    <a:pt x="4743450" y="895350"/>
                  </a:lnTo>
                </a:path>
                <a:path w="4743450" h="2667000">
                  <a:moveTo>
                    <a:pt x="0" y="1343025"/>
                  </a:moveTo>
                  <a:lnTo>
                    <a:pt x="4743450" y="1343025"/>
                  </a:lnTo>
                </a:path>
                <a:path w="4743450" h="2667000">
                  <a:moveTo>
                    <a:pt x="0" y="1781175"/>
                  </a:moveTo>
                  <a:lnTo>
                    <a:pt x="4743450" y="1781175"/>
                  </a:lnTo>
                </a:path>
                <a:path w="4743450" h="2667000">
                  <a:moveTo>
                    <a:pt x="0" y="2228850"/>
                  </a:moveTo>
                  <a:lnTo>
                    <a:pt x="4743450" y="2228850"/>
                  </a:lnTo>
                </a:path>
                <a:path w="4743450" h="2667000">
                  <a:moveTo>
                    <a:pt x="0" y="2667000"/>
                  </a:moveTo>
                  <a:lnTo>
                    <a:pt x="4743450" y="266700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4924425" y="2405062"/>
              <a:ext cx="4838700" cy="2757805"/>
            </a:xfrm>
            <a:custGeom>
              <a:avLst/>
              <a:gdLst/>
              <a:ahLst/>
              <a:cxnLst/>
              <a:rect l="l" t="t" r="r" b="b"/>
              <a:pathLst>
                <a:path w="4838700" h="2757804">
                  <a:moveTo>
                    <a:pt x="804862" y="2662237"/>
                  </a:moveTo>
                  <a:lnTo>
                    <a:pt x="804862" y="2757487"/>
                  </a:lnTo>
                </a:path>
                <a:path w="4838700" h="2757804">
                  <a:moveTo>
                    <a:pt x="1281112" y="2662237"/>
                  </a:moveTo>
                  <a:lnTo>
                    <a:pt x="1281112" y="2757487"/>
                  </a:lnTo>
                </a:path>
                <a:path w="4838700" h="2757804">
                  <a:moveTo>
                    <a:pt x="1747837" y="2662237"/>
                  </a:moveTo>
                  <a:lnTo>
                    <a:pt x="1747837" y="2757487"/>
                  </a:lnTo>
                </a:path>
                <a:path w="4838700" h="2757804">
                  <a:moveTo>
                    <a:pt x="2224087" y="2662237"/>
                  </a:moveTo>
                  <a:lnTo>
                    <a:pt x="2224087" y="2757487"/>
                  </a:lnTo>
                </a:path>
                <a:path w="4838700" h="2757804">
                  <a:moveTo>
                    <a:pt x="2700337" y="2662237"/>
                  </a:moveTo>
                  <a:lnTo>
                    <a:pt x="2700337" y="2757487"/>
                  </a:lnTo>
                </a:path>
                <a:path w="4838700" h="2757804">
                  <a:moveTo>
                    <a:pt x="3176587" y="2662237"/>
                  </a:moveTo>
                  <a:lnTo>
                    <a:pt x="3176587" y="2757487"/>
                  </a:lnTo>
                </a:path>
                <a:path w="4838700" h="2757804">
                  <a:moveTo>
                    <a:pt x="3643312" y="2662237"/>
                  </a:moveTo>
                  <a:lnTo>
                    <a:pt x="3643312" y="2757487"/>
                  </a:lnTo>
                </a:path>
                <a:path w="4838700" h="2757804">
                  <a:moveTo>
                    <a:pt x="4119562" y="2662237"/>
                  </a:moveTo>
                  <a:lnTo>
                    <a:pt x="4119562" y="2757487"/>
                  </a:lnTo>
                </a:path>
                <a:path w="4838700" h="2757804">
                  <a:moveTo>
                    <a:pt x="4595812" y="2662237"/>
                  </a:moveTo>
                  <a:lnTo>
                    <a:pt x="4595812" y="2757487"/>
                  </a:lnTo>
                </a:path>
                <a:path w="4838700" h="2757804">
                  <a:moveTo>
                    <a:pt x="328612" y="2662237"/>
                  </a:moveTo>
                  <a:lnTo>
                    <a:pt x="328612" y="2757487"/>
                  </a:lnTo>
                </a:path>
                <a:path w="4838700" h="2757804">
                  <a:moveTo>
                    <a:pt x="95250" y="2667000"/>
                  </a:moveTo>
                  <a:lnTo>
                    <a:pt x="4838700" y="2667000"/>
                  </a:lnTo>
                </a:path>
                <a:path w="4838700" h="2757804">
                  <a:moveTo>
                    <a:pt x="95250" y="0"/>
                  </a:moveTo>
                  <a:lnTo>
                    <a:pt x="0" y="0"/>
                  </a:lnTo>
                </a:path>
                <a:path w="4838700" h="2757804">
                  <a:moveTo>
                    <a:pt x="95250" y="457200"/>
                  </a:moveTo>
                  <a:lnTo>
                    <a:pt x="0" y="457200"/>
                  </a:lnTo>
                </a:path>
                <a:path w="4838700" h="2757804">
                  <a:moveTo>
                    <a:pt x="95250" y="895350"/>
                  </a:moveTo>
                  <a:lnTo>
                    <a:pt x="0" y="895350"/>
                  </a:lnTo>
                </a:path>
                <a:path w="4838700" h="2757804">
                  <a:moveTo>
                    <a:pt x="95250" y="1343025"/>
                  </a:moveTo>
                  <a:lnTo>
                    <a:pt x="0" y="1343025"/>
                  </a:lnTo>
                </a:path>
                <a:path w="4838700" h="2757804">
                  <a:moveTo>
                    <a:pt x="95250" y="1781175"/>
                  </a:moveTo>
                  <a:lnTo>
                    <a:pt x="0" y="1781175"/>
                  </a:lnTo>
                </a:path>
                <a:path w="4838700" h="2757804">
                  <a:moveTo>
                    <a:pt x="95250" y="2228850"/>
                  </a:moveTo>
                  <a:lnTo>
                    <a:pt x="0" y="2228850"/>
                  </a:lnTo>
                </a:path>
                <a:path w="4838700" h="2757804">
                  <a:moveTo>
                    <a:pt x="95250" y="2667000"/>
                  </a:moveTo>
                  <a:lnTo>
                    <a:pt x="0" y="2667000"/>
                  </a:lnTo>
                </a:path>
                <a:path w="4838700" h="2757804">
                  <a:moveTo>
                    <a:pt x="90487" y="4762"/>
                  </a:moveTo>
                  <a:lnTo>
                    <a:pt x="90487" y="26622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5256847" y="3398545"/>
              <a:ext cx="4269105" cy="344170"/>
            </a:xfrm>
            <a:custGeom>
              <a:avLst/>
              <a:gdLst/>
              <a:ahLst/>
              <a:cxnLst/>
              <a:rect l="l" t="t" r="r" b="b"/>
              <a:pathLst>
                <a:path w="4269105" h="344170">
                  <a:moveTo>
                    <a:pt x="0" y="343687"/>
                  </a:moveTo>
                  <a:lnTo>
                    <a:pt x="474345" y="315302"/>
                  </a:lnTo>
                  <a:lnTo>
                    <a:pt x="948690" y="260362"/>
                  </a:lnTo>
                  <a:lnTo>
                    <a:pt x="1423035" y="226441"/>
                  </a:lnTo>
                  <a:lnTo>
                    <a:pt x="1897380" y="172961"/>
                  </a:lnTo>
                  <a:lnTo>
                    <a:pt x="2371725" y="136118"/>
                  </a:lnTo>
                  <a:lnTo>
                    <a:pt x="2846070" y="100545"/>
                  </a:lnTo>
                  <a:lnTo>
                    <a:pt x="3320415" y="73101"/>
                  </a:lnTo>
                  <a:lnTo>
                    <a:pt x="3794760" y="48348"/>
                  </a:lnTo>
                  <a:lnTo>
                    <a:pt x="4269105" y="0"/>
                  </a:lnTo>
                </a:path>
              </a:pathLst>
            </a:custGeom>
            <a:ln w="38100">
              <a:solidFill>
                <a:srgbClr val="C4996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5256847" y="2740558"/>
              <a:ext cx="4269105" cy="358140"/>
            </a:xfrm>
            <a:custGeom>
              <a:avLst/>
              <a:gdLst/>
              <a:ahLst/>
              <a:cxnLst/>
              <a:rect l="l" t="t" r="r" b="b"/>
              <a:pathLst>
                <a:path w="4269105" h="358139">
                  <a:moveTo>
                    <a:pt x="0" y="357860"/>
                  </a:moveTo>
                  <a:lnTo>
                    <a:pt x="474345" y="294678"/>
                  </a:lnTo>
                  <a:lnTo>
                    <a:pt x="948690" y="245465"/>
                  </a:lnTo>
                  <a:lnTo>
                    <a:pt x="1423035" y="192557"/>
                  </a:lnTo>
                  <a:lnTo>
                    <a:pt x="1897380" y="199555"/>
                  </a:lnTo>
                  <a:lnTo>
                    <a:pt x="2371725" y="198170"/>
                  </a:lnTo>
                  <a:lnTo>
                    <a:pt x="2846070" y="157022"/>
                  </a:lnTo>
                  <a:lnTo>
                    <a:pt x="3320415" y="100203"/>
                  </a:lnTo>
                  <a:lnTo>
                    <a:pt x="3794760" y="48501"/>
                  </a:lnTo>
                  <a:lnTo>
                    <a:pt x="4269105" y="0"/>
                  </a:lnTo>
                </a:path>
              </a:pathLst>
            </a:custGeom>
            <a:ln w="38100">
              <a:solidFill>
                <a:srgbClr val="744C2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5256847" y="3378454"/>
              <a:ext cx="4269105" cy="432434"/>
            </a:xfrm>
            <a:custGeom>
              <a:avLst/>
              <a:gdLst/>
              <a:ahLst/>
              <a:cxnLst/>
              <a:rect l="l" t="t" r="r" b="b"/>
              <a:pathLst>
                <a:path w="4269105" h="432435">
                  <a:moveTo>
                    <a:pt x="0" y="267614"/>
                  </a:moveTo>
                  <a:lnTo>
                    <a:pt x="474345" y="314401"/>
                  </a:lnTo>
                  <a:lnTo>
                    <a:pt x="948690" y="351891"/>
                  </a:lnTo>
                  <a:lnTo>
                    <a:pt x="1423035" y="432371"/>
                  </a:lnTo>
                  <a:lnTo>
                    <a:pt x="1897380" y="420027"/>
                  </a:lnTo>
                  <a:lnTo>
                    <a:pt x="2371725" y="331419"/>
                  </a:lnTo>
                  <a:lnTo>
                    <a:pt x="2846070" y="190627"/>
                  </a:lnTo>
                  <a:lnTo>
                    <a:pt x="3320415" y="157518"/>
                  </a:lnTo>
                  <a:lnTo>
                    <a:pt x="3794760" y="45923"/>
                  </a:lnTo>
                  <a:lnTo>
                    <a:pt x="4269105" y="0"/>
                  </a:lnTo>
                </a:path>
              </a:pathLst>
            </a:custGeom>
            <a:ln w="38100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6847" y="2682036"/>
              <a:ext cx="4269105" cy="450215"/>
            </a:xfrm>
            <a:custGeom>
              <a:avLst/>
              <a:gdLst/>
              <a:ahLst/>
              <a:cxnLst/>
              <a:rect l="l" t="t" r="r" b="b"/>
              <a:pathLst>
                <a:path w="4269105" h="450214">
                  <a:moveTo>
                    <a:pt x="0" y="449961"/>
                  </a:moveTo>
                  <a:lnTo>
                    <a:pt x="474345" y="369455"/>
                  </a:lnTo>
                  <a:lnTo>
                    <a:pt x="948690" y="381990"/>
                  </a:lnTo>
                  <a:lnTo>
                    <a:pt x="1423035" y="344017"/>
                  </a:lnTo>
                  <a:lnTo>
                    <a:pt x="1897380" y="378815"/>
                  </a:lnTo>
                  <a:lnTo>
                    <a:pt x="2371725" y="350100"/>
                  </a:lnTo>
                  <a:lnTo>
                    <a:pt x="2846070" y="232067"/>
                  </a:lnTo>
                  <a:lnTo>
                    <a:pt x="3320415" y="175577"/>
                  </a:lnTo>
                  <a:lnTo>
                    <a:pt x="3794760" y="83413"/>
                  </a:lnTo>
                  <a:lnTo>
                    <a:pt x="4269105" y="0"/>
                  </a:lnTo>
                </a:path>
              </a:pathLst>
            </a:custGeom>
            <a:ln w="38100">
              <a:solidFill>
                <a:srgbClr val="007EF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90385" y="1854574"/>
            <a:ext cx="257791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Trend</a:t>
            </a:r>
            <a:r>
              <a:rPr sz="794" b="1" spc="4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In</a:t>
            </a:r>
            <a:r>
              <a:rPr sz="794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Howard</a:t>
            </a:r>
            <a:r>
              <a:rPr sz="794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9" dirty="0">
                <a:solidFill>
                  <a:srgbClr val="323232"/>
                </a:solidFill>
                <a:latin typeface="Arial Narrow"/>
                <a:cs typeface="Arial Narrow"/>
              </a:rPr>
              <a:t>County</a:t>
            </a:r>
            <a:r>
              <a:rPr sz="794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Median</a:t>
            </a:r>
            <a:r>
              <a:rPr sz="794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Household</a:t>
            </a:r>
            <a:r>
              <a:rPr sz="794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Income,</a:t>
            </a:r>
            <a:r>
              <a:rPr sz="794" b="1" spc="5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2010-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09882" y="4958603"/>
            <a:ext cx="134471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C4996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 txBox="1"/>
          <p:nvPr/>
        </p:nvSpPr>
        <p:spPr>
          <a:xfrm>
            <a:off x="5275170" y="4880162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25960" y="4958603"/>
            <a:ext cx="134471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744C29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 txBox="1"/>
          <p:nvPr/>
        </p:nvSpPr>
        <p:spPr>
          <a:xfrm>
            <a:off x="5991247" y="4880162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47562" y="4958603"/>
            <a:ext cx="134471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 txBox="1"/>
          <p:nvPr/>
        </p:nvSpPr>
        <p:spPr>
          <a:xfrm>
            <a:off x="6712849" y="4880162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44210" y="4958603"/>
            <a:ext cx="134471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007EFB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 txBox="1"/>
          <p:nvPr/>
        </p:nvSpPr>
        <p:spPr>
          <a:xfrm>
            <a:off x="7409497" y="4880162"/>
            <a:ext cx="2470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10153" y="4392706"/>
            <a:ext cx="4357407" cy="29344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ts val="1085"/>
              </a:lnSpc>
              <a:spcBef>
                <a:spcPts val="88"/>
              </a:spcBef>
            </a:pPr>
            <a:r>
              <a:rPr sz="927" spc="-22" dirty="0">
                <a:solidFill>
                  <a:srgbClr val="323232"/>
                </a:solidFill>
                <a:latin typeface="Gill Sans MT"/>
                <a:cs typeface="Gill Sans MT"/>
              </a:rPr>
              <a:t>$0</a:t>
            </a:r>
            <a:endParaRPr sz="927">
              <a:latin typeface="Gill Sans MT"/>
              <a:cs typeface="Gill Sans MT"/>
            </a:endParaRPr>
          </a:p>
          <a:p>
            <a:pPr marL="346280">
              <a:lnSpc>
                <a:spcPts val="1085"/>
              </a:lnSpc>
              <a:tabLst>
                <a:tab pos="764842" algn="l"/>
                <a:tab pos="1183404" algn="l"/>
                <a:tab pos="1601965" algn="l"/>
                <a:tab pos="2020528" algn="l"/>
                <a:tab pos="2439090" algn="l"/>
                <a:tab pos="2857652" algn="l"/>
                <a:tab pos="3276214" algn="l"/>
                <a:tab pos="3694776" algn="l"/>
                <a:tab pos="4113338" algn="l"/>
              </a:tabLst>
            </a:pP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2010</a:t>
            </a:r>
            <a:r>
              <a:rPr sz="927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2011</a:t>
            </a:r>
            <a:r>
              <a:rPr sz="927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2012</a:t>
            </a:r>
            <a:r>
              <a:rPr sz="927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2013</a:t>
            </a:r>
            <a:r>
              <a:rPr sz="927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2014</a:t>
            </a:r>
            <a:r>
              <a:rPr sz="927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2015</a:t>
            </a:r>
            <a:r>
              <a:rPr sz="927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2016</a:t>
            </a:r>
            <a:r>
              <a:rPr sz="927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2017</a:t>
            </a:r>
            <a:r>
              <a:rPr sz="927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2018</a:t>
            </a:r>
            <a:r>
              <a:rPr sz="927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927" spc="-18" dirty="0">
                <a:solidFill>
                  <a:srgbClr val="323232"/>
                </a:solidFill>
                <a:latin typeface="Gill Sans MT"/>
                <a:cs typeface="Gill Sans MT"/>
              </a:rPr>
              <a:t>2019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54719" y="4001900"/>
            <a:ext cx="394447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$25,000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54719" y="3611096"/>
            <a:ext cx="394447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$50,000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54719" y="3220290"/>
            <a:ext cx="394447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$75,000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96637" y="2829485"/>
            <a:ext cx="45271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$100,000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96637" y="2438680"/>
            <a:ext cx="45271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$125,000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96637" y="2047875"/>
            <a:ext cx="45271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solidFill>
                  <a:srgbClr val="323232"/>
                </a:solidFill>
                <a:latin typeface="Gill Sans MT"/>
                <a:cs typeface="Gill Sans MT"/>
              </a:rPr>
              <a:t>$150,000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4265" y="1778934"/>
            <a:ext cx="3345516" cy="163996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lnSpc>
                <a:spcPts val="1412"/>
              </a:lnSpc>
              <a:spcBef>
                <a:spcPts val="88"/>
              </a:spcBef>
            </a:pP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2010,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NH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White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households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earned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income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323232"/>
                </a:solidFill>
                <a:latin typeface="Calibri"/>
                <a:cs typeface="Calibri"/>
              </a:rPr>
              <a:t>of</a:t>
            </a:r>
            <a:endParaRPr sz="1191">
              <a:latin typeface="Calibri"/>
              <a:cs typeface="Calibri"/>
            </a:endParaRPr>
          </a:p>
          <a:p>
            <a:pPr marL="33619" marR="26896">
              <a:lnSpc>
                <a:spcPts val="1394"/>
              </a:lnSpc>
              <a:spcBef>
                <a:spcPts val="53"/>
              </a:spcBef>
            </a:pP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$111,133.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This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amount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was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$36,000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more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than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323232"/>
                </a:solidFill>
                <a:latin typeface="Calibri"/>
                <a:cs typeface="Calibri"/>
              </a:rPr>
              <a:t>NH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Black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households,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$31,000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more</a:t>
            </a:r>
            <a:r>
              <a:rPr sz="1191" spc="57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than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Hispanic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households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$1,896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more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than</a:t>
            </a:r>
            <a:r>
              <a:rPr sz="1191" spc="26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Asian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households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in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county.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44" dirty="0">
                <a:solidFill>
                  <a:srgbClr val="323232"/>
                </a:solidFill>
                <a:latin typeface="Calibri"/>
                <a:cs typeface="Calibri"/>
              </a:rPr>
              <a:t>A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decade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later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that</a:t>
            </a:r>
            <a:r>
              <a:rPr sz="1191" spc="18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gap</a:t>
            </a:r>
            <a:r>
              <a:rPr sz="1191" spc="22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323232"/>
                </a:solidFill>
                <a:latin typeface="Calibri"/>
                <a:cs typeface="Calibri"/>
              </a:rPr>
              <a:t>has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disappeared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for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Asian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households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who</a:t>
            </a:r>
            <a:r>
              <a:rPr sz="1191" spc="4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now</a:t>
            </a:r>
            <a:r>
              <a:rPr sz="1191" spc="4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earn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approximately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323232"/>
                </a:solidFill>
                <a:latin typeface="Calibri"/>
                <a:cs typeface="Calibri"/>
              </a:rPr>
              <a:t>$3,300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more</a:t>
            </a:r>
            <a:r>
              <a:rPr sz="1191" spc="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than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NH</a:t>
            </a:r>
            <a:r>
              <a:rPr sz="1191" spc="31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White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households.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However,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for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Hispanic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and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NH</a:t>
            </a:r>
            <a:r>
              <a:rPr sz="1191" spc="53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Black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households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the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gap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323232"/>
                </a:solidFill>
                <a:latin typeface="Calibri"/>
                <a:cs typeface="Calibri"/>
              </a:rPr>
              <a:t>has</a:t>
            </a:r>
            <a:r>
              <a:rPr sz="1191" spc="4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323232"/>
                </a:solidFill>
                <a:latin typeface="Calibri"/>
                <a:cs typeface="Calibri"/>
              </a:rPr>
              <a:t>widened.</a:t>
            </a:r>
            <a:r>
              <a:rPr sz="993" spc="-13" baseline="22222" dirty="0">
                <a:solidFill>
                  <a:srgbClr val="323232"/>
                </a:solidFill>
                <a:latin typeface="Calibri"/>
                <a:cs typeface="Calibri"/>
              </a:rPr>
              <a:t>30</a:t>
            </a:r>
            <a:endParaRPr sz="993" baseline="22222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81368" y="3711948"/>
            <a:ext cx="2906805" cy="726255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11206" marR="190510">
              <a:lnSpc>
                <a:spcPts val="1394"/>
              </a:lnSpc>
              <a:spcBef>
                <a:spcPts val="163"/>
              </a:spcBef>
            </a:pP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In</a:t>
            </a:r>
            <a:r>
              <a:rPr sz="1191" spc="-53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22" dirty="0">
                <a:solidFill>
                  <a:srgbClr val="0065CC"/>
                </a:solidFill>
                <a:latin typeface="Gill Sans MT"/>
                <a:cs typeface="Gill Sans MT"/>
              </a:rPr>
              <a:t>2019,</a:t>
            </a:r>
            <a:r>
              <a:rPr sz="1191" spc="-49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Hispanic</a:t>
            </a:r>
            <a:r>
              <a:rPr sz="1191" spc="-49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households</a:t>
            </a:r>
            <a:r>
              <a:rPr sz="1191" spc="-49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had</a:t>
            </a:r>
            <a:r>
              <a:rPr sz="1191" spc="-49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an</a:t>
            </a:r>
            <a:r>
              <a:rPr sz="1191" spc="-49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average </a:t>
            </a:r>
            <a:r>
              <a:rPr sz="1191" spc="-26" dirty="0">
                <a:solidFill>
                  <a:srgbClr val="0065CC"/>
                </a:solidFill>
                <a:latin typeface="Gill Sans MT"/>
                <a:cs typeface="Gill Sans MT"/>
              </a:rPr>
              <a:t>household</a:t>
            </a:r>
            <a:r>
              <a:rPr sz="1191" spc="-31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26" dirty="0">
                <a:solidFill>
                  <a:srgbClr val="0065CC"/>
                </a:solidFill>
                <a:latin typeface="Gill Sans MT"/>
                <a:cs typeface="Gill Sans MT"/>
              </a:rPr>
              <a:t>income </a:t>
            </a:r>
            <a:r>
              <a:rPr sz="1191" spc="-18" dirty="0">
                <a:solidFill>
                  <a:srgbClr val="0065CC"/>
                </a:solidFill>
                <a:latin typeface="Gill Sans MT"/>
                <a:cs typeface="Gill Sans MT"/>
              </a:rPr>
              <a:t>that</a:t>
            </a:r>
            <a:r>
              <a:rPr sz="1191" spc="-26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was</a:t>
            </a:r>
            <a:r>
              <a:rPr sz="1191" spc="-26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approximately</a:t>
            </a:r>
            <a:endParaRPr sz="1191">
              <a:latin typeface="Gill Sans MT"/>
              <a:cs typeface="Gill Sans MT"/>
            </a:endParaRPr>
          </a:p>
          <a:p>
            <a:pPr marL="11206">
              <a:lnSpc>
                <a:spcPts val="1324"/>
              </a:lnSpc>
            </a:pPr>
            <a:r>
              <a:rPr sz="1191" b="1" spc="53" dirty="0">
                <a:solidFill>
                  <a:srgbClr val="0065CC"/>
                </a:solidFill>
                <a:latin typeface="Arial Narrow"/>
                <a:cs typeface="Arial Narrow"/>
              </a:rPr>
              <a:t>$36,000</a:t>
            </a:r>
            <a:r>
              <a:rPr sz="1191" b="1" spc="22" dirty="0">
                <a:solidFill>
                  <a:srgbClr val="0065CC"/>
                </a:solidFill>
                <a:latin typeface="Arial Narrow"/>
                <a:cs typeface="Arial Narrow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less</a:t>
            </a:r>
            <a:r>
              <a:rPr sz="1191" spc="-31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than</a:t>
            </a:r>
            <a:r>
              <a:rPr sz="1191" spc="-31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172" dirty="0">
                <a:solidFill>
                  <a:srgbClr val="0065CC"/>
                </a:solidFill>
                <a:latin typeface="Gill Sans MT"/>
                <a:cs typeface="Gill Sans MT"/>
              </a:rPr>
              <a:t>NH</a:t>
            </a:r>
            <a:r>
              <a:rPr sz="1191" spc="-35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3" dirty="0">
                <a:solidFill>
                  <a:srgbClr val="0065CC"/>
                </a:solidFill>
                <a:latin typeface="Gill Sans MT"/>
                <a:cs typeface="Gill Sans MT"/>
              </a:rPr>
              <a:t>White</a:t>
            </a:r>
            <a:r>
              <a:rPr sz="1191" spc="-31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households.</a:t>
            </a:r>
            <a:r>
              <a:rPr sz="1191" spc="-31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18" dirty="0">
                <a:solidFill>
                  <a:srgbClr val="0065CC"/>
                </a:solidFill>
                <a:latin typeface="Gill Sans MT"/>
                <a:cs typeface="Gill Sans MT"/>
              </a:rPr>
              <a:t>This</a:t>
            </a:r>
            <a:endParaRPr sz="1191">
              <a:latin typeface="Gill Sans MT"/>
              <a:cs typeface="Gill Sans MT"/>
            </a:endParaRPr>
          </a:p>
          <a:p>
            <a:pPr marL="11206">
              <a:lnSpc>
                <a:spcPts val="1407"/>
              </a:lnSpc>
            </a:pP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gap</a:t>
            </a:r>
            <a:r>
              <a:rPr sz="1191" spc="-18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has</a:t>
            </a:r>
            <a:r>
              <a:rPr sz="1191" spc="-18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increased</a:t>
            </a:r>
            <a:r>
              <a:rPr sz="1191" spc="-18" dirty="0">
                <a:solidFill>
                  <a:srgbClr val="0065CC"/>
                </a:solidFill>
                <a:latin typeface="Gill Sans MT"/>
                <a:cs typeface="Gill Sans MT"/>
              </a:rPr>
              <a:t> by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almost</a:t>
            </a:r>
            <a:r>
              <a:rPr sz="1191" spc="-13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b="1" spc="49" dirty="0">
                <a:solidFill>
                  <a:srgbClr val="0065CC"/>
                </a:solidFill>
                <a:latin typeface="Arial Narrow"/>
                <a:cs typeface="Arial Narrow"/>
              </a:rPr>
              <a:t>$6,000</a:t>
            </a:r>
            <a:r>
              <a:rPr sz="1191" b="1" spc="44" dirty="0">
                <a:solidFill>
                  <a:srgbClr val="0065CC"/>
                </a:solidFill>
                <a:latin typeface="Arial Narrow"/>
                <a:cs typeface="Arial Narrow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since</a:t>
            </a:r>
            <a:r>
              <a:rPr sz="1191" spc="-18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2010.</a:t>
            </a:r>
            <a:endParaRPr sz="1191">
              <a:latin typeface="Gill Sans MT"/>
              <a:cs typeface="Gill Sans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81369" y="4796118"/>
            <a:ext cx="2917451" cy="726255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11206" marR="26896">
              <a:lnSpc>
                <a:spcPts val="1394"/>
              </a:lnSpc>
              <a:spcBef>
                <a:spcPts val="163"/>
              </a:spcBef>
            </a:pPr>
            <a:r>
              <a:rPr sz="1191" spc="-172" dirty="0">
                <a:solidFill>
                  <a:srgbClr val="0065CC"/>
                </a:solidFill>
                <a:latin typeface="Gill Sans MT"/>
                <a:cs typeface="Gill Sans MT"/>
              </a:rPr>
              <a:t>NH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Black</a:t>
            </a:r>
            <a:r>
              <a:rPr sz="1191" spc="-40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households</a:t>
            </a:r>
            <a:r>
              <a:rPr sz="1191" spc="-40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had</a:t>
            </a:r>
            <a:r>
              <a:rPr sz="1191" spc="-40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an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average</a:t>
            </a:r>
            <a:r>
              <a:rPr sz="1191" spc="-40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household </a:t>
            </a:r>
            <a:r>
              <a:rPr sz="1191" spc="-26" dirty="0">
                <a:solidFill>
                  <a:srgbClr val="0065CC"/>
                </a:solidFill>
                <a:latin typeface="Gill Sans MT"/>
                <a:cs typeface="Gill Sans MT"/>
              </a:rPr>
              <a:t>income</a:t>
            </a:r>
            <a:r>
              <a:rPr sz="1191" spc="-31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18" dirty="0">
                <a:solidFill>
                  <a:srgbClr val="0065CC"/>
                </a:solidFill>
                <a:latin typeface="Gill Sans MT"/>
                <a:cs typeface="Gill Sans MT"/>
              </a:rPr>
              <a:t>that</a:t>
            </a:r>
            <a:r>
              <a:rPr sz="1191" spc="-26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was</a:t>
            </a:r>
            <a:r>
              <a:rPr sz="1191" spc="-26" dirty="0">
                <a:solidFill>
                  <a:srgbClr val="0065CC"/>
                </a:solidFill>
                <a:latin typeface="Gill Sans MT"/>
                <a:cs typeface="Gill Sans MT"/>
              </a:rPr>
              <a:t> approximately</a:t>
            </a:r>
            <a:r>
              <a:rPr sz="1191" spc="-31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b="1" spc="53" dirty="0">
                <a:solidFill>
                  <a:srgbClr val="0065CC"/>
                </a:solidFill>
                <a:latin typeface="Arial Narrow"/>
                <a:cs typeface="Arial Narrow"/>
              </a:rPr>
              <a:t>$37,000</a:t>
            </a:r>
            <a:r>
              <a:rPr sz="1191" b="1" spc="26" dirty="0">
                <a:solidFill>
                  <a:srgbClr val="0065CC"/>
                </a:solidFill>
                <a:latin typeface="Arial Narrow"/>
                <a:cs typeface="Arial Narrow"/>
              </a:rPr>
              <a:t> </a:t>
            </a:r>
            <a:r>
              <a:rPr sz="1191" spc="-18" dirty="0">
                <a:solidFill>
                  <a:srgbClr val="0065CC"/>
                </a:solidFill>
                <a:latin typeface="Gill Sans MT"/>
                <a:cs typeface="Gill Sans MT"/>
              </a:rPr>
              <a:t>less</a:t>
            </a:r>
            <a:endParaRPr sz="1191">
              <a:latin typeface="Gill Sans MT"/>
              <a:cs typeface="Gill Sans MT"/>
            </a:endParaRPr>
          </a:p>
          <a:p>
            <a:pPr marL="11206">
              <a:lnSpc>
                <a:spcPts val="1324"/>
              </a:lnSpc>
            </a:pP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than</a:t>
            </a:r>
            <a:r>
              <a:rPr sz="1191" spc="-49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172" dirty="0">
                <a:solidFill>
                  <a:srgbClr val="0065CC"/>
                </a:solidFill>
                <a:latin typeface="Gill Sans MT"/>
                <a:cs typeface="Gill Sans MT"/>
              </a:rPr>
              <a:t>NH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3" dirty="0">
                <a:solidFill>
                  <a:srgbClr val="0065CC"/>
                </a:solidFill>
                <a:latin typeface="Gill Sans MT"/>
                <a:cs typeface="Gill Sans MT"/>
              </a:rPr>
              <a:t>White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households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in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2019.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This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gap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22" dirty="0">
                <a:solidFill>
                  <a:srgbClr val="0065CC"/>
                </a:solidFill>
                <a:latin typeface="Gill Sans MT"/>
                <a:cs typeface="Gill Sans MT"/>
              </a:rPr>
              <a:t>has</a:t>
            </a:r>
            <a:endParaRPr sz="1191">
              <a:latin typeface="Gill Sans MT"/>
              <a:cs typeface="Gill Sans MT"/>
            </a:endParaRPr>
          </a:p>
          <a:p>
            <a:pPr marL="11206">
              <a:lnSpc>
                <a:spcPts val="1412"/>
              </a:lnSpc>
            </a:pP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increased</a:t>
            </a:r>
            <a:r>
              <a:rPr sz="1191" spc="-49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18" dirty="0">
                <a:solidFill>
                  <a:srgbClr val="0065CC"/>
                </a:solidFill>
                <a:latin typeface="Gill Sans MT"/>
                <a:cs typeface="Gill Sans MT"/>
              </a:rPr>
              <a:t>by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almost</a:t>
            </a:r>
            <a:r>
              <a:rPr sz="1191" spc="-40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b="1" spc="49" dirty="0">
                <a:solidFill>
                  <a:srgbClr val="0065CC"/>
                </a:solidFill>
                <a:latin typeface="Arial Narrow"/>
                <a:cs typeface="Arial Narrow"/>
              </a:rPr>
              <a:t>$1,000</a:t>
            </a:r>
            <a:r>
              <a:rPr sz="1191" b="1" spc="13" dirty="0">
                <a:solidFill>
                  <a:srgbClr val="0065CC"/>
                </a:solidFill>
                <a:latin typeface="Arial Narrow"/>
                <a:cs typeface="Arial Narrow"/>
              </a:rPr>
              <a:t> </a:t>
            </a:r>
            <a:r>
              <a:rPr sz="1191" dirty="0">
                <a:solidFill>
                  <a:srgbClr val="0065CC"/>
                </a:solidFill>
                <a:latin typeface="Gill Sans MT"/>
                <a:cs typeface="Gill Sans MT"/>
              </a:rPr>
              <a:t>since</a:t>
            </a:r>
            <a:r>
              <a:rPr sz="1191" spc="-44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1191" spc="-9" dirty="0">
                <a:solidFill>
                  <a:srgbClr val="0065CC"/>
                </a:solidFill>
                <a:latin typeface="Gill Sans MT"/>
                <a:cs typeface="Gill Sans MT"/>
              </a:rPr>
              <a:t>2010.</a:t>
            </a:r>
            <a:endParaRPr sz="1191">
              <a:latin typeface="Gill Sans MT"/>
              <a:cs typeface="Gill Sans M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7952" y="3858263"/>
            <a:ext cx="479051" cy="461122"/>
          </a:xfrm>
          <a:custGeom>
            <a:avLst/>
            <a:gdLst/>
            <a:ahLst/>
            <a:cxnLst/>
            <a:rect l="l" t="t" r="r" b="b"/>
            <a:pathLst>
              <a:path w="542925" h="522604">
                <a:moveTo>
                  <a:pt x="259214" y="0"/>
                </a:moveTo>
                <a:lnTo>
                  <a:pt x="234782" y="1371"/>
                </a:lnTo>
                <a:lnTo>
                  <a:pt x="232747" y="1371"/>
                </a:lnTo>
                <a:lnTo>
                  <a:pt x="229354" y="2044"/>
                </a:lnTo>
                <a:lnTo>
                  <a:pt x="236141" y="44907"/>
                </a:lnTo>
                <a:lnTo>
                  <a:pt x="236820" y="44907"/>
                </a:lnTo>
                <a:lnTo>
                  <a:pt x="261928" y="43548"/>
                </a:lnTo>
                <a:lnTo>
                  <a:pt x="259214" y="0"/>
                </a:lnTo>
                <a:close/>
              </a:path>
              <a:path w="542925" h="522604">
                <a:moveTo>
                  <a:pt x="4077" y="214960"/>
                </a:moveTo>
                <a:lnTo>
                  <a:pt x="1365" y="233324"/>
                </a:lnTo>
                <a:lnTo>
                  <a:pt x="1226" y="237588"/>
                </a:lnTo>
                <a:lnTo>
                  <a:pt x="0" y="257243"/>
                </a:lnTo>
                <a:lnTo>
                  <a:pt x="4197" y="308212"/>
                </a:lnTo>
                <a:lnTo>
                  <a:pt x="16286" y="352429"/>
                </a:lnTo>
                <a:lnTo>
                  <a:pt x="35540" y="393129"/>
                </a:lnTo>
                <a:lnTo>
                  <a:pt x="61228" y="429581"/>
                </a:lnTo>
                <a:lnTo>
                  <a:pt x="92618" y="461049"/>
                </a:lnTo>
                <a:lnTo>
                  <a:pt x="128979" y="486802"/>
                </a:lnTo>
                <a:lnTo>
                  <a:pt x="169578" y="506104"/>
                </a:lnTo>
                <a:lnTo>
                  <a:pt x="213685" y="518224"/>
                </a:lnTo>
                <a:lnTo>
                  <a:pt x="260568" y="522427"/>
                </a:lnTo>
                <a:lnTo>
                  <a:pt x="307451" y="518224"/>
                </a:lnTo>
                <a:lnTo>
                  <a:pt x="351558" y="506104"/>
                </a:lnTo>
                <a:lnTo>
                  <a:pt x="392158" y="486802"/>
                </a:lnTo>
                <a:lnTo>
                  <a:pt x="403345" y="478878"/>
                </a:lnTo>
                <a:lnTo>
                  <a:pt x="260568" y="478878"/>
                </a:lnTo>
                <a:lnTo>
                  <a:pt x="210678" y="473219"/>
                </a:lnTo>
                <a:lnTo>
                  <a:pt x="165009" y="457072"/>
                </a:lnTo>
                <a:lnTo>
                  <a:pt x="124802" y="431680"/>
                </a:lnTo>
                <a:lnTo>
                  <a:pt x="91299" y="398290"/>
                </a:lnTo>
                <a:lnTo>
                  <a:pt x="65742" y="358145"/>
                </a:lnTo>
                <a:lnTo>
                  <a:pt x="49373" y="312491"/>
                </a:lnTo>
                <a:lnTo>
                  <a:pt x="43433" y="262572"/>
                </a:lnTo>
                <a:lnTo>
                  <a:pt x="43553" y="257243"/>
                </a:lnTo>
                <a:lnTo>
                  <a:pt x="44787" y="237401"/>
                </a:lnTo>
                <a:lnTo>
                  <a:pt x="47506" y="221081"/>
                </a:lnTo>
                <a:lnTo>
                  <a:pt x="4077" y="214960"/>
                </a:lnTo>
                <a:close/>
              </a:path>
              <a:path w="542925" h="522604">
                <a:moveTo>
                  <a:pt x="505087" y="172783"/>
                </a:moveTo>
                <a:lnTo>
                  <a:pt x="457349" y="172783"/>
                </a:lnTo>
                <a:lnTo>
                  <a:pt x="465720" y="193451"/>
                </a:lnTo>
                <a:lnTo>
                  <a:pt x="472120" y="214960"/>
                </a:lnTo>
                <a:lnTo>
                  <a:pt x="476253" y="237588"/>
                </a:lnTo>
                <a:lnTo>
                  <a:pt x="477704" y="261213"/>
                </a:lnTo>
                <a:lnTo>
                  <a:pt x="472016" y="311407"/>
                </a:lnTo>
                <a:lnTo>
                  <a:pt x="455792" y="357333"/>
                </a:lnTo>
                <a:lnTo>
                  <a:pt x="430286" y="397732"/>
                </a:lnTo>
                <a:lnTo>
                  <a:pt x="396754" y="431345"/>
                </a:lnTo>
                <a:lnTo>
                  <a:pt x="356454" y="456913"/>
                </a:lnTo>
                <a:lnTo>
                  <a:pt x="310639" y="473177"/>
                </a:lnTo>
                <a:lnTo>
                  <a:pt x="260568" y="478878"/>
                </a:lnTo>
                <a:lnTo>
                  <a:pt x="403345" y="478878"/>
                </a:lnTo>
                <a:lnTo>
                  <a:pt x="459908" y="429581"/>
                </a:lnTo>
                <a:lnTo>
                  <a:pt x="485596" y="393129"/>
                </a:lnTo>
                <a:lnTo>
                  <a:pt x="504850" y="352429"/>
                </a:lnTo>
                <a:lnTo>
                  <a:pt x="516939" y="308212"/>
                </a:lnTo>
                <a:lnTo>
                  <a:pt x="521010" y="262572"/>
                </a:lnTo>
                <a:lnTo>
                  <a:pt x="520926" y="258038"/>
                </a:lnTo>
                <a:lnTo>
                  <a:pt x="518998" y="228174"/>
                </a:lnTo>
                <a:lnTo>
                  <a:pt x="512898" y="196824"/>
                </a:lnTo>
                <a:lnTo>
                  <a:pt x="505087" y="172783"/>
                </a:lnTo>
                <a:close/>
              </a:path>
              <a:path w="542925" h="522604">
                <a:moveTo>
                  <a:pt x="191358" y="328549"/>
                </a:moveTo>
                <a:lnTo>
                  <a:pt x="180499" y="365963"/>
                </a:lnTo>
                <a:lnTo>
                  <a:pt x="224927" y="381536"/>
                </a:lnTo>
                <a:lnTo>
                  <a:pt x="242928" y="382968"/>
                </a:lnTo>
                <a:lnTo>
                  <a:pt x="242928" y="426504"/>
                </a:lnTo>
                <a:lnTo>
                  <a:pt x="278209" y="426504"/>
                </a:lnTo>
                <a:lnTo>
                  <a:pt x="278209" y="385013"/>
                </a:lnTo>
                <a:lnTo>
                  <a:pt x="305792" y="376010"/>
                </a:lnTo>
                <a:lnTo>
                  <a:pt x="326251" y="360119"/>
                </a:lnTo>
                <a:lnTo>
                  <a:pt x="334746" y="346240"/>
                </a:lnTo>
                <a:lnTo>
                  <a:pt x="251748" y="346240"/>
                </a:lnTo>
                <a:lnTo>
                  <a:pt x="234371" y="344701"/>
                </a:lnTo>
                <a:lnTo>
                  <a:pt x="218293" y="340661"/>
                </a:lnTo>
                <a:lnTo>
                  <a:pt x="203845" y="334988"/>
                </a:lnTo>
                <a:lnTo>
                  <a:pt x="191358" y="328549"/>
                </a:lnTo>
                <a:close/>
              </a:path>
              <a:path w="542925" h="522604">
                <a:moveTo>
                  <a:pt x="278209" y="102044"/>
                </a:moveTo>
                <a:lnTo>
                  <a:pt x="245640" y="102044"/>
                </a:lnTo>
                <a:lnTo>
                  <a:pt x="245640" y="139446"/>
                </a:lnTo>
                <a:lnTo>
                  <a:pt x="219291" y="148136"/>
                </a:lnTo>
                <a:lnTo>
                  <a:pt x="199431" y="163328"/>
                </a:lnTo>
                <a:lnTo>
                  <a:pt x="186901" y="183415"/>
                </a:lnTo>
                <a:lnTo>
                  <a:pt x="182538" y="206794"/>
                </a:lnTo>
                <a:lnTo>
                  <a:pt x="187232" y="230184"/>
                </a:lnTo>
                <a:lnTo>
                  <a:pt x="200653" y="248834"/>
                </a:lnTo>
                <a:lnTo>
                  <a:pt x="221811" y="263811"/>
                </a:lnTo>
                <a:lnTo>
                  <a:pt x="249714" y="276186"/>
                </a:lnTo>
                <a:lnTo>
                  <a:pt x="269322" y="284488"/>
                </a:lnTo>
                <a:lnTo>
                  <a:pt x="282824" y="293457"/>
                </a:lnTo>
                <a:lnTo>
                  <a:pt x="290627" y="303652"/>
                </a:lnTo>
                <a:lnTo>
                  <a:pt x="293137" y="315633"/>
                </a:lnTo>
                <a:lnTo>
                  <a:pt x="290334" y="327761"/>
                </a:lnTo>
                <a:lnTo>
                  <a:pt x="282213" y="337465"/>
                </a:lnTo>
                <a:lnTo>
                  <a:pt x="269207" y="343906"/>
                </a:lnTo>
                <a:lnTo>
                  <a:pt x="251748" y="346240"/>
                </a:lnTo>
                <a:lnTo>
                  <a:pt x="334746" y="346240"/>
                </a:lnTo>
                <a:lnTo>
                  <a:pt x="338975" y="339330"/>
                </a:lnTo>
                <a:lnTo>
                  <a:pt x="343352" y="315633"/>
                </a:lnTo>
                <a:lnTo>
                  <a:pt x="339598" y="292125"/>
                </a:lnTo>
                <a:lnTo>
                  <a:pt x="328084" y="273053"/>
                </a:lnTo>
                <a:lnTo>
                  <a:pt x="308427" y="257243"/>
                </a:lnTo>
                <a:lnTo>
                  <a:pt x="280248" y="243522"/>
                </a:lnTo>
                <a:lnTo>
                  <a:pt x="258063" y="234099"/>
                </a:lnTo>
                <a:lnTo>
                  <a:pt x="243130" y="224955"/>
                </a:lnTo>
                <a:lnTo>
                  <a:pt x="234710" y="215401"/>
                </a:lnTo>
                <a:lnTo>
                  <a:pt x="232068" y="204749"/>
                </a:lnTo>
                <a:lnTo>
                  <a:pt x="233930" y="193862"/>
                </a:lnTo>
                <a:lnTo>
                  <a:pt x="240143" y="184758"/>
                </a:lnTo>
                <a:lnTo>
                  <a:pt x="251649" y="178508"/>
                </a:lnTo>
                <a:lnTo>
                  <a:pt x="269389" y="176187"/>
                </a:lnTo>
                <a:lnTo>
                  <a:pt x="325458" y="176187"/>
                </a:lnTo>
                <a:lnTo>
                  <a:pt x="332497" y="152374"/>
                </a:lnTo>
                <a:lnTo>
                  <a:pt x="321875" y="147600"/>
                </a:lnTo>
                <a:lnTo>
                  <a:pt x="309424" y="143462"/>
                </a:lnTo>
                <a:lnTo>
                  <a:pt x="294937" y="140548"/>
                </a:lnTo>
                <a:lnTo>
                  <a:pt x="278209" y="139446"/>
                </a:lnTo>
                <a:lnTo>
                  <a:pt x="278209" y="102044"/>
                </a:lnTo>
                <a:close/>
              </a:path>
              <a:path w="542925" h="522604">
                <a:moveTo>
                  <a:pt x="390852" y="65316"/>
                </a:moveTo>
                <a:lnTo>
                  <a:pt x="412567" y="217678"/>
                </a:lnTo>
                <a:lnTo>
                  <a:pt x="457349" y="172783"/>
                </a:lnTo>
                <a:lnTo>
                  <a:pt x="505087" y="172783"/>
                </a:lnTo>
                <a:lnTo>
                  <a:pt x="503281" y="167226"/>
                </a:lnTo>
                <a:lnTo>
                  <a:pt x="490597" y="139446"/>
                </a:lnTo>
                <a:lnTo>
                  <a:pt x="542846" y="87071"/>
                </a:lnTo>
                <a:lnTo>
                  <a:pt x="390852" y="65316"/>
                </a:lnTo>
                <a:close/>
              </a:path>
              <a:path w="542925" h="522604">
                <a:moveTo>
                  <a:pt x="325458" y="176187"/>
                </a:moveTo>
                <a:lnTo>
                  <a:pt x="269389" y="176187"/>
                </a:lnTo>
                <a:lnTo>
                  <a:pt x="287325" y="177594"/>
                </a:lnTo>
                <a:lnTo>
                  <a:pt x="302028" y="181017"/>
                </a:lnTo>
                <a:lnTo>
                  <a:pt x="313473" y="185257"/>
                </a:lnTo>
                <a:lnTo>
                  <a:pt x="321637" y="189115"/>
                </a:lnTo>
                <a:lnTo>
                  <a:pt x="325458" y="176187"/>
                </a:lnTo>
                <a:close/>
              </a:path>
              <a:path w="542925" h="522604">
                <a:moveTo>
                  <a:pt x="38005" y="125844"/>
                </a:moveTo>
                <a:lnTo>
                  <a:pt x="31899" y="135369"/>
                </a:lnTo>
                <a:lnTo>
                  <a:pt x="31220" y="136728"/>
                </a:lnTo>
                <a:lnTo>
                  <a:pt x="30539" y="137414"/>
                </a:lnTo>
                <a:lnTo>
                  <a:pt x="21040" y="158496"/>
                </a:lnTo>
                <a:lnTo>
                  <a:pt x="20360" y="159181"/>
                </a:lnTo>
                <a:lnTo>
                  <a:pt x="19686" y="160540"/>
                </a:lnTo>
                <a:lnTo>
                  <a:pt x="16972" y="168706"/>
                </a:lnTo>
                <a:lnTo>
                  <a:pt x="57680" y="183667"/>
                </a:lnTo>
                <a:lnTo>
                  <a:pt x="61074" y="175501"/>
                </a:lnTo>
                <a:lnTo>
                  <a:pt x="60394" y="175501"/>
                </a:lnTo>
                <a:lnTo>
                  <a:pt x="69895" y="156464"/>
                </a:lnTo>
                <a:lnTo>
                  <a:pt x="74647" y="148297"/>
                </a:lnTo>
                <a:lnTo>
                  <a:pt x="38005" y="125844"/>
                </a:lnTo>
                <a:close/>
              </a:path>
              <a:path w="542925" h="522604">
                <a:moveTo>
                  <a:pt x="100430" y="55105"/>
                </a:moveTo>
                <a:lnTo>
                  <a:pt x="95681" y="58508"/>
                </a:lnTo>
                <a:lnTo>
                  <a:pt x="94322" y="59182"/>
                </a:lnTo>
                <a:lnTo>
                  <a:pt x="93648" y="59867"/>
                </a:lnTo>
                <a:lnTo>
                  <a:pt x="76681" y="75514"/>
                </a:lnTo>
                <a:lnTo>
                  <a:pt x="75327" y="76873"/>
                </a:lnTo>
                <a:lnTo>
                  <a:pt x="65827" y="87757"/>
                </a:lnTo>
                <a:lnTo>
                  <a:pt x="98395" y="117005"/>
                </a:lnTo>
                <a:lnTo>
                  <a:pt x="105862" y="107480"/>
                </a:lnTo>
                <a:lnTo>
                  <a:pt x="107215" y="106121"/>
                </a:lnTo>
                <a:lnTo>
                  <a:pt x="121463" y="93878"/>
                </a:lnTo>
                <a:lnTo>
                  <a:pt x="122822" y="92519"/>
                </a:lnTo>
                <a:lnTo>
                  <a:pt x="126895" y="89801"/>
                </a:lnTo>
                <a:lnTo>
                  <a:pt x="100430" y="55105"/>
                </a:lnTo>
                <a:close/>
              </a:path>
              <a:path w="542925" h="522604">
                <a:moveTo>
                  <a:pt x="184572" y="10883"/>
                </a:moveTo>
                <a:lnTo>
                  <a:pt x="183892" y="11569"/>
                </a:lnTo>
                <a:lnTo>
                  <a:pt x="183212" y="11569"/>
                </a:lnTo>
                <a:lnTo>
                  <a:pt x="181858" y="12242"/>
                </a:lnTo>
                <a:lnTo>
                  <a:pt x="160144" y="19735"/>
                </a:lnTo>
                <a:lnTo>
                  <a:pt x="158785" y="20408"/>
                </a:lnTo>
                <a:lnTo>
                  <a:pt x="158106" y="21094"/>
                </a:lnTo>
                <a:lnTo>
                  <a:pt x="140464" y="29260"/>
                </a:lnTo>
                <a:lnTo>
                  <a:pt x="159464" y="68707"/>
                </a:lnTo>
                <a:lnTo>
                  <a:pt x="175071" y="60553"/>
                </a:lnTo>
                <a:lnTo>
                  <a:pt x="176842" y="60553"/>
                </a:lnTo>
                <a:lnTo>
                  <a:pt x="194751" y="53746"/>
                </a:lnTo>
                <a:lnTo>
                  <a:pt x="196786" y="53060"/>
                </a:lnTo>
                <a:lnTo>
                  <a:pt x="192034" y="40817"/>
                </a:lnTo>
                <a:lnTo>
                  <a:pt x="184572" y="10883"/>
                </a:lnTo>
                <a:close/>
              </a:path>
              <a:path w="542925" h="522604">
                <a:moveTo>
                  <a:pt x="176842" y="60553"/>
                </a:moveTo>
                <a:lnTo>
                  <a:pt x="175071" y="60553"/>
                </a:lnTo>
                <a:lnTo>
                  <a:pt x="175071" y="61226"/>
                </a:lnTo>
                <a:lnTo>
                  <a:pt x="176842" y="60553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2" name="object 32"/>
          <p:cNvSpPr/>
          <p:nvPr/>
        </p:nvSpPr>
        <p:spPr>
          <a:xfrm>
            <a:off x="537952" y="4942433"/>
            <a:ext cx="479051" cy="461122"/>
          </a:xfrm>
          <a:custGeom>
            <a:avLst/>
            <a:gdLst/>
            <a:ahLst/>
            <a:cxnLst/>
            <a:rect l="l" t="t" r="r" b="b"/>
            <a:pathLst>
              <a:path w="542925" h="522604">
                <a:moveTo>
                  <a:pt x="259214" y="0"/>
                </a:moveTo>
                <a:lnTo>
                  <a:pt x="234782" y="1371"/>
                </a:lnTo>
                <a:lnTo>
                  <a:pt x="232747" y="1371"/>
                </a:lnTo>
                <a:lnTo>
                  <a:pt x="229354" y="2044"/>
                </a:lnTo>
                <a:lnTo>
                  <a:pt x="236141" y="44907"/>
                </a:lnTo>
                <a:lnTo>
                  <a:pt x="236820" y="44907"/>
                </a:lnTo>
                <a:lnTo>
                  <a:pt x="261928" y="43548"/>
                </a:lnTo>
                <a:lnTo>
                  <a:pt x="259214" y="0"/>
                </a:lnTo>
                <a:close/>
              </a:path>
              <a:path w="542925" h="522604">
                <a:moveTo>
                  <a:pt x="4077" y="214960"/>
                </a:moveTo>
                <a:lnTo>
                  <a:pt x="1365" y="233324"/>
                </a:lnTo>
                <a:lnTo>
                  <a:pt x="1226" y="237588"/>
                </a:lnTo>
                <a:lnTo>
                  <a:pt x="0" y="257243"/>
                </a:lnTo>
                <a:lnTo>
                  <a:pt x="4197" y="308212"/>
                </a:lnTo>
                <a:lnTo>
                  <a:pt x="16286" y="352429"/>
                </a:lnTo>
                <a:lnTo>
                  <a:pt x="35540" y="393129"/>
                </a:lnTo>
                <a:lnTo>
                  <a:pt x="61228" y="429581"/>
                </a:lnTo>
                <a:lnTo>
                  <a:pt x="92618" y="461049"/>
                </a:lnTo>
                <a:lnTo>
                  <a:pt x="128979" y="486802"/>
                </a:lnTo>
                <a:lnTo>
                  <a:pt x="169578" y="506104"/>
                </a:lnTo>
                <a:lnTo>
                  <a:pt x="213685" y="518224"/>
                </a:lnTo>
                <a:lnTo>
                  <a:pt x="260568" y="522427"/>
                </a:lnTo>
                <a:lnTo>
                  <a:pt x="307451" y="518224"/>
                </a:lnTo>
                <a:lnTo>
                  <a:pt x="351558" y="506104"/>
                </a:lnTo>
                <a:lnTo>
                  <a:pt x="392158" y="486802"/>
                </a:lnTo>
                <a:lnTo>
                  <a:pt x="403345" y="478878"/>
                </a:lnTo>
                <a:lnTo>
                  <a:pt x="260568" y="478878"/>
                </a:lnTo>
                <a:lnTo>
                  <a:pt x="210678" y="473219"/>
                </a:lnTo>
                <a:lnTo>
                  <a:pt x="165009" y="457072"/>
                </a:lnTo>
                <a:lnTo>
                  <a:pt x="124802" y="431680"/>
                </a:lnTo>
                <a:lnTo>
                  <a:pt x="91299" y="398290"/>
                </a:lnTo>
                <a:lnTo>
                  <a:pt x="65742" y="358145"/>
                </a:lnTo>
                <a:lnTo>
                  <a:pt x="49373" y="312491"/>
                </a:lnTo>
                <a:lnTo>
                  <a:pt x="43433" y="262572"/>
                </a:lnTo>
                <a:lnTo>
                  <a:pt x="43553" y="257243"/>
                </a:lnTo>
                <a:lnTo>
                  <a:pt x="44787" y="237401"/>
                </a:lnTo>
                <a:lnTo>
                  <a:pt x="47506" y="221081"/>
                </a:lnTo>
                <a:lnTo>
                  <a:pt x="4077" y="214960"/>
                </a:lnTo>
                <a:close/>
              </a:path>
              <a:path w="542925" h="522604">
                <a:moveTo>
                  <a:pt x="505087" y="172783"/>
                </a:moveTo>
                <a:lnTo>
                  <a:pt x="457349" y="172783"/>
                </a:lnTo>
                <a:lnTo>
                  <a:pt x="465720" y="193451"/>
                </a:lnTo>
                <a:lnTo>
                  <a:pt x="472120" y="214960"/>
                </a:lnTo>
                <a:lnTo>
                  <a:pt x="476253" y="237588"/>
                </a:lnTo>
                <a:lnTo>
                  <a:pt x="477704" y="261213"/>
                </a:lnTo>
                <a:lnTo>
                  <a:pt x="472016" y="311407"/>
                </a:lnTo>
                <a:lnTo>
                  <a:pt x="455792" y="357333"/>
                </a:lnTo>
                <a:lnTo>
                  <a:pt x="430286" y="397732"/>
                </a:lnTo>
                <a:lnTo>
                  <a:pt x="396754" y="431345"/>
                </a:lnTo>
                <a:lnTo>
                  <a:pt x="356454" y="456913"/>
                </a:lnTo>
                <a:lnTo>
                  <a:pt x="310639" y="473177"/>
                </a:lnTo>
                <a:lnTo>
                  <a:pt x="260568" y="478878"/>
                </a:lnTo>
                <a:lnTo>
                  <a:pt x="403345" y="478878"/>
                </a:lnTo>
                <a:lnTo>
                  <a:pt x="459908" y="429581"/>
                </a:lnTo>
                <a:lnTo>
                  <a:pt x="485596" y="393129"/>
                </a:lnTo>
                <a:lnTo>
                  <a:pt x="504850" y="352429"/>
                </a:lnTo>
                <a:lnTo>
                  <a:pt x="516939" y="308212"/>
                </a:lnTo>
                <a:lnTo>
                  <a:pt x="521010" y="262572"/>
                </a:lnTo>
                <a:lnTo>
                  <a:pt x="520926" y="258038"/>
                </a:lnTo>
                <a:lnTo>
                  <a:pt x="518998" y="228174"/>
                </a:lnTo>
                <a:lnTo>
                  <a:pt x="512898" y="196824"/>
                </a:lnTo>
                <a:lnTo>
                  <a:pt x="505087" y="172783"/>
                </a:lnTo>
                <a:close/>
              </a:path>
              <a:path w="542925" h="522604">
                <a:moveTo>
                  <a:pt x="191358" y="328549"/>
                </a:moveTo>
                <a:lnTo>
                  <a:pt x="180499" y="365963"/>
                </a:lnTo>
                <a:lnTo>
                  <a:pt x="224927" y="381536"/>
                </a:lnTo>
                <a:lnTo>
                  <a:pt x="242928" y="382968"/>
                </a:lnTo>
                <a:lnTo>
                  <a:pt x="242928" y="426504"/>
                </a:lnTo>
                <a:lnTo>
                  <a:pt x="278209" y="426504"/>
                </a:lnTo>
                <a:lnTo>
                  <a:pt x="278209" y="385013"/>
                </a:lnTo>
                <a:lnTo>
                  <a:pt x="305792" y="376010"/>
                </a:lnTo>
                <a:lnTo>
                  <a:pt x="326251" y="360119"/>
                </a:lnTo>
                <a:lnTo>
                  <a:pt x="334746" y="346240"/>
                </a:lnTo>
                <a:lnTo>
                  <a:pt x="251748" y="346240"/>
                </a:lnTo>
                <a:lnTo>
                  <a:pt x="234371" y="344701"/>
                </a:lnTo>
                <a:lnTo>
                  <a:pt x="218293" y="340661"/>
                </a:lnTo>
                <a:lnTo>
                  <a:pt x="203845" y="334988"/>
                </a:lnTo>
                <a:lnTo>
                  <a:pt x="191358" y="328549"/>
                </a:lnTo>
                <a:close/>
              </a:path>
              <a:path w="542925" h="522604">
                <a:moveTo>
                  <a:pt x="278209" y="102044"/>
                </a:moveTo>
                <a:lnTo>
                  <a:pt x="245640" y="102044"/>
                </a:lnTo>
                <a:lnTo>
                  <a:pt x="245640" y="139446"/>
                </a:lnTo>
                <a:lnTo>
                  <a:pt x="219291" y="148136"/>
                </a:lnTo>
                <a:lnTo>
                  <a:pt x="199431" y="163328"/>
                </a:lnTo>
                <a:lnTo>
                  <a:pt x="186901" y="183415"/>
                </a:lnTo>
                <a:lnTo>
                  <a:pt x="182538" y="206794"/>
                </a:lnTo>
                <a:lnTo>
                  <a:pt x="187232" y="230184"/>
                </a:lnTo>
                <a:lnTo>
                  <a:pt x="200653" y="248832"/>
                </a:lnTo>
                <a:lnTo>
                  <a:pt x="221811" y="263806"/>
                </a:lnTo>
                <a:lnTo>
                  <a:pt x="249714" y="276174"/>
                </a:lnTo>
                <a:lnTo>
                  <a:pt x="269322" y="284482"/>
                </a:lnTo>
                <a:lnTo>
                  <a:pt x="282824" y="293455"/>
                </a:lnTo>
                <a:lnTo>
                  <a:pt x="290627" y="303652"/>
                </a:lnTo>
                <a:lnTo>
                  <a:pt x="293137" y="315633"/>
                </a:lnTo>
                <a:lnTo>
                  <a:pt x="290334" y="327761"/>
                </a:lnTo>
                <a:lnTo>
                  <a:pt x="282213" y="337465"/>
                </a:lnTo>
                <a:lnTo>
                  <a:pt x="269207" y="343906"/>
                </a:lnTo>
                <a:lnTo>
                  <a:pt x="251748" y="346240"/>
                </a:lnTo>
                <a:lnTo>
                  <a:pt x="334746" y="346240"/>
                </a:lnTo>
                <a:lnTo>
                  <a:pt x="338975" y="339330"/>
                </a:lnTo>
                <a:lnTo>
                  <a:pt x="343352" y="315633"/>
                </a:lnTo>
                <a:lnTo>
                  <a:pt x="339598" y="292125"/>
                </a:lnTo>
                <a:lnTo>
                  <a:pt x="328084" y="273053"/>
                </a:lnTo>
                <a:lnTo>
                  <a:pt x="308427" y="257243"/>
                </a:lnTo>
                <a:lnTo>
                  <a:pt x="280248" y="243522"/>
                </a:lnTo>
                <a:lnTo>
                  <a:pt x="258063" y="234099"/>
                </a:lnTo>
                <a:lnTo>
                  <a:pt x="243130" y="224955"/>
                </a:lnTo>
                <a:lnTo>
                  <a:pt x="234710" y="215401"/>
                </a:lnTo>
                <a:lnTo>
                  <a:pt x="232068" y="204749"/>
                </a:lnTo>
                <a:lnTo>
                  <a:pt x="233930" y="193862"/>
                </a:lnTo>
                <a:lnTo>
                  <a:pt x="240143" y="184758"/>
                </a:lnTo>
                <a:lnTo>
                  <a:pt x="251649" y="178508"/>
                </a:lnTo>
                <a:lnTo>
                  <a:pt x="269389" y="176187"/>
                </a:lnTo>
                <a:lnTo>
                  <a:pt x="325458" y="176187"/>
                </a:lnTo>
                <a:lnTo>
                  <a:pt x="332497" y="152374"/>
                </a:lnTo>
                <a:lnTo>
                  <a:pt x="321875" y="147600"/>
                </a:lnTo>
                <a:lnTo>
                  <a:pt x="309424" y="143462"/>
                </a:lnTo>
                <a:lnTo>
                  <a:pt x="294937" y="140548"/>
                </a:lnTo>
                <a:lnTo>
                  <a:pt x="278209" y="139446"/>
                </a:lnTo>
                <a:lnTo>
                  <a:pt x="278209" y="102044"/>
                </a:lnTo>
                <a:close/>
              </a:path>
              <a:path w="542925" h="522604">
                <a:moveTo>
                  <a:pt x="390852" y="65316"/>
                </a:moveTo>
                <a:lnTo>
                  <a:pt x="412567" y="217678"/>
                </a:lnTo>
                <a:lnTo>
                  <a:pt x="457349" y="172783"/>
                </a:lnTo>
                <a:lnTo>
                  <a:pt x="505087" y="172783"/>
                </a:lnTo>
                <a:lnTo>
                  <a:pt x="503281" y="167226"/>
                </a:lnTo>
                <a:lnTo>
                  <a:pt x="490597" y="139446"/>
                </a:lnTo>
                <a:lnTo>
                  <a:pt x="542846" y="87071"/>
                </a:lnTo>
                <a:lnTo>
                  <a:pt x="390852" y="65316"/>
                </a:lnTo>
                <a:close/>
              </a:path>
              <a:path w="542925" h="522604">
                <a:moveTo>
                  <a:pt x="325458" y="176187"/>
                </a:moveTo>
                <a:lnTo>
                  <a:pt x="269389" y="176187"/>
                </a:lnTo>
                <a:lnTo>
                  <a:pt x="287325" y="177594"/>
                </a:lnTo>
                <a:lnTo>
                  <a:pt x="302028" y="181017"/>
                </a:lnTo>
                <a:lnTo>
                  <a:pt x="313473" y="185257"/>
                </a:lnTo>
                <a:lnTo>
                  <a:pt x="321637" y="189115"/>
                </a:lnTo>
                <a:lnTo>
                  <a:pt x="325458" y="176187"/>
                </a:lnTo>
                <a:close/>
              </a:path>
              <a:path w="542925" h="522604">
                <a:moveTo>
                  <a:pt x="38005" y="125844"/>
                </a:moveTo>
                <a:lnTo>
                  <a:pt x="31899" y="135369"/>
                </a:lnTo>
                <a:lnTo>
                  <a:pt x="31220" y="136728"/>
                </a:lnTo>
                <a:lnTo>
                  <a:pt x="30539" y="137414"/>
                </a:lnTo>
                <a:lnTo>
                  <a:pt x="21040" y="158496"/>
                </a:lnTo>
                <a:lnTo>
                  <a:pt x="20360" y="159181"/>
                </a:lnTo>
                <a:lnTo>
                  <a:pt x="19686" y="160540"/>
                </a:lnTo>
                <a:lnTo>
                  <a:pt x="16972" y="168706"/>
                </a:lnTo>
                <a:lnTo>
                  <a:pt x="57680" y="183667"/>
                </a:lnTo>
                <a:lnTo>
                  <a:pt x="61074" y="175501"/>
                </a:lnTo>
                <a:lnTo>
                  <a:pt x="60394" y="175501"/>
                </a:lnTo>
                <a:lnTo>
                  <a:pt x="69895" y="156464"/>
                </a:lnTo>
                <a:lnTo>
                  <a:pt x="74647" y="148297"/>
                </a:lnTo>
                <a:lnTo>
                  <a:pt x="38005" y="125844"/>
                </a:lnTo>
                <a:close/>
              </a:path>
              <a:path w="542925" h="522604">
                <a:moveTo>
                  <a:pt x="100430" y="55105"/>
                </a:moveTo>
                <a:lnTo>
                  <a:pt x="95681" y="58508"/>
                </a:lnTo>
                <a:lnTo>
                  <a:pt x="94322" y="59182"/>
                </a:lnTo>
                <a:lnTo>
                  <a:pt x="93648" y="59867"/>
                </a:lnTo>
                <a:lnTo>
                  <a:pt x="76681" y="75514"/>
                </a:lnTo>
                <a:lnTo>
                  <a:pt x="75327" y="76873"/>
                </a:lnTo>
                <a:lnTo>
                  <a:pt x="65827" y="87757"/>
                </a:lnTo>
                <a:lnTo>
                  <a:pt x="98395" y="117005"/>
                </a:lnTo>
                <a:lnTo>
                  <a:pt x="105862" y="107480"/>
                </a:lnTo>
                <a:lnTo>
                  <a:pt x="107215" y="106121"/>
                </a:lnTo>
                <a:lnTo>
                  <a:pt x="121463" y="93878"/>
                </a:lnTo>
                <a:lnTo>
                  <a:pt x="122822" y="92519"/>
                </a:lnTo>
                <a:lnTo>
                  <a:pt x="126895" y="89801"/>
                </a:lnTo>
                <a:lnTo>
                  <a:pt x="100430" y="55105"/>
                </a:lnTo>
                <a:close/>
              </a:path>
              <a:path w="542925" h="522604">
                <a:moveTo>
                  <a:pt x="184572" y="10883"/>
                </a:moveTo>
                <a:lnTo>
                  <a:pt x="183892" y="11569"/>
                </a:lnTo>
                <a:lnTo>
                  <a:pt x="183212" y="11569"/>
                </a:lnTo>
                <a:lnTo>
                  <a:pt x="181858" y="12242"/>
                </a:lnTo>
                <a:lnTo>
                  <a:pt x="160144" y="19735"/>
                </a:lnTo>
                <a:lnTo>
                  <a:pt x="158785" y="20408"/>
                </a:lnTo>
                <a:lnTo>
                  <a:pt x="158106" y="21094"/>
                </a:lnTo>
                <a:lnTo>
                  <a:pt x="140464" y="29260"/>
                </a:lnTo>
                <a:lnTo>
                  <a:pt x="159464" y="68707"/>
                </a:lnTo>
                <a:lnTo>
                  <a:pt x="175071" y="60553"/>
                </a:lnTo>
                <a:lnTo>
                  <a:pt x="176842" y="60553"/>
                </a:lnTo>
                <a:lnTo>
                  <a:pt x="194751" y="53746"/>
                </a:lnTo>
                <a:lnTo>
                  <a:pt x="196786" y="53060"/>
                </a:lnTo>
                <a:lnTo>
                  <a:pt x="192034" y="40817"/>
                </a:lnTo>
                <a:lnTo>
                  <a:pt x="184572" y="10883"/>
                </a:lnTo>
                <a:close/>
              </a:path>
              <a:path w="542925" h="522604">
                <a:moveTo>
                  <a:pt x="176842" y="60553"/>
                </a:moveTo>
                <a:lnTo>
                  <a:pt x="175071" y="60553"/>
                </a:lnTo>
                <a:lnTo>
                  <a:pt x="175071" y="61226"/>
                </a:lnTo>
                <a:lnTo>
                  <a:pt x="176842" y="60553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60</a:t>
            </a:fld>
            <a:endParaRPr spc="-22" dirty="0">
              <a:latin typeface="Gill Sans MT"/>
              <a:cs typeface="Gill Sans M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96359" y="3235699"/>
            <a:ext cx="1985682" cy="987238"/>
            <a:chOff x="5850140" y="3667125"/>
            <a:chExt cx="2250440" cy="1118870"/>
          </a:xfrm>
        </p:grpSpPr>
        <p:sp>
          <p:nvSpPr>
            <p:cNvPr id="3" name="object 3"/>
            <p:cNvSpPr/>
            <p:nvPr/>
          </p:nvSpPr>
          <p:spPr>
            <a:xfrm>
              <a:off x="6139815" y="4266438"/>
              <a:ext cx="407670" cy="515620"/>
            </a:xfrm>
            <a:custGeom>
              <a:avLst/>
              <a:gdLst/>
              <a:ahLst/>
              <a:cxnLst/>
              <a:rect l="l" t="t" r="r" b="b"/>
              <a:pathLst>
                <a:path w="407670" h="515620">
                  <a:moveTo>
                    <a:pt x="158102" y="0"/>
                  </a:moveTo>
                  <a:lnTo>
                    <a:pt x="121864" y="57999"/>
                  </a:lnTo>
                  <a:lnTo>
                    <a:pt x="90055" y="118541"/>
                  </a:lnTo>
                  <a:lnTo>
                    <a:pt x="62831" y="181282"/>
                  </a:lnTo>
                  <a:lnTo>
                    <a:pt x="40360" y="245872"/>
                  </a:lnTo>
                  <a:lnTo>
                    <a:pt x="22750" y="311954"/>
                  </a:lnTo>
                  <a:lnTo>
                    <a:pt x="10121" y="379171"/>
                  </a:lnTo>
                  <a:lnTo>
                    <a:pt x="2513" y="447140"/>
                  </a:lnTo>
                  <a:lnTo>
                    <a:pt x="0" y="515480"/>
                  </a:lnTo>
                  <a:lnTo>
                    <a:pt x="300990" y="515366"/>
                  </a:lnTo>
                  <a:lnTo>
                    <a:pt x="302671" y="469291"/>
                  </a:lnTo>
                  <a:lnTo>
                    <a:pt x="307752" y="423727"/>
                  </a:lnTo>
                  <a:lnTo>
                    <a:pt x="316234" y="378675"/>
                  </a:lnTo>
                  <a:lnTo>
                    <a:pt x="328117" y="334137"/>
                  </a:lnTo>
                  <a:lnTo>
                    <a:pt x="343255" y="290588"/>
                  </a:lnTo>
                  <a:lnTo>
                    <a:pt x="361489" y="248526"/>
                  </a:lnTo>
                  <a:lnTo>
                    <a:pt x="382824" y="207949"/>
                  </a:lnTo>
                  <a:lnTo>
                    <a:pt x="407263" y="168859"/>
                  </a:lnTo>
                  <a:lnTo>
                    <a:pt x="158102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" name="object 4"/>
            <p:cNvSpPr/>
            <p:nvPr/>
          </p:nvSpPr>
          <p:spPr>
            <a:xfrm>
              <a:off x="6298425" y="3863351"/>
              <a:ext cx="1069975" cy="571500"/>
            </a:xfrm>
            <a:custGeom>
              <a:avLst/>
              <a:gdLst/>
              <a:ahLst/>
              <a:cxnLst/>
              <a:rect l="l" t="t" r="r" b="b"/>
              <a:pathLst>
                <a:path w="1069975" h="571500">
                  <a:moveTo>
                    <a:pt x="754488" y="0"/>
                  </a:moveTo>
                  <a:lnTo>
                    <a:pt x="697763" y="2071"/>
                  </a:lnTo>
                  <a:lnTo>
                    <a:pt x="641281" y="7642"/>
                  </a:lnTo>
                  <a:lnTo>
                    <a:pt x="585241" y="16695"/>
                  </a:lnTo>
                  <a:lnTo>
                    <a:pt x="529870" y="29189"/>
                  </a:lnTo>
                  <a:lnTo>
                    <a:pt x="475386" y="45086"/>
                  </a:lnTo>
                  <a:lnTo>
                    <a:pt x="421983" y="64310"/>
                  </a:lnTo>
                  <a:lnTo>
                    <a:pt x="369858" y="86806"/>
                  </a:lnTo>
                  <a:lnTo>
                    <a:pt x="319230" y="112475"/>
                  </a:lnTo>
                  <a:lnTo>
                    <a:pt x="270294" y="141225"/>
                  </a:lnTo>
                  <a:lnTo>
                    <a:pt x="223222" y="172938"/>
                  </a:lnTo>
                  <a:lnTo>
                    <a:pt x="178193" y="207510"/>
                  </a:lnTo>
                  <a:lnTo>
                    <a:pt x="135391" y="244791"/>
                  </a:lnTo>
                  <a:lnTo>
                    <a:pt x="94983" y="284646"/>
                  </a:lnTo>
                  <a:lnTo>
                    <a:pt x="57107" y="326923"/>
                  </a:lnTo>
                  <a:lnTo>
                    <a:pt x="21907" y="371465"/>
                  </a:lnTo>
                  <a:lnTo>
                    <a:pt x="0" y="402324"/>
                  </a:lnTo>
                  <a:lnTo>
                    <a:pt x="248996" y="571425"/>
                  </a:lnTo>
                  <a:lnTo>
                    <a:pt x="256254" y="560976"/>
                  </a:lnTo>
                  <a:lnTo>
                    <a:pt x="263721" y="550681"/>
                  </a:lnTo>
                  <a:lnTo>
                    <a:pt x="287382" y="520738"/>
                  </a:lnTo>
                  <a:lnTo>
                    <a:pt x="312839" y="492329"/>
                  </a:lnTo>
                  <a:lnTo>
                    <a:pt x="340005" y="465538"/>
                  </a:lnTo>
                  <a:lnTo>
                    <a:pt x="368779" y="440472"/>
                  </a:lnTo>
                  <a:lnTo>
                    <a:pt x="399046" y="417237"/>
                  </a:lnTo>
                  <a:lnTo>
                    <a:pt x="430695" y="395911"/>
                  </a:lnTo>
                  <a:lnTo>
                    <a:pt x="463584" y="376589"/>
                  </a:lnTo>
                  <a:lnTo>
                    <a:pt x="497616" y="359333"/>
                  </a:lnTo>
                  <a:lnTo>
                    <a:pt x="532647" y="344215"/>
                  </a:lnTo>
                  <a:lnTo>
                    <a:pt x="568553" y="331293"/>
                  </a:lnTo>
                  <a:lnTo>
                    <a:pt x="605176" y="320604"/>
                  </a:lnTo>
                  <a:lnTo>
                    <a:pt x="642394" y="312207"/>
                  </a:lnTo>
                  <a:lnTo>
                    <a:pt x="680070" y="306126"/>
                  </a:lnTo>
                  <a:lnTo>
                    <a:pt x="718032" y="302375"/>
                  </a:lnTo>
                  <a:lnTo>
                    <a:pt x="756162" y="300988"/>
                  </a:lnTo>
                  <a:lnTo>
                    <a:pt x="768883" y="301042"/>
                  </a:lnTo>
                  <a:lnTo>
                    <a:pt x="806995" y="302803"/>
                  </a:lnTo>
                  <a:lnTo>
                    <a:pt x="844932" y="306905"/>
                  </a:lnTo>
                  <a:lnTo>
                    <a:pt x="882546" y="313340"/>
                  </a:lnTo>
                  <a:lnTo>
                    <a:pt x="919683" y="322098"/>
                  </a:lnTo>
                  <a:lnTo>
                    <a:pt x="956207" y="333128"/>
                  </a:lnTo>
                  <a:lnTo>
                    <a:pt x="968222" y="337300"/>
                  </a:lnTo>
                  <a:lnTo>
                    <a:pt x="1069962" y="54027"/>
                  </a:lnTo>
                  <a:lnTo>
                    <a:pt x="1015973" y="36501"/>
                  </a:lnTo>
                  <a:lnTo>
                    <a:pt x="961002" y="22352"/>
                  </a:lnTo>
                  <a:lnTo>
                    <a:pt x="905255" y="11613"/>
                  </a:lnTo>
                  <a:lnTo>
                    <a:pt x="848969" y="4344"/>
                  </a:lnTo>
                  <a:lnTo>
                    <a:pt x="792335" y="571"/>
                  </a:lnTo>
                  <a:lnTo>
                    <a:pt x="773417" y="90"/>
                  </a:lnTo>
                  <a:lnTo>
                    <a:pt x="754488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6298425" y="3863351"/>
              <a:ext cx="1069975" cy="571500"/>
            </a:xfrm>
            <a:custGeom>
              <a:avLst/>
              <a:gdLst/>
              <a:ahLst/>
              <a:cxnLst/>
              <a:rect l="l" t="t" r="r" b="b"/>
              <a:pathLst>
                <a:path w="1069975" h="571500">
                  <a:moveTo>
                    <a:pt x="0" y="402324"/>
                  </a:moveTo>
                  <a:lnTo>
                    <a:pt x="33332" y="356381"/>
                  </a:lnTo>
                  <a:lnTo>
                    <a:pt x="69437" y="312573"/>
                  </a:lnTo>
                  <a:lnTo>
                    <a:pt x="108179" y="271080"/>
                  </a:lnTo>
                  <a:lnTo>
                    <a:pt x="149402" y="232068"/>
                  </a:lnTo>
                  <a:lnTo>
                    <a:pt x="192961" y="195681"/>
                  </a:lnTo>
                  <a:lnTo>
                    <a:pt x="238691" y="162045"/>
                  </a:lnTo>
                  <a:lnTo>
                    <a:pt x="286412" y="131305"/>
                  </a:lnTo>
                  <a:lnTo>
                    <a:pt x="335927" y="103570"/>
                  </a:lnTo>
                  <a:lnTo>
                    <a:pt x="387073" y="78952"/>
                  </a:lnTo>
                  <a:lnTo>
                    <a:pt x="439645" y="57535"/>
                  </a:lnTo>
                  <a:lnTo>
                    <a:pt x="493441" y="39414"/>
                  </a:lnTo>
                  <a:lnTo>
                    <a:pt x="548246" y="24639"/>
                  </a:lnTo>
                  <a:lnTo>
                    <a:pt x="603853" y="13295"/>
                  </a:lnTo>
                  <a:lnTo>
                    <a:pt x="660066" y="5397"/>
                  </a:lnTo>
                  <a:lnTo>
                    <a:pt x="716663" y="990"/>
                  </a:lnTo>
                  <a:lnTo>
                    <a:pt x="754488" y="0"/>
                  </a:lnTo>
                  <a:lnTo>
                    <a:pt x="773417" y="90"/>
                  </a:lnTo>
                  <a:lnTo>
                    <a:pt x="830115" y="2699"/>
                  </a:lnTo>
                  <a:lnTo>
                    <a:pt x="886545" y="8805"/>
                  </a:lnTo>
                  <a:lnTo>
                    <a:pt x="942500" y="18390"/>
                  </a:lnTo>
                  <a:lnTo>
                    <a:pt x="997750" y="31408"/>
                  </a:lnTo>
                  <a:lnTo>
                    <a:pt x="1052081" y="47812"/>
                  </a:lnTo>
                  <a:lnTo>
                    <a:pt x="1069962" y="54027"/>
                  </a:lnTo>
                  <a:lnTo>
                    <a:pt x="968222" y="337300"/>
                  </a:lnTo>
                  <a:lnTo>
                    <a:pt x="956207" y="333128"/>
                  </a:lnTo>
                  <a:lnTo>
                    <a:pt x="944110" y="329204"/>
                  </a:lnTo>
                  <a:lnTo>
                    <a:pt x="907359" y="318922"/>
                  </a:lnTo>
                  <a:lnTo>
                    <a:pt x="870051" y="310935"/>
                  </a:lnTo>
                  <a:lnTo>
                    <a:pt x="832320" y="305279"/>
                  </a:lnTo>
                  <a:lnTo>
                    <a:pt x="794305" y="301953"/>
                  </a:lnTo>
                  <a:lnTo>
                    <a:pt x="756162" y="300988"/>
                  </a:lnTo>
                  <a:lnTo>
                    <a:pt x="743448" y="301190"/>
                  </a:lnTo>
                  <a:lnTo>
                    <a:pt x="705350" y="303364"/>
                  </a:lnTo>
                  <a:lnTo>
                    <a:pt x="667473" y="307900"/>
                  </a:lnTo>
                  <a:lnTo>
                    <a:pt x="629933" y="314749"/>
                  </a:lnTo>
                  <a:lnTo>
                    <a:pt x="592896" y="323913"/>
                  </a:lnTo>
                  <a:lnTo>
                    <a:pt x="556492" y="335353"/>
                  </a:lnTo>
                  <a:lnTo>
                    <a:pt x="520865" y="349010"/>
                  </a:lnTo>
                  <a:lnTo>
                    <a:pt x="486158" y="364849"/>
                  </a:lnTo>
                  <a:lnTo>
                    <a:pt x="452488" y="382803"/>
                  </a:lnTo>
                  <a:lnTo>
                    <a:pt x="419996" y="402802"/>
                  </a:lnTo>
                  <a:lnTo>
                    <a:pt x="388797" y="424778"/>
                  </a:lnTo>
                  <a:lnTo>
                    <a:pt x="359019" y="448627"/>
                  </a:lnTo>
                  <a:lnTo>
                    <a:pt x="330766" y="474281"/>
                  </a:lnTo>
                  <a:lnTo>
                    <a:pt x="304156" y="501626"/>
                  </a:lnTo>
                  <a:lnTo>
                    <a:pt x="279285" y="530556"/>
                  </a:lnTo>
                  <a:lnTo>
                    <a:pt x="256254" y="560976"/>
                  </a:lnTo>
                  <a:lnTo>
                    <a:pt x="248996" y="571425"/>
                  </a:lnTo>
                  <a:lnTo>
                    <a:pt x="0" y="40232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7267232" y="3917695"/>
              <a:ext cx="709295" cy="863600"/>
            </a:xfrm>
            <a:custGeom>
              <a:avLst/>
              <a:gdLst/>
              <a:ahLst/>
              <a:cxnLst/>
              <a:rect l="l" t="t" r="r" b="b"/>
              <a:pathLst>
                <a:path w="709295" h="863600">
                  <a:moveTo>
                    <a:pt x="102019" y="0"/>
                  </a:moveTo>
                  <a:lnTo>
                    <a:pt x="0" y="283171"/>
                  </a:lnTo>
                  <a:lnTo>
                    <a:pt x="11065" y="287277"/>
                  </a:lnTo>
                  <a:lnTo>
                    <a:pt x="22048" y="291593"/>
                  </a:lnTo>
                  <a:lnTo>
                    <a:pt x="65109" y="310942"/>
                  </a:lnTo>
                  <a:lnTo>
                    <a:pt x="106565" y="333517"/>
                  </a:lnTo>
                  <a:lnTo>
                    <a:pt x="146173" y="359208"/>
                  </a:lnTo>
                  <a:lnTo>
                    <a:pt x="183699" y="387840"/>
                  </a:lnTo>
                  <a:lnTo>
                    <a:pt x="218925" y="419263"/>
                  </a:lnTo>
                  <a:lnTo>
                    <a:pt x="251652" y="453280"/>
                  </a:lnTo>
                  <a:lnTo>
                    <a:pt x="281686" y="489707"/>
                  </a:lnTo>
                  <a:lnTo>
                    <a:pt x="308840" y="528318"/>
                  </a:lnTo>
                  <a:lnTo>
                    <a:pt x="332970" y="568891"/>
                  </a:lnTo>
                  <a:lnTo>
                    <a:pt x="353926" y="611190"/>
                  </a:lnTo>
                  <a:lnTo>
                    <a:pt x="371594" y="654964"/>
                  </a:lnTo>
                  <a:lnTo>
                    <a:pt x="385852" y="699962"/>
                  </a:lnTo>
                  <a:lnTo>
                    <a:pt x="396643" y="745923"/>
                  </a:lnTo>
                  <a:lnTo>
                    <a:pt x="403882" y="792567"/>
                  </a:lnTo>
                  <a:lnTo>
                    <a:pt x="407538" y="839628"/>
                  </a:lnTo>
                  <a:lnTo>
                    <a:pt x="408012" y="863231"/>
                  </a:lnTo>
                  <a:lnTo>
                    <a:pt x="709002" y="862939"/>
                  </a:lnTo>
                  <a:lnTo>
                    <a:pt x="707440" y="810283"/>
                  </a:lnTo>
                  <a:lnTo>
                    <a:pt x="702857" y="757804"/>
                  </a:lnTo>
                  <a:lnTo>
                    <a:pt x="695277" y="705680"/>
                  </a:lnTo>
                  <a:lnTo>
                    <a:pt x="684720" y="654075"/>
                  </a:lnTo>
                  <a:lnTo>
                    <a:pt x="671220" y="603161"/>
                  </a:lnTo>
                  <a:lnTo>
                    <a:pt x="654818" y="553104"/>
                  </a:lnTo>
                  <a:lnTo>
                    <a:pt x="635577" y="504065"/>
                  </a:lnTo>
                  <a:lnTo>
                    <a:pt x="613562" y="456209"/>
                  </a:lnTo>
                  <a:lnTo>
                    <a:pt x="588830" y="409705"/>
                  </a:lnTo>
                  <a:lnTo>
                    <a:pt x="561470" y="364693"/>
                  </a:lnTo>
                  <a:lnTo>
                    <a:pt x="531578" y="321313"/>
                  </a:lnTo>
                  <a:lnTo>
                    <a:pt x="499249" y="279730"/>
                  </a:lnTo>
                  <a:lnTo>
                    <a:pt x="464595" y="240069"/>
                  </a:lnTo>
                  <a:lnTo>
                    <a:pt x="427713" y="202458"/>
                  </a:lnTo>
                  <a:lnTo>
                    <a:pt x="388733" y="167021"/>
                  </a:lnTo>
                  <a:lnTo>
                    <a:pt x="347789" y="133883"/>
                  </a:lnTo>
                  <a:lnTo>
                    <a:pt x="305019" y="103140"/>
                  </a:lnTo>
                  <a:lnTo>
                    <a:pt x="260546" y="74901"/>
                  </a:lnTo>
                  <a:lnTo>
                    <a:pt x="214530" y="49265"/>
                  </a:lnTo>
                  <a:lnTo>
                    <a:pt x="167119" y="26314"/>
                  </a:lnTo>
                  <a:lnTo>
                    <a:pt x="118482" y="6108"/>
                  </a:lnTo>
                  <a:lnTo>
                    <a:pt x="102019" y="0"/>
                  </a:lnTo>
                  <a:close/>
                </a:path>
              </a:pathLst>
            </a:custGeom>
            <a:solidFill>
              <a:srgbClr val="0065CC">
                <a:alpha val="16079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7267232" y="3917695"/>
              <a:ext cx="709295" cy="863600"/>
            </a:xfrm>
            <a:custGeom>
              <a:avLst/>
              <a:gdLst/>
              <a:ahLst/>
              <a:cxnLst/>
              <a:rect l="l" t="t" r="r" b="b"/>
              <a:pathLst>
                <a:path w="709295" h="863600">
                  <a:moveTo>
                    <a:pt x="102019" y="0"/>
                  </a:moveTo>
                  <a:lnTo>
                    <a:pt x="151034" y="19263"/>
                  </a:lnTo>
                  <a:lnTo>
                    <a:pt x="198877" y="41311"/>
                  </a:lnTo>
                  <a:lnTo>
                    <a:pt x="245377" y="66064"/>
                  </a:lnTo>
                  <a:lnTo>
                    <a:pt x="290372" y="93446"/>
                  </a:lnTo>
                  <a:lnTo>
                    <a:pt x="333728" y="123361"/>
                  </a:lnTo>
                  <a:lnTo>
                    <a:pt x="375300" y="155716"/>
                  </a:lnTo>
                  <a:lnTo>
                    <a:pt x="414952" y="190403"/>
                  </a:lnTo>
                  <a:lnTo>
                    <a:pt x="452539" y="227291"/>
                  </a:lnTo>
                  <a:lnTo>
                    <a:pt x="487950" y="266287"/>
                  </a:lnTo>
                  <a:lnTo>
                    <a:pt x="521068" y="307247"/>
                  </a:lnTo>
                  <a:lnTo>
                    <a:pt x="551785" y="350048"/>
                  </a:lnTo>
                  <a:lnTo>
                    <a:pt x="579996" y="394525"/>
                  </a:lnTo>
                  <a:lnTo>
                    <a:pt x="605613" y="440550"/>
                  </a:lnTo>
                  <a:lnTo>
                    <a:pt x="628546" y="487975"/>
                  </a:lnTo>
                  <a:lnTo>
                    <a:pt x="648717" y="536640"/>
                  </a:lnTo>
                  <a:lnTo>
                    <a:pt x="666076" y="586371"/>
                  </a:lnTo>
                  <a:lnTo>
                    <a:pt x="680541" y="637013"/>
                  </a:lnTo>
                  <a:lnTo>
                    <a:pt x="692084" y="688414"/>
                  </a:lnTo>
                  <a:lnTo>
                    <a:pt x="700665" y="740386"/>
                  </a:lnTo>
                  <a:lnTo>
                    <a:pt x="706247" y="792759"/>
                  </a:lnTo>
                  <a:lnTo>
                    <a:pt x="708816" y="845373"/>
                  </a:lnTo>
                  <a:lnTo>
                    <a:pt x="709002" y="862939"/>
                  </a:lnTo>
                  <a:lnTo>
                    <a:pt x="408012" y="863231"/>
                  </a:lnTo>
                  <a:lnTo>
                    <a:pt x="407889" y="851425"/>
                  </a:lnTo>
                  <a:lnTo>
                    <a:pt x="407538" y="839628"/>
                  </a:lnTo>
                  <a:lnTo>
                    <a:pt x="403882" y="792567"/>
                  </a:lnTo>
                  <a:lnTo>
                    <a:pt x="396643" y="745923"/>
                  </a:lnTo>
                  <a:lnTo>
                    <a:pt x="385852" y="699962"/>
                  </a:lnTo>
                  <a:lnTo>
                    <a:pt x="371594" y="654964"/>
                  </a:lnTo>
                  <a:lnTo>
                    <a:pt x="353926" y="611190"/>
                  </a:lnTo>
                  <a:lnTo>
                    <a:pt x="332970" y="568891"/>
                  </a:lnTo>
                  <a:lnTo>
                    <a:pt x="308840" y="528318"/>
                  </a:lnTo>
                  <a:lnTo>
                    <a:pt x="281686" y="489707"/>
                  </a:lnTo>
                  <a:lnTo>
                    <a:pt x="251652" y="453280"/>
                  </a:lnTo>
                  <a:lnTo>
                    <a:pt x="218925" y="419263"/>
                  </a:lnTo>
                  <a:lnTo>
                    <a:pt x="183699" y="387840"/>
                  </a:lnTo>
                  <a:lnTo>
                    <a:pt x="146173" y="359208"/>
                  </a:lnTo>
                  <a:lnTo>
                    <a:pt x="106565" y="333517"/>
                  </a:lnTo>
                  <a:lnTo>
                    <a:pt x="65109" y="310942"/>
                  </a:lnTo>
                  <a:lnTo>
                    <a:pt x="22048" y="291593"/>
                  </a:lnTo>
                  <a:lnTo>
                    <a:pt x="0" y="283171"/>
                  </a:lnTo>
                  <a:lnTo>
                    <a:pt x="102019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5859665" y="3676650"/>
              <a:ext cx="915035" cy="835025"/>
            </a:xfrm>
            <a:custGeom>
              <a:avLst/>
              <a:gdLst/>
              <a:ahLst/>
              <a:cxnLst/>
              <a:rect l="l" t="t" r="r" b="b"/>
              <a:pathLst>
                <a:path w="915034" h="835025">
                  <a:moveTo>
                    <a:pt x="0" y="750887"/>
                  </a:moveTo>
                  <a:lnTo>
                    <a:pt x="40476" y="754869"/>
                  </a:lnTo>
                  <a:lnTo>
                    <a:pt x="90601" y="765940"/>
                  </a:lnTo>
                  <a:lnTo>
                    <a:pt x="150575" y="782787"/>
                  </a:lnTo>
                  <a:lnTo>
                    <a:pt x="220599" y="804100"/>
                  </a:lnTo>
                  <a:lnTo>
                    <a:pt x="320738" y="834910"/>
                  </a:lnTo>
                </a:path>
                <a:path w="915034" h="835025">
                  <a:moveTo>
                    <a:pt x="672490" y="0"/>
                  </a:moveTo>
                  <a:lnTo>
                    <a:pt x="740840" y="12073"/>
                  </a:lnTo>
                  <a:lnTo>
                    <a:pt x="783082" y="28622"/>
                  </a:lnTo>
                  <a:lnTo>
                    <a:pt x="824053" y="53475"/>
                  </a:lnTo>
                  <a:lnTo>
                    <a:pt x="858768" y="87603"/>
                  </a:lnTo>
                  <a:lnTo>
                    <a:pt x="882243" y="131978"/>
                  </a:lnTo>
                  <a:lnTo>
                    <a:pt x="914615" y="231635"/>
                  </a:lnTo>
                </a:path>
              </a:pathLst>
            </a:custGeom>
            <a:ln w="19050">
              <a:solidFill>
                <a:srgbClr val="00448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7809255" y="4089260"/>
              <a:ext cx="281940" cy="164465"/>
            </a:xfrm>
            <a:custGeom>
              <a:avLst/>
              <a:gdLst/>
              <a:ahLst/>
              <a:cxnLst/>
              <a:rect l="l" t="t" r="r" b="b"/>
              <a:pathLst>
                <a:path w="281940" h="164464">
                  <a:moveTo>
                    <a:pt x="281419" y="0"/>
                  </a:moveTo>
                  <a:lnTo>
                    <a:pt x="216649" y="19278"/>
                  </a:lnTo>
                  <a:lnTo>
                    <a:pt x="177926" y="41405"/>
                  </a:lnTo>
                  <a:lnTo>
                    <a:pt x="134423" y="70105"/>
                  </a:lnTo>
                  <a:lnTo>
                    <a:pt x="85725" y="104063"/>
                  </a:lnTo>
                  <a:lnTo>
                    <a:pt x="0" y="164312"/>
                  </a:lnTo>
                </a:path>
              </a:pathLst>
            </a:custGeom>
            <a:ln w="19050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20478" y="2947147"/>
            <a:ext cx="2956112" cy="36596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8436">
              <a:spcBef>
                <a:spcPts val="88"/>
              </a:spcBef>
            </a:pP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Cost</a:t>
            </a:r>
            <a:r>
              <a:rPr sz="927" b="1" spc="-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Burdened Residents in Howard </a:t>
            </a:r>
            <a:r>
              <a:rPr sz="927" b="1" spc="-18" dirty="0">
                <a:solidFill>
                  <a:srgbClr val="323232"/>
                </a:solidFill>
                <a:latin typeface="Arial Narrow"/>
                <a:cs typeface="Arial Narrow"/>
              </a:rPr>
              <a:t>County,</a:t>
            </a:r>
            <a:r>
              <a:rPr sz="927" b="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927" b="1" spc="49" dirty="0">
                <a:solidFill>
                  <a:srgbClr val="323232"/>
                </a:solidFill>
                <a:latin typeface="Arial Narrow"/>
                <a:cs typeface="Arial Narrow"/>
              </a:rPr>
              <a:t>2016-</a:t>
            </a:r>
            <a:r>
              <a:rPr sz="927" b="1" spc="35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endParaRPr sz="927">
              <a:latin typeface="Arial Narrow"/>
              <a:cs typeface="Arial Narrow"/>
            </a:endParaRPr>
          </a:p>
          <a:p>
            <a:pPr marL="11206">
              <a:spcBef>
                <a:spcPts val="741"/>
              </a:spcBef>
            </a:pP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Cost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Burdened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26" dirty="0">
                <a:solidFill>
                  <a:srgbClr val="323232"/>
                </a:solidFill>
                <a:latin typeface="Gill Sans MT"/>
                <a:cs typeface="Gill Sans MT"/>
              </a:rPr>
              <a:t>Renters: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42%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71633" y="3846420"/>
            <a:ext cx="139681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Cost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Burdened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Home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Gill Sans MT"/>
                <a:cs typeface="Gill Sans MT"/>
              </a:rPr>
              <a:t>Owners: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19%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25846" y="3543861"/>
            <a:ext cx="141530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66" dirty="0">
                <a:solidFill>
                  <a:srgbClr val="323232"/>
                </a:solidFill>
                <a:latin typeface="Gill Sans MT"/>
                <a:cs typeface="Gill Sans MT"/>
              </a:rPr>
              <a:t>Non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Cost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Burdened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Residents:</a:t>
            </a:r>
            <a:r>
              <a:rPr sz="794" spc="-13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39%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4471" y="6"/>
            <a:ext cx="8875059" cy="412376"/>
          </a:xfrm>
          <a:custGeom>
            <a:avLst/>
            <a:gdLst/>
            <a:ahLst/>
            <a:cxnLst/>
            <a:rect l="l" t="t" r="r" b="b"/>
            <a:pathLst>
              <a:path w="10058400" h="467359">
                <a:moveTo>
                  <a:pt x="10058400" y="0"/>
                </a:moveTo>
                <a:lnTo>
                  <a:pt x="0" y="0"/>
                </a:lnTo>
                <a:lnTo>
                  <a:pt x="0" y="466818"/>
                </a:lnTo>
                <a:lnTo>
                  <a:pt x="10058400" y="466818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134471" y="6446184"/>
            <a:ext cx="8875059" cy="411816"/>
          </a:xfrm>
          <a:custGeom>
            <a:avLst/>
            <a:gdLst/>
            <a:ahLst/>
            <a:cxnLst/>
            <a:rect l="l" t="t" r="r" b="b"/>
            <a:pathLst>
              <a:path w="10058400" h="466725">
                <a:moveTo>
                  <a:pt x="10058400" y="0"/>
                </a:moveTo>
                <a:lnTo>
                  <a:pt x="0" y="0"/>
                </a:lnTo>
                <a:lnTo>
                  <a:pt x="0" y="466725"/>
                </a:lnTo>
                <a:lnTo>
                  <a:pt x="10058400" y="466725"/>
                </a:lnTo>
                <a:lnTo>
                  <a:pt x="10058400" y="0"/>
                </a:lnTo>
                <a:close/>
              </a:path>
            </a:pathLst>
          </a:custGeom>
          <a:solidFill>
            <a:srgbClr val="8A5E3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61889" y="152400"/>
            <a:ext cx="8682111" cy="1143000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84" dirty="0"/>
              <a:t>Race</a:t>
            </a:r>
            <a:r>
              <a:rPr spc="-44" dirty="0"/>
              <a:t> </a:t>
            </a:r>
            <a:r>
              <a:rPr spc="75" dirty="0"/>
              <a:t>and</a:t>
            </a:r>
            <a:r>
              <a:rPr spc="-40" dirty="0"/>
              <a:t> </a:t>
            </a:r>
            <a:r>
              <a:rPr spc="101" dirty="0"/>
              <a:t>Ethnicity</a:t>
            </a:r>
            <a:r>
              <a:rPr spc="-40" dirty="0"/>
              <a:t> </a:t>
            </a:r>
            <a:r>
              <a:rPr spc="84" dirty="0"/>
              <a:t>Comparison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84" dirty="0"/>
              <a:t>Housing</a:t>
            </a:r>
            <a:r>
              <a:rPr spc="-40" dirty="0"/>
              <a:t> </a:t>
            </a:r>
            <a:r>
              <a:rPr spc="71" dirty="0"/>
              <a:t>Indicators</a:t>
            </a:r>
          </a:p>
        </p:txBody>
      </p:sp>
      <p:sp>
        <p:nvSpPr>
          <p:cNvPr id="16" name="object 16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17" name="object 17"/>
          <p:cNvGrpSpPr/>
          <p:nvPr/>
        </p:nvGrpSpPr>
        <p:grpSpPr>
          <a:xfrm>
            <a:off x="949699" y="1806949"/>
            <a:ext cx="3185272" cy="1823757"/>
            <a:chOff x="923925" y="2047875"/>
            <a:chExt cx="3609975" cy="2066925"/>
          </a:xfrm>
        </p:grpSpPr>
        <p:sp>
          <p:nvSpPr>
            <p:cNvPr id="18" name="object 18"/>
            <p:cNvSpPr/>
            <p:nvPr/>
          </p:nvSpPr>
          <p:spPr>
            <a:xfrm>
              <a:off x="923925" y="2052637"/>
              <a:ext cx="3609975" cy="2062480"/>
            </a:xfrm>
            <a:custGeom>
              <a:avLst/>
              <a:gdLst/>
              <a:ahLst/>
              <a:cxnLst/>
              <a:rect l="l" t="t" r="r" b="b"/>
              <a:pathLst>
                <a:path w="3609975" h="2062479">
                  <a:moveTo>
                    <a:pt x="1147762" y="1966912"/>
                  </a:moveTo>
                  <a:lnTo>
                    <a:pt x="1147762" y="2062162"/>
                  </a:lnTo>
                </a:path>
                <a:path w="3609975" h="2062479">
                  <a:moveTo>
                    <a:pt x="1852612" y="1966912"/>
                  </a:moveTo>
                  <a:lnTo>
                    <a:pt x="1852612" y="2062162"/>
                  </a:lnTo>
                </a:path>
                <a:path w="3609975" h="2062479">
                  <a:moveTo>
                    <a:pt x="2547937" y="1966912"/>
                  </a:moveTo>
                  <a:lnTo>
                    <a:pt x="2547937" y="2062162"/>
                  </a:lnTo>
                </a:path>
                <a:path w="3609975" h="2062479">
                  <a:moveTo>
                    <a:pt x="3252787" y="1966912"/>
                  </a:moveTo>
                  <a:lnTo>
                    <a:pt x="3252787" y="2062162"/>
                  </a:lnTo>
                </a:path>
                <a:path w="3609975" h="2062479">
                  <a:moveTo>
                    <a:pt x="442912" y="1966912"/>
                  </a:moveTo>
                  <a:lnTo>
                    <a:pt x="442912" y="2062162"/>
                  </a:lnTo>
                </a:path>
                <a:path w="3609975" h="2062479">
                  <a:moveTo>
                    <a:pt x="95250" y="1971675"/>
                  </a:moveTo>
                  <a:lnTo>
                    <a:pt x="3609975" y="1971675"/>
                  </a:lnTo>
                </a:path>
                <a:path w="3609975" h="2062479">
                  <a:moveTo>
                    <a:pt x="95250" y="0"/>
                  </a:moveTo>
                  <a:lnTo>
                    <a:pt x="0" y="0"/>
                  </a:lnTo>
                </a:path>
                <a:path w="3609975" h="2062479">
                  <a:moveTo>
                    <a:pt x="95250" y="504825"/>
                  </a:moveTo>
                  <a:lnTo>
                    <a:pt x="0" y="504825"/>
                  </a:lnTo>
                </a:path>
                <a:path w="3609975" h="2062479">
                  <a:moveTo>
                    <a:pt x="95250" y="990600"/>
                  </a:moveTo>
                  <a:lnTo>
                    <a:pt x="0" y="990600"/>
                  </a:lnTo>
                </a:path>
                <a:path w="3609975" h="2062479">
                  <a:moveTo>
                    <a:pt x="95250" y="1485900"/>
                  </a:moveTo>
                  <a:lnTo>
                    <a:pt x="0" y="1485900"/>
                  </a:lnTo>
                </a:path>
                <a:path w="3609975" h="2062479">
                  <a:moveTo>
                    <a:pt x="95250" y="1971675"/>
                  </a:moveTo>
                  <a:lnTo>
                    <a:pt x="0" y="1971675"/>
                  </a:lnTo>
                </a:path>
                <a:path w="3609975" h="2062479">
                  <a:moveTo>
                    <a:pt x="90487" y="4762"/>
                  </a:moveTo>
                  <a:lnTo>
                    <a:pt x="90487" y="19669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1138237" y="3490912"/>
              <a:ext cx="457200" cy="528955"/>
            </a:xfrm>
            <a:custGeom>
              <a:avLst/>
              <a:gdLst/>
              <a:ahLst/>
              <a:cxnLst/>
              <a:rect l="l" t="t" r="r" b="b"/>
              <a:pathLst>
                <a:path w="457200" h="528954">
                  <a:moveTo>
                    <a:pt x="457199" y="0"/>
                  </a:moveTo>
                  <a:lnTo>
                    <a:pt x="0" y="0"/>
                  </a:lnTo>
                  <a:lnTo>
                    <a:pt x="0" y="528637"/>
                  </a:lnTo>
                  <a:lnTo>
                    <a:pt x="457199" y="528637"/>
                  </a:lnTo>
                  <a:lnTo>
                    <a:pt x="4571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1138237" y="3490912"/>
              <a:ext cx="457200" cy="528955"/>
            </a:xfrm>
            <a:custGeom>
              <a:avLst/>
              <a:gdLst/>
              <a:ahLst/>
              <a:cxnLst/>
              <a:rect l="l" t="t" r="r" b="b"/>
              <a:pathLst>
                <a:path w="457200" h="528954">
                  <a:moveTo>
                    <a:pt x="457199" y="528637"/>
                  </a:moveTo>
                  <a:lnTo>
                    <a:pt x="457199" y="0"/>
                  </a:lnTo>
                  <a:lnTo>
                    <a:pt x="0" y="0"/>
                  </a:lnTo>
                  <a:lnTo>
                    <a:pt x="0" y="5286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3087" y="3100387"/>
              <a:ext cx="457200" cy="919480"/>
            </a:xfrm>
            <a:custGeom>
              <a:avLst/>
              <a:gdLst/>
              <a:ahLst/>
              <a:cxnLst/>
              <a:rect l="l" t="t" r="r" b="b"/>
              <a:pathLst>
                <a:path w="457200" h="919479">
                  <a:moveTo>
                    <a:pt x="457199" y="0"/>
                  </a:moveTo>
                  <a:lnTo>
                    <a:pt x="0" y="0"/>
                  </a:lnTo>
                  <a:lnTo>
                    <a:pt x="0" y="919162"/>
                  </a:lnTo>
                  <a:lnTo>
                    <a:pt x="457199" y="919162"/>
                  </a:lnTo>
                  <a:lnTo>
                    <a:pt x="45719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1843087" y="3100387"/>
              <a:ext cx="457200" cy="919480"/>
            </a:xfrm>
            <a:custGeom>
              <a:avLst/>
              <a:gdLst/>
              <a:ahLst/>
              <a:cxnLst/>
              <a:rect l="l" t="t" r="r" b="b"/>
              <a:pathLst>
                <a:path w="457200" h="919479">
                  <a:moveTo>
                    <a:pt x="457199" y="919162"/>
                  </a:moveTo>
                  <a:lnTo>
                    <a:pt x="457199" y="0"/>
                  </a:lnTo>
                  <a:lnTo>
                    <a:pt x="0" y="0"/>
                  </a:lnTo>
                  <a:lnTo>
                    <a:pt x="0" y="9191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2547937" y="3652837"/>
              <a:ext cx="457200" cy="367030"/>
            </a:xfrm>
            <a:custGeom>
              <a:avLst/>
              <a:gdLst/>
              <a:ahLst/>
              <a:cxnLst/>
              <a:rect l="l" t="t" r="r" b="b"/>
              <a:pathLst>
                <a:path w="457200" h="367029">
                  <a:moveTo>
                    <a:pt x="457199" y="0"/>
                  </a:moveTo>
                  <a:lnTo>
                    <a:pt x="0" y="0"/>
                  </a:lnTo>
                  <a:lnTo>
                    <a:pt x="0" y="366712"/>
                  </a:lnTo>
                  <a:lnTo>
                    <a:pt x="457199" y="366712"/>
                  </a:lnTo>
                  <a:lnTo>
                    <a:pt x="45719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2547937" y="3652837"/>
              <a:ext cx="457200" cy="367030"/>
            </a:xfrm>
            <a:custGeom>
              <a:avLst/>
              <a:gdLst/>
              <a:ahLst/>
              <a:cxnLst/>
              <a:rect l="l" t="t" r="r" b="b"/>
              <a:pathLst>
                <a:path w="457200" h="367029">
                  <a:moveTo>
                    <a:pt x="457199" y="366712"/>
                  </a:moveTo>
                  <a:lnTo>
                    <a:pt x="457199" y="0"/>
                  </a:lnTo>
                  <a:lnTo>
                    <a:pt x="0" y="0"/>
                  </a:lnTo>
                  <a:lnTo>
                    <a:pt x="0" y="3667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3252787" y="3281362"/>
              <a:ext cx="457200" cy="738505"/>
            </a:xfrm>
            <a:custGeom>
              <a:avLst/>
              <a:gdLst/>
              <a:ahLst/>
              <a:cxnLst/>
              <a:rect l="l" t="t" r="r" b="b"/>
              <a:pathLst>
                <a:path w="457200" h="738504">
                  <a:moveTo>
                    <a:pt x="457199" y="0"/>
                  </a:moveTo>
                  <a:lnTo>
                    <a:pt x="0" y="0"/>
                  </a:lnTo>
                  <a:lnTo>
                    <a:pt x="0" y="738187"/>
                  </a:lnTo>
                  <a:lnTo>
                    <a:pt x="457199" y="738187"/>
                  </a:lnTo>
                  <a:lnTo>
                    <a:pt x="457199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" name="object 26"/>
            <p:cNvSpPr/>
            <p:nvPr/>
          </p:nvSpPr>
          <p:spPr>
            <a:xfrm>
              <a:off x="3252787" y="3281362"/>
              <a:ext cx="457200" cy="738505"/>
            </a:xfrm>
            <a:custGeom>
              <a:avLst/>
              <a:gdLst/>
              <a:ahLst/>
              <a:cxnLst/>
              <a:rect l="l" t="t" r="r" b="b"/>
              <a:pathLst>
                <a:path w="457200" h="738504">
                  <a:moveTo>
                    <a:pt x="457199" y="738187"/>
                  </a:moveTo>
                  <a:lnTo>
                    <a:pt x="457199" y="0"/>
                  </a:lnTo>
                  <a:lnTo>
                    <a:pt x="0" y="0"/>
                  </a:lnTo>
                  <a:lnTo>
                    <a:pt x="0" y="7381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7" name="object 27"/>
            <p:cNvSpPr/>
            <p:nvPr/>
          </p:nvSpPr>
          <p:spPr>
            <a:xfrm>
              <a:off x="3948112" y="3471862"/>
              <a:ext cx="457200" cy="548005"/>
            </a:xfrm>
            <a:custGeom>
              <a:avLst/>
              <a:gdLst/>
              <a:ahLst/>
              <a:cxnLst/>
              <a:rect l="l" t="t" r="r" b="b"/>
              <a:pathLst>
                <a:path w="457200" h="548004">
                  <a:moveTo>
                    <a:pt x="457199" y="0"/>
                  </a:moveTo>
                  <a:lnTo>
                    <a:pt x="0" y="0"/>
                  </a:lnTo>
                  <a:lnTo>
                    <a:pt x="0" y="547687"/>
                  </a:lnTo>
                  <a:lnTo>
                    <a:pt x="457199" y="547687"/>
                  </a:lnTo>
                  <a:lnTo>
                    <a:pt x="45719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8" name="object 28"/>
            <p:cNvSpPr/>
            <p:nvPr/>
          </p:nvSpPr>
          <p:spPr>
            <a:xfrm>
              <a:off x="3948112" y="3471862"/>
              <a:ext cx="457200" cy="548005"/>
            </a:xfrm>
            <a:custGeom>
              <a:avLst/>
              <a:gdLst/>
              <a:ahLst/>
              <a:cxnLst/>
              <a:rect l="l" t="t" r="r" b="b"/>
              <a:pathLst>
                <a:path w="457200" h="548004">
                  <a:moveTo>
                    <a:pt x="457199" y="547687"/>
                  </a:moveTo>
                  <a:lnTo>
                    <a:pt x="457199" y="0"/>
                  </a:lnTo>
                  <a:lnTo>
                    <a:pt x="0" y="0"/>
                  </a:lnTo>
                  <a:lnTo>
                    <a:pt x="0" y="5476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61859" y="1543611"/>
            <a:ext cx="290064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latin typeface="Arial Narrow"/>
                <a:cs typeface="Arial Narrow"/>
              </a:rPr>
              <a:t>Percent</a:t>
            </a:r>
            <a:r>
              <a:rPr sz="794" b="1" spc="22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of</a:t>
            </a:r>
            <a:r>
              <a:rPr sz="794" b="1" spc="26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Howard</a:t>
            </a:r>
            <a:r>
              <a:rPr sz="794" b="1" spc="26" dirty="0">
                <a:latin typeface="Arial Narrow"/>
                <a:cs typeface="Arial Narrow"/>
              </a:rPr>
              <a:t> </a:t>
            </a:r>
            <a:r>
              <a:rPr sz="794" b="1" spc="-9" dirty="0">
                <a:latin typeface="Arial Narrow"/>
                <a:cs typeface="Arial Narrow"/>
              </a:rPr>
              <a:t>County</a:t>
            </a:r>
            <a:r>
              <a:rPr sz="794" b="1" spc="22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Racial/Ethnic</a:t>
            </a:r>
            <a:r>
              <a:rPr sz="794" b="1" spc="26" dirty="0">
                <a:latin typeface="Arial Narrow"/>
                <a:cs typeface="Arial Narrow"/>
              </a:rPr>
              <a:t> </a:t>
            </a:r>
            <a:r>
              <a:rPr sz="794" b="1" spc="-9" dirty="0">
                <a:latin typeface="Arial Narrow"/>
                <a:cs typeface="Arial Narrow"/>
              </a:rPr>
              <a:t>Groups</a:t>
            </a:r>
            <a:r>
              <a:rPr sz="794" b="1" spc="26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That</a:t>
            </a:r>
            <a:r>
              <a:rPr sz="794" b="1" spc="22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Are</a:t>
            </a:r>
            <a:r>
              <a:rPr sz="794" b="1" spc="26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Renters,</a:t>
            </a:r>
            <a:r>
              <a:rPr sz="794" b="1" spc="26" dirty="0">
                <a:latin typeface="Arial Narrow"/>
                <a:cs typeface="Arial Narrow"/>
              </a:rPr>
              <a:t> </a:t>
            </a:r>
            <a:r>
              <a:rPr sz="794" b="1" spc="-18" dirty="0">
                <a:latin typeface="Arial Narrow"/>
                <a:cs typeface="Arial Narrow"/>
              </a:rPr>
              <a:t>2020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49456" y="2938743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27%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71382" y="2594162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47%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93309" y="3081618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19%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15235" y="2753846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38%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28757" y="2921934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28%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17361" y="3611096"/>
            <a:ext cx="45383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All</a:t>
            </a:r>
            <a:r>
              <a:rPr sz="794" spc="-35" dirty="0">
                <a:latin typeface="Gill Sans MT"/>
                <a:cs typeface="Gill Sans MT"/>
              </a:rPr>
              <a:t> </a:t>
            </a:r>
            <a:r>
              <a:rPr sz="794" spc="-18" dirty="0">
                <a:latin typeface="Gill Sans MT"/>
                <a:cs typeface="Gill Sans MT"/>
              </a:rPr>
              <a:t>Renters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70000" y="3611096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latin typeface="Gill Sans MT"/>
                <a:cs typeface="Gill Sans MT"/>
              </a:rPr>
              <a:t>NH</a:t>
            </a:r>
            <a:r>
              <a:rPr sz="794" spc="-40" dirty="0">
                <a:latin typeface="Gill Sans MT"/>
                <a:cs typeface="Gill Sans MT"/>
              </a:rPr>
              <a:t> </a:t>
            </a:r>
            <a:r>
              <a:rPr sz="794" spc="-9" dirty="0"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86816" y="3611096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latin typeface="Gill Sans MT"/>
                <a:cs typeface="Gill Sans MT"/>
              </a:rPr>
              <a:t>NH</a:t>
            </a:r>
            <a:r>
              <a:rPr sz="794" spc="-40" dirty="0">
                <a:latin typeface="Gill Sans MT"/>
                <a:cs typeface="Gill Sans MT"/>
              </a:rPr>
              <a:t> </a:t>
            </a:r>
            <a:r>
              <a:rPr sz="794" spc="-49" dirty="0"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19768" y="3611096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01976" y="3611096"/>
            <a:ext cx="2470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2861" y="3485030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3073" y="3052202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25%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3073" y="2619376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50%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33073" y="2186548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75%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3290" y="1753721"/>
            <a:ext cx="23588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latin typeface="Gill Sans MT"/>
                <a:cs typeface="Gill Sans MT"/>
              </a:rPr>
              <a:t>100%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36677" y="1367118"/>
            <a:ext cx="4222376" cy="1120344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374857" algn="ctr">
              <a:spcBef>
                <a:spcPts val="110"/>
              </a:spcBef>
            </a:pPr>
            <a:r>
              <a:rPr sz="2294" b="1" spc="88" dirty="0">
                <a:solidFill>
                  <a:srgbClr val="0065CC"/>
                </a:solidFill>
                <a:latin typeface="Calibri"/>
                <a:cs typeface="Calibri"/>
              </a:rPr>
              <a:t>Housing</a:t>
            </a:r>
            <a:r>
              <a:rPr sz="2294" b="1" spc="-57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93" dirty="0">
                <a:solidFill>
                  <a:srgbClr val="0065CC"/>
                </a:solidFill>
                <a:latin typeface="Calibri"/>
                <a:cs typeface="Calibri"/>
              </a:rPr>
              <a:t>Cost</a:t>
            </a:r>
            <a:r>
              <a:rPr sz="2294" b="1" spc="-57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71" dirty="0">
                <a:solidFill>
                  <a:srgbClr val="0065CC"/>
                </a:solidFill>
                <a:latin typeface="Calibri"/>
                <a:cs typeface="Calibri"/>
              </a:rPr>
              <a:t>Burden</a:t>
            </a:r>
            <a:endParaRPr sz="2294">
              <a:latin typeface="Calibri"/>
              <a:cs typeface="Calibri"/>
            </a:endParaRPr>
          </a:p>
          <a:p>
            <a:pPr marL="33619" marR="26896">
              <a:lnSpc>
                <a:spcPct val="115700"/>
              </a:lnSpc>
              <a:spcBef>
                <a:spcPts val="971"/>
              </a:spcBef>
            </a:pPr>
            <a:r>
              <a:rPr sz="1191" b="1" spc="9" dirty="0">
                <a:solidFill>
                  <a:srgbClr val="004489"/>
                </a:solidFill>
                <a:latin typeface="Calibri"/>
                <a:cs typeface="Calibri"/>
              </a:rPr>
              <a:t>Housing</a:t>
            </a:r>
            <a:r>
              <a:rPr sz="1191" b="1" spc="18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1191" b="1" spc="44" dirty="0">
                <a:solidFill>
                  <a:srgbClr val="004489"/>
                </a:solidFill>
                <a:latin typeface="Calibri"/>
                <a:cs typeface="Calibri"/>
              </a:rPr>
              <a:t>cost</a:t>
            </a:r>
            <a:r>
              <a:rPr sz="1191" b="1" spc="22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1191" b="1" spc="9" dirty="0">
                <a:solidFill>
                  <a:srgbClr val="004489"/>
                </a:solidFill>
                <a:latin typeface="Calibri"/>
                <a:cs typeface="Calibri"/>
              </a:rPr>
              <a:t>burden</a:t>
            </a:r>
            <a:r>
              <a:rPr sz="1191" b="1" spc="22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is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defined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as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having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rent</a:t>
            </a:r>
            <a:r>
              <a:rPr sz="1191" spc="18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or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spc="9" dirty="0">
                <a:latin typeface="Calibri"/>
                <a:cs typeface="Calibri"/>
              </a:rPr>
              <a:t>ownership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costs </a:t>
            </a:r>
            <a:r>
              <a:rPr sz="1191" dirty="0">
                <a:latin typeface="Calibri"/>
                <a:cs typeface="Calibri"/>
              </a:rPr>
              <a:t>that</a:t>
            </a:r>
            <a:r>
              <a:rPr sz="1191" spc="18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are</a:t>
            </a:r>
            <a:r>
              <a:rPr sz="1191" spc="18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30%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or</a:t>
            </a:r>
            <a:r>
              <a:rPr sz="1191" spc="18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more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of</a:t>
            </a:r>
            <a:r>
              <a:rPr sz="1191" spc="309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household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income.</a:t>
            </a:r>
            <a:r>
              <a:rPr sz="1191" spc="18" dirty="0"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b="1" spc="-44" dirty="0">
                <a:latin typeface="Calibri"/>
                <a:cs typeface="Calibri"/>
              </a:rPr>
              <a:t>3 </a:t>
            </a:r>
            <a:r>
              <a:rPr sz="1191" b="1" dirty="0">
                <a:latin typeface="Calibri"/>
                <a:cs typeface="Calibri"/>
              </a:rPr>
              <a:t>out</a:t>
            </a:r>
            <a:r>
              <a:rPr sz="1191" b="1" spc="44" dirty="0">
                <a:latin typeface="Calibri"/>
                <a:cs typeface="Calibri"/>
              </a:rPr>
              <a:t> </a:t>
            </a:r>
            <a:r>
              <a:rPr sz="1191" b="1" dirty="0">
                <a:latin typeface="Calibri"/>
                <a:cs typeface="Calibri"/>
              </a:rPr>
              <a:t>of</a:t>
            </a:r>
            <a:r>
              <a:rPr sz="1191" b="1" spc="44" dirty="0">
                <a:latin typeface="Calibri"/>
                <a:cs typeface="Calibri"/>
              </a:rPr>
              <a:t> </a:t>
            </a:r>
            <a:r>
              <a:rPr sz="1191" b="1" dirty="0">
                <a:latin typeface="Calibri"/>
                <a:cs typeface="Calibri"/>
              </a:rPr>
              <a:t>5</a:t>
            </a:r>
            <a:r>
              <a:rPr sz="1191" b="1" spc="44" dirty="0"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considered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cost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burdened.</a:t>
            </a:r>
            <a:r>
              <a:rPr sz="993" spc="-13" baseline="44444" dirty="0">
                <a:solidFill>
                  <a:srgbClr val="323232"/>
                </a:solidFill>
                <a:latin typeface="Calibri"/>
                <a:cs typeface="Calibri"/>
              </a:rPr>
              <a:t>7</a:t>
            </a:r>
            <a:endParaRPr sz="993" baseline="44444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706096" y="4370294"/>
            <a:ext cx="1605243" cy="1563221"/>
            <a:chOff x="1781175" y="4953000"/>
            <a:chExt cx="1819275" cy="1771650"/>
          </a:xfrm>
        </p:grpSpPr>
        <p:sp>
          <p:nvSpPr>
            <p:cNvPr id="47" name="object 47"/>
            <p:cNvSpPr/>
            <p:nvPr/>
          </p:nvSpPr>
          <p:spPr>
            <a:xfrm>
              <a:off x="1781175" y="4957762"/>
              <a:ext cx="1819275" cy="1767205"/>
            </a:xfrm>
            <a:custGeom>
              <a:avLst/>
              <a:gdLst/>
              <a:ahLst/>
              <a:cxnLst/>
              <a:rect l="l" t="t" r="r" b="b"/>
              <a:pathLst>
                <a:path w="1819275" h="1767204">
                  <a:moveTo>
                    <a:pt x="1385887" y="1671637"/>
                  </a:moveTo>
                  <a:lnTo>
                    <a:pt x="1385887" y="1766887"/>
                  </a:lnTo>
                </a:path>
                <a:path w="1819275" h="1767204">
                  <a:moveTo>
                    <a:pt x="519112" y="1671637"/>
                  </a:moveTo>
                  <a:lnTo>
                    <a:pt x="519112" y="1766887"/>
                  </a:lnTo>
                </a:path>
                <a:path w="1819275" h="1767204">
                  <a:moveTo>
                    <a:pt x="95250" y="1676400"/>
                  </a:moveTo>
                  <a:lnTo>
                    <a:pt x="1819275" y="1676400"/>
                  </a:lnTo>
                </a:path>
                <a:path w="1819275" h="1767204">
                  <a:moveTo>
                    <a:pt x="95250" y="0"/>
                  </a:moveTo>
                  <a:lnTo>
                    <a:pt x="0" y="0"/>
                  </a:lnTo>
                </a:path>
                <a:path w="1819275" h="1767204">
                  <a:moveTo>
                    <a:pt x="95250" y="428625"/>
                  </a:moveTo>
                  <a:lnTo>
                    <a:pt x="0" y="428625"/>
                  </a:lnTo>
                </a:path>
                <a:path w="1819275" h="1767204">
                  <a:moveTo>
                    <a:pt x="95250" y="847725"/>
                  </a:moveTo>
                  <a:lnTo>
                    <a:pt x="0" y="847725"/>
                  </a:lnTo>
                </a:path>
                <a:path w="1819275" h="1767204">
                  <a:moveTo>
                    <a:pt x="95250" y="1257300"/>
                  </a:moveTo>
                  <a:lnTo>
                    <a:pt x="0" y="1257300"/>
                  </a:lnTo>
                </a:path>
                <a:path w="1819275" h="1767204">
                  <a:moveTo>
                    <a:pt x="95250" y="1676400"/>
                  </a:moveTo>
                  <a:lnTo>
                    <a:pt x="0" y="1676400"/>
                  </a:lnTo>
                </a:path>
                <a:path w="1819275" h="1767204">
                  <a:moveTo>
                    <a:pt x="90487" y="4762"/>
                  </a:moveTo>
                  <a:lnTo>
                    <a:pt x="90487" y="16716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2024062" y="5453062"/>
              <a:ext cx="552450" cy="1176655"/>
            </a:xfrm>
            <a:custGeom>
              <a:avLst/>
              <a:gdLst/>
              <a:ahLst/>
              <a:cxnLst/>
              <a:rect l="l" t="t" r="r" b="b"/>
              <a:pathLst>
                <a:path w="552450" h="1176654">
                  <a:moveTo>
                    <a:pt x="552449" y="0"/>
                  </a:moveTo>
                  <a:lnTo>
                    <a:pt x="0" y="0"/>
                  </a:lnTo>
                  <a:lnTo>
                    <a:pt x="0" y="1176337"/>
                  </a:lnTo>
                  <a:lnTo>
                    <a:pt x="552449" y="1176337"/>
                  </a:lnTo>
                  <a:lnTo>
                    <a:pt x="552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2024062" y="5453062"/>
              <a:ext cx="552450" cy="1176655"/>
            </a:xfrm>
            <a:custGeom>
              <a:avLst/>
              <a:gdLst/>
              <a:ahLst/>
              <a:cxnLst/>
              <a:rect l="l" t="t" r="r" b="b"/>
              <a:pathLst>
                <a:path w="552450" h="1176654">
                  <a:moveTo>
                    <a:pt x="552449" y="1176337"/>
                  </a:moveTo>
                  <a:lnTo>
                    <a:pt x="552449" y="0"/>
                  </a:lnTo>
                  <a:lnTo>
                    <a:pt x="0" y="0"/>
                  </a:lnTo>
                  <a:lnTo>
                    <a:pt x="0" y="11763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2890837" y="5195887"/>
              <a:ext cx="552450" cy="1433830"/>
            </a:xfrm>
            <a:custGeom>
              <a:avLst/>
              <a:gdLst/>
              <a:ahLst/>
              <a:cxnLst/>
              <a:rect l="l" t="t" r="r" b="b"/>
              <a:pathLst>
                <a:path w="552450" h="1433829">
                  <a:moveTo>
                    <a:pt x="552449" y="0"/>
                  </a:moveTo>
                  <a:lnTo>
                    <a:pt x="0" y="0"/>
                  </a:lnTo>
                  <a:lnTo>
                    <a:pt x="0" y="1433512"/>
                  </a:lnTo>
                  <a:lnTo>
                    <a:pt x="552449" y="1433512"/>
                  </a:lnTo>
                  <a:lnTo>
                    <a:pt x="55244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1" name="object 51"/>
            <p:cNvSpPr/>
            <p:nvPr/>
          </p:nvSpPr>
          <p:spPr>
            <a:xfrm>
              <a:off x="2890837" y="5195887"/>
              <a:ext cx="552450" cy="1433830"/>
            </a:xfrm>
            <a:custGeom>
              <a:avLst/>
              <a:gdLst/>
              <a:ahLst/>
              <a:cxnLst/>
              <a:rect l="l" t="t" r="r" b="b"/>
              <a:pathLst>
                <a:path w="552450" h="1433829">
                  <a:moveTo>
                    <a:pt x="552449" y="1433512"/>
                  </a:moveTo>
                  <a:lnTo>
                    <a:pt x="552449" y="0"/>
                  </a:lnTo>
                  <a:lnTo>
                    <a:pt x="0" y="0"/>
                  </a:lnTo>
                  <a:lnTo>
                    <a:pt x="0" y="14335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014256" y="4670052"/>
            <a:ext cx="29135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$1,415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61</a:t>
            </a:fld>
            <a:endParaRPr spc="-22" dirty="0">
              <a:latin typeface="Gill Sans MT"/>
              <a:cs typeface="Gill Sans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87461" y="4443133"/>
            <a:ext cx="29135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$1,731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975084" y="5913905"/>
            <a:ext cx="3910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Maryland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66335" y="5900456"/>
            <a:ext cx="329453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774" marR="4483" indent="-15129">
              <a:lnSpc>
                <a:spcPct val="111100"/>
              </a:lnSpc>
              <a:spcBef>
                <a:spcPts val="88"/>
              </a:spcBef>
            </a:pPr>
            <a:r>
              <a:rPr sz="794" spc="-53" dirty="0">
                <a:latin typeface="Gill Sans MT"/>
                <a:cs typeface="Gill Sans MT"/>
              </a:rPr>
              <a:t>Howard</a:t>
            </a:r>
            <a:r>
              <a:rPr sz="794" spc="-31" dirty="0">
                <a:latin typeface="Gill Sans MT"/>
                <a:cs typeface="Gill Sans MT"/>
              </a:rPr>
              <a:t> County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84140" y="4106956"/>
            <a:ext cx="1607483" cy="3455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41798">
              <a:spcBef>
                <a:spcPts val="88"/>
              </a:spcBef>
            </a:pPr>
            <a:r>
              <a:rPr sz="794" b="1" dirty="0">
                <a:latin typeface="Arial Narrow"/>
                <a:cs typeface="Arial Narrow"/>
              </a:rPr>
              <a:t>Median</a:t>
            </a:r>
            <a:r>
              <a:rPr sz="794" b="1" spc="75" dirty="0">
                <a:latin typeface="Arial Narrow"/>
                <a:cs typeface="Arial Narrow"/>
              </a:rPr>
              <a:t> </a:t>
            </a:r>
            <a:r>
              <a:rPr sz="794" b="1" spc="-9" dirty="0">
                <a:latin typeface="Arial Narrow"/>
                <a:cs typeface="Arial Narrow"/>
              </a:rPr>
              <a:t>Gross</a:t>
            </a:r>
            <a:r>
              <a:rPr sz="794" b="1" spc="7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Rent,</a:t>
            </a:r>
            <a:r>
              <a:rPr sz="794" b="1" spc="7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2016-</a:t>
            </a:r>
            <a:r>
              <a:rPr sz="794" b="1" spc="-18" dirty="0">
                <a:latin typeface="Arial Narrow"/>
                <a:cs typeface="Arial Narrow"/>
              </a:rPr>
              <a:t>2020</a:t>
            </a:r>
            <a:endParaRPr sz="794">
              <a:latin typeface="Arial Narrow"/>
              <a:cs typeface="Arial Narrow"/>
            </a:endParaRPr>
          </a:p>
          <a:p>
            <a:pPr marL="11206">
              <a:spcBef>
                <a:spcPts val="702"/>
              </a:spcBef>
            </a:pPr>
            <a:r>
              <a:rPr sz="794" spc="-9" dirty="0">
                <a:latin typeface="Gill Sans MT"/>
                <a:cs typeface="Gill Sans MT"/>
              </a:rPr>
              <a:t>$2,000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53292" y="5787839"/>
            <a:ext cx="12214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$0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453722" y="5420146"/>
            <a:ext cx="221876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latin typeface="Gill Sans MT"/>
                <a:cs typeface="Gill Sans MT"/>
              </a:rPr>
              <a:t>$500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84140" y="5052452"/>
            <a:ext cx="29135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$1,000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84140" y="4684759"/>
            <a:ext cx="29135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$1,500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151779" y="4417919"/>
            <a:ext cx="4586568" cy="905791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33619" marR="26896">
              <a:lnSpc>
                <a:spcPts val="1394"/>
              </a:lnSpc>
              <a:spcBef>
                <a:spcPts val="163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County,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1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4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rent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their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homes.</a:t>
            </a:r>
            <a:r>
              <a:rPr sz="1191" spc="29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Renters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pay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 2nd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highest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rent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state,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which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is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approximately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$300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more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than</a:t>
            </a:r>
            <a:r>
              <a:rPr sz="1191" spc="44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state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average.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Hispanic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2-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2.5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times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more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renters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White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residents.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Asian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endParaRPr sz="1191">
              <a:latin typeface="Calibri"/>
              <a:cs typeface="Calibri"/>
            </a:endParaRPr>
          </a:p>
          <a:p>
            <a:pPr marL="33619">
              <a:lnSpc>
                <a:spcPts val="1337"/>
              </a:lnSpc>
            </a:pP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1.5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times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rent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their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homes.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993" spc="-33" baseline="25925" dirty="0">
                <a:solidFill>
                  <a:srgbClr val="323232"/>
                </a:solidFill>
                <a:latin typeface="Calibri"/>
                <a:cs typeface="Calibri"/>
              </a:rPr>
              <a:t>32</a:t>
            </a:r>
            <a:endParaRPr sz="993" baseline="25925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174191" y="5476875"/>
            <a:ext cx="4234143" cy="380006"/>
          </a:xfrm>
          <a:prstGeom prst="rect">
            <a:avLst/>
          </a:prstGeom>
        </p:spPr>
        <p:txBody>
          <a:bodyPr vert="horz" wrap="square" lIns="0" tIns="20731" rIns="0" bIns="0" rtlCol="0">
            <a:spAutoFit/>
          </a:bodyPr>
          <a:lstStyle/>
          <a:p>
            <a:pPr marL="11206" marR="4483">
              <a:lnSpc>
                <a:spcPts val="1394"/>
              </a:lnSpc>
              <a:spcBef>
                <a:spcPts val="163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Though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1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5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home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owners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cost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burdened,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renters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twice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as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cost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burdened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home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owners.</a:t>
            </a:r>
            <a:endParaRPr sz="1191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84" dirty="0"/>
              <a:t>Race</a:t>
            </a:r>
            <a:r>
              <a:rPr spc="-44" dirty="0"/>
              <a:t> </a:t>
            </a:r>
            <a:r>
              <a:rPr spc="75" dirty="0"/>
              <a:t>and</a:t>
            </a:r>
            <a:r>
              <a:rPr spc="-40" dirty="0"/>
              <a:t> </a:t>
            </a:r>
            <a:r>
              <a:rPr spc="101" dirty="0"/>
              <a:t>Ethnicity</a:t>
            </a:r>
            <a:r>
              <a:rPr spc="-40" dirty="0"/>
              <a:t> </a:t>
            </a:r>
            <a:r>
              <a:rPr spc="84" dirty="0"/>
              <a:t>Comparison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84" dirty="0"/>
              <a:t>Housing</a:t>
            </a:r>
            <a:r>
              <a:rPr spc="-40" dirty="0"/>
              <a:t> </a:t>
            </a:r>
            <a:r>
              <a:rPr spc="71" dirty="0"/>
              <a:t>Indicators</a:t>
            </a:r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4202206" y="1285407"/>
            <a:ext cx="4521574" cy="2296450"/>
          </a:xfrm>
          <a:prstGeom prst="rect">
            <a:avLst/>
          </a:prstGeom>
        </p:spPr>
        <p:txBody>
          <a:bodyPr vert="horz" wrap="square" lIns="0" tIns="95810" rIns="0" bIns="0" rtlCol="0">
            <a:spAutoFit/>
          </a:bodyPr>
          <a:lstStyle/>
          <a:p>
            <a:pPr marL="1221506">
              <a:spcBef>
                <a:spcPts val="754"/>
              </a:spcBef>
            </a:pPr>
            <a:r>
              <a:rPr sz="2294" b="1" spc="97" dirty="0">
                <a:solidFill>
                  <a:srgbClr val="0065CC"/>
                </a:solidFill>
                <a:latin typeface="Calibri"/>
                <a:cs typeface="Calibri"/>
              </a:rPr>
              <a:t>High</a:t>
            </a:r>
            <a:r>
              <a:rPr sz="2294" b="1" spc="-57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93" dirty="0">
                <a:solidFill>
                  <a:srgbClr val="0065CC"/>
                </a:solidFill>
                <a:latin typeface="Calibri"/>
                <a:cs typeface="Calibri"/>
              </a:rPr>
              <a:t>Cost</a:t>
            </a:r>
            <a:r>
              <a:rPr sz="2294" b="1" spc="-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71" dirty="0">
                <a:solidFill>
                  <a:srgbClr val="0065CC"/>
                </a:solidFill>
                <a:latin typeface="Calibri"/>
                <a:cs typeface="Calibri"/>
              </a:rPr>
              <a:t>Home</a:t>
            </a:r>
            <a:r>
              <a:rPr sz="2294" b="1" spc="-57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97" dirty="0">
                <a:solidFill>
                  <a:srgbClr val="0065CC"/>
                </a:solidFill>
                <a:latin typeface="Calibri"/>
                <a:cs typeface="Calibri"/>
              </a:rPr>
              <a:t>Loans</a:t>
            </a:r>
            <a:endParaRPr sz="2294">
              <a:latin typeface="Calibri"/>
              <a:cs typeface="Calibri"/>
            </a:endParaRPr>
          </a:p>
          <a:p>
            <a:pPr marL="33619" marR="122151" algn="just">
              <a:lnSpc>
                <a:spcPts val="1394"/>
              </a:lnSpc>
              <a:spcBef>
                <a:spcPts val="410"/>
              </a:spcBef>
            </a:pPr>
            <a:r>
              <a:rPr sz="1191" b="1" spc="44" dirty="0">
                <a:solidFill>
                  <a:srgbClr val="0065CC"/>
                </a:solidFill>
                <a:latin typeface="Calibri"/>
                <a:cs typeface="Calibri"/>
              </a:rPr>
              <a:t>High</a:t>
            </a:r>
            <a:r>
              <a:rPr sz="1191" b="1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191" b="1" dirty="0">
                <a:solidFill>
                  <a:srgbClr val="0065CC"/>
                </a:solidFill>
                <a:latin typeface="Calibri"/>
                <a:cs typeface="Calibri"/>
              </a:rPr>
              <a:t>Cost</a:t>
            </a:r>
            <a:r>
              <a:rPr sz="1191" b="1" spc="3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191" b="1" dirty="0">
                <a:solidFill>
                  <a:srgbClr val="0065CC"/>
                </a:solidFill>
                <a:latin typeface="Calibri"/>
                <a:cs typeface="Calibri"/>
              </a:rPr>
              <a:t>Home</a:t>
            </a:r>
            <a:r>
              <a:rPr sz="1191" b="1" spc="3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191" b="1" spc="49" dirty="0">
                <a:solidFill>
                  <a:srgbClr val="0065CC"/>
                </a:solidFill>
                <a:latin typeface="Calibri"/>
                <a:cs typeface="Calibri"/>
              </a:rPr>
              <a:t>Loans</a:t>
            </a:r>
            <a:r>
              <a:rPr sz="1191" b="1" spc="3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are</a:t>
            </a:r>
            <a:r>
              <a:rPr sz="1191" spc="31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those</a:t>
            </a:r>
            <a:r>
              <a:rPr sz="1191" spc="31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loans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where</a:t>
            </a:r>
            <a:r>
              <a:rPr sz="1191" spc="31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the</a:t>
            </a:r>
            <a:r>
              <a:rPr sz="1191" spc="31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annual</a:t>
            </a:r>
            <a:r>
              <a:rPr sz="1191" spc="31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percentage </a:t>
            </a:r>
            <a:r>
              <a:rPr sz="1191" dirty="0">
                <a:latin typeface="Calibri"/>
                <a:cs typeface="Calibri"/>
              </a:rPr>
              <a:t>rate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(APR)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is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1.5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percentage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points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higher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than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the</a:t>
            </a:r>
            <a:r>
              <a:rPr sz="1191" spc="22" dirty="0">
                <a:latin typeface="Calibri"/>
                <a:cs typeface="Calibri"/>
              </a:rPr>
              <a:t> </a:t>
            </a:r>
            <a:r>
              <a:rPr sz="1191" dirty="0">
                <a:latin typeface="Calibri"/>
                <a:cs typeface="Calibri"/>
              </a:rPr>
              <a:t>estimated</a:t>
            </a:r>
            <a:r>
              <a:rPr sz="1191" spc="26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average </a:t>
            </a:r>
            <a:r>
              <a:rPr sz="1191" dirty="0">
                <a:latin typeface="Calibri"/>
                <a:cs typeface="Calibri"/>
              </a:rPr>
              <a:t>prime</a:t>
            </a:r>
            <a:r>
              <a:rPr sz="1191" spc="-13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offer </a:t>
            </a:r>
            <a:r>
              <a:rPr sz="1191" dirty="0">
                <a:latin typeface="Calibri"/>
                <a:cs typeface="Calibri"/>
              </a:rPr>
              <a:t>rate</a:t>
            </a:r>
            <a:r>
              <a:rPr sz="1191" spc="-13" dirty="0">
                <a:latin typeface="Calibri"/>
                <a:cs typeface="Calibri"/>
              </a:rPr>
              <a:t> </a:t>
            </a:r>
            <a:r>
              <a:rPr sz="1191" spc="-9" dirty="0">
                <a:latin typeface="Calibri"/>
                <a:cs typeface="Calibri"/>
              </a:rPr>
              <a:t>(APOR).</a:t>
            </a:r>
            <a:r>
              <a:rPr sz="993" spc="-13" baseline="37037" dirty="0">
                <a:solidFill>
                  <a:srgbClr val="323232"/>
                </a:solidFill>
                <a:latin typeface="Calibri"/>
                <a:cs typeface="Calibri"/>
              </a:rPr>
              <a:t>32</a:t>
            </a:r>
            <a:endParaRPr sz="993" baseline="37037">
              <a:latin typeface="Calibri"/>
              <a:cs typeface="Calibri"/>
            </a:endParaRPr>
          </a:p>
          <a:p>
            <a:pPr marL="33619" marR="26896">
              <a:lnSpc>
                <a:spcPts val="1394"/>
              </a:lnSpc>
              <a:spcBef>
                <a:spcPts val="1377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Hispanic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were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twice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given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high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cost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loan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2020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White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residents,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even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though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White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made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up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greater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proportion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3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loan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recipients.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Even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the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percentage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high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cost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loans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each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racial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ethnic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group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risen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fallen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over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time,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gap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between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Hispanic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residents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White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has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persisted.</a:t>
            </a:r>
            <a:endParaRPr sz="1191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9588" y="4134971"/>
            <a:ext cx="3042397" cy="1958228"/>
            <a:chOff x="685800" y="4686300"/>
            <a:chExt cx="3448050" cy="2219325"/>
          </a:xfrm>
        </p:grpSpPr>
        <p:sp>
          <p:nvSpPr>
            <p:cNvPr id="6" name="object 6"/>
            <p:cNvSpPr/>
            <p:nvPr/>
          </p:nvSpPr>
          <p:spPr>
            <a:xfrm>
              <a:off x="685800" y="4691062"/>
              <a:ext cx="3448050" cy="2214880"/>
            </a:xfrm>
            <a:custGeom>
              <a:avLst/>
              <a:gdLst/>
              <a:ahLst/>
              <a:cxnLst/>
              <a:rect l="l" t="t" r="r" b="b"/>
              <a:pathLst>
                <a:path w="3448050" h="2214879">
                  <a:moveTo>
                    <a:pt x="1100137" y="2119312"/>
                  </a:moveTo>
                  <a:lnTo>
                    <a:pt x="1100137" y="2214562"/>
                  </a:lnTo>
                </a:path>
                <a:path w="3448050" h="2214879">
                  <a:moveTo>
                    <a:pt x="1766887" y="2119312"/>
                  </a:moveTo>
                  <a:lnTo>
                    <a:pt x="1766887" y="2214562"/>
                  </a:lnTo>
                </a:path>
                <a:path w="3448050" h="2214879">
                  <a:moveTo>
                    <a:pt x="2433637" y="2119312"/>
                  </a:moveTo>
                  <a:lnTo>
                    <a:pt x="2433637" y="2214562"/>
                  </a:lnTo>
                </a:path>
                <a:path w="3448050" h="2214879">
                  <a:moveTo>
                    <a:pt x="3109912" y="2119312"/>
                  </a:moveTo>
                  <a:lnTo>
                    <a:pt x="3109912" y="2214562"/>
                  </a:lnTo>
                </a:path>
                <a:path w="3448050" h="2214879">
                  <a:moveTo>
                    <a:pt x="423862" y="2119312"/>
                  </a:moveTo>
                  <a:lnTo>
                    <a:pt x="423862" y="2214562"/>
                  </a:lnTo>
                </a:path>
                <a:path w="3448050" h="2214879">
                  <a:moveTo>
                    <a:pt x="95250" y="2124075"/>
                  </a:moveTo>
                  <a:lnTo>
                    <a:pt x="3448050" y="2124075"/>
                  </a:lnTo>
                </a:path>
                <a:path w="3448050" h="2214879">
                  <a:moveTo>
                    <a:pt x="95250" y="0"/>
                  </a:moveTo>
                  <a:lnTo>
                    <a:pt x="0" y="0"/>
                  </a:lnTo>
                </a:path>
                <a:path w="3448050" h="2214879">
                  <a:moveTo>
                    <a:pt x="95250" y="542925"/>
                  </a:moveTo>
                  <a:lnTo>
                    <a:pt x="0" y="542925"/>
                  </a:lnTo>
                </a:path>
                <a:path w="3448050" h="2214879">
                  <a:moveTo>
                    <a:pt x="95250" y="1066800"/>
                  </a:moveTo>
                  <a:lnTo>
                    <a:pt x="0" y="1066800"/>
                  </a:lnTo>
                </a:path>
                <a:path w="3448050" h="2214879">
                  <a:moveTo>
                    <a:pt x="95250" y="1600200"/>
                  </a:moveTo>
                  <a:lnTo>
                    <a:pt x="0" y="1600200"/>
                  </a:lnTo>
                </a:path>
                <a:path w="3448050" h="2214879">
                  <a:moveTo>
                    <a:pt x="95250" y="2124075"/>
                  </a:moveTo>
                  <a:lnTo>
                    <a:pt x="0" y="2124075"/>
                  </a:lnTo>
                </a:path>
                <a:path w="3448050" h="2214879">
                  <a:moveTo>
                    <a:pt x="90487" y="4762"/>
                  </a:moveTo>
                  <a:lnTo>
                    <a:pt x="90487" y="21193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900112" y="6319837"/>
              <a:ext cx="438150" cy="490855"/>
            </a:xfrm>
            <a:custGeom>
              <a:avLst/>
              <a:gdLst/>
              <a:ahLst/>
              <a:cxnLst/>
              <a:rect l="l" t="t" r="r" b="b"/>
              <a:pathLst>
                <a:path w="438150" h="490854">
                  <a:moveTo>
                    <a:pt x="438149" y="0"/>
                  </a:moveTo>
                  <a:lnTo>
                    <a:pt x="0" y="0"/>
                  </a:lnTo>
                  <a:lnTo>
                    <a:pt x="0" y="490537"/>
                  </a:lnTo>
                  <a:lnTo>
                    <a:pt x="438149" y="490537"/>
                  </a:lnTo>
                  <a:lnTo>
                    <a:pt x="4381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900112" y="6319837"/>
              <a:ext cx="438150" cy="490855"/>
            </a:xfrm>
            <a:custGeom>
              <a:avLst/>
              <a:gdLst/>
              <a:ahLst/>
              <a:cxnLst/>
              <a:rect l="l" t="t" r="r" b="b"/>
              <a:pathLst>
                <a:path w="438150" h="490854">
                  <a:moveTo>
                    <a:pt x="438149" y="490537"/>
                  </a:moveTo>
                  <a:lnTo>
                    <a:pt x="438149" y="0"/>
                  </a:lnTo>
                  <a:lnTo>
                    <a:pt x="0" y="0"/>
                  </a:lnTo>
                  <a:lnTo>
                    <a:pt x="0" y="4905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1566862" y="5824537"/>
              <a:ext cx="438150" cy="986155"/>
            </a:xfrm>
            <a:custGeom>
              <a:avLst/>
              <a:gdLst/>
              <a:ahLst/>
              <a:cxnLst/>
              <a:rect l="l" t="t" r="r" b="b"/>
              <a:pathLst>
                <a:path w="438150" h="986154">
                  <a:moveTo>
                    <a:pt x="438149" y="0"/>
                  </a:moveTo>
                  <a:lnTo>
                    <a:pt x="0" y="0"/>
                  </a:lnTo>
                  <a:lnTo>
                    <a:pt x="0" y="985837"/>
                  </a:lnTo>
                  <a:lnTo>
                    <a:pt x="438149" y="985837"/>
                  </a:lnTo>
                  <a:lnTo>
                    <a:pt x="43814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1566862" y="5824537"/>
              <a:ext cx="438150" cy="986155"/>
            </a:xfrm>
            <a:custGeom>
              <a:avLst/>
              <a:gdLst/>
              <a:ahLst/>
              <a:cxnLst/>
              <a:rect l="l" t="t" r="r" b="b"/>
              <a:pathLst>
                <a:path w="438150" h="986154">
                  <a:moveTo>
                    <a:pt x="438149" y="985837"/>
                  </a:moveTo>
                  <a:lnTo>
                    <a:pt x="438149" y="0"/>
                  </a:lnTo>
                  <a:lnTo>
                    <a:pt x="0" y="0"/>
                  </a:lnTo>
                  <a:lnTo>
                    <a:pt x="0" y="9858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2233612" y="6367462"/>
              <a:ext cx="438150" cy="443230"/>
            </a:xfrm>
            <a:custGeom>
              <a:avLst/>
              <a:gdLst/>
              <a:ahLst/>
              <a:cxnLst/>
              <a:rect l="l" t="t" r="r" b="b"/>
              <a:pathLst>
                <a:path w="438150" h="443229">
                  <a:moveTo>
                    <a:pt x="438149" y="0"/>
                  </a:moveTo>
                  <a:lnTo>
                    <a:pt x="0" y="0"/>
                  </a:lnTo>
                  <a:lnTo>
                    <a:pt x="0" y="442912"/>
                  </a:lnTo>
                  <a:lnTo>
                    <a:pt x="438149" y="442912"/>
                  </a:lnTo>
                  <a:lnTo>
                    <a:pt x="43814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2233612" y="6367462"/>
              <a:ext cx="438150" cy="443230"/>
            </a:xfrm>
            <a:custGeom>
              <a:avLst/>
              <a:gdLst/>
              <a:ahLst/>
              <a:cxnLst/>
              <a:rect l="l" t="t" r="r" b="b"/>
              <a:pathLst>
                <a:path w="438150" h="443229">
                  <a:moveTo>
                    <a:pt x="438149" y="442912"/>
                  </a:moveTo>
                  <a:lnTo>
                    <a:pt x="438149" y="0"/>
                  </a:lnTo>
                  <a:lnTo>
                    <a:pt x="0" y="0"/>
                  </a:lnTo>
                  <a:lnTo>
                    <a:pt x="0" y="4429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9887" y="5691187"/>
              <a:ext cx="438150" cy="1119505"/>
            </a:xfrm>
            <a:custGeom>
              <a:avLst/>
              <a:gdLst/>
              <a:ahLst/>
              <a:cxnLst/>
              <a:rect l="l" t="t" r="r" b="b"/>
              <a:pathLst>
                <a:path w="438150" h="1119504">
                  <a:moveTo>
                    <a:pt x="438149" y="0"/>
                  </a:moveTo>
                  <a:lnTo>
                    <a:pt x="0" y="0"/>
                  </a:lnTo>
                  <a:lnTo>
                    <a:pt x="0" y="1119187"/>
                  </a:lnTo>
                  <a:lnTo>
                    <a:pt x="438149" y="1119187"/>
                  </a:lnTo>
                  <a:lnTo>
                    <a:pt x="438149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9887" y="5691187"/>
              <a:ext cx="438150" cy="1119505"/>
            </a:xfrm>
            <a:custGeom>
              <a:avLst/>
              <a:gdLst/>
              <a:ahLst/>
              <a:cxnLst/>
              <a:rect l="l" t="t" r="r" b="b"/>
              <a:pathLst>
                <a:path w="438150" h="1119504">
                  <a:moveTo>
                    <a:pt x="438149" y="1119187"/>
                  </a:moveTo>
                  <a:lnTo>
                    <a:pt x="438149" y="0"/>
                  </a:lnTo>
                  <a:lnTo>
                    <a:pt x="0" y="0"/>
                  </a:lnTo>
                  <a:lnTo>
                    <a:pt x="0" y="11191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3576637" y="6462712"/>
              <a:ext cx="438150" cy="347980"/>
            </a:xfrm>
            <a:custGeom>
              <a:avLst/>
              <a:gdLst/>
              <a:ahLst/>
              <a:cxnLst/>
              <a:rect l="l" t="t" r="r" b="b"/>
              <a:pathLst>
                <a:path w="438150" h="347979">
                  <a:moveTo>
                    <a:pt x="438149" y="0"/>
                  </a:moveTo>
                  <a:lnTo>
                    <a:pt x="0" y="0"/>
                  </a:lnTo>
                  <a:lnTo>
                    <a:pt x="0" y="347662"/>
                  </a:lnTo>
                  <a:lnTo>
                    <a:pt x="438149" y="347662"/>
                  </a:lnTo>
                  <a:lnTo>
                    <a:pt x="43814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3576637" y="6462712"/>
              <a:ext cx="438150" cy="347980"/>
            </a:xfrm>
            <a:custGeom>
              <a:avLst/>
              <a:gdLst/>
              <a:ahLst/>
              <a:cxnLst/>
              <a:rect l="l" t="t" r="r" b="b"/>
              <a:pathLst>
                <a:path w="438150" h="347979">
                  <a:moveTo>
                    <a:pt x="438149" y="347662"/>
                  </a:moveTo>
                  <a:lnTo>
                    <a:pt x="438149" y="0"/>
                  </a:lnTo>
                  <a:lnTo>
                    <a:pt x="0" y="0"/>
                  </a:lnTo>
                  <a:lnTo>
                    <a:pt x="0" y="3476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98637" y="3871633"/>
            <a:ext cx="272190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latin typeface="Arial Narrow"/>
                <a:cs typeface="Arial Narrow"/>
              </a:rPr>
              <a:t>Percent</a:t>
            </a:r>
            <a:r>
              <a:rPr sz="794" b="1" spc="4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of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Home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Loans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That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Are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High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Cost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by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Race/Ethnicity,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spc="-18" dirty="0">
                <a:latin typeface="Arial Narrow"/>
                <a:cs typeface="Arial Narrow"/>
              </a:rPr>
              <a:t>2020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7324" y="5409640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latin typeface="Gill Sans MT"/>
                <a:cs typeface="Gill Sans MT"/>
              </a:rPr>
              <a:t>4.7%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85632" y="4972610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latin typeface="Gill Sans MT"/>
                <a:cs typeface="Gill Sans MT"/>
              </a:rPr>
              <a:t>9.4%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73941" y="5451662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latin typeface="Gill Sans MT"/>
                <a:cs typeface="Gill Sans MT"/>
              </a:rPr>
              <a:t>4.2%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45441" y="4854948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latin typeface="Gill Sans MT"/>
                <a:cs typeface="Gill Sans MT"/>
              </a:rPr>
              <a:t>10.6%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58963" y="5535706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latin typeface="Gill Sans MT"/>
                <a:cs typeface="Gill Sans MT"/>
              </a:rPr>
              <a:t>3.3%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3768" y="6073589"/>
            <a:ext cx="391646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All</a:t>
            </a:r>
            <a:r>
              <a:rPr sz="794" spc="-44" dirty="0">
                <a:latin typeface="Gill Sans MT"/>
                <a:cs typeface="Gill Sans MT"/>
              </a:rPr>
              <a:t> </a:t>
            </a:r>
            <a:r>
              <a:rPr sz="794" spc="-9" dirty="0">
                <a:latin typeface="Gill Sans MT"/>
                <a:cs typeface="Gill Sans MT"/>
              </a:rPr>
              <a:t>Loans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16860" y="6073589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latin typeface="Gill Sans MT"/>
                <a:cs typeface="Gill Sans MT"/>
              </a:rPr>
              <a:t>NH</a:t>
            </a:r>
            <a:r>
              <a:rPr sz="794" spc="-40" dirty="0">
                <a:latin typeface="Gill Sans MT"/>
                <a:cs typeface="Gill Sans MT"/>
              </a:rPr>
              <a:t> </a:t>
            </a:r>
            <a:r>
              <a:rPr sz="794" spc="-9" dirty="0"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05101" y="6073589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latin typeface="Gill Sans MT"/>
                <a:cs typeface="Gill Sans MT"/>
              </a:rPr>
              <a:t>NH</a:t>
            </a:r>
            <a:r>
              <a:rPr sz="794" spc="-40" dirty="0">
                <a:latin typeface="Gill Sans MT"/>
                <a:cs typeface="Gill Sans MT"/>
              </a:rPr>
              <a:t> </a:t>
            </a:r>
            <a:r>
              <a:rPr sz="794" spc="-49" dirty="0"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09478" y="6073589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63112" y="6073589"/>
            <a:ext cx="2470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2753" y="5947523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2753" y="5481077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2965" y="5014633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10%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2965" y="4548188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15%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2965" y="4081743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20%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588809" y="4101353"/>
            <a:ext cx="4176993" cy="1840566"/>
            <a:chOff x="5048250" y="4648200"/>
            <a:chExt cx="4733925" cy="2085975"/>
          </a:xfrm>
        </p:grpSpPr>
        <p:sp>
          <p:nvSpPr>
            <p:cNvPr id="34" name="object 34"/>
            <p:cNvSpPr/>
            <p:nvPr/>
          </p:nvSpPr>
          <p:spPr>
            <a:xfrm>
              <a:off x="5143500" y="4652962"/>
              <a:ext cx="4638675" cy="1990725"/>
            </a:xfrm>
            <a:custGeom>
              <a:avLst/>
              <a:gdLst/>
              <a:ahLst/>
              <a:cxnLst/>
              <a:rect l="l" t="t" r="r" b="b"/>
              <a:pathLst>
                <a:path w="4638675" h="1990725">
                  <a:moveTo>
                    <a:pt x="0" y="0"/>
                  </a:moveTo>
                  <a:lnTo>
                    <a:pt x="4638675" y="0"/>
                  </a:lnTo>
                </a:path>
                <a:path w="4638675" h="1990725">
                  <a:moveTo>
                    <a:pt x="0" y="666750"/>
                  </a:moveTo>
                  <a:lnTo>
                    <a:pt x="4638675" y="666750"/>
                  </a:lnTo>
                </a:path>
                <a:path w="4638675" h="1990725">
                  <a:moveTo>
                    <a:pt x="0" y="1333500"/>
                  </a:moveTo>
                  <a:lnTo>
                    <a:pt x="4638675" y="1333500"/>
                  </a:lnTo>
                </a:path>
                <a:path w="4638675" h="1990725">
                  <a:moveTo>
                    <a:pt x="0" y="1990725"/>
                  </a:moveTo>
                  <a:lnTo>
                    <a:pt x="4638675" y="199072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5048250" y="4652962"/>
              <a:ext cx="4733925" cy="2081530"/>
            </a:xfrm>
            <a:custGeom>
              <a:avLst/>
              <a:gdLst/>
              <a:ahLst/>
              <a:cxnLst/>
              <a:rect l="l" t="t" r="r" b="b"/>
              <a:pathLst>
                <a:path w="4733925" h="2081529">
                  <a:moveTo>
                    <a:pt x="719137" y="1985962"/>
                  </a:moveTo>
                  <a:lnTo>
                    <a:pt x="719137" y="2081212"/>
                  </a:lnTo>
                </a:path>
                <a:path w="4733925" h="2081529">
                  <a:moveTo>
                    <a:pt x="1147762" y="1985962"/>
                  </a:moveTo>
                  <a:lnTo>
                    <a:pt x="1147762" y="2081212"/>
                  </a:lnTo>
                </a:path>
                <a:path w="4733925" h="2081529">
                  <a:moveTo>
                    <a:pt x="1566862" y="1985962"/>
                  </a:moveTo>
                  <a:lnTo>
                    <a:pt x="1566862" y="2081212"/>
                  </a:lnTo>
                </a:path>
                <a:path w="4733925" h="2081529">
                  <a:moveTo>
                    <a:pt x="1985962" y="1985962"/>
                  </a:moveTo>
                  <a:lnTo>
                    <a:pt x="1985962" y="2081212"/>
                  </a:lnTo>
                </a:path>
                <a:path w="4733925" h="2081529">
                  <a:moveTo>
                    <a:pt x="2414587" y="1985962"/>
                  </a:moveTo>
                  <a:lnTo>
                    <a:pt x="2414587" y="2081212"/>
                  </a:lnTo>
                </a:path>
                <a:path w="4733925" h="2081529">
                  <a:moveTo>
                    <a:pt x="2833687" y="1985962"/>
                  </a:moveTo>
                  <a:lnTo>
                    <a:pt x="2833687" y="2081212"/>
                  </a:lnTo>
                </a:path>
                <a:path w="4733925" h="2081529">
                  <a:moveTo>
                    <a:pt x="3252787" y="1985962"/>
                  </a:moveTo>
                  <a:lnTo>
                    <a:pt x="3252787" y="2081212"/>
                  </a:lnTo>
                </a:path>
                <a:path w="4733925" h="2081529">
                  <a:moveTo>
                    <a:pt x="3671887" y="1985962"/>
                  </a:moveTo>
                  <a:lnTo>
                    <a:pt x="3671887" y="2081212"/>
                  </a:lnTo>
                </a:path>
                <a:path w="4733925" h="2081529">
                  <a:moveTo>
                    <a:pt x="4100512" y="1985962"/>
                  </a:moveTo>
                  <a:lnTo>
                    <a:pt x="4100512" y="2081212"/>
                  </a:lnTo>
                </a:path>
                <a:path w="4733925" h="2081529">
                  <a:moveTo>
                    <a:pt x="4519612" y="1985962"/>
                  </a:moveTo>
                  <a:lnTo>
                    <a:pt x="4519612" y="2081212"/>
                  </a:lnTo>
                </a:path>
                <a:path w="4733925" h="2081529">
                  <a:moveTo>
                    <a:pt x="300037" y="1985962"/>
                  </a:moveTo>
                  <a:lnTo>
                    <a:pt x="300037" y="2081212"/>
                  </a:lnTo>
                </a:path>
                <a:path w="4733925" h="2081529">
                  <a:moveTo>
                    <a:pt x="95250" y="1990725"/>
                  </a:moveTo>
                  <a:lnTo>
                    <a:pt x="4733925" y="1990725"/>
                  </a:lnTo>
                </a:path>
                <a:path w="4733925" h="2081529">
                  <a:moveTo>
                    <a:pt x="95250" y="0"/>
                  </a:moveTo>
                  <a:lnTo>
                    <a:pt x="0" y="0"/>
                  </a:lnTo>
                </a:path>
                <a:path w="4733925" h="2081529">
                  <a:moveTo>
                    <a:pt x="95250" y="666750"/>
                  </a:moveTo>
                  <a:lnTo>
                    <a:pt x="0" y="666750"/>
                  </a:lnTo>
                </a:path>
                <a:path w="4733925" h="2081529">
                  <a:moveTo>
                    <a:pt x="95250" y="1333500"/>
                  </a:moveTo>
                  <a:lnTo>
                    <a:pt x="0" y="1333500"/>
                  </a:lnTo>
                </a:path>
                <a:path w="4733925" h="2081529">
                  <a:moveTo>
                    <a:pt x="95250" y="1990725"/>
                  </a:moveTo>
                  <a:lnTo>
                    <a:pt x="0" y="1990725"/>
                  </a:lnTo>
                </a:path>
                <a:path w="4733925" h="2081529">
                  <a:moveTo>
                    <a:pt x="90487" y="4762"/>
                  </a:moveTo>
                  <a:lnTo>
                    <a:pt x="90487" y="19859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5354345" y="5393410"/>
              <a:ext cx="4217035" cy="1130935"/>
            </a:xfrm>
            <a:custGeom>
              <a:avLst/>
              <a:gdLst/>
              <a:ahLst/>
              <a:cxnLst/>
              <a:rect l="l" t="t" r="r" b="b"/>
              <a:pathLst>
                <a:path w="4217034" h="1130934">
                  <a:moveTo>
                    <a:pt x="0" y="993241"/>
                  </a:moveTo>
                  <a:lnTo>
                    <a:pt x="421703" y="1026261"/>
                  </a:lnTo>
                  <a:lnTo>
                    <a:pt x="843394" y="1130604"/>
                  </a:lnTo>
                  <a:lnTo>
                    <a:pt x="1265097" y="880973"/>
                  </a:lnTo>
                  <a:lnTo>
                    <a:pt x="1686788" y="397560"/>
                  </a:lnTo>
                  <a:lnTo>
                    <a:pt x="2108492" y="726440"/>
                  </a:lnTo>
                  <a:lnTo>
                    <a:pt x="2530195" y="771347"/>
                  </a:lnTo>
                  <a:lnTo>
                    <a:pt x="2951886" y="487375"/>
                  </a:lnTo>
                  <a:lnTo>
                    <a:pt x="3373589" y="73964"/>
                  </a:lnTo>
                  <a:lnTo>
                    <a:pt x="3795280" y="0"/>
                  </a:lnTo>
                  <a:lnTo>
                    <a:pt x="4216984" y="818896"/>
                  </a:lnTo>
                </a:path>
              </a:pathLst>
            </a:custGeom>
            <a:ln w="38100">
              <a:solidFill>
                <a:srgbClr val="C4996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5354345" y="6082868"/>
              <a:ext cx="4217035" cy="515620"/>
            </a:xfrm>
            <a:custGeom>
              <a:avLst/>
              <a:gdLst/>
              <a:ahLst/>
              <a:cxnLst/>
              <a:rect l="l" t="t" r="r" b="b"/>
              <a:pathLst>
                <a:path w="4217034" h="515620">
                  <a:moveTo>
                    <a:pt x="0" y="500583"/>
                  </a:moveTo>
                  <a:lnTo>
                    <a:pt x="421703" y="505866"/>
                  </a:lnTo>
                  <a:lnTo>
                    <a:pt x="843394" y="515109"/>
                  </a:lnTo>
                  <a:lnTo>
                    <a:pt x="1265097" y="455677"/>
                  </a:lnTo>
                  <a:lnTo>
                    <a:pt x="1686788" y="326237"/>
                  </a:lnTo>
                  <a:lnTo>
                    <a:pt x="2108492" y="393598"/>
                  </a:lnTo>
                  <a:lnTo>
                    <a:pt x="2530195" y="397560"/>
                  </a:lnTo>
                  <a:lnTo>
                    <a:pt x="2951886" y="376428"/>
                  </a:lnTo>
                  <a:lnTo>
                    <a:pt x="3373589" y="146608"/>
                  </a:lnTo>
                  <a:lnTo>
                    <a:pt x="3795280" y="0"/>
                  </a:lnTo>
                  <a:lnTo>
                    <a:pt x="4216984" y="402844"/>
                  </a:lnTo>
                </a:path>
              </a:pathLst>
            </a:custGeom>
            <a:ln w="38100">
              <a:solidFill>
                <a:srgbClr val="744C2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5354345" y="5238877"/>
              <a:ext cx="4217035" cy="1400175"/>
            </a:xfrm>
            <a:custGeom>
              <a:avLst/>
              <a:gdLst/>
              <a:ahLst/>
              <a:cxnLst/>
              <a:rect l="l" t="t" r="r" b="b"/>
              <a:pathLst>
                <a:path w="4217034" h="1400175">
                  <a:moveTo>
                    <a:pt x="0" y="1400048"/>
                  </a:moveTo>
                  <a:lnTo>
                    <a:pt x="421703" y="1297024"/>
                  </a:lnTo>
                  <a:lnTo>
                    <a:pt x="843394" y="1285138"/>
                  </a:lnTo>
                  <a:lnTo>
                    <a:pt x="1265097" y="945692"/>
                  </a:lnTo>
                  <a:lnTo>
                    <a:pt x="1686788" y="235102"/>
                  </a:lnTo>
                  <a:lnTo>
                    <a:pt x="2108492" y="641908"/>
                  </a:lnTo>
                  <a:lnTo>
                    <a:pt x="2530195" y="825500"/>
                  </a:lnTo>
                  <a:lnTo>
                    <a:pt x="2951886" y="647192"/>
                  </a:lnTo>
                  <a:lnTo>
                    <a:pt x="3373589" y="406806"/>
                  </a:lnTo>
                  <a:lnTo>
                    <a:pt x="3795280" y="0"/>
                  </a:lnTo>
                  <a:lnTo>
                    <a:pt x="4216984" y="978712"/>
                  </a:lnTo>
                </a:path>
              </a:pathLst>
            </a:custGeom>
            <a:ln w="38100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5354345" y="6201740"/>
              <a:ext cx="4217035" cy="426720"/>
            </a:xfrm>
            <a:custGeom>
              <a:avLst/>
              <a:gdLst/>
              <a:ahLst/>
              <a:cxnLst/>
              <a:rect l="l" t="t" r="r" b="b"/>
              <a:pathLst>
                <a:path w="4217034" h="426720">
                  <a:moveTo>
                    <a:pt x="0" y="417370"/>
                  </a:moveTo>
                  <a:lnTo>
                    <a:pt x="421703" y="373783"/>
                  </a:lnTo>
                  <a:lnTo>
                    <a:pt x="843394" y="426618"/>
                  </a:lnTo>
                  <a:lnTo>
                    <a:pt x="1265097" y="348691"/>
                  </a:lnTo>
                  <a:lnTo>
                    <a:pt x="1686788" y="295859"/>
                  </a:lnTo>
                  <a:lnTo>
                    <a:pt x="2108492" y="344727"/>
                  </a:lnTo>
                  <a:lnTo>
                    <a:pt x="2530195" y="360578"/>
                  </a:lnTo>
                  <a:lnTo>
                    <a:pt x="2951886" y="289255"/>
                  </a:lnTo>
                  <a:lnTo>
                    <a:pt x="3373589" y="132080"/>
                  </a:lnTo>
                  <a:lnTo>
                    <a:pt x="3795280" y="0"/>
                  </a:lnTo>
                  <a:lnTo>
                    <a:pt x="4216984" y="346047"/>
                  </a:lnTo>
                </a:path>
              </a:pathLst>
            </a:custGeom>
            <a:ln w="38100">
              <a:solidFill>
                <a:srgbClr val="007EF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191060" y="4046152"/>
            <a:ext cx="122213" cy="1875865"/>
          </a:xfrm>
          <a:prstGeom prst="rect">
            <a:avLst/>
          </a:prstGeom>
        </p:spPr>
        <p:txBody>
          <a:bodyPr vert="vert270" wrap="square" lIns="0" tIns="3922" rIns="0" bIns="0" rtlCol="0">
            <a:spAutoFit/>
          </a:bodyPr>
          <a:lstStyle/>
          <a:p>
            <a:pPr marL="11206">
              <a:spcBef>
                <a:spcPts val="31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Percent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of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Loans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Made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79" dirty="0">
                <a:solidFill>
                  <a:srgbClr val="323232"/>
                </a:solidFill>
                <a:latin typeface="Gill Sans MT"/>
                <a:cs typeface="Gill Sans MT"/>
              </a:rPr>
              <a:t>To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Racial/Ethnic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35" dirty="0">
                <a:solidFill>
                  <a:srgbClr val="323232"/>
                </a:solidFill>
                <a:latin typeface="Gill Sans MT"/>
                <a:cs typeface="Gill Sans MT"/>
              </a:rPr>
              <a:t>Group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4243" y="3838015"/>
            <a:ext cx="287430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Trend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in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Home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Loans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That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Are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High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Cost</a:t>
            </a:r>
            <a:r>
              <a:rPr sz="794" b="1" spc="18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by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Race/Ethnicity,</a:t>
            </a:r>
            <a:r>
              <a:rPr sz="794" b="1" spc="2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2010-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202331" y="6328522"/>
            <a:ext cx="134471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C4996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3" name="object 43"/>
          <p:cNvSpPr txBox="1"/>
          <p:nvPr/>
        </p:nvSpPr>
        <p:spPr>
          <a:xfrm>
            <a:off x="5367618" y="6250081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918409" y="6328522"/>
            <a:ext cx="134471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744C29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5" name="object 45"/>
          <p:cNvSpPr txBox="1"/>
          <p:nvPr/>
        </p:nvSpPr>
        <p:spPr>
          <a:xfrm>
            <a:off x="6083696" y="6250081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640011" y="6328522"/>
            <a:ext cx="134471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7" name="object 47"/>
          <p:cNvSpPr txBox="1"/>
          <p:nvPr/>
        </p:nvSpPr>
        <p:spPr>
          <a:xfrm>
            <a:off x="6805298" y="6250081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336659" y="6328522"/>
            <a:ext cx="134471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007EFB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9" name="object 49"/>
          <p:cNvSpPr txBox="1"/>
          <p:nvPr/>
        </p:nvSpPr>
        <p:spPr>
          <a:xfrm>
            <a:off x="7501946" y="6250081"/>
            <a:ext cx="2470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48123" y="5922309"/>
            <a:ext cx="39427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82701" algn="l"/>
                <a:tab pos="755317" algn="l"/>
                <a:tab pos="1127372" algn="l"/>
                <a:tab pos="1499427" algn="l"/>
                <a:tab pos="1871482" algn="l"/>
                <a:tab pos="2243537" algn="l"/>
                <a:tab pos="2615592" algn="l"/>
                <a:tab pos="2987648" algn="l"/>
                <a:tab pos="3359703" algn="l"/>
                <a:tab pos="3731758" algn="l"/>
              </a:tabLst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2010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2011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2012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2013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2014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2015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2016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2017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2018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2019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2020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421980" y="5796243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421980" y="5213537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72191" y="4630831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72191" y="4048126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15%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302886" y="2029217"/>
            <a:ext cx="1619810" cy="1446679"/>
            <a:chOff x="1324203" y="2299779"/>
            <a:chExt cx="1835785" cy="1639570"/>
          </a:xfrm>
        </p:grpSpPr>
        <p:sp>
          <p:nvSpPr>
            <p:cNvPr id="56" name="object 56"/>
            <p:cNvSpPr/>
            <p:nvPr/>
          </p:nvSpPr>
          <p:spPr>
            <a:xfrm>
              <a:off x="2357297" y="2444229"/>
              <a:ext cx="635" cy="405765"/>
            </a:xfrm>
            <a:custGeom>
              <a:avLst/>
              <a:gdLst/>
              <a:ahLst/>
              <a:cxnLst/>
              <a:rect l="l" t="t" r="r" b="b"/>
              <a:pathLst>
                <a:path w="635" h="405764">
                  <a:moveTo>
                    <a:pt x="0" y="0"/>
                  </a:moveTo>
                  <a:lnTo>
                    <a:pt x="0" y="163893"/>
                  </a:lnTo>
                  <a:lnTo>
                    <a:pt x="63" y="405765"/>
                  </a:lnTo>
                  <a:lnTo>
                    <a:pt x="63" y="2418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05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7" name="object 57"/>
            <p:cNvSpPr/>
            <p:nvPr/>
          </p:nvSpPr>
          <p:spPr>
            <a:xfrm>
              <a:off x="2357158" y="2444229"/>
              <a:ext cx="635" cy="405765"/>
            </a:xfrm>
            <a:custGeom>
              <a:avLst/>
              <a:gdLst/>
              <a:ahLst/>
              <a:cxnLst/>
              <a:rect l="l" t="t" r="r" b="b"/>
              <a:pathLst>
                <a:path w="635" h="405764">
                  <a:moveTo>
                    <a:pt x="0" y="0"/>
                  </a:moveTo>
                  <a:lnTo>
                    <a:pt x="0" y="163893"/>
                  </a:lnTo>
                  <a:lnTo>
                    <a:pt x="127" y="405765"/>
                  </a:lnTo>
                  <a:lnTo>
                    <a:pt x="127" y="2418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8" name="object 58"/>
            <p:cNvSpPr/>
            <p:nvPr/>
          </p:nvSpPr>
          <p:spPr>
            <a:xfrm>
              <a:off x="1711731" y="2809354"/>
              <a:ext cx="276225" cy="250190"/>
            </a:xfrm>
            <a:custGeom>
              <a:avLst/>
              <a:gdLst/>
              <a:ahLst/>
              <a:cxnLst/>
              <a:rect l="l" t="t" r="r" b="b"/>
              <a:pathLst>
                <a:path w="276225" h="250189">
                  <a:moveTo>
                    <a:pt x="0" y="0"/>
                  </a:moveTo>
                  <a:lnTo>
                    <a:pt x="0" y="163906"/>
                  </a:lnTo>
                  <a:lnTo>
                    <a:pt x="276085" y="249656"/>
                  </a:lnTo>
                  <a:lnTo>
                    <a:pt x="276085" y="85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DE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9" name="object 59"/>
            <p:cNvSpPr/>
            <p:nvPr/>
          </p:nvSpPr>
          <p:spPr>
            <a:xfrm>
              <a:off x="1711731" y="2444229"/>
              <a:ext cx="645795" cy="615315"/>
            </a:xfrm>
            <a:custGeom>
              <a:avLst/>
              <a:gdLst/>
              <a:ahLst/>
              <a:cxnLst/>
              <a:rect l="l" t="t" r="r" b="b"/>
              <a:pathLst>
                <a:path w="645794" h="615314">
                  <a:moveTo>
                    <a:pt x="645553" y="241871"/>
                  </a:moveTo>
                  <a:lnTo>
                    <a:pt x="590613" y="244830"/>
                  </a:lnTo>
                  <a:lnTo>
                    <a:pt x="538073" y="253453"/>
                  </a:lnTo>
                  <a:lnTo>
                    <a:pt x="488365" y="267512"/>
                  </a:lnTo>
                  <a:lnTo>
                    <a:pt x="441985" y="286727"/>
                  </a:lnTo>
                  <a:lnTo>
                    <a:pt x="399376" y="310819"/>
                  </a:lnTo>
                  <a:lnTo>
                    <a:pt x="361010" y="339559"/>
                  </a:lnTo>
                  <a:lnTo>
                    <a:pt x="327367" y="372656"/>
                  </a:lnTo>
                  <a:lnTo>
                    <a:pt x="298907" y="409854"/>
                  </a:lnTo>
                  <a:lnTo>
                    <a:pt x="276098" y="450875"/>
                  </a:lnTo>
                  <a:lnTo>
                    <a:pt x="89649" y="392976"/>
                  </a:lnTo>
                  <a:lnTo>
                    <a:pt x="136690" y="344817"/>
                  </a:lnTo>
                  <a:lnTo>
                    <a:pt x="172580" y="314794"/>
                  </a:lnTo>
                  <a:lnTo>
                    <a:pt x="210959" y="287248"/>
                  </a:lnTo>
                  <a:lnTo>
                    <a:pt x="251714" y="262255"/>
                  </a:lnTo>
                  <a:lnTo>
                    <a:pt x="294690" y="239890"/>
                  </a:lnTo>
                  <a:lnTo>
                    <a:pt x="339737" y="220230"/>
                  </a:lnTo>
                  <a:lnTo>
                    <a:pt x="386702" y="203377"/>
                  </a:lnTo>
                  <a:lnTo>
                    <a:pt x="435457" y="189395"/>
                  </a:lnTo>
                  <a:lnTo>
                    <a:pt x="485851" y="178371"/>
                  </a:lnTo>
                  <a:lnTo>
                    <a:pt x="537743" y="170395"/>
                  </a:lnTo>
                  <a:lnTo>
                    <a:pt x="590981" y="165544"/>
                  </a:lnTo>
                  <a:lnTo>
                    <a:pt x="645426" y="163893"/>
                  </a:lnTo>
                  <a:lnTo>
                    <a:pt x="645426" y="0"/>
                  </a:lnTo>
                  <a:lnTo>
                    <a:pt x="590981" y="1651"/>
                  </a:lnTo>
                  <a:lnTo>
                    <a:pt x="537743" y="6502"/>
                  </a:lnTo>
                  <a:lnTo>
                    <a:pt x="485851" y="14478"/>
                  </a:lnTo>
                  <a:lnTo>
                    <a:pt x="435457" y="25501"/>
                  </a:lnTo>
                  <a:lnTo>
                    <a:pt x="386702" y="39484"/>
                  </a:lnTo>
                  <a:lnTo>
                    <a:pt x="339737" y="56337"/>
                  </a:lnTo>
                  <a:lnTo>
                    <a:pt x="294690" y="75996"/>
                  </a:lnTo>
                  <a:lnTo>
                    <a:pt x="251714" y="98361"/>
                  </a:lnTo>
                  <a:lnTo>
                    <a:pt x="210959" y="123355"/>
                  </a:lnTo>
                  <a:lnTo>
                    <a:pt x="172580" y="150901"/>
                  </a:lnTo>
                  <a:lnTo>
                    <a:pt x="136690" y="180924"/>
                  </a:lnTo>
                  <a:lnTo>
                    <a:pt x="103466" y="213321"/>
                  </a:lnTo>
                  <a:lnTo>
                    <a:pt x="73037" y="248018"/>
                  </a:lnTo>
                  <a:lnTo>
                    <a:pt x="45554" y="284949"/>
                  </a:lnTo>
                  <a:lnTo>
                    <a:pt x="21158" y="324015"/>
                  </a:lnTo>
                  <a:lnTo>
                    <a:pt x="0" y="365125"/>
                  </a:lnTo>
                  <a:lnTo>
                    <a:pt x="0" y="529018"/>
                  </a:lnTo>
                  <a:lnTo>
                    <a:pt x="276098" y="614768"/>
                  </a:lnTo>
                  <a:lnTo>
                    <a:pt x="298907" y="573747"/>
                  </a:lnTo>
                  <a:lnTo>
                    <a:pt x="327367" y="536549"/>
                  </a:lnTo>
                  <a:lnTo>
                    <a:pt x="361022" y="503453"/>
                  </a:lnTo>
                  <a:lnTo>
                    <a:pt x="399376" y="474726"/>
                  </a:lnTo>
                  <a:lnTo>
                    <a:pt x="441985" y="450621"/>
                  </a:lnTo>
                  <a:lnTo>
                    <a:pt x="488365" y="431406"/>
                  </a:lnTo>
                  <a:lnTo>
                    <a:pt x="538073" y="417360"/>
                  </a:lnTo>
                  <a:lnTo>
                    <a:pt x="590613" y="408724"/>
                  </a:lnTo>
                  <a:lnTo>
                    <a:pt x="645553" y="405765"/>
                  </a:lnTo>
                  <a:lnTo>
                    <a:pt x="645553" y="24187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0" name="object 60"/>
            <p:cNvSpPr/>
            <p:nvPr/>
          </p:nvSpPr>
          <p:spPr>
            <a:xfrm>
              <a:off x="2357297" y="2444229"/>
              <a:ext cx="687705" cy="698500"/>
            </a:xfrm>
            <a:custGeom>
              <a:avLst/>
              <a:gdLst/>
              <a:ahLst/>
              <a:cxnLst/>
              <a:rect l="l" t="t" r="r" b="b"/>
              <a:pathLst>
                <a:path w="687705" h="698500">
                  <a:moveTo>
                    <a:pt x="687387" y="510311"/>
                  </a:moveTo>
                  <a:lnTo>
                    <a:pt x="680212" y="467144"/>
                  </a:lnTo>
                  <a:lnTo>
                    <a:pt x="669290" y="425183"/>
                  </a:lnTo>
                  <a:lnTo>
                    <a:pt x="654761" y="384517"/>
                  </a:lnTo>
                  <a:lnTo>
                    <a:pt x="636790" y="345287"/>
                  </a:lnTo>
                  <a:lnTo>
                    <a:pt x="615505" y="307568"/>
                  </a:lnTo>
                  <a:lnTo>
                    <a:pt x="591070" y="271500"/>
                  </a:lnTo>
                  <a:lnTo>
                    <a:pt x="563626" y="237185"/>
                  </a:lnTo>
                  <a:lnTo>
                    <a:pt x="533311" y="204724"/>
                  </a:lnTo>
                  <a:lnTo>
                    <a:pt x="500278" y="174218"/>
                  </a:lnTo>
                  <a:lnTo>
                    <a:pt x="464680" y="145808"/>
                  </a:lnTo>
                  <a:lnTo>
                    <a:pt x="426669" y="119570"/>
                  </a:lnTo>
                  <a:lnTo>
                    <a:pt x="386384" y="95643"/>
                  </a:lnTo>
                  <a:lnTo>
                    <a:pt x="343966" y="74117"/>
                  </a:lnTo>
                  <a:lnTo>
                    <a:pt x="299580" y="55105"/>
                  </a:lnTo>
                  <a:lnTo>
                    <a:pt x="253365" y="38709"/>
                  </a:lnTo>
                  <a:lnTo>
                    <a:pt x="205460" y="25069"/>
                  </a:lnTo>
                  <a:lnTo>
                    <a:pt x="156019" y="14262"/>
                  </a:lnTo>
                  <a:lnTo>
                    <a:pt x="105206" y="6413"/>
                  </a:lnTo>
                  <a:lnTo>
                    <a:pt x="53149" y="1625"/>
                  </a:lnTo>
                  <a:lnTo>
                    <a:pt x="0" y="0"/>
                  </a:lnTo>
                  <a:lnTo>
                    <a:pt x="0" y="163893"/>
                  </a:lnTo>
                  <a:lnTo>
                    <a:pt x="53149" y="165519"/>
                  </a:lnTo>
                  <a:lnTo>
                    <a:pt x="105206" y="170307"/>
                  </a:lnTo>
                  <a:lnTo>
                    <a:pt x="156019" y="178155"/>
                  </a:lnTo>
                  <a:lnTo>
                    <a:pt x="205460" y="188963"/>
                  </a:lnTo>
                  <a:lnTo>
                    <a:pt x="253365" y="202615"/>
                  </a:lnTo>
                  <a:lnTo>
                    <a:pt x="299580" y="218998"/>
                  </a:lnTo>
                  <a:lnTo>
                    <a:pt x="343966" y="238010"/>
                  </a:lnTo>
                  <a:lnTo>
                    <a:pt x="386384" y="259537"/>
                  </a:lnTo>
                  <a:lnTo>
                    <a:pt x="426669" y="283476"/>
                  </a:lnTo>
                  <a:lnTo>
                    <a:pt x="464680" y="309702"/>
                  </a:lnTo>
                  <a:lnTo>
                    <a:pt x="500278" y="338124"/>
                  </a:lnTo>
                  <a:lnTo>
                    <a:pt x="533311" y="368617"/>
                  </a:lnTo>
                  <a:lnTo>
                    <a:pt x="563626" y="401078"/>
                  </a:lnTo>
                  <a:lnTo>
                    <a:pt x="591070" y="435406"/>
                  </a:lnTo>
                  <a:lnTo>
                    <a:pt x="615505" y="471474"/>
                  </a:lnTo>
                  <a:lnTo>
                    <a:pt x="636790" y="509181"/>
                  </a:lnTo>
                  <a:lnTo>
                    <a:pt x="639089" y="514210"/>
                  </a:lnTo>
                  <a:lnTo>
                    <a:pt x="393534" y="533984"/>
                  </a:lnTo>
                  <a:lnTo>
                    <a:pt x="384467" y="489572"/>
                  </a:lnTo>
                  <a:lnTo>
                    <a:pt x="368528" y="447586"/>
                  </a:lnTo>
                  <a:lnTo>
                    <a:pt x="346240" y="408432"/>
                  </a:lnTo>
                  <a:lnTo>
                    <a:pt x="318109" y="372465"/>
                  </a:lnTo>
                  <a:lnTo>
                    <a:pt x="284632" y="340067"/>
                  </a:lnTo>
                  <a:lnTo>
                    <a:pt x="246316" y="311632"/>
                  </a:lnTo>
                  <a:lnTo>
                    <a:pt x="203682" y="287515"/>
                  </a:lnTo>
                  <a:lnTo>
                    <a:pt x="157226" y="268109"/>
                  </a:lnTo>
                  <a:lnTo>
                    <a:pt x="107467" y="253784"/>
                  </a:lnTo>
                  <a:lnTo>
                    <a:pt x="54914" y="244906"/>
                  </a:lnTo>
                  <a:lnTo>
                    <a:pt x="50" y="241884"/>
                  </a:lnTo>
                  <a:lnTo>
                    <a:pt x="50" y="405765"/>
                  </a:lnTo>
                  <a:lnTo>
                    <a:pt x="54914" y="408813"/>
                  </a:lnTo>
                  <a:lnTo>
                    <a:pt x="107467" y="417677"/>
                  </a:lnTo>
                  <a:lnTo>
                    <a:pt x="157226" y="432015"/>
                  </a:lnTo>
                  <a:lnTo>
                    <a:pt x="203682" y="451421"/>
                  </a:lnTo>
                  <a:lnTo>
                    <a:pt x="246316" y="475538"/>
                  </a:lnTo>
                  <a:lnTo>
                    <a:pt x="284632" y="503974"/>
                  </a:lnTo>
                  <a:lnTo>
                    <a:pt x="318109" y="536371"/>
                  </a:lnTo>
                  <a:lnTo>
                    <a:pt x="346240" y="572338"/>
                  </a:lnTo>
                  <a:lnTo>
                    <a:pt x="368528" y="611492"/>
                  </a:lnTo>
                  <a:lnTo>
                    <a:pt x="384467" y="653478"/>
                  </a:lnTo>
                  <a:lnTo>
                    <a:pt x="393534" y="697890"/>
                  </a:lnTo>
                  <a:lnTo>
                    <a:pt x="687387" y="674217"/>
                  </a:lnTo>
                  <a:lnTo>
                    <a:pt x="687387" y="510311"/>
                  </a:lnTo>
                  <a:close/>
                </a:path>
              </a:pathLst>
            </a:custGeom>
            <a:solidFill>
              <a:srgbClr val="AA805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1" name="object 61"/>
            <p:cNvSpPr/>
            <p:nvPr/>
          </p:nvSpPr>
          <p:spPr>
            <a:xfrm>
              <a:off x="2750832" y="2954553"/>
              <a:ext cx="294005" cy="187960"/>
            </a:xfrm>
            <a:custGeom>
              <a:avLst/>
              <a:gdLst/>
              <a:ahLst/>
              <a:cxnLst/>
              <a:rect l="l" t="t" r="r" b="b"/>
              <a:pathLst>
                <a:path w="294005" h="187960">
                  <a:moveTo>
                    <a:pt x="293852" y="0"/>
                  </a:moveTo>
                  <a:lnTo>
                    <a:pt x="0" y="23660"/>
                  </a:lnTo>
                  <a:lnTo>
                    <a:pt x="0" y="187566"/>
                  </a:lnTo>
                  <a:lnTo>
                    <a:pt x="293852" y="163893"/>
                  </a:lnTo>
                  <a:lnTo>
                    <a:pt x="293852" y="0"/>
                  </a:lnTo>
                  <a:close/>
                </a:path>
              </a:pathLst>
            </a:custGeom>
            <a:solidFill>
              <a:srgbClr val="5C320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0123" y="3109175"/>
              <a:ext cx="281305" cy="238125"/>
            </a:xfrm>
            <a:custGeom>
              <a:avLst/>
              <a:gdLst/>
              <a:ahLst/>
              <a:cxnLst/>
              <a:rect l="l" t="t" r="r" b="b"/>
              <a:pathLst>
                <a:path w="281305" h="238125">
                  <a:moveTo>
                    <a:pt x="281063" y="0"/>
                  </a:moveTo>
                  <a:lnTo>
                    <a:pt x="0" y="74155"/>
                  </a:lnTo>
                  <a:lnTo>
                    <a:pt x="0" y="238048"/>
                  </a:lnTo>
                  <a:lnTo>
                    <a:pt x="281063" y="163893"/>
                  </a:lnTo>
                  <a:lnTo>
                    <a:pt x="281063" y="0"/>
                  </a:lnTo>
                  <a:close/>
                </a:path>
              </a:pathLst>
            </a:custGeom>
            <a:solidFill>
              <a:srgbClr val="004DB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3" name="object 63"/>
            <p:cNvSpPr/>
            <p:nvPr/>
          </p:nvSpPr>
          <p:spPr>
            <a:xfrm>
              <a:off x="1666875" y="2895104"/>
              <a:ext cx="321310" cy="452120"/>
            </a:xfrm>
            <a:custGeom>
              <a:avLst/>
              <a:gdLst/>
              <a:ahLst/>
              <a:cxnLst/>
              <a:rect l="l" t="t" r="r" b="b"/>
              <a:pathLst>
                <a:path w="321310" h="452120">
                  <a:moveTo>
                    <a:pt x="314312" y="214058"/>
                  </a:moveTo>
                  <a:lnTo>
                    <a:pt x="309245" y="196659"/>
                  </a:lnTo>
                  <a:lnTo>
                    <a:pt x="301853" y="217347"/>
                  </a:lnTo>
                  <a:lnTo>
                    <a:pt x="33248" y="288213"/>
                  </a:lnTo>
                  <a:lnTo>
                    <a:pt x="18262" y="244957"/>
                  </a:lnTo>
                  <a:lnTo>
                    <a:pt x="7924" y="202628"/>
                  </a:lnTo>
                  <a:lnTo>
                    <a:pt x="1930" y="159753"/>
                  </a:lnTo>
                  <a:lnTo>
                    <a:pt x="0" y="114795"/>
                  </a:lnTo>
                  <a:lnTo>
                    <a:pt x="0" y="278688"/>
                  </a:lnTo>
                  <a:lnTo>
                    <a:pt x="1930" y="323646"/>
                  </a:lnTo>
                  <a:lnTo>
                    <a:pt x="7924" y="366534"/>
                  </a:lnTo>
                  <a:lnTo>
                    <a:pt x="18262" y="408851"/>
                  </a:lnTo>
                  <a:lnTo>
                    <a:pt x="33248" y="452120"/>
                  </a:lnTo>
                  <a:lnTo>
                    <a:pt x="314312" y="377964"/>
                  </a:lnTo>
                  <a:lnTo>
                    <a:pt x="314312" y="214058"/>
                  </a:lnTo>
                  <a:close/>
                </a:path>
                <a:path w="321310" h="452120">
                  <a:moveTo>
                    <a:pt x="320941" y="0"/>
                  </a:moveTo>
                  <a:lnTo>
                    <a:pt x="301853" y="53454"/>
                  </a:lnTo>
                  <a:lnTo>
                    <a:pt x="294398" y="106553"/>
                  </a:lnTo>
                  <a:lnTo>
                    <a:pt x="298564" y="159905"/>
                  </a:lnTo>
                  <a:lnTo>
                    <a:pt x="309245" y="196659"/>
                  </a:lnTo>
                  <a:lnTo>
                    <a:pt x="320941" y="163906"/>
                  </a:lnTo>
                  <a:lnTo>
                    <a:pt x="320941" y="0"/>
                  </a:lnTo>
                  <a:close/>
                </a:path>
              </a:pathLst>
            </a:custGeom>
            <a:solidFill>
              <a:srgbClr val="088DE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4" name="object 64"/>
            <p:cNvSpPr/>
            <p:nvPr/>
          </p:nvSpPr>
          <p:spPr>
            <a:xfrm>
              <a:off x="1906676" y="3255200"/>
              <a:ext cx="193040" cy="347345"/>
            </a:xfrm>
            <a:custGeom>
              <a:avLst/>
              <a:gdLst/>
              <a:ahLst/>
              <a:cxnLst/>
              <a:rect l="l" t="t" r="r" b="b"/>
              <a:pathLst>
                <a:path w="193039" h="347345">
                  <a:moveTo>
                    <a:pt x="192747" y="0"/>
                  </a:moveTo>
                  <a:lnTo>
                    <a:pt x="0" y="183248"/>
                  </a:lnTo>
                  <a:lnTo>
                    <a:pt x="0" y="347141"/>
                  </a:lnTo>
                  <a:lnTo>
                    <a:pt x="192747" y="163906"/>
                  </a:lnTo>
                  <a:lnTo>
                    <a:pt x="192747" y="0"/>
                  </a:lnTo>
                  <a:close/>
                </a:path>
              </a:pathLst>
            </a:custGeom>
            <a:solidFill>
              <a:srgbClr val="5C320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5" name="object 65"/>
            <p:cNvSpPr/>
            <p:nvPr/>
          </p:nvSpPr>
          <p:spPr>
            <a:xfrm>
              <a:off x="1700123" y="3109175"/>
              <a:ext cx="399415" cy="493395"/>
            </a:xfrm>
            <a:custGeom>
              <a:avLst/>
              <a:gdLst/>
              <a:ahLst/>
              <a:cxnLst/>
              <a:rect l="l" t="t" r="r" b="b"/>
              <a:pathLst>
                <a:path w="399414" h="493395">
                  <a:moveTo>
                    <a:pt x="399288" y="146024"/>
                  </a:moveTo>
                  <a:lnTo>
                    <a:pt x="359752" y="114388"/>
                  </a:lnTo>
                  <a:lnTo>
                    <a:pt x="327291" y="80022"/>
                  </a:lnTo>
                  <a:lnTo>
                    <a:pt x="301269" y="42151"/>
                  </a:lnTo>
                  <a:lnTo>
                    <a:pt x="281063" y="0"/>
                  </a:lnTo>
                  <a:lnTo>
                    <a:pt x="281063" y="163893"/>
                  </a:lnTo>
                  <a:lnTo>
                    <a:pt x="301269" y="206044"/>
                  </a:lnTo>
                  <a:lnTo>
                    <a:pt x="315048" y="226110"/>
                  </a:lnTo>
                  <a:lnTo>
                    <a:pt x="206552" y="329260"/>
                  </a:lnTo>
                  <a:lnTo>
                    <a:pt x="165506" y="298183"/>
                  </a:lnTo>
                  <a:lnTo>
                    <a:pt x="128651" y="265734"/>
                  </a:lnTo>
                  <a:lnTo>
                    <a:pt x="95770" y="231660"/>
                  </a:lnTo>
                  <a:lnTo>
                    <a:pt x="66675" y="195719"/>
                  </a:lnTo>
                  <a:lnTo>
                    <a:pt x="41148" y="157657"/>
                  </a:lnTo>
                  <a:lnTo>
                    <a:pt x="18986" y="117221"/>
                  </a:lnTo>
                  <a:lnTo>
                    <a:pt x="0" y="74155"/>
                  </a:lnTo>
                  <a:lnTo>
                    <a:pt x="0" y="238048"/>
                  </a:lnTo>
                  <a:lnTo>
                    <a:pt x="18986" y="281114"/>
                  </a:lnTo>
                  <a:lnTo>
                    <a:pt x="41148" y="321551"/>
                  </a:lnTo>
                  <a:lnTo>
                    <a:pt x="66675" y="359625"/>
                  </a:lnTo>
                  <a:lnTo>
                    <a:pt x="95770" y="395554"/>
                  </a:lnTo>
                  <a:lnTo>
                    <a:pt x="128651" y="429628"/>
                  </a:lnTo>
                  <a:lnTo>
                    <a:pt x="165506" y="462089"/>
                  </a:lnTo>
                  <a:lnTo>
                    <a:pt x="206552" y="493166"/>
                  </a:lnTo>
                  <a:lnTo>
                    <a:pt x="399288" y="309930"/>
                  </a:lnTo>
                  <a:lnTo>
                    <a:pt x="399288" y="146037"/>
                  </a:lnTo>
                  <a:close/>
                </a:path>
              </a:pathLst>
            </a:custGeom>
            <a:solidFill>
              <a:srgbClr val="004DB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6" name="object 66"/>
            <p:cNvSpPr/>
            <p:nvPr/>
          </p:nvSpPr>
          <p:spPr>
            <a:xfrm>
              <a:off x="1906676" y="3009899"/>
              <a:ext cx="1141730" cy="729615"/>
            </a:xfrm>
            <a:custGeom>
              <a:avLst/>
              <a:gdLst/>
              <a:ahLst/>
              <a:cxnLst/>
              <a:rect l="l" t="t" r="r" b="b"/>
              <a:pathLst>
                <a:path w="1141730" h="729614">
                  <a:moveTo>
                    <a:pt x="846112" y="177215"/>
                  </a:moveTo>
                  <a:lnTo>
                    <a:pt x="844156" y="132219"/>
                  </a:lnTo>
                  <a:lnTo>
                    <a:pt x="844156" y="25336"/>
                  </a:lnTo>
                  <a:lnTo>
                    <a:pt x="840371" y="55118"/>
                  </a:lnTo>
                  <a:lnTo>
                    <a:pt x="828281" y="96240"/>
                  </a:lnTo>
                  <a:lnTo>
                    <a:pt x="809955" y="135293"/>
                  </a:lnTo>
                  <a:lnTo>
                    <a:pt x="785812" y="171843"/>
                  </a:lnTo>
                  <a:lnTo>
                    <a:pt x="756272" y="205473"/>
                  </a:lnTo>
                  <a:lnTo>
                    <a:pt x="721766" y="235750"/>
                  </a:lnTo>
                  <a:lnTo>
                    <a:pt x="682701" y="262267"/>
                  </a:lnTo>
                  <a:lnTo>
                    <a:pt x="639521" y="284594"/>
                  </a:lnTo>
                  <a:lnTo>
                    <a:pt x="592620" y="302323"/>
                  </a:lnTo>
                  <a:lnTo>
                    <a:pt x="542455" y="315010"/>
                  </a:lnTo>
                  <a:lnTo>
                    <a:pt x="489432" y="322249"/>
                  </a:lnTo>
                  <a:lnTo>
                    <a:pt x="434505" y="323862"/>
                  </a:lnTo>
                  <a:lnTo>
                    <a:pt x="381698" y="319671"/>
                  </a:lnTo>
                  <a:lnTo>
                    <a:pt x="331063" y="309714"/>
                  </a:lnTo>
                  <a:lnTo>
                    <a:pt x="282651" y="293992"/>
                  </a:lnTo>
                  <a:lnTo>
                    <a:pt x="236524" y="272516"/>
                  </a:lnTo>
                  <a:lnTo>
                    <a:pt x="192747" y="245313"/>
                  </a:lnTo>
                  <a:lnTo>
                    <a:pt x="192747" y="409206"/>
                  </a:lnTo>
                  <a:lnTo>
                    <a:pt x="232308" y="433819"/>
                  </a:lnTo>
                  <a:lnTo>
                    <a:pt x="274358" y="453758"/>
                  </a:lnTo>
                  <a:lnTo>
                    <a:pt x="318338" y="469087"/>
                  </a:lnTo>
                  <a:lnTo>
                    <a:pt x="363740" y="479831"/>
                  </a:lnTo>
                  <a:lnTo>
                    <a:pt x="410057" y="486016"/>
                  </a:lnTo>
                  <a:lnTo>
                    <a:pt x="456742" y="487667"/>
                  </a:lnTo>
                  <a:lnTo>
                    <a:pt x="503275" y="484835"/>
                  </a:lnTo>
                  <a:lnTo>
                    <a:pt x="549148" y="477545"/>
                  </a:lnTo>
                  <a:lnTo>
                    <a:pt x="593839" y="465823"/>
                  </a:lnTo>
                  <a:lnTo>
                    <a:pt x="636803" y="449694"/>
                  </a:lnTo>
                  <a:lnTo>
                    <a:pt x="677545" y="429209"/>
                  </a:lnTo>
                  <a:lnTo>
                    <a:pt x="715518" y="404393"/>
                  </a:lnTo>
                  <a:lnTo>
                    <a:pt x="750227" y="375259"/>
                  </a:lnTo>
                  <a:lnTo>
                    <a:pt x="783424" y="339394"/>
                  </a:lnTo>
                  <a:lnTo>
                    <a:pt x="809637" y="301612"/>
                  </a:lnTo>
                  <a:lnTo>
                    <a:pt x="828840" y="261950"/>
                  </a:lnTo>
                  <a:lnTo>
                    <a:pt x="840994" y="220472"/>
                  </a:lnTo>
                  <a:lnTo>
                    <a:pt x="846112" y="177215"/>
                  </a:lnTo>
                  <a:close/>
                </a:path>
                <a:path w="1141730" h="729614">
                  <a:moveTo>
                    <a:pt x="1141323" y="0"/>
                  </a:moveTo>
                  <a:lnTo>
                    <a:pt x="1139418" y="42227"/>
                  </a:lnTo>
                  <a:lnTo>
                    <a:pt x="1133830" y="83604"/>
                  </a:lnTo>
                  <a:lnTo>
                    <a:pt x="1124673" y="124015"/>
                  </a:lnTo>
                  <a:lnTo>
                    <a:pt x="1112075" y="163385"/>
                  </a:lnTo>
                  <a:lnTo>
                    <a:pt x="1096187" y="201574"/>
                  </a:lnTo>
                  <a:lnTo>
                    <a:pt x="1077137" y="238480"/>
                  </a:lnTo>
                  <a:lnTo>
                    <a:pt x="1055052" y="274002"/>
                  </a:lnTo>
                  <a:lnTo>
                    <a:pt x="1030058" y="308025"/>
                  </a:lnTo>
                  <a:lnTo>
                    <a:pt x="1002309" y="340436"/>
                  </a:lnTo>
                  <a:lnTo>
                    <a:pt x="971931" y="371132"/>
                  </a:lnTo>
                  <a:lnTo>
                    <a:pt x="939050" y="399999"/>
                  </a:lnTo>
                  <a:lnTo>
                    <a:pt x="903808" y="426935"/>
                  </a:lnTo>
                  <a:lnTo>
                    <a:pt x="866343" y="451815"/>
                  </a:lnTo>
                  <a:lnTo>
                    <a:pt x="826770" y="474548"/>
                  </a:lnTo>
                  <a:lnTo>
                    <a:pt x="785241" y="495007"/>
                  </a:lnTo>
                  <a:lnTo>
                    <a:pt x="741870" y="513105"/>
                  </a:lnTo>
                  <a:lnTo>
                    <a:pt x="696823" y="528713"/>
                  </a:lnTo>
                  <a:lnTo>
                    <a:pt x="650201" y="541731"/>
                  </a:lnTo>
                  <a:lnTo>
                    <a:pt x="602145" y="552043"/>
                  </a:lnTo>
                  <a:lnTo>
                    <a:pt x="552805" y="559549"/>
                  </a:lnTo>
                  <a:lnTo>
                    <a:pt x="502297" y="564121"/>
                  </a:lnTo>
                  <a:lnTo>
                    <a:pt x="450761" y="565670"/>
                  </a:lnTo>
                  <a:lnTo>
                    <a:pt x="399707" y="564324"/>
                  </a:lnTo>
                  <a:lnTo>
                    <a:pt x="350126" y="560285"/>
                  </a:lnTo>
                  <a:lnTo>
                    <a:pt x="301967" y="553504"/>
                  </a:lnTo>
                  <a:lnTo>
                    <a:pt x="255168" y="544004"/>
                  </a:lnTo>
                  <a:lnTo>
                    <a:pt x="209677" y="531736"/>
                  </a:lnTo>
                  <a:lnTo>
                    <a:pt x="165442" y="516712"/>
                  </a:lnTo>
                  <a:lnTo>
                    <a:pt x="122415" y="498894"/>
                  </a:lnTo>
                  <a:lnTo>
                    <a:pt x="80530" y="478269"/>
                  </a:lnTo>
                  <a:lnTo>
                    <a:pt x="39738" y="454825"/>
                  </a:lnTo>
                  <a:lnTo>
                    <a:pt x="0" y="428548"/>
                  </a:lnTo>
                  <a:lnTo>
                    <a:pt x="0" y="592442"/>
                  </a:lnTo>
                  <a:lnTo>
                    <a:pt x="40271" y="618832"/>
                  </a:lnTo>
                  <a:lnTo>
                    <a:pt x="82194" y="642366"/>
                  </a:lnTo>
                  <a:lnTo>
                    <a:pt x="125552" y="663067"/>
                  </a:lnTo>
                  <a:lnTo>
                    <a:pt x="170180" y="680948"/>
                  </a:lnTo>
                  <a:lnTo>
                    <a:pt x="215861" y="696010"/>
                  </a:lnTo>
                  <a:lnTo>
                    <a:pt x="262445" y="708279"/>
                  </a:lnTo>
                  <a:lnTo>
                    <a:pt x="309702" y="717765"/>
                  </a:lnTo>
                  <a:lnTo>
                    <a:pt x="357479" y="724458"/>
                  </a:lnTo>
                  <a:lnTo>
                    <a:pt x="405574" y="728395"/>
                  </a:lnTo>
                  <a:lnTo>
                    <a:pt x="453783" y="729589"/>
                  </a:lnTo>
                  <a:lnTo>
                    <a:pt x="501954" y="728027"/>
                  </a:lnTo>
                  <a:lnTo>
                    <a:pt x="549859" y="723734"/>
                  </a:lnTo>
                  <a:lnTo>
                    <a:pt x="597331" y="716724"/>
                  </a:lnTo>
                  <a:lnTo>
                    <a:pt x="644182" y="707009"/>
                  </a:lnTo>
                  <a:lnTo>
                    <a:pt x="690219" y="694588"/>
                  </a:lnTo>
                  <a:lnTo>
                    <a:pt x="735266" y="679488"/>
                  </a:lnTo>
                  <a:lnTo>
                    <a:pt x="779106" y="661720"/>
                  </a:lnTo>
                  <a:lnTo>
                    <a:pt x="821575" y="641273"/>
                  </a:lnTo>
                  <a:lnTo>
                    <a:pt x="862482" y="618197"/>
                  </a:lnTo>
                  <a:lnTo>
                    <a:pt x="901636" y="592467"/>
                  </a:lnTo>
                  <a:lnTo>
                    <a:pt x="938847" y="564108"/>
                  </a:lnTo>
                  <a:lnTo>
                    <a:pt x="973924" y="533133"/>
                  </a:lnTo>
                  <a:lnTo>
                    <a:pt x="1013472" y="492302"/>
                  </a:lnTo>
                  <a:lnTo>
                    <a:pt x="1047623" y="450126"/>
                  </a:lnTo>
                  <a:lnTo>
                    <a:pt x="1076413" y="406514"/>
                  </a:lnTo>
                  <a:lnTo>
                    <a:pt x="1099883" y="361378"/>
                  </a:lnTo>
                  <a:lnTo>
                    <a:pt x="1118069" y="314629"/>
                  </a:lnTo>
                  <a:lnTo>
                    <a:pt x="1131011" y="266204"/>
                  </a:lnTo>
                  <a:lnTo>
                    <a:pt x="1138745" y="215988"/>
                  </a:lnTo>
                  <a:lnTo>
                    <a:pt x="1141323" y="163893"/>
                  </a:lnTo>
                  <a:lnTo>
                    <a:pt x="1141323" y="0"/>
                  </a:lnTo>
                  <a:close/>
                </a:path>
              </a:pathLst>
            </a:custGeom>
            <a:solidFill>
              <a:srgbClr val="5C320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7" name="object 67"/>
            <p:cNvSpPr/>
            <p:nvPr/>
          </p:nvSpPr>
          <p:spPr>
            <a:xfrm>
              <a:off x="2357297" y="2444229"/>
              <a:ext cx="687705" cy="534035"/>
            </a:xfrm>
            <a:custGeom>
              <a:avLst/>
              <a:gdLst/>
              <a:ahLst/>
              <a:cxnLst/>
              <a:rect l="l" t="t" r="r" b="b"/>
              <a:pathLst>
                <a:path w="687705" h="534035">
                  <a:moveTo>
                    <a:pt x="0" y="0"/>
                  </a:moveTo>
                  <a:lnTo>
                    <a:pt x="63" y="241871"/>
                  </a:lnTo>
                  <a:lnTo>
                    <a:pt x="54916" y="244904"/>
                  </a:lnTo>
                  <a:lnTo>
                    <a:pt x="107477" y="253774"/>
                  </a:lnTo>
                  <a:lnTo>
                    <a:pt x="157237" y="268102"/>
                  </a:lnTo>
                  <a:lnTo>
                    <a:pt x="203688" y="287511"/>
                  </a:lnTo>
                  <a:lnTo>
                    <a:pt x="246323" y="311626"/>
                  </a:lnTo>
                  <a:lnTo>
                    <a:pt x="284633" y="340067"/>
                  </a:lnTo>
                  <a:lnTo>
                    <a:pt x="318110" y="372459"/>
                  </a:lnTo>
                  <a:lnTo>
                    <a:pt x="346247" y="408423"/>
                  </a:lnTo>
                  <a:lnTo>
                    <a:pt x="368535" y="447584"/>
                  </a:lnTo>
                  <a:lnTo>
                    <a:pt x="384467" y="489563"/>
                  </a:lnTo>
                  <a:lnTo>
                    <a:pt x="393534" y="533984"/>
                  </a:lnTo>
                  <a:lnTo>
                    <a:pt x="687387" y="510311"/>
                  </a:lnTo>
                  <a:lnTo>
                    <a:pt x="680215" y="467142"/>
                  </a:lnTo>
                  <a:lnTo>
                    <a:pt x="669294" y="425173"/>
                  </a:lnTo>
                  <a:lnTo>
                    <a:pt x="654772" y="384514"/>
                  </a:lnTo>
                  <a:lnTo>
                    <a:pt x="636797" y="345276"/>
                  </a:lnTo>
                  <a:lnTo>
                    <a:pt x="615516" y="307567"/>
                  </a:lnTo>
                  <a:lnTo>
                    <a:pt x="591076" y="271496"/>
                  </a:lnTo>
                  <a:lnTo>
                    <a:pt x="563626" y="237175"/>
                  </a:lnTo>
                  <a:lnTo>
                    <a:pt x="533313" y="204712"/>
                  </a:lnTo>
                  <a:lnTo>
                    <a:pt x="500285" y="174216"/>
                  </a:lnTo>
                  <a:lnTo>
                    <a:pt x="464689" y="145799"/>
                  </a:lnTo>
                  <a:lnTo>
                    <a:pt x="426674" y="119568"/>
                  </a:lnTo>
                  <a:lnTo>
                    <a:pt x="386386" y="95634"/>
                  </a:lnTo>
                  <a:lnTo>
                    <a:pt x="343973" y="74107"/>
                  </a:lnTo>
                  <a:lnTo>
                    <a:pt x="299584" y="55095"/>
                  </a:lnTo>
                  <a:lnTo>
                    <a:pt x="253365" y="38709"/>
                  </a:lnTo>
                  <a:lnTo>
                    <a:pt x="205464" y="25058"/>
                  </a:lnTo>
                  <a:lnTo>
                    <a:pt x="156030" y="14252"/>
                  </a:lnTo>
                  <a:lnTo>
                    <a:pt x="105209" y="6401"/>
                  </a:lnTo>
                  <a:lnTo>
                    <a:pt x="53150" y="1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8" name="object 68"/>
            <p:cNvSpPr/>
            <p:nvPr/>
          </p:nvSpPr>
          <p:spPr>
            <a:xfrm>
              <a:off x="2357297" y="2444229"/>
              <a:ext cx="687705" cy="534035"/>
            </a:xfrm>
            <a:custGeom>
              <a:avLst/>
              <a:gdLst/>
              <a:ahLst/>
              <a:cxnLst/>
              <a:rect l="l" t="t" r="r" b="b"/>
              <a:pathLst>
                <a:path w="687705" h="534035">
                  <a:moveTo>
                    <a:pt x="0" y="0"/>
                  </a:moveTo>
                  <a:lnTo>
                    <a:pt x="53150" y="1613"/>
                  </a:lnTo>
                  <a:lnTo>
                    <a:pt x="105209" y="6401"/>
                  </a:lnTo>
                  <a:lnTo>
                    <a:pt x="156030" y="14252"/>
                  </a:lnTo>
                  <a:lnTo>
                    <a:pt x="205464" y="25058"/>
                  </a:lnTo>
                  <a:lnTo>
                    <a:pt x="253365" y="38709"/>
                  </a:lnTo>
                  <a:lnTo>
                    <a:pt x="299584" y="55095"/>
                  </a:lnTo>
                  <a:lnTo>
                    <a:pt x="343973" y="74107"/>
                  </a:lnTo>
                  <a:lnTo>
                    <a:pt x="386386" y="95634"/>
                  </a:lnTo>
                  <a:lnTo>
                    <a:pt x="426674" y="119568"/>
                  </a:lnTo>
                  <a:lnTo>
                    <a:pt x="464689" y="145799"/>
                  </a:lnTo>
                  <a:lnTo>
                    <a:pt x="500285" y="174216"/>
                  </a:lnTo>
                  <a:lnTo>
                    <a:pt x="533313" y="204712"/>
                  </a:lnTo>
                  <a:lnTo>
                    <a:pt x="563626" y="237175"/>
                  </a:lnTo>
                  <a:lnTo>
                    <a:pt x="591076" y="271496"/>
                  </a:lnTo>
                  <a:lnTo>
                    <a:pt x="615516" y="307567"/>
                  </a:lnTo>
                  <a:lnTo>
                    <a:pt x="636797" y="345276"/>
                  </a:lnTo>
                  <a:lnTo>
                    <a:pt x="654772" y="384514"/>
                  </a:lnTo>
                  <a:lnTo>
                    <a:pt x="669294" y="425173"/>
                  </a:lnTo>
                  <a:lnTo>
                    <a:pt x="680215" y="467142"/>
                  </a:lnTo>
                  <a:lnTo>
                    <a:pt x="687387" y="510311"/>
                  </a:lnTo>
                  <a:lnTo>
                    <a:pt x="393534" y="533984"/>
                  </a:lnTo>
                  <a:lnTo>
                    <a:pt x="384467" y="489563"/>
                  </a:lnTo>
                  <a:lnTo>
                    <a:pt x="368535" y="447584"/>
                  </a:lnTo>
                  <a:lnTo>
                    <a:pt x="346247" y="408423"/>
                  </a:lnTo>
                  <a:lnTo>
                    <a:pt x="318110" y="372459"/>
                  </a:lnTo>
                  <a:lnTo>
                    <a:pt x="284633" y="340067"/>
                  </a:lnTo>
                  <a:lnTo>
                    <a:pt x="246323" y="311626"/>
                  </a:lnTo>
                  <a:lnTo>
                    <a:pt x="203688" y="287511"/>
                  </a:lnTo>
                  <a:lnTo>
                    <a:pt x="157237" y="268102"/>
                  </a:lnTo>
                  <a:lnTo>
                    <a:pt x="107477" y="253774"/>
                  </a:lnTo>
                  <a:lnTo>
                    <a:pt x="54916" y="244904"/>
                  </a:lnTo>
                  <a:lnTo>
                    <a:pt x="63" y="24187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4996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9" name="object 69"/>
            <p:cNvSpPr/>
            <p:nvPr/>
          </p:nvSpPr>
          <p:spPr>
            <a:xfrm>
              <a:off x="1906676" y="2954553"/>
              <a:ext cx="1141730" cy="621665"/>
            </a:xfrm>
            <a:custGeom>
              <a:avLst/>
              <a:gdLst/>
              <a:ahLst/>
              <a:cxnLst/>
              <a:rect l="l" t="t" r="r" b="b"/>
              <a:pathLst>
                <a:path w="1141730" h="621664">
                  <a:moveTo>
                    <a:pt x="1138008" y="0"/>
                  </a:moveTo>
                  <a:lnTo>
                    <a:pt x="844156" y="23660"/>
                  </a:lnTo>
                  <a:lnTo>
                    <a:pt x="846115" y="68654"/>
                  </a:lnTo>
                  <a:lnTo>
                    <a:pt x="841004" y="111915"/>
                  </a:lnTo>
                  <a:lnTo>
                    <a:pt x="828843" y="153395"/>
                  </a:lnTo>
                  <a:lnTo>
                    <a:pt x="809648" y="193049"/>
                  </a:lnTo>
                  <a:lnTo>
                    <a:pt x="783436" y="230833"/>
                  </a:lnTo>
                  <a:lnTo>
                    <a:pt x="750227" y="266700"/>
                  </a:lnTo>
                  <a:lnTo>
                    <a:pt x="715527" y="295824"/>
                  </a:lnTo>
                  <a:lnTo>
                    <a:pt x="677547" y="320647"/>
                  </a:lnTo>
                  <a:lnTo>
                    <a:pt x="636811" y="341136"/>
                  </a:lnTo>
                  <a:lnTo>
                    <a:pt x="593840" y="357259"/>
                  </a:lnTo>
                  <a:lnTo>
                    <a:pt x="549156" y="368984"/>
                  </a:lnTo>
                  <a:lnTo>
                    <a:pt x="503284" y="376280"/>
                  </a:lnTo>
                  <a:lnTo>
                    <a:pt x="456743" y="379114"/>
                  </a:lnTo>
                  <a:lnTo>
                    <a:pt x="410059" y="377455"/>
                  </a:lnTo>
                  <a:lnTo>
                    <a:pt x="363751" y="371271"/>
                  </a:lnTo>
                  <a:lnTo>
                    <a:pt x="318344" y="360530"/>
                  </a:lnTo>
                  <a:lnTo>
                    <a:pt x="274359" y="345200"/>
                  </a:lnTo>
                  <a:lnTo>
                    <a:pt x="232320" y="325249"/>
                  </a:lnTo>
                  <a:lnTo>
                    <a:pt x="192747" y="300647"/>
                  </a:lnTo>
                  <a:lnTo>
                    <a:pt x="0" y="483895"/>
                  </a:lnTo>
                  <a:lnTo>
                    <a:pt x="41213" y="511059"/>
                  </a:lnTo>
                  <a:lnTo>
                    <a:pt x="83656" y="535247"/>
                  </a:lnTo>
                  <a:lnTo>
                    <a:pt x="127312" y="556454"/>
                  </a:lnTo>
                  <a:lnTo>
                    <a:pt x="172165" y="574676"/>
                  </a:lnTo>
                  <a:lnTo>
                    <a:pt x="218200" y="589910"/>
                  </a:lnTo>
                  <a:lnTo>
                    <a:pt x="265400" y="602150"/>
                  </a:lnTo>
                  <a:lnTo>
                    <a:pt x="313749" y="611393"/>
                  </a:lnTo>
                  <a:lnTo>
                    <a:pt x="363233" y="617635"/>
                  </a:lnTo>
                  <a:lnTo>
                    <a:pt x="413833" y="620871"/>
                  </a:lnTo>
                  <a:lnTo>
                    <a:pt x="465536" y="621098"/>
                  </a:lnTo>
                  <a:lnTo>
                    <a:pt x="518325" y="618312"/>
                  </a:lnTo>
                  <a:lnTo>
                    <a:pt x="571830" y="612292"/>
                  </a:lnTo>
                  <a:lnTo>
                    <a:pt x="623809" y="603060"/>
                  </a:lnTo>
                  <a:lnTo>
                    <a:pt x="674122" y="590752"/>
                  </a:lnTo>
                  <a:lnTo>
                    <a:pt x="722633" y="575506"/>
                  </a:lnTo>
                  <a:lnTo>
                    <a:pt x="769203" y="557459"/>
                  </a:lnTo>
                  <a:lnTo>
                    <a:pt x="813695" y="536749"/>
                  </a:lnTo>
                  <a:lnTo>
                    <a:pt x="855971" y="513513"/>
                  </a:lnTo>
                  <a:lnTo>
                    <a:pt x="895893" y="487889"/>
                  </a:lnTo>
                  <a:lnTo>
                    <a:pt x="933323" y="460015"/>
                  </a:lnTo>
                  <a:lnTo>
                    <a:pt x="968124" y="430027"/>
                  </a:lnTo>
                  <a:lnTo>
                    <a:pt x="1000158" y="398063"/>
                  </a:lnTo>
                  <a:lnTo>
                    <a:pt x="1029287" y="364261"/>
                  </a:lnTo>
                  <a:lnTo>
                    <a:pt x="1055374" y="328758"/>
                  </a:lnTo>
                  <a:lnTo>
                    <a:pt x="1078281" y="291691"/>
                  </a:lnTo>
                  <a:lnTo>
                    <a:pt x="1097869" y="253199"/>
                  </a:lnTo>
                  <a:lnTo>
                    <a:pt x="1114002" y="213418"/>
                  </a:lnTo>
                  <a:lnTo>
                    <a:pt x="1126541" y="172486"/>
                  </a:lnTo>
                  <a:lnTo>
                    <a:pt x="1135349" y="130541"/>
                  </a:lnTo>
                  <a:lnTo>
                    <a:pt x="1140288" y="87720"/>
                  </a:lnTo>
                  <a:lnTo>
                    <a:pt x="1141221" y="44160"/>
                  </a:lnTo>
                  <a:lnTo>
                    <a:pt x="1138008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0" name="object 70"/>
            <p:cNvSpPr/>
            <p:nvPr/>
          </p:nvSpPr>
          <p:spPr>
            <a:xfrm>
              <a:off x="1906676" y="2954553"/>
              <a:ext cx="1141730" cy="621665"/>
            </a:xfrm>
            <a:custGeom>
              <a:avLst/>
              <a:gdLst/>
              <a:ahLst/>
              <a:cxnLst/>
              <a:rect l="l" t="t" r="r" b="b"/>
              <a:pathLst>
                <a:path w="1141730" h="621664">
                  <a:moveTo>
                    <a:pt x="1138008" y="0"/>
                  </a:moveTo>
                  <a:lnTo>
                    <a:pt x="1141221" y="44160"/>
                  </a:lnTo>
                  <a:lnTo>
                    <a:pt x="1140288" y="87720"/>
                  </a:lnTo>
                  <a:lnTo>
                    <a:pt x="1135349" y="130541"/>
                  </a:lnTo>
                  <a:lnTo>
                    <a:pt x="1126541" y="172486"/>
                  </a:lnTo>
                  <a:lnTo>
                    <a:pt x="1114002" y="213418"/>
                  </a:lnTo>
                  <a:lnTo>
                    <a:pt x="1097869" y="253199"/>
                  </a:lnTo>
                  <a:lnTo>
                    <a:pt x="1078281" y="291691"/>
                  </a:lnTo>
                  <a:lnTo>
                    <a:pt x="1055374" y="328758"/>
                  </a:lnTo>
                  <a:lnTo>
                    <a:pt x="1029287" y="364261"/>
                  </a:lnTo>
                  <a:lnTo>
                    <a:pt x="1000158" y="398063"/>
                  </a:lnTo>
                  <a:lnTo>
                    <a:pt x="968124" y="430027"/>
                  </a:lnTo>
                  <a:lnTo>
                    <a:pt x="933323" y="460015"/>
                  </a:lnTo>
                  <a:lnTo>
                    <a:pt x="895893" y="487889"/>
                  </a:lnTo>
                  <a:lnTo>
                    <a:pt x="855971" y="513513"/>
                  </a:lnTo>
                  <a:lnTo>
                    <a:pt x="813695" y="536749"/>
                  </a:lnTo>
                  <a:lnTo>
                    <a:pt x="769203" y="557459"/>
                  </a:lnTo>
                  <a:lnTo>
                    <a:pt x="722633" y="575506"/>
                  </a:lnTo>
                  <a:lnTo>
                    <a:pt x="674122" y="590752"/>
                  </a:lnTo>
                  <a:lnTo>
                    <a:pt x="623809" y="603060"/>
                  </a:lnTo>
                  <a:lnTo>
                    <a:pt x="571830" y="612292"/>
                  </a:lnTo>
                  <a:lnTo>
                    <a:pt x="518325" y="618312"/>
                  </a:lnTo>
                  <a:lnTo>
                    <a:pt x="465536" y="621098"/>
                  </a:lnTo>
                  <a:lnTo>
                    <a:pt x="413833" y="620871"/>
                  </a:lnTo>
                  <a:lnTo>
                    <a:pt x="363233" y="617635"/>
                  </a:lnTo>
                  <a:lnTo>
                    <a:pt x="313749" y="611393"/>
                  </a:lnTo>
                  <a:lnTo>
                    <a:pt x="265400" y="602150"/>
                  </a:lnTo>
                  <a:lnTo>
                    <a:pt x="218200" y="589910"/>
                  </a:lnTo>
                  <a:lnTo>
                    <a:pt x="172165" y="574676"/>
                  </a:lnTo>
                  <a:lnTo>
                    <a:pt x="127312" y="556454"/>
                  </a:lnTo>
                  <a:lnTo>
                    <a:pt x="83656" y="535247"/>
                  </a:lnTo>
                  <a:lnTo>
                    <a:pt x="41213" y="511059"/>
                  </a:lnTo>
                  <a:lnTo>
                    <a:pt x="0" y="483895"/>
                  </a:lnTo>
                  <a:lnTo>
                    <a:pt x="192747" y="300647"/>
                  </a:lnTo>
                  <a:lnTo>
                    <a:pt x="232320" y="325249"/>
                  </a:lnTo>
                  <a:lnTo>
                    <a:pt x="274359" y="345200"/>
                  </a:lnTo>
                  <a:lnTo>
                    <a:pt x="318344" y="360530"/>
                  </a:lnTo>
                  <a:lnTo>
                    <a:pt x="363751" y="371271"/>
                  </a:lnTo>
                  <a:lnTo>
                    <a:pt x="410059" y="377455"/>
                  </a:lnTo>
                  <a:lnTo>
                    <a:pt x="456743" y="379114"/>
                  </a:lnTo>
                  <a:lnTo>
                    <a:pt x="503284" y="376280"/>
                  </a:lnTo>
                  <a:lnTo>
                    <a:pt x="549156" y="368984"/>
                  </a:lnTo>
                  <a:lnTo>
                    <a:pt x="593840" y="357259"/>
                  </a:lnTo>
                  <a:lnTo>
                    <a:pt x="636811" y="341136"/>
                  </a:lnTo>
                  <a:lnTo>
                    <a:pt x="677547" y="320647"/>
                  </a:lnTo>
                  <a:lnTo>
                    <a:pt x="715527" y="295824"/>
                  </a:lnTo>
                  <a:lnTo>
                    <a:pt x="750227" y="266700"/>
                  </a:lnTo>
                  <a:lnTo>
                    <a:pt x="783436" y="230833"/>
                  </a:lnTo>
                  <a:lnTo>
                    <a:pt x="809648" y="193049"/>
                  </a:lnTo>
                  <a:lnTo>
                    <a:pt x="828843" y="153395"/>
                  </a:lnTo>
                  <a:lnTo>
                    <a:pt x="841004" y="111915"/>
                  </a:lnTo>
                  <a:lnTo>
                    <a:pt x="846115" y="68654"/>
                  </a:lnTo>
                  <a:lnTo>
                    <a:pt x="844156" y="23660"/>
                  </a:lnTo>
                  <a:lnTo>
                    <a:pt x="1138008" y="0"/>
                  </a:lnTo>
                  <a:close/>
                </a:path>
              </a:pathLst>
            </a:custGeom>
            <a:ln w="9525">
              <a:solidFill>
                <a:srgbClr val="744C2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1" name="object 71"/>
            <p:cNvSpPr/>
            <p:nvPr/>
          </p:nvSpPr>
          <p:spPr>
            <a:xfrm>
              <a:off x="1700123" y="3109175"/>
              <a:ext cx="399415" cy="329565"/>
            </a:xfrm>
            <a:custGeom>
              <a:avLst/>
              <a:gdLst/>
              <a:ahLst/>
              <a:cxnLst/>
              <a:rect l="l" t="t" r="r" b="b"/>
              <a:pathLst>
                <a:path w="399414" h="329564">
                  <a:moveTo>
                    <a:pt x="281063" y="0"/>
                  </a:moveTo>
                  <a:lnTo>
                    <a:pt x="0" y="74155"/>
                  </a:lnTo>
                  <a:lnTo>
                    <a:pt x="18996" y="117216"/>
                  </a:lnTo>
                  <a:lnTo>
                    <a:pt x="41155" y="157651"/>
                  </a:lnTo>
                  <a:lnTo>
                    <a:pt x="66683" y="195713"/>
                  </a:lnTo>
                  <a:lnTo>
                    <a:pt x="95782" y="231653"/>
                  </a:lnTo>
                  <a:lnTo>
                    <a:pt x="128657" y="265723"/>
                  </a:lnTo>
                  <a:lnTo>
                    <a:pt x="165513" y="298175"/>
                  </a:lnTo>
                  <a:lnTo>
                    <a:pt x="206552" y="329260"/>
                  </a:lnTo>
                  <a:lnTo>
                    <a:pt x="399288" y="146024"/>
                  </a:lnTo>
                  <a:lnTo>
                    <a:pt x="359759" y="114382"/>
                  </a:lnTo>
                  <a:lnTo>
                    <a:pt x="327298" y="80013"/>
                  </a:lnTo>
                  <a:lnTo>
                    <a:pt x="301275" y="42143"/>
                  </a:lnTo>
                  <a:lnTo>
                    <a:pt x="281063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2" name="object 72"/>
            <p:cNvSpPr/>
            <p:nvPr/>
          </p:nvSpPr>
          <p:spPr>
            <a:xfrm>
              <a:off x="1700123" y="3109175"/>
              <a:ext cx="399415" cy="329565"/>
            </a:xfrm>
            <a:custGeom>
              <a:avLst/>
              <a:gdLst/>
              <a:ahLst/>
              <a:cxnLst/>
              <a:rect l="l" t="t" r="r" b="b"/>
              <a:pathLst>
                <a:path w="399414" h="329564">
                  <a:moveTo>
                    <a:pt x="206552" y="329260"/>
                  </a:moveTo>
                  <a:lnTo>
                    <a:pt x="165513" y="298175"/>
                  </a:lnTo>
                  <a:lnTo>
                    <a:pt x="128657" y="265723"/>
                  </a:lnTo>
                  <a:lnTo>
                    <a:pt x="95782" y="231653"/>
                  </a:lnTo>
                  <a:lnTo>
                    <a:pt x="66683" y="195713"/>
                  </a:lnTo>
                  <a:lnTo>
                    <a:pt x="41155" y="157651"/>
                  </a:lnTo>
                  <a:lnTo>
                    <a:pt x="18996" y="117216"/>
                  </a:lnTo>
                  <a:lnTo>
                    <a:pt x="0" y="74155"/>
                  </a:lnTo>
                  <a:lnTo>
                    <a:pt x="281063" y="0"/>
                  </a:lnTo>
                  <a:lnTo>
                    <a:pt x="301275" y="42143"/>
                  </a:lnTo>
                  <a:lnTo>
                    <a:pt x="327298" y="80013"/>
                  </a:lnTo>
                  <a:lnTo>
                    <a:pt x="359759" y="114382"/>
                  </a:lnTo>
                  <a:lnTo>
                    <a:pt x="399288" y="146024"/>
                  </a:lnTo>
                  <a:lnTo>
                    <a:pt x="206552" y="329260"/>
                  </a:lnTo>
                  <a:close/>
                </a:path>
              </a:pathLst>
            </a:custGeom>
            <a:ln w="9525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3" name="object 73"/>
            <p:cNvSpPr/>
            <p:nvPr/>
          </p:nvSpPr>
          <p:spPr>
            <a:xfrm>
              <a:off x="1665360" y="2809354"/>
              <a:ext cx="322580" cy="374015"/>
            </a:xfrm>
            <a:custGeom>
              <a:avLst/>
              <a:gdLst/>
              <a:ahLst/>
              <a:cxnLst/>
              <a:rect l="l" t="t" r="r" b="b"/>
              <a:pathLst>
                <a:path w="322580" h="374014">
                  <a:moveTo>
                    <a:pt x="46370" y="0"/>
                  </a:moveTo>
                  <a:lnTo>
                    <a:pt x="27158" y="46824"/>
                  </a:lnTo>
                  <a:lnTo>
                    <a:pt x="13028" y="93371"/>
                  </a:lnTo>
                  <a:lnTo>
                    <a:pt x="3976" y="139769"/>
                  </a:lnTo>
                  <a:lnTo>
                    <a:pt x="0" y="186143"/>
                  </a:lnTo>
                  <a:lnTo>
                    <a:pt x="1094" y="232623"/>
                  </a:lnTo>
                  <a:lnTo>
                    <a:pt x="7255" y="279334"/>
                  </a:lnTo>
                  <a:lnTo>
                    <a:pt x="18479" y="326406"/>
                  </a:lnTo>
                  <a:lnTo>
                    <a:pt x="34763" y="373964"/>
                  </a:lnTo>
                  <a:lnTo>
                    <a:pt x="315826" y="299808"/>
                  </a:lnTo>
                  <a:lnTo>
                    <a:pt x="300080" y="245645"/>
                  </a:lnTo>
                  <a:lnTo>
                    <a:pt x="295924" y="192303"/>
                  </a:lnTo>
                  <a:lnTo>
                    <a:pt x="303377" y="139199"/>
                  </a:lnTo>
                  <a:lnTo>
                    <a:pt x="322456" y="85750"/>
                  </a:lnTo>
                  <a:lnTo>
                    <a:pt x="46370" y="0"/>
                  </a:lnTo>
                  <a:close/>
                </a:path>
              </a:pathLst>
            </a:custGeom>
            <a:solidFill>
              <a:srgbClr val="20A6FA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4" name="object 74"/>
            <p:cNvSpPr/>
            <p:nvPr/>
          </p:nvSpPr>
          <p:spPr>
            <a:xfrm>
              <a:off x="1665360" y="2809354"/>
              <a:ext cx="322580" cy="374015"/>
            </a:xfrm>
            <a:custGeom>
              <a:avLst/>
              <a:gdLst/>
              <a:ahLst/>
              <a:cxnLst/>
              <a:rect l="l" t="t" r="r" b="b"/>
              <a:pathLst>
                <a:path w="322580" h="374014">
                  <a:moveTo>
                    <a:pt x="34763" y="373964"/>
                  </a:moveTo>
                  <a:lnTo>
                    <a:pt x="18479" y="326406"/>
                  </a:lnTo>
                  <a:lnTo>
                    <a:pt x="7255" y="279334"/>
                  </a:lnTo>
                  <a:lnTo>
                    <a:pt x="1094" y="232623"/>
                  </a:lnTo>
                  <a:lnTo>
                    <a:pt x="0" y="186143"/>
                  </a:lnTo>
                  <a:lnTo>
                    <a:pt x="3976" y="139769"/>
                  </a:lnTo>
                  <a:lnTo>
                    <a:pt x="13028" y="93371"/>
                  </a:lnTo>
                  <a:lnTo>
                    <a:pt x="27158" y="46824"/>
                  </a:lnTo>
                  <a:lnTo>
                    <a:pt x="46370" y="0"/>
                  </a:lnTo>
                  <a:lnTo>
                    <a:pt x="322456" y="85750"/>
                  </a:lnTo>
                  <a:lnTo>
                    <a:pt x="303377" y="139199"/>
                  </a:lnTo>
                  <a:lnTo>
                    <a:pt x="295924" y="192303"/>
                  </a:lnTo>
                  <a:lnTo>
                    <a:pt x="300080" y="245645"/>
                  </a:lnTo>
                  <a:lnTo>
                    <a:pt x="315826" y="299808"/>
                  </a:lnTo>
                  <a:lnTo>
                    <a:pt x="34763" y="373964"/>
                  </a:lnTo>
                  <a:close/>
                </a:path>
              </a:pathLst>
            </a:custGeom>
            <a:ln w="9525">
              <a:solidFill>
                <a:srgbClr val="20A6F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5" name="object 75"/>
            <p:cNvSpPr/>
            <p:nvPr/>
          </p:nvSpPr>
          <p:spPr>
            <a:xfrm>
              <a:off x="1711731" y="2444229"/>
              <a:ext cx="645795" cy="451484"/>
            </a:xfrm>
            <a:custGeom>
              <a:avLst/>
              <a:gdLst/>
              <a:ahLst/>
              <a:cxnLst/>
              <a:rect l="l" t="t" r="r" b="b"/>
              <a:pathLst>
                <a:path w="645794" h="451485">
                  <a:moveTo>
                    <a:pt x="645426" y="0"/>
                  </a:moveTo>
                  <a:lnTo>
                    <a:pt x="590987" y="1647"/>
                  </a:lnTo>
                  <a:lnTo>
                    <a:pt x="537751" y="6500"/>
                  </a:lnTo>
                  <a:lnTo>
                    <a:pt x="485863" y="14477"/>
                  </a:lnTo>
                  <a:lnTo>
                    <a:pt x="435468" y="25496"/>
                  </a:lnTo>
                  <a:lnTo>
                    <a:pt x="386712" y="39475"/>
                  </a:lnTo>
                  <a:lnTo>
                    <a:pt x="339739" y="56332"/>
                  </a:lnTo>
                  <a:lnTo>
                    <a:pt x="294694" y="75985"/>
                  </a:lnTo>
                  <a:lnTo>
                    <a:pt x="251723" y="98351"/>
                  </a:lnTo>
                  <a:lnTo>
                    <a:pt x="210970" y="123349"/>
                  </a:lnTo>
                  <a:lnTo>
                    <a:pt x="172581" y="150897"/>
                  </a:lnTo>
                  <a:lnTo>
                    <a:pt x="136700" y="180912"/>
                  </a:lnTo>
                  <a:lnTo>
                    <a:pt x="103473" y="213312"/>
                  </a:lnTo>
                  <a:lnTo>
                    <a:pt x="73044" y="248015"/>
                  </a:lnTo>
                  <a:lnTo>
                    <a:pt x="45559" y="284940"/>
                  </a:lnTo>
                  <a:lnTo>
                    <a:pt x="21162" y="324004"/>
                  </a:lnTo>
                  <a:lnTo>
                    <a:pt x="0" y="365125"/>
                  </a:lnTo>
                  <a:lnTo>
                    <a:pt x="276098" y="450875"/>
                  </a:lnTo>
                  <a:lnTo>
                    <a:pt x="298914" y="409842"/>
                  </a:lnTo>
                  <a:lnTo>
                    <a:pt x="327378" y="372646"/>
                  </a:lnTo>
                  <a:lnTo>
                    <a:pt x="361022" y="339550"/>
                  </a:lnTo>
                  <a:lnTo>
                    <a:pt x="399381" y="310818"/>
                  </a:lnTo>
                  <a:lnTo>
                    <a:pt x="441987" y="286715"/>
                  </a:lnTo>
                  <a:lnTo>
                    <a:pt x="488374" y="267505"/>
                  </a:lnTo>
                  <a:lnTo>
                    <a:pt x="538075" y="253451"/>
                  </a:lnTo>
                  <a:lnTo>
                    <a:pt x="590624" y="244819"/>
                  </a:lnTo>
                  <a:lnTo>
                    <a:pt x="645553" y="241871"/>
                  </a:lnTo>
                  <a:lnTo>
                    <a:pt x="645426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6" name="object 76"/>
            <p:cNvSpPr/>
            <p:nvPr/>
          </p:nvSpPr>
          <p:spPr>
            <a:xfrm>
              <a:off x="1711731" y="2444229"/>
              <a:ext cx="645795" cy="451484"/>
            </a:xfrm>
            <a:custGeom>
              <a:avLst/>
              <a:gdLst/>
              <a:ahLst/>
              <a:cxnLst/>
              <a:rect l="l" t="t" r="r" b="b"/>
              <a:pathLst>
                <a:path w="645794" h="451485">
                  <a:moveTo>
                    <a:pt x="0" y="365125"/>
                  </a:moveTo>
                  <a:lnTo>
                    <a:pt x="21162" y="324004"/>
                  </a:lnTo>
                  <a:lnTo>
                    <a:pt x="45559" y="284940"/>
                  </a:lnTo>
                  <a:lnTo>
                    <a:pt x="73044" y="248015"/>
                  </a:lnTo>
                  <a:lnTo>
                    <a:pt x="103473" y="213312"/>
                  </a:lnTo>
                  <a:lnTo>
                    <a:pt x="136700" y="180912"/>
                  </a:lnTo>
                  <a:lnTo>
                    <a:pt x="172581" y="150897"/>
                  </a:lnTo>
                  <a:lnTo>
                    <a:pt x="210970" y="123349"/>
                  </a:lnTo>
                  <a:lnTo>
                    <a:pt x="251723" y="98351"/>
                  </a:lnTo>
                  <a:lnTo>
                    <a:pt x="294694" y="75985"/>
                  </a:lnTo>
                  <a:lnTo>
                    <a:pt x="339739" y="56332"/>
                  </a:lnTo>
                  <a:lnTo>
                    <a:pt x="386712" y="39475"/>
                  </a:lnTo>
                  <a:lnTo>
                    <a:pt x="435468" y="25496"/>
                  </a:lnTo>
                  <a:lnTo>
                    <a:pt x="485863" y="14477"/>
                  </a:lnTo>
                  <a:lnTo>
                    <a:pt x="537751" y="6500"/>
                  </a:lnTo>
                  <a:lnTo>
                    <a:pt x="590987" y="1647"/>
                  </a:lnTo>
                  <a:lnTo>
                    <a:pt x="645426" y="0"/>
                  </a:lnTo>
                  <a:lnTo>
                    <a:pt x="645553" y="241871"/>
                  </a:lnTo>
                  <a:lnTo>
                    <a:pt x="590624" y="244819"/>
                  </a:lnTo>
                  <a:lnTo>
                    <a:pt x="538075" y="253451"/>
                  </a:lnTo>
                  <a:lnTo>
                    <a:pt x="488374" y="267505"/>
                  </a:lnTo>
                  <a:lnTo>
                    <a:pt x="441987" y="286715"/>
                  </a:lnTo>
                  <a:lnTo>
                    <a:pt x="399381" y="310818"/>
                  </a:lnTo>
                  <a:lnTo>
                    <a:pt x="361022" y="339550"/>
                  </a:lnTo>
                  <a:lnTo>
                    <a:pt x="327378" y="372646"/>
                  </a:lnTo>
                  <a:lnTo>
                    <a:pt x="298914" y="409842"/>
                  </a:lnTo>
                  <a:lnTo>
                    <a:pt x="276098" y="450875"/>
                  </a:lnTo>
                  <a:lnTo>
                    <a:pt x="0" y="365125"/>
                  </a:lnTo>
                  <a:close/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7" name="object 77"/>
            <p:cNvSpPr/>
            <p:nvPr/>
          </p:nvSpPr>
          <p:spPr>
            <a:xfrm>
              <a:off x="2821343" y="2379230"/>
              <a:ext cx="329565" cy="212090"/>
            </a:xfrm>
            <a:custGeom>
              <a:avLst/>
              <a:gdLst/>
              <a:ahLst/>
              <a:cxnLst/>
              <a:rect l="l" t="t" r="r" b="b"/>
              <a:pathLst>
                <a:path w="329564" h="212089">
                  <a:moveTo>
                    <a:pt x="329006" y="0"/>
                  </a:moveTo>
                  <a:lnTo>
                    <a:pt x="256429" y="17509"/>
                  </a:lnTo>
                  <a:lnTo>
                    <a:pt x="208229" y="37925"/>
                  </a:lnTo>
                  <a:lnTo>
                    <a:pt x="158131" y="64807"/>
                  </a:lnTo>
                  <a:lnTo>
                    <a:pt x="110672" y="97175"/>
                  </a:lnTo>
                  <a:lnTo>
                    <a:pt x="70383" y="134048"/>
                  </a:lnTo>
                  <a:lnTo>
                    <a:pt x="0" y="211670"/>
                  </a:lnTo>
                </a:path>
              </a:pathLst>
            </a:custGeom>
            <a:ln w="19050">
              <a:solidFill>
                <a:srgbClr val="C4996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8" name="object 78"/>
            <p:cNvSpPr/>
            <p:nvPr/>
          </p:nvSpPr>
          <p:spPr>
            <a:xfrm>
              <a:off x="2675394" y="3675964"/>
              <a:ext cx="63500" cy="254000"/>
            </a:xfrm>
            <a:custGeom>
              <a:avLst/>
              <a:gdLst/>
              <a:ahLst/>
              <a:cxnLst/>
              <a:rect l="l" t="t" r="r" b="b"/>
              <a:pathLst>
                <a:path w="63500" h="254000">
                  <a:moveTo>
                    <a:pt x="57226" y="253657"/>
                  </a:moveTo>
                  <a:lnTo>
                    <a:pt x="42634" y="245878"/>
                  </a:lnTo>
                  <a:lnTo>
                    <a:pt x="47382" y="223895"/>
                  </a:lnTo>
                  <a:lnTo>
                    <a:pt x="58526" y="189737"/>
                  </a:lnTo>
                  <a:lnTo>
                    <a:pt x="63124" y="145434"/>
                  </a:lnTo>
                  <a:lnTo>
                    <a:pt x="48234" y="9301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744C2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9" name="object 79"/>
            <p:cNvSpPr/>
            <p:nvPr/>
          </p:nvSpPr>
          <p:spPr>
            <a:xfrm>
              <a:off x="1567713" y="3486391"/>
              <a:ext cx="214629" cy="158115"/>
            </a:xfrm>
            <a:custGeom>
              <a:avLst/>
              <a:gdLst/>
              <a:ahLst/>
              <a:cxnLst/>
              <a:rect l="l" t="t" r="r" b="b"/>
              <a:pathLst>
                <a:path w="214630" h="158114">
                  <a:moveTo>
                    <a:pt x="0" y="157911"/>
                  </a:moveTo>
                  <a:lnTo>
                    <a:pt x="27633" y="150427"/>
                  </a:lnTo>
                  <a:lnTo>
                    <a:pt x="48542" y="129619"/>
                  </a:lnTo>
                  <a:lnTo>
                    <a:pt x="76895" y="97957"/>
                  </a:lnTo>
                  <a:lnTo>
                    <a:pt x="126860" y="57912"/>
                  </a:lnTo>
                  <a:lnTo>
                    <a:pt x="214185" y="0"/>
                  </a:lnTo>
                </a:path>
              </a:pathLst>
            </a:custGeom>
            <a:ln w="19050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0" name="object 80"/>
            <p:cNvSpPr/>
            <p:nvPr/>
          </p:nvSpPr>
          <p:spPr>
            <a:xfrm>
              <a:off x="1333728" y="2988487"/>
              <a:ext cx="333375" cy="7620"/>
            </a:xfrm>
            <a:custGeom>
              <a:avLst/>
              <a:gdLst/>
              <a:ahLst/>
              <a:cxnLst/>
              <a:rect l="l" t="t" r="r" b="b"/>
              <a:pathLst>
                <a:path w="333375" h="7619">
                  <a:moveTo>
                    <a:pt x="0" y="0"/>
                  </a:moveTo>
                  <a:lnTo>
                    <a:pt x="70885" y="844"/>
                  </a:lnTo>
                  <a:lnTo>
                    <a:pt x="116618" y="1813"/>
                  </a:lnTo>
                  <a:lnTo>
                    <a:pt x="169201" y="3070"/>
                  </a:lnTo>
                  <a:lnTo>
                    <a:pt x="228625" y="4559"/>
                  </a:lnTo>
                  <a:lnTo>
                    <a:pt x="333362" y="7188"/>
                  </a:lnTo>
                </a:path>
              </a:pathLst>
            </a:custGeom>
            <a:ln w="19050">
              <a:solidFill>
                <a:srgbClr val="20A6F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1" name="object 81"/>
            <p:cNvSpPr/>
            <p:nvPr/>
          </p:nvSpPr>
          <p:spPr>
            <a:xfrm>
              <a:off x="1629841" y="2309304"/>
              <a:ext cx="335280" cy="235585"/>
            </a:xfrm>
            <a:custGeom>
              <a:avLst/>
              <a:gdLst/>
              <a:ahLst/>
              <a:cxnLst/>
              <a:rect l="l" t="t" r="r" b="b"/>
              <a:pathLst>
                <a:path w="335280" h="235585">
                  <a:moveTo>
                    <a:pt x="0" y="0"/>
                  </a:moveTo>
                  <a:lnTo>
                    <a:pt x="65056" y="14441"/>
                  </a:lnTo>
                  <a:lnTo>
                    <a:pt x="109732" y="31464"/>
                  </a:lnTo>
                  <a:lnTo>
                    <a:pt x="157147" y="54109"/>
                  </a:lnTo>
                  <a:lnTo>
                    <a:pt x="203283" y="81690"/>
                  </a:lnTo>
                  <a:lnTo>
                    <a:pt x="244120" y="113522"/>
                  </a:lnTo>
                  <a:lnTo>
                    <a:pt x="275640" y="148920"/>
                  </a:lnTo>
                  <a:lnTo>
                    <a:pt x="335178" y="235127"/>
                  </a:lnTo>
                </a:path>
              </a:pathLst>
            </a:custGeom>
            <a:ln w="19050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1394191" y="1560420"/>
            <a:ext cx="159907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Percent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Total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High</a:t>
            </a:r>
            <a:r>
              <a:rPr sz="794" b="1" spc="1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Cost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Loans,</a:t>
            </a:r>
            <a:r>
              <a:rPr sz="794" b="1" spc="9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62</a:t>
            </a:fld>
            <a:endParaRPr spc="-22" dirty="0">
              <a:latin typeface="Gill Sans MT"/>
              <a:cs typeface="Gill Sans M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972360" y="2039471"/>
            <a:ext cx="78217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49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Black:</a:t>
            </a:r>
            <a:r>
              <a:rPr sz="794" spc="49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44" dirty="0">
                <a:solidFill>
                  <a:srgbClr val="323232"/>
                </a:solidFill>
                <a:latin typeface="Gill Sans MT"/>
                <a:cs typeface="Gill Sans MT"/>
              </a:rPr>
              <a:t>23.4</a:t>
            </a:r>
            <a:r>
              <a:rPr sz="794" spc="49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602566" y="3409390"/>
            <a:ext cx="792256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White: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44" dirty="0">
                <a:solidFill>
                  <a:srgbClr val="323232"/>
                </a:solidFill>
                <a:latin typeface="Gill Sans MT"/>
                <a:cs typeface="Gill Sans MT"/>
              </a:rPr>
              <a:t>37.9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78809" y="3157258"/>
            <a:ext cx="70372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18" dirty="0">
                <a:solidFill>
                  <a:srgbClr val="323232"/>
                </a:solidFill>
                <a:latin typeface="Gill Sans MT"/>
                <a:cs typeface="Gill Sans MT"/>
              </a:rPr>
              <a:t>Hispanic:</a:t>
            </a:r>
            <a:r>
              <a:rPr sz="794" spc="101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18" dirty="0">
                <a:solidFill>
                  <a:srgbClr val="323232"/>
                </a:solidFill>
                <a:latin typeface="Gill Sans MT"/>
                <a:cs typeface="Gill Sans MT"/>
              </a:rPr>
              <a:t>8.7</a:t>
            </a:r>
            <a:r>
              <a:rPr sz="794" spc="101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61147" y="2577354"/>
            <a:ext cx="620246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9" dirty="0">
                <a:solidFill>
                  <a:srgbClr val="323232"/>
                </a:solidFill>
                <a:latin typeface="Gill Sans MT"/>
                <a:cs typeface="Gill Sans MT"/>
              </a:rPr>
              <a:t>Asian:</a:t>
            </a:r>
            <a:r>
              <a:rPr sz="794" spc="6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44" dirty="0">
                <a:solidFill>
                  <a:srgbClr val="323232"/>
                </a:solidFill>
                <a:latin typeface="Gill Sans MT"/>
                <a:cs typeface="Gill Sans MT"/>
              </a:rPr>
              <a:t>10.7</a:t>
            </a:r>
            <a:r>
              <a:rPr sz="794" spc="62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30088" y="1972236"/>
            <a:ext cx="61296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Other: </a:t>
            </a:r>
            <a:r>
              <a:rPr sz="794" spc="44" dirty="0">
                <a:solidFill>
                  <a:srgbClr val="323232"/>
                </a:solidFill>
                <a:latin typeface="Gill Sans MT"/>
                <a:cs typeface="Gill Sans MT"/>
              </a:rPr>
              <a:t>19.2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%</a:t>
            </a:r>
            <a:endParaRPr sz="794">
              <a:latin typeface="Gill Sans MT"/>
              <a:cs typeface="Gill Sans M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84" dirty="0"/>
              <a:t>Race</a:t>
            </a:r>
            <a:r>
              <a:rPr spc="-44" dirty="0"/>
              <a:t> </a:t>
            </a:r>
            <a:r>
              <a:rPr spc="75" dirty="0"/>
              <a:t>and</a:t>
            </a:r>
            <a:r>
              <a:rPr spc="-40" dirty="0"/>
              <a:t> </a:t>
            </a:r>
            <a:r>
              <a:rPr spc="101" dirty="0"/>
              <a:t>Ethnicity</a:t>
            </a:r>
            <a:r>
              <a:rPr spc="-40" dirty="0"/>
              <a:t> </a:t>
            </a:r>
            <a:r>
              <a:rPr spc="84" dirty="0"/>
              <a:t>Comparison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84" dirty="0"/>
              <a:t>Housing</a:t>
            </a:r>
            <a:r>
              <a:rPr spc="-40" dirty="0"/>
              <a:t> </a:t>
            </a:r>
            <a:r>
              <a:rPr spc="71" dirty="0"/>
              <a:t>Indicators</a:t>
            </a:r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4" name="object 4"/>
          <p:cNvGrpSpPr/>
          <p:nvPr/>
        </p:nvGrpSpPr>
        <p:grpSpPr>
          <a:xfrm>
            <a:off x="4924986" y="1756523"/>
            <a:ext cx="3403787" cy="1084169"/>
            <a:chOff x="5429250" y="1990725"/>
            <a:chExt cx="3857625" cy="1228725"/>
          </a:xfrm>
        </p:grpSpPr>
        <p:sp>
          <p:nvSpPr>
            <p:cNvPr id="5" name="object 5"/>
            <p:cNvSpPr/>
            <p:nvPr/>
          </p:nvSpPr>
          <p:spPr>
            <a:xfrm>
              <a:off x="5429250" y="1995487"/>
              <a:ext cx="3857625" cy="1224280"/>
            </a:xfrm>
            <a:custGeom>
              <a:avLst/>
              <a:gdLst/>
              <a:ahLst/>
              <a:cxnLst/>
              <a:rect l="l" t="t" r="r" b="b"/>
              <a:pathLst>
                <a:path w="3857625" h="1224280">
                  <a:moveTo>
                    <a:pt x="1223962" y="1128712"/>
                  </a:moveTo>
                  <a:lnTo>
                    <a:pt x="1223962" y="1223962"/>
                  </a:lnTo>
                </a:path>
                <a:path w="3857625" h="1224280">
                  <a:moveTo>
                    <a:pt x="1976437" y="1128712"/>
                  </a:moveTo>
                  <a:lnTo>
                    <a:pt x="1976437" y="1223962"/>
                  </a:lnTo>
                </a:path>
                <a:path w="3857625" h="1224280">
                  <a:moveTo>
                    <a:pt x="2728912" y="1128712"/>
                  </a:moveTo>
                  <a:lnTo>
                    <a:pt x="2728912" y="1223962"/>
                  </a:lnTo>
                </a:path>
                <a:path w="3857625" h="1224280">
                  <a:moveTo>
                    <a:pt x="3481387" y="1128712"/>
                  </a:moveTo>
                  <a:lnTo>
                    <a:pt x="3481387" y="1223962"/>
                  </a:lnTo>
                </a:path>
                <a:path w="3857625" h="1224280">
                  <a:moveTo>
                    <a:pt x="471487" y="1128712"/>
                  </a:moveTo>
                  <a:lnTo>
                    <a:pt x="471487" y="1223962"/>
                  </a:lnTo>
                </a:path>
                <a:path w="3857625" h="1224280">
                  <a:moveTo>
                    <a:pt x="95250" y="1133475"/>
                  </a:moveTo>
                  <a:lnTo>
                    <a:pt x="3857625" y="1133475"/>
                  </a:lnTo>
                </a:path>
                <a:path w="3857625" h="1224280">
                  <a:moveTo>
                    <a:pt x="95250" y="0"/>
                  </a:moveTo>
                  <a:lnTo>
                    <a:pt x="0" y="0"/>
                  </a:lnTo>
                </a:path>
                <a:path w="3857625" h="1224280">
                  <a:moveTo>
                    <a:pt x="95250" y="571500"/>
                  </a:moveTo>
                  <a:lnTo>
                    <a:pt x="0" y="571500"/>
                  </a:lnTo>
                </a:path>
                <a:path w="3857625" h="1224280">
                  <a:moveTo>
                    <a:pt x="95250" y="1133475"/>
                  </a:moveTo>
                  <a:lnTo>
                    <a:pt x="0" y="1133475"/>
                  </a:lnTo>
                </a:path>
                <a:path w="3857625" h="1224280">
                  <a:moveTo>
                    <a:pt x="90487" y="4762"/>
                  </a:moveTo>
                  <a:lnTo>
                    <a:pt x="90487" y="11287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5653087" y="2643187"/>
              <a:ext cx="485775" cy="481330"/>
            </a:xfrm>
            <a:custGeom>
              <a:avLst/>
              <a:gdLst/>
              <a:ahLst/>
              <a:cxnLst/>
              <a:rect l="l" t="t" r="r" b="b"/>
              <a:pathLst>
                <a:path w="485775" h="481330">
                  <a:moveTo>
                    <a:pt x="485774" y="0"/>
                  </a:moveTo>
                  <a:lnTo>
                    <a:pt x="0" y="0"/>
                  </a:lnTo>
                  <a:lnTo>
                    <a:pt x="0" y="481012"/>
                  </a:lnTo>
                  <a:lnTo>
                    <a:pt x="485774" y="481012"/>
                  </a:lnTo>
                  <a:lnTo>
                    <a:pt x="485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5653087" y="2643187"/>
              <a:ext cx="485775" cy="481330"/>
            </a:xfrm>
            <a:custGeom>
              <a:avLst/>
              <a:gdLst/>
              <a:ahLst/>
              <a:cxnLst/>
              <a:rect l="l" t="t" r="r" b="b"/>
              <a:pathLst>
                <a:path w="485775" h="481330">
                  <a:moveTo>
                    <a:pt x="485774" y="481012"/>
                  </a:moveTo>
                  <a:lnTo>
                    <a:pt x="485774" y="0"/>
                  </a:lnTo>
                  <a:lnTo>
                    <a:pt x="0" y="0"/>
                  </a:lnTo>
                  <a:lnTo>
                    <a:pt x="0" y="4810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6405562" y="2281237"/>
              <a:ext cx="485775" cy="843280"/>
            </a:xfrm>
            <a:custGeom>
              <a:avLst/>
              <a:gdLst/>
              <a:ahLst/>
              <a:cxnLst/>
              <a:rect l="l" t="t" r="r" b="b"/>
              <a:pathLst>
                <a:path w="485775" h="843280">
                  <a:moveTo>
                    <a:pt x="485774" y="0"/>
                  </a:moveTo>
                  <a:lnTo>
                    <a:pt x="0" y="0"/>
                  </a:lnTo>
                  <a:lnTo>
                    <a:pt x="0" y="842962"/>
                  </a:lnTo>
                  <a:lnTo>
                    <a:pt x="485774" y="842962"/>
                  </a:lnTo>
                  <a:lnTo>
                    <a:pt x="485774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6405562" y="2281237"/>
              <a:ext cx="485775" cy="843280"/>
            </a:xfrm>
            <a:custGeom>
              <a:avLst/>
              <a:gdLst/>
              <a:ahLst/>
              <a:cxnLst/>
              <a:rect l="l" t="t" r="r" b="b"/>
              <a:pathLst>
                <a:path w="485775" h="843280">
                  <a:moveTo>
                    <a:pt x="485774" y="842962"/>
                  </a:moveTo>
                  <a:lnTo>
                    <a:pt x="485774" y="0"/>
                  </a:lnTo>
                  <a:lnTo>
                    <a:pt x="0" y="0"/>
                  </a:lnTo>
                  <a:lnTo>
                    <a:pt x="0" y="8429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7158036" y="2843212"/>
              <a:ext cx="485775" cy="281305"/>
            </a:xfrm>
            <a:custGeom>
              <a:avLst/>
              <a:gdLst/>
              <a:ahLst/>
              <a:cxnLst/>
              <a:rect l="l" t="t" r="r" b="b"/>
              <a:pathLst>
                <a:path w="485775" h="281305">
                  <a:moveTo>
                    <a:pt x="485774" y="0"/>
                  </a:moveTo>
                  <a:lnTo>
                    <a:pt x="0" y="0"/>
                  </a:lnTo>
                  <a:lnTo>
                    <a:pt x="0" y="280987"/>
                  </a:lnTo>
                  <a:lnTo>
                    <a:pt x="485774" y="280987"/>
                  </a:lnTo>
                  <a:lnTo>
                    <a:pt x="485774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7158036" y="2843212"/>
              <a:ext cx="485775" cy="281305"/>
            </a:xfrm>
            <a:custGeom>
              <a:avLst/>
              <a:gdLst/>
              <a:ahLst/>
              <a:cxnLst/>
              <a:rect l="l" t="t" r="r" b="b"/>
              <a:pathLst>
                <a:path w="485775" h="281305">
                  <a:moveTo>
                    <a:pt x="485774" y="280987"/>
                  </a:moveTo>
                  <a:lnTo>
                    <a:pt x="485774" y="0"/>
                  </a:lnTo>
                  <a:lnTo>
                    <a:pt x="0" y="0"/>
                  </a:lnTo>
                  <a:lnTo>
                    <a:pt x="0" y="2809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7910511" y="2386012"/>
              <a:ext cx="485775" cy="738505"/>
            </a:xfrm>
            <a:custGeom>
              <a:avLst/>
              <a:gdLst/>
              <a:ahLst/>
              <a:cxnLst/>
              <a:rect l="l" t="t" r="r" b="b"/>
              <a:pathLst>
                <a:path w="485775" h="738505">
                  <a:moveTo>
                    <a:pt x="485774" y="0"/>
                  </a:moveTo>
                  <a:lnTo>
                    <a:pt x="0" y="0"/>
                  </a:lnTo>
                  <a:lnTo>
                    <a:pt x="0" y="738187"/>
                  </a:lnTo>
                  <a:lnTo>
                    <a:pt x="485774" y="738187"/>
                  </a:lnTo>
                  <a:lnTo>
                    <a:pt x="485774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7910511" y="2386012"/>
              <a:ext cx="485775" cy="738505"/>
            </a:xfrm>
            <a:custGeom>
              <a:avLst/>
              <a:gdLst/>
              <a:ahLst/>
              <a:cxnLst/>
              <a:rect l="l" t="t" r="r" b="b"/>
              <a:pathLst>
                <a:path w="485775" h="738505">
                  <a:moveTo>
                    <a:pt x="485774" y="738187"/>
                  </a:moveTo>
                  <a:lnTo>
                    <a:pt x="485774" y="0"/>
                  </a:lnTo>
                  <a:lnTo>
                    <a:pt x="0" y="0"/>
                  </a:lnTo>
                  <a:lnTo>
                    <a:pt x="0" y="7381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8662986" y="2500312"/>
              <a:ext cx="485775" cy="624205"/>
            </a:xfrm>
            <a:custGeom>
              <a:avLst/>
              <a:gdLst/>
              <a:ahLst/>
              <a:cxnLst/>
              <a:rect l="l" t="t" r="r" b="b"/>
              <a:pathLst>
                <a:path w="485775" h="624205">
                  <a:moveTo>
                    <a:pt x="485774" y="0"/>
                  </a:moveTo>
                  <a:lnTo>
                    <a:pt x="0" y="0"/>
                  </a:lnTo>
                  <a:lnTo>
                    <a:pt x="0" y="623887"/>
                  </a:lnTo>
                  <a:lnTo>
                    <a:pt x="485774" y="623887"/>
                  </a:lnTo>
                  <a:lnTo>
                    <a:pt x="485774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8662986" y="2500312"/>
              <a:ext cx="485775" cy="624205"/>
            </a:xfrm>
            <a:custGeom>
              <a:avLst/>
              <a:gdLst/>
              <a:ahLst/>
              <a:cxnLst/>
              <a:rect l="l" t="t" r="r" b="b"/>
              <a:pathLst>
                <a:path w="485775" h="624205">
                  <a:moveTo>
                    <a:pt x="485774" y="623887"/>
                  </a:moveTo>
                  <a:lnTo>
                    <a:pt x="485774" y="0"/>
                  </a:lnTo>
                  <a:lnTo>
                    <a:pt x="0" y="0"/>
                  </a:lnTo>
                  <a:lnTo>
                    <a:pt x="0" y="6238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165619" y="1493184"/>
            <a:ext cx="271182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latin typeface="Arial Narrow"/>
                <a:cs typeface="Arial Narrow"/>
              </a:rPr>
              <a:t>Percent</a:t>
            </a:r>
            <a:r>
              <a:rPr sz="794" b="1" spc="4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of</a:t>
            </a:r>
            <a:r>
              <a:rPr sz="794" b="1" spc="4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Applicants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Denied</a:t>
            </a:r>
            <a:r>
              <a:rPr sz="794" b="1" spc="4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a</a:t>
            </a:r>
            <a:r>
              <a:rPr sz="794" b="1" spc="4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Home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Loan</a:t>
            </a:r>
            <a:r>
              <a:rPr sz="794" b="1" spc="4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by</a:t>
            </a:r>
            <a:r>
              <a:rPr sz="794" b="1" spc="4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Race/Ethnicity,</a:t>
            </a:r>
            <a:r>
              <a:rPr sz="794" b="1" spc="9" dirty="0">
                <a:latin typeface="Arial Narrow"/>
                <a:cs typeface="Arial Narrow"/>
              </a:rPr>
              <a:t> </a:t>
            </a:r>
            <a:r>
              <a:rPr sz="794" b="1" spc="-18" dirty="0">
                <a:latin typeface="Arial Narrow"/>
                <a:cs typeface="Arial Narrow"/>
              </a:rPr>
              <a:t>2020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16336" y="2165537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latin typeface="Gill Sans MT"/>
                <a:cs typeface="Gill Sans MT"/>
              </a:rPr>
              <a:t>8.6%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46666" y="1846169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latin typeface="Gill Sans MT"/>
                <a:cs typeface="Gill Sans MT"/>
              </a:rPr>
              <a:t>15.1%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44228" y="2342029"/>
            <a:ext cx="244288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18" dirty="0">
                <a:latin typeface="Gill Sans MT"/>
                <a:cs typeface="Gill Sans MT"/>
              </a:rPr>
              <a:t>5.1%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74559" y="1938618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latin typeface="Gill Sans MT"/>
                <a:cs typeface="Gill Sans MT"/>
              </a:rPr>
              <a:t>13.2%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38508" y="2039471"/>
            <a:ext cx="30255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-9" dirty="0">
                <a:latin typeface="Gill Sans MT"/>
                <a:cs typeface="Gill Sans MT"/>
              </a:rPr>
              <a:t>11.2%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18187" y="2807634"/>
            <a:ext cx="446554" cy="282143"/>
          </a:xfrm>
          <a:prstGeom prst="rect">
            <a:avLst/>
          </a:prstGeom>
        </p:spPr>
        <p:txBody>
          <a:bodyPr vert="horz" wrap="square" lIns="0" tIns="24652" rIns="0" bIns="0" rtlCol="0">
            <a:spAutoFit/>
          </a:bodyPr>
          <a:lstStyle/>
          <a:p>
            <a:pPr algn="ctr">
              <a:spcBef>
                <a:spcPts val="193"/>
              </a:spcBef>
            </a:pPr>
            <a:r>
              <a:rPr sz="794" spc="-22" dirty="0">
                <a:latin typeface="Gill Sans MT"/>
                <a:cs typeface="Gill Sans MT"/>
              </a:rPr>
              <a:t>All</a:t>
            </a:r>
            <a:endParaRPr sz="794">
              <a:latin typeface="Gill Sans MT"/>
              <a:cs typeface="Gill Sans MT"/>
            </a:endParaRPr>
          </a:p>
          <a:p>
            <a:pPr algn="ctr">
              <a:spcBef>
                <a:spcPts val="106"/>
              </a:spcBef>
            </a:pPr>
            <a:r>
              <a:rPr sz="794" spc="-9" dirty="0">
                <a:latin typeface="Gill Sans MT"/>
                <a:cs typeface="Gill Sans MT"/>
              </a:rPr>
              <a:t>Applicants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82135" y="2807634"/>
            <a:ext cx="446554" cy="282143"/>
          </a:xfrm>
          <a:prstGeom prst="rect">
            <a:avLst/>
          </a:prstGeom>
        </p:spPr>
        <p:txBody>
          <a:bodyPr vert="horz" wrap="square" lIns="0" tIns="24652" rIns="0" bIns="0" rtlCol="0">
            <a:spAutoFit/>
          </a:bodyPr>
          <a:lstStyle/>
          <a:p>
            <a:pPr algn="ctr">
              <a:spcBef>
                <a:spcPts val="193"/>
              </a:spcBef>
            </a:pPr>
            <a:r>
              <a:rPr sz="794" spc="-9" dirty="0"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  <a:p>
            <a:pPr algn="ctr">
              <a:spcBef>
                <a:spcPts val="106"/>
              </a:spcBef>
            </a:pPr>
            <a:r>
              <a:rPr sz="794" spc="-9" dirty="0">
                <a:latin typeface="Gill Sans MT"/>
                <a:cs typeface="Gill Sans MT"/>
              </a:rPr>
              <a:t>Applicants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46084" y="2807634"/>
            <a:ext cx="446554" cy="282143"/>
          </a:xfrm>
          <a:prstGeom prst="rect">
            <a:avLst/>
          </a:prstGeom>
        </p:spPr>
        <p:txBody>
          <a:bodyPr vert="horz" wrap="square" lIns="0" tIns="24652" rIns="0" bIns="0" rtlCol="0">
            <a:spAutoFit/>
          </a:bodyPr>
          <a:lstStyle/>
          <a:p>
            <a:pPr algn="ctr">
              <a:spcBef>
                <a:spcPts val="193"/>
              </a:spcBef>
            </a:pPr>
            <a:r>
              <a:rPr sz="794" spc="-9" dirty="0"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  <a:p>
            <a:pPr algn="ctr">
              <a:spcBef>
                <a:spcPts val="106"/>
              </a:spcBef>
            </a:pPr>
            <a:r>
              <a:rPr sz="794" spc="-9" dirty="0">
                <a:latin typeface="Gill Sans MT"/>
                <a:cs typeface="Gill Sans MT"/>
              </a:rPr>
              <a:t>Applicants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10032" y="2807634"/>
            <a:ext cx="446554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37542">
              <a:lnSpc>
                <a:spcPct val="111100"/>
              </a:lnSpc>
              <a:spcBef>
                <a:spcPts val="88"/>
              </a:spcBef>
            </a:pPr>
            <a:r>
              <a:rPr sz="794" spc="-9" dirty="0">
                <a:latin typeface="Gill Sans MT"/>
                <a:cs typeface="Gill Sans MT"/>
              </a:rPr>
              <a:t>Hispanic Applicants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73981" y="2807634"/>
            <a:ext cx="446554" cy="282143"/>
          </a:xfrm>
          <a:prstGeom prst="rect">
            <a:avLst/>
          </a:prstGeom>
        </p:spPr>
        <p:txBody>
          <a:bodyPr vert="horz" wrap="square" lIns="0" tIns="24652" rIns="0" bIns="0" rtlCol="0">
            <a:spAutoFit/>
          </a:bodyPr>
          <a:lstStyle/>
          <a:p>
            <a:pPr algn="ctr">
              <a:spcBef>
                <a:spcPts val="193"/>
              </a:spcBef>
            </a:pPr>
            <a:r>
              <a:rPr sz="794" spc="-9" dirty="0"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  <a:p>
            <a:pPr algn="ctr">
              <a:spcBef>
                <a:spcPts val="106"/>
              </a:spcBef>
            </a:pPr>
            <a:r>
              <a:rPr sz="794" spc="-9" dirty="0">
                <a:latin typeface="Gill Sans MT"/>
                <a:cs typeface="Gill Sans MT"/>
              </a:rPr>
              <a:t>Applicants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58142" y="2695015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08354" y="2199155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10%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08354" y="1703295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Gill Sans MT"/>
                <a:cs typeface="Gill Sans MT"/>
              </a:rPr>
              <a:t>20%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458540" y="3571875"/>
            <a:ext cx="4378699" cy="2677085"/>
            <a:chOff x="4900612" y="4048125"/>
            <a:chExt cx="4962525" cy="3034030"/>
          </a:xfrm>
        </p:grpSpPr>
        <p:sp>
          <p:nvSpPr>
            <p:cNvPr id="31" name="object 31"/>
            <p:cNvSpPr/>
            <p:nvPr/>
          </p:nvSpPr>
          <p:spPr>
            <a:xfrm>
              <a:off x="4905375" y="4090987"/>
              <a:ext cx="4953000" cy="2986405"/>
            </a:xfrm>
            <a:custGeom>
              <a:avLst/>
              <a:gdLst/>
              <a:ahLst/>
              <a:cxnLst/>
              <a:rect l="l" t="t" r="r" b="b"/>
              <a:pathLst>
                <a:path w="4953000" h="2986404">
                  <a:moveTo>
                    <a:pt x="1309687" y="2890837"/>
                  </a:moveTo>
                  <a:lnTo>
                    <a:pt x="1309687" y="2986087"/>
                  </a:lnTo>
                </a:path>
                <a:path w="4953000" h="2986404">
                  <a:moveTo>
                    <a:pt x="2119312" y="2890837"/>
                  </a:moveTo>
                  <a:lnTo>
                    <a:pt x="2119312" y="2986087"/>
                  </a:lnTo>
                </a:path>
                <a:path w="4953000" h="2986404">
                  <a:moveTo>
                    <a:pt x="2928937" y="2890837"/>
                  </a:moveTo>
                  <a:lnTo>
                    <a:pt x="2928937" y="2986087"/>
                  </a:lnTo>
                </a:path>
                <a:path w="4953000" h="2986404">
                  <a:moveTo>
                    <a:pt x="3738562" y="2890837"/>
                  </a:moveTo>
                  <a:lnTo>
                    <a:pt x="3738562" y="2986087"/>
                  </a:lnTo>
                </a:path>
                <a:path w="4953000" h="2986404">
                  <a:moveTo>
                    <a:pt x="4548187" y="2890837"/>
                  </a:moveTo>
                  <a:lnTo>
                    <a:pt x="4548187" y="2986087"/>
                  </a:lnTo>
                </a:path>
                <a:path w="4953000" h="2986404">
                  <a:moveTo>
                    <a:pt x="500062" y="2890837"/>
                  </a:moveTo>
                  <a:lnTo>
                    <a:pt x="500062" y="2986087"/>
                  </a:lnTo>
                </a:path>
                <a:path w="4953000" h="2986404">
                  <a:moveTo>
                    <a:pt x="95250" y="2895600"/>
                  </a:moveTo>
                  <a:lnTo>
                    <a:pt x="4953000" y="2895600"/>
                  </a:lnTo>
                </a:path>
                <a:path w="4953000" h="2986404">
                  <a:moveTo>
                    <a:pt x="95250" y="0"/>
                  </a:moveTo>
                  <a:lnTo>
                    <a:pt x="0" y="0"/>
                  </a:lnTo>
                </a:path>
                <a:path w="4953000" h="2986404">
                  <a:moveTo>
                    <a:pt x="95250" y="733425"/>
                  </a:moveTo>
                  <a:lnTo>
                    <a:pt x="0" y="733425"/>
                  </a:lnTo>
                </a:path>
                <a:path w="4953000" h="2986404">
                  <a:moveTo>
                    <a:pt x="95250" y="1457325"/>
                  </a:moveTo>
                  <a:lnTo>
                    <a:pt x="0" y="1457325"/>
                  </a:lnTo>
                </a:path>
                <a:path w="4953000" h="2986404">
                  <a:moveTo>
                    <a:pt x="95250" y="2171700"/>
                  </a:moveTo>
                  <a:lnTo>
                    <a:pt x="0" y="2171700"/>
                  </a:lnTo>
                </a:path>
                <a:path w="4953000" h="2986404">
                  <a:moveTo>
                    <a:pt x="95250" y="2895600"/>
                  </a:moveTo>
                  <a:lnTo>
                    <a:pt x="0" y="2895600"/>
                  </a:lnTo>
                </a:path>
                <a:path w="4953000" h="2986404">
                  <a:moveTo>
                    <a:pt x="90487" y="4762"/>
                  </a:moveTo>
                  <a:lnTo>
                    <a:pt x="90487" y="28908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2" name="object 32"/>
            <p:cNvSpPr/>
            <p:nvPr/>
          </p:nvSpPr>
          <p:spPr>
            <a:xfrm>
              <a:off x="5405437" y="4095750"/>
              <a:ext cx="4048125" cy="2886075"/>
            </a:xfrm>
            <a:custGeom>
              <a:avLst/>
              <a:gdLst/>
              <a:ahLst/>
              <a:cxnLst/>
              <a:rect l="l" t="t" r="r" b="b"/>
              <a:pathLst>
                <a:path w="4048125" h="2886075">
                  <a:moveTo>
                    <a:pt x="4048125" y="0"/>
                  </a:moveTo>
                  <a:lnTo>
                    <a:pt x="3238500" y="1572907"/>
                  </a:lnTo>
                  <a:lnTo>
                    <a:pt x="2428875" y="1743189"/>
                  </a:lnTo>
                  <a:lnTo>
                    <a:pt x="1619250" y="1772056"/>
                  </a:lnTo>
                  <a:lnTo>
                    <a:pt x="809625" y="1595996"/>
                  </a:lnTo>
                  <a:lnTo>
                    <a:pt x="0" y="1910575"/>
                  </a:lnTo>
                  <a:lnTo>
                    <a:pt x="0" y="2886075"/>
                  </a:lnTo>
                  <a:lnTo>
                    <a:pt x="4048125" y="2886075"/>
                  </a:lnTo>
                  <a:lnTo>
                    <a:pt x="4048125" y="0"/>
                  </a:lnTo>
                  <a:close/>
                </a:path>
              </a:pathLst>
            </a:custGeom>
            <a:solidFill>
              <a:srgbClr val="744C29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5405437" y="4095750"/>
              <a:ext cx="4048125" cy="1910714"/>
            </a:xfrm>
            <a:custGeom>
              <a:avLst/>
              <a:gdLst/>
              <a:ahLst/>
              <a:cxnLst/>
              <a:rect l="l" t="t" r="r" b="b"/>
              <a:pathLst>
                <a:path w="4048125" h="1910714">
                  <a:moveTo>
                    <a:pt x="0" y="1910575"/>
                  </a:moveTo>
                  <a:lnTo>
                    <a:pt x="809625" y="1595996"/>
                  </a:lnTo>
                  <a:lnTo>
                    <a:pt x="1619250" y="1772056"/>
                  </a:lnTo>
                  <a:lnTo>
                    <a:pt x="2428875" y="1743189"/>
                  </a:lnTo>
                  <a:lnTo>
                    <a:pt x="3238500" y="1572907"/>
                  </a:lnTo>
                  <a:lnTo>
                    <a:pt x="4048125" y="0"/>
                  </a:lnTo>
                </a:path>
              </a:pathLst>
            </a:custGeom>
            <a:ln w="19050">
              <a:solidFill>
                <a:srgbClr val="744C2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01212" y="4048125"/>
              <a:ext cx="95173" cy="952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1587" y="5621032"/>
              <a:ext cx="95173" cy="9525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1963" y="5791314"/>
              <a:ext cx="95173" cy="952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2338" y="5820181"/>
              <a:ext cx="95173" cy="9525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2713" y="5644121"/>
              <a:ext cx="95173" cy="9525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3088" y="5958700"/>
              <a:ext cx="95173" cy="9525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405437" y="4095750"/>
              <a:ext cx="4048125" cy="2886075"/>
            </a:xfrm>
            <a:custGeom>
              <a:avLst/>
              <a:gdLst/>
              <a:ahLst/>
              <a:cxnLst/>
              <a:rect l="l" t="t" r="r" b="b"/>
              <a:pathLst>
                <a:path w="4048125" h="2886075">
                  <a:moveTo>
                    <a:pt x="4048125" y="0"/>
                  </a:moveTo>
                  <a:lnTo>
                    <a:pt x="0" y="0"/>
                  </a:lnTo>
                  <a:lnTo>
                    <a:pt x="0" y="2886075"/>
                  </a:lnTo>
                  <a:lnTo>
                    <a:pt x="4048125" y="2886075"/>
                  </a:lnTo>
                  <a:lnTo>
                    <a:pt x="4048125" y="0"/>
                  </a:lnTo>
                  <a:close/>
                </a:path>
              </a:pathLst>
            </a:custGeom>
            <a:solidFill>
              <a:srgbClr val="C4996C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" name="object 41"/>
            <p:cNvSpPr/>
            <p:nvPr/>
          </p:nvSpPr>
          <p:spPr>
            <a:xfrm>
              <a:off x="5405437" y="4086225"/>
              <a:ext cx="4048125" cy="19050"/>
            </a:xfrm>
            <a:custGeom>
              <a:avLst/>
              <a:gdLst/>
              <a:ahLst/>
              <a:cxnLst/>
              <a:rect l="l" t="t" r="r" b="b"/>
              <a:pathLst>
                <a:path w="4048125" h="19050">
                  <a:moveTo>
                    <a:pt x="0" y="19049"/>
                  </a:moveTo>
                  <a:lnTo>
                    <a:pt x="4048125" y="19049"/>
                  </a:lnTo>
                  <a:lnTo>
                    <a:pt x="4048125" y="0"/>
                  </a:lnTo>
                  <a:lnTo>
                    <a:pt x="0" y="0"/>
                  </a:lnTo>
                  <a:lnTo>
                    <a:pt x="0" y="19049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1212" y="4048125"/>
              <a:ext cx="95173" cy="9525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1587" y="4048125"/>
              <a:ext cx="95173" cy="9525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1963" y="4048125"/>
              <a:ext cx="95173" cy="952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2338" y="4048125"/>
              <a:ext cx="95173" cy="9525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2713" y="4048125"/>
              <a:ext cx="95173" cy="9525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3088" y="4048125"/>
              <a:ext cx="95173" cy="95250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3991692" y="4163079"/>
            <a:ext cx="122213" cy="1448360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1206">
              <a:spcBef>
                <a:spcPts val="75"/>
              </a:spcBef>
            </a:pPr>
            <a:r>
              <a:rPr sz="794" dirty="0">
                <a:latin typeface="Calibri"/>
                <a:cs typeface="Calibri"/>
              </a:rPr>
              <a:t>Relative Rate Index </a:t>
            </a:r>
            <a:r>
              <a:rPr sz="794" spc="44" dirty="0">
                <a:latin typeface="Calibri"/>
                <a:cs typeface="Calibri"/>
              </a:rPr>
              <a:t>(%</a:t>
            </a:r>
            <a:r>
              <a:rPr sz="794" spc="4" dirty="0">
                <a:latin typeface="Calibri"/>
                <a:cs typeface="Calibri"/>
              </a:rPr>
              <a:t> </a:t>
            </a:r>
            <a:r>
              <a:rPr sz="794" spc="-9" dirty="0">
                <a:latin typeface="Calibri"/>
                <a:cs typeface="Calibri"/>
              </a:rPr>
              <a:t>Likelihood)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114712" y="3342155"/>
            <a:ext cx="257959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latin typeface="Arial Narrow"/>
                <a:cs typeface="Arial Narrow"/>
              </a:rPr>
              <a:t>Likelihood</a:t>
            </a:r>
            <a:r>
              <a:rPr sz="794" b="1" spc="18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of</a:t>
            </a:r>
            <a:r>
              <a:rPr sz="794" b="1" spc="22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NH</a:t>
            </a:r>
            <a:r>
              <a:rPr sz="794" b="1" spc="22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Whites</a:t>
            </a:r>
            <a:r>
              <a:rPr sz="794" b="1" spc="18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Experiencing</a:t>
            </a:r>
            <a:r>
              <a:rPr sz="794" b="1" spc="22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Housing</a:t>
            </a:r>
            <a:r>
              <a:rPr sz="794" b="1" spc="22" dirty="0">
                <a:latin typeface="Arial Narrow"/>
                <a:cs typeface="Arial Narrow"/>
              </a:rPr>
              <a:t> </a:t>
            </a:r>
            <a:r>
              <a:rPr sz="794" b="1" dirty="0">
                <a:latin typeface="Arial Narrow"/>
                <a:cs typeface="Arial Narrow"/>
              </a:rPr>
              <a:t>Outcomes,</a:t>
            </a:r>
            <a:r>
              <a:rPr sz="794" b="1" spc="18" dirty="0">
                <a:latin typeface="Arial Narrow"/>
                <a:cs typeface="Arial Narrow"/>
              </a:rPr>
              <a:t> </a:t>
            </a:r>
            <a:r>
              <a:rPr sz="794" b="1" spc="-18" dirty="0">
                <a:latin typeface="Arial Narrow"/>
                <a:cs typeface="Arial Narrow"/>
              </a:rPr>
              <a:t>2020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44866" y="6224868"/>
            <a:ext cx="51827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latin typeface="Calibri"/>
                <a:cs typeface="Calibri"/>
              </a:rPr>
              <a:t>Loan</a:t>
            </a:r>
            <a:r>
              <a:rPr sz="794" spc="49" dirty="0">
                <a:latin typeface="Calibri"/>
                <a:cs typeface="Calibri"/>
              </a:rPr>
              <a:t> </a:t>
            </a:r>
            <a:r>
              <a:rPr sz="794" spc="-9" dirty="0">
                <a:latin typeface="Calibri"/>
                <a:cs typeface="Calibri"/>
              </a:rPr>
              <a:t>Denial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92021" y="6224868"/>
            <a:ext cx="65274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latin typeface="Calibri"/>
                <a:cs typeface="Calibri"/>
              </a:rPr>
              <a:t>High</a:t>
            </a:r>
            <a:r>
              <a:rPr sz="794" spc="31" dirty="0">
                <a:latin typeface="Calibri"/>
                <a:cs typeface="Calibri"/>
              </a:rPr>
              <a:t> </a:t>
            </a:r>
            <a:r>
              <a:rPr sz="794" dirty="0">
                <a:latin typeface="Calibri"/>
                <a:cs typeface="Calibri"/>
              </a:rPr>
              <a:t>Cost</a:t>
            </a:r>
            <a:r>
              <a:rPr sz="794" spc="35" dirty="0">
                <a:latin typeface="Calibri"/>
                <a:cs typeface="Calibri"/>
              </a:rPr>
              <a:t> </a:t>
            </a:r>
            <a:r>
              <a:rPr sz="794" spc="-18" dirty="0">
                <a:latin typeface="Calibri"/>
                <a:cs typeface="Calibri"/>
              </a:rPr>
              <a:t>Loan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073610" y="6224868"/>
            <a:ext cx="51827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latin typeface="Calibri"/>
                <a:cs typeface="Calibri"/>
              </a:rPr>
              <a:t>Loan</a:t>
            </a:r>
            <a:r>
              <a:rPr sz="794" spc="49" dirty="0">
                <a:latin typeface="Calibri"/>
                <a:cs typeface="Calibri"/>
              </a:rPr>
              <a:t> </a:t>
            </a:r>
            <a:r>
              <a:rPr sz="794" spc="-9" dirty="0">
                <a:latin typeface="Calibri"/>
                <a:cs typeface="Calibri"/>
              </a:rPr>
              <a:t>Denial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720764" y="6224868"/>
            <a:ext cx="65274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latin typeface="Calibri"/>
                <a:cs typeface="Calibri"/>
              </a:rPr>
              <a:t>High</a:t>
            </a:r>
            <a:r>
              <a:rPr sz="794" spc="31" dirty="0">
                <a:latin typeface="Calibri"/>
                <a:cs typeface="Calibri"/>
              </a:rPr>
              <a:t> </a:t>
            </a:r>
            <a:r>
              <a:rPr sz="794" dirty="0">
                <a:latin typeface="Calibri"/>
                <a:cs typeface="Calibri"/>
              </a:rPr>
              <a:t>Cost</a:t>
            </a:r>
            <a:r>
              <a:rPr sz="794" spc="35" dirty="0">
                <a:latin typeface="Calibri"/>
                <a:cs typeface="Calibri"/>
              </a:rPr>
              <a:t> </a:t>
            </a:r>
            <a:r>
              <a:rPr sz="794" spc="-18" dirty="0">
                <a:latin typeface="Calibri"/>
                <a:cs typeface="Calibri"/>
              </a:rPr>
              <a:t>Loan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02356" y="6224868"/>
            <a:ext cx="51827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latin typeface="Calibri"/>
                <a:cs typeface="Calibri"/>
              </a:rPr>
              <a:t>Loan</a:t>
            </a:r>
            <a:r>
              <a:rPr sz="794" spc="49" dirty="0">
                <a:latin typeface="Calibri"/>
                <a:cs typeface="Calibri"/>
              </a:rPr>
              <a:t> </a:t>
            </a:r>
            <a:r>
              <a:rPr sz="794" spc="-9" dirty="0">
                <a:latin typeface="Calibri"/>
                <a:cs typeface="Calibri"/>
              </a:rPr>
              <a:t>Denial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149511" y="6224868"/>
            <a:ext cx="652743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latin typeface="Calibri"/>
                <a:cs typeface="Calibri"/>
              </a:rPr>
              <a:t>High</a:t>
            </a:r>
            <a:r>
              <a:rPr sz="794" spc="31" dirty="0">
                <a:latin typeface="Calibri"/>
                <a:cs typeface="Calibri"/>
              </a:rPr>
              <a:t> </a:t>
            </a:r>
            <a:r>
              <a:rPr sz="794" dirty="0">
                <a:latin typeface="Calibri"/>
                <a:cs typeface="Calibri"/>
              </a:rPr>
              <a:t>Cost</a:t>
            </a:r>
            <a:r>
              <a:rPr sz="794" spc="35" dirty="0">
                <a:latin typeface="Calibri"/>
                <a:cs typeface="Calibri"/>
              </a:rPr>
              <a:t> </a:t>
            </a:r>
            <a:r>
              <a:rPr sz="794" spc="-18" dirty="0">
                <a:latin typeface="Calibri"/>
                <a:cs typeface="Calibri"/>
              </a:rPr>
              <a:t>Loan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276284" y="6094599"/>
            <a:ext cx="15576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Calibri"/>
                <a:cs typeface="Calibri"/>
              </a:rPr>
              <a:t>0%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176040" y="3548063"/>
            <a:ext cx="25605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latin typeface="Calibri"/>
                <a:cs typeface="Calibri"/>
              </a:rPr>
              <a:t>100%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04265" y="1283073"/>
            <a:ext cx="3674408" cy="3073058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33619">
              <a:spcBef>
                <a:spcPts val="110"/>
              </a:spcBef>
            </a:pPr>
            <a:r>
              <a:rPr sz="2294" b="1" spc="71" dirty="0">
                <a:solidFill>
                  <a:srgbClr val="0065CC"/>
                </a:solidFill>
                <a:latin typeface="Calibri"/>
                <a:cs typeface="Calibri"/>
              </a:rPr>
              <a:t>Home</a:t>
            </a:r>
            <a:r>
              <a:rPr sz="2294" b="1" spc="-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101" dirty="0">
                <a:solidFill>
                  <a:srgbClr val="0065CC"/>
                </a:solidFill>
                <a:latin typeface="Calibri"/>
                <a:cs typeface="Calibri"/>
              </a:rPr>
              <a:t>Loan</a:t>
            </a:r>
            <a:r>
              <a:rPr sz="2294" b="1" spc="-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57" dirty="0">
                <a:solidFill>
                  <a:srgbClr val="0065CC"/>
                </a:solidFill>
                <a:latin typeface="Calibri"/>
                <a:cs typeface="Calibri"/>
              </a:rPr>
              <a:t>Denials</a:t>
            </a:r>
            <a:endParaRPr sz="2294">
              <a:latin typeface="Calibri"/>
              <a:cs typeface="Calibri"/>
            </a:endParaRPr>
          </a:p>
          <a:p>
            <a:pPr marL="33619" marR="26896">
              <a:lnSpc>
                <a:spcPts val="1394"/>
              </a:lnSpc>
              <a:spcBef>
                <a:spcPts val="146"/>
              </a:spcBef>
            </a:pP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For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individuals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applying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for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mortgage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loans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Howard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County,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8.6%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were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denied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approval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2020.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Rates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loan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denials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varied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by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race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ethnicity,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where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Black,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Hispanic,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Asian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applicants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more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be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denied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loans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18" dirty="0">
                <a:solidFill>
                  <a:srgbClr val="0F2F42"/>
                </a:solidFill>
                <a:latin typeface="Calibri"/>
                <a:cs typeface="Calibri"/>
              </a:rPr>
              <a:t>White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applicants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(3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times, 2.6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times,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2.2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times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respectively).</a:t>
            </a:r>
            <a:r>
              <a:rPr sz="993" spc="-13" baseline="11111" dirty="0">
                <a:solidFill>
                  <a:srgbClr val="323232"/>
                </a:solidFill>
                <a:latin typeface="Calibri"/>
                <a:cs typeface="Calibri"/>
              </a:rPr>
              <a:t>32</a:t>
            </a:r>
            <a:endParaRPr sz="993" baseline="11111">
              <a:latin typeface="Calibri"/>
              <a:cs typeface="Calibri"/>
            </a:endParaRPr>
          </a:p>
          <a:p>
            <a:pPr marL="33619" marR="193312">
              <a:lnSpc>
                <a:spcPts val="1394"/>
              </a:lnSpc>
              <a:spcBef>
                <a:spcPts val="1363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These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differential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experiences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place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Howard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County,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where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median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household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income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for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NH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Hispanic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is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more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than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$90,000,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demonstrate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systemic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inequity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home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buying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lending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process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even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among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groups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5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higher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socioeconomic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status.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These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experiences</a:t>
            </a:r>
            <a:r>
              <a:rPr sz="1191" spc="2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have</a:t>
            </a:r>
            <a:r>
              <a:rPr sz="1191" spc="18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far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reaching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impact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on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family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community</a:t>
            </a:r>
            <a:r>
              <a:rPr sz="1191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wealth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building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opportunities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for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groups.</a:t>
            </a:r>
            <a:endParaRPr sz="1191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226165" y="5457970"/>
            <a:ext cx="206187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Calibri"/>
                <a:cs typeface="Calibri"/>
              </a:rPr>
              <a:t>25%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226165" y="4821337"/>
            <a:ext cx="206187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Calibri"/>
                <a:cs typeface="Calibri"/>
              </a:rPr>
              <a:t>50%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226165" y="4184702"/>
            <a:ext cx="206187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latin typeface="Calibri"/>
                <a:cs typeface="Calibri"/>
              </a:rPr>
              <a:t>75%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308652" y="4224618"/>
            <a:ext cx="592231" cy="21508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90772" marR="4483" indent="-80126">
              <a:spcBef>
                <a:spcPts val="88"/>
              </a:spcBef>
            </a:pPr>
            <a:r>
              <a:rPr sz="662" b="1" dirty="0">
                <a:solidFill>
                  <a:srgbClr val="323232"/>
                </a:solidFill>
                <a:latin typeface="Arial Narrow"/>
                <a:cs typeface="Arial Narrow"/>
              </a:rPr>
              <a:t>White</a:t>
            </a:r>
            <a:r>
              <a:rPr sz="662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662" b="1" spc="-9" dirty="0">
                <a:solidFill>
                  <a:srgbClr val="323232"/>
                </a:solidFill>
                <a:latin typeface="Arial Narrow"/>
                <a:cs typeface="Arial Narrow"/>
              </a:rPr>
              <a:t>Advantage</a:t>
            </a:r>
            <a:r>
              <a:rPr sz="662" b="1" spc="44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662" b="1" dirty="0">
                <a:solidFill>
                  <a:srgbClr val="323232"/>
                </a:solidFill>
                <a:latin typeface="Arial Narrow"/>
                <a:cs typeface="Arial Narrow"/>
              </a:rPr>
              <a:t>vs.</a:t>
            </a:r>
            <a:r>
              <a:rPr sz="662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662" b="1" dirty="0">
                <a:solidFill>
                  <a:srgbClr val="323232"/>
                </a:solidFill>
                <a:latin typeface="Arial Narrow"/>
                <a:cs typeface="Arial Narrow"/>
              </a:rPr>
              <a:t>NH</a:t>
            </a:r>
            <a:r>
              <a:rPr sz="662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662" b="1" spc="-9" dirty="0">
                <a:solidFill>
                  <a:srgbClr val="323232"/>
                </a:solidFill>
                <a:latin typeface="Arial Narrow"/>
                <a:cs typeface="Arial Narrow"/>
              </a:rPr>
              <a:t>Black</a:t>
            </a:r>
            <a:endParaRPr sz="662">
              <a:latin typeface="Arial Narrow"/>
              <a:cs typeface="Arial Narrow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92821" y="4224618"/>
            <a:ext cx="592231" cy="21508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98617" marR="4483" indent="-87971">
              <a:spcBef>
                <a:spcPts val="88"/>
              </a:spcBef>
            </a:pPr>
            <a:r>
              <a:rPr sz="662" b="1" dirty="0">
                <a:solidFill>
                  <a:srgbClr val="323232"/>
                </a:solidFill>
                <a:latin typeface="Arial Narrow"/>
                <a:cs typeface="Arial Narrow"/>
              </a:rPr>
              <a:t>White</a:t>
            </a:r>
            <a:r>
              <a:rPr sz="662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662" b="1" spc="-9" dirty="0">
                <a:solidFill>
                  <a:srgbClr val="323232"/>
                </a:solidFill>
                <a:latin typeface="Arial Narrow"/>
                <a:cs typeface="Arial Narrow"/>
              </a:rPr>
              <a:t>Advantage</a:t>
            </a:r>
            <a:r>
              <a:rPr sz="662" b="1" spc="44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662" b="1" dirty="0">
                <a:solidFill>
                  <a:srgbClr val="323232"/>
                </a:solidFill>
                <a:latin typeface="Arial Narrow"/>
                <a:cs typeface="Arial Narrow"/>
              </a:rPr>
              <a:t>vs.</a:t>
            </a:r>
            <a:r>
              <a:rPr sz="662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662" b="1" spc="-9" dirty="0">
                <a:solidFill>
                  <a:srgbClr val="323232"/>
                </a:solidFill>
                <a:latin typeface="Arial Narrow"/>
                <a:cs typeface="Arial Narrow"/>
              </a:rPr>
              <a:t>Hispanic</a:t>
            </a:r>
            <a:endParaRPr sz="662">
              <a:latin typeface="Arial Narrow"/>
              <a:cs typeface="Arial Narrow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703911" y="4224618"/>
            <a:ext cx="592231" cy="21508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50167" marR="4483" indent="-139521">
              <a:spcBef>
                <a:spcPts val="88"/>
              </a:spcBef>
            </a:pPr>
            <a:r>
              <a:rPr sz="662" b="1" dirty="0">
                <a:solidFill>
                  <a:srgbClr val="323232"/>
                </a:solidFill>
                <a:latin typeface="Arial Narrow"/>
                <a:cs typeface="Arial Narrow"/>
              </a:rPr>
              <a:t>White</a:t>
            </a:r>
            <a:r>
              <a:rPr sz="662" b="1" spc="26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662" b="1" spc="-9" dirty="0">
                <a:solidFill>
                  <a:srgbClr val="323232"/>
                </a:solidFill>
                <a:latin typeface="Arial Narrow"/>
                <a:cs typeface="Arial Narrow"/>
              </a:rPr>
              <a:t>Advantage</a:t>
            </a:r>
            <a:r>
              <a:rPr sz="662" b="1" spc="44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662" b="1" dirty="0">
                <a:solidFill>
                  <a:srgbClr val="323232"/>
                </a:solidFill>
                <a:latin typeface="Arial Narrow"/>
                <a:cs typeface="Arial Narrow"/>
              </a:rPr>
              <a:t>vs.</a:t>
            </a:r>
            <a:r>
              <a:rPr sz="662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662" b="1" spc="-9" dirty="0">
                <a:solidFill>
                  <a:srgbClr val="323232"/>
                </a:solidFill>
                <a:latin typeface="Arial Narrow"/>
                <a:cs typeface="Arial Narrow"/>
              </a:rPr>
              <a:t>Asian</a:t>
            </a:r>
            <a:endParaRPr sz="662">
              <a:latin typeface="Arial Narrow"/>
              <a:cs typeface="Arial Narrow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143625" y="3748368"/>
            <a:ext cx="1302684" cy="2277596"/>
          </a:xfrm>
          <a:custGeom>
            <a:avLst/>
            <a:gdLst/>
            <a:ahLst/>
            <a:cxnLst/>
            <a:rect l="l" t="t" r="r" b="b"/>
            <a:pathLst>
              <a:path w="1476375" h="2581275">
                <a:moveTo>
                  <a:pt x="9525" y="0"/>
                </a:moveTo>
                <a:lnTo>
                  <a:pt x="0" y="0"/>
                </a:lnTo>
                <a:lnTo>
                  <a:pt x="0" y="2581275"/>
                </a:lnTo>
                <a:lnTo>
                  <a:pt x="9525" y="2581275"/>
                </a:lnTo>
                <a:lnTo>
                  <a:pt x="9525" y="0"/>
                </a:lnTo>
                <a:close/>
              </a:path>
              <a:path w="1476375" h="2581275">
                <a:moveTo>
                  <a:pt x="1476375" y="0"/>
                </a:moveTo>
                <a:lnTo>
                  <a:pt x="1466850" y="0"/>
                </a:lnTo>
                <a:lnTo>
                  <a:pt x="1466850" y="2581275"/>
                </a:lnTo>
                <a:lnTo>
                  <a:pt x="1476375" y="2581275"/>
                </a:lnTo>
                <a:lnTo>
                  <a:pt x="1476375" y="0"/>
                </a:lnTo>
                <a:close/>
              </a:path>
            </a:pathLst>
          </a:custGeom>
          <a:solidFill>
            <a:srgbClr val="C4996C">
              <a:alpha val="50199"/>
            </a:srgbClr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6" name="object 66"/>
          <p:cNvSpPr/>
          <p:nvPr/>
        </p:nvSpPr>
        <p:spPr>
          <a:xfrm>
            <a:off x="613504" y="4470945"/>
            <a:ext cx="378758" cy="378758"/>
          </a:xfrm>
          <a:custGeom>
            <a:avLst/>
            <a:gdLst/>
            <a:ahLst/>
            <a:cxnLst/>
            <a:rect l="l" t="t" r="r" b="b"/>
            <a:pathLst>
              <a:path w="429259" h="429260">
                <a:moveTo>
                  <a:pt x="42908" y="199034"/>
                </a:moveTo>
                <a:lnTo>
                  <a:pt x="25767" y="199034"/>
                </a:lnTo>
                <a:lnTo>
                  <a:pt x="25767" y="422643"/>
                </a:lnTo>
                <a:lnTo>
                  <a:pt x="26606" y="424675"/>
                </a:lnTo>
                <a:lnTo>
                  <a:pt x="29949" y="428015"/>
                </a:lnTo>
                <a:lnTo>
                  <a:pt x="31973" y="428853"/>
                </a:lnTo>
                <a:lnTo>
                  <a:pt x="396692" y="428853"/>
                </a:lnTo>
                <a:lnTo>
                  <a:pt x="398716" y="428015"/>
                </a:lnTo>
                <a:lnTo>
                  <a:pt x="402059" y="424662"/>
                </a:lnTo>
                <a:lnTo>
                  <a:pt x="402898" y="422643"/>
                </a:lnTo>
                <a:lnTo>
                  <a:pt x="402898" y="411708"/>
                </a:lnTo>
                <a:lnTo>
                  <a:pt x="42908" y="411708"/>
                </a:lnTo>
                <a:lnTo>
                  <a:pt x="42908" y="199034"/>
                </a:lnTo>
                <a:close/>
              </a:path>
              <a:path w="429259" h="429260">
                <a:moveTo>
                  <a:pt x="231204" y="265988"/>
                </a:moveTo>
                <a:lnTo>
                  <a:pt x="222905" y="411708"/>
                </a:lnTo>
                <a:lnTo>
                  <a:pt x="240045" y="411708"/>
                </a:lnTo>
                <a:lnTo>
                  <a:pt x="240045" y="283146"/>
                </a:lnTo>
                <a:lnTo>
                  <a:pt x="334327" y="283146"/>
                </a:lnTo>
                <a:lnTo>
                  <a:pt x="334327" y="272211"/>
                </a:lnTo>
                <a:lnTo>
                  <a:pt x="333489" y="270179"/>
                </a:lnTo>
                <a:lnTo>
                  <a:pt x="330145" y="266839"/>
                </a:lnTo>
                <a:lnTo>
                  <a:pt x="328127" y="266001"/>
                </a:lnTo>
                <a:lnTo>
                  <a:pt x="231204" y="265988"/>
                </a:lnTo>
                <a:close/>
              </a:path>
              <a:path w="429259" h="429260">
                <a:moveTo>
                  <a:pt x="334327" y="283146"/>
                </a:moveTo>
                <a:lnTo>
                  <a:pt x="317187" y="283146"/>
                </a:lnTo>
                <a:lnTo>
                  <a:pt x="317187" y="411708"/>
                </a:lnTo>
                <a:lnTo>
                  <a:pt x="334327" y="411708"/>
                </a:lnTo>
                <a:lnTo>
                  <a:pt x="334327" y="283146"/>
                </a:lnTo>
                <a:close/>
              </a:path>
              <a:path w="429259" h="429260">
                <a:moveTo>
                  <a:pt x="245419" y="73952"/>
                </a:moveTo>
                <a:lnTo>
                  <a:pt x="214332" y="73952"/>
                </a:lnTo>
                <a:lnTo>
                  <a:pt x="385757" y="187528"/>
                </a:lnTo>
                <a:lnTo>
                  <a:pt x="385757" y="411708"/>
                </a:lnTo>
                <a:lnTo>
                  <a:pt x="402898" y="411708"/>
                </a:lnTo>
                <a:lnTo>
                  <a:pt x="402898" y="199034"/>
                </a:lnTo>
                <a:lnTo>
                  <a:pt x="428611" y="199034"/>
                </a:lnTo>
                <a:lnTo>
                  <a:pt x="428611" y="184035"/>
                </a:lnTo>
                <a:lnTo>
                  <a:pt x="411471" y="184035"/>
                </a:lnTo>
                <a:lnTo>
                  <a:pt x="245419" y="73952"/>
                </a:lnTo>
                <a:close/>
              </a:path>
              <a:path w="429259" h="429260">
                <a:moveTo>
                  <a:pt x="102642" y="188849"/>
                </a:moveTo>
                <a:lnTo>
                  <a:pt x="102106" y="188861"/>
                </a:lnTo>
                <a:lnTo>
                  <a:pt x="101302" y="188861"/>
                </a:lnTo>
                <a:lnTo>
                  <a:pt x="99254" y="189255"/>
                </a:lnTo>
                <a:lnTo>
                  <a:pt x="97567" y="190258"/>
                </a:lnTo>
                <a:lnTo>
                  <a:pt x="94937" y="193497"/>
                </a:lnTo>
                <a:lnTo>
                  <a:pt x="94398" y="195059"/>
                </a:lnTo>
                <a:lnTo>
                  <a:pt x="94338" y="268363"/>
                </a:lnTo>
                <a:lnTo>
                  <a:pt x="95091" y="270179"/>
                </a:lnTo>
                <a:lnTo>
                  <a:pt x="95214" y="270421"/>
                </a:lnTo>
                <a:lnTo>
                  <a:pt x="98520" y="273735"/>
                </a:lnTo>
                <a:lnTo>
                  <a:pt x="100538" y="274574"/>
                </a:lnTo>
                <a:lnTo>
                  <a:pt x="173841" y="274574"/>
                </a:lnTo>
                <a:lnTo>
                  <a:pt x="175865" y="273735"/>
                </a:lnTo>
                <a:lnTo>
                  <a:pt x="179171" y="270421"/>
                </a:lnTo>
                <a:lnTo>
                  <a:pt x="179294" y="270179"/>
                </a:lnTo>
                <a:lnTo>
                  <a:pt x="180047" y="268363"/>
                </a:lnTo>
                <a:lnTo>
                  <a:pt x="180047" y="257429"/>
                </a:lnTo>
                <a:lnTo>
                  <a:pt x="111478" y="257429"/>
                </a:lnTo>
                <a:lnTo>
                  <a:pt x="111478" y="206006"/>
                </a:lnTo>
                <a:lnTo>
                  <a:pt x="180047" y="206006"/>
                </a:lnTo>
                <a:lnTo>
                  <a:pt x="180047" y="195059"/>
                </a:lnTo>
                <a:lnTo>
                  <a:pt x="179209" y="193040"/>
                </a:lnTo>
                <a:lnTo>
                  <a:pt x="175865" y="189699"/>
                </a:lnTo>
                <a:lnTo>
                  <a:pt x="173841" y="188861"/>
                </a:lnTo>
                <a:lnTo>
                  <a:pt x="101838" y="188849"/>
                </a:lnTo>
                <a:lnTo>
                  <a:pt x="102642" y="188849"/>
                </a:lnTo>
                <a:close/>
              </a:path>
              <a:path w="429259" h="429260">
                <a:moveTo>
                  <a:pt x="180047" y="206006"/>
                </a:moveTo>
                <a:lnTo>
                  <a:pt x="162907" y="206006"/>
                </a:lnTo>
                <a:lnTo>
                  <a:pt x="162907" y="257429"/>
                </a:lnTo>
                <a:lnTo>
                  <a:pt x="180047" y="257429"/>
                </a:lnTo>
                <a:lnTo>
                  <a:pt x="180047" y="206006"/>
                </a:lnTo>
                <a:close/>
              </a:path>
              <a:path w="429259" h="429260">
                <a:moveTo>
                  <a:pt x="215394" y="0"/>
                </a:moveTo>
                <a:lnTo>
                  <a:pt x="213260" y="292"/>
                </a:lnTo>
                <a:lnTo>
                  <a:pt x="211907" y="444"/>
                </a:lnTo>
                <a:lnTo>
                  <a:pt x="210656" y="889"/>
                </a:lnTo>
                <a:lnTo>
                  <a:pt x="3804" y="137160"/>
                </a:lnTo>
                <a:lnTo>
                  <a:pt x="1250" y="138899"/>
                </a:lnTo>
                <a:lnTo>
                  <a:pt x="0" y="141312"/>
                </a:lnTo>
                <a:lnTo>
                  <a:pt x="104" y="203517"/>
                </a:lnTo>
                <a:lnTo>
                  <a:pt x="1642" y="206019"/>
                </a:lnTo>
                <a:lnTo>
                  <a:pt x="7700" y="209169"/>
                </a:lnTo>
                <a:lnTo>
                  <a:pt x="10622" y="208991"/>
                </a:lnTo>
                <a:lnTo>
                  <a:pt x="13444" y="207073"/>
                </a:lnTo>
                <a:lnTo>
                  <a:pt x="25767" y="199034"/>
                </a:lnTo>
                <a:lnTo>
                  <a:pt x="42908" y="199034"/>
                </a:lnTo>
                <a:lnTo>
                  <a:pt x="42908" y="187528"/>
                </a:lnTo>
                <a:lnTo>
                  <a:pt x="48179" y="184035"/>
                </a:lnTo>
                <a:lnTo>
                  <a:pt x="17194" y="184035"/>
                </a:lnTo>
                <a:lnTo>
                  <a:pt x="17194" y="148958"/>
                </a:lnTo>
                <a:lnTo>
                  <a:pt x="214332" y="19316"/>
                </a:lnTo>
                <a:lnTo>
                  <a:pt x="246002" y="19316"/>
                </a:lnTo>
                <a:lnTo>
                  <a:pt x="217359" y="444"/>
                </a:lnTo>
                <a:lnTo>
                  <a:pt x="215394" y="0"/>
                </a:lnTo>
                <a:close/>
              </a:path>
              <a:path w="429259" h="429260">
                <a:moveTo>
                  <a:pt x="428611" y="199034"/>
                </a:moveTo>
                <a:lnTo>
                  <a:pt x="402898" y="199034"/>
                </a:lnTo>
                <a:lnTo>
                  <a:pt x="415221" y="207073"/>
                </a:lnTo>
                <a:lnTo>
                  <a:pt x="418043" y="208991"/>
                </a:lnTo>
                <a:lnTo>
                  <a:pt x="420965" y="209169"/>
                </a:lnTo>
                <a:lnTo>
                  <a:pt x="427031" y="206006"/>
                </a:lnTo>
                <a:lnTo>
                  <a:pt x="428561" y="203517"/>
                </a:lnTo>
                <a:lnTo>
                  <a:pt x="428611" y="199034"/>
                </a:lnTo>
                <a:close/>
              </a:path>
              <a:path w="429259" h="429260">
                <a:moveTo>
                  <a:pt x="215940" y="54356"/>
                </a:moveTo>
                <a:lnTo>
                  <a:pt x="212725" y="54356"/>
                </a:lnTo>
                <a:lnTo>
                  <a:pt x="209510" y="56540"/>
                </a:lnTo>
                <a:lnTo>
                  <a:pt x="17194" y="184035"/>
                </a:lnTo>
                <a:lnTo>
                  <a:pt x="48179" y="184035"/>
                </a:lnTo>
                <a:lnTo>
                  <a:pt x="214332" y="73952"/>
                </a:lnTo>
                <a:lnTo>
                  <a:pt x="245419" y="73952"/>
                </a:lnTo>
                <a:lnTo>
                  <a:pt x="219155" y="56540"/>
                </a:lnTo>
                <a:lnTo>
                  <a:pt x="215940" y="54356"/>
                </a:lnTo>
                <a:close/>
              </a:path>
              <a:path w="429259" h="429260">
                <a:moveTo>
                  <a:pt x="246002" y="19316"/>
                </a:moveTo>
                <a:lnTo>
                  <a:pt x="214332" y="19316"/>
                </a:lnTo>
                <a:lnTo>
                  <a:pt x="411471" y="148958"/>
                </a:lnTo>
                <a:lnTo>
                  <a:pt x="411471" y="184035"/>
                </a:lnTo>
                <a:lnTo>
                  <a:pt x="428611" y="184035"/>
                </a:lnTo>
                <a:lnTo>
                  <a:pt x="428665" y="141312"/>
                </a:lnTo>
                <a:lnTo>
                  <a:pt x="427414" y="138899"/>
                </a:lnTo>
                <a:lnTo>
                  <a:pt x="424860" y="137160"/>
                </a:lnTo>
                <a:lnTo>
                  <a:pt x="246002" y="19316"/>
                </a:lnTo>
                <a:close/>
              </a:path>
            </a:pathLst>
          </a:custGeom>
          <a:solidFill>
            <a:srgbClr val="9C7B5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7" name="object 67"/>
          <p:cNvSpPr/>
          <p:nvPr/>
        </p:nvSpPr>
        <p:spPr>
          <a:xfrm>
            <a:off x="613504" y="5059254"/>
            <a:ext cx="378758" cy="378758"/>
          </a:xfrm>
          <a:custGeom>
            <a:avLst/>
            <a:gdLst/>
            <a:ahLst/>
            <a:cxnLst/>
            <a:rect l="l" t="t" r="r" b="b"/>
            <a:pathLst>
              <a:path w="429259" h="429260">
                <a:moveTo>
                  <a:pt x="42908" y="199034"/>
                </a:moveTo>
                <a:lnTo>
                  <a:pt x="25767" y="199034"/>
                </a:lnTo>
                <a:lnTo>
                  <a:pt x="25767" y="422643"/>
                </a:lnTo>
                <a:lnTo>
                  <a:pt x="26606" y="424675"/>
                </a:lnTo>
                <a:lnTo>
                  <a:pt x="29949" y="428015"/>
                </a:lnTo>
                <a:lnTo>
                  <a:pt x="31973" y="428853"/>
                </a:lnTo>
                <a:lnTo>
                  <a:pt x="396692" y="428853"/>
                </a:lnTo>
                <a:lnTo>
                  <a:pt x="398716" y="428015"/>
                </a:lnTo>
                <a:lnTo>
                  <a:pt x="402059" y="424662"/>
                </a:lnTo>
                <a:lnTo>
                  <a:pt x="402898" y="422643"/>
                </a:lnTo>
                <a:lnTo>
                  <a:pt x="402898" y="411708"/>
                </a:lnTo>
                <a:lnTo>
                  <a:pt x="42908" y="411708"/>
                </a:lnTo>
                <a:lnTo>
                  <a:pt x="42908" y="199034"/>
                </a:lnTo>
                <a:close/>
              </a:path>
              <a:path w="429259" h="429260">
                <a:moveTo>
                  <a:pt x="231204" y="265988"/>
                </a:moveTo>
                <a:lnTo>
                  <a:pt x="222905" y="411708"/>
                </a:lnTo>
                <a:lnTo>
                  <a:pt x="240045" y="411708"/>
                </a:lnTo>
                <a:lnTo>
                  <a:pt x="240045" y="283146"/>
                </a:lnTo>
                <a:lnTo>
                  <a:pt x="334327" y="283146"/>
                </a:lnTo>
                <a:lnTo>
                  <a:pt x="334327" y="272211"/>
                </a:lnTo>
                <a:lnTo>
                  <a:pt x="333489" y="270179"/>
                </a:lnTo>
                <a:lnTo>
                  <a:pt x="330145" y="266839"/>
                </a:lnTo>
                <a:lnTo>
                  <a:pt x="328127" y="266001"/>
                </a:lnTo>
                <a:lnTo>
                  <a:pt x="231204" y="265988"/>
                </a:lnTo>
                <a:close/>
              </a:path>
              <a:path w="429259" h="429260">
                <a:moveTo>
                  <a:pt x="334327" y="283146"/>
                </a:moveTo>
                <a:lnTo>
                  <a:pt x="317187" y="283146"/>
                </a:lnTo>
                <a:lnTo>
                  <a:pt x="317187" y="411708"/>
                </a:lnTo>
                <a:lnTo>
                  <a:pt x="334327" y="411708"/>
                </a:lnTo>
                <a:lnTo>
                  <a:pt x="334327" y="283146"/>
                </a:lnTo>
                <a:close/>
              </a:path>
              <a:path w="429259" h="429260">
                <a:moveTo>
                  <a:pt x="245419" y="73952"/>
                </a:moveTo>
                <a:lnTo>
                  <a:pt x="214332" y="73952"/>
                </a:lnTo>
                <a:lnTo>
                  <a:pt x="385757" y="187528"/>
                </a:lnTo>
                <a:lnTo>
                  <a:pt x="385757" y="411708"/>
                </a:lnTo>
                <a:lnTo>
                  <a:pt x="402898" y="411708"/>
                </a:lnTo>
                <a:lnTo>
                  <a:pt x="402898" y="199034"/>
                </a:lnTo>
                <a:lnTo>
                  <a:pt x="428611" y="199034"/>
                </a:lnTo>
                <a:lnTo>
                  <a:pt x="428611" y="184035"/>
                </a:lnTo>
                <a:lnTo>
                  <a:pt x="411471" y="184035"/>
                </a:lnTo>
                <a:lnTo>
                  <a:pt x="245419" y="73952"/>
                </a:lnTo>
                <a:close/>
              </a:path>
              <a:path w="429259" h="429260">
                <a:moveTo>
                  <a:pt x="102642" y="188849"/>
                </a:moveTo>
                <a:lnTo>
                  <a:pt x="102106" y="188861"/>
                </a:lnTo>
                <a:lnTo>
                  <a:pt x="101302" y="188861"/>
                </a:lnTo>
                <a:lnTo>
                  <a:pt x="99254" y="189255"/>
                </a:lnTo>
                <a:lnTo>
                  <a:pt x="97567" y="190258"/>
                </a:lnTo>
                <a:lnTo>
                  <a:pt x="94937" y="193497"/>
                </a:lnTo>
                <a:lnTo>
                  <a:pt x="94398" y="195059"/>
                </a:lnTo>
                <a:lnTo>
                  <a:pt x="94338" y="268363"/>
                </a:lnTo>
                <a:lnTo>
                  <a:pt x="95091" y="270179"/>
                </a:lnTo>
                <a:lnTo>
                  <a:pt x="95214" y="270421"/>
                </a:lnTo>
                <a:lnTo>
                  <a:pt x="98520" y="273735"/>
                </a:lnTo>
                <a:lnTo>
                  <a:pt x="100538" y="274574"/>
                </a:lnTo>
                <a:lnTo>
                  <a:pt x="173841" y="274574"/>
                </a:lnTo>
                <a:lnTo>
                  <a:pt x="175865" y="273735"/>
                </a:lnTo>
                <a:lnTo>
                  <a:pt x="179171" y="270421"/>
                </a:lnTo>
                <a:lnTo>
                  <a:pt x="179294" y="270179"/>
                </a:lnTo>
                <a:lnTo>
                  <a:pt x="180047" y="268363"/>
                </a:lnTo>
                <a:lnTo>
                  <a:pt x="180047" y="257429"/>
                </a:lnTo>
                <a:lnTo>
                  <a:pt x="111478" y="257429"/>
                </a:lnTo>
                <a:lnTo>
                  <a:pt x="111478" y="206006"/>
                </a:lnTo>
                <a:lnTo>
                  <a:pt x="180047" y="206006"/>
                </a:lnTo>
                <a:lnTo>
                  <a:pt x="180047" y="195059"/>
                </a:lnTo>
                <a:lnTo>
                  <a:pt x="179209" y="193040"/>
                </a:lnTo>
                <a:lnTo>
                  <a:pt x="175865" y="189699"/>
                </a:lnTo>
                <a:lnTo>
                  <a:pt x="173841" y="188861"/>
                </a:lnTo>
                <a:lnTo>
                  <a:pt x="101838" y="188849"/>
                </a:lnTo>
                <a:lnTo>
                  <a:pt x="102642" y="188849"/>
                </a:lnTo>
                <a:close/>
              </a:path>
              <a:path w="429259" h="429260">
                <a:moveTo>
                  <a:pt x="180047" y="206006"/>
                </a:moveTo>
                <a:lnTo>
                  <a:pt x="162907" y="206006"/>
                </a:lnTo>
                <a:lnTo>
                  <a:pt x="162907" y="257429"/>
                </a:lnTo>
                <a:lnTo>
                  <a:pt x="180047" y="257429"/>
                </a:lnTo>
                <a:lnTo>
                  <a:pt x="180047" y="206006"/>
                </a:lnTo>
                <a:close/>
              </a:path>
              <a:path w="429259" h="429260">
                <a:moveTo>
                  <a:pt x="215394" y="0"/>
                </a:moveTo>
                <a:lnTo>
                  <a:pt x="213260" y="292"/>
                </a:lnTo>
                <a:lnTo>
                  <a:pt x="211907" y="444"/>
                </a:lnTo>
                <a:lnTo>
                  <a:pt x="210656" y="889"/>
                </a:lnTo>
                <a:lnTo>
                  <a:pt x="3804" y="137160"/>
                </a:lnTo>
                <a:lnTo>
                  <a:pt x="1250" y="138899"/>
                </a:lnTo>
                <a:lnTo>
                  <a:pt x="0" y="141312"/>
                </a:lnTo>
                <a:lnTo>
                  <a:pt x="104" y="203517"/>
                </a:lnTo>
                <a:lnTo>
                  <a:pt x="1642" y="206019"/>
                </a:lnTo>
                <a:lnTo>
                  <a:pt x="7700" y="209169"/>
                </a:lnTo>
                <a:lnTo>
                  <a:pt x="10622" y="208991"/>
                </a:lnTo>
                <a:lnTo>
                  <a:pt x="13444" y="207073"/>
                </a:lnTo>
                <a:lnTo>
                  <a:pt x="25767" y="199034"/>
                </a:lnTo>
                <a:lnTo>
                  <a:pt x="42908" y="199034"/>
                </a:lnTo>
                <a:lnTo>
                  <a:pt x="42908" y="187528"/>
                </a:lnTo>
                <a:lnTo>
                  <a:pt x="48179" y="184035"/>
                </a:lnTo>
                <a:lnTo>
                  <a:pt x="17194" y="184035"/>
                </a:lnTo>
                <a:lnTo>
                  <a:pt x="17194" y="148958"/>
                </a:lnTo>
                <a:lnTo>
                  <a:pt x="214332" y="19316"/>
                </a:lnTo>
                <a:lnTo>
                  <a:pt x="246002" y="19316"/>
                </a:lnTo>
                <a:lnTo>
                  <a:pt x="217359" y="444"/>
                </a:lnTo>
                <a:lnTo>
                  <a:pt x="215394" y="0"/>
                </a:lnTo>
                <a:close/>
              </a:path>
              <a:path w="429259" h="429260">
                <a:moveTo>
                  <a:pt x="428611" y="199034"/>
                </a:moveTo>
                <a:lnTo>
                  <a:pt x="402898" y="199034"/>
                </a:lnTo>
                <a:lnTo>
                  <a:pt x="415221" y="207073"/>
                </a:lnTo>
                <a:lnTo>
                  <a:pt x="418043" y="208991"/>
                </a:lnTo>
                <a:lnTo>
                  <a:pt x="420965" y="209169"/>
                </a:lnTo>
                <a:lnTo>
                  <a:pt x="427031" y="206006"/>
                </a:lnTo>
                <a:lnTo>
                  <a:pt x="428561" y="203517"/>
                </a:lnTo>
                <a:lnTo>
                  <a:pt x="428611" y="199034"/>
                </a:lnTo>
                <a:close/>
              </a:path>
              <a:path w="429259" h="429260">
                <a:moveTo>
                  <a:pt x="215940" y="54356"/>
                </a:moveTo>
                <a:lnTo>
                  <a:pt x="212725" y="54356"/>
                </a:lnTo>
                <a:lnTo>
                  <a:pt x="209510" y="56540"/>
                </a:lnTo>
                <a:lnTo>
                  <a:pt x="17194" y="184035"/>
                </a:lnTo>
                <a:lnTo>
                  <a:pt x="48179" y="184035"/>
                </a:lnTo>
                <a:lnTo>
                  <a:pt x="214332" y="73952"/>
                </a:lnTo>
                <a:lnTo>
                  <a:pt x="245419" y="73952"/>
                </a:lnTo>
                <a:lnTo>
                  <a:pt x="219155" y="56540"/>
                </a:lnTo>
                <a:lnTo>
                  <a:pt x="215940" y="54356"/>
                </a:lnTo>
                <a:close/>
              </a:path>
              <a:path w="429259" h="429260">
                <a:moveTo>
                  <a:pt x="246002" y="19316"/>
                </a:moveTo>
                <a:lnTo>
                  <a:pt x="214332" y="19316"/>
                </a:lnTo>
                <a:lnTo>
                  <a:pt x="411471" y="148958"/>
                </a:lnTo>
                <a:lnTo>
                  <a:pt x="411471" y="184035"/>
                </a:lnTo>
                <a:lnTo>
                  <a:pt x="428611" y="184035"/>
                </a:lnTo>
                <a:lnTo>
                  <a:pt x="428665" y="141312"/>
                </a:lnTo>
                <a:lnTo>
                  <a:pt x="427414" y="138899"/>
                </a:lnTo>
                <a:lnTo>
                  <a:pt x="424860" y="137160"/>
                </a:lnTo>
                <a:lnTo>
                  <a:pt x="246002" y="19316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8" name="object 68"/>
          <p:cNvSpPr/>
          <p:nvPr/>
        </p:nvSpPr>
        <p:spPr>
          <a:xfrm>
            <a:off x="613504" y="5647563"/>
            <a:ext cx="378758" cy="378758"/>
          </a:xfrm>
          <a:custGeom>
            <a:avLst/>
            <a:gdLst/>
            <a:ahLst/>
            <a:cxnLst/>
            <a:rect l="l" t="t" r="r" b="b"/>
            <a:pathLst>
              <a:path w="429259" h="429259">
                <a:moveTo>
                  <a:pt x="42908" y="199038"/>
                </a:moveTo>
                <a:lnTo>
                  <a:pt x="25767" y="199038"/>
                </a:lnTo>
                <a:lnTo>
                  <a:pt x="25767" y="422647"/>
                </a:lnTo>
                <a:lnTo>
                  <a:pt x="26606" y="424671"/>
                </a:lnTo>
                <a:lnTo>
                  <a:pt x="29949" y="428015"/>
                </a:lnTo>
                <a:lnTo>
                  <a:pt x="31973" y="428853"/>
                </a:lnTo>
                <a:lnTo>
                  <a:pt x="396692" y="428853"/>
                </a:lnTo>
                <a:lnTo>
                  <a:pt x="398716" y="428015"/>
                </a:lnTo>
                <a:lnTo>
                  <a:pt x="402059" y="424666"/>
                </a:lnTo>
                <a:lnTo>
                  <a:pt x="402898" y="422647"/>
                </a:lnTo>
                <a:lnTo>
                  <a:pt x="402898" y="411708"/>
                </a:lnTo>
                <a:lnTo>
                  <a:pt x="42908" y="411708"/>
                </a:lnTo>
                <a:lnTo>
                  <a:pt x="42908" y="199038"/>
                </a:lnTo>
                <a:close/>
              </a:path>
              <a:path w="429259" h="429259">
                <a:moveTo>
                  <a:pt x="328127" y="266001"/>
                </a:moveTo>
                <a:lnTo>
                  <a:pt x="230668" y="266001"/>
                </a:lnTo>
                <a:lnTo>
                  <a:pt x="228461" y="266209"/>
                </a:lnTo>
                <a:lnTo>
                  <a:pt x="226616" y="267136"/>
                </a:lnTo>
                <a:lnTo>
                  <a:pt x="223634" y="270421"/>
                </a:lnTo>
                <a:lnTo>
                  <a:pt x="222951" y="272206"/>
                </a:lnTo>
                <a:lnTo>
                  <a:pt x="222905" y="411708"/>
                </a:lnTo>
                <a:lnTo>
                  <a:pt x="240045" y="411708"/>
                </a:lnTo>
                <a:lnTo>
                  <a:pt x="240045" y="283146"/>
                </a:lnTo>
                <a:lnTo>
                  <a:pt x="334327" y="283146"/>
                </a:lnTo>
                <a:lnTo>
                  <a:pt x="334327" y="272206"/>
                </a:lnTo>
                <a:lnTo>
                  <a:pt x="333489" y="270182"/>
                </a:lnTo>
                <a:lnTo>
                  <a:pt x="330145" y="266839"/>
                </a:lnTo>
                <a:lnTo>
                  <a:pt x="328127" y="266001"/>
                </a:lnTo>
                <a:close/>
              </a:path>
              <a:path w="429259" h="429259">
                <a:moveTo>
                  <a:pt x="334327" y="283146"/>
                </a:moveTo>
                <a:lnTo>
                  <a:pt x="317187" y="283146"/>
                </a:lnTo>
                <a:lnTo>
                  <a:pt x="317187" y="411708"/>
                </a:lnTo>
                <a:lnTo>
                  <a:pt x="334327" y="411708"/>
                </a:lnTo>
                <a:lnTo>
                  <a:pt x="334327" y="283146"/>
                </a:lnTo>
                <a:close/>
              </a:path>
              <a:path w="429259" h="429259">
                <a:moveTo>
                  <a:pt x="245418" y="73952"/>
                </a:moveTo>
                <a:lnTo>
                  <a:pt x="214332" y="73952"/>
                </a:lnTo>
                <a:lnTo>
                  <a:pt x="385757" y="187524"/>
                </a:lnTo>
                <a:lnTo>
                  <a:pt x="385757" y="411708"/>
                </a:lnTo>
                <a:lnTo>
                  <a:pt x="402898" y="411708"/>
                </a:lnTo>
                <a:lnTo>
                  <a:pt x="402898" y="199038"/>
                </a:lnTo>
                <a:lnTo>
                  <a:pt x="428611" y="199038"/>
                </a:lnTo>
                <a:lnTo>
                  <a:pt x="428611" y="184040"/>
                </a:lnTo>
                <a:lnTo>
                  <a:pt x="411471" y="184040"/>
                </a:lnTo>
                <a:lnTo>
                  <a:pt x="245418" y="73952"/>
                </a:lnTo>
                <a:close/>
              </a:path>
              <a:path w="429259" h="429259">
                <a:moveTo>
                  <a:pt x="173841" y="188857"/>
                </a:moveTo>
                <a:lnTo>
                  <a:pt x="101302" y="188857"/>
                </a:lnTo>
                <a:lnTo>
                  <a:pt x="99254" y="189250"/>
                </a:lnTo>
                <a:lnTo>
                  <a:pt x="97567" y="190257"/>
                </a:lnTo>
                <a:lnTo>
                  <a:pt x="94937" y="193492"/>
                </a:lnTo>
                <a:lnTo>
                  <a:pt x="94395" y="195064"/>
                </a:lnTo>
                <a:lnTo>
                  <a:pt x="94338" y="268367"/>
                </a:lnTo>
                <a:lnTo>
                  <a:pt x="95091" y="270182"/>
                </a:lnTo>
                <a:lnTo>
                  <a:pt x="95210" y="270421"/>
                </a:lnTo>
                <a:lnTo>
                  <a:pt x="98520" y="273734"/>
                </a:lnTo>
                <a:lnTo>
                  <a:pt x="100538" y="274574"/>
                </a:lnTo>
                <a:lnTo>
                  <a:pt x="173841" y="274574"/>
                </a:lnTo>
                <a:lnTo>
                  <a:pt x="175865" y="273734"/>
                </a:lnTo>
                <a:lnTo>
                  <a:pt x="179175" y="270421"/>
                </a:lnTo>
                <a:lnTo>
                  <a:pt x="179294" y="270182"/>
                </a:lnTo>
                <a:lnTo>
                  <a:pt x="180047" y="268367"/>
                </a:lnTo>
                <a:lnTo>
                  <a:pt x="180047" y="257429"/>
                </a:lnTo>
                <a:lnTo>
                  <a:pt x="111478" y="257429"/>
                </a:lnTo>
                <a:lnTo>
                  <a:pt x="111478" y="206002"/>
                </a:lnTo>
                <a:lnTo>
                  <a:pt x="180047" y="206002"/>
                </a:lnTo>
                <a:lnTo>
                  <a:pt x="180047" y="195064"/>
                </a:lnTo>
                <a:lnTo>
                  <a:pt x="179209" y="193045"/>
                </a:lnTo>
                <a:lnTo>
                  <a:pt x="175865" y="189696"/>
                </a:lnTo>
                <a:lnTo>
                  <a:pt x="173841" y="188857"/>
                </a:lnTo>
                <a:close/>
              </a:path>
              <a:path w="429259" h="429259">
                <a:moveTo>
                  <a:pt x="180047" y="206002"/>
                </a:moveTo>
                <a:lnTo>
                  <a:pt x="162907" y="206002"/>
                </a:lnTo>
                <a:lnTo>
                  <a:pt x="162907" y="257429"/>
                </a:lnTo>
                <a:lnTo>
                  <a:pt x="180047" y="257429"/>
                </a:lnTo>
                <a:lnTo>
                  <a:pt x="180047" y="206002"/>
                </a:lnTo>
                <a:close/>
              </a:path>
              <a:path w="429259" h="429259">
                <a:moveTo>
                  <a:pt x="215394" y="0"/>
                </a:moveTo>
                <a:lnTo>
                  <a:pt x="213260" y="292"/>
                </a:lnTo>
                <a:lnTo>
                  <a:pt x="211907" y="444"/>
                </a:lnTo>
                <a:lnTo>
                  <a:pt x="210656" y="889"/>
                </a:lnTo>
                <a:lnTo>
                  <a:pt x="3804" y="137165"/>
                </a:lnTo>
                <a:lnTo>
                  <a:pt x="1250" y="138901"/>
                </a:lnTo>
                <a:lnTo>
                  <a:pt x="0" y="141312"/>
                </a:lnTo>
                <a:lnTo>
                  <a:pt x="104" y="203522"/>
                </a:lnTo>
                <a:lnTo>
                  <a:pt x="1642" y="206018"/>
                </a:lnTo>
                <a:lnTo>
                  <a:pt x="7700" y="209169"/>
                </a:lnTo>
                <a:lnTo>
                  <a:pt x="10622" y="208995"/>
                </a:lnTo>
                <a:lnTo>
                  <a:pt x="13444" y="207074"/>
                </a:lnTo>
                <a:lnTo>
                  <a:pt x="25767" y="199038"/>
                </a:lnTo>
                <a:lnTo>
                  <a:pt x="42908" y="199038"/>
                </a:lnTo>
                <a:lnTo>
                  <a:pt x="42908" y="187524"/>
                </a:lnTo>
                <a:lnTo>
                  <a:pt x="48166" y="184040"/>
                </a:lnTo>
                <a:lnTo>
                  <a:pt x="17194" y="184040"/>
                </a:lnTo>
                <a:lnTo>
                  <a:pt x="17194" y="148951"/>
                </a:lnTo>
                <a:lnTo>
                  <a:pt x="214332" y="19316"/>
                </a:lnTo>
                <a:lnTo>
                  <a:pt x="246001" y="19316"/>
                </a:lnTo>
                <a:lnTo>
                  <a:pt x="217359" y="444"/>
                </a:lnTo>
                <a:lnTo>
                  <a:pt x="215394" y="0"/>
                </a:lnTo>
                <a:close/>
              </a:path>
              <a:path w="429259" h="429259">
                <a:moveTo>
                  <a:pt x="428611" y="199038"/>
                </a:moveTo>
                <a:lnTo>
                  <a:pt x="402898" y="199038"/>
                </a:lnTo>
                <a:lnTo>
                  <a:pt x="415221" y="207074"/>
                </a:lnTo>
                <a:lnTo>
                  <a:pt x="418043" y="208995"/>
                </a:lnTo>
                <a:lnTo>
                  <a:pt x="420965" y="209169"/>
                </a:lnTo>
                <a:lnTo>
                  <a:pt x="427032" y="206002"/>
                </a:lnTo>
                <a:lnTo>
                  <a:pt x="428561" y="203522"/>
                </a:lnTo>
                <a:lnTo>
                  <a:pt x="428611" y="199038"/>
                </a:lnTo>
                <a:close/>
              </a:path>
              <a:path w="429259" h="429259">
                <a:moveTo>
                  <a:pt x="215940" y="54356"/>
                </a:moveTo>
                <a:lnTo>
                  <a:pt x="212725" y="54356"/>
                </a:lnTo>
                <a:lnTo>
                  <a:pt x="209510" y="56540"/>
                </a:lnTo>
                <a:lnTo>
                  <a:pt x="17194" y="184040"/>
                </a:lnTo>
                <a:lnTo>
                  <a:pt x="48166" y="184040"/>
                </a:lnTo>
                <a:lnTo>
                  <a:pt x="214332" y="73952"/>
                </a:lnTo>
                <a:lnTo>
                  <a:pt x="245418" y="73952"/>
                </a:lnTo>
                <a:lnTo>
                  <a:pt x="219155" y="56540"/>
                </a:lnTo>
                <a:lnTo>
                  <a:pt x="215940" y="54356"/>
                </a:lnTo>
                <a:close/>
              </a:path>
              <a:path w="429259" h="429259">
                <a:moveTo>
                  <a:pt x="246001" y="19316"/>
                </a:moveTo>
                <a:lnTo>
                  <a:pt x="214332" y="19316"/>
                </a:lnTo>
                <a:lnTo>
                  <a:pt x="411471" y="148951"/>
                </a:lnTo>
                <a:lnTo>
                  <a:pt x="411471" y="184040"/>
                </a:lnTo>
                <a:lnTo>
                  <a:pt x="428611" y="184040"/>
                </a:lnTo>
                <a:lnTo>
                  <a:pt x="428665" y="141312"/>
                </a:lnTo>
                <a:lnTo>
                  <a:pt x="427414" y="138901"/>
                </a:lnTo>
                <a:lnTo>
                  <a:pt x="424860" y="137165"/>
                </a:lnTo>
                <a:lnTo>
                  <a:pt x="246001" y="19316"/>
                </a:lnTo>
                <a:close/>
              </a:path>
            </a:pathLst>
          </a:custGeom>
          <a:solidFill>
            <a:srgbClr val="3C2315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9" name="object 69"/>
          <p:cNvSpPr txBox="1"/>
          <p:nvPr/>
        </p:nvSpPr>
        <p:spPr>
          <a:xfrm>
            <a:off x="1098177" y="4468346"/>
            <a:ext cx="2146487" cy="444692"/>
          </a:xfrm>
          <a:prstGeom prst="rect">
            <a:avLst/>
          </a:prstGeom>
        </p:spPr>
        <p:txBody>
          <a:bodyPr vert="horz" wrap="square" lIns="0" tIns="21291" rIns="0" bIns="0" rtlCol="0">
            <a:spAutoFit/>
          </a:bodyPr>
          <a:lstStyle/>
          <a:p>
            <a:pPr marL="11206" marR="4483">
              <a:lnSpc>
                <a:spcPts val="1059"/>
              </a:lnSpc>
              <a:spcBef>
                <a:spcPts val="168"/>
              </a:spcBef>
            </a:pPr>
            <a:r>
              <a:rPr sz="927" spc="-141" dirty="0">
                <a:solidFill>
                  <a:srgbClr val="9C7B56"/>
                </a:solidFill>
                <a:latin typeface="Gill Sans MT"/>
                <a:cs typeface="Gill Sans MT"/>
              </a:rPr>
              <a:t>NH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44" dirty="0">
                <a:solidFill>
                  <a:srgbClr val="9C7B56"/>
                </a:solidFill>
                <a:latin typeface="Gill Sans MT"/>
                <a:cs typeface="Gill Sans MT"/>
              </a:rPr>
              <a:t>Whites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22" dirty="0">
                <a:solidFill>
                  <a:srgbClr val="9C7B56"/>
                </a:solidFill>
                <a:latin typeface="Gill Sans MT"/>
                <a:cs typeface="Gill Sans MT"/>
              </a:rPr>
              <a:t>are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9C7B56"/>
                </a:solidFill>
                <a:latin typeface="Gill Sans MT"/>
                <a:cs typeface="Gill Sans MT"/>
              </a:rPr>
              <a:t>likely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49" dirty="0">
                <a:solidFill>
                  <a:srgbClr val="9C7B56"/>
                </a:solidFill>
                <a:latin typeface="Gill Sans MT"/>
                <a:cs typeface="Gill Sans MT"/>
              </a:rPr>
              <a:t>to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9C7B56"/>
                </a:solidFill>
                <a:latin typeface="Gill Sans MT"/>
                <a:cs typeface="Gill Sans MT"/>
              </a:rPr>
              <a:t>be</a:t>
            </a:r>
            <a:r>
              <a:rPr sz="927" spc="-26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18" dirty="0">
                <a:solidFill>
                  <a:srgbClr val="9C7B56"/>
                </a:solidFill>
                <a:latin typeface="Gill Sans MT"/>
                <a:cs typeface="Gill Sans MT"/>
              </a:rPr>
              <a:t>denied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9C7B56"/>
                </a:solidFill>
                <a:latin typeface="Gill Sans MT"/>
                <a:cs typeface="Gill Sans MT"/>
              </a:rPr>
              <a:t>a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home </a:t>
            </a:r>
            <a:r>
              <a:rPr sz="927" spc="-18" dirty="0">
                <a:solidFill>
                  <a:srgbClr val="9C7B56"/>
                </a:solidFill>
                <a:latin typeface="Gill Sans MT"/>
                <a:cs typeface="Gill Sans MT"/>
              </a:rPr>
              <a:t>loan </a:t>
            </a:r>
            <a:r>
              <a:rPr sz="927" dirty="0">
                <a:solidFill>
                  <a:srgbClr val="9C7B56"/>
                </a:solidFill>
                <a:latin typeface="Gill Sans MT"/>
                <a:cs typeface="Gill Sans MT"/>
              </a:rPr>
              <a:t>at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44" dirty="0">
                <a:solidFill>
                  <a:srgbClr val="9C7B56"/>
                </a:solidFill>
                <a:latin typeface="Gill Sans MT"/>
                <a:cs typeface="Gill Sans MT"/>
              </a:rPr>
              <a:t>one-</a:t>
            </a:r>
            <a:r>
              <a:rPr sz="927" spc="-35" dirty="0">
                <a:solidFill>
                  <a:srgbClr val="9C7B56"/>
                </a:solidFill>
                <a:latin typeface="Gill Sans MT"/>
                <a:cs typeface="Gill Sans MT"/>
              </a:rPr>
              <a:t>third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26" dirty="0">
                <a:solidFill>
                  <a:srgbClr val="9C7B56"/>
                </a:solidFill>
                <a:latin typeface="Gill Sans MT"/>
                <a:cs typeface="Gill Sans MT"/>
              </a:rPr>
              <a:t>the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rate </a:t>
            </a:r>
            <a:r>
              <a:rPr sz="927" dirty="0">
                <a:solidFill>
                  <a:srgbClr val="9C7B56"/>
                </a:solidFill>
                <a:latin typeface="Gill Sans MT"/>
                <a:cs typeface="Gill Sans MT"/>
              </a:rPr>
              <a:t>of</a:t>
            </a:r>
            <a:r>
              <a:rPr sz="927" spc="-26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141" dirty="0">
                <a:solidFill>
                  <a:srgbClr val="9C7B56"/>
                </a:solidFill>
                <a:latin typeface="Gill Sans MT"/>
                <a:cs typeface="Gill Sans MT"/>
              </a:rPr>
              <a:t>NH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9C7B56"/>
                </a:solidFill>
                <a:latin typeface="Gill Sans MT"/>
                <a:cs typeface="Gill Sans MT"/>
              </a:rPr>
              <a:t>Black</a:t>
            </a:r>
            <a:r>
              <a:rPr sz="927" spc="-3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9C7B56"/>
                </a:solidFill>
                <a:latin typeface="Gill Sans MT"/>
                <a:cs typeface="Gill Sans MT"/>
              </a:rPr>
              <a:t>residents</a:t>
            </a:r>
            <a:r>
              <a:rPr sz="927" spc="441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9C7B56"/>
                </a:solidFill>
                <a:latin typeface="Gill Sans MT"/>
                <a:cs typeface="Gill Sans MT"/>
              </a:rPr>
              <a:t>and</a:t>
            </a:r>
            <a:r>
              <a:rPr sz="927" spc="-26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9C7B56"/>
                </a:solidFill>
                <a:latin typeface="Gill Sans MT"/>
                <a:cs typeface="Gill Sans MT"/>
              </a:rPr>
              <a:t>half</a:t>
            </a:r>
            <a:r>
              <a:rPr sz="927" spc="-22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53" dirty="0">
                <a:solidFill>
                  <a:srgbClr val="9C7B56"/>
                </a:solidFill>
                <a:latin typeface="Gill Sans MT"/>
                <a:cs typeface="Gill Sans MT"/>
              </a:rPr>
              <a:t>as</a:t>
            </a:r>
            <a:r>
              <a:rPr sz="927" spc="-22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9C7B56"/>
                </a:solidFill>
                <a:latin typeface="Gill Sans MT"/>
                <a:cs typeface="Gill Sans MT"/>
              </a:rPr>
              <a:t>likely</a:t>
            </a:r>
            <a:r>
              <a:rPr sz="927" spc="-22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49" dirty="0">
                <a:solidFill>
                  <a:srgbClr val="9C7B56"/>
                </a:solidFill>
                <a:latin typeface="Gill Sans MT"/>
                <a:cs typeface="Gill Sans MT"/>
              </a:rPr>
              <a:t>to</a:t>
            </a:r>
            <a:r>
              <a:rPr sz="927" spc="-22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9C7B56"/>
                </a:solidFill>
                <a:latin typeface="Gill Sans MT"/>
                <a:cs typeface="Gill Sans MT"/>
              </a:rPr>
              <a:t>be</a:t>
            </a:r>
            <a:r>
              <a:rPr sz="927" spc="-22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9C7B56"/>
                </a:solidFill>
                <a:latin typeface="Gill Sans MT"/>
                <a:cs typeface="Gill Sans MT"/>
              </a:rPr>
              <a:t>given</a:t>
            </a:r>
            <a:r>
              <a:rPr sz="927" spc="-22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9C7B56"/>
                </a:solidFill>
                <a:latin typeface="Gill Sans MT"/>
                <a:cs typeface="Gill Sans MT"/>
              </a:rPr>
              <a:t>a</a:t>
            </a:r>
            <a:r>
              <a:rPr sz="927" spc="-22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9C7B56"/>
                </a:solidFill>
                <a:latin typeface="Gill Sans MT"/>
                <a:cs typeface="Gill Sans MT"/>
              </a:rPr>
              <a:t>high-cost</a:t>
            </a:r>
            <a:r>
              <a:rPr sz="927" spc="-22" dirty="0">
                <a:solidFill>
                  <a:srgbClr val="9C7B56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9C7B56"/>
                </a:solidFill>
                <a:latin typeface="Gill Sans MT"/>
                <a:cs typeface="Gill Sans MT"/>
              </a:rPr>
              <a:t>loan.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704170" y="6531169"/>
            <a:ext cx="188819" cy="194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1579"/>
              </a:lnSpc>
            </a:pPr>
            <a:r>
              <a:rPr sz="1324" spc="-22" dirty="0">
                <a:solidFill>
                  <a:srgbClr val="323232"/>
                </a:solidFill>
                <a:latin typeface="Gill Sans MT"/>
                <a:cs typeface="Gill Sans MT"/>
              </a:rPr>
              <a:t>30</a:t>
            </a:r>
            <a:endParaRPr sz="1324">
              <a:latin typeface="Gill Sans MT"/>
              <a:cs typeface="Gill Sans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98177" y="5048250"/>
            <a:ext cx="2157693" cy="431868"/>
          </a:xfrm>
          <a:prstGeom prst="rect">
            <a:avLst/>
          </a:prstGeom>
        </p:spPr>
        <p:txBody>
          <a:bodyPr vert="horz" wrap="square" lIns="0" tIns="21291" rIns="0" bIns="0" rtlCol="0">
            <a:spAutoFit/>
          </a:bodyPr>
          <a:lstStyle/>
          <a:p>
            <a:pPr marL="11206" marR="31938">
              <a:lnSpc>
                <a:spcPts val="1059"/>
              </a:lnSpc>
              <a:spcBef>
                <a:spcPts val="168"/>
              </a:spcBef>
            </a:pPr>
            <a:r>
              <a:rPr sz="927" spc="-44" dirty="0">
                <a:solidFill>
                  <a:srgbClr val="0065CC"/>
                </a:solidFill>
                <a:latin typeface="Gill Sans MT"/>
                <a:cs typeface="Gill Sans MT"/>
              </a:rPr>
              <a:t>For</a:t>
            </a:r>
            <a:r>
              <a:rPr sz="927" spc="-26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31" dirty="0">
                <a:solidFill>
                  <a:srgbClr val="0065CC"/>
                </a:solidFill>
                <a:latin typeface="Gill Sans MT"/>
                <a:cs typeface="Gill Sans MT"/>
              </a:rPr>
              <a:t>every</a:t>
            </a:r>
            <a:r>
              <a:rPr sz="927" spc="-26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0065CC"/>
                </a:solidFill>
                <a:latin typeface="Gill Sans MT"/>
                <a:cs typeface="Gill Sans MT"/>
              </a:rPr>
              <a:t>5</a:t>
            </a:r>
            <a:r>
              <a:rPr sz="927" spc="-26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0065CC"/>
                </a:solidFill>
                <a:latin typeface="Gill Sans MT"/>
                <a:cs typeface="Gill Sans MT"/>
              </a:rPr>
              <a:t>Hispanic</a:t>
            </a:r>
            <a:r>
              <a:rPr sz="927" spc="-26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0065CC"/>
                </a:solidFill>
                <a:latin typeface="Gill Sans MT"/>
                <a:cs typeface="Gill Sans MT"/>
              </a:rPr>
              <a:t>residents</a:t>
            </a:r>
            <a:r>
              <a:rPr sz="927" spc="-22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18" dirty="0">
                <a:solidFill>
                  <a:srgbClr val="0065CC"/>
                </a:solidFill>
                <a:latin typeface="Gill Sans MT"/>
                <a:cs typeface="Gill Sans MT"/>
              </a:rPr>
              <a:t>denied</a:t>
            </a:r>
            <a:r>
              <a:rPr sz="927" spc="-26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0065CC"/>
                </a:solidFill>
                <a:latin typeface="Gill Sans MT"/>
                <a:cs typeface="Gill Sans MT"/>
              </a:rPr>
              <a:t>a</a:t>
            </a:r>
            <a:r>
              <a:rPr sz="927" spc="-26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18" dirty="0">
                <a:solidFill>
                  <a:srgbClr val="0065CC"/>
                </a:solidFill>
                <a:latin typeface="Gill Sans MT"/>
                <a:cs typeface="Gill Sans MT"/>
              </a:rPr>
              <a:t>home </a:t>
            </a:r>
            <a:r>
              <a:rPr sz="927" dirty="0">
                <a:solidFill>
                  <a:srgbClr val="0065CC"/>
                </a:solidFill>
                <a:latin typeface="Gill Sans MT"/>
                <a:cs typeface="Gill Sans MT"/>
              </a:rPr>
              <a:t>loan</a:t>
            </a:r>
            <a:r>
              <a:rPr sz="927" spc="-35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75" dirty="0">
                <a:solidFill>
                  <a:srgbClr val="0065CC"/>
                </a:solidFill>
                <a:latin typeface="Gill Sans MT"/>
                <a:cs typeface="Gill Sans MT"/>
              </a:rPr>
              <a:t>or</a:t>
            </a:r>
            <a:r>
              <a:rPr sz="927" spc="-35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0065CC"/>
                </a:solidFill>
                <a:latin typeface="Gill Sans MT"/>
                <a:cs typeface="Gill Sans MT"/>
              </a:rPr>
              <a:t>given</a:t>
            </a:r>
            <a:r>
              <a:rPr sz="927" spc="-31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0065CC"/>
                </a:solidFill>
                <a:latin typeface="Gill Sans MT"/>
                <a:cs typeface="Gill Sans MT"/>
              </a:rPr>
              <a:t>a</a:t>
            </a:r>
            <a:r>
              <a:rPr sz="927" spc="-35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0065CC"/>
                </a:solidFill>
                <a:latin typeface="Gill Sans MT"/>
                <a:cs typeface="Gill Sans MT"/>
              </a:rPr>
              <a:t>high-cost</a:t>
            </a:r>
            <a:r>
              <a:rPr sz="927" spc="-35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0065CC"/>
                </a:solidFill>
                <a:latin typeface="Gill Sans MT"/>
                <a:cs typeface="Gill Sans MT"/>
              </a:rPr>
              <a:t>loan,</a:t>
            </a:r>
            <a:r>
              <a:rPr sz="927" spc="-31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0065CC"/>
                </a:solidFill>
                <a:latin typeface="Gill Sans MT"/>
                <a:cs typeface="Gill Sans MT"/>
              </a:rPr>
              <a:t>2</a:t>
            </a:r>
            <a:r>
              <a:rPr sz="927" spc="-35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141" dirty="0">
                <a:solidFill>
                  <a:srgbClr val="0065CC"/>
                </a:solidFill>
                <a:latin typeface="Gill Sans MT"/>
                <a:cs typeface="Gill Sans MT"/>
              </a:rPr>
              <a:t>NH</a:t>
            </a:r>
            <a:r>
              <a:rPr sz="927" spc="-35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0065CC"/>
                </a:solidFill>
                <a:latin typeface="Gill Sans MT"/>
                <a:cs typeface="Gill Sans MT"/>
              </a:rPr>
              <a:t>White</a:t>
            </a:r>
            <a:endParaRPr sz="927">
              <a:latin typeface="Gill Sans MT"/>
              <a:cs typeface="Gill Sans MT"/>
            </a:endParaRPr>
          </a:p>
          <a:p>
            <a:pPr marL="11206">
              <a:lnSpc>
                <a:spcPts val="1032"/>
              </a:lnSpc>
            </a:pPr>
            <a:r>
              <a:rPr sz="927" spc="-9" dirty="0">
                <a:solidFill>
                  <a:srgbClr val="0065CC"/>
                </a:solidFill>
                <a:latin typeface="Gill Sans MT"/>
                <a:cs typeface="Gill Sans MT"/>
              </a:rPr>
              <a:t>residents</a:t>
            </a:r>
            <a:r>
              <a:rPr sz="927" spc="-22" dirty="0">
                <a:solidFill>
                  <a:srgbClr val="0065CC"/>
                </a:solidFill>
                <a:latin typeface="Gill Sans MT"/>
                <a:cs typeface="Gill Sans MT"/>
              </a:rPr>
              <a:t> are </a:t>
            </a:r>
            <a:r>
              <a:rPr sz="927" spc="-18" dirty="0">
                <a:solidFill>
                  <a:srgbClr val="0065CC"/>
                </a:solidFill>
                <a:latin typeface="Gill Sans MT"/>
                <a:cs typeface="Gill Sans MT"/>
              </a:rPr>
              <a:t>denied </a:t>
            </a:r>
            <a:r>
              <a:rPr sz="927" spc="-75" dirty="0">
                <a:solidFill>
                  <a:srgbClr val="0065CC"/>
                </a:solidFill>
                <a:latin typeface="Gill Sans MT"/>
                <a:cs typeface="Gill Sans MT"/>
              </a:rPr>
              <a:t>or</a:t>
            </a:r>
            <a:r>
              <a:rPr sz="927" spc="-22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0065CC"/>
                </a:solidFill>
                <a:latin typeface="Gill Sans MT"/>
                <a:cs typeface="Gill Sans MT"/>
              </a:rPr>
              <a:t>given</a:t>
            </a:r>
            <a:r>
              <a:rPr sz="927" spc="-22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0065CC"/>
                </a:solidFill>
                <a:latin typeface="Gill Sans MT"/>
                <a:cs typeface="Gill Sans MT"/>
              </a:rPr>
              <a:t>a</a:t>
            </a:r>
            <a:r>
              <a:rPr sz="927" spc="-18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0065CC"/>
                </a:solidFill>
                <a:latin typeface="Gill Sans MT"/>
                <a:cs typeface="Gill Sans MT"/>
              </a:rPr>
              <a:t>high-cost</a:t>
            </a:r>
            <a:r>
              <a:rPr sz="927" spc="-22" dirty="0">
                <a:solidFill>
                  <a:srgbClr val="0065CC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0065CC"/>
                </a:solidFill>
                <a:latin typeface="Gill Sans MT"/>
                <a:cs typeface="Gill Sans MT"/>
              </a:rPr>
              <a:t>loan.</a:t>
            </a:r>
            <a:endParaRPr sz="927">
              <a:latin typeface="Gill Sans MT"/>
              <a:cs typeface="Gill Sans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98177" y="5628154"/>
            <a:ext cx="1957107" cy="444692"/>
          </a:xfrm>
          <a:prstGeom prst="rect">
            <a:avLst/>
          </a:prstGeom>
        </p:spPr>
        <p:txBody>
          <a:bodyPr vert="horz" wrap="square" lIns="0" tIns="21291" rIns="0" bIns="0" rtlCol="0">
            <a:spAutoFit/>
          </a:bodyPr>
          <a:lstStyle/>
          <a:p>
            <a:pPr marL="11206" marR="4483">
              <a:lnSpc>
                <a:spcPts val="1059"/>
              </a:lnSpc>
              <a:spcBef>
                <a:spcPts val="168"/>
              </a:spcBef>
            </a:pPr>
            <a:r>
              <a:rPr sz="927" spc="-141" dirty="0">
                <a:solidFill>
                  <a:srgbClr val="3C2315"/>
                </a:solidFill>
                <a:latin typeface="Gill Sans MT"/>
                <a:cs typeface="Gill Sans MT"/>
              </a:rPr>
              <a:t>NH</a:t>
            </a:r>
            <a:r>
              <a:rPr sz="927" spc="-31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-71" dirty="0">
                <a:solidFill>
                  <a:srgbClr val="3C2315"/>
                </a:solidFill>
                <a:latin typeface="Gill Sans MT"/>
                <a:cs typeface="Gill Sans MT"/>
              </a:rPr>
              <a:t>White</a:t>
            </a:r>
            <a:r>
              <a:rPr sz="927" spc="-18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3C2315"/>
                </a:solidFill>
                <a:latin typeface="Gill Sans MT"/>
                <a:cs typeface="Gill Sans MT"/>
              </a:rPr>
              <a:t>residents</a:t>
            </a:r>
            <a:r>
              <a:rPr sz="927" spc="-18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-22" dirty="0">
                <a:solidFill>
                  <a:srgbClr val="3C2315"/>
                </a:solidFill>
                <a:latin typeface="Gill Sans MT"/>
                <a:cs typeface="Gill Sans MT"/>
              </a:rPr>
              <a:t>are</a:t>
            </a:r>
            <a:r>
              <a:rPr sz="927" spc="-18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3C2315"/>
                </a:solidFill>
                <a:latin typeface="Gill Sans MT"/>
                <a:cs typeface="Gill Sans MT"/>
              </a:rPr>
              <a:t>half</a:t>
            </a:r>
            <a:r>
              <a:rPr sz="927" spc="-22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53" dirty="0">
                <a:solidFill>
                  <a:srgbClr val="3C2315"/>
                </a:solidFill>
                <a:latin typeface="Gill Sans MT"/>
                <a:cs typeface="Gill Sans MT"/>
              </a:rPr>
              <a:t>as</a:t>
            </a:r>
            <a:r>
              <a:rPr sz="927" spc="-18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3C2315"/>
                </a:solidFill>
                <a:latin typeface="Gill Sans MT"/>
                <a:cs typeface="Gill Sans MT"/>
              </a:rPr>
              <a:t>likely</a:t>
            </a:r>
            <a:r>
              <a:rPr sz="927" spc="-18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-49" dirty="0">
                <a:solidFill>
                  <a:srgbClr val="3C2315"/>
                </a:solidFill>
                <a:latin typeface="Gill Sans MT"/>
                <a:cs typeface="Gill Sans MT"/>
              </a:rPr>
              <a:t>to</a:t>
            </a:r>
            <a:r>
              <a:rPr sz="927" spc="-18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-22" dirty="0">
                <a:solidFill>
                  <a:srgbClr val="3C2315"/>
                </a:solidFill>
                <a:latin typeface="Gill Sans MT"/>
                <a:cs typeface="Gill Sans MT"/>
              </a:rPr>
              <a:t>be </a:t>
            </a:r>
            <a:r>
              <a:rPr sz="927" spc="-18" dirty="0">
                <a:solidFill>
                  <a:srgbClr val="3C2315"/>
                </a:solidFill>
                <a:latin typeface="Gill Sans MT"/>
                <a:cs typeface="Gill Sans MT"/>
              </a:rPr>
              <a:t>denied</a:t>
            </a:r>
            <a:r>
              <a:rPr sz="927" spc="-31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3C2315"/>
                </a:solidFill>
                <a:latin typeface="Gill Sans MT"/>
                <a:cs typeface="Gill Sans MT"/>
              </a:rPr>
              <a:t>a</a:t>
            </a:r>
            <a:r>
              <a:rPr sz="927" spc="-26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-31" dirty="0">
                <a:solidFill>
                  <a:srgbClr val="3C2315"/>
                </a:solidFill>
                <a:latin typeface="Gill Sans MT"/>
                <a:cs typeface="Gill Sans MT"/>
              </a:rPr>
              <a:t>home</a:t>
            </a:r>
            <a:r>
              <a:rPr sz="927" spc="-26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dirty="0">
                <a:solidFill>
                  <a:srgbClr val="3C2315"/>
                </a:solidFill>
                <a:latin typeface="Gill Sans MT"/>
                <a:cs typeface="Gill Sans MT"/>
              </a:rPr>
              <a:t>loan</a:t>
            </a:r>
            <a:r>
              <a:rPr sz="927" spc="-26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-22" dirty="0">
                <a:solidFill>
                  <a:srgbClr val="3C2315"/>
                </a:solidFill>
                <a:latin typeface="Gill Sans MT"/>
                <a:cs typeface="Gill Sans MT"/>
              </a:rPr>
              <a:t>compared</a:t>
            </a:r>
            <a:r>
              <a:rPr sz="927" spc="-26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-49" dirty="0">
                <a:solidFill>
                  <a:srgbClr val="3C2315"/>
                </a:solidFill>
                <a:latin typeface="Gill Sans MT"/>
                <a:cs typeface="Gill Sans MT"/>
              </a:rPr>
              <a:t>to</a:t>
            </a:r>
            <a:r>
              <a:rPr sz="927" spc="-26" dirty="0">
                <a:solidFill>
                  <a:srgbClr val="3C2315"/>
                </a:solidFill>
                <a:latin typeface="Gill Sans MT"/>
                <a:cs typeface="Gill Sans MT"/>
              </a:rPr>
              <a:t> </a:t>
            </a:r>
            <a:r>
              <a:rPr sz="927" spc="-9" dirty="0">
                <a:solidFill>
                  <a:srgbClr val="3C2315"/>
                </a:solidFill>
                <a:latin typeface="Gill Sans MT"/>
                <a:cs typeface="Gill Sans MT"/>
              </a:rPr>
              <a:t>Asian residents.</a:t>
            </a:r>
            <a:endParaRPr sz="927">
              <a:latin typeface="Gill Sans MT"/>
              <a:cs typeface="Gill Sans M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84" dirty="0"/>
              <a:t>Race</a:t>
            </a:r>
            <a:r>
              <a:rPr spc="-40" dirty="0"/>
              <a:t> </a:t>
            </a:r>
            <a:r>
              <a:rPr spc="75" dirty="0"/>
              <a:t>and</a:t>
            </a:r>
            <a:r>
              <a:rPr spc="-40" dirty="0"/>
              <a:t> </a:t>
            </a:r>
            <a:r>
              <a:rPr spc="101" dirty="0"/>
              <a:t>Ethnicity</a:t>
            </a:r>
            <a:r>
              <a:rPr spc="-40" dirty="0"/>
              <a:t> </a:t>
            </a:r>
            <a:r>
              <a:rPr spc="84" dirty="0"/>
              <a:t>Comparison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115" dirty="0"/>
              <a:t>Legal</a:t>
            </a:r>
            <a:r>
              <a:rPr spc="-35" dirty="0"/>
              <a:t> </a:t>
            </a:r>
            <a:r>
              <a:rPr spc="97" dirty="0"/>
              <a:t>System</a:t>
            </a:r>
            <a:r>
              <a:rPr spc="-40" dirty="0"/>
              <a:t> </a:t>
            </a:r>
            <a:r>
              <a:rPr spc="71" dirty="0"/>
              <a:t>Indicators</a:t>
            </a:r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462243" y="1234048"/>
            <a:ext cx="3858185" cy="1700224"/>
          </a:xfrm>
          <a:prstGeom prst="rect">
            <a:avLst/>
          </a:prstGeom>
        </p:spPr>
        <p:txBody>
          <a:bodyPr vert="horz" wrap="square" lIns="0" tIns="62753" rIns="0" bIns="0" rtlCol="0">
            <a:spAutoFit/>
          </a:bodyPr>
          <a:lstStyle/>
          <a:p>
            <a:pPr marL="33619">
              <a:spcBef>
                <a:spcPts val="494"/>
              </a:spcBef>
            </a:pPr>
            <a:r>
              <a:rPr sz="2294" b="1" spc="84" dirty="0">
                <a:solidFill>
                  <a:srgbClr val="0065CC"/>
                </a:solidFill>
                <a:latin typeface="Calibri"/>
                <a:cs typeface="Calibri"/>
              </a:rPr>
              <a:t>Traffic</a:t>
            </a:r>
            <a:r>
              <a:rPr sz="2294" b="1" spc="-40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2294" b="1" spc="93" dirty="0">
                <a:solidFill>
                  <a:srgbClr val="0065CC"/>
                </a:solidFill>
                <a:latin typeface="Calibri"/>
                <a:cs typeface="Calibri"/>
              </a:rPr>
              <a:t>Stops</a:t>
            </a:r>
            <a:endParaRPr sz="2294">
              <a:latin typeface="Calibri"/>
              <a:cs typeface="Calibri"/>
            </a:endParaRPr>
          </a:p>
          <a:p>
            <a:pPr marL="33619" marR="39783">
              <a:lnSpc>
                <a:spcPts val="1659"/>
              </a:lnSpc>
              <a:spcBef>
                <a:spcPts val="66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Traffic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stops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way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assess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relationship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between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residents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legal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system.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County,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White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each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account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for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40%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traffic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stops.</a:t>
            </a:r>
            <a:endParaRPr sz="1191">
              <a:latin typeface="Calibri"/>
              <a:cs typeface="Calibri"/>
            </a:endParaRPr>
          </a:p>
          <a:p>
            <a:pPr marL="33619">
              <a:spcBef>
                <a:spcPts val="124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However,</a:t>
            </a:r>
            <a:r>
              <a:rPr sz="1191" spc="35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when</a:t>
            </a:r>
            <a:r>
              <a:rPr sz="1191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you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consider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population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size,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Blacks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endParaRPr sz="1191">
              <a:latin typeface="Calibri"/>
              <a:cs typeface="Calibri"/>
            </a:endParaRPr>
          </a:p>
          <a:p>
            <a:pPr marL="33619">
              <a:spcBef>
                <a:spcPts val="224"/>
              </a:spcBef>
            </a:pP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2.5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times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more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stopped.</a:t>
            </a:r>
            <a:r>
              <a:rPr sz="993" spc="-13" baseline="55555" dirty="0">
                <a:solidFill>
                  <a:srgbClr val="323232"/>
                </a:solidFill>
                <a:latin typeface="Calibri"/>
                <a:cs typeface="Calibri"/>
              </a:rPr>
              <a:t>33</a:t>
            </a:r>
            <a:endParaRPr sz="993" baseline="55555">
              <a:latin typeface="Calibri"/>
              <a:cs typeface="Calibri"/>
            </a:endParaRPr>
          </a:p>
          <a:p>
            <a:pPr marL="1146983">
              <a:spcBef>
                <a:spcPts val="6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Traffic</a:t>
            </a:r>
            <a:r>
              <a:rPr sz="794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Stops</a:t>
            </a:r>
            <a:r>
              <a:rPr sz="794" b="1" spc="4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by</a:t>
            </a:r>
            <a:r>
              <a:rPr sz="794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Howard</a:t>
            </a:r>
            <a:r>
              <a:rPr sz="794" b="1" spc="4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9" dirty="0">
                <a:solidFill>
                  <a:srgbClr val="323232"/>
                </a:solidFill>
                <a:latin typeface="Arial Narrow"/>
                <a:cs typeface="Arial Narrow"/>
              </a:rPr>
              <a:t>County</a:t>
            </a:r>
            <a:r>
              <a:rPr sz="794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Police</a:t>
            </a:r>
            <a:r>
              <a:rPr sz="794" b="1" spc="4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Dept,</a:t>
            </a:r>
            <a:r>
              <a:rPr sz="794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2016-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endParaRPr sz="794">
              <a:latin typeface="Arial Narrow"/>
              <a:cs typeface="Arial Narrow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14827" y="3170895"/>
            <a:ext cx="1662393" cy="1345266"/>
            <a:chOff x="2017737" y="3593680"/>
            <a:chExt cx="1884045" cy="1524635"/>
          </a:xfrm>
        </p:grpSpPr>
        <p:sp>
          <p:nvSpPr>
            <p:cNvPr id="6" name="object 6"/>
            <p:cNvSpPr/>
            <p:nvPr/>
          </p:nvSpPr>
          <p:spPr>
            <a:xfrm>
              <a:off x="2938322" y="3879202"/>
              <a:ext cx="635" cy="321945"/>
            </a:xfrm>
            <a:custGeom>
              <a:avLst/>
              <a:gdLst/>
              <a:ahLst/>
              <a:cxnLst/>
              <a:rect l="l" t="t" r="r" b="b"/>
              <a:pathLst>
                <a:path w="635" h="321945">
                  <a:moveTo>
                    <a:pt x="0" y="0"/>
                  </a:moveTo>
                  <a:lnTo>
                    <a:pt x="0" y="80924"/>
                  </a:lnTo>
                  <a:lnTo>
                    <a:pt x="76" y="321500"/>
                  </a:lnTo>
                  <a:lnTo>
                    <a:pt x="76" y="240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05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2938208" y="3879202"/>
              <a:ext cx="635" cy="321945"/>
            </a:xfrm>
            <a:custGeom>
              <a:avLst/>
              <a:gdLst/>
              <a:ahLst/>
              <a:cxnLst/>
              <a:rect l="l" t="t" r="r" b="b"/>
              <a:pathLst>
                <a:path w="635" h="321945">
                  <a:moveTo>
                    <a:pt x="0" y="0"/>
                  </a:moveTo>
                  <a:lnTo>
                    <a:pt x="0" y="80924"/>
                  </a:lnTo>
                  <a:lnTo>
                    <a:pt x="114" y="321500"/>
                  </a:lnTo>
                  <a:lnTo>
                    <a:pt x="114" y="240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6697" y="3879202"/>
              <a:ext cx="201510" cy="10577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2430" y="4119778"/>
              <a:ext cx="105892" cy="939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36697" y="3904055"/>
              <a:ext cx="95885" cy="309880"/>
            </a:xfrm>
            <a:custGeom>
              <a:avLst/>
              <a:gdLst/>
              <a:ahLst/>
              <a:cxnLst/>
              <a:rect l="l" t="t" r="r" b="b"/>
              <a:pathLst>
                <a:path w="95885" h="309879">
                  <a:moveTo>
                    <a:pt x="0" y="0"/>
                  </a:moveTo>
                  <a:lnTo>
                    <a:pt x="0" y="80924"/>
                  </a:lnTo>
                  <a:lnTo>
                    <a:pt x="95719" y="309714"/>
                  </a:lnTo>
                  <a:lnTo>
                    <a:pt x="95719" y="22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E2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2736697" y="3904055"/>
              <a:ext cx="95885" cy="309880"/>
            </a:xfrm>
            <a:custGeom>
              <a:avLst/>
              <a:gdLst/>
              <a:ahLst/>
              <a:cxnLst/>
              <a:rect l="l" t="t" r="r" b="b"/>
              <a:pathLst>
                <a:path w="95885" h="309879">
                  <a:moveTo>
                    <a:pt x="0" y="0"/>
                  </a:moveTo>
                  <a:lnTo>
                    <a:pt x="0" y="80924"/>
                  </a:lnTo>
                  <a:lnTo>
                    <a:pt x="95732" y="309702"/>
                  </a:lnTo>
                  <a:lnTo>
                    <a:pt x="95732" y="228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2479878" y="4025569"/>
              <a:ext cx="217804" cy="252095"/>
            </a:xfrm>
            <a:custGeom>
              <a:avLst/>
              <a:gdLst/>
              <a:ahLst/>
              <a:cxnLst/>
              <a:rect l="l" t="t" r="r" b="b"/>
              <a:pathLst>
                <a:path w="217805" h="252095">
                  <a:moveTo>
                    <a:pt x="0" y="0"/>
                  </a:moveTo>
                  <a:lnTo>
                    <a:pt x="0" y="80924"/>
                  </a:lnTo>
                  <a:lnTo>
                    <a:pt x="217576" y="252056"/>
                  </a:lnTo>
                  <a:lnTo>
                    <a:pt x="217576" y="17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B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2479878" y="3904055"/>
              <a:ext cx="257175" cy="202565"/>
            </a:xfrm>
            <a:custGeom>
              <a:avLst/>
              <a:gdLst/>
              <a:ahLst/>
              <a:cxnLst/>
              <a:rect l="l" t="t" r="r" b="b"/>
              <a:pathLst>
                <a:path w="257175" h="202564">
                  <a:moveTo>
                    <a:pt x="256819" y="0"/>
                  </a:moveTo>
                  <a:lnTo>
                    <a:pt x="207840" y="13857"/>
                  </a:lnTo>
                  <a:lnTo>
                    <a:pt x="162011" y="29951"/>
                  </a:lnTo>
                  <a:lnTo>
                    <a:pt x="118822" y="48521"/>
                  </a:lnTo>
                  <a:lnTo>
                    <a:pt x="77764" y="69811"/>
                  </a:lnTo>
                  <a:lnTo>
                    <a:pt x="38326" y="94061"/>
                  </a:lnTo>
                  <a:lnTo>
                    <a:pt x="0" y="121513"/>
                  </a:lnTo>
                  <a:lnTo>
                    <a:pt x="0" y="202438"/>
                  </a:lnTo>
                  <a:lnTo>
                    <a:pt x="38326" y="174984"/>
                  </a:lnTo>
                  <a:lnTo>
                    <a:pt x="77764" y="150733"/>
                  </a:lnTo>
                  <a:lnTo>
                    <a:pt x="118822" y="129441"/>
                  </a:lnTo>
                  <a:lnTo>
                    <a:pt x="162011" y="110870"/>
                  </a:lnTo>
                  <a:lnTo>
                    <a:pt x="207840" y="94777"/>
                  </a:lnTo>
                  <a:lnTo>
                    <a:pt x="256819" y="80924"/>
                  </a:lnTo>
                  <a:lnTo>
                    <a:pt x="256819" y="0"/>
                  </a:lnTo>
                  <a:close/>
                </a:path>
              </a:pathLst>
            </a:custGeom>
            <a:solidFill>
              <a:srgbClr val="0064E2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9878" y="4025569"/>
              <a:ext cx="352539" cy="25205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17978" y="4025569"/>
              <a:ext cx="161925" cy="285115"/>
            </a:xfrm>
            <a:custGeom>
              <a:avLst/>
              <a:gdLst/>
              <a:ahLst/>
              <a:cxnLst/>
              <a:rect l="l" t="t" r="r" b="b"/>
              <a:pathLst>
                <a:path w="161925" h="285114">
                  <a:moveTo>
                    <a:pt x="161899" y="0"/>
                  </a:moveTo>
                  <a:lnTo>
                    <a:pt x="118421" y="36390"/>
                  </a:lnTo>
                  <a:lnTo>
                    <a:pt x="81032" y="74295"/>
                  </a:lnTo>
                  <a:lnTo>
                    <a:pt x="49192" y="114393"/>
                  </a:lnTo>
                  <a:lnTo>
                    <a:pt x="22361" y="157363"/>
                  </a:lnTo>
                  <a:lnTo>
                    <a:pt x="0" y="203885"/>
                  </a:lnTo>
                  <a:lnTo>
                    <a:pt x="0" y="284810"/>
                  </a:lnTo>
                  <a:lnTo>
                    <a:pt x="22361" y="238288"/>
                  </a:lnTo>
                  <a:lnTo>
                    <a:pt x="49192" y="195317"/>
                  </a:lnTo>
                  <a:lnTo>
                    <a:pt x="81032" y="155219"/>
                  </a:lnTo>
                  <a:lnTo>
                    <a:pt x="118421" y="117314"/>
                  </a:lnTo>
                  <a:lnTo>
                    <a:pt x="161899" y="80924"/>
                  </a:lnTo>
                  <a:lnTo>
                    <a:pt x="161899" y="0"/>
                  </a:lnTo>
                  <a:close/>
                </a:path>
              </a:pathLst>
            </a:custGeom>
            <a:solidFill>
              <a:srgbClr val="004DB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2364" y="4196702"/>
              <a:ext cx="85090" cy="18807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17978" y="4229455"/>
              <a:ext cx="294640" cy="155575"/>
            </a:xfrm>
            <a:custGeom>
              <a:avLst/>
              <a:gdLst/>
              <a:ahLst/>
              <a:cxnLst/>
              <a:rect l="l" t="t" r="r" b="b"/>
              <a:pathLst>
                <a:path w="294639" h="155575">
                  <a:moveTo>
                    <a:pt x="0" y="0"/>
                  </a:moveTo>
                  <a:lnTo>
                    <a:pt x="0" y="80924"/>
                  </a:lnTo>
                  <a:lnTo>
                    <a:pt x="294386" y="155321"/>
                  </a:lnTo>
                  <a:lnTo>
                    <a:pt x="294386" y="74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320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2317978" y="4229455"/>
              <a:ext cx="294640" cy="155575"/>
            </a:xfrm>
            <a:custGeom>
              <a:avLst/>
              <a:gdLst/>
              <a:ahLst/>
              <a:cxnLst/>
              <a:rect l="l" t="t" r="r" b="b"/>
              <a:pathLst>
                <a:path w="294639" h="155575">
                  <a:moveTo>
                    <a:pt x="0" y="0"/>
                  </a:moveTo>
                  <a:lnTo>
                    <a:pt x="0" y="80924"/>
                  </a:lnTo>
                  <a:lnTo>
                    <a:pt x="294386" y="155321"/>
                  </a:lnTo>
                  <a:lnTo>
                    <a:pt x="294386" y="74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B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3140151" y="4601781"/>
              <a:ext cx="182245" cy="275590"/>
            </a:xfrm>
            <a:custGeom>
              <a:avLst/>
              <a:gdLst/>
              <a:ahLst/>
              <a:cxnLst/>
              <a:rect l="l" t="t" r="r" b="b"/>
              <a:pathLst>
                <a:path w="182245" h="275589">
                  <a:moveTo>
                    <a:pt x="0" y="0"/>
                  </a:moveTo>
                  <a:lnTo>
                    <a:pt x="0" y="80911"/>
                  </a:lnTo>
                  <a:lnTo>
                    <a:pt x="182079" y="275475"/>
                  </a:lnTo>
                  <a:lnTo>
                    <a:pt x="182079" y="194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05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3140138" y="4601781"/>
              <a:ext cx="182245" cy="275590"/>
            </a:xfrm>
            <a:custGeom>
              <a:avLst/>
              <a:gdLst/>
              <a:ahLst/>
              <a:cxnLst/>
              <a:rect l="l" t="t" r="r" b="b"/>
              <a:pathLst>
                <a:path w="182245" h="275589">
                  <a:moveTo>
                    <a:pt x="0" y="0"/>
                  </a:moveTo>
                  <a:lnTo>
                    <a:pt x="0" y="80911"/>
                  </a:lnTo>
                  <a:lnTo>
                    <a:pt x="182079" y="275475"/>
                  </a:lnTo>
                  <a:lnTo>
                    <a:pt x="182079" y="194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320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2938399" y="4119778"/>
              <a:ext cx="652780" cy="757555"/>
            </a:xfrm>
            <a:custGeom>
              <a:avLst/>
              <a:gdLst/>
              <a:ahLst/>
              <a:cxnLst/>
              <a:rect l="l" t="t" r="r" b="b"/>
              <a:pathLst>
                <a:path w="652779" h="757554">
                  <a:moveTo>
                    <a:pt x="342963" y="266433"/>
                  </a:moveTo>
                  <a:lnTo>
                    <a:pt x="338455" y="223215"/>
                  </a:lnTo>
                  <a:lnTo>
                    <a:pt x="325450" y="182206"/>
                  </a:lnTo>
                  <a:lnTo>
                    <a:pt x="304647" y="143979"/>
                  </a:lnTo>
                  <a:lnTo>
                    <a:pt x="276707" y="109016"/>
                  </a:lnTo>
                  <a:lnTo>
                    <a:pt x="242481" y="78016"/>
                  </a:lnTo>
                  <a:lnTo>
                    <a:pt x="202514" y="51396"/>
                  </a:lnTo>
                  <a:lnTo>
                    <a:pt x="157581" y="29730"/>
                  </a:lnTo>
                  <a:lnTo>
                    <a:pt x="108381" y="13576"/>
                  </a:lnTo>
                  <a:lnTo>
                    <a:pt x="55613" y="3492"/>
                  </a:lnTo>
                  <a:lnTo>
                    <a:pt x="0" y="0"/>
                  </a:lnTo>
                  <a:lnTo>
                    <a:pt x="0" y="80924"/>
                  </a:lnTo>
                  <a:lnTo>
                    <a:pt x="55346" y="84099"/>
                  </a:lnTo>
                  <a:lnTo>
                    <a:pt x="107543" y="93510"/>
                  </a:lnTo>
                  <a:lnTo>
                    <a:pt x="156222" y="109016"/>
                  </a:lnTo>
                  <a:lnTo>
                    <a:pt x="201002" y="130492"/>
                  </a:lnTo>
                  <a:lnTo>
                    <a:pt x="241515" y="157759"/>
                  </a:lnTo>
                  <a:lnTo>
                    <a:pt x="277380" y="190665"/>
                  </a:lnTo>
                  <a:lnTo>
                    <a:pt x="306463" y="227685"/>
                  </a:lnTo>
                  <a:lnTo>
                    <a:pt x="326986" y="266776"/>
                  </a:lnTo>
                  <a:lnTo>
                    <a:pt x="339102" y="307187"/>
                  </a:lnTo>
                  <a:lnTo>
                    <a:pt x="342963" y="266433"/>
                  </a:lnTo>
                  <a:close/>
                </a:path>
                <a:path w="652779" h="757554">
                  <a:moveTo>
                    <a:pt x="342976" y="348195"/>
                  </a:moveTo>
                  <a:lnTo>
                    <a:pt x="339102" y="307187"/>
                  </a:lnTo>
                  <a:lnTo>
                    <a:pt x="338886" y="309448"/>
                  </a:lnTo>
                  <a:lnTo>
                    <a:pt x="326771" y="350024"/>
                  </a:lnTo>
                  <a:lnTo>
                    <a:pt x="306806" y="387858"/>
                  </a:lnTo>
                  <a:lnTo>
                    <a:pt x="279184" y="422656"/>
                  </a:lnTo>
                  <a:lnTo>
                    <a:pt x="244106" y="454139"/>
                  </a:lnTo>
                  <a:lnTo>
                    <a:pt x="201752" y="482003"/>
                  </a:lnTo>
                  <a:lnTo>
                    <a:pt x="201752" y="562914"/>
                  </a:lnTo>
                  <a:lnTo>
                    <a:pt x="244081" y="534682"/>
                  </a:lnTo>
                  <a:lnTo>
                    <a:pt x="279107" y="502399"/>
                  </a:lnTo>
                  <a:lnTo>
                    <a:pt x="306679" y="466839"/>
                  </a:lnTo>
                  <a:lnTo>
                    <a:pt x="326605" y="428777"/>
                  </a:lnTo>
                  <a:lnTo>
                    <a:pt x="338759" y="388962"/>
                  </a:lnTo>
                  <a:lnTo>
                    <a:pt x="342976" y="348195"/>
                  </a:lnTo>
                  <a:close/>
                </a:path>
                <a:path w="652779" h="757554">
                  <a:moveTo>
                    <a:pt x="652526" y="266484"/>
                  </a:moveTo>
                  <a:lnTo>
                    <a:pt x="650201" y="311670"/>
                  </a:lnTo>
                  <a:lnTo>
                    <a:pt x="643280" y="355536"/>
                  </a:lnTo>
                  <a:lnTo>
                    <a:pt x="631825" y="398005"/>
                  </a:lnTo>
                  <a:lnTo>
                    <a:pt x="615886" y="438975"/>
                  </a:lnTo>
                  <a:lnTo>
                    <a:pt x="595528" y="478383"/>
                  </a:lnTo>
                  <a:lnTo>
                    <a:pt x="570801" y="516102"/>
                  </a:lnTo>
                  <a:lnTo>
                    <a:pt x="541782" y="552081"/>
                  </a:lnTo>
                  <a:lnTo>
                    <a:pt x="508508" y="586193"/>
                  </a:lnTo>
                  <a:lnTo>
                    <a:pt x="471055" y="618375"/>
                  </a:lnTo>
                  <a:lnTo>
                    <a:pt x="429475" y="648525"/>
                  </a:lnTo>
                  <a:lnTo>
                    <a:pt x="383819" y="676554"/>
                  </a:lnTo>
                  <a:lnTo>
                    <a:pt x="383819" y="757478"/>
                  </a:lnTo>
                  <a:lnTo>
                    <a:pt x="429475" y="729449"/>
                  </a:lnTo>
                  <a:lnTo>
                    <a:pt x="471055" y="699300"/>
                  </a:lnTo>
                  <a:lnTo>
                    <a:pt x="508508" y="667118"/>
                  </a:lnTo>
                  <a:lnTo>
                    <a:pt x="541782" y="633006"/>
                  </a:lnTo>
                  <a:lnTo>
                    <a:pt x="570801" y="597027"/>
                  </a:lnTo>
                  <a:lnTo>
                    <a:pt x="595528" y="559308"/>
                  </a:lnTo>
                  <a:lnTo>
                    <a:pt x="615886" y="519899"/>
                  </a:lnTo>
                  <a:lnTo>
                    <a:pt x="631825" y="478929"/>
                  </a:lnTo>
                  <a:lnTo>
                    <a:pt x="643280" y="436460"/>
                  </a:lnTo>
                  <a:lnTo>
                    <a:pt x="650201" y="392595"/>
                  </a:lnTo>
                  <a:lnTo>
                    <a:pt x="652526" y="347408"/>
                  </a:lnTo>
                  <a:lnTo>
                    <a:pt x="652526" y="266484"/>
                  </a:lnTo>
                  <a:close/>
                </a:path>
              </a:pathLst>
            </a:custGeom>
            <a:solidFill>
              <a:srgbClr val="AA805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2286000" y="4303851"/>
              <a:ext cx="1036319" cy="670560"/>
            </a:xfrm>
            <a:custGeom>
              <a:avLst/>
              <a:gdLst/>
              <a:ahLst/>
              <a:cxnLst/>
              <a:rect l="l" t="t" r="r" b="b"/>
              <a:pathLst>
                <a:path w="1036320" h="670560">
                  <a:moveTo>
                    <a:pt x="326364" y="0"/>
                  </a:moveTo>
                  <a:lnTo>
                    <a:pt x="311518" y="50292"/>
                  </a:lnTo>
                  <a:lnTo>
                    <a:pt x="309079" y="99910"/>
                  </a:lnTo>
                  <a:lnTo>
                    <a:pt x="313664" y="122351"/>
                  </a:lnTo>
                  <a:lnTo>
                    <a:pt x="326364" y="80924"/>
                  </a:lnTo>
                  <a:lnTo>
                    <a:pt x="326364" y="0"/>
                  </a:lnTo>
                  <a:close/>
                </a:path>
                <a:path w="1036320" h="670560">
                  <a:moveTo>
                    <a:pt x="854138" y="297929"/>
                  </a:moveTo>
                  <a:lnTo>
                    <a:pt x="810971" y="318757"/>
                  </a:lnTo>
                  <a:lnTo>
                    <a:pt x="765505" y="334073"/>
                  </a:lnTo>
                  <a:lnTo>
                    <a:pt x="718477" y="343979"/>
                  </a:lnTo>
                  <a:lnTo>
                    <a:pt x="670648" y="348564"/>
                  </a:lnTo>
                  <a:lnTo>
                    <a:pt x="622731" y="347903"/>
                  </a:lnTo>
                  <a:lnTo>
                    <a:pt x="575475" y="342099"/>
                  </a:lnTo>
                  <a:lnTo>
                    <a:pt x="529640" y="331254"/>
                  </a:lnTo>
                  <a:lnTo>
                    <a:pt x="485940" y="315442"/>
                  </a:lnTo>
                  <a:lnTo>
                    <a:pt x="445135" y="294754"/>
                  </a:lnTo>
                  <a:lnTo>
                    <a:pt x="407949" y="269303"/>
                  </a:lnTo>
                  <a:lnTo>
                    <a:pt x="375145" y="239141"/>
                  </a:lnTo>
                  <a:lnTo>
                    <a:pt x="341007" y="194906"/>
                  </a:lnTo>
                  <a:lnTo>
                    <a:pt x="318947" y="148297"/>
                  </a:lnTo>
                  <a:lnTo>
                    <a:pt x="313664" y="122351"/>
                  </a:lnTo>
                  <a:lnTo>
                    <a:pt x="313423" y="123113"/>
                  </a:lnTo>
                  <a:lnTo>
                    <a:pt x="309473" y="165239"/>
                  </a:lnTo>
                  <a:lnTo>
                    <a:pt x="314032" y="206590"/>
                  </a:lnTo>
                  <a:lnTo>
                    <a:pt x="326656" y="246507"/>
                  </a:lnTo>
                  <a:lnTo>
                    <a:pt x="346887" y="284264"/>
                  </a:lnTo>
                  <a:lnTo>
                    <a:pt x="374294" y="319201"/>
                  </a:lnTo>
                  <a:lnTo>
                    <a:pt x="408393" y="350608"/>
                  </a:lnTo>
                  <a:lnTo>
                    <a:pt x="448754" y="377799"/>
                  </a:lnTo>
                  <a:lnTo>
                    <a:pt x="494906" y="400075"/>
                  </a:lnTo>
                  <a:lnTo>
                    <a:pt x="546417" y="416750"/>
                  </a:lnTo>
                  <a:lnTo>
                    <a:pt x="600367" y="427050"/>
                  </a:lnTo>
                  <a:lnTo>
                    <a:pt x="653821" y="430631"/>
                  </a:lnTo>
                  <a:lnTo>
                    <a:pt x="706335" y="427545"/>
                  </a:lnTo>
                  <a:lnTo>
                    <a:pt x="757516" y="417855"/>
                  </a:lnTo>
                  <a:lnTo>
                    <a:pt x="806919" y="401599"/>
                  </a:lnTo>
                  <a:lnTo>
                    <a:pt x="854138" y="378841"/>
                  </a:lnTo>
                  <a:lnTo>
                    <a:pt x="854138" y="348564"/>
                  </a:lnTo>
                  <a:lnTo>
                    <a:pt x="854138" y="297929"/>
                  </a:lnTo>
                  <a:close/>
                </a:path>
                <a:path w="1036320" h="670560">
                  <a:moveTo>
                    <a:pt x="1036218" y="492480"/>
                  </a:moveTo>
                  <a:lnTo>
                    <a:pt x="993825" y="514565"/>
                  </a:lnTo>
                  <a:lnTo>
                    <a:pt x="950048" y="533742"/>
                  </a:lnTo>
                  <a:lnTo>
                    <a:pt x="905090" y="550037"/>
                  </a:lnTo>
                  <a:lnTo>
                    <a:pt x="859155" y="563499"/>
                  </a:lnTo>
                  <a:lnTo>
                    <a:pt x="812444" y="574128"/>
                  </a:lnTo>
                  <a:lnTo>
                    <a:pt x="765162" y="581964"/>
                  </a:lnTo>
                  <a:lnTo>
                    <a:pt x="717499" y="587032"/>
                  </a:lnTo>
                  <a:lnTo>
                    <a:pt x="669671" y="589343"/>
                  </a:lnTo>
                  <a:lnTo>
                    <a:pt x="621880" y="588937"/>
                  </a:lnTo>
                  <a:lnTo>
                    <a:pt x="574319" y="585825"/>
                  </a:lnTo>
                  <a:lnTo>
                    <a:pt x="527202" y="580047"/>
                  </a:lnTo>
                  <a:lnTo>
                    <a:pt x="480733" y="571614"/>
                  </a:lnTo>
                  <a:lnTo>
                    <a:pt x="435102" y="560565"/>
                  </a:lnTo>
                  <a:lnTo>
                    <a:pt x="390525" y="546912"/>
                  </a:lnTo>
                  <a:lnTo>
                    <a:pt x="347192" y="530682"/>
                  </a:lnTo>
                  <a:lnTo>
                    <a:pt x="305308" y="511898"/>
                  </a:lnTo>
                  <a:lnTo>
                    <a:pt x="265087" y="490601"/>
                  </a:lnTo>
                  <a:lnTo>
                    <a:pt x="226720" y="466801"/>
                  </a:lnTo>
                  <a:lnTo>
                    <a:pt x="190411" y="440524"/>
                  </a:lnTo>
                  <a:lnTo>
                    <a:pt x="156362" y="411797"/>
                  </a:lnTo>
                  <a:lnTo>
                    <a:pt x="124790" y="380644"/>
                  </a:lnTo>
                  <a:lnTo>
                    <a:pt x="91160" y="341464"/>
                  </a:lnTo>
                  <a:lnTo>
                    <a:pt x="62941" y="301485"/>
                  </a:lnTo>
                  <a:lnTo>
                    <a:pt x="40055" y="260515"/>
                  </a:lnTo>
                  <a:lnTo>
                    <a:pt x="22402" y="218313"/>
                  </a:lnTo>
                  <a:lnTo>
                    <a:pt x="9893" y="174713"/>
                  </a:lnTo>
                  <a:lnTo>
                    <a:pt x="2451" y="129476"/>
                  </a:lnTo>
                  <a:lnTo>
                    <a:pt x="0" y="82410"/>
                  </a:lnTo>
                  <a:lnTo>
                    <a:pt x="0" y="163334"/>
                  </a:lnTo>
                  <a:lnTo>
                    <a:pt x="2159" y="204927"/>
                  </a:lnTo>
                  <a:lnTo>
                    <a:pt x="8534" y="245592"/>
                  </a:lnTo>
                  <a:lnTo>
                    <a:pt x="18961" y="285191"/>
                  </a:lnTo>
                  <a:lnTo>
                    <a:pt x="33261" y="323608"/>
                  </a:lnTo>
                  <a:lnTo>
                    <a:pt x="51269" y="360705"/>
                  </a:lnTo>
                  <a:lnTo>
                    <a:pt x="72821" y="396367"/>
                  </a:lnTo>
                  <a:lnTo>
                    <a:pt x="97751" y="430441"/>
                  </a:lnTo>
                  <a:lnTo>
                    <a:pt x="125882" y="462800"/>
                  </a:lnTo>
                  <a:lnTo>
                    <a:pt x="157048" y="493331"/>
                  </a:lnTo>
                  <a:lnTo>
                    <a:pt x="191096" y="521881"/>
                  </a:lnTo>
                  <a:lnTo>
                    <a:pt x="227838" y="548335"/>
                  </a:lnTo>
                  <a:lnTo>
                    <a:pt x="267119" y="572566"/>
                  </a:lnTo>
                  <a:lnTo>
                    <a:pt x="308762" y="594436"/>
                  </a:lnTo>
                  <a:lnTo>
                    <a:pt x="352615" y="613803"/>
                  </a:lnTo>
                  <a:lnTo>
                    <a:pt x="398487" y="630555"/>
                  </a:lnTo>
                  <a:lnTo>
                    <a:pt x="446227" y="644550"/>
                  </a:lnTo>
                  <a:lnTo>
                    <a:pt x="495655" y="655662"/>
                  </a:lnTo>
                  <a:lnTo>
                    <a:pt x="546620" y="663765"/>
                  </a:lnTo>
                  <a:lnTo>
                    <a:pt x="598944" y="668718"/>
                  </a:lnTo>
                  <a:lnTo>
                    <a:pt x="652462" y="670394"/>
                  </a:lnTo>
                  <a:lnTo>
                    <a:pt x="705573" y="668934"/>
                  </a:lnTo>
                  <a:lnTo>
                    <a:pt x="756869" y="664514"/>
                  </a:lnTo>
                  <a:lnTo>
                    <a:pt x="806513" y="657098"/>
                  </a:lnTo>
                  <a:lnTo>
                    <a:pt x="854684" y="646633"/>
                  </a:lnTo>
                  <a:lnTo>
                    <a:pt x="901560" y="633082"/>
                  </a:lnTo>
                  <a:lnTo>
                    <a:pt x="947318" y="616381"/>
                  </a:lnTo>
                  <a:lnTo>
                    <a:pt x="992149" y="596506"/>
                  </a:lnTo>
                  <a:lnTo>
                    <a:pt x="1036218" y="573405"/>
                  </a:lnTo>
                  <a:lnTo>
                    <a:pt x="1036218" y="492480"/>
                  </a:lnTo>
                  <a:close/>
                </a:path>
              </a:pathLst>
            </a:custGeom>
            <a:solidFill>
              <a:srgbClr val="5C320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2938322" y="3879202"/>
              <a:ext cx="652780" cy="917575"/>
            </a:xfrm>
            <a:custGeom>
              <a:avLst/>
              <a:gdLst/>
              <a:ahLst/>
              <a:cxnLst/>
              <a:rect l="l" t="t" r="r" b="b"/>
              <a:pathLst>
                <a:path w="652779" h="917575">
                  <a:moveTo>
                    <a:pt x="0" y="0"/>
                  </a:moveTo>
                  <a:lnTo>
                    <a:pt x="76" y="240576"/>
                  </a:lnTo>
                  <a:lnTo>
                    <a:pt x="55423" y="243743"/>
                  </a:lnTo>
                  <a:lnTo>
                    <a:pt x="107625" y="253158"/>
                  </a:lnTo>
                  <a:lnTo>
                    <a:pt x="156306" y="268671"/>
                  </a:lnTo>
                  <a:lnTo>
                    <a:pt x="201089" y="290135"/>
                  </a:lnTo>
                  <a:lnTo>
                    <a:pt x="241598" y="317399"/>
                  </a:lnTo>
                  <a:lnTo>
                    <a:pt x="277456" y="350316"/>
                  </a:lnTo>
                  <a:lnTo>
                    <a:pt x="306542" y="387325"/>
                  </a:lnTo>
                  <a:lnTo>
                    <a:pt x="327068" y="426427"/>
                  </a:lnTo>
                  <a:lnTo>
                    <a:pt x="339190" y="466854"/>
                  </a:lnTo>
                  <a:lnTo>
                    <a:pt x="343063" y="507841"/>
                  </a:lnTo>
                  <a:lnTo>
                    <a:pt x="338845" y="548620"/>
                  </a:lnTo>
                  <a:lnTo>
                    <a:pt x="326690" y="588426"/>
                  </a:lnTo>
                  <a:lnTo>
                    <a:pt x="306756" y="626491"/>
                  </a:lnTo>
                  <a:lnTo>
                    <a:pt x="279196" y="662049"/>
                  </a:lnTo>
                  <a:lnTo>
                    <a:pt x="244168" y="694334"/>
                  </a:lnTo>
                  <a:lnTo>
                    <a:pt x="201828" y="722579"/>
                  </a:lnTo>
                  <a:lnTo>
                    <a:pt x="383908" y="917130"/>
                  </a:lnTo>
                  <a:lnTo>
                    <a:pt x="429567" y="889095"/>
                  </a:lnTo>
                  <a:lnTo>
                    <a:pt x="471157" y="858939"/>
                  </a:lnTo>
                  <a:lnTo>
                    <a:pt x="508619" y="826750"/>
                  </a:lnTo>
                  <a:lnTo>
                    <a:pt x="541893" y="792621"/>
                  </a:lnTo>
                  <a:lnTo>
                    <a:pt x="570922" y="756641"/>
                  </a:lnTo>
                  <a:lnTo>
                    <a:pt x="595644" y="718901"/>
                  </a:lnTo>
                  <a:lnTo>
                    <a:pt x="616002" y="679491"/>
                  </a:lnTo>
                  <a:lnTo>
                    <a:pt x="631936" y="638501"/>
                  </a:lnTo>
                  <a:lnTo>
                    <a:pt x="643387" y="596022"/>
                  </a:lnTo>
                  <a:lnTo>
                    <a:pt x="650295" y="552144"/>
                  </a:lnTo>
                  <a:lnTo>
                    <a:pt x="652602" y="506958"/>
                  </a:lnTo>
                  <a:lnTo>
                    <a:pt x="650428" y="465371"/>
                  </a:lnTo>
                  <a:lnTo>
                    <a:pt x="644040" y="424710"/>
                  </a:lnTo>
                  <a:lnTo>
                    <a:pt x="633606" y="385107"/>
                  </a:lnTo>
                  <a:lnTo>
                    <a:pt x="619295" y="346691"/>
                  </a:lnTo>
                  <a:lnTo>
                    <a:pt x="601275" y="309594"/>
                  </a:lnTo>
                  <a:lnTo>
                    <a:pt x="579712" y="273944"/>
                  </a:lnTo>
                  <a:lnTo>
                    <a:pt x="554776" y="239874"/>
                  </a:lnTo>
                  <a:lnTo>
                    <a:pt x="526634" y="207513"/>
                  </a:lnTo>
                  <a:lnTo>
                    <a:pt x="495453" y="176993"/>
                  </a:lnTo>
                  <a:lnTo>
                    <a:pt x="461403" y="148442"/>
                  </a:lnTo>
                  <a:lnTo>
                    <a:pt x="424651" y="121992"/>
                  </a:lnTo>
                  <a:lnTo>
                    <a:pt x="385365" y="97773"/>
                  </a:lnTo>
                  <a:lnTo>
                    <a:pt x="343712" y="75916"/>
                  </a:lnTo>
                  <a:lnTo>
                    <a:pt x="299861" y="56551"/>
                  </a:lnTo>
                  <a:lnTo>
                    <a:pt x="253980" y="39809"/>
                  </a:lnTo>
                  <a:lnTo>
                    <a:pt x="206237" y="25819"/>
                  </a:lnTo>
                  <a:lnTo>
                    <a:pt x="156799" y="14713"/>
                  </a:lnTo>
                  <a:lnTo>
                    <a:pt x="105835" y="6621"/>
                  </a:lnTo>
                  <a:lnTo>
                    <a:pt x="53513" y="1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2938322" y="3879202"/>
              <a:ext cx="652780" cy="917575"/>
            </a:xfrm>
            <a:custGeom>
              <a:avLst/>
              <a:gdLst/>
              <a:ahLst/>
              <a:cxnLst/>
              <a:rect l="l" t="t" r="r" b="b"/>
              <a:pathLst>
                <a:path w="652779" h="917575">
                  <a:moveTo>
                    <a:pt x="0" y="0"/>
                  </a:moveTo>
                  <a:lnTo>
                    <a:pt x="53513" y="1673"/>
                  </a:lnTo>
                  <a:lnTo>
                    <a:pt x="105835" y="6621"/>
                  </a:lnTo>
                  <a:lnTo>
                    <a:pt x="156799" y="14713"/>
                  </a:lnTo>
                  <a:lnTo>
                    <a:pt x="206237" y="25819"/>
                  </a:lnTo>
                  <a:lnTo>
                    <a:pt x="253980" y="39809"/>
                  </a:lnTo>
                  <a:lnTo>
                    <a:pt x="299861" y="56551"/>
                  </a:lnTo>
                  <a:lnTo>
                    <a:pt x="343712" y="75916"/>
                  </a:lnTo>
                  <a:lnTo>
                    <a:pt x="385365" y="97773"/>
                  </a:lnTo>
                  <a:lnTo>
                    <a:pt x="424651" y="121992"/>
                  </a:lnTo>
                  <a:lnTo>
                    <a:pt x="461403" y="148442"/>
                  </a:lnTo>
                  <a:lnTo>
                    <a:pt x="495453" y="176993"/>
                  </a:lnTo>
                  <a:lnTo>
                    <a:pt x="526634" y="207513"/>
                  </a:lnTo>
                  <a:lnTo>
                    <a:pt x="554776" y="239874"/>
                  </a:lnTo>
                  <a:lnTo>
                    <a:pt x="579712" y="273944"/>
                  </a:lnTo>
                  <a:lnTo>
                    <a:pt x="601275" y="309594"/>
                  </a:lnTo>
                  <a:lnTo>
                    <a:pt x="619295" y="346691"/>
                  </a:lnTo>
                  <a:lnTo>
                    <a:pt x="633606" y="385107"/>
                  </a:lnTo>
                  <a:lnTo>
                    <a:pt x="644040" y="424710"/>
                  </a:lnTo>
                  <a:lnTo>
                    <a:pt x="650428" y="465371"/>
                  </a:lnTo>
                  <a:lnTo>
                    <a:pt x="652602" y="506958"/>
                  </a:lnTo>
                  <a:lnTo>
                    <a:pt x="650295" y="552144"/>
                  </a:lnTo>
                  <a:lnTo>
                    <a:pt x="643387" y="596022"/>
                  </a:lnTo>
                  <a:lnTo>
                    <a:pt x="631936" y="638501"/>
                  </a:lnTo>
                  <a:lnTo>
                    <a:pt x="616002" y="679491"/>
                  </a:lnTo>
                  <a:lnTo>
                    <a:pt x="595644" y="718901"/>
                  </a:lnTo>
                  <a:lnTo>
                    <a:pt x="570922" y="756641"/>
                  </a:lnTo>
                  <a:lnTo>
                    <a:pt x="541893" y="792621"/>
                  </a:lnTo>
                  <a:lnTo>
                    <a:pt x="508619" y="826750"/>
                  </a:lnTo>
                  <a:lnTo>
                    <a:pt x="471157" y="858939"/>
                  </a:lnTo>
                  <a:lnTo>
                    <a:pt x="429567" y="889095"/>
                  </a:lnTo>
                  <a:lnTo>
                    <a:pt x="383908" y="917130"/>
                  </a:lnTo>
                  <a:lnTo>
                    <a:pt x="201828" y="722579"/>
                  </a:lnTo>
                  <a:lnTo>
                    <a:pt x="244168" y="694334"/>
                  </a:lnTo>
                  <a:lnTo>
                    <a:pt x="279196" y="662049"/>
                  </a:lnTo>
                  <a:lnTo>
                    <a:pt x="306756" y="626491"/>
                  </a:lnTo>
                  <a:lnTo>
                    <a:pt x="326690" y="588426"/>
                  </a:lnTo>
                  <a:lnTo>
                    <a:pt x="338845" y="548620"/>
                  </a:lnTo>
                  <a:lnTo>
                    <a:pt x="343063" y="507841"/>
                  </a:lnTo>
                  <a:lnTo>
                    <a:pt x="339190" y="466854"/>
                  </a:lnTo>
                  <a:lnTo>
                    <a:pt x="327068" y="426427"/>
                  </a:lnTo>
                  <a:lnTo>
                    <a:pt x="306542" y="387325"/>
                  </a:lnTo>
                  <a:lnTo>
                    <a:pt x="277456" y="350316"/>
                  </a:lnTo>
                  <a:lnTo>
                    <a:pt x="241598" y="317399"/>
                  </a:lnTo>
                  <a:lnTo>
                    <a:pt x="201089" y="290135"/>
                  </a:lnTo>
                  <a:lnTo>
                    <a:pt x="156306" y="268671"/>
                  </a:lnTo>
                  <a:lnTo>
                    <a:pt x="107625" y="253158"/>
                  </a:lnTo>
                  <a:lnTo>
                    <a:pt x="55423" y="243743"/>
                  </a:lnTo>
                  <a:lnTo>
                    <a:pt x="76" y="2405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4996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2284467" y="4229455"/>
              <a:ext cx="1038225" cy="664210"/>
            </a:xfrm>
            <a:custGeom>
              <a:avLst/>
              <a:gdLst/>
              <a:ahLst/>
              <a:cxnLst/>
              <a:rect l="l" t="t" r="r" b="b"/>
              <a:pathLst>
                <a:path w="1038225" h="664210">
                  <a:moveTo>
                    <a:pt x="33510" y="0"/>
                  </a:moveTo>
                  <a:lnTo>
                    <a:pt x="16415" y="47929"/>
                  </a:lnTo>
                  <a:lnTo>
                    <a:pt x="5254" y="95677"/>
                  </a:lnTo>
                  <a:lnTo>
                    <a:pt x="0" y="143110"/>
                  </a:lnTo>
                  <a:lnTo>
                    <a:pt x="625" y="190093"/>
                  </a:lnTo>
                  <a:lnTo>
                    <a:pt x="7102" y="236493"/>
                  </a:lnTo>
                  <a:lnTo>
                    <a:pt x="19405" y="282174"/>
                  </a:lnTo>
                  <a:lnTo>
                    <a:pt x="37505" y="327004"/>
                  </a:lnTo>
                  <a:lnTo>
                    <a:pt x="61376" y="370848"/>
                  </a:lnTo>
                  <a:lnTo>
                    <a:pt x="90991" y="413571"/>
                  </a:lnTo>
                  <a:lnTo>
                    <a:pt x="126322" y="455041"/>
                  </a:lnTo>
                  <a:lnTo>
                    <a:pt x="157901" y="486190"/>
                  </a:lnTo>
                  <a:lnTo>
                    <a:pt x="191945" y="514916"/>
                  </a:lnTo>
                  <a:lnTo>
                    <a:pt x="228253" y="541191"/>
                  </a:lnTo>
                  <a:lnTo>
                    <a:pt x="266620" y="564991"/>
                  </a:lnTo>
                  <a:lnTo>
                    <a:pt x="306846" y="586293"/>
                  </a:lnTo>
                  <a:lnTo>
                    <a:pt x="348726" y="605069"/>
                  </a:lnTo>
                  <a:lnTo>
                    <a:pt x="392059" y="621297"/>
                  </a:lnTo>
                  <a:lnTo>
                    <a:pt x="436642" y="634950"/>
                  </a:lnTo>
                  <a:lnTo>
                    <a:pt x="482272" y="646004"/>
                  </a:lnTo>
                  <a:lnTo>
                    <a:pt x="528746" y="654434"/>
                  </a:lnTo>
                  <a:lnTo>
                    <a:pt x="575863" y="660216"/>
                  </a:lnTo>
                  <a:lnTo>
                    <a:pt x="623418" y="663324"/>
                  </a:lnTo>
                  <a:lnTo>
                    <a:pt x="671210" y="663733"/>
                  </a:lnTo>
                  <a:lnTo>
                    <a:pt x="719036" y="661419"/>
                  </a:lnTo>
                  <a:lnTo>
                    <a:pt x="766694" y="656357"/>
                  </a:lnTo>
                  <a:lnTo>
                    <a:pt x="813980" y="648522"/>
                  </a:lnTo>
                  <a:lnTo>
                    <a:pt x="860692" y="637888"/>
                  </a:lnTo>
                  <a:lnTo>
                    <a:pt x="906628" y="624432"/>
                  </a:lnTo>
                  <a:lnTo>
                    <a:pt x="951585" y="608128"/>
                  </a:lnTo>
                  <a:lnTo>
                    <a:pt x="995360" y="588951"/>
                  </a:lnTo>
                  <a:lnTo>
                    <a:pt x="1037750" y="566877"/>
                  </a:lnTo>
                  <a:lnTo>
                    <a:pt x="855670" y="372325"/>
                  </a:lnTo>
                  <a:lnTo>
                    <a:pt x="808455" y="395075"/>
                  </a:lnTo>
                  <a:lnTo>
                    <a:pt x="759050" y="411321"/>
                  </a:lnTo>
                  <a:lnTo>
                    <a:pt x="707877" y="421011"/>
                  </a:lnTo>
                  <a:lnTo>
                    <a:pt x="655355" y="424092"/>
                  </a:lnTo>
                  <a:lnTo>
                    <a:pt x="601906" y="420514"/>
                  </a:lnTo>
                  <a:lnTo>
                    <a:pt x="547949" y="410222"/>
                  </a:lnTo>
                  <a:lnTo>
                    <a:pt x="496446" y="393541"/>
                  </a:lnTo>
                  <a:lnTo>
                    <a:pt x="450289" y="371260"/>
                  </a:lnTo>
                  <a:lnTo>
                    <a:pt x="409932" y="344070"/>
                  </a:lnTo>
                  <a:lnTo>
                    <a:pt x="375828" y="312664"/>
                  </a:lnTo>
                  <a:lnTo>
                    <a:pt x="348430" y="277733"/>
                  </a:lnTo>
                  <a:lnTo>
                    <a:pt x="328192" y="239967"/>
                  </a:lnTo>
                  <a:lnTo>
                    <a:pt x="315566" y="200060"/>
                  </a:lnTo>
                  <a:lnTo>
                    <a:pt x="311006" y="158701"/>
                  </a:lnTo>
                  <a:lnTo>
                    <a:pt x="314965" y="116583"/>
                  </a:lnTo>
                  <a:lnTo>
                    <a:pt x="327896" y="74396"/>
                  </a:lnTo>
                  <a:lnTo>
                    <a:pt x="33510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" name="object 26"/>
            <p:cNvSpPr/>
            <p:nvPr/>
          </p:nvSpPr>
          <p:spPr>
            <a:xfrm>
              <a:off x="2284467" y="4229455"/>
              <a:ext cx="1038225" cy="664210"/>
            </a:xfrm>
            <a:custGeom>
              <a:avLst/>
              <a:gdLst/>
              <a:ahLst/>
              <a:cxnLst/>
              <a:rect l="l" t="t" r="r" b="b"/>
              <a:pathLst>
                <a:path w="1038225" h="664210">
                  <a:moveTo>
                    <a:pt x="1037750" y="566877"/>
                  </a:moveTo>
                  <a:lnTo>
                    <a:pt x="995360" y="588951"/>
                  </a:lnTo>
                  <a:lnTo>
                    <a:pt x="951585" y="608128"/>
                  </a:lnTo>
                  <a:lnTo>
                    <a:pt x="906628" y="624432"/>
                  </a:lnTo>
                  <a:lnTo>
                    <a:pt x="860692" y="637888"/>
                  </a:lnTo>
                  <a:lnTo>
                    <a:pt x="813980" y="648522"/>
                  </a:lnTo>
                  <a:lnTo>
                    <a:pt x="766694" y="656357"/>
                  </a:lnTo>
                  <a:lnTo>
                    <a:pt x="719036" y="661419"/>
                  </a:lnTo>
                  <a:lnTo>
                    <a:pt x="671210" y="663733"/>
                  </a:lnTo>
                  <a:lnTo>
                    <a:pt x="623418" y="663324"/>
                  </a:lnTo>
                  <a:lnTo>
                    <a:pt x="575863" y="660216"/>
                  </a:lnTo>
                  <a:lnTo>
                    <a:pt x="528746" y="654434"/>
                  </a:lnTo>
                  <a:lnTo>
                    <a:pt x="482272" y="646004"/>
                  </a:lnTo>
                  <a:lnTo>
                    <a:pt x="436642" y="634950"/>
                  </a:lnTo>
                  <a:lnTo>
                    <a:pt x="392059" y="621297"/>
                  </a:lnTo>
                  <a:lnTo>
                    <a:pt x="348726" y="605069"/>
                  </a:lnTo>
                  <a:lnTo>
                    <a:pt x="306846" y="586293"/>
                  </a:lnTo>
                  <a:lnTo>
                    <a:pt x="266620" y="564991"/>
                  </a:lnTo>
                  <a:lnTo>
                    <a:pt x="228253" y="541191"/>
                  </a:lnTo>
                  <a:lnTo>
                    <a:pt x="191945" y="514916"/>
                  </a:lnTo>
                  <a:lnTo>
                    <a:pt x="157901" y="486190"/>
                  </a:lnTo>
                  <a:lnTo>
                    <a:pt x="126322" y="455041"/>
                  </a:lnTo>
                  <a:lnTo>
                    <a:pt x="90991" y="413571"/>
                  </a:lnTo>
                  <a:lnTo>
                    <a:pt x="61376" y="370848"/>
                  </a:lnTo>
                  <a:lnTo>
                    <a:pt x="37505" y="327004"/>
                  </a:lnTo>
                  <a:lnTo>
                    <a:pt x="19405" y="282174"/>
                  </a:lnTo>
                  <a:lnTo>
                    <a:pt x="7102" y="236493"/>
                  </a:lnTo>
                  <a:lnTo>
                    <a:pt x="625" y="190093"/>
                  </a:lnTo>
                  <a:lnTo>
                    <a:pt x="0" y="143110"/>
                  </a:lnTo>
                  <a:lnTo>
                    <a:pt x="5254" y="95677"/>
                  </a:lnTo>
                  <a:lnTo>
                    <a:pt x="16415" y="47929"/>
                  </a:lnTo>
                  <a:lnTo>
                    <a:pt x="33510" y="0"/>
                  </a:lnTo>
                  <a:lnTo>
                    <a:pt x="327896" y="74396"/>
                  </a:lnTo>
                  <a:lnTo>
                    <a:pt x="314965" y="116583"/>
                  </a:lnTo>
                  <a:lnTo>
                    <a:pt x="311006" y="158701"/>
                  </a:lnTo>
                  <a:lnTo>
                    <a:pt x="315566" y="200060"/>
                  </a:lnTo>
                  <a:lnTo>
                    <a:pt x="328192" y="239967"/>
                  </a:lnTo>
                  <a:lnTo>
                    <a:pt x="348430" y="277733"/>
                  </a:lnTo>
                  <a:lnTo>
                    <a:pt x="375828" y="312664"/>
                  </a:lnTo>
                  <a:lnTo>
                    <a:pt x="409932" y="344070"/>
                  </a:lnTo>
                  <a:lnTo>
                    <a:pt x="450289" y="371260"/>
                  </a:lnTo>
                  <a:lnTo>
                    <a:pt x="496446" y="393541"/>
                  </a:lnTo>
                  <a:lnTo>
                    <a:pt x="547949" y="410222"/>
                  </a:lnTo>
                  <a:lnTo>
                    <a:pt x="601906" y="420514"/>
                  </a:lnTo>
                  <a:lnTo>
                    <a:pt x="655355" y="424092"/>
                  </a:lnTo>
                  <a:lnTo>
                    <a:pt x="707877" y="421011"/>
                  </a:lnTo>
                  <a:lnTo>
                    <a:pt x="759050" y="411321"/>
                  </a:lnTo>
                  <a:lnTo>
                    <a:pt x="808455" y="395075"/>
                  </a:lnTo>
                  <a:lnTo>
                    <a:pt x="855670" y="372325"/>
                  </a:lnTo>
                  <a:lnTo>
                    <a:pt x="1037750" y="566877"/>
                  </a:lnTo>
                  <a:close/>
                </a:path>
              </a:pathLst>
            </a:custGeom>
            <a:ln w="9525">
              <a:solidFill>
                <a:srgbClr val="744C2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7" name="object 27"/>
            <p:cNvSpPr/>
            <p:nvPr/>
          </p:nvSpPr>
          <p:spPr>
            <a:xfrm>
              <a:off x="2317978" y="4025569"/>
              <a:ext cx="379730" cy="278765"/>
            </a:xfrm>
            <a:custGeom>
              <a:avLst/>
              <a:gdLst/>
              <a:ahLst/>
              <a:cxnLst/>
              <a:rect l="l" t="t" r="r" b="b"/>
              <a:pathLst>
                <a:path w="379730" h="278764">
                  <a:moveTo>
                    <a:pt x="161899" y="0"/>
                  </a:moveTo>
                  <a:lnTo>
                    <a:pt x="118421" y="36390"/>
                  </a:lnTo>
                  <a:lnTo>
                    <a:pt x="81032" y="74295"/>
                  </a:lnTo>
                  <a:lnTo>
                    <a:pt x="49192" y="114393"/>
                  </a:lnTo>
                  <a:lnTo>
                    <a:pt x="22361" y="157363"/>
                  </a:lnTo>
                  <a:lnTo>
                    <a:pt x="0" y="203885"/>
                  </a:lnTo>
                  <a:lnTo>
                    <a:pt x="294386" y="278282"/>
                  </a:lnTo>
                  <a:lnTo>
                    <a:pt x="309435" y="248024"/>
                  </a:lnTo>
                  <a:lnTo>
                    <a:pt x="328263" y="220545"/>
                  </a:lnTo>
                  <a:lnTo>
                    <a:pt x="351425" y="195147"/>
                  </a:lnTo>
                  <a:lnTo>
                    <a:pt x="379476" y="171132"/>
                  </a:lnTo>
                  <a:lnTo>
                    <a:pt x="161899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8" name="object 28"/>
            <p:cNvSpPr/>
            <p:nvPr/>
          </p:nvSpPr>
          <p:spPr>
            <a:xfrm>
              <a:off x="2317978" y="4025569"/>
              <a:ext cx="379730" cy="278765"/>
            </a:xfrm>
            <a:custGeom>
              <a:avLst/>
              <a:gdLst/>
              <a:ahLst/>
              <a:cxnLst/>
              <a:rect l="l" t="t" r="r" b="b"/>
              <a:pathLst>
                <a:path w="379730" h="278764">
                  <a:moveTo>
                    <a:pt x="0" y="203885"/>
                  </a:moveTo>
                  <a:lnTo>
                    <a:pt x="22361" y="157363"/>
                  </a:lnTo>
                  <a:lnTo>
                    <a:pt x="49192" y="114393"/>
                  </a:lnTo>
                  <a:lnTo>
                    <a:pt x="81032" y="74295"/>
                  </a:lnTo>
                  <a:lnTo>
                    <a:pt x="118421" y="36390"/>
                  </a:lnTo>
                  <a:lnTo>
                    <a:pt x="161899" y="0"/>
                  </a:lnTo>
                  <a:lnTo>
                    <a:pt x="379476" y="171132"/>
                  </a:lnTo>
                  <a:lnTo>
                    <a:pt x="351425" y="195147"/>
                  </a:lnTo>
                  <a:lnTo>
                    <a:pt x="328263" y="220545"/>
                  </a:lnTo>
                  <a:lnTo>
                    <a:pt x="309435" y="248024"/>
                  </a:lnTo>
                  <a:lnTo>
                    <a:pt x="294386" y="278282"/>
                  </a:lnTo>
                  <a:lnTo>
                    <a:pt x="0" y="203885"/>
                  </a:lnTo>
                  <a:close/>
                </a:path>
              </a:pathLst>
            </a:custGeom>
            <a:ln w="9525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9" name="object 29"/>
            <p:cNvSpPr/>
            <p:nvPr/>
          </p:nvSpPr>
          <p:spPr>
            <a:xfrm>
              <a:off x="2479878" y="3904055"/>
              <a:ext cx="353060" cy="292735"/>
            </a:xfrm>
            <a:custGeom>
              <a:avLst/>
              <a:gdLst/>
              <a:ahLst/>
              <a:cxnLst/>
              <a:rect l="l" t="t" r="r" b="b"/>
              <a:pathLst>
                <a:path w="353060" h="292735">
                  <a:moveTo>
                    <a:pt x="256819" y="0"/>
                  </a:moveTo>
                  <a:lnTo>
                    <a:pt x="207840" y="13857"/>
                  </a:lnTo>
                  <a:lnTo>
                    <a:pt x="162011" y="29951"/>
                  </a:lnTo>
                  <a:lnTo>
                    <a:pt x="118822" y="48521"/>
                  </a:lnTo>
                  <a:lnTo>
                    <a:pt x="77764" y="69811"/>
                  </a:lnTo>
                  <a:lnTo>
                    <a:pt x="38326" y="94061"/>
                  </a:lnTo>
                  <a:lnTo>
                    <a:pt x="0" y="121513"/>
                  </a:lnTo>
                  <a:lnTo>
                    <a:pt x="217576" y="292646"/>
                  </a:lnTo>
                  <a:lnTo>
                    <a:pt x="247992" y="271644"/>
                  </a:lnTo>
                  <a:lnTo>
                    <a:pt x="280023" y="254284"/>
                  </a:lnTo>
                  <a:lnTo>
                    <a:pt x="314572" y="240141"/>
                  </a:lnTo>
                  <a:lnTo>
                    <a:pt x="352539" y="228790"/>
                  </a:lnTo>
                  <a:lnTo>
                    <a:pt x="256819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2479878" y="3904055"/>
              <a:ext cx="353060" cy="292735"/>
            </a:xfrm>
            <a:custGeom>
              <a:avLst/>
              <a:gdLst/>
              <a:ahLst/>
              <a:cxnLst/>
              <a:rect l="l" t="t" r="r" b="b"/>
              <a:pathLst>
                <a:path w="353060" h="292735">
                  <a:moveTo>
                    <a:pt x="0" y="121513"/>
                  </a:moveTo>
                  <a:lnTo>
                    <a:pt x="38326" y="94061"/>
                  </a:lnTo>
                  <a:lnTo>
                    <a:pt x="77764" y="69811"/>
                  </a:lnTo>
                  <a:lnTo>
                    <a:pt x="118822" y="48521"/>
                  </a:lnTo>
                  <a:lnTo>
                    <a:pt x="162011" y="29951"/>
                  </a:lnTo>
                  <a:lnTo>
                    <a:pt x="207840" y="13857"/>
                  </a:lnTo>
                  <a:lnTo>
                    <a:pt x="256819" y="0"/>
                  </a:lnTo>
                  <a:lnTo>
                    <a:pt x="352539" y="228790"/>
                  </a:lnTo>
                  <a:lnTo>
                    <a:pt x="314572" y="240141"/>
                  </a:lnTo>
                  <a:lnTo>
                    <a:pt x="280023" y="254284"/>
                  </a:lnTo>
                  <a:lnTo>
                    <a:pt x="247992" y="271644"/>
                  </a:lnTo>
                  <a:lnTo>
                    <a:pt x="217576" y="292646"/>
                  </a:lnTo>
                  <a:lnTo>
                    <a:pt x="0" y="121513"/>
                  </a:lnTo>
                  <a:close/>
                </a:path>
              </a:pathLst>
            </a:custGeom>
            <a:ln w="9525">
              <a:solidFill>
                <a:srgbClr val="007EF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36697" y="3879202"/>
              <a:ext cx="201625" cy="25363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736697" y="3879202"/>
              <a:ext cx="201930" cy="254000"/>
            </a:xfrm>
            <a:custGeom>
              <a:avLst/>
              <a:gdLst/>
              <a:ahLst/>
              <a:cxnLst/>
              <a:rect l="l" t="t" r="r" b="b"/>
              <a:pathLst>
                <a:path w="201930" h="254000">
                  <a:moveTo>
                    <a:pt x="0" y="24853"/>
                  </a:moveTo>
                  <a:lnTo>
                    <a:pt x="50256" y="13671"/>
                  </a:lnTo>
                  <a:lnTo>
                    <a:pt x="99431" y="5945"/>
                  </a:lnTo>
                  <a:lnTo>
                    <a:pt x="149268" y="1459"/>
                  </a:lnTo>
                  <a:lnTo>
                    <a:pt x="201510" y="0"/>
                  </a:lnTo>
                  <a:lnTo>
                    <a:pt x="201625" y="240576"/>
                  </a:lnTo>
                  <a:lnTo>
                    <a:pt x="174174" y="241342"/>
                  </a:lnTo>
                  <a:lnTo>
                    <a:pt x="147983" y="243698"/>
                  </a:lnTo>
                  <a:lnTo>
                    <a:pt x="122140" y="247757"/>
                  </a:lnTo>
                  <a:lnTo>
                    <a:pt x="95732" y="253631"/>
                  </a:lnTo>
                  <a:lnTo>
                    <a:pt x="0" y="24853"/>
                  </a:lnTo>
                  <a:close/>
                </a:path>
              </a:pathLst>
            </a:custGeom>
            <a:ln w="952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3558997" y="4141317"/>
              <a:ext cx="333375" cy="88900"/>
            </a:xfrm>
            <a:custGeom>
              <a:avLst/>
              <a:gdLst/>
              <a:ahLst/>
              <a:cxnLst/>
              <a:rect l="l" t="t" r="r" b="b"/>
              <a:pathLst>
                <a:path w="333375" h="88900">
                  <a:moveTo>
                    <a:pt x="332765" y="0"/>
                  </a:moveTo>
                  <a:lnTo>
                    <a:pt x="258830" y="10359"/>
                  </a:lnTo>
                  <a:lnTo>
                    <a:pt x="211033" y="22250"/>
                  </a:lnTo>
                  <a:lnTo>
                    <a:pt x="157580" y="37671"/>
                  </a:lnTo>
                  <a:lnTo>
                    <a:pt x="99644" y="55918"/>
                  </a:lnTo>
                  <a:lnTo>
                    <a:pt x="0" y="88303"/>
                  </a:lnTo>
                </a:path>
              </a:pathLst>
            </a:custGeom>
            <a:ln w="19050">
              <a:solidFill>
                <a:srgbClr val="C4996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2292083" y="4877396"/>
              <a:ext cx="262890" cy="231775"/>
            </a:xfrm>
            <a:custGeom>
              <a:avLst/>
              <a:gdLst/>
              <a:ahLst/>
              <a:cxnLst/>
              <a:rect l="l" t="t" r="r" b="b"/>
              <a:pathLst>
                <a:path w="262889" h="231775">
                  <a:moveTo>
                    <a:pt x="0" y="231178"/>
                  </a:moveTo>
                  <a:lnTo>
                    <a:pt x="73689" y="204053"/>
                  </a:lnTo>
                  <a:lnTo>
                    <a:pt x="117543" y="172920"/>
                  </a:lnTo>
                  <a:lnTo>
                    <a:pt x="161273" y="132539"/>
                  </a:lnTo>
                  <a:lnTo>
                    <a:pt x="201282" y="84759"/>
                  </a:lnTo>
                  <a:lnTo>
                    <a:pt x="262864" y="0"/>
                  </a:lnTo>
                </a:path>
              </a:pathLst>
            </a:custGeom>
            <a:ln w="19050">
              <a:solidFill>
                <a:srgbClr val="744C2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2027262" y="4019088"/>
              <a:ext cx="356235" cy="100965"/>
            </a:xfrm>
            <a:custGeom>
              <a:avLst/>
              <a:gdLst/>
              <a:ahLst/>
              <a:cxnLst/>
              <a:rect l="l" t="t" r="r" b="b"/>
              <a:pathLst>
                <a:path w="356235" h="100964">
                  <a:moveTo>
                    <a:pt x="0" y="460"/>
                  </a:moveTo>
                  <a:lnTo>
                    <a:pt x="30107" y="1"/>
                  </a:lnTo>
                  <a:lnTo>
                    <a:pt x="70522" y="0"/>
                  </a:lnTo>
                  <a:lnTo>
                    <a:pt x="117821" y="2519"/>
                  </a:lnTo>
                  <a:lnTo>
                    <a:pt x="168580" y="9625"/>
                  </a:lnTo>
                  <a:lnTo>
                    <a:pt x="219377" y="23381"/>
                  </a:lnTo>
                  <a:lnTo>
                    <a:pt x="266788" y="45850"/>
                  </a:lnTo>
                  <a:lnTo>
                    <a:pt x="355955" y="100879"/>
                  </a:lnTo>
                </a:path>
              </a:pathLst>
            </a:custGeom>
            <a:ln w="19050">
              <a:solidFill>
                <a:srgbClr val="0065C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2136012" y="3812338"/>
              <a:ext cx="463550" cy="140970"/>
            </a:xfrm>
            <a:custGeom>
              <a:avLst/>
              <a:gdLst/>
              <a:ahLst/>
              <a:cxnLst/>
              <a:rect l="l" t="t" r="r" b="b"/>
              <a:pathLst>
                <a:path w="463550" h="140970">
                  <a:moveTo>
                    <a:pt x="0" y="16711"/>
                  </a:moveTo>
                  <a:lnTo>
                    <a:pt x="24770" y="14948"/>
                  </a:lnTo>
                  <a:lnTo>
                    <a:pt x="64525" y="10753"/>
                  </a:lnTo>
                  <a:lnTo>
                    <a:pt x="115056" y="5769"/>
                  </a:lnTo>
                  <a:lnTo>
                    <a:pt x="172154" y="1637"/>
                  </a:lnTo>
                  <a:lnTo>
                    <a:pt x="231609" y="0"/>
                  </a:lnTo>
                  <a:lnTo>
                    <a:pt x="289213" y="2498"/>
                  </a:lnTo>
                  <a:lnTo>
                    <a:pt x="340757" y="10775"/>
                  </a:lnTo>
                  <a:lnTo>
                    <a:pt x="382030" y="26471"/>
                  </a:lnTo>
                  <a:lnTo>
                    <a:pt x="408825" y="51229"/>
                  </a:lnTo>
                  <a:lnTo>
                    <a:pt x="463296" y="140739"/>
                  </a:lnTo>
                </a:path>
              </a:pathLst>
            </a:custGeom>
            <a:ln w="19050">
              <a:solidFill>
                <a:srgbClr val="007EF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2374049" y="3603205"/>
              <a:ext cx="462915" cy="282575"/>
            </a:xfrm>
            <a:custGeom>
              <a:avLst/>
              <a:gdLst/>
              <a:ahLst/>
              <a:cxnLst/>
              <a:rect l="l" t="t" r="r" b="b"/>
              <a:pathLst>
                <a:path w="462914" h="282575">
                  <a:moveTo>
                    <a:pt x="0" y="0"/>
                  </a:moveTo>
                  <a:lnTo>
                    <a:pt x="54925" y="7181"/>
                  </a:lnTo>
                  <a:lnTo>
                    <a:pt x="99368" y="15839"/>
                  </a:lnTo>
                  <a:lnTo>
                    <a:pt x="150923" y="27593"/>
                  </a:lnTo>
                  <a:lnTo>
                    <a:pt x="206436" y="42232"/>
                  </a:lnTo>
                  <a:lnTo>
                    <a:pt x="262752" y="59542"/>
                  </a:lnTo>
                  <a:lnTo>
                    <a:pt x="316717" y="79312"/>
                  </a:lnTo>
                  <a:lnTo>
                    <a:pt x="365175" y="101330"/>
                  </a:lnTo>
                  <a:lnTo>
                    <a:pt x="404971" y="125384"/>
                  </a:lnTo>
                  <a:lnTo>
                    <a:pt x="432951" y="151262"/>
                  </a:lnTo>
                  <a:lnTo>
                    <a:pt x="445960" y="178752"/>
                  </a:lnTo>
                  <a:lnTo>
                    <a:pt x="462343" y="282232"/>
                  </a:lnTo>
                </a:path>
              </a:pathLst>
            </a:custGeom>
            <a:ln w="19050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627905" y="3594287"/>
            <a:ext cx="59895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Black: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40%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18397" y="4443133"/>
            <a:ext cx="60623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53" dirty="0">
                <a:solidFill>
                  <a:srgbClr val="323232"/>
                </a:solidFill>
                <a:latin typeface="Gill Sans MT"/>
                <a:cs typeface="Gill Sans MT"/>
              </a:rPr>
              <a:t>White:</a:t>
            </a: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 40%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83073" y="3115236"/>
            <a:ext cx="912159" cy="50619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523903">
              <a:spcBef>
                <a:spcPts val="88"/>
              </a:spcBef>
            </a:pPr>
            <a:r>
              <a:rPr sz="794" spc="-57" dirty="0">
                <a:solidFill>
                  <a:srgbClr val="323232"/>
                </a:solidFill>
                <a:latin typeface="Gill Sans MT"/>
                <a:cs typeface="Gill Sans MT"/>
              </a:rPr>
              <a:t>Other:</a:t>
            </a:r>
            <a:r>
              <a:rPr sz="794" spc="-26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5%</a:t>
            </a:r>
            <a:endParaRPr sz="794">
              <a:latin typeface="Gill Sans MT"/>
              <a:cs typeface="Gill Sans MT"/>
            </a:endParaRPr>
          </a:p>
          <a:p>
            <a:pPr marL="229733">
              <a:spcBef>
                <a:spcPts val="635"/>
              </a:spcBef>
            </a:pP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Asian: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7.4%</a:t>
            </a:r>
            <a:endParaRPr sz="794">
              <a:latin typeface="Gill Sans MT"/>
              <a:cs typeface="Gill Sans MT"/>
            </a:endParaRPr>
          </a:p>
          <a:p>
            <a:pPr marL="11206">
              <a:spcBef>
                <a:spcPts val="371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Hispanic:</a:t>
            </a:r>
            <a:r>
              <a:rPr sz="794" spc="-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7.6%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009029" y="4168589"/>
            <a:ext cx="3798794" cy="1453963"/>
            <a:chOff x="5524500" y="4724400"/>
            <a:chExt cx="4305300" cy="1647825"/>
          </a:xfrm>
        </p:grpSpPr>
        <p:sp>
          <p:nvSpPr>
            <p:cNvPr id="42" name="object 42"/>
            <p:cNvSpPr/>
            <p:nvPr/>
          </p:nvSpPr>
          <p:spPr>
            <a:xfrm>
              <a:off x="5619750" y="4729162"/>
              <a:ext cx="4210050" cy="0"/>
            </a:xfrm>
            <a:custGeom>
              <a:avLst/>
              <a:gdLst/>
              <a:ahLst/>
              <a:cxnLst/>
              <a:rect l="l" t="t" r="r" b="b"/>
              <a:pathLst>
                <a:path w="4210050">
                  <a:moveTo>
                    <a:pt x="0" y="0"/>
                  </a:moveTo>
                  <a:lnTo>
                    <a:pt x="421005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" name="object 43"/>
            <p:cNvSpPr/>
            <p:nvPr/>
          </p:nvSpPr>
          <p:spPr>
            <a:xfrm>
              <a:off x="5619750" y="5510212"/>
              <a:ext cx="4210050" cy="0"/>
            </a:xfrm>
            <a:custGeom>
              <a:avLst/>
              <a:gdLst/>
              <a:ahLst/>
              <a:cxnLst/>
              <a:rect l="l" t="t" r="r" b="b"/>
              <a:pathLst>
                <a:path w="4210050">
                  <a:moveTo>
                    <a:pt x="0" y="0"/>
                  </a:moveTo>
                  <a:lnTo>
                    <a:pt x="947736" y="0"/>
                  </a:lnTo>
                </a:path>
                <a:path w="4210050">
                  <a:moveTo>
                    <a:pt x="1233486" y="0"/>
                  </a:moveTo>
                  <a:lnTo>
                    <a:pt x="2633661" y="0"/>
                  </a:lnTo>
                </a:path>
                <a:path w="4210050">
                  <a:moveTo>
                    <a:pt x="2919411" y="0"/>
                  </a:moveTo>
                  <a:lnTo>
                    <a:pt x="2967036" y="0"/>
                  </a:lnTo>
                </a:path>
                <a:path w="4210050">
                  <a:moveTo>
                    <a:pt x="3252786" y="0"/>
                  </a:moveTo>
                  <a:lnTo>
                    <a:pt x="421005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" name="object 44"/>
            <p:cNvSpPr/>
            <p:nvPr/>
          </p:nvSpPr>
          <p:spPr>
            <a:xfrm>
              <a:off x="5619750" y="6281737"/>
              <a:ext cx="4210050" cy="0"/>
            </a:xfrm>
            <a:custGeom>
              <a:avLst/>
              <a:gdLst/>
              <a:ahLst/>
              <a:cxnLst/>
              <a:rect l="l" t="t" r="r" b="b"/>
              <a:pathLst>
                <a:path w="4210050">
                  <a:moveTo>
                    <a:pt x="0" y="0"/>
                  </a:moveTo>
                  <a:lnTo>
                    <a:pt x="4210050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5524500" y="4729162"/>
              <a:ext cx="4305300" cy="1643380"/>
            </a:xfrm>
            <a:custGeom>
              <a:avLst/>
              <a:gdLst/>
              <a:ahLst/>
              <a:cxnLst/>
              <a:rect l="l" t="t" r="r" b="b"/>
              <a:pathLst>
                <a:path w="4305300" h="1643379">
                  <a:moveTo>
                    <a:pt x="1357312" y="1547812"/>
                  </a:moveTo>
                  <a:lnTo>
                    <a:pt x="1357312" y="1643062"/>
                  </a:lnTo>
                </a:path>
                <a:path w="4305300" h="1643379">
                  <a:moveTo>
                    <a:pt x="2195512" y="1547812"/>
                  </a:moveTo>
                  <a:lnTo>
                    <a:pt x="2195512" y="1643062"/>
                  </a:lnTo>
                </a:path>
                <a:path w="4305300" h="1643379">
                  <a:moveTo>
                    <a:pt x="3033712" y="1547812"/>
                  </a:moveTo>
                  <a:lnTo>
                    <a:pt x="3033712" y="1643062"/>
                  </a:lnTo>
                </a:path>
                <a:path w="4305300" h="1643379">
                  <a:moveTo>
                    <a:pt x="3881437" y="1547812"/>
                  </a:moveTo>
                  <a:lnTo>
                    <a:pt x="3881437" y="1643062"/>
                  </a:lnTo>
                </a:path>
                <a:path w="4305300" h="1643379">
                  <a:moveTo>
                    <a:pt x="509587" y="1547812"/>
                  </a:moveTo>
                  <a:lnTo>
                    <a:pt x="509587" y="1643062"/>
                  </a:lnTo>
                </a:path>
                <a:path w="4305300" h="1643379">
                  <a:moveTo>
                    <a:pt x="95250" y="1552575"/>
                  </a:moveTo>
                  <a:lnTo>
                    <a:pt x="4305300" y="1552575"/>
                  </a:lnTo>
                </a:path>
                <a:path w="4305300" h="1643379">
                  <a:moveTo>
                    <a:pt x="95250" y="0"/>
                  </a:moveTo>
                  <a:lnTo>
                    <a:pt x="0" y="0"/>
                  </a:lnTo>
                </a:path>
                <a:path w="4305300" h="1643379">
                  <a:moveTo>
                    <a:pt x="95250" y="781050"/>
                  </a:moveTo>
                  <a:lnTo>
                    <a:pt x="0" y="781050"/>
                  </a:lnTo>
                </a:path>
                <a:path w="4305300" h="1643379">
                  <a:moveTo>
                    <a:pt x="95250" y="1552575"/>
                  </a:moveTo>
                  <a:lnTo>
                    <a:pt x="0" y="1552575"/>
                  </a:lnTo>
                </a:path>
                <a:path w="4305300" h="1643379">
                  <a:moveTo>
                    <a:pt x="90487" y="4762"/>
                  </a:moveTo>
                  <a:lnTo>
                    <a:pt x="90487" y="15478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5729287" y="5586412"/>
              <a:ext cx="285750" cy="690880"/>
            </a:xfrm>
            <a:custGeom>
              <a:avLst/>
              <a:gdLst/>
              <a:ahLst/>
              <a:cxnLst/>
              <a:rect l="l" t="t" r="r" b="b"/>
              <a:pathLst>
                <a:path w="285750" h="690879">
                  <a:moveTo>
                    <a:pt x="285749" y="0"/>
                  </a:moveTo>
                  <a:lnTo>
                    <a:pt x="0" y="0"/>
                  </a:lnTo>
                  <a:lnTo>
                    <a:pt x="0" y="690562"/>
                  </a:lnTo>
                  <a:lnTo>
                    <a:pt x="285749" y="690562"/>
                  </a:lnTo>
                  <a:lnTo>
                    <a:pt x="285749" y="0"/>
                  </a:lnTo>
                  <a:close/>
                </a:path>
              </a:pathLst>
            </a:custGeom>
            <a:solidFill>
              <a:srgbClr val="3C231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" name="object 47"/>
            <p:cNvSpPr/>
            <p:nvPr/>
          </p:nvSpPr>
          <p:spPr>
            <a:xfrm>
              <a:off x="5729287" y="5586412"/>
              <a:ext cx="285750" cy="690880"/>
            </a:xfrm>
            <a:custGeom>
              <a:avLst/>
              <a:gdLst/>
              <a:ahLst/>
              <a:cxnLst/>
              <a:rect l="l" t="t" r="r" b="b"/>
              <a:pathLst>
                <a:path w="285750" h="690879">
                  <a:moveTo>
                    <a:pt x="285749" y="690562"/>
                  </a:moveTo>
                  <a:lnTo>
                    <a:pt x="285749" y="0"/>
                  </a:lnTo>
                  <a:lnTo>
                    <a:pt x="0" y="0"/>
                  </a:lnTo>
                  <a:lnTo>
                    <a:pt x="0" y="690562"/>
                  </a:lnTo>
                </a:path>
              </a:pathLst>
            </a:custGeom>
            <a:ln w="476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6567487" y="5405437"/>
              <a:ext cx="285750" cy="871855"/>
            </a:xfrm>
            <a:custGeom>
              <a:avLst/>
              <a:gdLst/>
              <a:ahLst/>
              <a:cxnLst/>
              <a:rect l="l" t="t" r="r" b="b"/>
              <a:pathLst>
                <a:path w="285750" h="871854">
                  <a:moveTo>
                    <a:pt x="285749" y="0"/>
                  </a:moveTo>
                  <a:lnTo>
                    <a:pt x="0" y="0"/>
                  </a:lnTo>
                  <a:lnTo>
                    <a:pt x="0" y="871537"/>
                  </a:lnTo>
                  <a:lnTo>
                    <a:pt x="285749" y="871537"/>
                  </a:lnTo>
                  <a:lnTo>
                    <a:pt x="285749" y="0"/>
                  </a:lnTo>
                  <a:close/>
                </a:path>
              </a:pathLst>
            </a:custGeom>
            <a:solidFill>
              <a:srgbClr val="3C231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6567487" y="5405437"/>
              <a:ext cx="285750" cy="871855"/>
            </a:xfrm>
            <a:custGeom>
              <a:avLst/>
              <a:gdLst/>
              <a:ahLst/>
              <a:cxnLst/>
              <a:rect l="l" t="t" r="r" b="b"/>
              <a:pathLst>
                <a:path w="285750" h="871854">
                  <a:moveTo>
                    <a:pt x="285749" y="871537"/>
                  </a:moveTo>
                  <a:lnTo>
                    <a:pt x="285749" y="0"/>
                  </a:lnTo>
                  <a:lnTo>
                    <a:pt x="0" y="0"/>
                  </a:lnTo>
                  <a:lnTo>
                    <a:pt x="0" y="871537"/>
                  </a:lnTo>
                </a:path>
              </a:pathLst>
            </a:custGeom>
            <a:ln w="476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7405686" y="5691187"/>
              <a:ext cx="285750" cy="586105"/>
            </a:xfrm>
            <a:custGeom>
              <a:avLst/>
              <a:gdLst/>
              <a:ahLst/>
              <a:cxnLst/>
              <a:rect l="l" t="t" r="r" b="b"/>
              <a:pathLst>
                <a:path w="285750" h="586104">
                  <a:moveTo>
                    <a:pt x="285749" y="0"/>
                  </a:moveTo>
                  <a:lnTo>
                    <a:pt x="0" y="0"/>
                  </a:lnTo>
                  <a:lnTo>
                    <a:pt x="0" y="585787"/>
                  </a:lnTo>
                  <a:lnTo>
                    <a:pt x="285749" y="585787"/>
                  </a:lnTo>
                  <a:lnTo>
                    <a:pt x="285749" y="0"/>
                  </a:lnTo>
                  <a:close/>
                </a:path>
              </a:pathLst>
            </a:custGeom>
            <a:solidFill>
              <a:srgbClr val="3C231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1" name="object 51"/>
            <p:cNvSpPr/>
            <p:nvPr/>
          </p:nvSpPr>
          <p:spPr>
            <a:xfrm>
              <a:off x="7405686" y="5691187"/>
              <a:ext cx="285750" cy="586105"/>
            </a:xfrm>
            <a:custGeom>
              <a:avLst/>
              <a:gdLst/>
              <a:ahLst/>
              <a:cxnLst/>
              <a:rect l="l" t="t" r="r" b="b"/>
              <a:pathLst>
                <a:path w="285750" h="586104">
                  <a:moveTo>
                    <a:pt x="285749" y="585787"/>
                  </a:moveTo>
                  <a:lnTo>
                    <a:pt x="285749" y="0"/>
                  </a:lnTo>
                  <a:lnTo>
                    <a:pt x="0" y="0"/>
                  </a:lnTo>
                  <a:lnTo>
                    <a:pt x="0" y="585787"/>
                  </a:lnTo>
                </a:path>
              </a:pathLst>
            </a:custGeom>
            <a:ln w="476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2" name="object 52"/>
            <p:cNvSpPr/>
            <p:nvPr/>
          </p:nvSpPr>
          <p:spPr>
            <a:xfrm>
              <a:off x="8253411" y="5338762"/>
              <a:ext cx="285750" cy="938530"/>
            </a:xfrm>
            <a:custGeom>
              <a:avLst/>
              <a:gdLst/>
              <a:ahLst/>
              <a:cxnLst/>
              <a:rect l="l" t="t" r="r" b="b"/>
              <a:pathLst>
                <a:path w="285750" h="938529">
                  <a:moveTo>
                    <a:pt x="285749" y="0"/>
                  </a:moveTo>
                  <a:lnTo>
                    <a:pt x="0" y="0"/>
                  </a:lnTo>
                  <a:lnTo>
                    <a:pt x="0" y="938212"/>
                  </a:lnTo>
                  <a:lnTo>
                    <a:pt x="285749" y="938212"/>
                  </a:lnTo>
                  <a:lnTo>
                    <a:pt x="285749" y="0"/>
                  </a:lnTo>
                  <a:close/>
                </a:path>
              </a:pathLst>
            </a:custGeom>
            <a:solidFill>
              <a:srgbClr val="3C231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3" name="object 53"/>
            <p:cNvSpPr/>
            <p:nvPr/>
          </p:nvSpPr>
          <p:spPr>
            <a:xfrm>
              <a:off x="8253411" y="5338762"/>
              <a:ext cx="285750" cy="938530"/>
            </a:xfrm>
            <a:custGeom>
              <a:avLst/>
              <a:gdLst/>
              <a:ahLst/>
              <a:cxnLst/>
              <a:rect l="l" t="t" r="r" b="b"/>
              <a:pathLst>
                <a:path w="285750" h="938529">
                  <a:moveTo>
                    <a:pt x="285749" y="938212"/>
                  </a:moveTo>
                  <a:lnTo>
                    <a:pt x="285749" y="0"/>
                  </a:lnTo>
                  <a:lnTo>
                    <a:pt x="0" y="0"/>
                  </a:lnTo>
                  <a:lnTo>
                    <a:pt x="0" y="938212"/>
                  </a:lnTo>
                </a:path>
              </a:pathLst>
            </a:custGeom>
            <a:ln w="476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4" name="object 54"/>
            <p:cNvSpPr/>
            <p:nvPr/>
          </p:nvSpPr>
          <p:spPr>
            <a:xfrm>
              <a:off x="9091611" y="6005512"/>
              <a:ext cx="285750" cy="271780"/>
            </a:xfrm>
            <a:custGeom>
              <a:avLst/>
              <a:gdLst/>
              <a:ahLst/>
              <a:cxnLst/>
              <a:rect l="l" t="t" r="r" b="b"/>
              <a:pathLst>
                <a:path w="285750" h="271779">
                  <a:moveTo>
                    <a:pt x="285749" y="0"/>
                  </a:moveTo>
                  <a:lnTo>
                    <a:pt x="0" y="0"/>
                  </a:lnTo>
                  <a:lnTo>
                    <a:pt x="0" y="271462"/>
                  </a:lnTo>
                  <a:lnTo>
                    <a:pt x="285749" y="271462"/>
                  </a:lnTo>
                  <a:lnTo>
                    <a:pt x="285749" y="0"/>
                  </a:lnTo>
                  <a:close/>
                </a:path>
              </a:pathLst>
            </a:custGeom>
            <a:solidFill>
              <a:srgbClr val="3C231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5" name="object 55"/>
            <p:cNvSpPr/>
            <p:nvPr/>
          </p:nvSpPr>
          <p:spPr>
            <a:xfrm>
              <a:off x="9091611" y="6005512"/>
              <a:ext cx="285750" cy="271780"/>
            </a:xfrm>
            <a:custGeom>
              <a:avLst/>
              <a:gdLst/>
              <a:ahLst/>
              <a:cxnLst/>
              <a:rect l="l" t="t" r="r" b="b"/>
              <a:pathLst>
                <a:path w="285750" h="271779">
                  <a:moveTo>
                    <a:pt x="285749" y="271462"/>
                  </a:moveTo>
                  <a:lnTo>
                    <a:pt x="285749" y="0"/>
                  </a:lnTo>
                  <a:lnTo>
                    <a:pt x="0" y="0"/>
                  </a:lnTo>
                  <a:lnTo>
                    <a:pt x="0" y="271462"/>
                  </a:lnTo>
                </a:path>
              </a:pathLst>
            </a:custGeom>
            <a:ln w="476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6" name="object 56"/>
            <p:cNvSpPr/>
            <p:nvPr/>
          </p:nvSpPr>
          <p:spPr>
            <a:xfrm>
              <a:off x="6062662" y="5710237"/>
              <a:ext cx="285750" cy="567055"/>
            </a:xfrm>
            <a:custGeom>
              <a:avLst/>
              <a:gdLst/>
              <a:ahLst/>
              <a:cxnLst/>
              <a:rect l="l" t="t" r="r" b="b"/>
              <a:pathLst>
                <a:path w="285750" h="567054">
                  <a:moveTo>
                    <a:pt x="285749" y="0"/>
                  </a:moveTo>
                  <a:lnTo>
                    <a:pt x="0" y="0"/>
                  </a:lnTo>
                  <a:lnTo>
                    <a:pt x="0" y="566737"/>
                  </a:lnTo>
                  <a:lnTo>
                    <a:pt x="285749" y="566737"/>
                  </a:lnTo>
                  <a:lnTo>
                    <a:pt x="285749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7" name="object 57"/>
            <p:cNvSpPr/>
            <p:nvPr/>
          </p:nvSpPr>
          <p:spPr>
            <a:xfrm>
              <a:off x="6062662" y="5710237"/>
              <a:ext cx="285750" cy="567055"/>
            </a:xfrm>
            <a:custGeom>
              <a:avLst/>
              <a:gdLst/>
              <a:ahLst/>
              <a:cxnLst/>
              <a:rect l="l" t="t" r="r" b="b"/>
              <a:pathLst>
                <a:path w="285750" h="567054">
                  <a:moveTo>
                    <a:pt x="285749" y="566737"/>
                  </a:moveTo>
                  <a:lnTo>
                    <a:pt x="285749" y="0"/>
                  </a:lnTo>
                  <a:lnTo>
                    <a:pt x="0" y="0"/>
                  </a:lnTo>
                  <a:lnTo>
                    <a:pt x="0" y="566737"/>
                  </a:lnTo>
                </a:path>
              </a:pathLst>
            </a:custGeom>
            <a:ln w="476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8" name="object 58"/>
            <p:cNvSpPr/>
            <p:nvPr/>
          </p:nvSpPr>
          <p:spPr>
            <a:xfrm>
              <a:off x="6900861" y="5586412"/>
              <a:ext cx="285750" cy="690880"/>
            </a:xfrm>
            <a:custGeom>
              <a:avLst/>
              <a:gdLst/>
              <a:ahLst/>
              <a:cxnLst/>
              <a:rect l="l" t="t" r="r" b="b"/>
              <a:pathLst>
                <a:path w="285750" h="690879">
                  <a:moveTo>
                    <a:pt x="285749" y="0"/>
                  </a:moveTo>
                  <a:lnTo>
                    <a:pt x="0" y="0"/>
                  </a:lnTo>
                  <a:lnTo>
                    <a:pt x="0" y="690562"/>
                  </a:lnTo>
                  <a:lnTo>
                    <a:pt x="285749" y="690562"/>
                  </a:lnTo>
                  <a:lnTo>
                    <a:pt x="285749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9" name="object 59"/>
            <p:cNvSpPr/>
            <p:nvPr/>
          </p:nvSpPr>
          <p:spPr>
            <a:xfrm>
              <a:off x="6900861" y="5586412"/>
              <a:ext cx="285750" cy="690880"/>
            </a:xfrm>
            <a:custGeom>
              <a:avLst/>
              <a:gdLst/>
              <a:ahLst/>
              <a:cxnLst/>
              <a:rect l="l" t="t" r="r" b="b"/>
              <a:pathLst>
                <a:path w="285750" h="690879">
                  <a:moveTo>
                    <a:pt x="285749" y="690562"/>
                  </a:moveTo>
                  <a:lnTo>
                    <a:pt x="285749" y="0"/>
                  </a:lnTo>
                  <a:lnTo>
                    <a:pt x="0" y="0"/>
                  </a:lnTo>
                  <a:lnTo>
                    <a:pt x="0" y="690562"/>
                  </a:lnTo>
                </a:path>
              </a:pathLst>
            </a:custGeom>
            <a:ln w="476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0" name="object 60"/>
            <p:cNvSpPr/>
            <p:nvPr/>
          </p:nvSpPr>
          <p:spPr>
            <a:xfrm>
              <a:off x="7748586" y="5805487"/>
              <a:ext cx="285750" cy="471805"/>
            </a:xfrm>
            <a:custGeom>
              <a:avLst/>
              <a:gdLst/>
              <a:ahLst/>
              <a:cxnLst/>
              <a:rect l="l" t="t" r="r" b="b"/>
              <a:pathLst>
                <a:path w="285750" h="471804">
                  <a:moveTo>
                    <a:pt x="285749" y="0"/>
                  </a:moveTo>
                  <a:lnTo>
                    <a:pt x="0" y="0"/>
                  </a:lnTo>
                  <a:lnTo>
                    <a:pt x="0" y="471487"/>
                  </a:lnTo>
                  <a:lnTo>
                    <a:pt x="285749" y="471487"/>
                  </a:lnTo>
                  <a:lnTo>
                    <a:pt x="285749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1" name="object 61"/>
            <p:cNvSpPr/>
            <p:nvPr/>
          </p:nvSpPr>
          <p:spPr>
            <a:xfrm>
              <a:off x="7748586" y="5805487"/>
              <a:ext cx="285750" cy="471805"/>
            </a:xfrm>
            <a:custGeom>
              <a:avLst/>
              <a:gdLst/>
              <a:ahLst/>
              <a:cxnLst/>
              <a:rect l="l" t="t" r="r" b="b"/>
              <a:pathLst>
                <a:path w="285750" h="471804">
                  <a:moveTo>
                    <a:pt x="285749" y="471487"/>
                  </a:moveTo>
                  <a:lnTo>
                    <a:pt x="285749" y="0"/>
                  </a:lnTo>
                  <a:lnTo>
                    <a:pt x="0" y="0"/>
                  </a:lnTo>
                  <a:lnTo>
                    <a:pt x="0" y="471487"/>
                  </a:lnTo>
                </a:path>
              </a:pathLst>
            </a:custGeom>
            <a:ln w="476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2" name="object 62"/>
            <p:cNvSpPr/>
            <p:nvPr/>
          </p:nvSpPr>
          <p:spPr>
            <a:xfrm>
              <a:off x="8586786" y="5386387"/>
              <a:ext cx="285750" cy="890905"/>
            </a:xfrm>
            <a:custGeom>
              <a:avLst/>
              <a:gdLst/>
              <a:ahLst/>
              <a:cxnLst/>
              <a:rect l="l" t="t" r="r" b="b"/>
              <a:pathLst>
                <a:path w="285750" h="890904">
                  <a:moveTo>
                    <a:pt x="285749" y="0"/>
                  </a:moveTo>
                  <a:lnTo>
                    <a:pt x="0" y="0"/>
                  </a:lnTo>
                  <a:lnTo>
                    <a:pt x="0" y="890587"/>
                  </a:lnTo>
                  <a:lnTo>
                    <a:pt x="285749" y="890587"/>
                  </a:lnTo>
                  <a:lnTo>
                    <a:pt x="285749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3" name="object 63"/>
            <p:cNvSpPr/>
            <p:nvPr/>
          </p:nvSpPr>
          <p:spPr>
            <a:xfrm>
              <a:off x="8586786" y="5386387"/>
              <a:ext cx="285750" cy="890905"/>
            </a:xfrm>
            <a:custGeom>
              <a:avLst/>
              <a:gdLst/>
              <a:ahLst/>
              <a:cxnLst/>
              <a:rect l="l" t="t" r="r" b="b"/>
              <a:pathLst>
                <a:path w="285750" h="890904">
                  <a:moveTo>
                    <a:pt x="285749" y="890587"/>
                  </a:moveTo>
                  <a:lnTo>
                    <a:pt x="285749" y="0"/>
                  </a:lnTo>
                  <a:lnTo>
                    <a:pt x="0" y="0"/>
                  </a:lnTo>
                  <a:lnTo>
                    <a:pt x="0" y="890587"/>
                  </a:lnTo>
                </a:path>
              </a:pathLst>
            </a:custGeom>
            <a:ln w="476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4" name="object 64"/>
            <p:cNvSpPr/>
            <p:nvPr/>
          </p:nvSpPr>
          <p:spPr>
            <a:xfrm>
              <a:off x="9424986" y="6053137"/>
              <a:ext cx="285750" cy="224154"/>
            </a:xfrm>
            <a:custGeom>
              <a:avLst/>
              <a:gdLst/>
              <a:ahLst/>
              <a:cxnLst/>
              <a:rect l="l" t="t" r="r" b="b"/>
              <a:pathLst>
                <a:path w="285750" h="224154">
                  <a:moveTo>
                    <a:pt x="285749" y="0"/>
                  </a:moveTo>
                  <a:lnTo>
                    <a:pt x="0" y="0"/>
                  </a:lnTo>
                  <a:lnTo>
                    <a:pt x="0" y="223837"/>
                  </a:lnTo>
                  <a:lnTo>
                    <a:pt x="285749" y="223837"/>
                  </a:lnTo>
                  <a:lnTo>
                    <a:pt x="285749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5" name="object 65"/>
            <p:cNvSpPr/>
            <p:nvPr/>
          </p:nvSpPr>
          <p:spPr>
            <a:xfrm>
              <a:off x="9424986" y="6053137"/>
              <a:ext cx="285750" cy="224154"/>
            </a:xfrm>
            <a:custGeom>
              <a:avLst/>
              <a:gdLst/>
              <a:ahLst/>
              <a:cxnLst/>
              <a:rect l="l" t="t" r="r" b="b"/>
              <a:pathLst>
                <a:path w="285750" h="224154">
                  <a:moveTo>
                    <a:pt x="285749" y="223837"/>
                  </a:moveTo>
                  <a:lnTo>
                    <a:pt x="285749" y="0"/>
                  </a:lnTo>
                  <a:lnTo>
                    <a:pt x="0" y="0"/>
                  </a:lnTo>
                  <a:lnTo>
                    <a:pt x="0" y="223837"/>
                  </a:lnTo>
                </a:path>
              </a:pathLst>
            </a:custGeom>
            <a:ln w="476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207932" y="4787714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4.5%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947519" y="4628030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5.7%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687108" y="4880162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3.8%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435100" y="4569199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6.1%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174688" y="5157508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1.8%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502086" y="4896971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3.7%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241674" y="4787714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4.5%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989666" y="4981015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3.1%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729255" y="4611221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5.8%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468843" y="5199530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1.5%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661771" y="6065184"/>
            <a:ext cx="112787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Stops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Resulting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in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Searches</a:t>
            </a:r>
            <a:endParaRPr sz="794">
              <a:latin typeface="Gill Sans MT"/>
              <a:cs typeface="Gill Sans MT"/>
            </a:endParaRPr>
          </a:p>
        </p:txBody>
      </p:sp>
      <p:pic>
        <p:nvPicPr>
          <p:cNvPr id="77" name="object 7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30103" y="6084794"/>
            <a:ext cx="100853" cy="100853"/>
          </a:xfrm>
          <a:prstGeom prst="rect">
            <a:avLst/>
          </a:prstGeom>
        </p:spPr>
      </p:pic>
      <p:sp>
        <p:nvSpPr>
          <p:cNvPr id="78" name="object 78"/>
          <p:cNvSpPr txBox="1"/>
          <p:nvPr/>
        </p:nvSpPr>
        <p:spPr>
          <a:xfrm>
            <a:off x="7077253" y="6065184"/>
            <a:ext cx="1002926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Stops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Resulting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in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Arrest</a:t>
            </a:r>
            <a:endParaRPr sz="794">
              <a:latin typeface="Gill Sans MT"/>
              <a:cs typeface="Gill Sans MT"/>
            </a:endParaRPr>
          </a:p>
        </p:txBody>
      </p:sp>
      <p:pic>
        <p:nvPicPr>
          <p:cNvPr id="79" name="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45584" y="6084794"/>
            <a:ext cx="100853" cy="100853"/>
          </a:xfrm>
          <a:prstGeom prst="rect">
            <a:avLst/>
          </a:prstGeom>
        </p:spPr>
      </p:pic>
      <p:sp>
        <p:nvSpPr>
          <p:cNvPr id="80" name="object 80"/>
          <p:cNvSpPr txBox="1"/>
          <p:nvPr/>
        </p:nvSpPr>
        <p:spPr>
          <a:xfrm>
            <a:off x="5299945" y="5589493"/>
            <a:ext cx="329453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774" marR="4483" indent="-15129">
              <a:lnSpc>
                <a:spcPct val="111100"/>
              </a:lnSpc>
              <a:spcBef>
                <a:spcPts val="88"/>
              </a:spcBef>
            </a:pPr>
            <a:r>
              <a:rPr sz="794" spc="-53" dirty="0">
                <a:solidFill>
                  <a:srgbClr val="323232"/>
                </a:solidFill>
                <a:latin typeface="Gill Sans MT"/>
                <a:cs typeface="Gill Sans MT"/>
              </a:rPr>
              <a:t>Howard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 County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013029" y="5602942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752550" y="5602942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508207" y="5602942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313120" y="5602942"/>
            <a:ext cx="2470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792406" y="3905250"/>
            <a:ext cx="3633507" cy="3455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08476">
              <a:spcBef>
                <a:spcPts val="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Percent</a:t>
            </a:r>
            <a:r>
              <a:rPr sz="794" b="1" spc="3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794" b="1" spc="3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Traffic</a:t>
            </a:r>
            <a:r>
              <a:rPr sz="794" b="1" spc="3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Stops</a:t>
            </a:r>
            <a:r>
              <a:rPr sz="794" b="1" spc="3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by</a:t>
            </a:r>
            <a:r>
              <a:rPr sz="794" b="1" spc="3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HCPD</a:t>
            </a:r>
            <a:r>
              <a:rPr sz="794" b="1" spc="3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Resulting</a:t>
            </a:r>
            <a:r>
              <a:rPr sz="794" b="1" spc="3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in</a:t>
            </a:r>
            <a:r>
              <a:rPr sz="794" b="1" spc="3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Searches</a:t>
            </a:r>
            <a:r>
              <a:rPr sz="794" b="1" spc="3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and</a:t>
            </a:r>
            <a:r>
              <a:rPr sz="794" b="1" spc="3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Arrests,</a:t>
            </a:r>
            <a:r>
              <a:rPr sz="794" b="1" spc="3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2016-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endParaRPr sz="794">
              <a:latin typeface="Arial Narrow"/>
              <a:cs typeface="Arial Narrow"/>
            </a:endParaRPr>
          </a:p>
          <a:p>
            <a:pPr marL="11206">
              <a:spcBef>
                <a:spcPts val="702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842194" y="5476876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842194" y="4796118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5%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5605743" y="1916206"/>
            <a:ext cx="2857500" cy="1680882"/>
            <a:chOff x="6200775" y="2171700"/>
            <a:chExt cx="3238500" cy="1905000"/>
          </a:xfrm>
        </p:grpSpPr>
        <p:sp>
          <p:nvSpPr>
            <p:cNvPr id="89" name="object 89"/>
            <p:cNvSpPr/>
            <p:nvPr/>
          </p:nvSpPr>
          <p:spPr>
            <a:xfrm>
              <a:off x="6296025" y="2176462"/>
              <a:ext cx="3143250" cy="1809750"/>
            </a:xfrm>
            <a:custGeom>
              <a:avLst/>
              <a:gdLst/>
              <a:ahLst/>
              <a:cxnLst/>
              <a:rect l="l" t="t" r="r" b="b"/>
              <a:pathLst>
                <a:path w="3143250" h="1809750">
                  <a:moveTo>
                    <a:pt x="0" y="0"/>
                  </a:moveTo>
                  <a:lnTo>
                    <a:pt x="3143250" y="0"/>
                  </a:lnTo>
                </a:path>
                <a:path w="3143250" h="1809750">
                  <a:moveTo>
                    <a:pt x="0" y="914400"/>
                  </a:moveTo>
                  <a:lnTo>
                    <a:pt x="3143250" y="914400"/>
                  </a:lnTo>
                </a:path>
                <a:path w="3143250" h="1809750">
                  <a:moveTo>
                    <a:pt x="0" y="1809750"/>
                  </a:moveTo>
                  <a:lnTo>
                    <a:pt x="3143250" y="180975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0" name="object 90"/>
            <p:cNvSpPr/>
            <p:nvPr/>
          </p:nvSpPr>
          <p:spPr>
            <a:xfrm>
              <a:off x="6200775" y="2176462"/>
              <a:ext cx="3238500" cy="1900555"/>
            </a:xfrm>
            <a:custGeom>
              <a:avLst/>
              <a:gdLst/>
              <a:ahLst/>
              <a:cxnLst/>
              <a:rect l="l" t="t" r="r" b="b"/>
              <a:pathLst>
                <a:path w="3238500" h="1900554">
                  <a:moveTo>
                    <a:pt x="1271587" y="1804987"/>
                  </a:moveTo>
                  <a:lnTo>
                    <a:pt x="1271587" y="1900237"/>
                  </a:lnTo>
                </a:path>
                <a:path w="3238500" h="1900554">
                  <a:moveTo>
                    <a:pt x="2052637" y="1804987"/>
                  </a:moveTo>
                  <a:lnTo>
                    <a:pt x="2052637" y="1900237"/>
                  </a:lnTo>
                </a:path>
                <a:path w="3238500" h="1900554">
                  <a:moveTo>
                    <a:pt x="2843212" y="1804987"/>
                  </a:moveTo>
                  <a:lnTo>
                    <a:pt x="2843212" y="1900237"/>
                  </a:lnTo>
                </a:path>
                <a:path w="3238500" h="1900554">
                  <a:moveTo>
                    <a:pt x="481012" y="1804987"/>
                  </a:moveTo>
                  <a:lnTo>
                    <a:pt x="481012" y="1900237"/>
                  </a:lnTo>
                </a:path>
                <a:path w="3238500" h="1900554">
                  <a:moveTo>
                    <a:pt x="95250" y="1809750"/>
                  </a:moveTo>
                  <a:lnTo>
                    <a:pt x="3238500" y="1809750"/>
                  </a:lnTo>
                </a:path>
                <a:path w="3238500" h="1900554">
                  <a:moveTo>
                    <a:pt x="95250" y="0"/>
                  </a:moveTo>
                  <a:lnTo>
                    <a:pt x="0" y="0"/>
                  </a:lnTo>
                </a:path>
                <a:path w="3238500" h="1900554">
                  <a:moveTo>
                    <a:pt x="95250" y="914400"/>
                  </a:moveTo>
                  <a:lnTo>
                    <a:pt x="0" y="914400"/>
                  </a:lnTo>
                </a:path>
                <a:path w="3238500" h="1900554">
                  <a:moveTo>
                    <a:pt x="95250" y="1809750"/>
                  </a:moveTo>
                  <a:lnTo>
                    <a:pt x="0" y="1809750"/>
                  </a:lnTo>
                </a:path>
                <a:path w="3238500" h="1900554">
                  <a:moveTo>
                    <a:pt x="90487" y="4762"/>
                  </a:moveTo>
                  <a:lnTo>
                    <a:pt x="90487" y="18049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1" name="object 91"/>
            <p:cNvSpPr/>
            <p:nvPr/>
          </p:nvSpPr>
          <p:spPr>
            <a:xfrm>
              <a:off x="6476999" y="3114675"/>
              <a:ext cx="428625" cy="866775"/>
            </a:xfrm>
            <a:custGeom>
              <a:avLst/>
              <a:gdLst/>
              <a:ahLst/>
              <a:cxnLst/>
              <a:rect l="l" t="t" r="r" b="b"/>
              <a:pathLst>
                <a:path w="428625" h="866775">
                  <a:moveTo>
                    <a:pt x="428624" y="0"/>
                  </a:moveTo>
                  <a:lnTo>
                    <a:pt x="0" y="0"/>
                  </a:lnTo>
                  <a:lnTo>
                    <a:pt x="0" y="866774"/>
                  </a:lnTo>
                  <a:lnTo>
                    <a:pt x="428624" y="866774"/>
                  </a:lnTo>
                  <a:lnTo>
                    <a:pt x="428624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2" name="object 92"/>
            <p:cNvSpPr/>
            <p:nvPr/>
          </p:nvSpPr>
          <p:spPr>
            <a:xfrm>
              <a:off x="7258049" y="3648075"/>
              <a:ext cx="428625" cy="333375"/>
            </a:xfrm>
            <a:custGeom>
              <a:avLst/>
              <a:gdLst/>
              <a:ahLst/>
              <a:cxnLst/>
              <a:rect l="l" t="t" r="r" b="b"/>
              <a:pathLst>
                <a:path w="428625" h="333375">
                  <a:moveTo>
                    <a:pt x="428624" y="0"/>
                  </a:moveTo>
                  <a:lnTo>
                    <a:pt x="0" y="0"/>
                  </a:lnTo>
                  <a:lnTo>
                    <a:pt x="0" y="333374"/>
                  </a:lnTo>
                  <a:lnTo>
                    <a:pt x="428624" y="333374"/>
                  </a:lnTo>
                  <a:lnTo>
                    <a:pt x="428624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3" name="object 93"/>
            <p:cNvSpPr/>
            <p:nvPr/>
          </p:nvSpPr>
          <p:spPr>
            <a:xfrm>
              <a:off x="8048624" y="3524250"/>
              <a:ext cx="428625" cy="457200"/>
            </a:xfrm>
            <a:custGeom>
              <a:avLst/>
              <a:gdLst/>
              <a:ahLst/>
              <a:cxnLst/>
              <a:rect l="l" t="t" r="r" b="b"/>
              <a:pathLst>
                <a:path w="428625" h="457200">
                  <a:moveTo>
                    <a:pt x="428624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28624" y="457199"/>
                  </a:lnTo>
                  <a:lnTo>
                    <a:pt x="428624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4" name="object 94"/>
            <p:cNvSpPr/>
            <p:nvPr/>
          </p:nvSpPr>
          <p:spPr>
            <a:xfrm>
              <a:off x="8829674" y="3829050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428624" y="0"/>
                  </a:moveTo>
                  <a:lnTo>
                    <a:pt x="0" y="0"/>
                  </a:lnTo>
                  <a:lnTo>
                    <a:pt x="0" y="152399"/>
                  </a:lnTo>
                  <a:lnTo>
                    <a:pt x="428624" y="152399"/>
                  </a:lnTo>
                  <a:lnTo>
                    <a:pt x="428624" y="0"/>
                  </a:lnTo>
                  <a:close/>
                </a:path>
              </a:pathLst>
            </a:custGeom>
            <a:solidFill>
              <a:srgbClr val="007EFB">
                <a:alpha val="6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5879559" y="1652868"/>
            <a:ext cx="205796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Rate</a:t>
            </a:r>
            <a:r>
              <a:rPr sz="794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794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Traffic</a:t>
            </a:r>
            <a:r>
              <a:rPr sz="794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Stops</a:t>
            </a:r>
            <a:r>
              <a:rPr sz="794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by</a:t>
            </a:r>
            <a:r>
              <a:rPr sz="794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Race/Ethnicity,</a:t>
            </a:r>
            <a:r>
              <a:rPr sz="794" b="1" spc="40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2016-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2020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108" name="object 108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64</a:t>
            </a:fld>
            <a:endParaRPr spc="-22" dirty="0">
              <a:latin typeface="Gill Sans MT"/>
              <a:cs typeface="Gill Sans MT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905503" y="2602567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48.8%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594665" y="3073214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19.3%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292231" y="2963956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25.9%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006605" y="3232898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9.2%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841999" y="3577479"/>
            <a:ext cx="3894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531934" y="3577479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238004" y="3577479"/>
            <a:ext cx="37091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993331" y="3577479"/>
            <a:ext cx="24709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Asian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438906" y="3451412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389119" y="2657195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50%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339336" y="1862979"/>
            <a:ext cx="23588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100%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76250" y="4851587"/>
            <a:ext cx="3816724" cy="107045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lnSpc>
                <a:spcPct val="115700"/>
              </a:lnSpc>
              <a:spcBef>
                <a:spcPts val="88"/>
              </a:spcBef>
            </a:pP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Once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stopped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by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police,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Blacks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1.5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times</a:t>
            </a:r>
            <a:r>
              <a:rPr sz="1191" spc="2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more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likely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searched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arrested.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Hispanics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account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for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7.6%</a:t>
            </a:r>
            <a:r>
              <a:rPr sz="1191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of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traffic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stops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1.3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times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Whites</a:t>
            </a:r>
            <a:r>
              <a:rPr sz="1191" spc="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be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stopped.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They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are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also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1.6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times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</a:t>
            </a:r>
            <a:r>
              <a:rPr sz="1191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searched</a:t>
            </a:r>
            <a:r>
              <a:rPr sz="1191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22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endParaRPr sz="1191">
              <a:latin typeface="Calibri"/>
              <a:cs typeface="Calibri"/>
            </a:endParaRPr>
          </a:p>
          <a:p>
            <a:pPr marL="11206">
              <a:spcBef>
                <a:spcPts val="224"/>
              </a:spcBef>
            </a:pP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1.9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times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as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likely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dirty="0">
                <a:solidFill>
                  <a:srgbClr val="0F2F42"/>
                </a:solidFill>
                <a:latin typeface="Calibri"/>
                <a:cs typeface="Calibri"/>
              </a:rPr>
              <a:t>be</a:t>
            </a:r>
            <a:r>
              <a:rPr sz="1191" spc="13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91" spc="-9" dirty="0">
                <a:solidFill>
                  <a:srgbClr val="0F2F42"/>
                </a:solidFill>
                <a:latin typeface="Calibri"/>
                <a:cs typeface="Calibri"/>
              </a:rPr>
              <a:t>arrested.</a:t>
            </a:r>
            <a:endParaRPr sz="1191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pc="84" dirty="0"/>
              <a:t>Race</a:t>
            </a:r>
            <a:r>
              <a:rPr spc="-40" dirty="0"/>
              <a:t> </a:t>
            </a:r>
            <a:r>
              <a:rPr spc="75" dirty="0"/>
              <a:t>and</a:t>
            </a:r>
            <a:r>
              <a:rPr spc="-40" dirty="0"/>
              <a:t> </a:t>
            </a:r>
            <a:r>
              <a:rPr spc="101" dirty="0"/>
              <a:t>Ethnicity</a:t>
            </a:r>
            <a:r>
              <a:rPr spc="-40" dirty="0"/>
              <a:t> </a:t>
            </a:r>
            <a:r>
              <a:rPr spc="84" dirty="0"/>
              <a:t>Comparison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115" dirty="0"/>
              <a:t>Legal</a:t>
            </a:r>
            <a:r>
              <a:rPr spc="-35" dirty="0"/>
              <a:t> </a:t>
            </a:r>
            <a:r>
              <a:rPr spc="97" dirty="0"/>
              <a:t>System</a:t>
            </a:r>
            <a:r>
              <a:rPr spc="-40" dirty="0"/>
              <a:t> </a:t>
            </a:r>
            <a:r>
              <a:rPr spc="71" dirty="0"/>
              <a:t>Indicators</a:t>
            </a:r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504265" y="1336862"/>
            <a:ext cx="4037479" cy="156072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3619" marR="26896">
              <a:lnSpc>
                <a:spcPct val="114999"/>
              </a:lnSpc>
              <a:spcBef>
                <a:spcPts val="84"/>
              </a:spcBef>
            </a:pP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Another</a:t>
            </a:r>
            <a:r>
              <a:rPr sz="1103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indicator</a:t>
            </a:r>
            <a:r>
              <a:rPr sz="1103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03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03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relationship</a:t>
            </a:r>
            <a:r>
              <a:rPr sz="1103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to</a:t>
            </a:r>
            <a:r>
              <a:rPr sz="1103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03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legal</a:t>
            </a:r>
            <a:r>
              <a:rPr sz="1103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system</a:t>
            </a:r>
            <a:r>
              <a:rPr sz="1103" spc="40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-22" dirty="0">
                <a:solidFill>
                  <a:srgbClr val="0F2F42"/>
                </a:solidFill>
                <a:latin typeface="Calibri"/>
                <a:cs typeface="Calibri"/>
              </a:rPr>
              <a:t>is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incarceration.</a:t>
            </a:r>
            <a:r>
              <a:rPr sz="1103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03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Howard</a:t>
            </a:r>
            <a:r>
              <a:rPr sz="1103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County,</a:t>
            </a:r>
            <a:r>
              <a:rPr sz="1103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approximately</a:t>
            </a:r>
            <a:r>
              <a:rPr sz="1103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44" dirty="0">
                <a:solidFill>
                  <a:srgbClr val="0F2F42"/>
                </a:solidFill>
                <a:latin typeface="Calibri"/>
                <a:cs typeface="Calibri"/>
              </a:rPr>
              <a:t>13%</a:t>
            </a:r>
            <a:r>
              <a:rPr sz="1103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03" spc="66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-9" dirty="0">
                <a:solidFill>
                  <a:srgbClr val="0F2F42"/>
                </a:solidFill>
                <a:latin typeface="Calibri"/>
                <a:cs typeface="Calibri"/>
              </a:rPr>
              <a:t>students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reported</a:t>
            </a:r>
            <a:r>
              <a:rPr sz="1103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having</a:t>
            </a:r>
            <a:r>
              <a:rPr sz="1103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a</a:t>
            </a:r>
            <a:r>
              <a:rPr sz="1103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household</a:t>
            </a:r>
            <a:r>
              <a:rPr sz="1103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member</a:t>
            </a:r>
            <a:r>
              <a:rPr sz="1103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who</a:t>
            </a:r>
            <a:r>
              <a:rPr sz="1103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had</a:t>
            </a:r>
            <a:r>
              <a:rPr sz="1103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spent</a:t>
            </a:r>
            <a:r>
              <a:rPr sz="1103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time</a:t>
            </a:r>
            <a:r>
              <a:rPr sz="1103" spc="4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in</a:t>
            </a:r>
            <a:r>
              <a:rPr sz="1103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jail</a:t>
            </a:r>
            <a:r>
              <a:rPr sz="1103" spc="4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-22" dirty="0">
                <a:solidFill>
                  <a:srgbClr val="0F2F42"/>
                </a:solidFill>
                <a:latin typeface="Calibri"/>
                <a:cs typeface="Calibri"/>
              </a:rPr>
              <a:t>or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prison.</a:t>
            </a:r>
            <a:r>
              <a:rPr sz="1103" spc="5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While</a:t>
            </a:r>
            <a:r>
              <a:rPr sz="1103" spc="5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this</a:t>
            </a:r>
            <a:r>
              <a:rPr sz="1103" spc="5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rate</a:t>
            </a:r>
            <a:r>
              <a:rPr sz="1103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is</a:t>
            </a:r>
            <a:r>
              <a:rPr sz="1103" spc="5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one-half</a:t>
            </a:r>
            <a:r>
              <a:rPr sz="1103" spc="5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03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rate</a:t>
            </a:r>
            <a:r>
              <a:rPr sz="1103" spc="5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across</a:t>
            </a:r>
            <a:r>
              <a:rPr sz="1103" spc="5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the</a:t>
            </a:r>
            <a:r>
              <a:rPr sz="1103" spc="62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state,</a:t>
            </a:r>
            <a:r>
              <a:rPr sz="1103" spc="5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-22" dirty="0">
                <a:solidFill>
                  <a:srgbClr val="0F2F42"/>
                </a:solidFill>
                <a:latin typeface="Calibri"/>
                <a:cs typeface="Calibri"/>
              </a:rPr>
              <a:t>the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within</a:t>
            </a:r>
            <a:r>
              <a:rPr sz="1103" spc="11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county</a:t>
            </a:r>
            <a:r>
              <a:rPr sz="1103" spc="12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experiential</a:t>
            </a:r>
            <a:r>
              <a:rPr sz="1103" spc="11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difference</a:t>
            </a:r>
            <a:r>
              <a:rPr sz="1103" spc="12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between</a:t>
            </a:r>
            <a:r>
              <a:rPr sz="1103" spc="119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racial</a:t>
            </a:r>
            <a:r>
              <a:rPr sz="1103" spc="12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03" spc="124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-9" dirty="0">
                <a:solidFill>
                  <a:srgbClr val="0F2F42"/>
                </a:solidFill>
                <a:latin typeface="Calibri"/>
                <a:cs typeface="Calibri"/>
              </a:rPr>
              <a:t>ethnic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groups</a:t>
            </a:r>
            <a:r>
              <a:rPr sz="1103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was</a:t>
            </a:r>
            <a:r>
              <a:rPr sz="1103" spc="7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greater:</a:t>
            </a:r>
            <a:r>
              <a:rPr sz="1103" spc="7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6.7%</a:t>
            </a:r>
            <a:r>
              <a:rPr sz="1103" spc="7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03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03" spc="7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White</a:t>
            </a:r>
            <a:r>
              <a:rPr sz="1103" spc="7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students</a:t>
            </a:r>
            <a:r>
              <a:rPr sz="1103" spc="7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reported</a:t>
            </a:r>
            <a:r>
              <a:rPr sz="1103" spc="7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dirty="0">
                <a:solidFill>
                  <a:srgbClr val="0F2F42"/>
                </a:solidFill>
                <a:latin typeface="Calibri"/>
                <a:cs typeface="Calibri"/>
              </a:rPr>
              <a:t>having</a:t>
            </a:r>
            <a:r>
              <a:rPr sz="1103" spc="7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-44" dirty="0">
                <a:solidFill>
                  <a:srgbClr val="0F2F42"/>
                </a:solidFill>
                <a:latin typeface="Calibri"/>
                <a:cs typeface="Calibri"/>
              </a:rPr>
              <a:t>a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household</a:t>
            </a:r>
            <a:r>
              <a:rPr sz="1103" spc="9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member</a:t>
            </a:r>
            <a:r>
              <a:rPr sz="1103" spc="10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who</a:t>
            </a:r>
            <a:r>
              <a:rPr sz="1103" spc="9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experienced</a:t>
            </a:r>
            <a:r>
              <a:rPr sz="1103" spc="10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incarceration</a:t>
            </a:r>
            <a:r>
              <a:rPr sz="1103" spc="97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compared</a:t>
            </a:r>
            <a:r>
              <a:rPr sz="1103" spc="10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-22" dirty="0">
                <a:solidFill>
                  <a:srgbClr val="0F2F42"/>
                </a:solidFill>
                <a:latin typeface="Calibri"/>
                <a:cs typeface="Calibri"/>
              </a:rPr>
              <a:t>to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21.1%</a:t>
            </a:r>
            <a:r>
              <a:rPr sz="1103" spc="31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03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NH</a:t>
            </a:r>
            <a:r>
              <a:rPr sz="1103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44" dirty="0">
                <a:solidFill>
                  <a:srgbClr val="0F2F42"/>
                </a:solidFill>
                <a:latin typeface="Calibri"/>
                <a:cs typeface="Calibri"/>
              </a:rPr>
              <a:t>Black</a:t>
            </a:r>
            <a:r>
              <a:rPr sz="1103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and</a:t>
            </a:r>
            <a:r>
              <a:rPr sz="1103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25.2%</a:t>
            </a:r>
            <a:r>
              <a:rPr sz="1103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of</a:t>
            </a:r>
            <a:r>
              <a:rPr sz="1103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9" dirty="0">
                <a:solidFill>
                  <a:srgbClr val="0F2F42"/>
                </a:solidFill>
                <a:latin typeface="Calibri"/>
                <a:cs typeface="Calibri"/>
              </a:rPr>
              <a:t>Hispanic</a:t>
            </a:r>
            <a:r>
              <a:rPr sz="1103" spc="35" dirty="0">
                <a:solidFill>
                  <a:srgbClr val="0F2F42"/>
                </a:solidFill>
                <a:latin typeface="Calibri"/>
                <a:cs typeface="Calibri"/>
              </a:rPr>
              <a:t> </a:t>
            </a:r>
            <a:r>
              <a:rPr sz="1103" spc="-9" dirty="0">
                <a:solidFill>
                  <a:srgbClr val="0F2F42"/>
                </a:solidFill>
                <a:latin typeface="Calibri"/>
                <a:cs typeface="Calibri"/>
              </a:rPr>
              <a:t>students.</a:t>
            </a:r>
            <a:r>
              <a:rPr sz="993" spc="-13" baseline="14814" dirty="0">
                <a:solidFill>
                  <a:srgbClr val="323232"/>
                </a:solidFill>
                <a:latin typeface="Calibri"/>
                <a:cs typeface="Calibri"/>
              </a:rPr>
              <a:t>26</a:t>
            </a:r>
            <a:endParaRPr sz="993" baseline="14814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54464" y="2042272"/>
            <a:ext cx="2815478" cy="1874184"/>
            <a:chOff x="6029325" y="2314575"/>
            <a:chExt cx="3190875" cy="2124075"/>
          </a:xfrm>
        </p:grpSpPr>
        <p:sp>
          <p:nvSpPr>
            <p:cNvPr id="6" name="object 6"/>
            <p:cNvSpPr/>
            <p:nvPr/>
          </p:nvSpPr>
          <p:spPr>
            <a:xfrm>
              <a:off x="6124575" y="2319337"/>
              <a:ext cx="3095625" cy="685800"/>
            </a:xfrm>
            <a:custGeom>
              <a:avLst/>
              <a:gdLst/>
              <a:ahLst/>
              <a:cxnLst/>
              <a:rect l="l" t="t" r="r" b="b"/>
              <a:pathLst>
                <a:path w="3095625" h="685800">
                  <a:moveTo>
                    <a:pt x="0" y="0"/>
                  </a:moveTo>
                  <a:lnTo>
                    <a:pt x="3095625" y="0"/>
                  </a:lnTo>
                </a:path>
                <a:path w="3095625" h="685800">
                  <a:moveTo>
                    <a:pt x="0" y="685800"/>
                  </a:moveTo>
                  <a:lnTo>
                    <a:pt x="3095625" y="68580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6124575" y="3671887"/>
              <a:ext cx="3095625" cy="0"/>
            </a:xfrm>
            <a:custGeom>
              <a:avLst/>
              <a:gdLst/>
              <a:ahLst/>
              <a:cxnLst/>
              <a:rect l="l" t="t" r="r" b="b"/>
              <a:pathLst>
                <a:path w="3095625">
                  <a:moveTo>
                    <a:pt x="0" y="0"/>
                  </a:moveTo>
                  <a:lnTo>
                    <a:pt x="147636" y="0"/>
                  </a:lnTo>
                </a:path>
                <a:path w="3095625">
                  <a:moveTo>
                    <a:pt x="623886" y="0"/>
                  </a:moveTo>
                  <a:lnTo>
                    <a:pt x="919161" y="0"/>
                  </a:lnTo>
                </a:path>
                <a:path w="3095625">
                  <a:moveTo>
                    <a:pt x="1395411" y="0"/>
                  </a:moveTo>
                  <a:lnTo>
                    <a:pt x="2462211" y="0"/>
                  </a:lnTo>
                </a:path>
                <a:path w="3095625">
                  <a:moveTo>
                    <a:pt x="2938461" y="0"/>
                  </a:moveTo>
                  <a:lnTo>
                    <a:pt x="309562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6124575" y="4348162"/>
              <a:ext cx="3095625" cy="0"/>
            </a:xfrm>
            <a:custGeom>
              <a:avLst/>
              <a:gdLst/>
              <a:ahLst/>
              <a:cxnLst/>
              <a:rect l="l" t="t" r="r" b="b"/>
              <a:pathLst>
                <a:path w="3095625">
                  <a:moveTo>
                    <a:pt x="0" y="0"/>
                  </a:moveTo>
                  <a:lnTo>
                    <a:pt x="309562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6029325" y="2319337"/>
              <a:ext cx="3190875" cy="2119630"/>
            </a:xfrm>
            <a:custGeom>
              <a:avLst/>
              <a:gdLst/>
              <a:ahLst/>
              <a:cxnLst/>
              <a:rect l="l" t="t" r="r" b="b"/>
              <a:pathLst>
                <a:path w="3190875" h="2119629">
                  <a:moveTo>
                    <a:pt x="1252537" y="2024062"/>
                  </a:moveTo>
                  <a:lnTo>
                    <a:pt x="1252537" y="2119312"/>
                  </a:lnTo>
                </a:path>
                <a:path w="3190875" h="2119629">
                  <a:moveTo>
                    <a:pt x="2024062" y="2024062"/>
                  </a:moveTo>
                  <a:lnTo>
                    <a:pt x="2024062" y="2119312"/>
                  </a:lnTo>
                </a:path>
                <a:path w="3190875" h="2119629">
                  <a:moveTo>
                    <a:pt x="2795587" y="2024062"/>
                  </a:moveTo>
                  <a:lnTo>
                    <a:pt x="2795587" y="2119312"/>
                  </a:lnTo>
                </a:path>
                <a:path w="3190875" h="2119629">
                  <a:moveTo>
                    <a:pt x="481012" y="2024062"/>
                  </a:moveTo>
                  <a:lnTo>
                    <a:pt x="481012" y="2119312"/>
                  </a:lnTo>
                </a:path>
                <a:path w="3190875" h="2119629">
                  <a:moveTo>
                    <a:pt x="95250" y="2028825"/>
                  </a:moveTo>
                  <a:lnTo>
                    <a:pt x="3190875" y="2028825"/>
                  </a:lnTo>
                </a:path>
                <a:path w="3190875" h="2119629">
                  <a:moveTo>
                    <a:pt x="95250" y="0"/>
                  </a:moveTo>
                  <a:lnTo>
                    <a:pt x="0" y="0"/>
                  </a:lnTo>
                </a:path>
                <a:path w="3190875" h="2119629">
                  <a:moveTo>
                    <a:pt x="95250" y="685800"/>
                  </a:moveTo>
                  <a:lnTo>
                    <a:pt x="0" y="685800"/>
                  </a:lnTo>
                </a:path>
                <a:path w="3190875" h="2119629">
                  <a:moveTo>
                    <a:pt x="95250" y="1352550"/>
                  </a:moveTo>
                  <a:lnTo>
                    <a:pt x="0" y="1352550"/>
                  </a:lnTo>
                </a:path>
                <a:path w="3190875" h="2119629">
                  <a:moveTo>
                    <a:pt x="95250" y="2028825"/>
                  </a:moveTo>
                  <a:lnTo>
                    <a:pt x="0" y="2028825"/>
                  </a:lnTo>
                </a:path>
                <a:path w="3190875" h="2119629">
                  <a:moveTo>
                    <a:pt x="90487" y="4762"/>
                  </a:moveTo>
                  <a:lnTo>
                    <a:pt x="90487" y="20240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6272211" y="3548062"/>
              <a:ext cx="476250" cy="795655"/>
            </a:xfrm>
            <a:custGeom>
              <a:avLst/>
              <a:gdLst/>
              <a:ahLst/>
              <a:cxnLst/>
              <a:rect l="l" t="t" r="r" b="b"/>
              <a:pathLst>
                <a:path w="476250" h="795654">
                  <a:moveTo>
                    <a:pt x="476249" y="0"/>
                  </a:moveTo>
                  <a:lnTo>
                    <a:pt x="0" y="0"/>
                  </a:lnTo>
                  <a:lnTo>
                    <a:pt x="0" y="795337"/>
                  </a:lnTo>
                  <a:lnTo>
                    <a:pt x="476249" y="795337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6272211" y="3548062"/>
              <a:ext cx="476250" cy="795655"/>
            </a:xfrm>
            <a:custGeom>
              <a:avLst/>
              <a:gdLst/>
              <a:ahLst/>
              <a:cxnLst/>
              <a:rect l="l" t="t" r="r" b="b"/>
              <a:pathLst>
                <a:path w="476250" h="795654">
                  <a:moveTo>
                    <a:pt x="476249" y="795337"/>
                  </a:moveTo>
                  <a:lnTo>
                    <a:pt x="476249" y="0"/>
                  </a:lnTo>
                  <a:lnTo>
                    <a:pt x="0" y="0"/>
                  </a:lnTo>
                  <a:lnTo>
                    <a:pt x="0" y="795337"/>
                  </a:lnTo>
                </a:path>
              </a:pathLst>
            </a:custGeom>
            <a:ln w="476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7043736" y="3224212"/>
              <a:ext cx="476250" cy="1119505"/>
            </a:xfrm>
            <a:custGeom>
              <a:avLst/>
              <a:gdLst/>
              <a:ahLst/>
              <a:cxnLst/>
              <a:rect l="l" t="t" r="r" b="b"/>
              <a:pathLst>
                <a:path w="476250" h="1119504">
                  <a:moveTo>
                    <a:pt x="476249" y="0"/>
                  </a:moveTo>
                  <a:lnTo>
                    <a:pt x="0" y="0"/>
                  </a:lnTo>
                  <a:lnTo>
                    <a:pt x="0" y="1119187"/>
                  </a:lnTo>
                  <a:lnTo>
                    <a:pt x="476249" y="1119187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7043736" y="3224212"/>
              <a:ext cx="476250" cy="1119505"/>
            </a:xfrm>
            <a:custGeom>
              <a:avLst/>
              <a:gdLst/>
              <a:ahLst/>
              <a:cxnLst/>
              <a:rect l="l" t="t" r="r" b="b"/>
              <a:pathLst>
                <a:path w="476250" h="1119504">
                  <a:moveTo>
                    <a:pt x="476249" y="1119187"/>
                  </a:moveTo>
                  <a:lnTo>
                    <a:pt x="476249" y="0"/>
                  </a:lnTo>
                  <a:lnTo>
                    <a:pt x="0" y="0"/>
                  </a:lnTo>
                  <a:lnTo>
                    <a:pt x="0" y="1119187"/>
                  </a:lnTo>
                </a:path>
              </a:pathLst>
            </a:custGeom>
            <a:ln w="476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7815261" y="3767137"/>
              <a:ext cx="476250" cy="576580"/>
            </a:xfrm>
            <a:custGeom>
              <a:avLst/>
              <a:gdLst/>
              <a:ahLst/>
              <a:cxnLst/>
              <a:rect l="l" t="t" r="r" b="b"/>
              <a:pathLst>
                <a:path w="476250" h="576579">
                  <a:moveTo>
                    <a:pt x="476249" y="0"/>
                  </a:moveTo>
                  <a:lnTo>
                    <a:pt x="0" y="0"/>
                  </a:lnTo>
                  <a:lnTo>
                    <a:pt x="0" y="576262"/>
                  </a:lnTo>
                  <a:lnTo>
                    <a:pt x="476249" y="576262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7815261" y="3767137"/>
              <a:ext cx="476250" cy="576580"/>
            </a:xfrm>
            <a:custGeom>
              <a:avLst/>
              <a:gdLst/>
              <a:ahLst/>
              <a:cxnLst/>
              <a:rect l="l" t="t" r="r" b="b"/>
              <a:pathLst>
                <a:path w="476250" h="576579">
                  <a:moveTo>
                    <a:pt x="476249" y="576262"/>
                  </a:moveTo>
                  <a:lnTo>
                    <a:pt x="476249" y="0"/>
                  </a:lnTo>
                  <a:lnTo>
                    <a:pt x="0" y="0"/>
                  </a:lnTo>
                  <a:lnTo>
                    <a:pt x="0" y="576262"/>
                  </a:lnTo>
                </a:path>
              </a:pathLst>
            </a:custGeom>
            <a:ln w="476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8586786" y="3500437"/>
              <a:ext cx="476250" cy="843280"/>
            </a:xfrm>
            <a:custGeom>
              <a:avLst/>
              <a:gdLst/>
              <a:ahLst/>
              <a:cxnLst/>
              <a:rect l="l" t="t" r="r" b="b"/>
              <a:pathLst>
                <a:path w="476250" h="843279">
                  <a:moveTo>
                    <a:pt x="476249" y="0"/>
                  </a:moveTo>
                  <a:lnTo>
                    <a:pt x="0" y="0"/>
                  </a:lnTo>
                  <a:lnTo>
                    <a:pt x="0" y="842962"/>
                  </a:lnTo>
                  <a:lnTo>
                    <a:pt x="476249" y="842962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8586786" y="3500437"/>
              <a:ext cx="476250" cy="843280"/>
            </a:xfrm>
            <a:custGeom>
              <a:avLst/>
              <a:gdLst/>
              <a:ahLst/>
              <a:cxnLst/>
              <a:rect l="l" t="t" r="r" b="b"/>
              <a:pathLst>
                <a:path w="476250" h="843279">
                  <a:moveTo>
                    <a:pt x="476249" y="842962"/>
                  </a:moveTo>
                  <a:lnTo>
                    <a:pt x="476249" y="0"/>
                  </a:lnTo>
                  <a:lnTo>
                    <a:pt x="0" y="0"/>
                  </a:lnTo>
                  <a:lnTo>
                    <a:pt x="0" y="842962"/>
                  </a:lnTo>
                </a:path>
              </a:pathLst>
            </a:custGeom>
            <a:ln w="476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628422" y="1165412"/>
            <a:ext cx="3736601" cy="742624"/>
          </a:xfrm>
          <a:prstGeom prst="rect">
            <a:avLst/>
          </a:prstGeom>
        </p:spPr>
        <p:txBody>
          <a:bodyPr vert="horz" wrap="square" lIns="0" tIns="137272" rIns="0" bIns="0" rtlCol="0">
            <a:spAutoFit/>
          </a:bodyPr>
          <a:lstStyle/>
          <a:p>
            <a:pPr marL="11206">
              <a:spcBef>
                <a:spcPts val="1081"/>
              </a:spcBef>
            </a:pPr>
            <a:r>
              <a:rPr sz="1985" b="1" spc="49" dirty="0">
                <a:solidFill>
                  <a:srgbClr val="0065CC"/>
                </a:solidFill>
                <a:latin typeface="Calibri"/>
                <a:cs typeface="Calibri"/>
              </a:rPr>
              <a:t>Household</a:t>
            </a:r>
            <a:r>
              <a:rPr sz="1985" b="1" spc="-18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985" b="1" dirty="0">
                <a:solidFill>
                  <a:srgbClr val="0065CC"/>
                </a:solidFill>
                <a:latin typeface="Calibri"/>
                <a:cs typeface="Calibri"/>
              </a:rPr>
              <a:t>Member</a:t>
            </a:r>
            <a:r>
              <a:rPr sz="1985" b="1" spc="-1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985" b="1" spc="57" dirty="0">
                <a:solidFill>
                  <a:srgbClr val="0065CC"/>
                </a:solidFill>
                <a:latin typeface="Calibri"/>
                <a:cs typeface="Calibri"/>
              </a:rPr>
              <a:t>Incarceration</a:t>
            </a:r>
            <a:endParaRPr sz="1985">
              <a:latin typeface="Calibri"/>
              <a:cs typeface="Calibri"/>
            </a:endParaRPr>
          </a:p>
          <a:p>
            <a:pPr marL="1643990" marR="306497" indent="-809668">
              <a:lnSpc>
                <a:spcPct val="111100"/>
              </a:lnSpc>
              <a:spcBef>
                <a:spcPts val="291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Percent</a:t>
            </a:r>
            <a:r>
              <a:rPr sz="794" b="1" spc="3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794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Students</a:t>
            </a:r>
            <a:r>
              <a:rPr sz="794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Reporting</a:t>
            </a:r>
            <a:r>
              <a:rPr sz="794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Household</a:t>
            </a:r>
            <a:r>
              <a:rPr sz="794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Member</a:t>
            </a:r>
            <a:r>
              <a:rPr sz="794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9" dirty="0">
                <a:solidFill>
                  <a:srgbClr val="323232"/>
                </a:solidFill>
                <a:latin typeface="Arial Narrow"/>
                <a:cs typeface="Arial Narrow"/>
              </a:rPr>
              <a:t>Incarceration</a:t>
            </a:r>
            <a:r>
              <a:rPr sz="794" b="1" spc="44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In</a:t>
            </a:r>
            <a:r>
              <a:rPr sz="794" b="1" spc="15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Maryland,</a:t>
            </a:r>
            <a:r>
              <a:rPr sz="794" b="1" spc="154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2018-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45817" y="2989170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23.7%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26575" y="2703420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33.3%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07332" y="3182471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17.2%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88090" y="2947148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25.2%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52066" y="3896846"/>
            <a:ext cx="2661957" cy="52863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43741">
              <a:spcBef>
                <a:spcPts val="88"/>
              </a:spcBef>
              <a:tabLst>
                <a:tab pos="927336" algn="l"/>
                <a:tab pos="1606449" algn="l"/>
                <a:tab pos="2302371" algn="l"/>
              </a:tabLst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Maryland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	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endParaRPr sz="794">
              <a:latin typeface="Gill Sans MT"/>
              <a:cs typeface="Gill Sans MT"/>
            </a:endParaRPr>
          </a:p>
          <a:p>
            <a:pPr>
              <a:spcBef>
                <a:spcPts val="71"/>
              </a:spcBef>
            </a:pPr>
            <a:endParaRPr sz="794">
              <a:latin typeface="Gill Sans MT"/>
              <a:cs typeface="Gill Sans MT"/>
            </a:endParaRPr>
          </a:p>
          <a:p>
            <a:pPr marL="706569" marR="55472" indent="-695922">
              <a:lnSpc>
                <a:spcPct val="111100"/>
              </a:lnSpc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Percent</a:t>
            </a:r>
            <a:r>
              <a:rPr sz="794" b="1" spc="3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794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Students</a:t>
            </a:r>
            <a:r>
              <a:rPr sz="794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Reporting</a:t>
            </a:r>
            <a:r>
              <a:rPr sz="794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Household</a:t>
            </a:r>
            <a:r>
              <a:rPr sz="794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Member</a:t>
            </a:r>
            <a:r>
              <a:rPr sz="794" b="1" spc="35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9" dirty="0">
                <a:solidFill>
                  <a:srgbClr val="323232"/>
                </a:solidFill>
                <a:latin typeface="Arial Narrow"/>
                <a:cs typeface="Arial Narrow"/>
              </a:rPr>
              <a:t>Incarceration</a:t>
            </a:r>
            <a:r>
              <a:rPr sz="794" b="1" spc="441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In</a:t>
            </a:r>
            <a:r>
              <a:rPr sz="794" b="1" spc="57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Howard</a:t>
            </a:r>
            <a:r>
              <a:rPr sz="794" b="1" spc="6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spc="-9" dirty="0">
                <a:solidFill>
                  <a:srgbClr val="323232"/>
                </a:solidFill>
                <a:latin typeface="Arial Narrow"/>
                <a:cs typeface="Arial Narrow"/>
              </a:rPr>
              <a:t>County,</a:t>
            </a:r>
            <a:r>
              <a:rPr sz="794" b="1" spc="62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2018-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87634" y="3770780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37845" y="3176868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20%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37845" y="2582956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40%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37845" y="1989045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60%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66508" y="4714875"/>
            <a:ext cx="3487831" cy="1411941"/>
            <a:chOff x="942975" y="5343525"/>
            <a:chExt cx="3952875" cy="1600200"/>
          </a:xfrm>
        </p:grpSpPr>
        <p:sp>
          <p:nvSpPr>
            <p:cNvPr id="29" name="object 29"/>
            <p:cNvSpPr/>
            <p:nvPr/>
          </p:nvSpPr>
          <p:spPr>
            <a:xfrm>
              <a:off x="1519237" y="5343525"/>
              <a:ext cx="0" cy="1504950"/>
            </a:xfrm>
            <a:custGeom>
              <a:avLst/>
              <a:gdLst/>
              <a:ahLst/>
              <a:cxnLst/>
              <a:rect l="l" t="t" r="r" b="b"/>
              <a:pathLst>
                <a:path h="1504950">
                  <a:moveTo>
                    <a:pt x="0" y="1152525"/>
                  </a:moveTo>
                  <a:lnTo>
                    <a:pt x="0" y="1504950"/>
                  </a:lnTo>
                </a:path>
                <a:path h="1504950">
                  <a:moveTo>
                    <a:pt x="0" y="0"/>
                  </a:moveTo>
                  <a:lnTo>
                    <a:pt x="0" y="352425"/>
                  </a:lnTo>
                </a:path>
                <a:path h="1504950">
                  <a:moveTo>
                    <a:pt x="0" y="542925"/>
                  </a:moveTo>
                  <a:lnTo>
                    <a:pt x="0" y="96202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1033462" y="5343525"/>
              <a:ext cx="3857625" cy="1504950"/>
            </a:xfrm>
            <a:custGeom>
              <a:avLst/>
              <a:gdLst/>
              <a:ahLst/>
              <a:cxnLst/>
              <a:rect l="l" t="t" r="r" b="b"/>
              <a:pathLst>
                <a:path w="3857625" h="1504950">
                  <a:moveTo>
                    <a:pt x="962025" y="0"/>
                  </a:moveTo>
                  <a:lnTo>
                    <a:pt x="962025" y="1504950"/>
                  </a:lnTo>
                </a:path>
                <a:path w="3857625" h="1504950">
                  <a:moveTo>
                    <a:pt x="1447800" y="0"/>
                  </a:moveTo>
                  <a:lnTo>
                    <a:pt x="1447800" y="1504950"/>
                  </a:lnTo>
                </a:path>
                <a:path w="3857625" h="1504950">
                  <a:moveTo>
                    <a:pt x="1924050" y="0"/>
                  </a:moveTo>
                  <a:lnTo>
                    <a:pt x="1924050" y="1504950"/>
                  </a:lnTo>
                </a:path>
                <a:path w="3857625" h="1504950">
                  <a:moveTo>
                    <a:pt x="2409825" y="0"/>
                  </a:moveTo>
                  <a:lnTo>
                    <a:pt x="2409825" y="1504950"/>
                  </a:lnTo>
                </a:path>
                <a:path w="3857625" h="1504950">
                  <a:moveTo>
                    <a:pt x="2886075" y="0"/>
                  </a:moveTo>
                  <a:lnTo>
                    <a:pt x="2886075" y="1504950"/>
                  </a:lnTo>
                </a:path>
                <a:path w="3857625" h="1504950">
                  <a:moveTo>
                    <a:pt x="3371850" y="0"/>
                  </a:moveTo>
                  <a:lnTo>
                    <a:pt x="3371850" y="1504950"/>
                  </a:lnTo>
                </a:path>
                <a:path w="3857625" h="1504950">
                  <a:moveTo>
                    <a:pt x="3857625" y="0"/>
                  </a:moveTo>
                  <a:lnTo>
                    <a:pt x="3857625" y="1504950"/>
                  </a:lnTo>
                </a:path>
                <a:path w="3857625" h="1504950">
                  <a:moveTo>
                    <a:pt x="0" y="0"/>
                  </a:moveTo>
                  <a:lnTo>
                    <a:pt x="0" y="150495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1" name="object 31"/>
            <p:cNvSpPr/>
            <p:nvPr/>
          </p:nvSpPr>
          <p:spPr>
            <a:xfrm>
              <a:off x="942975" y="5343525"/>
              <a:ext cx="3948429" cy="1600200"/>
            </a:xfrm>
            <a:custGeom>
              <a:avLst/>
              <a:gdLst/>
              <a:ahLst/>
              <a:cxnLst/>
              <a:rect l="l" t="t" r="r" b="b"/>
              <a:pathLst>
                <a:path w="3948429" h="1600200">
                  <a:moveTo>
                    <a:pt x="95250" y="157162"/>
                  </a:moveTo>
                  <a:lnTo>
                    <a:pt x="0" y="157162"/>
                  </a:lnTo>
                </a:path>
                <a:path w="3948429" h="1600200">
                  <a:moveTo>
                    <a:pt x="95250" y="452437"/>
                  </a:moveTo>
                  <a:lnTo>
                    <a:pt x="0" y="452437"/>
                  </a:lnTo>
                </a:path>
                <a:path w="3948429" h="1600200">
                  <a:moveTo>
                    <a:pt x="95250" y="757237"/>
                  </a:moveTo>
                  <a:lnTo>
                    <a:pt x="0" y="757237"/>
                  </a:lnTo>
                </a:path>
                <a:path w="3948429" h="1600200">
                  <a:moveTo>
                    <a:pt x="95250" y="1062037"/>
                  </a:moveTo>
                  <a:lnTo>
                    <a:pt x="0" y="1062037"/>
                  </a:lnTo>
                </a:path>
                <a:path w="3948429" h="1600200">
                  <a:moveTo>
                    <a:pt x="95250" y="1357312"/>
                  </a:moveTo>
                  <a:lnTo>
                    <a:pt x="0" y="1357312"/>
                  </a:lnTo>
                </a:path>
                <a:path w="3948429" h="1600200">
                  <a:moveTo>
                    <a:pt x="90487" y="0"/>
                  </a:moveTo>
                  <a:lnTo>
                    <a:pt x="90487" y="1504950"/>
                  </a:lnTo>
                </a:path>
                <a:path w="3948429" h="1600200">
                  <a:moveTo>
                    <a:pt x="576262" y="1504950"/>
                  </a:moveTo>
                  <a:lnTo>
                    <a:pt x="576262" y="1600200"/>
                  </a:lnTo>
                </a:path>
                <a:path w="3948429" h="1600200">
                  <a:moveTo>
                    <a:pt x="1052512" y="1504950"/>
                  </a:moveTo>
                  <a:lnTo>
                    <a:pt x="1052512" y="1600200"/>
                  </a:lnTo>
                </a:path>
                <a:path w="3948429" h="1600200">
                  <a:moveTo>
                    <a:pt x="1538287" y="1504950"/>
                  </a:moveTo>
                  <a:lnTo>
                    <a:pt x="1538287" y="1600200"/>
                  </a:lnTo>
                </a:path>
                <a:path w="3948429" h="1600200">
                  <a:moveTo>
                    <a:pt x="2014537" y="1504950"/>
                  </a:moveTo>
                  <a:lnTo>
                    <a:pt x="2014537" y="1600200"/>
                  </a:lnTo>
                </a:path>
                <a:path w="3948429" h="1600200">
                  <a:moveTo>
                    <a:pt x="2500312" y="1504950"/>
                  </a:moveTo>
                  <a:lnTo>
                    <a:pt x="2500312" y="1600200"/>
                  </a:lnTo>
                </a:path>
                <a:path w="3948429" h="1600200">
                  <a:moveTo>
                    <a:pt x="2976562" y="1504950"/>
                  </a:moveTo>
                  <a:lnTo>
                    <a:pt x="2976562" y="1600200"/>
                  </a:lnTo>
                </a:path>
                <a:path w="3948429" h="1600200">
                  <a:moveTo>
                    <a:pt x="3462337" y="1504950"/>
                  </a:moveTo>
                  <a:lnTo>
                    <a:pt x="3462337" y="1600200"/>
                  </a:lnTo>
                </a:path>
                <a:path w="3948429" h="1600200">
                  <a:moveTo>
                    <a:pt x="3948112" y="1504950"/>
                  </a:moveTo>
                  <a:lnTo>
                    <a:pt x="3948112" y="1600200"/>
                  </a:lnTo>
                </a:path>
                <a:path w="3948429" h="1600200">
                  <a:moveTo>
                    <a:pt x="90487" y="1504950"/>
                  </a:moveTo>
                  <a:lnTo>
                    <a:pt x="90487" y="1600200"/>
                  </a:lnTo>
                </a:path>
                <a:path w="3948429" h="1600200">
                  <a:moveTo>
                    <a:pt x="95250" y="1509712"/>
                  </a:moveTo>
                  <a:lnTo>
                    <a:pt x="3943350" y="15097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2" name="object 32"/>
            <p:cNvSpPr/>
            <p:nvPr/>
          </p:nvSpPr>
          <p:spPr>
            <a:xfrm>
              <a:off x="1038224" y="5400675"/>
              <a:ext cx="466725" cy="190500"/>
            </a:xfrm>
            <a:custGeom>
              <a:avLst/>
              <a:gdLst/>
              <a:ahLst/>
              <a:cxnLst/>
              <a:rect l="l" t="t" r="r" b="b"/>
              <a:pathLst>
                <a:path w="466725" h="190500">
                  <a:moveTo>
                    <a:pt x="466724" y="0"/>
                  </a:moveTo>
                  <a:lnTo>
                    <a:pt x="0" y="0"/>
                  </a:lnTo>
                  <a:lnTo>
                    <a:pt x="0" y="190499"/>
                  </a:lnTo>
                  <a:lnTo>
                    <a:pt x="466724" y="190499"/>
                  </a:lnTo>
                  <a:lnTo>
                    <a:pt x="466724" y="0"/>
                  </a:lnTo>
                  <a:close/>
                </a:path>
              </a:pathLst>
            </a:custGeom>
            <a:solidFill>
              <a:srgbClr val="3C231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1038224" y="5695950"/>
              <a:ext cx="904875" cy="190500"/>
            </a:xfrm>
            <a:custGeom>
              <a:avLst/>
              <a:gdLst/>
              <a:ahLst/>
              <a:cxnLst/>
              <a:rect l="l" t="t" r="r" b="b"/>
              <a:pathLst>
                <a:path w="904875" h="190500">
                  <a:moveTo>
                    <a:pt x="904874" y="0"/>
                  </a:moveTo>
                  <a:lnTo>
                    <a:pt x="0" y="0"/>
                  </a:lnTo>
                  <a:lnTo>
                    <a:pt x="0" y="190499"/>
                  </a:lnTo>
                  <a:lnTo>
                    <a:pt x="904874" y="190499"/>
                  </a:lnTo>
                  <a:lnTo>
                    <a:pt x="904874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1038224" y="6000750"/>
              <a:ext cx="1581150" cy="190500"/>
            </a:xfrm>
            <a:custGeom>
              <a:avLst/>
              <a:gdLst/>
              <a:ahLst/>
              <a:cxnLst/>
              <a:rect l="l" t="t" r="r" b="b"/>
              <a:pathLst>
                <a:path w="1581150" h="190500">
                  <a:moveTo>
                    <a:pt x="1581149" y="0"/>
                  </a:moveTo>
                  <a:lnTo>
                    <a:pt x="0" y="0"/>
                  </a:lnTo>
                  <a:lnTo>
                    <a:pt x="0" y="190499"/>
                  </a:lnTo>
                  <a:lnTo>
                    <a:pt x="1581149" y="190499"/>
                  </a:lnTo>
                  <a:lnTo>
                    <a:pt x="1581149" y="0"/>
                  </a:lnTo>
                  <a:close/>
                </a:path>
              </a:pathLst>
            </a:custGeom>
            <a:solidFill>
              <a:srgbClr val="C4996C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1038224" y="6305550"/>
              <a:ext cx="714375" cy="190500"/>
            </a:xfrm>
            <a:custGeom>
              <a:avLst/>
              <a:gdLst/>
              <a:ahLst/>
              <a:cxnLst/>
              <a:rect l="l" t="t" r="r" b="b"/>
              <a:pathLst>
                <a:path w="714375" h="190500">
                  <a:moveTo>
                    <a:pt x="714374" y="0"/>
                  </a:moveTo>
                  <a:lnTo>
                    <a:pt x="0" y="0"/>
                  </a:lnTo>
                  <a:lnTo>
                    <a:pt x="0" y="190499"/>
                  </a:lnTo>
                  <a:lnTo>
                    <a:pt x="714374" y="190499"/>
                  </a:lnTo>
                  <a:lnTo>
                    <a:pt x="714374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1038224" y="6600825"/>
              <a:ext cx="1819275" cy="190500"/>
            </a:xfrm>
            <a:custGeom>
              <a:avLst/>
              <a:gdLst/>
              <a:ahLst/>
              <a:cxnLst/>
              <a:rect l="l" t="t" r="r" b="b"/>
              <a:pathLst>
                <a:path w="1819275" h="190500">
                  <a:moveTo>
                    <a:pt x="1819274" y="0"/>
                  </a:moveTo>
                  <a:lnTo>
                    <a:pt x="0" y="0"/>
                  </a:lnTo>
                  <a:lnTo>
                    <a:pt x="0" y="190499"/>
                  </a:lnTo>
                  <a:lnTo>
                    <a:pt x="1819274" y="190499"/>
                  </a:lnTo>
                  <a:lnTo>
                    <a:pt x="1819274" y="0"/>
                  </a:lnTo>
                  <a:close/>
                </a:path>
              </a:pathLst>
            </a:custGeom>
            <a:solidFill>
              <a:srgbClr val="0065CC">
                <a:alpha val="41178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191693" y="4443133"/>
            <a:ext cx="240814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Likelihood</a:t>
            </a:r>
            <a:r>
              <a:rPr sz="794" b="1" spc="9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of</a:t>
            </a:r>
            <a:r>
              <a:rPr sz="794" b="1" spc="9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Household</a:t>
            </a:r>
            <a:r>
              <a:rPr sz="794" b="1" spc="9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Member</a:t>
            </a:r>
            <a:r>
              <a:rPr sz="794" b="1" spc="97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Incarceration,</a:t>
            </a:r>
            <a:r>
              <a:rPr sz="794" b="1" spc="93" dirty="0">
                <a:solidFill>
                  <a:srgbClr val="323232"/>
                </a:solidFill>
                <a:latin typeface="Arial Narrow"/>
                <a:cs typeface="Arial Narrow"/>
              </a:rPr>
              <a:t> </a:t>
            </a:r>
            <a:r>
              <a:rPr sz="794" b="1" dirty="0">
                <a:solidFill>
                  <a:srgbClr val="323232"/>
                </a:solidFill>
                <a:latin typeface="Arial Narrow"/>
                <a:cs typeface="Arial Narrow"/>
              </a:rPr>
              <a:t>2018-</a:t>
            </a:r>
            <a:r>
              <a:rPr sz="794" b="1" spc="-18" dirty="0">
                <a:solidFill>
                  <a:srgbClr val="323232"/>
                </a:solidFill>
                <a:latin typeface="Arial Narrow"/>
                <a:cs typeface="Arial Narrow"/>
              </a:rPr>
              <a:t>2019</a:t>
            </a:r>
            <a:endParaRPr sz="794">
              <a:latin typeface="Arial Narrow"/>
              <a:cs typeface="Arial Narro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9564" y="4786033"/>
            <a:ext cx="3961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9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6134" y="5051611"/>
            <a:ext cx="60960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 (MD)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1451" y="5317192"/>
            <a:ext cx="59447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Black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(HC)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4555" y="5582771"/>
            <a:ext cx="59111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(MD)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9866" y="5848351"/>
            <a:ext cx="57598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dirty="0">
                <a:solidFill>
                  <a:srgbClr val="323232"/>
                </a:solidFill>
                <a:latin typeface="Gill Sans MT"/>
                <a:cs typeface="Gill Sans MT"/>
              </a:rPr>
              <a:t>Hispanic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(HC)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39731" y="6107206"/>
            <a:ext cx="722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0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38875" y="6107206"/>
            <a:ext cx="722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1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63297" y="6107206"/>
            <a:ext cx="722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2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287719" y="6107206"/>
            <a:ext cx="722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3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12142" y="6107206"/>
            <a:ext cx="722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4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36564" y="6107206"/>
            <a:ext cx="722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5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60986" y="6107206"/>
            <a:ext cx="722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6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985409" y="6107206"/>
            <a:ext cx="722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7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84552" y="6107206"/>
            <a:ext cx="722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44" dirty="0">
                <a:solidFill>
                  <a:srgbClr val="323232"/>
                </a:solidFill>
                <a:latin typeface="Gill Sans MT"/>
                <a:cs typeface="Gill Sans MT"/>
              </a:rPr>
              <a:t>8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76375" y="4762501"/>
            <a:ext cx="14903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1.0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78206" y="5829861"/>
            <a:ext cx="14903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3.8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694890" y="5569324"/>
            <a:ext cx="14903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1.5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459691" y="5308787"/>
            <a:ext cx="14903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3.3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879787" y="5031442"/>
            <a:ext cx="14903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1.9</a:t>
            </a:r>
            <a:endParaRPr sz="794">
              <a:latin typeface="Gill Sans MT"/>
              <a:cs typeface="Gill Sans MT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252258" y="3286125"/>
            <a:ext cx="731184" cy="672353"/>
            <a:chOff x="1266825" y="3724275"/>
            <a:chExt cx="828675" cy="762000"/>
          </a:xfrm>
        </p:grpSpPr>
        <p:sp>
          <p:nvSpPr>
            <p:cNvPr id="58" name="object 58"/>
            <p:cNvSpPr/>
            <p:nvPr/>
          </p:nvSpPr>
          <p:spPr>
            <a:xfrm>
              <a:off x="1428750" y="3849560"/>
              <a:ext cx="504825" cy="511809"/>
            </a:xfrm>
            <a:custGeom>
              <a:avLst/>
              <a:gdLst/>
              <a:ahLst/>
              <a:cxnLst/>
              <a:rect l="l" t="t" r="r" b="b"/>
              <a:pathLst>
                <a:path w="504825" h="511810">
                  <a:moveTo>
                    <a:pt x="151168" y="461010"/>
                  </a:moveTo>
                  <a:lnTo>
                    <a:pt x="131013" y="461010"/>
                  </a:lnTo>
                  <a:lnTo>
                    <a:pt x="131013" y="511810"/>
                  </a:lnTo>
                  <a:lnTo>
                    <a:pt x="151168" y="511810"/>
                  </a:lnTo>
                  <a:lnTo>
                    <a:pt x="151168" y="461010"/>
                  </a:lnTo>
                  <a:close/>
                </a:path>
                <a:path w="504825" h="511810">
                  <a:moveTo>
                    <a:pt x="372872" y="461010"/>
                  </a:moveTo>
                  <a:lnTo>
                    <a:pt x="352717" y="461010"/>
                  </a:lnTo>
                  <a:lnTo>
                    <a:pt x="352717" y="511810"/>
                  </a:lnTo>
                  <a:lnTo>
                    <a:pt x="372872" y="511810"/>
                  </a:lnTo>
                  <a:lnTo>
                    <a:pt x="372872" y="461010"/>
                  </a:lnTo>
                  <a:close/>
                </a:path>
                <a:path w="504825" h="511810">
                  <a:moveTo>
                    <a:pt x="151168" y="102870"/>
                  </a:moveTo>
                  <a:lnTo>
                    <a:pt x="131013" y="123190"/>
                  </a:lnTo>
                  <a:lnTo>
                    <a:pt x="131013" y="143510"/>
                  </a:lnTo>
                  <a:lnTo>
                    <a:pt x="110858" y="143510"/>
                  </a:lnTo>
                  <a:lnTo>
                    <a:pt x="67835" y="152400"/>
                  </a:lnTo>
                  <a:lnTo>
                    <a:pt x="32583" y="176530"/>
                  </a:lnTo>
                  <a:lnTo>
                    <a:pt x="8754" y="212090"/>
                  </a:lnTo>
                  <a:lnTo>
                    <a:pt x="0" y="256540"/>
                  </a:lnTo>
                  <a:lnTo>
                    <a:pt x="0" y="369570"/>
                  </a:lnTo>
                  <a:lnTo>
                    <a:pt x="7162" y="405130"/>
                  </a:lnTo>
                  <a:lnTo>
                    <a:pt x="26657" y="434340"/>
                  </a:lnTo>
                  <a:lnTo>
                    <a:pt x="55496" y="453390"/>
                  </a:lnTo>
                  <a:lnTo>
                    <a:pt x="90690" y="461010"/>
                  </a:lnTo>
                  <a:lnTo>
                    <a:pt x="190525" y="461010"/>
                  </a:lnTo>
                  <a:lnTo>
                    <a:pt x="204315" y="458470"/>
                  </a:lnTo>
                  <a:lnTo>
                    <a:pt x="216527" y="452120"/>
                  </a:lnTo>
                  <a:lnTo>
                    <a:pt x="225974" y="441960"/>
                  </a:lnTo>
                  <a:lnTo>
                    <a:pt x="226474" y="440690"/>
                  </a:lnTo>
                  <a:lnTo>
                    <a:pt x="90690" y="440690"/>
                  </a:lnTo>
                  <a:lnTo>
                    <a:pt x="63285" y="435610"/>
                  </a:lnTo>
                  <a:lnTo>
                    <a:pt x="40859" y="419100"/>
                  </a:lnTo>
                  <a:lnTo>
                    <a:pt x="25714" y="397510"/>
                  </a:lnTo>
                  <a:lnTo>
                    <a:pt x="20154" y="369570"/>
                  </a:lnTo>
                  <a:lnTo>
                    <a:pt x="20154" y="256540"/>
                  </a:lnTo>
                  <a:lnTo>
                    <a:pt x="27305" y="220980"/>
                  </a:lnTo>
                  <a:lnTo>
                    <a:pt x="46780" y="191770"/>
                  </a:lnTo>
                  <a:lnTo>
                    <a:pt x="75618" y="171450"/>
                  </a:lnTo>
                  <a:lnTo>
                    <a:pt x="110858" y="163830"/>
                  </a:lnTo>
                  <a:lnTo>
                    <a:pt x="151168" y="163830"/>
                  </a:lnTo>
                  <a:lnTo>
                    <a:pt x="151168" y="156210"/>
                  </a:lnTo>
                  <a:lnTo>
                    <a:pt x="151447" y="154940"/>
                  </a:lnTo>
                  <a:lnTo>
                    <a:pt x="151447" y="153670"/>
                  </a:lnTo>
                  <a:lnTo>
                    <a:pt x="151168" y="151130"/>
                  </a:lnTo>
                  <a:lnTo>
                    <a:pt x="151168" y="102870"/>
                  </a:lnTo>
                  <a:close/>
                </a:path>
                <a:path w="504825" h="511810">
                  <a:moveTo>
                    <a:pt x="385762" y="194310"/>
                  </a:moveTo>
                  <a:lnTo>
                    <a:pt x="313347" y="194310"/>
                  </a:lnTo>
                  <a:lnTo>
                    <a:pt x="299255" y="196850"/>
                  </a:lnTo>
                  <a:lnTo>
                    <a:pt x="272415" y="227330"/>
                  </a:lnTo>
                  <a:lnTo>
                    <a:pt x="271950" y="238760"/>
                  </a:lnTo>
                  <a:lnTo>
                    <a:pt x="274699" y="248920"/>
                  </a:lnTo>
                  <a:lnTo>
                    <a:pt x="279846" y="257810"/>
                  </a:lnTo>
                  <a:lnTo>
                    <a:pt x="286893" y="265430"/>
                  </a:lnTo>
                  <a:lnTo>
                    <a:pt x="280809" y="271780"/>
                  </a:lnTo>
                  <a:lnTo>
                    <a:pt x="276142" y="279400"/>
                  </a:lnTo>
                  <a:lnTo>
                    <a:pt x="273152" y="288290"/>
                  </a:lnTo>
                  <a:lnTo>
                    <a:pt x="272097" y="297180"/>
                  </a:lnTo>
                  <a:lnTo>
                    <a:pt x="273106" y="306070"/>
                  </a:lnTo>
                  <a:lnTo>
                    <a:pt x="275969" y="314960"/>
                  </a:lnTo>
                  <a:lnTo>
                    <a:pt x="280439" y="321310"/>
                  </a:lnTo>
                  <a:lnTo>
                    <a:pt x="286270" y="327660"/>
                  </a:lnTo>
                  <a:lnTo>
                    <a:pt x="280439" y="334010"/>
                  </a:lnTo>
                  <a:lnTo>
                    <a:pt x="275969" y="341630"/>
                  </a:lnTo>
                  <a:lnTo>
                    <a:pt x="273106" y="349250"/>
                  </a:lnTo>
                  <a:lnTo>
                    <a:pt x="272097" y="359410"/>
                  </a:lnTo>
                  <a:lnTo>
                    <a:pt x="273152" y="368300"/>
                  </a:lnTo>
                  <a:lnTo>
                    <a:pt x="276142" y="375920"/>
                  </a:lnTo>
                  <a:lnTo>
                    <a:pt x="280809" y="383540"/>
                  </a:lnTo>
                  <a:lnTo>
                    <a:pt x="286893" y="389890"/>
                  </a:lnTo>
                  <a:lnTo>
                    <a:pt x="279959" y="397510"/>
                  </a:lnTo>
                  <a:lnTo>
                    <a:pt x="275056" y="407670"/>
                  </a:lnTo>
                  <a:lnTo>
                    <a:pt x="272687" y="417830"/>
                  </a:lnTo>
                  <a:lnTo>
                    <a:pt x="273354" y="427990"/>
                  </a:lnTo>
                  <a:lnTo>
                    <a:pt x="278711" y="441960"/>
                  </a:lnTo>
                  <a:lnTo>
                    <a:pt x="288002" y="452120"/>
                  </a:lnTo>
                  <a:lnTo>
                    <a:pt x="300206" y="458470"/>
                  </a:lnTo>
                  <a:lnTo>
                    <a:pt x="314299" y="461010"/>
                  </a:lnTo>
                  <a:lnTo>
                    <a:pt x="414121" y="461010"/>
                  </a:lnTo>
                  <a:lnTo>
                    <a:pt x="449323" y="453390"/>
                  </a:lnTo>
                  <a:lnTo>
                    <a:pt x="468551" y="440690"/>
                  </a:lnTo>
                  <a:lnTo>
                    <a:pt x="314299" y="440690"/>
                  </a:lnTo>
                  <a:lnTo>
                    <a:pt x="306884" y="439420"/>
                  </a:lnTo>
                  <a:lnTo>
                    <a:pt x="300626" y="435610"/>
                  </a:lnTo>
                  <a:lnTo>
                    <a:pt x="295927" y="430530"/>
                  </a:lnTo>
                  <a:lnTo>
                    <a:pt x="293192" y="424180"/>
                  </a:lnTo>
                  <a:lnTo>
                    <a:pt x="293162" y="415290"/>
                  </a:lnTo>
                  <a:lnTo>
                    <a:pt x="296818" y="406400"/>
                  </a:lnTo>
                  <a:lnTo>
                    <a:pt x="303464" y="401320"/>
                  </a:lnTo>
                  <a:lnTo>
                    <a:pt x="312407" y="400050"/>
                  </a:lnTo>
                  <a:lnTo>
                    <a:pt x="312407" y="379730"/>
                  </a:lnTo>
                  <a:lnTo>
                    <a:pt x="304194" y="377190"/>
                  </a:lnTo>
                  <a:lnTo>
                    <a:pt x="297829" y="373380"/>
                  </a:lnTo>
                  <a:lnTo>
                    <a:pt x="293713" y="367030"/>
                  </a:lnTo>
                  <a:lnTo>
                    <a:pt x="292252" y="359410"/>
                  </a:lnTo>
                  <a:lnTo>
                    <a:pt x="293713" y="350520"/>
                  </a:lnTo>
                  <a:lnTo>
                    <a:pt x="297829" y="344170"/>
                  </a:lnTo>
                  <a:lnTo>
                    <a:pt x="304194" y="340360"/>
                  </a:lnTo>
                  <a:lnTo>
                    <a:pt x="312407" y="337820"/>
                  </a:lnTo>
                  <a:lnTo>
                    <a:pt x="312407" y="317500"/>
                  </a:lnTo>
                  <a:lnTo>
                    <a:pt x="304194" y="316230"/>
                  </a:lnTo>
                  <a:lnTo>
                    <a:pt x="297829" y="312420"/>
                  </a:lnTo>
                  <a:lnTo>
                    <a:pt x="293713" y="306070"/>
                  </a:lnTo>
                  <a:lnTo>
                    <a:pt x="292252" y="297180"/>
                  </a:lnTo>
                  <a:lnTo>
                    <a:pt x="293713" y="289560"/>
                  </a:lnTo>
                  <a:lnTo>
                    <a:pt x="297829" y="281940"/>
                  </a:lnTo>
                  <a:lnTo>
                    <a:pt x="304194" y="278130"/>
                  </a:lnTo>
                  <a:lnTo>
                    <a:pt x="312407" y="276860"/>
                  </a:lnTo>
                  <a:lnTo>
                    <a:pt x="312407" y="256540"/>
                  </a:lnTo>
                  <a:lnTo>
                    <a:pt x="303414" y="254000"/>
                  </a:lnTo>
                  <a:lnTo>
                    <a:pt x="296605" y="248920"/>
                  </a:lnTo>
                  <a:lnTo>
                    <a:pt x="292658" y="241300"/>
                  </a:lnTo>
                  <a:lnTo>
                    <a:pt x="292252" y="231140"/>
                  </a:lnTo>
                  <a:lnTo>
                    <a:pt x="295044" y="224790"/>
                  </a:lnTo>
                  <a:lnTo>
                    <a:pt x="299761" y="219710"/>
                  </a:lnTo>
                  <a:lnTo>
                    <a:pt x="305996" y="217170"/>
                  </a:lnTo>
                  <a:lnTo>
                    <a:pt x="313347" y="215900"/>
                  </a:lnTo>
                  <a:lnTo>
                    <a:pt x="385762" y="215900"/>
                  </a:lnTo>
                  <a:lnTo>
                    <a:pt x="388162" y="214630"/>
                  </a:lnTo>
                  <a:lnTo>
                    <a:pt x="392163" y="210820"/>
                  </a:lnTo>
                  <a:lnTo>
                    <a:pt x="393166" y="208280"/>
                  </a:lnTo>
                  <a:lnTo>
                    <a:pt x="393166" y="201930"/>
                  </a:lnTo>
                  <a:lnTo>
                    <a:pt x="392163" y="199390"/>
                  </a:lnTo>
                  <a:lnTo>
                    <a:pt x="388162" y="195580"/>
                  </a:lnTo>
                  <a:lnTo>
                    <a:pt x="385762" y="194310"/>
                  </a:lnTo>
                  <a:close/>
                </a:path>
                <a:path w="504825" h="511810">
                  <a:moveTo>
                    <a:pt x="190525" y="194310"/>
                  </a:moveTo>
                  <a:lnTo>
                    <a:pt x="118122" y="194310"/>
                  </a:lnTo>
                  <a:lnTo>
                    <a:pt x="115709" y="195580"/>
                  </a:lnTo>
                  <a:lnTo>
                    <a:pt x="111709" y="199390"/>
                  </a:lnTo>
                  <a:lnTo>
                    <a:pt x="110705" y="201930"/>
                  </a:lnTo>
                  <a:lnTo>
                    <a:pt x="110705" y="208280"/>
                  </a:lnTo>
                  <a:lnTo>
                    <a:pt x="111709" y="210820"/>
                  </a:lnTo>
                  <a:lnTo>
                    <a:pt x="115709" y="214630"/>
                  </a:lnTo>
                  <a:lnTo>
                    <a:pt x="118122" y="215900"/>
                  </a:lnTo>
                  <a:lnTo>
                    <a:pt x="190525" y="215900"/>
                  </a:lnTo>
                  <a:lnTo>
                    <a:pt x="198025" y="217170"/>
                  </a:lnTo>
                  <a:lnTo>
                    <a:pt x="204404" y="219710"/>
                  </a:lnTo>
                  <a:lnTo>
                    <a:pt x="209200" y="224790"/>
                  </a:lnTo>
                  <a:lnTo>
                    <a:pt x="211950" y="231140"/>
                  </a:lnTo>
                  <a:lnTo>
                    <a:pt x="211963" y="232410"/>
                  </a:lnTo>
                  <a:lnTo>
                    <a:pt x="211587" y="241300"/>
                  </a:lnTo>
                  <a:lnTo>
                    <a:pt x="207498" y="248920"/>
                  </a:lnTo>
                  <a:lnTo>
                    <a:pt x="200752" y="254000"/>
                  </a:lnTo>
                  <a:lnTo>
                    <a:pt x="192417" y="256540"/>
                  </a:lnTo>
                  <a:lnTo>
                    <a:pt x="192417" y="276860"/>
                  </a:lnTo>
                  <a:lnTo>
                    <a:pt x="200630" y="278130"/>
                  </a:lnTo>
                  <a:lnTo>
                    <a:pt x="206995" y="281940"/>
                  </a:lnTo>
                  <a:lnTo>
                    <a:pt x="211111" y="289560"/>
                  </a:lnTo>
                  <a:lnTo>
                    <a:pt x="212572" y="297180"/>
                  </a:lnTo>
                  <a:lnTo>
                    <a:pt x="211111" y="306070"/>
                  </a:lnTo>
                  <a:lnTo>
                    <a:pt x="206995" y="312420"/>
                  </a:lnTo>
                  <a:lnTo>
                    <a:pt x="200630" y="316230"/>
                  </a:lnTo>
                  <a:lnTo>
                    <a:pt x="192417" y="317500"/>
                  </a:lnTo>
                  <a:lnTo>
                    <a:pt x="192417" y="337820"/>
                  </a:lnTo>
                  <a:lnTo>
                    <a:pt x="200630" y="340360"/>
                  </a:lnTo>
                  <a:lnTo>
                    <a:pt x="206995" y="344170"/>
                  </a:lnTo>
                  <a:lnTo>
                    <a:pt x="211111" y="350520"/>
                  </a:lnTo>
                  <a:lnTo>
                    <a:pt x="212572" y="359410"/>
                  </a:lnTo>
                  <a:lnTo>
                    <a:pt x="211111" y="367030"/>
                  </a:lnTo>
                  <a:lnTo>
                    <a:pt x="206995" y="373380"/>
                  </a:lnTo>
                  <a:lnTo>
                    <a:pt x="200630" y="377190"/>
                  </a:lnTo>
                  <a:lnTo>
                    <a:pt x="192417" y="379730"/>
                  </a:lnTo>
                  <a:lnTo>
                    <a:pt x="192417" y="400050"/>
                  </a:lnTo>
                  <a:lnTo>
                    <a:pt x="201327" y="401320"/>
                  </a:lnTo>
                  <a:lnTo>
                    <a:pt x="208032" y="406400"/>
                  </a:lnTo>
                  <a:lnTo>
                    <a:pt x="211812" y="414020"/>
                  </a:lnTo>
                  <a:lnTo>
                    <a:pt x="211950" y="424180"/>
                  </a:lnTo>
                  <a:lnTo>
                    <a:pt x="209049" y="430530"/>
                  </a:lnTo>
                  <a:lnTo>
                    <a:pt x="203942" y="435610"/>
                  </a:lnTo>
                  <a:lnTo>
                    <a:pt x="197484" y="439420"/>
                  </a:lnTo>
                  <a:lnTo>
                    <a:pt x="190525" y="440690"/>
                  </a:lnTo>
                  <a:lnTo>
                    <a:pt x="226474" y="440690"/>
                  </a:lnTo>
                  <a:lnTo>
                    <a:pt x="231470" y="427990"/>
                  </a:lnTo>
                  <a:lnTo>
                    <a:pt x="232167" y="417830"/>
                  </a:lnTo>
                  <a:lnTo>
                    <a:pt x="229830" y="406400"/>
                  </a:lnTo>
                  <a:lnTo>
                    <a:pt x="224928" y="397510"/>
                  </a:lnTo>
                  <a:lnTo>
                    <a:pt x="217932" y="389890"/>
                  </a:lnTo>
                  <a:lnTo>
                    <a:pt x="223983" y="383540"/>
                  </a:lnTo>
                  <a:lnTo>
                    <a:pt x="228653" y="375920"/>
                  </a:lnTo>
                  <a:lnTo>
                    <a:pt x="231662" y="368300"/>
                  </a:lnTo>
                  <a:lnTo>
                    <a:pt x="232727" y="359410"/>
                  </a:lnTo>
                  <a:lnTo>
                    <a:pt x="231718" y="349250"/>
                  </a:lnTo>
                  <a:lnTo>
                    <a:pt x="228855" y="341630"/>
                  </a:lnTo>
                  <a:lnTo>
                    <a:pt x="224385" y="334010"/>
                  </a:lnTo>
                  <a:lnTo>
                    <a:pt x="218554" y="327660"/>
                  </a:lnTo>
                  <a:lnTo>
                    <a:pt x="224385" y="321310"/>
                  </a:lnTo>
                  <a:lnTo>
                    <a:pt x="228855" y="314960"/>
                  </a:lnTo>
                  <a:lnTo>
                    <a:pt x="231718" y="306070"/>
                  </a:lnTo>
                  <a:lnTo>
                    <a:pt x="232727" y="297180"/>
                  </a:lnTo>
                  <a:lnTo>
                    <a:pt x="231673" y="288290"/>
                  </a:lnTo>
                  <a:lnTo>
                    <a:pt x="228682" y="279400"/>
                  </a:lnTo>
                  <a:lnTo>
                    <a:pt x="224015" y="271780"/>
                  </a:lnTo>
                  <a:lnTo>
                    <a:pt x="217932" y="265430"/>
                  </a:lnTo>
                  <a:lnTo>
                    <a:pt x="224899" y="257810"/>
                  </a:lnTo>
                  <a:lnTo>
                    <a:pt x="229811" y="248920"/>
                  </a:lnTo>
                  <a:lnTo>
                    <a:pt x="232167" y="238760"/>
                  </a:lnTo>
                  <a:lnTo>
                    <a:pt x="231470" y="227330"/>
                  </a:lnTo>
                  <a:lnTo>
                    <a:pt x="226113" y="214630"/>
                  </a:lnTo>
                  <a:lnTo>
                    <a:pt x="216822" y="204470"/>
                  </a:lnTo>
                  <a:lnTo>
                    <a:pt x="204618" y="196850"/>
                  </a:lnTo>
                  <a:lnTo>
                    <a:pt x="190525" y="194310"/>
                  </a:lnTo>
                  <a:close/>
                </a:path>
                <a:path w="504825" h="511810">
                  <a:moveTo>
                    <a:pt x="453687" y="163830"/>
                  </a:moveTo>
                  <a:lnTo>
                    <a:pt x="393966" y="163830"/>
                  </a:lnTo>
                  <a:lnTo>
                    <a:pt x="429206" y="171450"/>
                  </a:lnTo>
                  <a:lnTo>
                    <a:pt x="458044" y="191770"/>
                  </a:lnTo>
                  <a:lnTo>
                    <a:pt x="477520" y="220980"/>
                  </a:lnTo>
                  <a:lnTo>
                    <a:pt x="484670" y="256540"/>
                  </a:lnTo>
                  <a:lnTo>
                    <a:pt x="484670" y="369570"/>
                  </a:lnTo>
                  <a:lnTo>
                    <a:pt x="479110" y="397510"/>
                  </a:lnTo>
                  <a:lnTo>
                    <a:pt x="463964" y="419100"/>
                  </a:lnTo>
                  <a:lnTo>
                    <a:pt x="441534" y="435610"/>
                  </a:lnTo>
                  <a:lnTo>
                    <a:pt x="414121" y="440690"/>
                  </a:lnTo>
                  <a:lnTo>
                    <a:pt x="468551" y="440690"/>
                  </a:lnTo>
                  <a:lnTo>
                    <a:pt x="478166" y="434340"/>
                  </a:lnTo>
                  <a:lnTo>
                    <a:pt x="497662" y="405130"/>
                  </a:lnTo>
                  <a:lnTo>
                    <a:pt x="504825" y="369570"/>
                  </a:lnTo>
                  <a:lnTo>
                    <a:pt x="504825" y="256540"/>
                  </a:lnTo>
                  <a:lnTo>
                    <a:pt x="496070" y="212090"/>
                  </a:lnTo>
                  <a:lnTo>
                    <a:pt x="472241" y="176530"/>
                  </a:lnTo>
                  <a:lnTo>
                    <a:pt x="453687" y="163830"/>
                  </a:lnTo>
                  <a:close/>
                </a:path>
                <a:path w="504825" h="511810">
                  <a:moveTo>
                    <a:pt x="151168" y="163830"/>
                  </a:moveTo>
                  <a:lnTo>
                    <a:pt x="131013" y="163830"/>
                  </a:lnTo>
                  <a:lnTo>
                    <a:pt x="131013" y="194310"/>
                  </a:lnTo>
                  <a:lnTo>
                    <a:pt x="151168" y="194310"/>
                  </a:lnTo>
                  <a:lnTo>
                    <a:pt x="151168" y="163830"/>
                  </a:lnTo>
                  <a:close/>
                </a:path>
                <a:path w="504825" h="511810">
                  <a:moveTo>
                    <a:pt x="372872" y="102870"/>
                  </a:moveTo>
                  <a:lnTo>
                    <a:pt x="352717" y="123190"/>
                  </a:lnTo>
                  <a:lnTo>
                    <a:pt x="352717" y="152400"/>
                  </a:lnTo>
                  <a:lnTo>
                    <a:pt x="352552" y="153670"/>
                  </a:lnTo>
                  <a:lnTo>
                    <a:pt x="352717" y="154940"/>
                  </a:lnTo>
                  <a:lnTo>
                    <a:pt x="352717" y="194310"/>
                  </a:lnTo>
                  <a:lnTo>
                    <a:pt x="372872" y="194310"/>
                  </a:lnTo>
                  <a:lnTo>
                    <a:pt x="372872" y="163830"/>
                  </a:lnTo>
                  <a:lnTo>
                    <a:pt x="453687" y="163830"/>
                  </a:lnTo>
                  <a:lnTo>
                    <a:pt x="436989" y="152400"/>
                  </a:lnTo>
                  <a:lnTo>
                    <a:pt x="393966" y="143510"/>
                  </a:lnTo>
                  <a:lnTo>
                    <a:pt x="372872" y="143510"/>
                  </a:lnTo>
                  <a:lnTo>
                    <a:pt x="372872" y="102870"/>
                  </a:lnTo>
                  <a:close/>
                </a:path>
                <a:path w="504825" h="511810">
                  <a:moveTo>
                    <a:pt x="151168" y="0"/>
                  </a:moveTo>
                  <a:lnTo>
                    <a:pt x="131013" y="0"/>
                  </a:lnTo>
                  <a:lnTo>
                    <a:pt x="131013" y="72390"/>
                  </a:lnTo>
                  <a:lnTo>
                    <a:pt x="0" y="72390"/>
                  </a:lnTo>
                  <a:lnTo>
                    <a:pt x="0" y="92710"/>
                  </a:lnTo>
                  <a:lnTo>
                    <a:pt x="117157" y="92710"/>
                  </a:lnTo>
                  <a:lnTo>
                    <a:pt x="115963" y="95250"/>
                  </a:lnTo>
                  <a:lnTo>
                    <a:pt x="124206" y="107950"/>
                  </a:lnTo>
                  <a:lnTo>
                    <a:pt x="129222" y="107950"/>
                  </a:lnTo>
                  <a:lnTo>
                    <a:pt x="131381" y="106680"/>
                  </a:lnTo>
                  <a:lnTo>
                    <a:pt x="133210" y="105410"/>
                  </a:lnTo>
                  <a:lnTo>
                    <a:pt x="163449" y="73660"/>
                  </a:lnTo>
                  <a:lnTo>
                    <a:pt x="165074" y="72390"/>
                  </a:lnTo>
                  <a:lnTo>
                    <a:pt x="166090" y="71120"/>
                  </a:lnTo>
                  <a:lnTo>
                    <a:pt x="166890" y="66040"/>
                  </a:lnTo>
                  <a:lnTo>
                    <a:pt x="166598" y="64770"/>
                  </a:lnTo>
                  <a:lnTo>
                    <a:pt x="164642" y="59690"/>
                  </a:lnTo>
                  <a:lnTo>
                    <a:pt x="163169" y="58420"/>
                  </a:lnTo>
                  <a:lnTo>
                    <a:pt x="151168" y="58420"/>
                  </a:lnTo>
                  <a:lnTo>
                    <a:pt x="151168" y="0"/>
                  </a:lnTo>
                  <a:close/>
                </a:path>
                <a:path w="504825" h="511810">
                  <a:moveTo>
                    <a:pt x="372872" y="0"/>
                  </a:moveTo>
                  <a:lnTo>
                    <a:pt x="352717" y="0"/>
                  </a:lnTo>
                  <a:lnTo>
                    <a:pt x="352717" y="72390"/>
                  </a:lnTo>
                  <a:lnTo>
                    <a:pt x="181394" y="72390"/>
                  </a:lnTo>
                  <a:lnTo>
                    <a:pt x="161239" y="92710"/>
                  </a:lnTo>
                  <a:lnTo>
                    <a:pt x="338861" y="92710"/>
                  </a:lnTo>
                  <a:lnTo>
                    <a:pt x="337680" y="95250"/>
                  </a:lnTo>
                  <a:lnTo>
                    <a:pt x="345922" y="107950"/>
                  </a:lnTo>
                  <a:lnTo>
                    <a:pt x="350926" y="107950"/>
                  </a:lnTo>
                  <a:lnTo>
                    <a:pt x="353098" y="106680"/>
                  </a:lnTo>
                  <a:lnTo>
                    <a:pt x="354914" y="105410"/>
                  </a:lnTo>
                  <a:lnTo>
                    <a:pt x="385152" y="73660"/>
                  </a:lnTo>
                  <a:lnTo>
                    <a:pt x="386778" y="72390"/>
                  </a:lnTo>
                  <a:lnTo>
                    <a:pt x="387794" y="71120"/>
                  </a:lnTo>
                  <a:lnTo>
                    <a:pt x="388594" y="66040"/>
                  </a:lnTo>
                  <a:lnTo>
                    <a:pt x="388315" y="64770"/>
                  </a:lnTo>
                  <a:lnTo>
                    <a:pt x="386346" y="59690"/>
                  </a:lnTo>
                  <a:lnTo>
                    <a:pt x="384873" y="58420"/>
                  </a:lnTo>
                  <a:lnTo>
                    <a:pt x="372872" y="58420"/>
                  </a:lnTo>
                  <a:lnTo>
                    <a:pt x="372872" y="0"/>
                  </a:lnTo>
                  <a:close/>
                </a:path>
                <a:path w="504825" h="511810">
                  <a:moveTo>
                    <a:pt x="503872" y="72390"/>
                  </a:moveTo>
                  <a:lnTo>
                    <a:pt x="403110" y="72390"/>
                  </a:lnTo>
                  <a:lnTo>
                    <a:pt x="382955" y="92710"/>
                  </a:lnTo>
                  <a:lnTo>
                    <a:pt x="503872" y="92710"/>
                  </a:lnTo>
                  <a:lnTo>
                    <a:pt x="503872" y="72390"/>
                  </a:lnTo>
                  <a:close/>
                </a:path>
                <a:path w="504825" h="511810">
                  <a:moveTo>
                    <a:pt x="157137" y="55880"/>
                  </a:moveTo>
                  <a:lnTo>
                    <a:pt x="154940" y="57150"/>
                  </a:lnTo>
                  <a:lnTo>
                    <a:pt x="152336" y="57150"/>
                  </a:lnTo>
                  <a:lnTo>
                    <a:pt x="151168" y="58420"/>
                  </a:lnTo>
                  <a:lnTo>
                    <a:pt x="163169" y="58420"/>
                  </a:lnTo>
                  <a:lnTo>
                    <a:pt x="159219" y="57150"/>
                  </a:lnTo>
                  <a:lnTo>
                    <a:pt x="157137" y="55880"/>
                  </a:lnTo>
                  <a:close/>
                </a:path>
                <a:path w="504825" h="511810">
                  <a:moveTo>
                    <a:pt x="378841" y="55880"/>
                  </a:moveTo>
                  <a:lnTo>
                    <a:pt x="376643" y="57150"/>
                  </a:lnTo>
                  <a:lnTo>
                    <a:pt x="374040" y="57150"/>
                  </a:lnTo>
                  <a:lnTo>
                    <a:pt x="372872" y="58420"/>
                  </a:lnTo>
                  <a:lnTo>
                    <a:pt x="384873" y="58420"/>
                  </a:lnTo>
                  <a:lnTo>
                    <a:pt x="380923" y="57150"/>
                  </a:lnTo>
                  <a:lnTo>
                    <a:pt x="378841" y="5588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9" name="object 59"/>
            <p:cNvSpPr/>
            <p:nvPr/>
          </p:nvSpPr>
          <p:spPr>
            <a:xfrm>
              <a:off x="1290637" y="3748087"/>
              <a:ext cx="781050" cy="714375"/>
            </a:xfrm>
            <a:custGeom>
              <a:avLst/>
              <a:gdLst/>
              <a:ahLst/>
              <a:cxnLst/>
              <a:rect l="l" t="t" r="r" b="b"/>
              <a:pathLst>
                <a:path w="781050" h="714375">
                  <a:moveTo>
                    <a:pt x="390525" y="0"/>
                  </a:moveTo>
                  <a:lnTo>
                    <a:pt x="428802" y="1727"/>
                  </a:lnTo>
                  <a:lnTo>
                    <a:pt x="466712" y="6858"/>
                  </a:lnTo>
                  <a:lnTo>
                    <a:pt x="503885" y="15379"/>
                  </a:lnTo>
                  <a:lnTo>
                    <a:pt x="548786" y="30643"/>
                  </a:lnTo>
                  <a:lnTo>
                    <a:pt x="591294" y="50815"/>
                  </a:lnTo>
                  <a:lnTo>
                    <a:pt x="630782" y="75599"/>
                  </a:lnTo>
                  <a:lnTo>
                    <a:pt x="666661" y="104609"/>
                  </a:lnTo>
                  <a:lnTo>
                    <a:pt x="698395" y="137440"/>
                  </a:lnTo>
                  <a:lnTo>
                    <a:pt x="725487" y="173561"/>
                  </a:lnTo>
                  <a:lnTo>
                    <a:pt x="747545" y="212437"/>
                  </a:lnTo>
                  <a:lnTo>
                    <a:pt x="764235" y="253504"/>
                  </a:lnTo>
                  <a:lnTo>
                    <a:pt x="775296" y="296122"/>
                  </a:lnTo>
                  <a:lnTo>
                    <a:pt x="780581" y="339661"/>
                  </a:lnTo>
                  <a:lnTo>
                    <a:pt x="781050" y="357187"/>
                  </a:lnTo>
                  <a:lnTo>
                    <a:pt x="780933" y="365955"/>
                  </a:lnTo>
                  <a:lnTo>
                    <a:pt x="776819" y="409598"/>
                  </a:lnTo>
                  <a:lnTo>
                    <a:pt x="766904" y="452450"/>
                  </a:lnTo>
                  <a:lnTo>
                    <a:pt x="751319" y="493877"/>
                  </a:lnTo>
                  <a:lnTo>
                    <a:pt x="730311" y="533243"/>
                  </a:lnTo>
                  <a:lnTo>
                    <a:pt x="704197" y="569960"/>
                  </a:lnTo>
                  <a:lnTo>
                    <a:pt x="673356" y="603478"/>
                  </a:lnTo>
                  <a:lnTo>
                    <a:pt x="638263" y="633298"/>
                  </a:lnTo>
                  <a:lnTo>
                    <a:pt x="599452" y="658960"/>
                  </a:lnTo>
                  <a:lnTo>
                    <a:pt x="557495" y="680081"/>
                  </a:lnTo>
                  <a:lnTo>
                    <a:pt x="513027" y="696344"/>
                  </a:lnTo>
                  <a:lnTo>
                    <a:pt x="466712" y="707504"/>
                  </a:lnTo>
                  <a:lnTo>
                    <a:pt x="428802" y="712647"/>
                  </a:lnTo>
                  <a:lnTo>
                    <a:pt x="390525" y="714375"/>
                  </a:lnTo>
                  <a:lnTo>
                    <a:pt x="380938" y="714267"/>
                  </a:lnTo>
                  <a:lnTo>
                    <a:pt x="342719" y="711683"/>
                  </a:lnTo>
                  <a:lnTo>
                    <a:pt x="304957" y="705692"/>
                  </a:lnTo>
                  <a:lnTo>
                    <a:pt x="258960" y="693494"/>
                  </a:lnTo>
                  <a:lnTo>
                    <a:pt x="214946" y="676236"/>
                  </a:lnTo>
                  <a:lnTo>
                    <a:pt x="173558" y="654177"/>
                  </a:lnTo>
                  <a:lnTo>
                    <a:pt x="135446" y="627654"/>
                  </a:lnTo>
                  <a:lnTo>
                    <a:pt x="101169" y="597057"/>
                  </a:lnTo>
                  <a:lnTo>
                    <a:pt x="71238" y="562856"/>
                  </a:lnTo>
                  <a:lnTo>
                    <a:pt x="46113" y="525564"/>
                  </a:lnTo>
                  <a:lnTo>
                    <a:pt x="26165" y="485735"/>
                  </a:lnTo>
                  <a:lnTo>
                    <a:pt x="11707" y="443976"/>
                  </a:lnTo>
                  <a:lnTo>
                    <a:pt x="2939" y="400913"/>
                  </a:lnTo>
                  <a:lnTo>
                    <a:pt x="0" y="357187"/>
                  </a:lnTo>
                  <a:lnTo>
                    <a:pt x="116" y="348419"/>
                  </a:lnTo>
                  <a:lnTo>
                    <a:pt x="4230" y="304776"/>
                  </a:lnTo>
                  <a:lnTo>
                    <a:pt x="14147" y="261924"/>
                  </a:lnTo>
                  <a:lnTo>
                    <a:pt x="29730" y="220497"/>
                  </a:lnTo>
                  <a:lnTo>
                    <a:pt x="50732" y="181131"/>
                  </a:lnTo>
                  <a:lnTo>
                    <a:pt x="76852" y="144414"/>
                  </a:lnTo>
                  <a:lnTo>
                    <a:pt x="107693" y="110891"/>
                  </a:lnTo>
                  <a:lnTo>
                    <a:pt x="142786" y="81076"/>
                  </a:lnTo>
                  <a:lnTo>
                    <a:pt x="181597" y="55414"/>
                  </a:lnTo>
                  <a:lnTo>
                    <a:pt x="223554" y="34293"/>
                  </a:lnTo>
                  <a:lnTo>
                    <a:pt x="268022" y="18030"/>
                  </a:lnTo>
                  <a:lnTo>
                    <a:pt x="304957" y="8677"/>
                  </a:lnTo>
                  <a:lnTo>
                    <a:pt x="342719" y="2691"/>
                  </a:lnTo>
                  <a:lnTo>
                    <a:pt x="380938" y="107"/>
                  </a:lnTo>
                  <a:lnTo>
                    <a:pt x="390525" y="0"/>
                  </a:lnTo>
                  <a:close/>
                </a:path>
              </a:pathLst>
            </a:custGeom>
            <a:ln w="47625">
              <a:solidFill>
                <a:srgbClr val="004489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2056280" y="2974003"/>
            <a:ext cx="2431116" cy="1031584"/>
          </a:xfrm>
          <a:prstGeom prst="rect">
            <a:avLst/>
          </a:prstGeom>
        </p:spPr>
        <p:txBody>
          <a:bodyPr vert="horz" wrap="square" lIns="0" tIns="135591" rIns="0" bIns="0" rtlCol="0">
            <a:spAutoFit/>
          </a:bodyPr>
          <a:lstStyle/>
          <a:p>
            <a:pPr marL="586659">
              <a:spcBef>
                <a:spcPts val="1068"/>
              </a:spcBef>
            </a:pPr>
            <a:r>
              <a:rPr sz="2647" b="1" spc="-18" dirty="0">
                <a:solidFill>
                  <a:srgbClr val="004489"/>
                </a:solidFill>
                <a:latin typeface="Arial Narrow"/>
                <a:cs typeface="Arial Narrow"/>
              </a:rPr>
              <a:t>3x's</a:t>
            </a:r>
            <a:endParaRPr sz="2647">
              <a:latin typeface="Arial Narrow"/>
              <a:cs typeface="Arial Narrow"/>
            </a:endParaRPr>
          </a:p>
          <a:p>
            <a:pPr marL="11206" marR="4483">
              <a:lnSpc>
                <a:spcPts val="1059"/>
              </a:lnSpc>
              <a:spcBef>
                <a:spcPts val="543"/>
              </a:spcBef>
            </a:pPr>
            <a:r>
              <a:rPr sz="1015" spc="-9" dirty="0">
                <a:solidFill>
                  <a:srgbClr val="004489"/>
                </a:solidFill>
                <a:latin typeface="Calibri"/>
                <a:cs typeface="Calibri"/>
              </a:rPr>
              <a:t>Black</a:t>
            </a:r>
            <a:r>
              <a:rPr sz="1015" spc="-18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1015" spc="-35" dirty="0">
                <a:solidFill>
                  <a:srgbClr val="004489"/>
                </a:solidFill>
                <a:latin typeface="Calibri"/>
                <a:cs typeface="Calibri"/>
              </a:rPr>
              <a:t>and</a:t>
            </a:r>
            <a:r>
              <a:rPr sz="1015" spc="-18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1015" spc="-26" dirty="0">
                <a:solidFill>
                  <a:srgbClr val="004489"/>
                </a:solidFill>
                <a:latin typeface="Calibri"/>
                <a:cs typeface="Calibri"/>
              </a:rPr>
              <a:t>Hispanic</a:t>
            </a:r>
            <a:r>
              <a:rPr sz="1015" spc="-18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1015" spc="-22" dirty="0">
                <a:solidFill>
                  <a:srgbClr val="004489"/>
                </a:solidFill>
                <a:latin typeface="Calibri"/>
                <a:cs typeface="Calibri"/>
              </a:rPr>
              <a:t>students</a:t>
            </a:r>
            <a:r>
              <a:rPr sz="1015" spc="-13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1015" spc="-31" dirty="0">
                <a:solidFill>
                  <a:srgbClr val="004489"/>
                </a:solidFill>
                <a:latin typeface="Calibri"/>
                <a:cs typeface="Calibri"/>
              </a:rPr>
              <a:t>in</a:t>
            </a:r>
            <a:r>
              <a:rPr sz="1015" spc="-18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1015" spc="-26" dirty="0">
                <a:solidFill>
                  <a:srgbClr val="004489"/>
                </a:solidFill>
                <a:latin typeface="Calibri"/>
                <a:cs typeface="Calibri"/>
              </a:rPr>
              <a:t>Howard</a:t>
            </a:r>
            <a:r>
              <a:rPr sz="1015" spc="-18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1015" spc="-9" dirty="0">
                <a:solidFill>
                  <a:srgbClr val="004489"/>
                </a:solidFill>
                <a:latin typeface="Calibri"/>
                <a:cs typeface="Calibri"/>
              </a:rPr>
              <a:t>County </a:t>
            </a:r>
            <a:r>
              <a:rPr sz="1015" spc="-35" dirty="0">
                <a:solidFill>
                  <a:srgbClr val="004489"/>
                </a:solidFill>
                <a:latin typeface="Calibri"/>
                <a:cs typeface="Calibri"/>
              </a:rPr>
              <a:t>are</a:t>
            </a:r>
            <a:r>
              <a:rPr sz="1015" spc="-26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1015" spc="-9" dirty="0">
                <a:solidFill>
                  <a:srgbClr val="004489"/>
                </a:solidFill>
                <a:latin typeface="Calibri"/>
                <a:cs typeface="Calibri"/>
              </a:rPr>
              <a:t>3x's</a:t>
            </a:r>
            <a:r>
              <a:rPr sz="1015" spc="-22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1015" dirty="0">
                <a:solidFill>
                  <a:srgbClr val="004489"/>
                </a:solidFill>
                <a:latin typeface="Calibri"/>
                <a:cs typeface="Calibri"/>
              </a:rPr>
              <a:t>as</a:t>
            </a:r>
            <a:r>
              <a:rPr sz="1015" spc="-22" dirty="0">
                <a:solidFill>
                  <a:srgbClr val="004489"/>
                </a:solidFill>
                <a:latin typeface="Calibri"/>
                <a:cs typeface="Calibri"/>
              </a:rPr>
              <a:t> likely </a:t>
            </a:r>
            <a:r>
              <a:rPr sz="1015" spc="-31" dirty="0">
                <a:solidFill>
                  <a:srgbClr val="004489"/>
                </a:solidFill>
                <a:latin typeface="Calibri"/>
                <a:cs typeface="Calibri"/>
              </a:rPr>
              <a:t>to</a:t>
            </a:r>
            <a:r>
              <a:rPr sz="1015" spc="-22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1015" spc="-35" dirty="0">
                <a:solidFill>
                  <a:srgbClr val="004489"/>
                </a:solidFill>
                <a:latin typeface="Calibri"/>
                <a:cs typeface="Calibri"/>
              </a:rPr>
              <a:t>report</a:t>
            </a:r>
            <a:r>
              <a:rPr sz="1015" spc="-26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1015" spc="-22" dirty="0">
                <a:solidFill>
                  <a:srgbClr val="004489"/>
                </a:solidFill>
                <a:latin typeface="Calibri"/>
                <a:cs typeface="Calibri"/>
              </a:rPr>
              <a:t>having </a:t>
            </a:r>
            <a:r>
              <a:rPr sz="1015" spc="-31" dirty="0">
                <a:solidFill>
                  <a:srgbClr val="004489"/>
                </a:solidFill>
                <a:latin typeface="Calibri"/>
                <a:cs typeface="Calibri"/>
              </a:rPr>
              <a:t>an</a:t>
            </a:r>
            <a:r>
              <a:rPr sz="1015" spc="-22" dirty="0">
                <a:solidFill>
                  <a:srgbClr val="004489"/>
                </a:solidFill>
                <a:latin typeface="Calibri"/>
                <a:cs typeface="Calibri"/>
              </a:rPr>
              <a:t> </a:t>
            </a:r>
            <a:r>
              <a:rPr sz="1015" spc="-35" dirty="0">
                <a:solidFill>
                  <a:srgbClr val="004489"/>
                </a:solidFill>
                <a:latin typeface="Calibri"/>
                <a:cs typeface="Calibri"/>
              </a:rPr>
              <a:t>incarcerated </a:t>
            </a:r>
            <a:r>
              <a:rPr sz="1015" spc="-31" dirty="0">
                <a:solidFill>
                  <a:srgbClr val="004489"/>
                </a:solidFill>
                <a:latin typeface="Calibri"/>
                <a:cs typeface="Calibri"/>
              </a:rPr>
              <a:t>household</a:t>
            </a:r>
            <a:r>
              <a:rPr sz="1015" spc="-9" dirty="0">
                <a:solidFill>
                  <a:srgbClr val="004489"/>
                </a:solidFill>
                <a:latin typeface="Calibri"/>
                <a:cs typeface="Calibri"/>
              </a:rPr>
              <a:t> member</a:t>
            </a:r>
            <a:endParaRPr sz="1015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454464" y="4555191"/>
            <a:ext cx="2815478" cy="1512794"/>
            <a:chOff x="6029325" y="5162550"/>
            <a:chExt cx="3190875" cy="1714500"/>
          </a:xfrm>
        </p:grpSpPr>
        <p:sp>
          <p:nvSpPr>
            <p:cNvPr id="62" name="object 62"/>
            <p:cNvSpPr/>
            <p:nvPr/>
          </p:nvSpPr>
          <p:spPr>
            <a:xfrm>
              <a:off x="6124575" y="5167312"/>
              <a:ext cx="3095625" cy="542925"/>
            </a:xfrm>
            <a:custGeom>
              <a:avLst/>
              <a:gdLst/>
              <a:ahLst/>
              <a:cxnLst/>
              <a:rect l="l" t="t" r="r" b="b"/>
              <a:pathLst>
                <a:path w="3095625" h="542925">
                  <a:moveTo>
                    <a:pt x="0" y="0"/>
                  </a:moveTo>
                  <a:lnTo>
                    <a:pt x="3095625" y="0"/>
                  </a:lnTo>
                </a:path>
                <a:path w="3095625" h="542925">
                  <a:moveTo>
                    <a:pt x="0" y="542925"/>
                  </a:moveTo>
                  <a:lnTo>
                    <a:pt x="3095625" y="542925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3" name="object 63"/>
            <p:cNvSpPr/>
            <p:nvPr/>
          </p:nvSpPr>
          <p:spPr>
            <a:xfrm>
              <a:off x="6124575" y="6253162"/>
              <a:ext cx="3095625" cy="0"/>
            </a:xfrm>
            <a:custGeom>
              <a:avLst/>
              <a:gdLst/>
              <a:ahLst/>
              <a:cxnLst/>
              <a:rect l="l" t="t" r="r" b="b"/>
              <a:pathLst>
                <a:path w="3095625">
                  <a:moveTo>
                    <a:pt x="0" y="0"/>
                  </a:moveTo>
                  <a:lnTo>
                    <a:pt x="919161" y="0"/>
                  </a:lnTo>
                </a:path>
                <a:path w="3095625">
                  <a:moveTo>
                    <a:pt x="1395411" y="0"/>
                  </a:moveTo>
                  <a:lnTo>
                    <a:pt x="2462211" y="0"/>
                  </a:lnTo>
                </a:path>
                <a:path w="3095625">
                  <a:moveTo>
                    <a:pt x="2938461" y="0"/>
                  </a:moveTo>
                  <a:lnTo>
                    <a:pt x="309562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4" name="object 64"/>
            <p:cNvSpPr/>
            <p:nvPr/>
          </p:nvSpPr>
          <p:spPr>
            <a:xfrm>
              <a:off x="6124575" y="6786562"/>
              <a:ext cx="3095625" cy="0"/>
            </a:xfrm>
            <a:custGeom>
              <a:avLst/>
              <a:gdLst/>
              <a:ahLst/>
              <a:cxnLst/>
              <a:rect l="l" t="t" r="r" b="b"/>
              <a:pathLst>
                <a:path w="3095625">
                  <a:moveTo>
                    <a:pt x="0" y="0"/>
                  </a:moveTo>
                  <a:lnTo>
                    <a:pt x="3095625" y="0"/>
                  </a:lnTo>
                </a:path>
              </a:pathLst>
            </a:custGeom>
            <a:ln w="952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5" name="object 65"/>
            <p:cNvSpPr/>
            <p:nvPr/>
          </p:nvSpPr>
          <p:spPr>
            <a:xfrm>
              <a:off x="6029325" y="5167312"/>
              <a:ext cx="3190875" cy="1710055"/>
            </a:xfrm>
            <a:custGeom>
              <a:avLst/>
              <a:gdLst/>
              <a:ahLst/>
              <a:cxnLst/>
              <a:rect l="l" t="t" r="r" b="b"/>
              <a:pathLst>
                <a:path w="3190875" h="1710054">
                  <a:moveTo>
                    <a:pt x="1252537" y="1614487"/>
                  </a:moveTo>
                  <a:lnTo>
                    <a:pt x="1252537" y="1709737"/>
                  </a:lnTo>
                </a:path>
                <a:path w="3190875" h="1710054">
                  <a:moveTo>
                    <a:pt x="2024062" y="1614487"/>
                  </a:moveTo>
                  <a:lnTo>
                    <a:pt x="2024062" y="1709737"/>
                  </a:lnTo>
                </a:path>
                <a:path w="3190875" h="1710054">
                  <a:moveTo>
                    <a:pt x="2795587" y="1614487"/>
                  </a:moveTo>
                  <a:lnTo>
                    <a:pt x="2795587" y="1709737"/>
                  </a:lnTo>
                </a:path>
                <a:path w="3190875" h="1710054">
                  <a:moveTo>
                    <a:pt x="481012" y="1614487"/>
                  </a:moveTo>
                  <a:lnTo>
                    <a:pt x="481012" y="1709737"/>
                  </a:lnTo>
                </a:path>
                <a:path w="3190875" h="1710054">
                  <a:moveTo>
                    <a:pt x="95250" y="1619250"/>
                  </a:moveTo>
                  <a:lnTo>
                    <a:pt x="3190875" y="1619250"/>
                  </a:lnTo>
                </a:path>
                <a:path w="3190875" h="1710054">
                  <a:moveTo>
                    <a:pt x="95250" y="0"/>
                  </a:moveTo>
                  <a:lnTo>
                    <a:pt x="0" y="0"/>
                  </a:lnTo>
                </a:path>
                <a:path w="3190875" h="1710054">
                  <a:moveTo>
                    <a:pt x="95250" y="542925"/>
                  </a:moveTo>
                  <a:lnTo>
                    <a:pt x="0" y="542925"/>
                  </a:lnTo>
                </a:path>
                <a:path w="3190875" h="1710054">
                  <a:moveTo>
                    <a:pt x="95250" y="1085850"/>
                  </a:moveTo>
                  <a:lnTo>
                    <a:pt x="0" y="1085850"/>
                  </a:lnTo>
                </a:path>
                <a:path w="3190875" h="1710054">
                  <a:moveTo>
                    <a:pt x="95250" y="1619250"/>
                  </a:moveTo>
                  <a:lnTo>
                    <a:pt x="0" y="1619250"/>
                  </a:lnTo>
                </a:path>
                <a:path w="3190875" h="1710054">
                  <a:moveTo>
                    <a:pt x="90487" y="4762"/>
                  </a:moveTo>
                  <a:lnTo>
                    <a:pt x="90487" y="16144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6" name="object 66"/>
            <p:cNvSpPr/>
            <p:nvPr/>
          </p:nvSpPr>
          <p:spPr>
            <a:xfrm>
              <a:off x="6272211" y="6453187"/>
              <a:ext cx="476250" cy="328930"/>
            </a:xfrm>
            <a:custGeom>
              <a:avLst/>
              <a:gdLst/>
              <a:ahLst/>
              <a:cxnLst/>
              <a:rect l="l" t="t" r="r" b="b"/>
              <a:pathLst>
                <a:path w="476250" h="328929">
                  <a:moveTo>
                    <a:pt x="476249" y="0"/>
                  </a:moveTo>
                  <a:lnTo>
                    <a:pt x="0" y="0"/>
                  </a:lnTo>
                  <a:lnTo>
                    <a:pt x="0" y="328612"/>
                  </a:lnTo>
                  <a:lnTo>
                    <a:pt x="476249" y="328612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7" name="object 67"/>
            <p:cNvSpPr/>
            <p:nvPr/>
          </p:nvSpPr>
          <p:spPr>
            <a:xfrm>
              <a:off x="6272211" y="6453187"/>
              <a:ext cx="476250" cy="328930"/>
            </a:xfrm>
            <a:custGeom>
              <a:avLst/>
              <a:gdLst/>
              <a:ahLst/>
              <a:cxnLst/>
              <a:rect l="l" t="t" r="r" b="b"/>
              <a:pathLst>
                <a:path w="476250" h="328929">
                  <a:moveTo>
                    <a:pt x="476249" y="328612"/>
                  </a:moveTo>
                  <a:lnTo>
                    <a:pt x="476249" y="0"/>
                  </a:lnTo>
                  <a:lnTo>
                    <a:pt x="0" y="0"/>
                  </a:lnTo>
                  <a:lnTo>
                    <a:pt x="0" y="328612"/>
                  </a:lnTo>
                </a:path>
              </a:pathLst>
            </a:custGeom>
            <a:ln w="476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8" name="object 68"/>
            <p:cNvSpPr/>
            <p:nvPr/>
          </p:nvSpPr>
          <p:spPr>
            <a:xfrm>
              <a:off x="7043736" y="6196012"/>
              <a:ext cx="476250" cy="586105"/>
            </a:xfrm>
            <a:custGeom>
              <a:avLst/>
              <a:gdLst/>
              <a:ahLst/>
              <a:cxnLst/>
              <a:rect l="l" t="t" r="r" b="b"/>
              <a:pathLst>
                <a:path w="476250" h="586104">
                  <a:moveTo>
                    <a:pt x="476249" y="0"/>
                  </a:moveTo>
                  <a:lnTo>
                    <a:pt x="0" y="0"/>
                  </a:lnTo>
                  <a:lnTo>
                    <a:pt x="0" y="585787"/>
                  </a:lnTo>
                  <a:lnTo>
                    <a:pt x="476249" y="585787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9" name="object 69"/>
            <p:cNvSpPr/>
            <p:nvPr/>
          </p:nvSpPr>
          <p:spPr>
            <a:xfrm>
              <a:off x="7043736" y="6196012"/>
              <a:ext cx="476250" cy="586105"/>
            </a:xfrm>
            <a:custGeom>
              <a:avLst/>
              <a:gdLst/>
              <a:ahLst/>
              <a:cxnLst/>
              <a:rect l="l" t="t" r="r" b="b"/>
              <a:pathLst>
                <a:path w="476250" h="586104">
                  <a:moveTo>
                    <a:pt x="476249" y="585787"/>
                  </a:moveTo>
                  <a:lnTo>
                    <a:pt x="476249" y="0"/>
                  </a:lnTo>
                  <a:lnTo>
                    <a:pt x="0" y="0"/>
                  </a:lnTo>
                  <a:lnTo>
                    <a:pt x="0" y="585787"/>
                  </a:lnTo>
                </a:path>
              </a:pathLst>
            </a:custGeom>
            <a:ln w="476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0" name="object 70"/>
            <p:cNvSpPr/>
            <p:nvPr/>
          </p:nvSpPr>
          <p:spPr>
            <a:xfrm>
              <a:off x="7815261" y="6605587"/>
              <a:ext cx="476250" cy="176530"/>
            </a:xfrm>
            <a:custGeom>
              <a:avLst/>
              <a:gdLst/>
              <a:ahLst/>
              <a:cxnLst/>
              <a:rect l="l" t="t" r="r" b="b"/>
              <a:pathLst>
                <a:path w="476250" h="176529">
                  <a:moveTo>
                    <a:pt x="476249" y="0"/>
                  </a:moveTo>
                  <a:lnTo>
                    <a:pt x="0" y="0"/>
                  </a:lnTo>
                  <a:lnTo>
                    <a:pt x="0" y="176212"/>
                  </a:lnTo>
                  <a:lnTo>
                    <a:pt x="476249" y="176212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1" name="object 71"/>
            <p:cNvSpPr/>
            <p:nvPr/>
          </p:nvSpPr>
          <p:spPr>
            <a:xfrm>
              <a:off x="7815261" y="6605587"/>
              <a:ext cx="476250" cy="176530"/>
            </a:xfrm>
            <a:custGeom>
              <a:avLst/>
              <a:gdLst/>
              <a:ahLst/>
              <a:cxnLst/>
              <a:rect l="l" t="t" r="r" b="b"/>
              <a:pathLst>
                <a:path w="476250" h="176529">
                  <a:moveTo>
                    <a:pt x="476249" y="176212"/>
                  </a:moveTo>
                  <a:lnTo>
                    <a:pt x="476249" y="0"/>
                  </a:lnTo>
                  <a:lnTo>
                    <a:pt x="0" y="0"/>
                  </a:lnTo>
                  <a:lnTo>
                    <a:pt x="0" y="176212"/>
                  </a:lnTo>
                </a:path>
              </a:pathLst>
            </a:custGeom>
            <a:ln w="476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2" name="object 72"/>
            <p:cNvSpPr/>
            <p:nvPr/>
          </p:nvSpPr>
          <p:spPr>
            <a:xfrm>
              <a:off x="8586786" y="6110287"/>
              <a:ext cx="476250" cy="671830"/>
            </a:xfrm>
            <a:custGeom>
              <a:avLst/>
              <a:gdLst/>
              <a:ahLst/>
              <a:cxnLst/>
              <a:rect l="l" t="t" r="r" b="b"/>
              <a:pathLst>
                <a:path w="476250" h="671829">
                  <a:moveTo>
                    <a:pt x="476249" y="0"/>
                  </a:moveTo>
                  <a:lnTo>
                    <a:pt x="0" y="0"/>
                  </a:lnTo>
                  <a:lnTo>
                    <a:pt x="0" y="671512"/>
                  </a:lnTo>
                  <a:lnTo>
                    <a:pt x="476249" y="671512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3" name="object 73"/>
            <p:cNvSpPr/>
            <p:nvPr/>
          </p:nvSpPr>
          <p:spPr>
            <a:xfrm>
              <a:off x="8586786" y="6110287"/>
              <a:ext cx="476250" cy="671830"/>
            </a:xfrm>
            <a:custGeom>
              <a:avLst/>
              <a:gdLst/>
              <a:ahLst/>
              <a:cxnLst/>
              <a:rect l="l" t="t" r="r" b="b"/>
              <a:pathLst>
                <a:path w="476250" h="671829">
                  <a:moveTo>
                    <a:pt x="476249" y="671512"/>
                  </a:moveTo>
                  <a:lnTo>
                    <a:pt x="476249" y="0"/>
                  </a:lnTo>
                  <a:lnTo>
                    <a:pt x="0" y="0"/>
                  </a:lnTo>
                  <a:lnTo>
                    <a:pt x="0" y="671512"/>
                  </a:lnTo>
                </a:path>
              </a:pathLst>
            </a:custGeom>
            <a:ln w="476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745817" y="5552515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12.6%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6" name="object 86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65</a:t>
            </a:fld>
            <a:endParaRPr spc="-22" dirty="0">
              <a:latin typeface="Gill Sans MT"/>
              <a:cs typeface="Gill Sans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426575" y="5325596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22.1%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132545" y="5686986"/>
            <a:ext cx="21291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6.7%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788090" y="5249956"/>
            <a:ext cx="26277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25.2%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715337" y="6034927"/>
            <a:ext cx="329453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774" marR="4483" indent="-15129">
              <a:lnSpc>
                <a:spcPct val="111100"/>
              </a:lnSpc>
              <a:spcBef>
                <a:spcPts val="88"/>
              </a:spcBef>
            </a:pPr>
            <a:r>
              <a:rPr sz="794" spc="-53" dirty="0">
                <a:solidFill>
                  <a:srgbClr val="323232"/>
                </a:solidFill>
                <a:latin typeface="Gill Sans MT"/>
                <a:cs typeface="Gill Sans MT"/>
              </a:rPr>
              <a:t>Howard</a:t>
            </a:r>
            <a:r>
              <a:rPr sz="794" spc="-31" dirty="0">
                <a:solidFill>
                  <a:srgbClr val="323232"/>
                </a:solidFill>
                <a:latin typeface="Gill Sans MT"/>
                <a:cs typeface="Gill Sans MT"/>
              </a:rPr>
              <a:t> County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368330" y="6034927"/>
            <a:ext cx="389404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03099" marR="4483" indent="-92453">
              <a:lnSpc>
                <a:spcPct val="111100"/>
              </a:lnSpc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Black 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(HC)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047594" y="6034927"/>
            <a:ext cx="396128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06462" marR="4483" indent="-95815">
              <a:lnSpc>
                <a:spcPct val="111100"/>
              </a:lnSpc>
              <a:spcBef>
                <a:spcPts val="88"/>
              </a:spcBef>
            </a:pPr>
            <a:r>
              <a:rPr sz="794" spc="-110" dirty="0">
                <a:solidFill>
                  <a:srgbClr val="323232"/>
                </a:solidFill>
                <a:latin typeface="Gill Sans MT"/>
                <a:cs typeface="Gill Sans MT"/>
              </a:rPr>
              <a:t>NH</a:t>
            </a:r>
            <a:r>
              <a:rPr sz="794" spc="-40" dirty="0">
                <a:solidFill>
                  <a:srgbClr val="323232"/>
                </a:solidFill>
                <a:latin typeface="Gill Sans MT"/>
                <a:cs typeface="Gill Sans MT"/>
              </a:rPr>
              <a:t> </a:t>
            </a:r>
            <a:r>
              <a:rPr sz="794" spc="-62" dirty="0">
                <a:solidFill>
                  <a:srgbClr val="323232"/>
                </a:solidFill>
                <a:latin typeface="Gill Sans MT"/>
                <a:cs typeface="Gill Sans MT"/>
              </a:rPr>
              <a:t>White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 (HC)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743257" y="6034927"/>
            <a:ext cx="370915" cy="2730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94134" marR="4483" indent="-83488">
              <a:lnSpc>
                <a:spcPct val="111100"/>
              </a:lnSpc>
              <a:spcBef>
                <a:spcPts val="88"/>
              </a:spcBef>
            </a:pPr>
            <a:r>
              <a:rPr sz="794" spc="-9" dirty="0">
                <a:solidFill>
                  <a:srgbClr val="323232"/>
                </a:solidFill>
                <a:latin typeface="Gill Sans MT"/>
                <a:cs typeface="Gill Sans MT"/>
              </a:rPr>
              <a:t>Hispanic </a:t>
            </a:r>
            <a:r>
              <a:rPr sz="794" spc="-18" dirty="0">
                <a:solidFill>
                  <a:srgbClr val="323232"/>
                </a:solidFill>
                <a:latin typeface="Gill Sans MT"/>
                <a:cs typeface="Gill Sans MT"/>
              </a:rPr>
              <a:t>(HC)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287637" y="5922309"/>
            <a:ext cx="136151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237849" y="5448861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20%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237849" y="4975412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40%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237849" y="4501964"/>
            <a:ext cx="18601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22" dirty="0">
                <a:solidFill>
                  <a:srgbClr val="323232"/>
                </a:solidFill>
                <a:latin typeface="Gill Sans MT"/>
                <a:cs typeface="Gill Sans MT"/>
              </a:rPr>
              <a:t>60%</a:t>
            </a:r>
            <a:endParaRPr sz="794">
              <a:latin typeface="Gill Sans MT"/>
              <a:cs typeface="Gill Sans M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699" y="917900"/>
            <a:ext cx="7095004" cy="265303"/>
          </a:xfrm>
          <a:prstGeom prst="rect">
            <a:avLst/>
          </a:prstGeom>
        </p:spPr>
        <p:txBody>
          <a:bodyPr vert="horz" wrap="square" lIns="0" tIns="14007" rIns="0" bIns="0" rtlCol="0" anchor="ctr">
            <a:spAutoFit/>
          </a:bodyPr>
          <a:lstStyle/>
          <a:p>
            <a:pPr marL="11206">
              <a:spcBef>
                <a:spcPts val="110"/>
              </a:spcBef>
            </a:pPr>
            <a:r>
              <a:rPr sz="1632" spc="62" dirty="0"/>
              <a:t>Howard</a:t>
            </a:r>
            <a:r>
              <a:rPr sz="1632" spc="-31" dirty="0"/>
              <a:t> </a:t>
            </a:r>
            <a:r>
              <a:rPr sz="1632" spc="71" dirty="0"/>
              <a:t>County</a:t>
            </a:r>
            <a:r>
              <a:rPr sz="1632" spc="-26" dirty="0"/>
              <a:t> </a:t>
            </a:r>
            <a:r>
              <a:rPr sz="1632" spc="71" dirty="0"/>
              <a:t>Racial</a:t>
            </a:r>
            <a:r>
              <a:rPr sz="1632" spc="-26" dirty="0"/>
              <a:t> </a:t>
            </a:r>
            <a:r>
              <a:rPr sz="1632" spc="49" dirty="0"/>
              <a:t>Differences</a:t>
            </a:r>
            <a:r>
              <a:rPr sz="1632" spc="-26" dirty="0"/>
              <a:t> </a:t>
            </a:r>
            <a:r>
              <a:rPr sz="1632" spc="62" dirty="0"/>
              <a:t>in</a:t>
            </a:r>
            <a:r>
              <a:rPr sz="1632" spc="-31" dirty="0"/>
              <a:t> </a:t>
            </a:r>
            <a:r>
              <a:rPr sz="1632" spc="79" dirty="0"/>
              <a:t>System</a:t>
            </a:r>
            <a:r>
              <a:rPr sz="1632" spc="-26" dirty="0"/>
              <a:t> </a:t>
            </a:r>
            <a:r>
              <a:rPr sz="1632" spc="57" dirty="0"/>
              <a:t>Outcomes</a:t>
            </a:r>
            <a:r>
              <a:rPr sz="1632" spc="-26" dirty="0"/>
              <a:t> </a:t>
            </a:r>
            <a:r>
              <a:rPr sz="1632" spc="57" dirty="0"/>
              <a:t>(Relative</a:t>
            </a:r>
            <a:r>
              <a:rPr sz="1632" spc="-26" dirty="0"/>
              <a:t> </a:t>
            </a:r>
            <a:r>
              <a:rPr sz="1632" spc="62" dirty="0"/>
              <a:t>Rate</a:t>
            </a:r>
            <a:r>
              <a:rPr sz="1632" spc="-31" dirty="0"/>
              <a:t> </a:t>
            </a:r>
            <a:r>
              <a:rPr sz="1632" spc="53" dirty="0"/>
              <a:t>Index)</a:t>
            </a:r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467845" y="5562599"/>
            <a:ext cx="5660091" cy="38418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>
              <a:lnSpc>
                <a:spcPct val="117200"/>
              </a:lnSpc>
              <a:spcBef>
                <a:spcPts val="84"/>
              </a:spcBef>
            </a:pPr>
            <a:r>
              <a:rPr sz="662" b="1" spc="9" dirty="0">
                <a:solidFill>
                  <a:srgbClr val="744C29"/>
                </a:solidFill>
                <a:latin typeface="Calibri"/>
                <a:cs typeface="Calibri"/>
              </a:rPr>
              <a:t>N</a:t>
            </a:r>
            <a:r>
              <a:rPr sz="706" b="1" spc="9" dirty="0">
                <a:solidFill>
                  <a:srgbClr val="744C29"/>
                </a:solidFill>
                <a:latin typeface="Calibri"/>
                <a:cs typeface="Calibri"/>
              </a:rPr>
              <a:t>ote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: </a:t>
            </a:r>
            <a:r>
              <a:rPr sz="706" dirty="0">
                <a:solidFill>
                  <a:srgbClr val="744C29"/>
                </a:solidFill>
                <a:latin typeface="Calibri"/>
                <a:cs typeface="Calibri"/>
              </a:rPr>
              <a:t>When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groups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have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equivalent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experiences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the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RRI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will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be equal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to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1.0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regardless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of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population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size.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dirty="0">
                <a:solidFill>
                  <a:srgbClr val="744C29"/>
                </a:solidFill>
                <a:latin typeface="Calibri"/>
                <a:cs typeface="Calibri"/>
              </a:rPr>
              <a:t>When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the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RRI is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not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equal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to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1.0,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it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can</a:t>
            </a:r>
            <a:r>
              <a:rPr sz="706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-22" dirty="0">
                <a:solidFill>
                  <a:srgbClr val="744C29"/>
                </a:solidFill>
                <a:latin typeface="Calibri"/>
                <a:cs typeface="Calibri"/>
              </a:rPr>
              <a:t>be</a:t>
            </a:r>
            <a:r>
              <a:rPr sz="706" spc="441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said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that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one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of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the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groups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is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receiving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different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treatment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or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having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different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experiences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relative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to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the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group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of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comparison.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For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all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744C29"/>
                </a:solidFill>
                <a:latin typeface="Calibri"/>
                <a:cs typeface="Calibri"/>
              </a:rPr>
              <a:t>analysis,</a:t>
            </a:r>
            <a:r>
              <a:rPr sz="706" spc="22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-22" dirty="0">
                <a:solidFill>
                  <a:srgbClr val="744C29"/>
                </a:solidFill>
                <a:latin typeface="Calibri"/>
                <a:cs typeface="Calibri"/>
              </a:rPr>
              <a:t>NH</a:t>
            </a:r>
            <a:r>
              <a:rPr sz="706" spc="441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dirty="0">
                <a:solidFill>
                  <a:srgbClr val="744C29"/>
                </a:solidFill>
                <a:latin typeface="Calibri"/>
                <a:cs typeface="Calibri"/>
              </a:rPr>
              <a:t>White</a:t>
            </a:r>
            <a:r>
              <a:rPr sz="706" spc="31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dirty="0">
                <a:solidFill>
                  <a:srgbClr val="744C29"/>
                </a:solidFill>
                <a:latin typeface="Calibri"/>
                <a:cs typeface="Calibri"/>
              </a:rPr>
              <a:t>is</a:t>
            </a:r>
            <a:r>
              <a:rPr sz="706" spc="31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dirty="0">
                <a:solidFill>
                  <a:srgbClr val="744C29"/>
                </a:solidFill>
                <a:latin typeface="Calibri"/>
                <a:cs typeface="Calibri"/>
              </a:rPr>
              <a:t>used</a:t>
            </a:r>
            <a:r>
              <a:rPr sz="706" spc="31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dirty="0">
                <a:solidFill>
                  <a:srgbClr val="744C29"/>
                </a:solidFill>
                <a:latin typeface="Calibri"/>
                <a:cs typeface="Calibri"/>
              </a:rPr>
              <a:t>as</a:t>
            </a:r>
            <a:r>
              <a:rPr sz="706" spc="31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dirty="0">
                <a:solidFill>
                  <a:srgbClr val="744C29"/>
                </a:solidFill>
                <a:latin typeface="Calibri"/>
                <a:cs typeface="Calibri"/>
              </a:rPr>
              <a:t>the</a:t>
            </a:r>
            <a:r>
              <a:rPr sz="706" spc="31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dirty="0">
                <a:solidFill>
                  <a:srgbClr val="744C29"/>
                </a:solidFill>
                <a:latin typeface="Calibri"/>
                <a:cs typeface="Calibri"/>
              </a:rPr>
              <a:t>reference</a:t>
            </a:r>
            <a:r>
              <a:rPr sz="706" spc="31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706" spc="-9" dirty="0">
                <a:solidFill>
                  <a:srgbClr val="744C29"/>
                </a:solidFill>
                <a:latin typeface="Calibri"/>
                <a:cs typeface="Calibri"/>
              </a:rPr>
              <a:t>group.</a:t>
            </a:r>
            <a:endParaRPr sz="706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11713" y="4546787"/>
            <a:ext cx="571500" cy="529478"/>
            <a:chOff x="7000875" y="5153025"/>
            <a:chExt cx="647700" cy="600075"/>
          </a:xfrm>
        </p:grpSpPr>
        <p:sp>
          <p:nvSpPr>
            <p:cNvPr id="6" name="object 6"/>
            <p:cNvSpPr/>
            <p:nvPr/>
          </p:nvSpPr>
          <p:spPr>
            <a:xfrm>
              <a:off x="7000875" y="5153025"/>
              <a:ext cx="647700" cy="600075"/>
            </a:xfrm>
            <a:custGeom>
              <a:avLst/>
              <a:gdLst/>
              <a:ahLst/>
              <a:cxnLst/>
              <a:rect l="l" t="t" r="r" b="b"/>
              <a:pathLst>
                <a:path w="647700" h="600075">
                  <a:moveTo>
                    <a:pt x="647700" y="0"/>
                  </a:moveTo>
                  <a:lnTo>
                    <a:pt x="0" y="0"/>
                  </a:lnTo>
                  <a:lnTo>
                    <a:pt x="0" y="600075"/>
                  </a:lnTo>
                  <a:lnTo>
                    <a:pt x="647700" y="600075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C4996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7067550" y="5210936"/>
              <a:ext cx="514350" cy="494030"/>
            </a:xfrm>
            <a:custGeom>
              <a:avLst/>
              <a:gdLst/>
              <a:ahLst/>
              <a:cxnLst/>
              <a:rect l="l" t="t" r="r" b="b"/>
              <a:pathLst>
                <a:path w="514350" h="494029">
                  <a:moveTo>
                    <a:pt x="257175" y="0"/>
                  </a:moveTo>
                  <a:lnTo>
                    <a:pt x="193167" y="2784"/>
                  </a:lnTo>
                  <a:lnTo>
                    <a:pt x="142581" y="10718"/>
                  </a:lnTo>
                  <a:lnTo>
                    <a:pt x="103804" y="23177"/>
                  </a:lnTo>
                  <a:lnTo>
                    <a:pt x="56111" y="58402"/>
                  </a:lnTo>
                  <a:lnTo>
                    <a:pt x="38219" y="100371"/>
                  </a:lnTo>
                  <a:lnTo>
                    <a:pt x="36322" y="120865"/>
                  </a:lnTo>
                  <a:lnTo>
                    <a:pt x="29580" y="137007"/>
                  </a:lnTo>
                  <a:lnTo>
                    <a:pt x="17213" y="174291"/>
                  </a:lnTo>
                  <a:lnTo>
                    <a:pt x="5319" y="228182"/>
                  </a:lnTo>
                  <a:lnTo>
                    <a:pt x="0" y="294144"/>
                  </a:lnTo>
                  <a:lnTo>
                    <a:pt x="296" y="324250"/>
                  </a:lnTo>
                  <a:lnTo>
                    <a:pt x="1362" y="364135"/>
                  </a:lnTo>
                  <a:lnTo>
                    <a:pt x="5143" y="425297"/>
                  </a:lnTo>
                  <a:lnTo>
                    <a:pt x="10934" y="469341"/>
                  </a:lnTo>
                  <a:lnTo>
                    <a:pt x="23787" y="493776"/>
                  </a:lnTo>
                  <a:lnTo>
                    <a:pt x="491223" y="493776"/>
                  </a:lnTo>
                  <a:lnTo>
                    <a:pt x="503278" y="473202"/>
                  </a:lnTo>
                  <a:lnTo>
                    <a:pt x="33426" y="473202"/>
                  </a:lnTo>
                  <a:lnTo>
                    <a:pt x="32749" y="471297"/>
                  </a:lnTo>
                  <a:lnTo>
                    <a:pt x="25717" y="423367"/>
                  </a:lnTo>
                  <a:lnTo>
                    <a:pt x="21961" y="363189"/>
                  </a:lnTo>
                  <a:lnTo>
                    <a:pt x="20574" y="294144"/>
                  </a:lnTo>
                  <a:lnTo>
                    <a:pt x="25220" y="233632"/>
                  </a:lnTo>
                  <a:lnTo>
                    <a:pt x="35723" y="184467"/>
                  </a:lnTo>
                  <a:lnTo>
                    <a:pt x="46929" y="150037"/>
                  </a:lnTo>
                  <a:lnTo>
                    <a:pt x="53682" y="133731"/>
                  </a:lnTo>
                  <a:lnTo>
                    <a:pt x="483243" y="133731"/>
                  </a:lnTo>
                  <a:lnTo>
                    <a:pt x="478028" y="121196"/>
                  </a:lnTo>
                  <a:lnTo>
                    <a:pt x="477315" y="113157"/>
                  </a:lnTo>
                  <a:lnTo>
                    <a:pt x="57213" y="113157"/>
                  </a:lnTo>
                  <a:lnTo>
                    <a:pt x="59424" y="98105"/>
                  </a:lnTo>
                  <a:lnTo>
                    <a:pt x="87757" y="56261"/>
                  </a:lnTo>
                  <a:lnTo>
                    <a:pt x="147548" y="30988"/>
                  </a:lnTo>
                  <a:lnTo>
                    <a:pt x="195277" y="23364"/>
                  </a:lnTo>
                  <a:lnTo>
                    <a:pt x="257175" y="20574"/>
                  </a:lnTo>
                  <a:lnTo>
                    <a:pt x="403066" y="20574"/>
                  </a:lnTo>
                  <a:lnTo>
                    <a:pt x="371754" y="10598"/>
                  </a:lnTo>
                  <a:lnTo>
                    <a:pt x="321173" y="2748"/>
                  </a:lnTo>
                  <a:lnTo>
                    <a:pt x="257175" y="0"/>
                  </a:lnTo>
                  <a:close/>
                </a:path>
                <a:path w="514350" h="494029">
                  <a:moveTo>
                    <a:pt x="483243" y="133731"/>
                  </a:moveTo>
                  <a:lnTo>
                    <a:pt x="460667" y="133731"/>
                  </a:lnTo>
                  <a:lnTo>
                    <a:pt x="467420" y="150128"/>
                  </a:lnTo>
                  <a:lnTo>
                    <a:pt x="478626" y="184672"/>
                  </a:lnTo>
                  <a:lnTo>
                    <a:pt x="489129" y="233848"/>
                  </a:lnTo>
                  <a:lnTo>
                    <a:pt x="493776" y="294144"/>
                  </a:lnTo>
                  <a:lnTo>
                    <a:pt x="493528" y="324250"/>
                  </a:lnTo>
                  <a:lnTo>
                    <a:pt x="492633" y="363189"/>
                  </a:lnTo>
                  <a:lnTo>
                    <a:pt x="489280" y="423367"/>
                  </a:lnTo>
                  <a:lnTo>
                    <a:pt x="483806" y="465162"/>
                  </a:lnTo>
                  <a:lnTo>
                    <a:pt x="481876" y="473202"/>
                  </a:lnTo>
                  <a:lnTo>
                    <a:pt x="503278" y="473202"/>
                  </a:lnTo>
                  <a:lnTo>
                    <a:pt x="509524" y="424980"/>
                  </a:lnTo>
                  <a:lnTo>
                    <a:pt x="513093" y="363189"/>
                  </a:lnTo>
                  <a:lnTo>
                    <a:pt x="514071" y="324250"/>
                  </a:lnTo>
                  <a:lnTo>
                    <a:pt x="514350" y="294144"/>
                  </a:lnTo>
                  <a:lnTo>
                    <a:pt x="509067" y="228700"/>
                  </a:lnTo>
                  <a:lnTo>
                    <a:pt x="497236" y="175023"/>
                  </a:lnTo>
                  <a:lnTo>
                    <a:pt x="484882" y="137669"/>
                  </a:lnTo>
                  <a:lnTo>
                    <a:pt x="483243" y="133731"/>
                  </a:lnTo>
                  <a:close/>
                </a:path>
                <a:path w="514350" h="494029">
                  <a:moveTo>
                    <a:pt x="257175" y="174231"/>
                  </a:moveTo>
                  <a:lnTo>
                    <a:pt x="212608" y="183201"/>
                  </a:lnTo>
                  <a:lnTo>
                    <a:pt x="176115" y="207635"/>
                  </a:lnTo>
                  <a:lnTo>
                    <a:pt x="151460" y="243818"/>
                  </a:lnTo>
                  <a:lnTo>
                    <a:pt x="142405" y="288036"/>
                  </a:lnTo>
                  <a:lnTo>
                    <a:pt x="151460" y="332201"/>
                  </a:lnTo>
                  <a:lnTo>
                    <a:pt x="176115" y="368271"/>
                  </a:lnTo>
                  <a:lnTo>
                    <a:pt x="212608" y="392591"/>
                  </a:lnTo>
                  <a:lnTo>
                    <a:pt x="257175" y="401510"/>
                  </a:lnTo>
                  <a:lnTo>
                    <a:pt x="301741" y="392591"/>
                  </a:lnTo>
                  <a:lnTo>
                    <a:pt x="319230" y="380936"/>
                  </a:lnTo>
                  <a:lnTo>
                    <a:pt x="257175" y="380936"/>
                  </a:lnTo>
                  <a:lnTo>
                    <a:pt x="220465" y="373653"/>
                  </a:lnTo>
                  <a:lnTo>
                    <a:pt x="190533" y="353774"/>
                  </a:lnTo>
                  <a:lnTo>
                    <a:pt x="170376" y="324250"/>
                  </a:lnTo>
                  <a:lnTo>
                    <a:pt x="162991" y="288036"/>
                  </a:lnTo>
                  <a:lnTo>
                    <a:pt x="170380" y="251769"/>
                  </a:lnTo>
                  <a:lnTo>
                    <a:pt x="190540" y="222132"/>
                  </a:lnTo>
                  <a:lnTo>
                    <a:pt x="220473" y="202139"/>
                  </a:lnTo>
                  <a:lnTo>
                    <a:pt x="257175" y="194805"/>
                  </a:lnTo>
                  <a:lnTo>
                    <a:pt x="319076" y="194805"/>
                  </a:lnTo>
                  <a:lnTo>
                    <a:pt x="301741" y="183199"/>
                  </a:lnTo>
                  <a:lnTo>
                    <a:pt x="257175" y="174231"/>
                  </a:lnTo>
                  <a:close/>
                </a:path>
                <a:path w="514350" h="494029">
                  <a:moveTo>
                    <a:pt x="319076" y="194805"/>
                  </a:moveTo>
                  <a:lnTo>
                    <a:pt x="257175" y="194805"/>
                  </a:lnTo>
                  <a:lnTo>
                    <a:pt x="293887" y="202141"/>
                  </a:lnTo>
                  <a:lnTo>
                    <a:pt x="323819" y="222137"/>
                  </a:lnTo>
                  <a:lnTo>
                    <a:pt x="343974" y="251774"/>
                  </a:lnTo>
                  <a:lnTo>
                    <a:pt x="351358" y="288036"/>
                  </a:lnTo>
                  <a:lnTo>
                    <a:pt x="343973" y="324250"/>
                  </a:lnTo>
                  <a:lnTo>
                    <a:pt x="323816" y="353774"/>
                  </a:lnTo>
                  <a:lnTo>
                    <a:pt x="293884" y="373653"/>
                  </a:lnTo>
                  <a:lnTo>
                    <a:pt x="257175" y="380936"/>
                  </a:lnTo>
                  <a:lnTo>
                    <a:pt x="319230" y="380936"/>
                  </a:lnTo>
                  <a:lnTo>
                    <a:pt x="338234" y="368271"/>
                  </a:lnTo>
                  <a:lnTo>
                    <a:pt x="362890" y="332201"/>
                  </a:lnTo>
                  <a:lnTo>
                    <a:pt x="371944" y="288036"/>
                  </a:lnTo>
                  <a:lnTo>
                    <a:pt x="362890" y="243813"/>
                  </a:lnTo>
                  <a:lnTo>
                    <a:pt x="338234" y="207630"/>
                  </a:lnTo>
                  <a:lnTo>
                    <a:pt x="319076" y="194805"/>
                  </a:lnTo>
                  <a:close/>
                </a:path>
                <a:path w="514350" h="494029">
                  <a:moveTo>
                    <a:pt x="277749" y="308610"/>
                  </a:moveTo>
                  <a:lnTo>
                    <a:pt x="236601" y="308610"/>
                  </a:lnTo>
                  <a:lnTo>
                    <a:pt x="236601" y="349758"/>
                  </a:lnTo>
                  <a:lnTo>
                    <a:pt x="277749" y="349758"/>
                  </a:lnTo>
                  <a:lnTo>
                    <a:pt x="277749" y="308610"/>
                  </a:lnTo>
                  <a:close/>
                </a:path>
                <a:path w="514350" h="494029">
                  <a:moveTo>
                    <a:pt x="318897" y="267462"/>
                  </a:moveTo>
                  <a:lnTo>
                    <a:pt x="195453" y="267462"/>
                  </a:lnTo>
                  <a:lnTo>
                    <a:pt x="195453" y="308610"/>
                  </a:lnTo>
                  <a:lnTo>
                    <a:pt x="318897" y="308610"/>
                  </a:lnTo>
                  <a:lnTo>
                    <a:pt x="318897" y="267462"/>
                  </a:lnTo>
                  <a:close/>
                </a:path>
                <a:path w="514350" h="494029">
                  <a:moveTo>
                    <a:pt x="277749" y="226314"/>
                  </a:moveTo>
                  <a:lnTo>
                    <a:pt x="236601" y="226314"/>
                  </a:lnTo>
                  <a:lnTo>
                    <a:pt x="236601" y="267462"/>
                  </a:lnTo>
                  <a:lnTo>
                    <a:pt x="277749" y="267462"/>
                  </a:lnTo>
                  <a:lnTo>
                    <a:pt x="277749" y="226314"/>
                  </a:lnTo>
                  <a:close/>
                </a:path>
                <a:path w="514350" h="494029">
                  <a:moveTo>
                    <a:pt x="403066" y="20574"/>
                  </a:moveTo>
                  <a:lnTo>
                    <a:pt x="257175" y="20574"/>
                  </a:lnTo>
                  <a:lnTo>
                    <a:pt x="319079" y="23330"/>
                  </a:lnTo>
                  <a:lnTo>
                    <a:pt x="366810" y="30870"/>
                  </a:lnTo>
                  <a:lnTo>
                    <a:pt x="426593" y="55930"/>
                  </a:lnTo>
                  <a:lnTo>
                    <a:pt x="454925" y="97921"/>
                  </a:lnTo>
                  <a:lnTo>
                    <a:pt x="457136" y="113157"/>
                  </a:lnTo>
                  <a:lnTo>
                    <a:pt x="477315" y="113157"/>
                  </a:lnTo>
                  <a:lnTo>
                    <a:pt x="458318" y="58127"/>
                  </a:lnTo>
                  <a:lnTo>
                    <a:pt x="410533" y="22952"/>
                  </a:lnTo>
                  <a:lnTo>
                    <a:pt x="403066" y="205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328522" y="2126317"/>
            <a:ext cx="571500" cy="564216"/>
            <a:chOff x="7019925" y="2409825"/>
            <a:chExt cx="647700" cy="639445"/>
          </a:xfrm>
        </p:grpSpPr>
        <p:sp>
          <p:nvSpPr>
            <p:cNvPr id="9" name="object 9"/>
            <p:cNvSpPr/>
            <p:nvPr/>
          </p:nvSpPr>
          <p:spPr>
            <a:xfrm>
              <a:off x="7019925" y="2409825"/>
              <a:ext cx="647700" cy="600075"/>
            </a:xfrm>
            <a:custGeom>
              <a:avLst/>
              <a:gdLst/>
              <a:ahLst/>
              <a:cxnLst/>
              <a:rect l="l" t="t" r="r" b="b"/>
              <a:pathLst>
                <a:path w="647700" h="600075">
                  <a:moveTo>
                    <a:pt x="647700" y="0"/>
                  </a:moveTo>
                  <a:lnTo>
                    <a:pt x="0" y="0"/>
                  </a:lnTo>
                  <a:lnTo>
                    <a:pt x="0" y="600075"/>
                  </a:lnTo>
                  <a:lnTo>
                    <a:pt x="647700" y="600075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744C2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7047293" y="2447226"/>
              <a:ext cx="601345" cy="601980"/>
            </a:xfrm>
            <a:custGeom>
              <a:avLst/>
              <a:gdLst/>
              <a:ahLst/>
              <a:cxnLst/>
              <a:rect l="l" t="t" r="r" b="b"/>
              <a:pathLst>
                <a:path w="601345" h="601980">
                  <a:moveTo>
                    <a:pt x="354371" y="109220"/>
                  </a:moveTo>
                  <a:lnTo>
                    <a:pt x="273215" y="189230"/>
                  </a:lnTo>
                  <a:lnTo>
                    <a:pt x="193636" y="204470"/>
                  </a:lnTo>
                  <a:lnTo>
                    <a:pt x="110401" y="204470"/>
                  </a:lnTo>
                  <a:lnTo>
                    <a:pt x="101838" y="205740"/>
                  </a:lnTo>
                  <a:lnTo>
                    <a:pt x="67778" y="232410"/>
                  </a:lnTo>
                  <a:lnTo>
                    <a:pt x="60845" y="389890"/>
                  </a:lnTo>
                  <a:lnTo>
                    <a:pt x="46283" y="398780"/>
                  </a:lnTo>
                  <a:lnTo>
                    <a:pt x="34842" y="411480"/>
                  </a:lnTo>
                  <a:lnTo>
                    <a:pt x="27345" y="426720"/>
                  </a:lnTo>
                  <a:lnTo>
                    <a:pt x="24612" y="444500"/>
                  </a:lnTo>
                  <a:lnTo>
                    <a:pt x="26090" y="457200"/>
                  </a:lnTo>
                  <a:lnTo>
                    <a:pt x="30367" y="469900"/>
                  </a:lnTo>
                  <a:lnTo>
                    <a:pt x="37065" y="480060"/>
                  </a:lnTo>
                  <a:lnTo>
                    <a:pt x="45808" y="490220"/>
                  </a:lnTo>
                  <a:lnTo>
                    <a:pt x="27340" y="502920"/>
                  </a:lnTo>
                  <a:lnTo>
                    <a:pt x="12927" y="520700"/>
                  </a:lnTo>
                  <a:lnTo>
                    <a:pt x="3530" y="541020"/>
                  </a:lnTo>
                  <a:lnTo>
                    <a:pt x="114" y="563880"/>
                  </a:lnTo>
                  <a:lnTo>
                    <a:pt x="0" y="591820"/>
                  </a:lnTo>
                  <a:lnTo>
                    <a:pt x="1155" y="594360"/>
                  </a:lnTo>
                  <a:lnTo>
                    <a:pt x="5829" y="599440"/>
                  </a:lnTo>
                  <a:lnTo>
                    <a:pt x="8644" y="600710"/>
                  </a:lnTo>
                  <a:lnTo>
                    <a:pt x="591350" y="601980"/>
                  </a:lnTo>
                  <a:lnTo>
                    <a:pt x="594182" y="601980"/>
                  </a:lnTo>
                  <a:lnTo>
                    <a:pt x="598881" y="596900"/>
                  </a:lnTo>
                  <a:lnTo>
                    <a:pt x="600072" y="594360"/>
                  </a:lnTo>
                  <a:lnTo>
                    <a:pt x="600134" y="579120"/>
                  </a:lnTo>
                  <a:lnTo>
                    <a:pt x="576135" y="579120"/>
                  </a:lnTo>
                  <a:lnTo>
                    <a:pt x="456120" y="577850"/>
                  </a:lnTo>
                  <a:lnTo>
                    <a:pt x="288099" y="577850"/>
                  </a:lnTo>
                  <a:lnTo>
                    <a:pt x="168084" y="576580"/>
                  </a:lnTo>
                  <a:lnTo>
                    <a:pt x="24066" y="576580"/>
                  </a:lnTo>
                  <a:lnTo>
                    <a:pt x="41902" y="521970"/>
                  </a:lnTo>
                  <a:lnTo>
                    <a:pt x="84366" y="504190"/>
                  </a:lnTo>
                  <a:lnTo>
                    <a:pt x="141868" y="504190"/>
                  </a:lnTo>
                  <a:lnTo>
                    <a:pt x="132951" y="496570"/>
                  </a:lnTo>
                  <a:lnTo>
                    <a:pt x="123062" y="490220"/>
                  </a:lnTo>
                  <a:lnTo>
                    <a:pt x="131881" y="481330"/>
                  </a:lnTo>
                  <a:lnTo>
                    <a:pt x="132635" y="480060"/>
                  </a:lnTo>
                  <a:lnTo>
                    <a:pt x="84480" y="480060"/>
                  </a:lnTo>
                  <a:lnTo>
                    <a:pt x="70416" y="477520"/>
                  </a:lnTo>
                  <a:lnTo>
                    <a:pt x="59008" y="469900"/>
                  </a:lnTo>
                  <a:lnTo>
                    <a:pt x="51370" y="458470"/>
                  </a:lnTo>
                  <a:lnTo>
                    <a:pt x="48615" y="444500"/>
                  </a:lnTo>
                  <a:lnTo>
                    <a:pt x="50537" y="433070"/>
                  </a:lnTo>
                  <a:lnTo>
                    <a:pt x="55789" y="422910"/>
                  </a:lnTo>
                  <a:lnTo>
                    <a:pt x="63772" y="415290"/>
                  </a:lnTo>
                  <a:lnTo>
                    <a:pt x="73888" y="410210"/>
                  </a:lnTo>
                  <a:lnTo>
                    <a:pt x="75425" y="410210"/>
                  </a:lnTo>
                  <a:lnTo>
                    <a:pt x="77152" y="408940"/>
                  </a:lnTo>
                  <a:lnTo>
                    <a:pt x="131447" y="408940"/>
                  </a:lnTo>
                  <a:lnTo>
                    <a:pt x="127176" y="402590"/>
                  </a:lnTo>
                  <a:lnTo>
                    <a:pt x="108149" y="389890"/>
                  </a:lnTo>
                  <a:lnTo>
                    <a:pt x="84874" y="384810"/>
                  </a:lnTo>
                  <a:lnTo>
                    <a:pt x="85394" y="260350"/>
                  </a:lnTo>
                  <a:lnTo>
                    <a:pt x="111201" y="228600"/>
                  </a:lnTo>
                  <a:lnTo>
                    <a:pt x="196164" y="228600"/>
                  </a:lnTo>
                  <a:lnTo>
                    <a:pt x="282498" y="210820"/>
                  </a:lnTo>
                  <a:lnTo>
                    <a:pt x="285368" y="210820"/>
                  </a:lnTo>
                  <a:lnTo>
                    <a:pt x="287756" y="209550"/>
                  </a:lnTo>
                  <a:lnTo>
                    <a:pt x="289636" y="207010"/>
                  </a:lnTo>
                  <a:lnTo>
                    <a:pt x="343941" y="137160"/>
                  </a:lnTo>
                  <a:lnTo>
                    <a:pt x="345376" y="135890"/>
                  </a:lnTo>
                  <a:lnTo>
                    <a:pt x="347687" y="134620"/>
                  </a:lnTo>
                  <a:lnTo>
                    <a:pt x="350329" y="133350"/>
                  </a:lnTo>
                  <a:lnTo>
                    <a:pt x="383766" y="133350"/>
                  </a:lnTo>
                  <a:lnTo>
                    <a:pt x="381826" y="127000"/>
                  </a:lnTo>
                  <a:lnTo>
                    <a:pt x="372897" y="116840"/>
                  </a:lnTo>
                  <a:lnTo>
                    <a:pt x="367106" y="113030"/>
                  </a:lnTo>
                  <a:lnTo>
                    <a:pt x="360868" y="110490"/>
                  </a:lnTo>
                  <a:lnTo>
                    <a:pt x="354371" y="109220"/>
                  </a:lnTo>
                  <a:close/>
                </a:path>
                <a:path w="601345" h="601980">
                  <a:moveTo>
                    <a:pt x="574574" y="506730"/>
                  </a:moveTo>
                  <a:lnTo>
                    <a:pt x="516420" y="506730"/>
                  </a:lnTo>
                  <a:lnTo>
                    <a:pt x="539722" y="510540"/>
                  </a:lnTo>
                  <a:lnTo>
                    <a:pt x="558747" y="524510"/>
                  </a:lnTo>
                  <a:lnTo>
                    <a:pt x="571550" y="543560"/>
                  </a:lnTo>
                  <a:lnTo>
                    <a:pt x="576186" y="566420"/>
                  </a:lnTo>
                  <a:lnTo>
                    <a:pt x="576135" y="579120"/>
                  </a:lnTo>
                  <a:lnTo>
                    <a:pt x="600134" y="579120"/>
                  </a:lnTo>
                  <a:lnTo>
                    <a:pt x="600186" y="566420"/>
                  </a:lnTo>
                  <a:lnTo>
                    <a:pt x="596966" y="543560"/>
                  </a:lnTo>
                  <a:lnTo>
                    <a:pt x="587744" y="521970"/>
                  </a:lnTo>
                  <a:lnTo>
                    <a:pt x="574574" y="506730"/>
                  </a:lnTo>
                  <a:close/>
                </a:path>
                <a:path w="601345" h="601980">
                  <a:moveTo>
                    <a:pt x="287004" y="505460"/>
                  </a:moveTo>
                  <a:lnTo>
                    <a:pt x="228396" y="505460"/>
                  </a:lnTo>
                  <a:lnTo>
                    <a:pt x="251693" y="510540"/>
                  </a:lnTo>
                  <a:lnTo>
                    <a:pt x="270717" y="523240"/>
                  </a:lnTo>
                  <a:lnTo>
                    <a:pt x="283519" y="542290"/>
                  </a:lnTo>
                  <a:lnTo>
                    <a:pt x="288150" y="565150"/>
                  </a:lnTo>
                  <a:lnTo>
                    <a:pt x="288099" y="577850"/>
                  </a:lnTo>
                  <a:lnTo>
                    <a:pt x="312102" y="577850"/>
                  </a:lnTo>
                  <a:lnTo>
                    <a:pt x="312153" y="565150"/>
                  </a:lnTo>
                  <a:lnTo>
                    <a:pt x="316977" y="542290"/>
                  </a:lnTo>
                  <a:lnTo>
                    <a:pt x="329934" y="523240"/>
                  </a:lnTo>
                  <a:lnTo>
                    <a:pt x="331848" y="521970"/>
                  </a:lnTo>
                  <a:lnTo>
                    <a:pt x="300329" y="521970"/>
                  </a:lnTo>
                  <a:lnTo>
                    <a:pt x="293709" y="513080"/>
                  </a:lnTo>
                  <a:lnTo>
                    <a:pt x="287004" y="505460"/>
                  </a:lnTo>
                  <a:close/>
                </a:path>
                <a:path w="601345" h="601980">
                  <a:moveTo>
                    <a:pt x="431022" y="505460"/>
                  </a:moveTo>
                  <a:lnTo>
                    <a:pt x="372414" y="505460"/>
                  </a:lnTo>
                  <a:lnTo>
                    <a:pt x="395711" y="510540"/>
                  </a:lnTo>
                  <a:lnTo>
                    <a:pt x="414735" y="523240"/>
                  </a:lnTo>
                  <a:lnTo>
                    <a:pt x="427537" y="542290"/>
                  </a:lnTo>
                  <a:lnTo>
                    <a:pt x="432168" y="566420"/>
                  </a:lnTo>
                  <a:lnTo>
                    <a:pt x="432117" y="577850"/>
                  </a:lnTo>
                  <a:lnTo>
                    <a:pt x="456120" y="577850"/>
                  </a:lnTo>
                  <a:lnTo>
                    <a:pt x="456171" y="566420"/>
                  </a:lnTo>
                  <a:lnTo>
                    <a:pt x="460989" y="542290"/>
                  </a:lnTo>
                  <a:lnTo>
                    <a:pt x="473946" y="523240"/>
                  </a:lnTo>
                  <a:lnTo>
                    <a:pt x="444347" y="523240"/>
                  </a:lnTo>
                  <a:lnTo>
                    <a:pt x="437730" y="513080"/>
                  </a:lnTo>
                  <a:lnTo>
                    <a:pt x="431022" y="505460"/>
                  </a:lnTo>
                  <a:close/>
                </a:path>
                <a:path w="601345" h="601980">
                  <a:moveTo>
                    <a:pt x="141868" y="504190"/>
                  </a:moveTo>
                  <a:lnTo>
                    <a:pt x="84366" y="504190"/>
                  </a:lnTo>
                  <a:lnTo>
                    <a:pt x="107675" y="509270"/>
                  </a:lnTo>
                  <a:lnTo>
                    <a:pt x="126703" y="521970"/>
                  </a:lnTo>
                  <a:lnTo>
                    <a:pt x="139503" y="541020"/>
                  </a:lnTo>
                  <a:lnTo>
                    <a:pt x="144132" y="565150"/>
                  </a:lnTo>
                  <a:lnTo>
                    <a:pt x="144081" y="576580"/>
                  </a:lnTo>
                  <a:lnTo>
                    <a:pt x="168084" y="576580"/>
                  </a:lnTo>
                  <a:lnTo>
                    <a:pt x="168135" y="565150"/>
                  </a:lnTo>
                  <a:lnTo>
                    <a:pt x="172961" y="541020"/>
                  </a:lnTo>
                  <a:lnTo>
                    <a:pt x="185921" y="521970"/>
                  </a:lnTo>
                  <a:lnTo>
                    <a:pt x="156311" y="521970"/>
                  </a:lnTo>
                  <a:lnTo>
                    <a:pt x="149694" y="511810"/>
                  </a:lnTo>
                  <a:lnTo>
                    <a:pt x="141868" y="504190"/>
                  </a:lnTo>
                  <a:close/>
                </a:path>
                <a:path w="601345" h="601980">
                  <a:moveTo>
                    <a:pt x="516928" y="386080"/>
                  </a:moveTo>
                  <a:lnTo>
                    <a:pt x="493606" y="391160"/>
                  </a:lnTo>
                  <a:lnTo>
                    <a:pt x="474471" y="403860"/>
                  </a:lnTo>
                  <a:lnTo>
                    <a:pt x="461499" y="422910"/>
                  </a:lnTo>
                  <a:lnTo>
                    <a:pt x="456666" y="445770"/>
                  </a:lnTo>
                  <a:lnTo>
                    <a:pt x="458138" y="459740"/>
                  </a:lnTo>
                  <a:lnTo>
                    <a:pt x="462414" y="471170"/>
                  </a:lnTo>
                  <a:lnTo>
                    <a:pt x="469112" y="482600"/>
                  </a:lnTo>
                  <a:lnTo>
                    <a:pt x="477850" y="491490"/>
                  </a:lnTo>
                  <a:lnTo>
                    <a:pt x="467954" y="497840"/>
                  </a:lnTo>
                  <a:lnTo>
                    <a:pt x="458965" y="505460"/>
                  </a:lnTo>
                  <a:lnTo>
                    <a:pt x="451043" y="513080"/>
                  </a:lnTo>
                  <a:lnTo>
                    <a:pt x="444347" y="523240"/>
                  </a:lnTo>
                  <a:lnTo>
                    <a:pt x="473946" y="523240"/>
                  </a:lnTo>
                  <a:lnTo>
                    <a:pt x="493077" y="510540"/>
                  </a:lnTo>
                  <a:lnTo>
                    <a:pt x="516420" y="506730"/>
                  </a:lnTo>
                  <a:lnTo>
                    <a:pt x="574574" y="506730"/>
                  </a:lnTo>
                  <a:lnTo>
                    <a:pt x="573477" y="505460"/>
                  </a:lnTo>
                  <a:lnTo>
                    <a:pt x="555116" y="491490"/>
                  </a:lnTo>
                  <a:lnTo>
                    <a:pt x="563935" y="482600"/>
                  </a:lnTo>
                  <a:lnTo>
                    <a:pt x="516521" y="482600"/>
                  </a:lnTo>
                  <a:lnTo>
                    <a:pt x="502458" y="478790"/>
                  </a:lnTo>
                  <a:lnTo>
                    <a:pt x="491051" y="471170"/>
                  </a:lnTo>
                  <a:lnTo>
                    <a:pt x="483417" y="459740"/>
                  </a:lnTo>
                  <a:lnTo>
                    <a:pt x="480669" y="445770"/>
                  </a:lnTo>
                  <a:lnTo>
                    <a:pt x="483534" y="431800"/>
                  </a:lnTo>
                  <a:lnTo>
                    <a:pt x="491266" y="420370"/>
                  </a:lnTo>
                  <a:lnTo>
                    <a:pt x="502738" y="412750"/>
                  </a:lnTo>
                  <a:lnTo>
                    <a:pt x="516826" y="410210"/>
                  </a:lnTo>
                  <a:lnTo>
                    <a:pt x="563501" y="410210"/>
                  </a:lnTo>
                  <a:lnTo>
                    <a:pt x="559230" y="403860"/>
                  </a:lnTo>
                  <a:lnTo>
                    <a:pt x="540203" y="391160"/>
                  </a:lnTo>
                  <a:lnTo>
                    <a:pt x="516928" y="386080"/>
                  </a:lnTo>
                  <a:close/>
                </a:path>
                <a:path w="601345" h="601980">
                  <a:moveTo>
                    <a:pt x="383766" y="133350"/>
                  </a:moveTo>
                  <a:lnTo>
                    <a:pt x="352971" y="133350"/>
                  </a:lnTo>
                  <a:lnTo>
                    <a:pt x="355968" y="134620"/>
                  </a:lnTo>
                  <a:lnTo>
                    <a:pt x="361924" y="138430"/>
                  </a:lnTo>
                  <a:lnTo>
                    <a:pt x="362724" y="146050"/>
                  </a:lnTo>
                  <a:lnTo>
                    <a:pt x="359549" y="149860"/>
                  </a:lnTo>
                  <a:lnTo>
                    <a:pt x="359714" y="149860"/>
                  </a:lnTo>
                  <a:lnTo>
                    <a:pt x="299300" y="227330"/>
                  </a:lnTo>
                  <a:lnTo>
                    <a:pt x="299300" y="228600"/>
                  </a:lnTo>
                  <a:lnTo>
                    <a:pt x="298005" y="229870"/>
                  </a:lnTo>
                  <a:lnTo>
                    <a:pt x="292226" y="233680"/>
                  </a:lnTo>
                  <a:lnTo>
                    <a:pt x="286143" y="236220"/>
                  </a:lnTo>
                  <a:lnTo>
                    <a:pt x="285394" y="236220"/>
                  </a:lnTo>
                  <a:lnTo>
                    <a:pt x="225297" y="257810"/>
                  </a:lnTo>
                  <a:lnTo>
                    <a:pt x="222872" y="257810"/>
                  </a:lnTo>
                  <a:lnTo>
                    <a:pt x="220916" y="259080"/>
                  </a:lnTo>
                  <a:lnTo>
                    <a:pt x="218008" y="264160"/>
                  </a:lnTo>
                  <a:lnTo>
                    <a:pt x="217309" y="266700"/>
                  </a:lnTo>
                  <a:lnTo>
                    <a:pt x="217335" y="278130"/>
                  </a:lnTo>
                  <a:lnTo>
                    <a:pt x="216877" y="386080"/>
                  </a:lnTo>
                  <a:lnTo>
                    <a:pt x="197843" y="393700"/>
                  </a:lnTo>
                  <a:lnTo>
                    <a:pt x="182567" y="406400"/>
                  </a:lnTo>
                  <a:lnTo>
                    <a:pt x="172384" y="424180"/>
                  </a:lnTo>
                  <a:lnTo>
                    <a:pt x="168630" y="444500"/>
                  </a:lnTo>
                  <a:lnTo>
                    <a:pt x="170102" y="458470"/>
                  </a:lnTo>
                  <a:lnTo>
                    <a:pt x="174380" y="469900"/>
                  </a:lnTo>
                  <a:lnTo>
                    <a:pt x="181082" y="481330"/>
                  </a:lnTo>
                  <a:lnTo>
                    <a:pt x="189826" y="490220"/>
                  </a:lnTo>
                  <a:lnTo>
                    <a:pt x="179928" y="496570"/>
                  </a:lnTo>
                  <a:lnTo>
                    <a:pt x="170935" y="504190"/>
                  </a:lnTo>
                  <a:lnTo>
                    <a:pt x="163009" y="511810"/>
                  </a:lnTo>
                  <a:lnTo>
                    <a:pt x="156311" y="521970"/>
                  </a:lnTo>
                  <a:lnTo>
                    <a:pt x="185921" y="521970"/>
                  </a:lnTo>
                  <a:lnTo>
                    <a:pt x="205054" y="509270"/>
                  </a:lnTo>
                  <a:lnTo>
                    <a:pt x="228396" y="505460"/>
                  </a:lnTo>
                  <a:lnTo>
                    <a:pt x="287004" y="505460"/>
                  </a:lnTo>
                  <a:lnTo>
                    <a:pt x="285886" y="504190"/>
                  </a:lnTo>
                  <a:lnTo>
                    <a:pt x="276973" y="496570"/>
                  </a:lnTo>
                  <a:lnTo>
                    <a:pt x="267080" y="490220"/>
                  </a:lnTo>
                  <a:lnTo>
                    <a:pt x="275899" y="481330"/>
                  </a:lnTo>
                  <a:lnTo>
                    <a:pt x="228485" y="481330"/>
                  </a:lnTo>
                  <a:lnTo>
                    <a:pt x="214429" y="478790"/>
                  </a:lnTo>
                  <a:lnTo>
                    <a:pt x="203025" y="469900"/>
                  </a:lnTo>
                  <a:lnTo>
                    <a:pt x="195388" y="458470"/>
                  </a:lnTo>
                  <a:lnTo>
                    <a:pt x="192633" y="444500"/>
                  </a:lnTo>
                  <a:lnTo>
                    <a:pt x="195239" y="431800"/>
                  </a:lnTo>
                  <a:lnTo>
                    <a:pt x="202288" y="420370"/>
                  </a:lnTo>
                  <a:lnTo>
                    <a:pt x="212800" y="412750"/>
                  </a:lnTo>
                  <a:lnTo>
                    <a:pt x="225793" y="408940"/>
                  </a:lnTo>
                  <a:lnTo>
                    <a:pt x="275804" y="408940"/>
                  </a:lnTo>
                  <a:lnTo>
                    <a:pt x="275032" y="407670"/>
                  </a:lnTo>
                  <a:lnTo>
                    <a:pt x="259865" y="393700"/>
                  </a:lnTo>
                  <a:lnTo>
                    <a:pt x="240893" y="386080"/>
                  </a:lnTo>
                  <a:lnTo>
                    <a:pt x="241338" y="276860"/>
                  </a:lnTo>
                  <a:lnTo>
                    <a:pt x="292798" y="259080"/>
                  </a:lnTo>
                  <a:lnTo>
                    <a:pt x="293446" y="259080"/>
                  </a:lnTo>
                  <a:lnTo>
                    <a:pt x="300873" y="255270"/>
                  </a:lnTo>
                  <a:lnTo>
                    <a:pt x="307443" y="252730"/>
                  </a:lnTo>
                  <a:lnTo>
                    <a:pt x="313177" y="247650"/>
                  </a:lnTo>
                  <a:lnTo>
                    <a:pt x="317995" y="242570"/>
                  </a:lnTo>
                  <a:lnTo>
                    <a:pt x="318363" y="242570"/>
                  </a:lnTo>
                  <a:lnTo>
                    <a:pt x="378701" y="165100"/>
                  </a:lnTo>
                  <a:lnTo>
                    <a:pt x="384630" y="152400"/>
                  </a:lnTo>
                  <a:lnTo>
                    <a:pt x="385705" y="139700"/>
                  </a:lnTo>
                  <a:lnTo>
                    <a:pt x="383766" y="133350"/>
                  </a:lnTo>
                  <a:close/>
                </a:path>
                <a:path w="601345" h="601980">
                  <a:moveTo>
                    <a:pt x="372910" y="386080"/>
                  </a:moveTo>
                  <a:lnTo>
                    <a:pt x="349594" y="389890"/>
                  </a:lnTo>
                  <a:lnTo>
                    <a:pt x="330458" y="402590"/>
                  </a:lnTo>
                  <a:lnTo>
                    <a:pt x="317483" y="421640"/>
                  </a:lnTo>
                  <a:lnTo>
                    <a:pt x="312648" y="445770"/>
                  </a:lnTo>
                  <a:lnTo>
                    <a:pt x="314120" y="458470"/>
                  </a:lnTo>
                  <a:lnTo>
                    <a:pt x="318396" y="471170"/>
                  </a:lnTo>
                  <a:lnTo>
                    <a:pt x="325094" y="481330"/>
                  </a:lnTo>
                  <a:lnTo>
                    <a:pt x="333832" y="491490"/>
                  </a:lnTo>
                  <a:lnTo>
                    <a:pt x="323941" y="496570"/>
                  </a:lnTo>
                  <a:lnTo>
                    <a:pt x="314952" y="504190"/>
                  </a:lnTo>
                  <a:lnTo>
                    <a:pt x="307027" y="513080"/>
                  </a:lnTo>
                  <a:lnTo>
                    <a:pt x="300329" y="521970"/>
                  </a:lnTo>
                  <a:lnTo>
                    <a:pt x="331848" y="521970"/>
                  </a:lnTo>
                  <a:lnTo>
                    <a:pt x="349066" y="510540"/>
                  </a:lnTo>
                  <a:lnTo>
                    <a:pt x="372414" y="505460"/>
                  </a:lnTo>
                  <a:lnTo>
                    <a:pt x="431022" y="505460"/>
                  </a:lnTo>
                  <a:lnTo>
                    <a:pt x="429904" y="504190"/>
                  </a:lnTo>
                  <a:lnTo>
                    <a:pt x="420987" y="497840"/>
                  </a:lnTo>
                  <a:lnTo>
                    <a:pt x="411098" y="491490"/>
                  </a:lnTo>
                  <a:lnTo>
                    <a:pt x="419917" y="482600"/>
                  </a:lnTo>
                  <a:lnTo>
                    <a:pt x="420671" y="481330"/>
                  </a:lnTo>
                  <a:lnTo>
                    <a:pt x="372503" y="481330"/>
                  </a:lnTo>
                  <a:lnTo>
                    <a:pt x="358441" y="478790"/>
                  </a:lnTo>
                  <a:lnTo>
                    <a:pt x="347038" y="471170"/>
                  </a:lnTo>
                  <a:lnTo>
                    <a:pt x="339404" y="459740"/>
                  </a:lnTo>
                  <a:lnTo>
                    <a:pt x="336651" y="445770"/>
                  </a:lnTo>
                  <a:lnTo>
                    <a:pt x="339522" y="431800"/>
                  </a:lnTo>
                  <a:lnTo>
                    <a:pt x="347252" y="420370"/>
                  </a:lnTo>
                  <a:lnTo>
                    <a:pt x="358722" y="412750"/>
                  </a:lnTo>
                  <a:lnTo>
                    <a:pt x="372808" y="410210"/>
                  </a:lnTo>
                  <a:lnTo>
                    <a:pt x="419483" y="410210"/>
                  </a:lnTo>
                  <a:lnTo>
                    <a:pt x="415212" y="403860"/>
                  </a:lnTo>
                  <a:lnTo>
                    <a:pt x="396185" y="389890"/>
                  </a:lnTo>
                  <a:lnTo>
                    <a:pt x="372910" y="386080"/>
                  </a:lnTo>
                  <a:close/>
                </a:path>
                <a:path w="601345" h="601980">
                  <a:moveTo>
                    <a:pt x="563501" y="410210"/>
                  </a:moveTo>
                  <a:lnTo>
                    <a:pt x="516826" y="410210"/>
                  </a:lnTo>
                  <a:lnTo>
                    <a:pt x="530890" y="412750"/>
                  </a:lnTo>
                  <a:lnTo>
                    <a:pt x="542296" y="420370"/>
                  </a:lnTo>
                  <a:lnTo>
                    <a:pt x="549930" y="431800"/>
                  </a:lnTo>
                  <a:lnTo>
                    <a:pt x="552678" y="447040"/>
                  </a:lnTo>
                  <a:lnTo>
                    <a:pt x="549807" y="461010"/>
                  </a:lnTo>
                  <a:lnTo>
                    <a:pt x="542077" y="472440"/>
                  </a:lnTo>
                  <a:lnTo>
                    <a:pt x="530607" y="480060"/>
                  </a:lnTo>
                  <a:lnTo>
                    <a:pt x="516521" y="482600"/>
                  </a:lnTo>
                  <a:lnTo>
                    <a:pt x="563935" y="482600"/>
                  </a:lnTo>
                  <a:lnTo>
                    <a:pt x="570723" y="472440"/>
                  </a:lnTo>
                  <a:lnTo>
                    <a:pt x="575099" y="459740"/>
                  </a:lnTo>
                  <a:lnTo>
                    <a:pt x="576681" y="447040"/>
                  </a:lnTo>
                  <a:lnTo>
                    <a:pt x="572043" y="422910"/>
                  </a:lnTo>
                  <a:lnTo>
                    <a:pt x="563501" y="410210"/>
                  </a:lnTo>
                  <a:close/>
                </a:path>
                <a:path w="601345" h="601980">
                  <a:moveTo>
                    <a:pt x="275804" y="408940"/>
                  </a:moveTo>
                  <a:lnTo>
                    <a:pt x="231419" y="408940"/>
                  </a:lnTo>
                  <a:lnTo>
                    <a:pt x="244515" y="412750"/>
                  </a:lnTo>
                  <a:lnTo>
                    <a:pt x="255079" y="420370"/>
                  </a:lnTo>
                  <a:lnTo>
                    <a:pt x="262119" y="431800"/>
                  </a:lnTo>
                  <a:lnTo>
                    <a:pt x="264642" y="445770"/>
                  </a:lnTo>
                  <a:lnTo>
                    <a:pt x="261777" y="459740"/>
                  </a:lnTo>
                  <a:lnTo>
                    <a:pt x="254046" y="471170"/>
                  </a:lnTo>
                  <a:lnTo>
                    <a:pt x="242573" y="478790"/>
                  </a:lnTo>
                  <a:lnTo>
                    <a:pt x="228485" y="481330"/>
                  </a:lnTo>
                  <a:lnTo>
                    <a:pt x="275899" y="481330"/>
                  </a:lnTo>
                  <a:lnTo>
                    <a:pt x="282687" y="471170"/>
                  </a:lnTo>
                  <a:lnTo>
                    <a:pt x="287063" y="458470"/>
                  </a:lnTo>
                  <a:lnTo>
                    <a:pt x="288645" y="445770"/>
                  </a:lnTo>
                  <a:lnTo>
                    <a:pt x="285068" y="424180"/>
                  </a:lnTo>
                  <a:lnTo>
                    <a:pt x="275804" y="408940"/>
                  </a:lnTo>
                  <a:close/>
                </a:path>
                <a:path w="601345" h="601980">
                  <a:moveTo>
                    <a:pt x="419483" y="410210"/>
                  </a:moveTo>
                  <a:lnTo>
                    <a:pt x="372808" y="410210"/>
                  </a:lnTo>
                  <a:lnTo>
                    <a:pt x="386870" y="412750"/>
                  </a:lnTo>
                  <a:lnTo>
                    <a:pt x="398273" y="420370"/>
                  </a:lnTo>
                  <a:lnTo>
                    <a:pt x="405907" y="431800"/>
                  </a:lnTo>
                  <a:lnTo>
                    <a:pt x="408660" y="445770"/>
                  </a:lnTo>
                  <a:lnTo>
                    <a:pt x="405795" y="459740"/>
                  </a:lnTo>
                  <a:lnTo>
                    <a:pt x="398064" y="471170"/>
                  </a:lnTo>
                  <a:lnTo>
                    <a:pt x="386591" y="478790"/>
                  </a:lnTo>
                  <a:lnTo>
                    <a:pt x="372503" y="481330"/>
                  </a:lnTo>
                  <a:lnTo>
                    <a:pt x="420671" y="481330"/>
                  </a:lnTo>
                  <a:lnTo>
                    <a:pt x="426705" y="471170"/>
                  </a:lnTo>
                  <a:lnTo>
                    <a:pt x="431081" y="459740"/>
                  </a:lnTo>
                  <a:lnTo>
                    <a:pt x="432663" y="445770"/>
                  </a:lnTo>
                  <a:lnTo>
                    <a:pt x="428025" y="422910"/>
                  </a:lnTo>
                  <a:lnTo>
                    <a:pt x="419483" y="410210"/>
                  </a:lnTo>
                  <a:close/>
                </a:path>
                <a:path w="601345" h="601980">
                  <a:moveTo>
                    <a:pt x="131447" y="408940"/>
                  </a:moveTo>
                  <a:lnTo>
                    <a:pt x="84772" y="408940"/>
                  </a:lnTo>
                  <a:lnTo>
                    <a:pt x="98836" y="411480"/>
                  </a:lnTo>
                  <a:lnTo>
                    <a:pt x="110242" y="419100"/>
                  </a:lnTo>
                  <a:lnTo>
                    <a:pt x="117876" y="430530"/>
                  </a:lnTo>
                  <a:lnTo>
                    <a:pt x="120624" y="444500"/>
                  </a:lnTo>
                  <a:lnTo>
                    <a:pt x="117754" y="458470"/>
                  </a:lnTo>
                  <a:lnTo>
                    <a:pt x="110024" y="469900"/>
                  </a:lnTo>
                  <a:lnTo>
                    <a:pt x="98559" y="477520"/>
                  </a:lnTo>
                  <a:lnTo>
                    <a:pt x="84480" y="480060"/>
                  </a:lnTo>
                  <a:lnTo>
                    <a:pt x="132635" y="480060"/>
                  </a:lnTo>
                  <a:lnTo>
                    <a:pt x="138669" y="469900"/>
                  </a:lnTo>
                  <a:lnTo>
                    <a:pt x="143045" y="458470"/>
                  </a:lnTo>
                  <a:lnTo>
                    <a:pt x="144627" y="444500"/>
                  </a:lnTo>
                  <a:lnTo>
                    <a:pt x="139989" y="421640"/>
                  </a:lnTo>
                  <a:lnTo>
                    <a:pt x="131447" y="408940"/>
                  </a:lnTo>
                  <a:close/>
                </a:path>
                <a:path w="601345" h="601980">
                  <a:moveTo>
                    <a:pt x="231038" y="408940"/>
                  </a:moveTo>
                  <a:lnTo>
                    <a:pt x="226161" y="408940"/>
                  </a:lnTo>
                  <a:lnTo>
                    <a:pt x="227787" y="410210"/>
                  </a:lnTo>
                  <a:lnTo>
                    <a:pt x="229412" y="410210"/>
                  </a:lnTo>
                  <a:lnTo>
                    <a:pt x="231038" y="408940"/>
                  </a:lnTo>
                  <a:close/>
                </a:path>
                <a:path w="601345" h="601980">
                  <a:moveTo>
                    <a:pt x="261746" y="336550"/>
                  </a:moveTo>
                  <a:lnTo>
                    <a:pt x="258876" y="337820"/>
                  </a:lnTo>
                  <a:lnTo>
                    <a:pt x="254088" y="342900"/>
                  </a:lnTo>
                  <a:lnTo>
                    <a:pt x="252882" y="345440"/>
                  </a:lnTo>
                  <a:lnTo>
                    <a:pt x="252856" y="353060"/>
                  </a:lnTo>
                  <a:lnTo>
                    <a:pt x="254038" y="355600"/>
                  </a:lnTo>
                  <a:lnTo>
                    <a:pt x="258787" y="360680"/>
                  </a:lnTo>
                  <a:lnTo>
                    <a:pt x="592340" y="363220"/>
                  </a:lnTo>
                  <a:lnTo>
                    <a:pt x="595185" y="361950"/>
                  </a:lnTo>
                  <a:lnTo>
                    <a:pt x="599884" y="356870"/>
                  </a:lnTo>
                  <a:lnTo>
                    <a:pt x="601065" y="354330"/>
                  </a:lnTo>
                  <a:lnTo>
                    <a:pt x="601128" y="339090"/>
                  </a:lnTo>
                  <a:lnTo>
                    <a:pt x="577126" y="339090"/>
                  </a:lnTo>
                  <a:lnTo>
                    <a:pt x="265099" y="337820"/>
                  </a:lnTo>
                  <a:lnTo>
                    <a:pt x="261746" y="336550"/>
                  </a:lnTo>
                  <a:close/>
                </a:path>
                <a:path w="601345" h="601980">
                  <a:moveTo>
                    <a:pt x="265239" y="300990"/>
                  </a:moveTo>
                  <a:lnTo>
                    <a:pt x="260807" y="300990"/>
                  </a:lnTo>
                  <a:lnTo>
                    <a:pt x="258025" y="302260"/>
                  </a:lnTo>
                  <a:lnTo>
                    <a:pt x="253542" y="307340"/>
                  </a:lnTo>
                  <a:lnTo>
                    <a:pt x="252488" y="309880"/>
                  </a:lnTo>
                  <a:lnTo>
                    <a:pt x="252768" y="317500"/>
                  </a:lnTo>
                  <a:lnTo>
                    <a:pt x="254063" y="320040"/>
                  </a:lnTo>
                  <a:lnTo>
                    <a:pt x="258952" y="323850"/>
                  </a:lnTo>
                  <a:lnTo>
                    <a:pt x="261823" y="325120"/>
                  </a:lnTo>
                  <a:lnTo>
                    <a:pt x="577176" y="326390"/>
                  </a:lnTo>
                  <a:lnTo>
                    <a:pt x="577126" y="339090"/>
                  </a:lnTo>
                  <a:lnTo>
                    <a:pt x="601128" y="339090"/>
                  </a:lnTo>
                  <a:lnTo>
                    <a:pt x="601243" y="311150"/>
                  </a:lnTo>
                  <a:lnTo>
                    <a:pt x="600087" y="308610"/>
                  </a:lnTo>
                  <a:lnTo>
                    <a:pt x="595414" y="303530"/>
                  </a:lnTo>
                  <a:lnTo>
                    <a:pt x="592594" y="302260"/>
                  </a:lnTo>
                  <a:lnTo>
                    <a:pt x="397255" y="302260"/>
                  </a:lnTo>
                  <a:lnTo>
                    <a:pt x="265239" y="300990"/>
                  </a:lnTo>
                  <a:close/>
                </a:path>
                <a:path w="601345" h="601980">
                  <a:moveTo>
                    <a:pt x="504342" y="254000"/>
                  </a:moveTo>
                  <a:lnTo>
                    <a:pt x="397459" y="254000"/>
                  </a:lnTo>
                  <a:lnTo>
                    <a:pt x="397255" y="302260"/>
                  </a:lnTo>
                  <a:lnTo>
                    <a:pt x="504151" y="302260"/>
                  </a:lnTo>
                  <a:lnTo>
                    <a:pt x="517372" y="278130"/>
                  </a:lnTo>
                  <a:lnTo>
                    <a:pt x="504342" y="254000"/>
                  </a:lnTo>
                  <a:close/>
                </a:path>
                <a:path w="601345" h="601980">
                  <a:moveTo>
                    <a:pt x="578442" y="24130"/>
                  </a:moveTo>
                  <a:lnTo>
                    <a:pt x="134378" y="24130"/>
                  </a:lnTo>
                  <a:lnTo>
                    <a:pt x="554431" y="26670"/>
                  </a:lnTo>
                  <a:lnTo>
                    <a:pt x="553275" y="302260"/>
                  </a:lnTo>
                  <a:lnTo>
                    <a:pt x="577278" y="302260"/>
                  </a:lnTo>
                  <a:lnTo>
                    <a:pt x="578442" y="24130"/>
                  </a:lnTo>
                  <a:close/>
                </a:path>
                <a:path w="601345" h="601980">
                  <a:moveTo>
                    <a:pt x="146227" y="60960"/>
                  </a:moveTo>
                  <a:lnTo>
                    <a:pt x="118237" y="66040"/>
                  </a:lnTo>
                  <a:lnTo>
                    <a:pt x="95278" y="81280"/>
                  </a:lnTo>
                  <a:lnTo>
                    <a:pt x="79715" y="104140"/>
                  </a:lnTo>
                  <a:lnTo>
                    <a:pt x="73913" y="132080"/>
                  </a:lnTo>
                  <a:lnTo>
                    <a:pt x="79483" y="160020"/>
                  </a:lnTo>
                  <a:lnTo>
                    <a:pt x="94856" y="182880"/>
                  </a:lnTo>
                  <a:lnTo>
                    <a:pt x="117687" y="199390"/>
                  </a:lnTo>
                  <a:lnTo>
                    <a:pt x="145630" y="204470"/>
                  </a:lnTo>
                  <a:lnTo>
                    <a:pt x="173621" y="199390"/>
                  </a:lnTo>
                  <a:lnTo>
                    <a:pt x="196580" y="184150"/>
                  </a:lnTo>
                  <a:lnTo>
                    <a:pt x="199173" y="180340"/>
                  </a:lnTo>
                  <a:lnTo>
                    <a:pt x="145732" y="180340"/>
                  </a:lnTo>
                  <a:lnTo>
                    <a:pt x="127001" y="176530"/>
                  </a:lnTo>
                  <a:lnTo>
                    <a:pt x="111791" y="166370"/>
                  </a:lnTo>
                  <a:lnTo>
                    <a:pt x="101601" y="151130"/>
                  </a:lnTo>
                  <a:lnTo>
                    <a:pt x="97929" y="132080"/>
                  </a:lnTo>
                  <a:lnTo>
                    <a:pt x="101756" y="114300"/>
                  </a:lnTo>
                  <a:lnTo>
                    <a:pt x="112074" y="99060"/>
                  </a:lnTo>
                  <a:lnTo>
                    <a:pt x="127369" y="88900"/>
                  </a:lnTo>
                  <a:lnTo>
                    <a:pt x="146126" y="85090"/>
                  </a:lnTo>
                  <a:lnTo>
                    <a:pt x="198715" y="85090"/>
                  </a:lnTo>
                  <a:lnTo>
                    <a:pt x="197007" y="82550"/>
                  </a:lnTo>
                  <a:lnTo>
                    <a:pt x="174173" y="66040"/>
                  </a:lnTo>
                  <a:lnTo>
                    <a:pt x="146227" y="60960"/>
                  </a:lnTo>
                  <a:close/>
                </a:path>
                <a:path w="601345" h="601980">
                  <a:moveTo>
                    <a:pt x="198715" y="85090"/>
                  </a:moveTo>
                  <a:lnTo>
                    <a:pt x="146126" y="85090"/>
                  </a:lnTo>
                  <a:lnTo>
                    <a:pt x="164857" y="88900"/>
                  </a:lnTo>
                  <a:lnTo>
                    <a:pt x="180066" y="99060"/>
                  </a:lnTo>
                  <a:lnTo>
                    <a:pt x="190256" y="114300"/>
                  </a:lnTo>
                  <a:lnTo>
                    <a:pt x="193928" y="133350"/>
                  </a:lnTo>
                  <a:lnTo>
                    <a:pt x="190104" y="151130"/>
                  </a:lnTo>
                  <a:lnTo>
                    <a:pt x="179789" y="166370"/>
                  </a:lnTo>
                  <a:lnTo>
                    <a:pt x="164494" y="176530"/>
                  </a:lnTo>
                  <a:lnTo>
                    <a:pt x="145732" y="180340"/>
                  </a:lnTo>
                  <a:lnTo>
                    <a:pt x="199173" y="180340"/>
                  </a:lnTo>
                  <a:lnTo>
                    <a:pt x="212142" y="161290"/>
                  </a:lnTo>
                  <a:lnTo>
                    <a:pt x="217944" y="133350"/>
                  </a:lnTo>
                  <a:lnTo>
                    <a:pt x="212380" y="105410"/>
                  </a:lnTo>
                  <a:lnTo>
                    <a:pt x="198715" y="85090"/>
                  </a:lnTo>
                  <a:close/>
                </a:path>
                <a:path w="601345" h="601980">
                  <a:moveTo>
                    <a:pt x="121314" y="0"/>
                  </a:moveTo>
                  <a:lnTo>
                    <a:pt x="120187" y="0"/>
                  </a:lnTo>
                  <a:lnTo>
                    <a:pt x="117347" y="1270"/>
                  </a:lnTo>
                  <a:lnTo>
                    <a:pt x="114985" y="2540"/>
                  </a:lnTo>
                  <a:lnTo>
                    <a:pt x="111290" y="7620"/>
                  </a:lnTo>
                  <a:lnTo>
                    <a:pt x="110388" y="10160"/>
                  </a:lnTo>
                  <a:lnTo>
                    <a:pt x="110378" y="24130"/>
                  </a:lnTo>
                  <a:lnTo>
                    <a:pt x="110261" y="39370"/>
                  </a:lnTo>
                  <a:lnTo>
                    <a:pt x="111404" y="43180"/>
                  </a:lnTo>
                  <a:lnTo>
                    <a:pt x="116077" y="46990"/>
                  </a:lnTo>
                  <a:lnTo>
                    <a:pt x="118935" y="48260"/>
                  </a:lnTo>
                  <a:lnTo>
                    <a:pt x="125615" y="48260"/>
                  </a:lnTo>
                  <a:lnTo>
                    <a:pt x="128473" y="46990"/>
                  </a:lnTo>
                  <a:lnTo>
                    <a:pt x="133197" y="43180"/>
                  </a:lnTo>
                  <a:lnTo>
                    <a:pt x="134353" y="39370"/>
                  </a:lnTo>
                  <a:lnTo>
                    <a:pt x="134378" y="24130"/>
                  </a:lnTo>
                  <a:lnTo>
                    <a:pt x="578442" y="24130"/>
                  </a:lnTo>
                  <a:lnTo>
                    <a:pt x="578484" y="11430"/>
                  </a:lnTo>
                  <a:lnTo>
                    <a:pt x="577329" y="8890"/>
                  </a:lnTo>
                  <a:lnTo>
                    <a:pt x="572668" y="3810"/>
                  </a:lnTo>
                  <a:lnTo>
                    <a:pt x="569846" y="2540"/>
                  </a:lnTo>
                  <a:lnTo>
                    <a:pt x="121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947648" y="4594412"/>
            <a:ext cx="1914525" cy="40395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1206" marR="4483">
              <a:lnSpc>
                <a:spcPts val="997"/>
              </a:lnSpc>
              <a:spcBef>
                <a:spcPts val="150"/>
              </a:spcBef>
            </a:pP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The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healthcare</a:t>
            </a:r>
            <a:r>
              <a:rPr sz="838" spc="49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experiences</a:t>
            </a:r>
            <a:r>
              <a:rPr sz="838" spc="49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of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NH</a:t>
            </a:r>
            <a:r>
              <a:rPr sz="838" spc="49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Blacks</a:t>
            </a:r>
            <a:r>
              <a:rPr sz="838" spc="44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in</a:t>
            </a:r>
            <a:r>
              <a:rPr sz="838" spc="6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Howard</a:t>
            </a:r>
            <a:r>
              <a:rPr sz="838" spc="7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County</a:t>
            </a:r>
            <a:r>
              <a:rPr sz="838" spc="7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are</a:t>
            </a:r>
            <a:r>
              <a:rPr sz="838" spc="7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1.7-3.5</a:t>
            </a:r>
            <a:r>
              <a:rPr sz="838" spc="7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times</a:t>
            </a:r>
            <a:r>
              <a:rPr sz="838" spc="7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worse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than</a:t>
            </a:r>
            <a:r>
              <a:rPr sz="838" spc="2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NH</a:t>
            </a:r>
            <a:r>
              <a:rPr sz="838" spc="2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White</a:t>
            </a:r>
            <a:r>
              <a:rPr sz="838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residents.</a:t>
            </a:r>
            <a:endParaRPr sz="838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66</a:t>
            </a:fld>
            <a:endParaRPr spc="-22" dirty="0"/>
          </a:p>
        </p:txBody>
      </p:sp>
      <p:sp>
        <p:nvSpPr>
          <p:cNvPr id="12" name="object 12"/>
          <p:cNvSpPr txBox="1"/>
          <p:nvPr/>
        </p:nvSpPr>
        <p:spPr>
          <a:xfrm>
            <a:off x="6947647" y="1728508"/>
            <a:ext cx="1901078" cy="258404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1206" marR="10086">
              <a:lnSpc>
                <a:spcPts val="997"/>
              </a:lnSpc>
              <a:spcBef>
                <a:spcPts val="150"/>
              </a:spcBef>
            </a:pP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NH</a:t>
            </a:r>
            <a:r>
              <a:rPr sz="838" spc="40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Black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students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are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2.0-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5.1</a:t>
            </a:r>
            <a:r>
              <a:rPr sz="838" spc="40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times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18" dirty="0">
                <a:solidFill>
                  <a:srgbClr val="0065CC"/>
                </a:solidFill>
                <a:latin typeface="Calibri"/>
                <a:cs typeface="Calibri"/>
              </a:rPr>
              <a:t>more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 likely</a:t>
            </a:r>
            <a:r>
              <a:rPr sz="838" spc="40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to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have</a:t>
            </a:r>
            <a:r>
              <a:rPr sz="838" spc="40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a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negative</a:t>
            </a:r>
            <a:r>
              <a:rPr sz="838" spc="40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educational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experience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compared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to</a:t>
            </a:r>
            <a:r>
              <a:rPr sz="838" spc="57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NH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18" dirty="0">
                <a:solidFill>
                  <a:srgbClr val="0065CC"/>
                </a:solidFill>
                <a:latin typeface="Calibri"/>
                <a:cs typeface="Calibri"/>
              </a:rPr>
              <a:t>White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 students.</a:t>
            </a:r>
            <a:r>
              <a:rPr sz="838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The</a:t>
            </a:r>
            <a:r>
              <a:rPr sz="838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increased</a:t>
            </a:r>
            <a:r>
              <a:rPr sz="838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likelihood</a:t>
            </a:r>
            <a:r>
              <a:rPr sz="838" spc="3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22" dirty="0">
                <a:solidFill>
                  <a:srgbClr val="0065CC"/>
                </a:solidFill>
                <a:latin typeface="Calibri"/>
                <a:cs typeface="Calibri"/>
              </a:rPr>
              <a:t>of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 suspension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or</a:t>
            </a:r>
            <a:r>
              <a:rPr sz="838" spc="1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expulsion</a:t>
            </a:r>
            <a:r>
              <a:rPr sz="838" spc="1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for</a:t>
            </a:r>
            <a:r>
              <a:rPr sz="838" spc="1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NH</a:t>
            </a:r>
            <a:r>
              <a:rPr sz="838" spc="1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Black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students</a:t>
            </a:r>
            <a:r>
              <a:rPr sz="838" spc="40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clear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a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path</a:t>
            </a:r>
            <a:r>
              <a:rPr sz="838" spc="40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to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high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school incompletion.</a:t>
            </a:r>
            <a:endParaRPr sz="838">
              <a:latin typeface="Calibri"/>
              <a:cs typeface="Calibri"/>
            </a:endParaRPr>
          </a:p>
          <a:p>
            <a:pPr marL="11206" marR="28576">
              <a:lnSpc>
                <a:spcPts val="997"/>
              </a:lnSpc>
              <a:spcBef>
                <a:spcPts val="962"/>
              </a:spcBef>
            </a:pP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Hispanic</a:t>
            </a:r>
            <a:r>
              <a:rPr sz="838" spc="10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students</a:t>
            </a:r>
            <a:r>
              <a:rPr sz="838" spc="10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are</a:t>
            </a:r>
            <a:r>
              <a:rPr sz="838" spc="10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2.5-5.4</a:t>
            </a:r>
            <a:r>
              <a:rPr sz="838" spc="10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times</a:t>
            </a:r>
            <a:r>
              <a:rPr sz="838" spc="10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18" dirty="0">
                <a:solidFill>
                  <a:srgbClr val="0065CC"/>
                </a:solidFill>
                <a:latin typeface="Calibri"/>
                <a:cs typeface="Calibri"/>
              </a:rPr>
              <a:t>more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 likely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to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have</a:t>
            </a:r>
            <a:r>
              <a:rPr sz="838" spc="6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a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poor</a:t>
            </a:r>
            <a:r>
              <a:rPr sz="838" spc="6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educational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experience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compared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to</a:t>
            </a:r>
            <a:r>
              <a:rPr sz="838" spc="57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NH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18" dirty="0">
                <a:solidFill>
                  <a:srgbClr val="0065CC"/>
                </a:solidFill>
                <a:latin typeface="Calibri"/>
                <a:cs typeface="Calibri"/>
              </a:rPr>
              <a:t>White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 students.</a:t>
            </a:r>
            <a:r>
              <a:rPr sz="838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The</a:t>
            </a:r>
            <a:r>
              <a:rPr sz="838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increased</a:t>
            </a:r>
            <a:r>
              <a:rPr sz="838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likelihood</a:t>
            </a:r>
            <a:r>
              <a:rPr sz="838" spc="3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22" dirty="0">
                <a:solidFill>
                  <a:srgbClr val="0065CC"/>
                </a:solidFill>
                <a:latin typeface="Calibri"/>
                <a:cs typeface="Calibri"/>
              </a:rPr>
              <a:t>of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 skipping</a:t>
            </a:r>
            <a:r>
              <a:rPr sz="838" spc="2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school</a:t>
            </a:r>
            <a:r>
              <a:rPr sz="838" spc="2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due</a:t>
            </a:r>
            <a:r>
              <a:rPr sz="838" spc="2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to</a:t>
            </a:r>
            <a:r>
              <a:rPr sz="838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being</a:t>
            </a:r>
            <a:r>
              <a:rPr sz="838" spc="2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unsafe</a:t>
            </a:r>
            <a:r>
              <a:rPr sz="838" spc="2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22" dirty="0">
                <a:solidFill>
                  <a:srgbClr val="0065CC"/>
                </a:solidFill>
                <a:latin typeface="Calibri"/>
                <a:cs typeface="Calibri"/>
              </a:rPr>
              <a:t>and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 to</a:t>
            </a:r>
            <a:r>
              <a:rPr sz="838" spc="6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drop</a:t>
            </a:r>
            <a:r>
              <a:rPr sz="838" spc="6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out</a:t>
            </a:r>
            <a:r>
              <a:rPr sz="838" spc="6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are</a:t>
            </a:r>
            <a:r>
              <a:rPr sz="838" spc="7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elements</a:t>
            </a:r>
            <a:r>
              <a:rPr sz="838" spc="6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that</a:t>
            </a:r>
            <a:r>
              <a:rPr sz="838" spc="6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reflect</a:t>
            </a:r>
            <a:r>
              <a:rPr sz="838" spc="7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44" dirty="0">
                <a:solidFill>
                  <a:srgbClr val="0065CC"/>
                </a:solidFill>
                <a:latin typeface="Calibri"/>
                <a:cs typeface="Calibri"/>
              </a:rPr>
              <a:t>a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 weak</a:t>
            </a:r>
            <a:r>
              <a:rPr sz="838" spc="8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school</a:t>
            </a:r>
            <a:r>
              <a:rPr sz="838" spc="8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bonding</a:t>
            </a:r>
            <a:r>
              <a:rPr sz="838" spc="88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experience.</a:t>
            </a:r>
            <a:endParaRPr sz="838">
              <a:latin typeface="Calibri"/>
              <a:cs typeface="Calibri"/>
            </a:endParaRPr>
          </a:p>
          <a:p>
            <a:pPr marL="11206" marR="4483">
              <a:lnSpc>
                <a:spcPts val="997"/>
              </a:lnSpc>
              <a:spcBef>
                <a:spcPts val="962"/>
              </a:spcBef>
            </a:pP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Education</a:t>
            </a:r>
            <a:r>
              <a:rPr sz="838" spc="3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is</a:t>
            </a:r>
            <a:r>
              <a:rPr sz="838" spc="35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an</a:t>
            </a:r>
            <a:r>
              <a:rPr sz="838" spc="35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established</a:t>
            </a:r>
            <a:r>
              <a:rPr sz="838" spc="3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predictor</a:t>
            </a:r>
            <a:r>
              <a:rPr sz="838" spc="35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22" dirty="0">
                <a:solidFill>
                  <a:srgbClr val="0065CC"/>
                </a:solidFill>
                <a:latin typeface="Calibri"/>
                <a:cs typeface="Calibri"/>
              </a:rPr>
              <a:t>of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 economic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well-being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so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these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differences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point</a:t>
            </a:r>
            <a:r>
              <a:rPr sz="838" spc="49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to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potential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long</a:t>
            </a:r>
            <a:r>
              <a:rPr sz="838" spc="49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term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systemic disparities.</a:t>
            </a:r>
            <a:endParaRPr sz="838">
              <a:latin typeface="Calibri"/>
              <a:cs typeface="Calibr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54691" y="1756523"/>
          <a:ext cx="5706596" cy="3454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9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Indicator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5B3C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NH</a:t>
                      </a:r>
                      <a:r>
                        <a:rPr sz="10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White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5B3C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NH</a:t>
                      </a:r>
                      <a:r>
                        <a:rPr sz="10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Black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5B3C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Hispanic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5B3C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Asian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5B3C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Education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Access</a:t>
                      </a:r>
                      <a:r>
                        <a:rPr sz="10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0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5" dirty="0">
                          <a:latin typeface="Times New Roman"/>
                          <a:cs typeface="Times New Roman"/>
                        </a:rPr>
                        <a:t>Well-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Rounded</a:t>
                      </a:r>
                      <a:r>
                        <a:rPr sz="10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Curriculum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35" dirty="0">
                          <a:latin typeface="Times New Roman"/>
                          <a:cs typeface="Times New Roman"/>
                        </a:rPr>
                        <a:t>2.5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35" dirty="0">
                          <a:latin typeface="Times New Roman"/>
                          <a:cs typeface="Times New Roman"/>
                        </a:rPr>
                        <a:t>2.5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Times New Roman"/>
                          <a:cs typeface="Times New Roman"/>
                        </a:rPr>
                        <a:t>0.6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Skipped</a:t>
                      </a:r>
                      <a:r>
                        <a:rPr sz="10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School</a:t>
                      </a:r>
                      <a:r>
                        <a:rPr sz="10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Because</a:t>
                      </a:r>
                      <a:r>
                        <a:rPr sz="10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Felt</a:t>
                      </a:r>
                      <a:r>
                        <a:rPr sz="10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Unsafe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Times New Roman"/>
                          <a:cs typeface="Times New Roman"/>
                        </a:rPr>
                        <a:t>2.0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50" dirty="0">
                          <a:solidFill>
                            <a:srgbClr val="0065CC"/>
                          </a:solidFill>
                          <a:latin typeface="Times New Roman"/>
                          <a:cs typeface="Times New Roman"/>
                        </a:rPr>
                        <a:t>5.4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1000" spc="5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Suspension </a:t>
                      </a:r>
                      <a:r>
                        <a:rPr sz="10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000" spc="5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Expulsion</a:t>
                      </a:r>
                      <a:r>
                        <a:rPr sz="1000" spc="5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5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K-</a:t>
                      </a:r>
                      <a:r>
                        <a:rPr sz="1000" spc="-2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12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5.1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Times New Roman"/>
                          <a:cs typeface="Times New Roman"/>
                        </a:rPr>
                        <a:t>2.0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Times New Roman"/>
                          <a:cs typeface="Times New Roman"/>
                        </a:rPr>
                        <a:t>0.5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Drop Out of</a:t>
                      </a:r>
                      <a:r>
                        <a:rPr sz="1000" spc="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School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1.0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4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2.0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35" dirty="0">
                          <a:solidFill>
                            <a:srgbClr val="0065CC"/>
                          </a:solidFill>
                          <a:latin typeface="Times New Roman"/>
                          <a:cs typeface="Times New Roman"/>
                        </a:rPr>
                        <a:t>5.3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323232"/>
                          </a:solidFill>
                          <a:latin typeface="Times New Roman"/>
                          <a:cs typeface="Times New Roman"/>
                        </a:rPr>
                        <a:t>1.0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Ready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Post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Secondary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Education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40" dirty="0">
                          <a:latin typeface="Times New Roman"/>
                          <a:cs typeface="Times New Roman"/>
                        </a:rPr>
                        <a:t>3.3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35" dirty="0">
                          <a:latin typeface="Times New Roman"/>
                          <a:cs typeface="Times New Roman"/>
                        </a:rPr>
                        <a:t>3.8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Times New Roman"/>
                          <a:cs typeface="Times New Roman"/>
                        </a:rPr>
                        <a:t>0.8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Health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Infant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Mortality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35" dirty="0">
                          <a:latin typeface="Times New Roman"/>
                          <a:cs typeface="Times New Roman"/>
                        </a:rPr>
                        <a:t>2.3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Lack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Prenatal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Care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35" dirty="0">
                          <a:latin typeface="Times New Roman"/>
                          <a:cs typeface="Times New Roman"/>
                        </a:rPr>
                        <a:t>3.6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50" dirty="0">
                          <a:solidFill>
                            <a:srgbClr val="0065CC"/>
                          </a:solidFill>
                          <a:latin typeface="Times New Roman"/>
                          <a:cs typeface="Times New Roman"/>
                        </a:rPr>
                        <a:t>5.4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Uninsured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Emergency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Room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Usual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Provider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Times New Roman"/>
                          <a:cs typeface="Times New Roman"/>
                        </a:rPr>
                        <a:t>3.0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0.7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C4996C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643681" y="1367118"/>
            <a:ext cx="4083424" cy="31678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985" b="1" spc="62" dirty="0">
                <a:solidFill>
                  <a:srgbClr val="0065CC"/>
                </a:solidFill>
                <a:latin typeface="Calibri"/>
                <a:cs typeface="Calibri"/>
              </a:rPr>
              <a:t>Education</a:t>
            </a:r>
            <a:r>
              <a:rPr sz="1985" b="1" spc="-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985" b="1" spc="62" dirty="0">
                <a:solidFill>
                  <a:srgbClr val="0065CC"/>
                </a:solidFill>
                <a:latin typeface="Calibri"/>
                <a:cs typeface="Calibri"/>
              </a:rPr>
              <a:t>and</a:t>
            </a:r>
            <a:r>
              <a:rPr sz="1985" b="1" spc="-40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985" b="1" spc="62" dirty="0">
                <a:solidFill>
                  <a:srgbClr val="0065CC"/>
                </a:solidFill>
                <a:latin typeface="Calibri"/>
                <a:cs typeface="Calibri"/>
              </a:rPr>
              <a:t>Healthcare</a:t>
            </a:r>
            <a:r>
              <a:rPr sz="1985" b="1" spc="-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985" b="1" spc="53" dirty="0">
                <a:solidFill>
                  <a:srgbClr val="0065CC"/>
                </a:solidFill>
                <a:latin typeface="Calibri"/>
                <a:cs typeface="Calibri"/>
              </a:rPr>
              <a:t>Indicators</a:t>
            </a:r>
            <a:endParaRPr sz="1985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82" y="951518"/>
            <a:ext cx="7095004" cy="265303"/>
          </a:xfrm>
          <a:prstGeom prst="rect">
            <a:avLst/>
          </a:prstGeom>
        </p:spPr>
        <p:txBody>
          <a:bodyPr vert="horz" wrap="square" lIns="0" tIns="14007" rIns="0" bIns="0" rtlCol="0" anchor="ctr">
            <a:spAutoFit/>
          </a:bodyPr>
          <a:lstStyle/>
          <a:p>
            <a:pPr marL="11206">
              <a:spcBef>
                <a:spcPts val="110"/>
              </a:spcBef>
            </a:pPr>
            <a:r>
              <a:rPr sz="1632" spc="62" dirty="0"/>
              <a:t>Howard</a:t>
            </a:r>
            <a:r>
              <a:rPr sz="1632" spc="-31" dirty="0"/>
              <a:t> </a:t>
            </a:r>
            <a:r>
              <a:rPr sz="1632" spc="71" dirty="0"/>
              <a:t>County</a:t>
            </a:r>
            <a:r>
              <a:rPr sz="1632" spc="-26" dirty="0"/>
              <a:t> </a:t>
            </a:r>
            <a:r>
              <a:rPr sz="1632" spc="71" dirty="0"/>
              <a:t>Racial</a:t>
            </a:r>
            <a:r>
              <a:rPr sz="1632" spc="-26" dirty="0"/>
              <a:t> </a:t>
            </a:r>
            <a:r>
              <a:rPr sz="1632" spc="49" dirty="0"/>
              <a:t>Differences</a:t>
            </a:r>
            <a:r>
              <a:rPr sz="1632" spc="-26" dirty="0"/>
              <a:t> </a:t>
            </a:r>
            <a:r>
              <a:rPr sz="1632" spc="62" dirty="0"/>
              <a:t>in</a:t>
            </a:r>
            <a:r>
              <a:rPr sz="1632" spc="-31" dirty="0"/>
              <a:t> </a:t>
            </a:r>
            <a:r>
              <a:rPr sz="1632" spc="79" dirty="0"/>
              <a:t>System</a:t>
            </a:r>
            <a:r>
              <a:rPr sz="1632" spc="-26" dirty="0"/>
              <a:t> </a:t>
            </a:r>
            <a:r>
              <a:rPr sz="1632" spc="57" dirty="0"/>
              <a:t>Outcomes</a:t>
            </a:r>
            <a:r>
              <a:rPr sz="1632" spc="-26" dirty="0"/>
              <a:t> </a:t>
            </a:r>
            <a:r>
              <a:rPr sz="1632" spc="57" dirty="0"/>
              <a:t>(Relative</a:t>
            </a:r>
            <a:r>
              <a:rPr sz="1632" spc="-26" dirty="0"/>
              <a:t> </a:t>
            </a:r>
            <a:r>
              <a:rPr sz="1632" spc="62" dirty="0"/>
              <a:t>Rate</a:t>
            </a:r>
            <a:r>
              <a:rPr sz="1632" spc="-31" dirty="0"/>
              <a:t> </a:t>
            </a:r>
            <a:r>
              <a:rPr sz="1632" spc="53" dirty="0"/>
              <a:t>Index)</a:t>
            </a:r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537883" y="1260661"/>
            <a:ext cx="8051426" cy="16809"/>
          </a:xfrm>
          <a:custGeom>
            <a:avLst/>
            <a:gdLst/>
            <a:ahLst/>
            <a:cxnLst/>
            <a:rect l="l" t="t" r="r" b="b"/>
            <a:pathLst>
              <a:path w="9124950" h="19050">
                <a:moveTo>
                  <a:pt x="9124950" y="0"/>
                </a:moveTo>
                <a:lnTo>
                  <a:pt x="0" y="0"/>
                </a:lnTo>
                <a:lnTo>
                  <a:pt x="0" y="19050"/>
                </a:lnTo>
                <a:lnTo>
                  <a:pt x="9124950" y="19050"/>
                </a:lnTo>
                <a:lnTo>
                  <a:pt x="9124950" y="0"/>
                </a:lnTo>
                <a:close/>
              </a:path>
            </a:pathLst>
          </a:custGeom>
          <a:solidFill>
            <a:srgbClr val="C499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6947647" y="1725145"/>
            <a:ext cx="1854574" cy="3773127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58274">
              <a:lnSpc>
                <a:spcPct val="118400"/>
              </a:lnSpc>
              <a:spcBef>
                <a:spcPts val="84"/>
              </a:spcBef>
            </a:pP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NH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Black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residents</a:t>
            </a:r>
            <a:r>
              <a:rPr sz="838" spc="6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of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Howard</a:t>
            </a:r>
            <a:r>
              <a:rPr sz="838" spc="6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County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are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2.5-4.5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times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as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likely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to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experience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worse</a:t>
            </a:r>
            <a:r>
              <a:rPr sz="838" spc="7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economic</a:t>
            </a:r>
            <a:r>
              <a:rPr sz="838" spc="7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outcomes</a:t>
            </a:r>
            <a:r>
              <a:rPr sz="838" spc="7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than</a:t>
            </a:r>
            <a:r>
              <a:rPr sz="838" spc="7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22" dirty="0">
                <a:solidFill>
                  <a:srgbClr val="0065CC"/>
                </a:solidFill>
                <a:latin typeface="Calibri"/>
                <a:cs typeface="Calibri"/>
              </a:rPr>
              <a:t>NH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 White</a:t>
            </a:r>
            <a:r>
              <a:rPr sz="838" spc="6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residents,</a:t>
            </a:r>
            <a:r>
              <a:rPr sz="838" spc="6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while</a:t>
            </a:r>
            <a:r>
              <a:rPr sz="838" spc="7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Hispanic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 residents</a:t>
            </a:r>
            <a:r>
              <a:rPr sz="838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are</a:t>
            </a:r>
            <a:r>
              <a:rPr sz="838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1.9-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3.2</a:t>
            </a:r>
            <a:r>
              <a:rPr sz="838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times</a:t>
            </a:r>
            <a:r>
              <a:rPr sz="838" spc="3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as</a:t>
            </a:r>
            <a:r>
              <a:rPr sz="838" spc="2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likely.</a:t>
            </a:r>
            <a:endParaRPr sz="838">
              <a:latin typeface="Calibri"/>
              <a:cs typeface="Calibri"/>
            </a:endParaRPr>
          </a:p>
          <a:p>
            <a:pPr>
              <a:spcBef>
                <a:spcPts val="565"/>
              </a:spcBef>
            </a:pPr>
            <a:endParaRPr sz="838">
              <a:latin typeface="Calibri"/>
              <a:cs typeface="Calibri"/>
            </a:endParaRPr>
          </a:p>
          <a:p>
            <a:pPr marL="11206" marR="4483">
              <a:lnSpc>
                <a:spcPct val="118400"/>
              </a:lnSpc>
            </a:pP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NH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Black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residents</a:t>
            </a:r>
            <a:r>
              <a:rPr sz="838" spc="6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of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Howard</a:t>
            </a:r>
            <a:r>
              <a:rPr sz="838" spc="6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County</a:t>
            </a:r>
            <a:r>
              <a:rPr sz="838" spc="44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are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2.5-11.7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times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as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likely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to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experience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worse</a:t>
            </a:r>
            <a:r>
              <a:rPr sz="838" spc="57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housing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outcomes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than</a:t>
            </a:r>
            <a:r>
              <a:rPr sz="838" spc="57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NH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White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residents, while</a:t>
            </a:r>
            <a:r>
              <a:rPr sz="838" spc="2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Hispanic</a:t>
            </a:r>
            <a:r>
              <a:rPr sz="838" spc="2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residents</a:t>
            </a:r>
            <a:r>
              <a:rPr sz="838" spc="2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22" dirty="0">
                <a:solidFill>
                  <a:srgbClr val="0065CC"/>
                </a:solidFill>
                <a:latin typeface="Calibri"/>
                <a:cs typeface="Calibri"/>
              </a:rPr>
              <a:t>are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 2.0-7.0</a:t>
            </a:r>
            <a:r>
              <a:rPr sz="838" spc="6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times</a:t>
            </a:r>
            <a:r>
              <a:rPr sz="838" spc="7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as</a:t>
            </a:r>
            <a:r>
              <a:rPr sz="838" spc="6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likely.</a:t>
            </a:r>
            <a:r>
              <a:rPr sz="838" spc="7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Even</a:t>
            </a:r>
            <a:r>
              <a:rPr sz="838" spc="7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though</a:t>
            </a:r>
            <a:r>
              <a:rPr sz="838" spc="44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Asian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residents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have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similar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economic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standing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as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NH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White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residents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they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22" dirty="0">
                <a:solidFill>
                  <a:srgbClr val="0065CC"/>
                </a:solidFill>
                <a:latin typeface="Calibri"/>
                <a:cs typeface="Calibri"/>
              </a:rPr>
              <a:t>are</a:t>
            </a:r>
            <a:endParaRPr sz="838">
              <a:latin typeface="Calibri"/>
              <a:cs typeface="Calibri"/>
            </a:endParaRPr>
          </a:p>
          <a:p>
            <a:pPr marL="11206" marR="24654">
              <a:lnSpc>
                <a:spcPct val="118400"/>
              </a:lnSpc>
            </a:pP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2.2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times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as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likely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to</a:t>
            </a:r>
            <a:r>
              <a:rPr sz="838" spc="57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be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denied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a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18" dirty="0">
                <a:solidFill>
                  <a:srgbClr val="0065CC"/>
                </a:solidFill>
                <a:latin typeface="Calibri"/>
                <a:cs typeface="Calibri"/>
              </a:rPr>
              <a:t>home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 loan</a:t>
            </a:r>
            <a:r>
              <a:rPr sz="838" spc="57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and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1.5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times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as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likely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to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not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dirty="0">
                <a:solidFill>
                  <a:srgbClr val="0065CC"/>
                </a:solidFill>
                <a:latin typeface="Calibri"/>
                <a:cs typeface="Calibri"/>
              </a:rPr>
              <a:t>own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44" dirty="0">
                <a:solidFill>
                  <a:srgbClr val="0065CC"/>
                </a:solidFill>
                <a:latin typeface="Calibri"/>
                <a:cs typeface="Calibri"/>
              </a:rPr>
              <a:t>a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 home</a:t>
            </a:r>
            <a:r>
              <a:rPr sz="838" spc="-9" dirty="0">
                <a:solidFill>
                  <a:srgbClr val="0F2F42"/>
                </a:solidFill>
                <a:latin typeface="Calibri"/>
                <a:cs typeface="Calibri"/>
              </a:rPr>
              <a:t>.</a:t>
            </a:r>
            <a:endParaRPr sz="838">
              <a:latin typeface="Calibri"/>
              <a:cs typeface="Calibri"/>
            </a:endParaRPr>
          </a:p>
          <a:p>
            <a:pPr>
              <a:spcBef>
                <a:spcPts val="697"/>
              </a:spcBef>
            </a:pPr>
            <a:endParaRPr sz="838">
              <a:latin typeface="Calibri"/>
              <a:cs typeface="Calibri"/>
            </a:endParaRPr>
          </a:p>
          <a:p>
            <a:pPr marL="11206" marR="23534">
              <a:lnSpc>
                <a:spcPct val="118400"/>
              </a:lnSpc>
            </a:pP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NH</a:t>
            </a:r>
            <a:r>
              <a:rPr sz="838" spc="40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Black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and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Hispanic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18" dirty="0">
                <a:solidFill>
                  <a:srgbClr val="0065CC"/>
                </a:solidFill>
                <a:latin typeface="Calibri"/>
                <a:cs typeface="Calibri"/>
              </a:rPr>
              <a:t>residents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22" dirty="0">
                <a:solidFill>
                  <a:srgbClr val="0065CC"/>
                </a:solidFill>
                <a:latin typeface="Calibri"/>
                <a:cs typeface="Calibri"/>
              </a:rPr>
              <a:t>are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 more</a:t>
            </a:r>
            <a:r>
              <a:rPr sz="838" spc="40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likely</a:t>
            </a:r>
            <a:r>
              <a:rPr sz="838" spc="40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to</a:t>
            </a:r>
            <a:r>
              <a:rPr sz="838" spc="40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come</a:t>
            </a:r>
            <a:r>
              <a:rPr sz="838" spc="40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in</a:t>
            </a:r>
            <a:r>
              <a:rPr sz="838" spc="40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contact</a:t>
            </a:r>
            <a:r>
              <a:rPr sz="838" spc="44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with</a:t>
            </a:r>
            <a:r>
              <a:rPr sz="838" spc="40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22" dirty="0">
                <a:solidFill>
                  <a:srgbClr val="0065CC"/>
                </a:solidFill>
                <a:latin typeface="Calibri"/>
                <a:cs typeface="Calibri"/>
              </a:rPr>
              <a:t>the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 legal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system.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Research</a:t>
            </a:r>
            <a:r>
              <a:rPr sz="838" spc="6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has</a:t>
            </a:r>
            <a:r>
              <a:rPr sz="838" spc="62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shown</a:t>
            </a:r>
            <a:r>
              <a:rPr sz="838" spc="66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these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experiences</a:t>
            </a:r>
            <a:r>
              <a:rPr sz="838" spc="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have</a:t>
            </a:r>
            <a:r>
              <a:rPr sz="838" spc="57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far</a:t>
            </a:r>
            <a:r>
              <a:rPr sz="838" spc="57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reaching</a:t>
            </a:r>
            <a:r>
              <a:rPr sz="838" spc="57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impact,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negatively</a:t>
            </a:r>
            <a:r>
              <a:rPr sz="838" spc="88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affecting</a:t>
            </a:r>
            <a:r>
              <a:rPr sz="838" spc="9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economic,</a:t>
            </a:r>
            <a:r>
              <a:rPr sz="838" spc="44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education</a:t>
            </a:r>
            <a:r>
              <a:rPr sz="838" spc="10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and</a:t>
            </a:r>
            <a:r>
              <a:rPr sz="838" spc="10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housing</a:t>
            </a:r>
            <a:r>
              <a:rPr sz="838" spc="10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outcomes</a:t>
            </a:r>
            <a:r>
              <a:rPr sz="838" spc="101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22" dirty="0">
                <a:solidFill>
                  <a:srgbClr val="0065CC"/>
                </a:solidFill>
                <a:latin typeface="Calibri"/>
                <a:cs typeface="Calibri"/>
              </a:rPr>
              <a:t>for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 children</a:t>
            </a:r>
            <a:r>
              <a:rPr sz="838" spc="75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9" dirty="0">
                <a:solidFill>
                  <a:srgbClr val="0065CC"/>
                </a:solidFill>
                <a:latin typeface="Calibri"/>
                <a:cs typeface="Calibri"/>
              </a:rPr>
              <a:t>and</a:t>
            </a:r>
            <a:r>
              <a:rPr sz="838" spc="75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838" spc="-9" dirty="0">
                <a:solidFill>
                  <a:srgbClr val="0065CC"/>
                </a:solidFill>
                <a:latin typeface="Calibri"/>
                <a:cs typeface="Calibri"/>
              </a:rPr>
              <a:t>families.</a:t>
            </a:r>
            <a:endParaRPr sz="838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28522" y="1874184"/>
            <a:ext cx="571500" cy="529478"/>
            <a:chOff x="7019925" y="2124075"/>
            <a:chExt cx="647700" cy="600075"/>
          </a:xfrm>
        </p:grpSpPr>
        <p:sp>
          <p:nvSpPr>
            <p:cNvPr id="6" name="object 6"/>
            <p:cNvSpPr/>
            <p:nvPr/>
          </p:nvSpPr>
          <p:spPr>
            <a:xfrm>
              <a:off x="7019925" y="2124075"/>
              <a:ext cx="647700" cy="600075"/>
            </a:xfrm>
            <a:custGeom>
              <a:avLst/>
              <a:gdLst/>
              <a:ahLst/>
              <a:cxnLst/>
              <a:rect l="l" t="t" r="r" b="b"/>
              <a:pathLst>
                <a:path w="647700" h="600075">
                  <a:moveTo>
                    <a:pt x="647700" y="0"/>
                  </a:moveTo>
                  <a:lnTo>
                    <a:pt x="0" y="0"/>
                  </a:lnTo>
                  <a:lnTo>
                    <a:pt x="0" y="600075"/>
                  </a:lnTo>
                  <a:lnTo>
                    <a:pt x="647700" y="600075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7143762" y="2200274"/>
              <a:ext cx="419100" cy="457200"/>
            </a:xfrm>
            <a:custGeom>
              <a:avLst/>
              <a:gdLst/>
              <a:ahLst/>
              <a:cxnLst/>
              <a:rect l="l" t="t" r="r" b="b"/>
              <a:pathLst>
                <a:path w="419100" h="457200">
                  <a:moveTo>
                    <a:pt x="196443" y="0"/>
                  </a:moveTo>
                  <a:lnTo>
                    <a:pt x="189763" y="0"/>
                  </a:lnTo>
                  <a:lnTo>
                    <a:pt x="183349" y="2540"/>
                  </a:lnTo>
                  <a:lnTo>
                    <a:pt x="172732" y="10160"/>
                  </a:lnTo>
                  <a:lnTo>
                    <a:pt x="167982" y="16510"/>
                  </a:lnTo>
                  <a:lnTo>
                    <a:pt x="159867" y="26670"/>
                  </a:lnTo>
                  <a:lnTo>
                    <a:pt x="156400" y="29210"/>
                  </a:lnTo>
                  <a:lnTo>
                    <a:pt x="144183" y="31750"/>
                  </a:lnTo>
                  <a:lnTo>
                    <a:pt x="117857" y="31750"/>
                  </a:lnTo>
                  <a:lnTo>
                    <a:pt x="111048" y="33020"/>
                  </a:lnTo>
                  <a:lnTo>
                    <a:pt x="86779" y="46990"/>
                  </a:lnTo>
                  <a:lnTo>
                    <a:pt x="86461" y="46990"/>
                  </a:lnTo>
                  <a:lnTo>
                    <a:pt x="86067" y="48260"/>
                  </a:lnTo>
                  <a:lnTo>
                    <a:pt x="85877" y="48260"/>
                  </a:lnTo>
                  <a:lnTo>
                    <a:pt x="85572" y="49530"/>
                  </a:lnTo>
                  <a:lnTo>
                    <a:pt x="98844" y="77470"/>
                  </a:lnTo>
                  <a:lnTo>
                    <a:pt x="102771" y="81280"/>
                  </a:lnTo>
                  <a:lnTo>
                    <a:pt x="107976" y="87630"/>
                  </a:lnTo>
                  <a:lnTo>
                    <a:pt x="113994" y="93980"/>
                  </a:lnTo>
                  <a:lnTo>
                    <a:pt x="120357" y="102870"/>
                  </a:lnTo>
                  <a:lnTo>
                    <a:pt x="125669" y="113030"/>
                  </a:lnTo>
                  <a:lnTo>
                    <a:pt x="129814" y="124460"/>
                  </a:lnTo>
                  <a:lnTo>
                    <a:pt x="132429" y="137160"/>
                  </a:lnTo>
                  <a:lnTo>
                    <a:pt x="133146" y="151130"/>
                  </a:lnTo>
                  <a:lnTo>
                    <a:pt x="108719" y="161290"/>
                  </a:lnTo>
                  <a:lnTo>
                    <a:pt x="85405" y="176530"/>
                  </a:lnTo>
                  <a:lnTo>
                    <a:pt x="44284" y="215900"/>
                  </a:lnTo>
                  <a:lnTo>
                    <a:pt x="12274" y="270510"/>
                  </a:lnTo>
                  <a:lnTo>
                    <a:pt x="0" y="328930"/>
                  </a:lnTo>
                  <a:lnTo>
                    <a:pt x="2928" y="363220"/>
                  </a:lnTo>
                  <a:lnTo>
                    <a:pt x="27496" y="415290"/>
                  </a:lnTo>
                  <a:lnTo>
                    <a:pt x="79049" y="444500"/>
                  </a:lnTo>
                  <a:lnTo>
                    <a:pt x="158283" y="457200"/>
                  </a:lnTo>
                  <a:lnTo>
                    <a:pt x="260789" y="457200"/>
                  </a:lnTo>
                  <a:lnTo>
                    <a:pt x="304087" y="452120"/>
                  </a:lnTo>
                  <a:lnTo>
                    <a:pt x="340019" y="444500"/>
                  </a:lnTo>
                  <a:lnTo>
                    <a:pt x="354598" y="438150"/>
                  </a:lnTo>
                  <a:lnTo>
                    <a:pt x="209537" y="438150"/>
                  </a:lnTo>
                  <a:lnTo>
                    <a:pt x="159409" y="436880"/>
                  </a:lnTo>
                  <a:lnTo>
                    <a:pt x="117943" y="433070"/>
                  </a:lnTo>
                  <a:lnTo>
                    <a:pt x="59563" y="415290"/>
                  </a:lnTo>
                  <a:lnTo>
                    <a:pt x="29081" y="383540"/>
                  </a:lnTo>
                  <a:lnTo>
                    <a:pt x="19964" y="328930"/>
                  </a:lnTo>
                  <a:lnTo>
                    <a:pt x="22813" y="303530"/>
                  </a:lnTo>
                  <a:lnTo>
                    <a:pt x="43474" y="252730"/>
                  </a:lnTo>
                  <a:lnTo>
                    <a:pt x="79013" y="207010"/>
                  </a:lnTo>
                  <a:lnTo>
                    <a:pt x="122375" y="176530"/>
                  </a:lnTo>
                  <a:lnTo>
                    <a:pt x="144678" y="168910"/>
                  </a:lnTo>
                  <a:lnTo>
                    <a:pt x="247777" y="168910"/>
                  </a:lnTo>
                  <a:lnTo>
                    <a:pt x="261924" y="163830"/>
                  </a:lnTo>
                  <a:lnTo>
                    <a:pt x="307171" y="163830"/>
                  </a:lnTo>
                  <a:lnTo>
                    <a:pt x="300608" y="160020"/>
                  </a:lnTo>
                  <a:lnTo>
                    <a:pt x="190996" y="160020"/>
                  </a:lnTo>
                  <a:lnTo>
                    <a:pt x="169037" y="156210"/>
                  </a:lnTo>
                  <a:lnTo>
                    <a:pt x="154343" y="151130"/>
                  </a:lnTo>
                  <a:lnTo>
                    <a:pt x="153534" y="137160"/>
                  </a:lnTo>
                  <a:lnTo>
                    <a:pt x="150826" y="123190"/>
                  </a:lnTo>
                  <a:lnTo>
                    <a:pt x="146683" y="110490"/>
                  </a:lnTo>
                  <a:lnTo>
                    <a:pt x="141566" y="100330"/>
                  </a:lnTo>
                  <a:lnTo>
                    <a:pt x="149558" y="100330"/>
                  </a:lnTo>
                  <a:lnTo>
                    <a:pt x="157216" y="99060"/>
                  </a:lnTo>
                  <a:lnTo>
                    <a:pt x="164298" y="95250"/>
                  </a:lnTo>
                  <a:lnTo>
                    <a:pt x="170561" y="91440"/>
                  </a:lnTo>
                  <a:lnTo>
                    <a:pt x="179438" y="82550"/>
                  </a:lnTo>
                  <a:lnTo>
                    <a:pt x="145567" y="82550"/>
                  </a:lnTo>
                  <a:lnTo>
                    <a:pt x="136258" y="78740"/>
                  </a:lnTo>
                  <a:lnTo>
                    <a:pt x="130054" y="74930"/>
                  </a:lnTo>
                  <a:lnTo>
                    <a:pt x="123377" y="69850"/>
                  </a:lnTo>
                  <a:lnTo>
                    <a:pt x="116437" y="63500"/>
                  </a:lnTo>
                  <a:lnTo>
                    <a:pt x="109448" y="53340"/>
                  </a:lnTo>
                  <a:lnTo>
                    <a:pt x="112903" y="53340"/>
                  </a:lnTo>
                  <a:lnTo>
                    <a:pt x="117856" y="52070"/>
                  </a:lnTo>
                  <a:lnTo>
                    <a:pt x="140396" y="52070"/>
                  </a:lnTo>
                  <a:lnTo>
                    <a:pt x="161594" y="48260"/>
                  </a:lnTo>
                  <a:lnTo>
                    <a:pt x="168217" y="44450"/>
                  </a:lnTo>
                  <a:lnTo>
                    <a:pt x="174298" y="39370"/>
                  </a:lnTo>
                  <a:lnTo>
                    <a:pt x="179603" y="34290"/>
                  </a:lnTo>
                  <a:lnTo>
                    <a:pt x="179920" y="34290"/>
                  </a:lnTo>
                  <a:lnTo>
                    <a:pt x="183807" y="27940"/>
                  </a:lnTo>
                  <a:lnTo>
                    <a:pt x="187223" y="24130"/>
                  </a:lnTo>
                  <a:lnTo>
                    <a:pt x="192570" y="20320"/>
                  </a:lnTo>
                  <a:lnTo>
                    <a:pt x="230605" y="20320"/>
                  </a:lnTo>
                  <a:lnTo>
                    <a:pt x="223872" y="13970"/>
                  </a:lnTo>
                  <a:lnTo>
                    <a:pt x="214944" y="7620"/>
                  </a:lnTo>
                  <a:lnTo>
                    <a:pt x="205964" y="2540"/>
                  </a:lnTo>
                  <a:lnTo>
                    <a:pt x="196443" y="0"/>
                  </a:lnTo>
                  <a:close/>
                </a:path>
                <a:path w="419100" h="457200">
                  <a:moveTo>
                    <a:pt x="307171" y="163830"/>
                  </a:moveTo>
                  <a:lnTo>
                    <a:pt x="261924" y="163830"/>
                  </a:lnTo>
                  <a:lnTo>
                    <a:pt x="302677" y="182880"/>
                  </a:lnTo>
                  <a:lnTo>
                    <a:pt x="340010" y="210820"/>
                  </a:lnTo>
                  <a:lnTo>
                    <a:pt x="370685" y="246380"/>
                  </a:lnTo>
                  <a:lnTo>
                    <a:pt x="391464" y="287020"/>
                  </a:lnTo>
                  <a:lnTo>
                    <a:pt x="399110" y="328930"/>
                  </a:lnTo>
                  <a:lnTo>
                    <a:pt x="396928" y="359410"/>
                  </a:lnTo>
                  <a:lnTo>
                    <a:pt x="377716" y="401320"/>
                  </a:lnTo>
                  <a:lnTo>
                    <a:pt x="334293" y="425450"/>
                  </a:lnTo>
                  <a:lnTo>
                    <a:pt x="259665" y="436880"/>
                  </a:lnTo>
                  <a:lnTo>
                    <a:pt x="209537" y="438150"/>
                  </a:lnTo>
                  <a:lnTo>
                    <a:pt x="354598" y="438150"/>
                  </a:lnTo>
                  <a:lnTo>
                    <a:pt x="391578" y="415290"/>
                  </a:lnTo>
                  <a:lnTo>
                    <a:pt x="416146" y="363220"/>
                  </a:lnTo>
                  <a:lnTo>
                    <a:pt x="419074" y="328930"/>
                  </a:lnTo>
                  <a:lnTo>
                    <a:pt x="412380" y="285750"/>
                  </a:lnTo>
                  <a:lnTo>
                    <a:pt x="393903" y="243840"/>
                  </a:lnTo>
                  <a:lnTo>
                    <a:pt x="366051" y="208280"/>
                  </a:lnTo>
                  <a:lnTo>
                    <a:pt x="331233" y="177800"/>
                  </a:lnTo>
                  <a:lnTo>
                    <a:pt x="307171" y="163830"/>
                  </a:lnTo>
                  <a:close/>
                </a:path>
                <a:path w="419100" h="457200">
                  <a:moveTo>
                    <a:pt x="167754" y="340360"/>
                  </a:moveTo>
                  <a:lnTo>
                    <a:pt x="149669" y="340360"/>
                  </a:lnTo>
                  <a:lnTo>
                    <a:pt x="155844" y="364490"/>
                  </a:lnTo>
                  <a:lnTo>
                    <a:pt x="167630" y="379730"/>
                  </a:lnTo>
                  <a:lnTo>
                    <a:pt x="181659" y="387350"/>
                  </a:lnTo>
                  <a:lnTo>
                    <a:pt x="194564" y="391160"/>
                  </a:lnTo>
                  <a:lnTo>
                    <a:pt x="194564" y="407670"/>
                  </a:lnTo>
                  <a:lnTo>
                    <a:pt x="212648" y="407670"/>
                  </a:lnTo>
                  <a:lnTo>
                    <a:pt x="212648" y="391160"/>
                  </a:lnTo>
                  <a:lnTo>
                    <a:pt x="225705" y="388620"/>
                  </a:lnTo>
                  <a:lnTo>
                    <a:pt x="240811" y="381000"/>
                  </a:lnTo>
                  <a:lnTo>
                    <a:pt x="246486" y="374650"/>
                  </a:lnTo>
                  <a:lnTo>
                    <a:pt x="203619" y="374650"/>
                  </a:lnTo>
                  <a:lnTo>
                    <a:pt x="186228" y="370840"/>
                  </a:lnTo>
                  <a:lnTo>
                    <a:pt x="175209" y="361950"/>
                  </a:lnTo>
                  <a:lnTo>
                    <a:pt x="169429" y="350520"/>
                  </a:lnTo>
                  <a:lnTo>
                    <a:pt x="167754" y="340360"/>
                  </a:lnTo>
                  <a:close/>
                </a:path>
                <a:path w="419100" h="457200">
                  <a:moveTo>
                    <a:pt x="212648" y="209550"/>
                  </a:moveTo>
                  <a:lnTo>
                    <a:pt x="194564" y="209550"/>
                  </a:lnTo>
                  <a:lnTo>
                    <a:pt x="194564" y="228600"/>
                  </a:lnTo>
                  <a:lnTo>
                    <a:pt x="181870" y="232410"/>
                  </a:lnTo>
                  <a:lnTo>
                    <a:pt x="168532" y="241300"/>
                  </a:lnTo>
                  <a:lnTo>
                    <a:pt x="157998" y="254000"/>
                  </a:lnTo>
                  <a:lnTo>
                    <a:pt x="153720" y="274320"/>
                  </a:lnTo>
                  <a:lnTo>
                    <a:pt x="166827" y="303530"/>
                  </a:lnTo>
                  <a:lnTo>
                    <a:pt x="195662" y="316230"/>
                  </a:lnTo>
                  <a:lnTo>
                    <a:pt x="224497" y="325120"/>
                  </a:lnTo>
                  <a:lnTo>
                    <a:pt x="237604" y="346710"/>
                  </a:lnTo>
                  <a:lnTo>
                    <a:pt x="236082" y="356870"/>
                  </a:lnTo>
                  <a:lnTo>
                    <a:pt x="230712" y="365760"/>
                  </a:lnTo>
                  <a:lnTo>
                    <a:pt x="220293" y="372110"/>
                  </a:lnTo>
                  <a:lnTo>
                    <a:pt x="203619" y="374650"/>
                  </a:lnTo>
                  <a:lnTo>
                    <a:pt x="246486" y="374650"/>
                  </a:lnTo>
                  <a:lnTo>
                    <a:pt x="253296" y="367030"/>
                  </a:lnTo>
                  <a:lnTo>
                    <a:pt x="258495" y="344170"/>
                  </a:lnTo>
                  <a:lnTo>
                    <a:pt x="254359" y="326390"/>
                  </a:lnTo>
                  <a:lnTo>
                    <a:pt x="243463" y="313690"/>
                  </a:lnTo>
                  <a:lnTo>
                    <a:pt x="228079" y="306070"/>
                  </a:lnTo>
                  <a:lnTo>
                    <a:pt x="210477" y="300990"/>
                  </a:lnTo>
                  <a:lnTo>
                    <a:pt x="196729" y="297180"/>
                  </a:lnTo>
                  <a:lnTo>
                    <a:pt x="184970" y="292100"/>
                  </a:lnTo>
                  <a:lnTo>
                    <a:pt x="176767" y="284480"/>
                  </a:lnTo>
                  <a:lnTo>
                    <a:pt x="173685" y="273050"/>
                  </a:lnTo>
                  <a:lnTo>
                    <a:pt x="174572" y="265430"/>
                  </a:lnTo>
                  <a:lnTo>
                    <a:pt x="178546" y="256540"/>
                  </a:lnTo>
                  <a:lnTo>
                    <a:pt x="187572" y="250190"/>
                  </a:lnTo>
                  <a:lnTo>
                    <a:pt x="203619" y="247650"/>
                  </a:lnTo>
                  <a:lnTo>
                    <a:pt x="241205" y="247650"/>
                  </a:lnTo>
                  <a:lnTo>
                    <a:pt x="240464" y="246380"/>
                  </a:lnTo>
                  <a:lnTo>
                    <a:pt x="229129" y="236220"/>
                  </a:lnTo>
                  <a:lnTo>
                    <a:pt x="212648" y="229870"/>
                  </a:lnTo>
                  <a:lnTo>
                    <a:pt x="212648" y="209550"/>
                  </a:lnTo>
                  <a:close/>
                </a:path>
                <a:path w="419100" h="457200">
                  <a:moveTo>
                    <a:pt x="241205" y="247650"/>
                  </a:moveTo>
                  <a:lnTo>
                    <a:pt x="203619" y="247650"/>
                  </a:lnTo>
                  <a:lnTo>
                    <a:pt x="216015" y="248920"/>
                  </a:lnTo>
                  <a:lnTo>
                    <a:pt x="225036" y="255270"/>
                  </a:lnTo>
                  <a:lnTo>
                    <a:pt x="231063" y="262890"/>
                  </a:lnTo>
                  <a:lnTo>
                    <a:pt x="234480" y="273050"/>
                  </a:lnTo>
                  <a:lnTo>
                    <a:pt x="252564" y="273050"/>
                  </a:lnTo>
                  <a:lnTo>
                    <a:pt x="247871" y="259080"/>
                  </a:lnTo>
                  <a:lnTo>
                    <a:pt x="241205" y="247650"/>
                  </a:lnTo>
                  <a:close/>
                </a:path>
                <a:path w="419100" h="457200">
                  <a:moveTo>
                    <a:pt x="362724" y="154940"/>
                  </a:moveTo>
                  <a:lnTo>
                    <a:pt x="306819" y="154940"/>
                  </a:lnTo>
                  <a:lnTo>
                    <a:pt x="319565" y="156210"/>
                  </a:lnTo>
                  <a:lnTo>
                    <a:pt x="332411" y="160020"/>
                  </a:lnTo>
                  <a:lnTo>
                    <a:pt x="345011" y="166370"/>
                  </a:lnTo>
                  <a:lnTo>
                    <a:pt x="357022" y="176530"/>
                  </a:lnTo>
                  <a:lnTo>
                    <a:pt x="357886" y="177800"/>
                  </a:lnTo>
                  <a:lnTo>
                    <a:pt x="358940" y="177800"/>
                  </a:lnTo>
                  <a:lnTo>
                    <a:pt x="361429" y="179070"/>
                  </a:lnTo>
                  <a:lnTo>
                    <a:pt x="362762" y="180340"/>
                  </a:lnTo>
                  <a:lnTo>
                    <a:pt x="366953" y="180340"/>
                  </a:lnTo>
                  <a:lnTo>
                    <a:pt x="369608" y="179070"/>
                  </a:lnTo>
                  <a:lnTo>
                    <a:pt x="370789" y="177800"/>
                  </a:lnTo>
                  <a:lnTo>
                    <a:pt x="372833" y="176530"/>
                  </a:lnTo>
                  <a:lnTo>
                    <a:pt x="373608" y="175260"/>
                  </a:lnTo>
                  <a:lnTo>
                    <a:pt x="374688" y="172720"/>
                  </a:lnTo>
                  <a:lnTo>
                    <a:pt x="374929" y="171450"/>
                  </a:lnTo>
                  <a:lnTo>
                    <a:pt x="374840" y="168910"/>
                  </a:lnTo>
                  <a:lnTo>
                    <a:pt x="374523" y="167640"/>
                  </a:lnTo>
                  <a:lnTo>
                    <a:pt x="373291" y="165100"/>
                  </a:lnTo>
                  <a:lnTo>
                    <a:pt x="372440" y="163830"/>
                  </a:lnTo>
                  <a:lnTo>
                    <a:pt x="362724" y="154940"/>
                  </a:lnTo>
                  <a:close/>
                </a:path>
                <a:path w="419100" h="457200">
                  <a:moveTo>
                    <a:pt x="247777" y="168910"/>
                  </a:moveTo>
                  <a:lnTo>
                    <a:pt x="144678" y="168910"/>
                  </a:lnTo>
                  <a:lnTo>
                    <a:pt x="162408" y="175260"/>
                  </a:lnTo>
                  <a:lnTo>
                    <a:pt x="189185" y="179070"/>
                  </a:lnTo>
                  <a:lnTo>
                    <a:pt x="223020" y="177800"/>
                  </a:lnTo>
                  <a:lnTo>
                    <a:pt x="247777" y="168910"/>
                  </a:lnTo>
                  <a:close/>
                </a:path>
                <a:path w="419100" h="457200">
                  <a:moveTo>
                    <a:pt x="281795" y="85090"/>
                  </a:moveTo>
                  <a:lnTo>
                    <a:pt x="259422" y="85090"/>
                  </a:lnTo>
                  <a:lnTo>
                    <a:pt x="254793" y="97790"/>
                  </a:lnTo>
                  <a:lnTo>
                    <a:pt x="251437" y="113030"/>
                  </a:lnTo>
                  <a:lnTo>
                    <a:pt x="250327" y="127000"/>
                  </a:lnTo>
                  <a:lnTo>
                    <a:pt x="250232" y="130810"/>
                  </a:lnTo>
                  <a:lnTo>
                    <a:pt x="251625" y="147320"/>
                  </a:lnTo>
                  <a:lnTo>
                    <a:pt x="218949" y="158750"/>
                  </a:lnTo>
                  <a:lnTo>
                    <a:pt x="190996" y="160020"/>
                  </a:lnTo>
                  <a:lnTo>
                    <a:pt x="300608" y="160020"/>
                  </a:lnTo>
                  <a:lnTo>
                    <a:pt x="291858" y="154940"/>
                  </a:lnTo>
                  <a:lnTo>
                    <a:pt x="362724" y="154940"/>
                  </a:lnTo>
                  <a:lnTo>
                    <a:pt x="357173" y="149860"/>
                  </a:lnTo>
                  <a:lnTo>
                    <a:pt x="342138" y="142240"/>
                  </a:lnTo>
                  <a:lnTo>
                    <a:pt x="326826" y="137160"/>
                  </a:lnTo>
                  <a:lnTo>
                    <a:pt x="319318" y="135890"/>
                  </a:lnTo>
                  <a:lnTo>
                    <a:pt x="271272" y="135890"/>
                  </a:lnTo>
                  <a:lnTo>
                    <a:pt x="273218" y="110490"/>
                  </a:lnTo>
                  <a:lnTo>
                    <a:pt x="279898" y="88900"/>
                  </a:lnTo>
                  <a:lnTo>
                    <a:pt x="281795" y="85090"/>
                  </a:lnTo>
                  <a:close/>
                </a:path>
                <a:path w="419100" h="457200">
                  <a:moveTo>
                    <a:pt x="385292" y="129540"/>
                  </a:moveTo>
                  <a:lnTo>
                    <a:pt x="338351" y="129540"/>
                  </a:lnTo>
                  <a:lnTo>
                    <a:pt x="353292" y="132080"/>
                  </a:lnTo>
                  <a:lnTo>
                    <a:pt x="369493" y="138430"/>
                  </a:lnTo>
                  <a:lnTo>
                    <a:pt x="370662" y="139700"/>
                  </a:lnTo>
                  <a:lnTo>
                    <a:pt x="378929" y="139700"/>
                  </a:lnTo>
                  <a:lnTo>
                    <a:pt x="380199" y="138430"/>
                  </a:lnTo>
                  <a:lnTo>
                    <a:pt x="382460" y="137160"/>
                  </a:lnTo>
                  <a:lnTo>
                    <a:pt x="383362" y="135890"/>
                  </a:lnTo>
                  <a:lnTo>
                    <a:pt x="384708" y="133350"/>
                  </a:lnTo>
                  <a:lnTo>
                    <a:pt x="385102" y="132080"/>
                  </a:lnTo>
                  <a:lnTo>
                    <a:pt x="385292" y="129540"/>
                  </a:lnTo>
                  <a:close/>
                </a:path>
                <a:path w="419100" h="457200">
                  <a:moveTo>
                    <a:pt x="348496" y="110490"/>
                  </a:moveTo>
                  <a:lnTo>
                    <a:pt x="338937" y="110490"/>
                  </a:lnTo>
                  <a:lnTo>
                    <a:pt x="318636" y="113030"/>
                  </a:lnTo>
                  <a:lnTo>
                    <a:pt x="300366" y="118110"/>
                  </a:lnTo>
                  <a:lnTo>
                    <a:pt x="284464" y="127000"/>
                  </a:lnTo>
                  <a:lnTo>
                    <a:pt x="271272" y="135890"/>
                  </a:lnTo>
                  <a:lnTo>
                    <a:pt x="319318" y="135890"/>
                  </a:lnTo>
                  <a:lnTo>
                    <a:pt x="311810" y="134620"/>
                  </a:lnTo>
                  <a:lnTo>
                    <a:pt x="324561" y="130810"/>
                  </a:lnTo>
                  <a:lnTo>
                    <a:pt x="338351" y="129540"/>
                  </a:lnTo>
                  <a:lnTo>
                    <a:pt x="385292" y="129540"/>
                  </a:lnTo>
                  <a:lnTo>
                    <a:pt x="385089" y="128270"/>
                  </a:lnTo>
                  <a:lnTo>
                    <a:pt x="384098" y="125730"/>
                  </a:lnTo>
                  <a:lnTo>
                    <a:pt x="383349" y="124460"/>
                  </a:lnTo>
                  <a:lnTo>
                    <a:pt x="381355" y="121920"/>
                  </a:lnTo>
                  <a:lnTo>
                    <a:pt x="380174" y="121920"/>
                  </a:lnTo>
                  <a:lnTo>
                    <a:pt x="378853" y="120650"/>
                  </a:lnTo>
                  <a:lnTo>
                    <a:pt x="368452" y="115570"/>
                  </a:lnTo>
                  <a:lnTo>
                    <a:pt x="348496" y="110490"/>
                  </a:lnTo>
                  <a:close/>
                </a:path>
                <a:path w="419100" h="457200">
                  <a:moveTo>
                    <a:pt x="219227" y="77470"/>
                  </a:moveTo>
                  <a:lnTo>
                    <a:pt x="190373" y="77470"/>
                  </a:lnTo>
                  <a:lnTo>
                    <a:pt x="195021" y="80010"/>
                  </a:lnTo>
                  <a:lnTo>
                    <a:pt x="198374" y="83820"/>
                  </a:lnTo>
                  <a:lnTo>
                    <a:pt x="202679" y="88900"/>
                  </a:lnTo>
                  <a:lnTo>
                    <a:pt x="202984" y="88900"/>
                  </a:lnTo>
                  <a:lnTo>
                    <a:pt x="208924" y="95250"/>
                  </a:lnTo>
                  <a:lnTo>
                    <a:pt x="215768" y="97790"/>
                  </a:lnTo>
                  <a:lnTo>
                    <a:pt x="223081" y="100330"/>
                  </a:lnTo>
                  <a:lnTo>
                    <a:pt x="230428" y="100330"/>
                  </a:lnTo>
                  <a:lnTo>
                    <a:pt x="257378" y="86360"/>
                  </a:lnTo>
                  <a:lnTo>
                    <a:pt x="258368" y="86360"/>
                  </a:lnTo>
                  <a:lnTo>
                    <a:pt x="259422" y="85090"/>
                  </a:lnTo>
                  <a:lnTo>
                    <a:pt x="281795" y="85090"/>
                  </a:lnTo>
                  <a:lnTo>
                    <a:pt x="283693" y="81280"/>
                  </a:lnTo>
                  <a:lnTo>
                    <a:pt x="223596" y="81280"/>
                  </a:lnTo>
                  <a:lnTo>
                    <a:pt x="221132" y="80010"/>
                  </a:lnTo>
                  <a:lnTo>
                    <a:pt x="219227" y="77470"/>
                  </a:lnTo>
                  <a:close/>
                </a:path>
                <a:path w="419100" h="457200">
                  <a:moveTo>
                    <a:pt x="218274" y="76200"/>
                  </a:moveTo>
                  <a:lnTo>
                    <a:pt x="156845" y="76200"/>
                  </a:lnTo>
                  <a:lnTo>
                    <a:pt x="151701" y="81280"/>
                  </a:lnTo>
                  <a:lnTo>
                    <a:pt x="145567" y="82550"/>
                  </a:lnTo>
                  <a:lnTo>
                    <a:pt x="179438" y="82550"/>
                  </a:lnTo>
                  <a:lnTo>
                    <a:pt x="185851" y="78740"/>
                  </a:lnTo>
                  <a:lnTo>
                    <a:pt x="188328" y="77470"/>
                  </a:lnTo>
                  <a:lnTo>
                    <a:pt x="219227" y="77470"/>
                  </a:lnTo>
                  <a:lnTo>
                    <a:pt x="218274" y="76200"/>
                  </a:lnTo>
                  <a:close/>
                </a:path>
                <a:path w="419100" h="457200">
                  <a:moveTo>
                    <a:pt x="304872" y="40640"/>
                  </a:moveTo>
                  <a:lnTo>
                    <a:pt x="278447" y="40640"/>
                  </a:lnTo>
                  <a:lnTo>
                    <a:pt x="278561" y="41910"/>
                  </a:lnTo>
                  <a:lnTo>
                    <a:pt x="278726" y="41910"/>
                  </a:lnTo>
                  <a:lnTo>
                    <a:pt x="276910" y="44450"/>
                  </a:lnTo>
                  <a:lnTo>
                    <a:pt x="274866" y="46990"/>
                  </a:lnTo>
                  <a:lnTo>
                    <a:pt x="271589" y="49530"/>
                  </a:lnTo>
                  <a:lnTo>
                    <a:pt x="265915" y="53340"/>
                  </a:lnTo>
                  <a:lnTo>
                    <a:pt x="258957" y="59690"/>
                  </a:lnTo>
                  <a:lnTo>
                    <a:pt x="251063" y="64770"/>
                  </a:lnTo>
                  <a:lnTo>
                    <a:pt x="242582" y="72390"/>
                  </a:lnTo>
                  <a:lnTo>
                    <a:pt x="237883" y="76200"/>
                  </a:lnTo>
                  <a:lnTo>
                    <a:pt x="232283" y="80010"/>
                  </a:lnTo>
                  <a:lnTo>
                    <a:pt x="223596" y="81280"/>
                  </a:lnTo>
                  <a:lnTo>
                    <a:pt x="283693" y="81280"/>
                  </a:lnTo>
                  <a:lnTo>
                    <a:pt x="287488" y="73660"/>
                  </a:lnTo>
                  <a:lnTo>
                    <a:pt x="292163" y="67310"/>
                  </a:lnTo>
                  <a:lnTo>
                    <a:pt x="292481" y="67310"/>
                  </a:lnTo>
                  <a:lnTo>
                    <a:pt x="292785" y="66040"/>
                  </a:lnTo>
                  <a:lnTo>
                    <a:pt x="296252" y="60960"/>
                  </a:lnTo>
                  <a:lnTo>
                    <a:pt x="301663" y="53340"/>
                  </a:lnTo>
                  <a:lnTo>
                    <a:pt x="304872" y="40640"/>
                  </a:lnTo>
                  <a:close/>
                </a:path>
                <a:path w="419100" h="457200">
                  <a:moveTo>
                    <a:pt x="191084" y="57150"/>
                  </a:moveTo>
                  <a:lnTo>
                    <a:pt x="185216" y="58420"/>
                  </a:lnTo>
                  <a:lnTo>
                    <a:pt x="177179" y="60960"/>
                  </a:lnTo>
                  <a:lnTo>
                    <a:pt x="170187" y="64770"/>
                  </a:lnTo>
                  <a:lnTo>
                    <a:pt x="163694" y="71120"/>
                  </a:lnTo>
                  <a:lnTo>
                    <a:pt x="157149" y="76200"/>
                  </a:lnTo>
                  <a:lnTo>
                    <a:pt x="217957" y="76200"/>
                  </a:lnTo>
                  <a:lnTo>
                    <a:pt x="212902" y="69850"/>
                  </a:lnTo>
                  <a:lnTo>
                    <a:pt x="208318" y="64770"/>
                  </a:lnTo>
                  <a:lnTo>
                    <a:pt x="197548" y="58420"/>
                  </a:lnTo>
                  <a:lnTo>
                    <a:pt x="191084" y="57150"/>
                  </a:lnTo>
                  <a:close/>
                </a:path>
                <a:path w="419100" h="457200">
                  <a:moveTo>
                    <a:pt x="230605" y="20320"/>
                  </a:moveTo>
                  <a:lnTo>
                    <a:pt x="195821" y="20320"/>
                  </a:lnTo>
                  <a:lnTo>
                    <a:pt x="199331" y="21590"/>
                  </a:lnTo>
                  <a:lnTo>
                    <a:pt x="204416" y="24130"/>
                  </a:lnTo>
                  <a:lnTo>
                    <a:pt x="211048" y="29210"/>
                  </a:lnTo>
                  <a:lnTo>
                    <a:pt x="219202" y="36830"/>
                  </a:lnTo>
                  <a:lnTo>
                    <a:pt x="219519" y="36830"/>
                  </a:lnTo>
                  <a:lnTo>
                    <a:pt x="227955" y="43180"/>
                  </a:lnTo>
                  <a:lnTo>
                    <a:pt x="237164" y="45720"/>
                  </a:lnTo>
                  <a:lnTo>
                    <a:pt x="246513" y="46990"/>
                  </a:lnTo>
                  <a:lnTo>
                    <a:pt x="263829" y="44450"/>
                  </a:lnTo>
                  <a:lnTo>
                    <a:pt x="271856" y="41910"/>
                  </a:lnTo>
                  <a:lnTo>
                    <a:pt x="278447" y="40640"/>
                  </a:lnTo>
                  <a:lnTo>
                    <a:pt x="304872" y="40640"/>
                  </a:lnTo>
                  <a:lnTo>
                    <a:pt x="305193" y="39370"/>
                  </a:lnTo>
                  <a:lnTo>
                    <a:pt x="305854" y="33020"/>
                  </a:lnTo>
                  <a:lnTo>
                    <a:pt x="302281" y="27940"/>
                  </a:lnTo>
                  <a:lnTo>
                    <a:pt x="238048" y="27940"/>
                  </a:lnTo>
                  <a:lnTo>
                    <a:pt x="233553" y="22860"/>
                  </a:lnTo>
                  <a:lnTo>
                    <a:pt x="233299" y="22860"/>
                  </a:lnTo>
                  <a:lnTo>
                    <a:pt x="230605" y="20320"/>
                  </a:lnTo>
                  <a:close/>
                </a:path>
                <a:path w="419100" h="457200">
                  <a:moveTo>
                    <a:pt x="291020" y="20320"/>
                  </a:moveTo>
                  <a:lnTo>
                    <a:pt x="275254" y="20320"/>
                  </a:lnTo>
                  <a:lnTo>
                    <a:pt x="266695" y="22860"/>
                  </a:lnTo>
                  <a:lnTo>
                    <a:pt x="258785" y="24130"/>
                  </a:lnTo>
                  <a:lnTo>
                    <a:pt x="251625" y="26670"/>
                  </a:lnTo>
                  <a:lnTo>
                    <a:pt x="242620" y="27940"/>
                  </a:lnTo>
                  <a:lnTo>
                    <a:pt x="302281" y="27940"/>
                  </a:lnTo>
                  <a:lnTo>
                    <a:pt x="297815" y="21590"/>
                  </a:lnTo>
                  <a:lnTo>
                    <a:pt x="291020" y="203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328522" y="3143250"/>
            <a:ext cx="571500" cy="529478"/>
            <a:chOff x="7019925" y="3562350"/>
            <a:chExt cx="647700" cy="600075"/>
          </a:xfrm>
        </p:grpSpPr>
        <p:sp>
          <p:nvSpPr>
            <p:cNvPr id="9" name="object 9"/>
            <p:cNvSpPr/>
            <p:nvPr/>
          </p:nvSpPr>
          <p:spPr>
            <a:xfrm>
              <a:off x="7019925" y="3562350"/>
              <a:ext cx="647700" cy="600075"/>
            </a:xfrm>
            <a:custGeom>
              <a:avLst/>
              <a:gdLst/>
              <a:ahLst/>
              <a:cxnLst/>
              <a:rect l="l" t="t" r="r" b="b"/>
              <a:pathLst>
                <a:path w="647700" h="600075">
                  <a:moveTo>
                    <a:pt x="647700" y="0"/>
                  </a:moveTo>
                  <a:lnTo>
                    <a:pt x="0" y="0"/>
                  </a:lnTo>
                  <a:lnTo>
                    <a:pt x="0" y="600075"/>
                  </a:lnTo>
                  <a:lnTo>
                    <a:pt x="647700" y="600075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0065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7115149" y="3638308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09" h="448310">
                  <a:moveTo>
                    <a:pt x="44818" y="207886"/>
                  </a:moveTo>
                  <a:lnTo>
                    <a:pt x="26924" y="207886"/>
                  </a:lnTo>
                  <a:lnTo>
                    <a:pt x="26924" y="441439"/>
                  </a:lnTo>
                  <a:lnTo>
                    <a:pt x="27787" y="443547"/>
                  </a:lnTo>
                  <a:lnTo>
                    <a:pt x="31292" y="447040"/>
                  </a:lnTo>
                  <a:lnTo>
                    <a:pt x="33401" y="447916"/>
                  </a:lnTo>
                  <a:lnTo>
                    <a:pt x="414324" y="447916"/>
                  </a:lnTo>
                  <a:lnTo>
                    <a:pt x="416445" y="447040"/>
                  </a:lnTo>
                  <a:lnTo>
                    <a:pt x="419938" y="443547"/>
                  </a:lnTo>
                  <a:lnTo>
                    <a:pt x="420801" y="441439"/>
                  </a:lnTo>
                  <a:lnTo>
                    <a:pt x="420801" y="430009"/>
                  </a:lnTo>
                  <a:lnTo>
                    <a:pt x="44818" y="430009"/>
                  </a:lnTo>
                  <a:lnTo>
                    <a:pt x="44818" y="207886"/>
                  </a:lnTo>
                  <a:close/>
                </a:path>
                <a:path w="448309" h="448310">
                  <a:moveTo>
                    <a:pt x="241490" y="277812"/>
                  </a:moveTo>
                  <a:lnTo>
                    <a:pt x="232816" y="430009"/>
                  </a:lnTo>
                  <a:lnTo>
                    <a:pt x="250723" y="430009"/>
                  </a:lnTo>
                  <a:lnTo>
                    <a:pt x="250723" y="295732"/>
                  </a:lnTo>
                  <a:lnTo>
                    <a:pt x="349186" y="295732"/>
                  </a:lnTo>
                  <a:lnTo>
                    <a:pt x="349186" y="284302"/>
                  </a:lnTo>
                  <a:lnTo>
                    <a:pt x="348322" y="282194"/>
                  </a:lnTo>
                  <a:lnTo>
                    <a:pt x="344817" y="278701"/>
                  </a:lnTo>
                  <a:lnTo>
                    <a:pt x="342709" y="277825"/>
                  </a:lnTo>
                  <a:lnTo>
                    <a:pt x="241490" y="277812"/>
                  </a:lnTo>
                  <a:close/>
                </a:path>
                <a:path w="448309" h="448310">
                  <a:moveTo>
                    <a:pt x="349186" y="295732"/>
                  </a:moveTo>
                  <a:lnTo>
                    <a:pt x="331292" y="295732"/>
                  </a:lnTo>
                  <a:lnTo>
                    <a:pt x="331292" y="430009"/>
                  </a:lnTo>
                  <a:lnTo>
                    <a:pt x="349186" y="430009"/>
                  </a:lnTo>
                  <a:lnTo>
                    <a:pt x="349186" y="295732"/>
                  </a:lnTo>
                  <a:close/>
                </a:path>
                <a:path w="448309" h="448310">
                  <a:moveTo>
                    <a:pt x="256326" y="77241"/>
                  </a:moveTo>
                  <a:lnTo>
                    <a:pt x="223862" y="77241"/>
                  </a:lnTo>
                  <a:lnTo>
                    <a:pt x="402907" y="195859"/>
                  </a:lnTo>
                  <a:lnTo>
                    <a:pt x="402907" y="430009"/>
                  </a:lnTo>
                  <a:lnTo>
                    <a:pt x="420801" y="430009"/>
                  </a:lnTo>
                  <a:lnTo>
                    <a:pt x="420801" y="207886"/>
                  </a:lnTo>
                  <a:lnTo>
                    <a:pt x="447662" y="207886"/>
                  </a:lnTo>
                  <a:lnTo>
                    <a:pt x="447662" y="192214"/>
                  </a:lnTo>
                  <a:lnTo>
                    <a:pt x="429768" y="192214"/>
                  </a:lnTo>
                  <a:lnTo>
                    <a:pt x="256326" y="77241"/>
                  </a:lnTo>
                  <a:close/>
                </a:path>
                <a:path w="448309" h="448310">
                  <a:moveTo>
                    <a:pt x="107200" y="197243"/>
                  </a:moveTo>
                  <a:lnTo>
                    <a:pt x="106641" y="197256"/>
                  </a:lnTo>
                  <a:lnTo>
                    <a:pt x="105803" y="197256"/>
                  </a:lnTo>
                  <a:lnTo>
                    <a:pt x="103670" y="197662"/>
                  </a:lnTo>
                  <a:lnTo>
                    <a:pt x="101904" y="198716"/>
                  </a:lnTo>
                  <a:lnTo>
                    <a:pt x="99161" y="202095"/>
                  </a:lnTo>
                  <a:lnTo>
                    <a:pt x="98601" y="203733"/>
                  </a:lnTo>
                  <a:lnTo>
                    <a:pt x="98539" y="280301"/>
                  </a:lnTo>
                  <a:lnTo>
                    <a:pt x="99314" y="282194"/>
                  </a:lnTo>
                  <a:lnTo>
                    <a:pt x="99441" y="282448"/>
                  </a:lnTo>
                  <a:lnTo>
                    <a:pt x="102908" y="285902"/>
                  </a:lnTo>
                  <a:lnTo>
                    <a:pt x="105016" y="286778"/>
                  </a:lnTo>
                  <a:lnTo>
                    <a:pt x="181571" y="286778"/>
                  </a:lnTo>
                  <a:lnTo>
                    <a:pt x="183680" y="285902"/>
                  </a:lnTo>
                  <a:lnTo>
                    <a:pt x="187147" y="282448"/>
                  </a:lnTo>
                  <a:lnTo>
                    <a:pt x="187273" y="282194"/>
                  </a:lnTo>
                  <a:lnTo>
                    <a:pt x="188048" y="280301"/>
                  </a:lnTo>
                  <a:lnTo>
                    <a:pt x="188048" y="268871"/>
                  </a:lnTo>
                  <a:lnTo>
                    <a:pt x="116433" y="268871"/>
                  </a:lnTo>
                  <a:lnTo>
                    <a:pt x="116433" y="215163"/>
                  </a:lnTo>
                  <a:lnTo>
                    <a:pt x="188048" y="215163"/>
                  </a:lnTo>
                  <a:lnTo>
                    <a:pt x="188048" y="203733"/>
                  </a:lnTo>
                  <a:lnTo>
                    <a:pt x="187185" y="201625"/>
                  </a:lnTo>
                  <a:lnTo>
                    <a:pt x="183680" y="198132"/>
                  </a:lnTo>
                  <a:lnTo>
                    <a:pt x="181571" y="197256"/>
                  </a:lnTo>
                  <a:lnTo>
                    <a:pt x="106362" y="197243"/>
                  </a:lnTo>
                  <a:lnTo>
                    <a:pt x="107200" y="197243"/>
                  </a:lnTo>
                  <a:close/>
                </a:path>
                <a:path w="448309" h="448310">
                  <a:moveTo>
                    <a:pt x="188048" y="215163"/>
                  </a:moveTo>
                  <a:lnTo>
                    <a:pt x="170154" y="215163"/>
                  </a:lnTo>
                  <a:lnTo>
                    <a:pt x="170154" y="268871"/>
                  </a:lnTo>
                  <a:lnTo>
                    <a:pt x="188048" y="268871"/>
                  </a:lnTo>
                  <a:lnTo>
                    <a:pt x="188048" y="215163"/>
                  </a:lnTo>
                  <a:close/>
                </a:path>
                <a:path w="448309" h="448310">
                  <a:moveTo>
                    <a:pt x="224967" y="0"/>
                  </a:moveTo>
                  <a:lnTo>
                    <a:pt x="222745" y="304"/>
                  </a:lnTo>
                  <a:lnTo>
                    <a:pt x="221322" y="469"/>
                  </a:lnTo>
                  <a:lnTo>
                    <a:pt x="220027" y="927"/>
                  </a:lnTo>
                  <a:lnTo>
                    <a:pt x="3975" y="143268"/>
                  </a:lnTo>
                  <a:lnTo>
                    <a:pt x="1308" y="145072"/>
                  </a:lnTo>
                  <a:lnTo>
                    <a:pt x="0" y="147599"/>
                  </a:lnTo>
                  <a:lnTo>
                    <a:pt x="114" y="212572"/>
                  </a:lnTo>
                  <a:lnTo>
                    <a:pt x="1714" y="215176"/>
                  </a:lnTo>
                  <a:lnTo>
                    <a:pt x="8051" y="218465"/>
                  </a:lnTo>
                  <a:lnTo>
                    <a:pt x="11099" y="218287"/>
                  </a:lnTo>
                  <a:lnTo>
                    <a:pt x="14046" y="216281"/>
                  </a:lnTo>
                  <a:lnTo>
                    <a:pt x="26924" y="207886"/>
                  </a:lnTo>
                  <a:lnTo>
                    <a:pt x="44818" y="207886"/>
                  </a:lnTo>
                  <a:lnTo>
                    <a:pt x="44818" y="195859"/>
                  </a:lnTo>
                  <a:lnTo>
                    <a:pt x="50319" y="192214"/>
                  </a:lnTo>
                  <a:lnTo>
                    <a:pt x="17970" y="192214"/>
                  </a:lnTo>
                  <a:lnTo>
                    <a:pt x="17970" y="155575"/>
                  </a:lnTo>
                  <a:lnTo>
                    <a:pt x="223862" y="20180"/>
                  </a:lnTo>
                  <a:lnTo>
                    <a:pt x="256939" y="20180"/>
                  </a:lnTo>
                  <a:lnTo>
                    <a:pt x="227025" y="469"/>
                  </a:lnTo>
                  <a:lnTo>
                    <a:pt x="224967" y="0"/>
                  </a:lnTo>
                  <a:close/>
                </a:path>
                <a:path w="448309" h="448310">
                  <a:moveTo>
                    <a:pt x="447662" y="207886"/>
                  </a:moveTo>
                  <a:lnTo>
                    <a:pt x="420801" y="207886"/>
                  </a:lnTo>
                  <a:lnTo>
                    <a:pt x="433679" y="216281"/>
                  </a:lnTo>
                  <a:lnTo>
                    <a:pt x="436626" y="218287"/>
                  </a:lnTo>
                  <a:lnTo>
                    <a:pt x="439674" y="218465"/>
                  </a:lnTo>
                  <a:lnTo>
                    <a:pt x="446019" y="215163"/>
                  </a:lnTo>
                  <a:lnTo>
                    <a:pt x="447611" y="212572"/>
                  </a:lnTo>
                  <a:lnTo>
                    <a:pt x="447662" y="207886"/>
                  </a:lnTo>
                  <a:close/>
                </a:path>
                <a:path w="448309" h="448310">
                  <a:moveTo>
                    <a:pt x="225539" y="56781"/>
                  </a:moveTo>
                  <a:lnTo>
                    <a:pt x="222186" y="56781"/>
                  </a:lnTo>
                  <a:lnTo>
                    <a:pt x="218833" y="59055"/>
                  </a:lnTo>
                  <a:lnTo>
                    <a:pt x="17970" y="192214"/>
                  </a:lnTo>
                  <a:lnTo>
                    <a:pt x="50319" y="192214"/>
                  </a:lnTo>
                  <a:lnTo>
                    <a:pt x="223862" y="77241"/>
                  </a:lnTo>
                  <a:lnTo>
                    <a:pt x="256326" y="77241"/>
                  </a:lnTo>
                  <a:lnTo>
                    <a:pt x="228892" y="59055"/>
                  </a:lnTo>
                  <a:lnTo>
                    <a:pt x="225539" y="56781"/>
                  </a:lnTo>
                  <a:close/>
                </a:path>
                <a:path w="448309" h="448310">
                  <a:moveTo>
                    <a:pt x="256939" y="20180"/>
                  </a:moveTo>
                  <a:lnTo>
                    <a:pt x="223862" y="20180"/>
                  </a:lnTo>
                  <a:lnTo>
                    <a:pt x="429768" y="155575"/>
                  </a:lnTo>
                  <a:lnTo>
                    <a:pt x="429768" y="192214"/>
                  </a:lnTo>
                  <a:lnTo>
                    <a:pt x="447662" y="192214"/>
                  </a:lnTo>
                  <a:lnTo>
                    <a:pt x="447725" y="147599"/>
                  </a:lnTo>
                  <a:lnTo>
                    <a:pt x="446417" y="145072"/>
                  </a:lnTo>
                  <a:lnTo>
                    <a:pt x="443750" y="143268"/>
                  </a:lnTo>
                  <a:lnTo>
                    <a:pt x="256939" y="20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5081" y="5611346"/>
            <a:ext cx="5625913" cy="36160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lnSpc>
                <a:spcPct val="116700"/>
              </a:lnSpc>
              <a:spcBef>
                <a:spcPts val="88"/>
              </a:spcBef>
            </a:pPr>
            <a:r>
              <a:rPr sz="662" b="1" dirty="0">
                <a:solidFill>
                  <a:srgbClr val="744C29"/>
                </a:solidFill>
                <a:latin typeface="Calibri"/>
                <a:cs typeface="Calibri"/>
              </a:rPr>
              <a:t>Note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: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spc="-18" dirty="0">
                <a:solidFill>
                  <a:srgbClr val="744C29"/>
                </a:solidFill>
                <a:latin typeface="Calibri"/>
                <a:cs typeface="Calibri"/>
              </a:rPr>
              <a:t>When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groups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have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equivalent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experiences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the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RRI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will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be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equal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to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1.0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regardless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of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population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size.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spc="-18" dirty="0">
                <a:solidFill>
                  <a:srgbClr val="744C29"/>
                </a:solidFill>
                <a:latin typeface="Calibri"/>
                <a:cs typeface="Calibri"/>
              </a:rPr>
              <a:t>When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the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RRI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is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not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equal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to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1.0,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it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can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be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said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that</a:t>
            </a:r>
            <a:r>
              <a:rPr sz="662" spc="9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spc="-22" dirty="0">
                <a:solidFill>
                  <a:srgbClr val="744C29"/>
                </a:solidFill>
                <a:latin typeface="Calibri"/>
                <a:cs typeface="Calibri"/>
              </a:rPr>
              <a:t>one</a:t>
            </a:r>
            <a:r>
              <a:rPr sz="662" spc="441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of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the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groups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is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receiving</a:t>
            </a:r>
            <a:r>
              <a:rPr sz="662" spc="18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different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treatment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or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having</a:t>
            </a:r>
            <a:r>
              <a:rPr sz="662" spc="18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different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experiences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relative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to</a:t>
            </a:r>
            <a:r>
              <a:rPr sz="662" spc="18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the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group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of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comparison.</a:t>
            </a:r>
            <a:r>
              <a:rPr sz="662" spc="18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For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all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analysis,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NH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spc="-9" dirty="0">
                <a:solidFill>
                  <a:srgbClr val="744C29"/>
                </a:solidFill>
                <a:latin typeface="Calibri"/>
                <a:cs typeface="Calibri"/>
              </a:rPr>
              <a:t>White</a:t>
            </a:r>
            <a:r>
              <a:rPr sz="662" spc="18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is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used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as</a:t>
            </a:r>
            <a:r>
              <a:rPr sz="662" spc="13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spc="-22" dirty="0">
                <a:solidFill>
                  <a:srgbClr val="744C29"/>
                </a:solidFill>
                <a:latin typeface="Calibri"/>
                <a:cs typeface="Calibri"/>
              </a:rPr>
              <a:t>the</a:t>
            </a:r>
            <a:r>
              <a:rPr sz="662" spc="441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dirty="0">
                <a:solidFill>
                  <a:srgbClr val="744C29"/>
                </a:solidFill>
                <a:latin typeface="Calibri"/>
                <a:cs typeface="Calibri"/>
              </a:rPr>
              <a:t>reference</a:t>
            </a:r>
            <a:r>
              <a:rPr sz="662" spc="-18" dirty="0">
                <a:solidFill>
                  <a:srgbClr val="744C29"/>
                </a:solidFill>
                <a:latin typeface="Calibri"/>
                <a:cs typeface="Calibri"/>
              </a:rPr>
              <a:t> </a:t>
            </a:r>
            <a:r>
              <a:rPr sz="662" spc="-9" dirty="0">
                <a:solidFill>
                  <a:srgbClr val="744C29"/>
                </a:solidFill>
                <a:latin typeface="Calibri"/>
                <a:cs typeface="Calibri"/>
              </a:rPr>
              <a:t>group.</a:t>
            </a:r>
            <a:endParaRPr sz="662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63095" y="1823758"/>
          <a:ext cx="5588933" cy="3454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1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Indicator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152D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NH</a:t>
                      </a:r>
                      <a:r>
                        <a:rPr sz="10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White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152D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NH</a:t>
                      </a:r>
                      <a:r>
                        <a:rPr sz="10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Black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152D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Hispanic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152D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Asian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152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Economic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81FF">
                        <a:alpha val="78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Food</a:t>
                      </a:r>
                      <a:r>
                        <a:rPr sz="10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Insecurity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50" dirty="0">
                          <a:solidFill>
                            <a:srgbClr val="0065CC"/>
                          </a:solidFill>
                          <a:latin typeface="Times New Roman"/>
                          <a:cs typeface="Times New Roman"/>
                        </a:rPr>
                        <a:t>4.5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3.1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Poverty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35" dirty="0">
                          <a:latin typeface="Times New Roman"/>
                          <a:cs typeface="Times New Roman"/>
                        </a:rPr>
                        <a:t>3.2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35" dirty="0">
                          <a:latin typeface="Times New Roman"/>
                          <a:cs typeface="Times New Roman"/>
                        </a:rPr>
                        <a:t>2.3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Unemployment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35" dirty="0">
                          <a:latin typeface="Times New Roman"/>
                          <a:cs typeface="Times New Roman"/>
                        </a:rPr>
                        <a:t>2.5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Times New Roman"/>
                          <a:cs typeface="Times New Roman"/>
                        </a:rPr>
                        <a:t>Housing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Do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Own </a:t>
                      </a:r>
                      <a:r>
                        <a:rPr sz="1000" spc="-15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Home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35" dirty="0">
                          <a:latin typeface="Times New Roman"/>
                          <a:cs typeface="Times New Roman"/>
                        </a:rPr>
                        <a:t>2.5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Times New Roman"/>
                          <a:cs typeface="Times New Roman"/>
                        </a:rPr>
                        <a:t>2.0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Denied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Home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Loan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Times New Roman"/>
                          <a:cs typeface="Times New Roman"/>
                        </a:rPr>
                        <a:t>3.0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35" dirty="0">
                          <a:latin typeface="Times New Roman"/>
                          <a:cs typeface="Times New Roman"/>
                        </a:rPr>
                        <a:t>2.6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35" dirty="0">
                          <a:latin typeface="Times New Roman"/>
                          <a:cs typeface="Times New Roman"/>
                        </a:rPr>
                        <a:t>2.2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Received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Cost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Loan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35" dirty="0">
                          <a:latin typeface="Times New Roman"/>
                          <a:cs typeface="Times New Roman"/>
                        </a:rPr>
                        <a:t>2.2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35" dirty="0">
                          <a:latin typeface="Times New Roman"/>
                          <a:cs typeface="Times New Roman"/>
                        </a:rPr>
                        <a:t>2.5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Times New Roman"/>
                          <a:cs typeface="Times New Roman"/>
                        </a:rPr>
                        <a:t>0.8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1000" spc="65" dirty="0">
                          <a:latin typeface="Times New Roman"/>
                          <a:cs typeface="Times New Roman"/>
                        </a:rPr>
                        <a:t>Student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Homelessness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20" dirty="0">
                          <a:solidFill>
                            <a:srgbClr val="0065CC"/>
                          </a:solidFill>
                          <a:latin typeface="Times New Roman"/>
                          <a:cs typeface="Times New Roman"/>
                        </a:rPr>
                        <a:t>11.7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0065CC"/>
                          </a:solidFill>
                          <a:latin typeface="Times New Roman"/>
                          <a:cs typeface="Times New Roman"/>
                        </a:rPr>
                        <a:t>7.0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Legal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Household</a:t>
                      </a:r>
                      <a:r>
                        <a:rPr sz="10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Member</a:t>
                      </a:r>
                      <a:r>
                        <a:rPr sz="10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Incarceration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40" dirty="0">
                          <a:latin typeface="Times New Roman"/>
                          <a:cs typeface="Times New Roman"/>
                        </a:rPr>
                        <a:t>3.3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35" dirty="0">
                          <a:latin typeface="Times New Roman"/>
                          <a:cs typeface="Times New Roman"/>
                        </a:rPr>
                        <a:t>3.8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1000" spc="65" dirty="0">
                          <a:latin typeface="Times New Roman"/>
                          <a:cs typeface="Times New Roman"/>
                        </a:rPr>
                        <a:t>Stopped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During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Traffic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35" dirty="0">
                          <a:latin typeface="Times New Roman"/>
                          <a:cs typeface="Times New Roman"/>
                        </a:rPr>
                        <a:t>2.5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Times New Roman"/>
                          <a:cs typeface="Times New Roman"/>
                        </a:rPr>
                        <a:t>0.5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Arrested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During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Traffic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Stop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Times New Roman"/>
                          <a:cs typeface="Times New Roman"/>
                        </a:rPr>
                        <a:t>0.5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0E0E0"/>
                      </a:solidFill>
                      <a:prstDash val="solid"/>
                    </a:lnL>
                    <a:lnR w="9525">
                      <a:solidFill>
                        <a:srgbClr val="E0E0E0"/>
                      </a:solidFill>
                      <a:prstDash val="solid"/>
                    </a:lnR>
                    <a:lnT w="9525">
                      <a:solidFill>
                        <a:srgbClr val="E0E0E0"/>
                      </a:solidFill>
                      <a:prstDash val="solid"/>
                    </a:lnT>
                    <a:lnB w="9525">
                      <a:solidFill>
                        <a:srgbClr val="E0E0E0"/>
                      </a:solidFill>
                      <a:prstDash val="solid"/>
                    </a:lnB>
                    <a:solidFill>
                      <a:srgbClr val="0065CC">
                        <a:alpha val="160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6336926" y="4723280"/>
            <a:ext cx="571500" cy="529478"/>
            <a:chOff x="7029450" y="5353050"/>
            <a:chExt cx="647700" cy="600075"/>
          </a:xfrm>
        </p:grpSpPr>
        <p:sp>
          <p:nvSpPr>
            <p:cNvPr id="14" name="object 14"/>
            <p:cNvSpPr/>
            <p:nvPr/>
          </p:nvSpPr>
          <p:spPr>
            <a:xfrm>
              <a:off x="7029450" y="5353050"/>
              <a:ext cx="647700" cy="600075"/>
            </a:xfrm>
            <a:custGeom>
              <a:avLst/>
              <a:gdLst/>
              <a:ahLst/>
              <a:cxnLst/>
              <a:rect l="l" t="t" r="r" b="b"/>
              <a:pathLst>
                <a:path w="647700" h="600075">
                  <a:moveTo>
                    <a:pt x="647700" y="0"/>
                  </a:moveTo>
                  <a:lnTo>
                    <a:pt x="0" y="0"/>
                  </a:lnTo>
                  <a:lnTo>
                    <a:pt x="0" y="600075"/>
                  </a:lnTo>
                  <a:lnTo>
                    <a:pt x="647700" y="600075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7114654" y="5381624"/>
              <a:ext cx="467995" cy="533400"/>
            </a:xfrm>
            <a:custGeom>
              <a:avLst/>
              <a:gdLst/>
              <a:ahLst/>
              <a:cxnLst/>
              <a:rect l="l" t="t" r="r" b="b"/>
              <a:pathLst>
                <a:path w="467995" h="533400">
                  <a:moveTo>
                    <a:pt x="70281" y="274320"/>
                  </a:moveTo>
                  <a:lnTo>
                    <a:pt x="45287" y="303530"/>
                  </a:lnTo>
                  <a:lnTo>
                    <a:pt x="43434" y="318770"/>
                  </a:lnTo>
                  <a:lnTo>
                    <a:pt x="46392" y="335280"/>
                  </a:lnTo>
                  <a:lnTo>
                    <a:pt x="54546" y="350520"/>
                  </a:lnTo>
                  <a:lnTo>
                    <a:pt x="66815" y="360680"/>
                  </a:lnTo>
                  <a:lnTo>
                    <a:pt x="82118" y="368300"/>
                  </a:lnTo>
                  <a:lnTo>
                    <a:pt x="93494" y="396240"/>
                  </a:lnTo>
                  <a:lnTo>
                    <a:pt x="121033" y="450850"/>
                  </a:lnTo>
                  <a:lnTo>
                    <a:pt x="157475" y="499110"/>
                  </a:lnTo>
                  <a:lnTo>
                    <a:pt x="205510" y="529590"/>
                  </a:lnTo>
                  <a:lnTo>
                    <a:pt x="233883" y="533400"/>
                  </a:lnTo>
                  <a:lnTo>
                    <a:pt x="262254" y="529590"/>
                  </a:lnTo>
                  <a:lnTo>
                    <a:pt x="287696" y="518160"/>
                  </a:lnTo>
                  <a:lnTo>
                    <a:pt x="293720" y="513080"/>
                  </a:lnTo>
                  <a:lnTo>
                    <a:pt x="233883" y="513080"/>
                  </a:lnTo>
                  <a:lnTo>
                    <a:pt x="211503" y="509270"/>
                  </a:lnTo>
                  <a:lnTo>
                    <a:pt x="172020" y="483870"/>
                  </a:lnTo>
                  <a:lnTo>
                    <a:pt x="138534" y="439420"/>
                  </a:lnTo>
                  <a:lnTo>
                    <a:pt x="111337" y="383540"/>
                  </a:lnTo>
                  <a:lnTo>
                    <a:pt x="97663" y="349250"/>
                  </a:lnTo>
                  <a:lnTo>
                    <a:pt x="91046" y="347980"/>
                  </a:lnTo>
                  <a:lnTo>
                    <a:pt x="80646" y="345440"/>
                  </a:lnTo>
                  <a:lnTo>
                    <a:pt x="72253" y="339090"/>
                  </a:lnTo>
                  <a:lnTo>
                    <a:pt x="66646" y="330200"/>
                  </a:lnTo>
                  <a:lnTo>
                    <a:pt x="64604" y="318770"/>
                  </a:lnTo>
                  <a:lnTo>
                    <a:pt x="64604" y="302260"/>
                  </a:lnTo>
                  <a:lnTo>
                    <a:pt x="69723" y="298450"/>
                  </a:lnTo>
                  <a:lnTo>
                    <a:pt x="79311" y="293370"/>
                  </a:lnTo>
                  <a:lnTo>
                    <a:pt x="96342" y="293370"/>
                  </a:lnTo>
                  <a:lnTo>
                    <a:pt x="96342" y="275590"/>
                  </a:lnTo>
                  <a:lnTo>
                    <a:pt x="71259" y="275590"/>
                  </a:lnTo>
                  <a:lnTo>
                    <a:pt x="70281" y="274320"/>
                  </a:lnTo>
                  <a:close/>
                </a:path>
                <a:path w="467995" h="533400">
                  <a:moveTo>
                    <a:pt x="418622" y="293370"/>
                  </a:moveTo>
                  <a:lnTo>
                    <a:pt x="388658" y="293370"/>
                  </a:lnTo>
                  <a:lnTo>
                    <a:pt x="393242" y="294640"/>
                  </a:lnTo>
                  <a:lnTo>
                    <a:pt x="396732" y="297180"/>
                  </a:lnTo>
                  <a:lnTo>
                    <a:pt x="399926" y="300990"/>
                  </a:lnTo>
                  <a:lnTo>
                    <a:pt x="402258" y="307340"/>
                  </a:lnTo>
                  <a:lnTo>
                    <a:pt x="403161" y="318770"/>
                  </a:lnTo>
                  <a:lnTo>
                    <a:pt x="401112" y="330200"/>
                  </a:lnTo>
                  <a:lnTo>
                    <a:pt x="395493" y="339090"/>
                  </a:lnTo>
                  <a:lnTo>
                    <a:pt x="387098" y="345440"/>
                  </a:lnTo>
                  <a:lnTo>
                    <a:pt x="376720" y="347980"/>
                  </a:lnTo>
                  <a:lnTo>
                    <a:pt x="370433" y="349250"/>
                  </a:lnTo>
                  <a:lnTo>
                    <a:pt x="368122" y="355600"/>
                  </a:lnTo>
                  <a:lnTo>
                    <a:pt x="343768" y="412750"/>
                  </a:lnTo>
                  <a:lnTo>
                    <a:pt x="313232" y="463550"/>
                  </a:lnTo>
                  <a:lnTo>
                    <a:pt x="276820" y="499110"/>
                  </a:lnTo>
                  <a:lnTo>
                    <a:pt x="233883" y="513080"/>
                  </a:lnTo>
                  <a:lnTo>
                    <a:pt x="293720" y="513080"/>
                  </a:lnTo>
                  <a:lnTo>
                    <a:pt x="330098" y="476250"/>
                  </a:lnTo>
                  <a:lnTo>
                    <a:pt x="361378" y="424180"/>
                  </a:lnTo>
                  <a:lnTo>
                    <a:pt x="385648" y="368300"/>
                  </a:lnTo>
                  <a:lnTo>
                    <a:pt x="400993" y="360680"/>
                  </a:lnTo>
                  <a:lnTo>
                    <a:pt x="413258" y="350520"/>
                  </a:lnTo>
                  <a:lnTo>
                    <a:pt x="421388" y="335280"/>
                  </a:lnTo>
                  <a:lnTo>
                    <a:pt x="424332" y="318770"/>
                  </a:lnTo>
                  <a:lnTo>
                    <a:pt x="422508" y="303530"/>
                  </a:lnTo>
                  <a:lnTo>
                    <a:pt x="418622" y="293370"/>
                  </a:lnTo>
                  <a:close/>
                </a:path>
                <a:path w="467995" h="533400">
                  <a:moveTo>
                    <a:pt x="188007" y="299720"/>
                  </a:moveTo>
                  <a:lnTo>
                    <a:pt x="146596" y="299720"/>
                  </a:lnTo>
                  <a:lnTo>
                    <a:pt x="134843" y="300990"/>
                  </a:lnTo>
                  <a:lnTo>
                    <a:pt x="125642" y="304800"/>
                  </a:lnTo>
                  <a:lnTo>
                    <a:pt x="119644" y="312420"/>
                  </a:lnTo>
                  <a:lnTo>
                    <a:pt x="117500" y="323850"/>
                  </a:lnTo>
                  <a:lnTo>
                    <a:pt x="121242" y="344170"/>
                  </a:lnTo>
                  <a:lnTo>
                    <a:pt x="131448" y="359410"/>
                  </a:lnTo>
                  <a:lnTo>
                    <a:pt x="146582" y="369570"/>
                  </a:lnTo>
                  <a:lnTo>
                    <a:pt x="165112" y="373380"/>
                  </a:lnTo>
                  <a:lnTo>
                    <a:pt x="183642" y="369570"/>
                  </a:lnTo>
                  <a:lnTo>
                    <a:pt x="198777" y="359410"/>
                  </a:lnTo>
                  <a:lnTo>
                    <a:pt x="208982" y="344170"/>
                  </a:lnTo>
                  <a:lnTo>
                    <a:pt x="212725" y="323850"/>
                  </a:lnTo>
                  <a:lnTo>
                    <a:pt x="217728" y="322580"/>
                  </a:lnTo>
                  <a:lnTo>
                    <a:pt x="224561" y="320040"/>
                  </a:lnTo>
                  <a:lnTo>
                    <a:pt x="349330" y="320040"/>
                  </a:lnTo>
                  <a:lnTo>
                    <a:pt x="346523" y="308610"/>
                  </a:lnTo>
                  <a:lnTo>
                    <a:pt x="341420" y="304800"/>
                  </a:lnTo>
                  <a:lnTo>
                    <a:pt x="204787" y="304800"/>
                  </a:lnTo>
                  <a:lnTo>
                    <a:pt x="197341" y="300990"/>
                  </a:lnTo>
                  <a:lnTo>
                    <a:pt x="188007" y="299720"/>
                  </a:lnTo>
                  <a:close/>
                </a:path>
                <a:path w="467995" h="533400">
                  <a:moveTo>
                    <a:pt x="349330" y="320040"/>
                  </a:moveTo>
                  <a:lnTo>
                    <a:pt x="243154" y="320040"/>
                  </a:lnTo>
                  <a:lnTo>
                    <a:pt x="250050" y="322580"/>
                  </a:lnTo>
                  <a:lnTo>
                    <a:pt x="255041" y="323850"/>
                  </a:lnTo>
                  <a:lnTo>
                    <a:pt x="258783" y="344170"/>
                  </a:lnTo>
                  <a:lnTo>
                    <a:pt x="268989" y="359410"/>
                  </a:lnTo>
                  <a:lnTo>
                    <a:pt x="284123" y="369570"/>
                  </a:lnTo>
                  <a:lnTo>
                    <a:pt x="302653" y="373380"/>
                  </a:lnTo>
                  <a:lnTo>
                    <a:pt x="321183" y="369570"/>
                  </a:lnTo>
                  <a:lnTo>
                    <a:pt x="336318" y="359410"/>
                  </a:lnTo>
                  <a:lnTo>
                    <a:pt x="346523" y="344170"/>
                  </a:lnTo>
                  <a:lnTo>
                    <a:pt x="350266" y="323850"/>
                  </a:lnTo>
                  <a:lnTo>
                    <a:pt x="349330" y="320040"/>
                  </a:lnTo>
                  <a:close/>
                </a:path>
                <a:path w="467995" h="533400">
                  <a:moveTo>
                    <a:pt x="242572" y="299720"/>
                  </a:moveTo>
                  <a:lnTo>
                    <a:pt x="225300" y="299720"/>
                  </a:lnTo>
                  <a:lnTo>
                    <a:pt x="217601" y="300990"/>
                  </a:lnTo>
                  <a:lnTo>
                    <a:pt x="210769" y="302260"/>
                  </a:lnTo>
                  <a:lnTo>
                    <a:pt x="204787" y="304800"/>
                  </a:lnTo>
                  <a:lnTo>
                    <a:pt x="263309" y="304800"/>
                  </a:lnTo>
                  <a:lnTo>
                    <a:pt x="257284" y="302260"/>
                  </a:lnTo>
                  <a:lnTo>
                    <a:pt x="250372" y="300990"/>
                  </a:lnTo>
                  <a:lnTo>
                    <a:pt x="242572" y="299720"/>
                  </a:lnTo>
                  <a:close/>
                </a:path>
                <a:path w="467995" h="533400">
                  <a:moveTo>
                    <a:pt x="321183" y="299720"/>
                  </a:moveTo>
                  <a:lnTo>
                    <a:pt x="279981" y="299720"/>
                  </a:lnTo>
                  <a:lnTo>
                    <a:pt x="270731" y="300990"/>
                  </a:lnTo>
                  <a:lnTo>
                    <a:pt x="263309" y="304800"/>
                  </a:lnTo>
                  <a:lnTo>
                    <a:pt x="341420" y="304800"/>
                  </a:lnTo>
                  <a:lnTo>
                    <a:pt x="336318" y="300990"/>
                  </a:lnTo>
                  <a:lnTo>
                    <a:pt x="321183" y="299720"/>
                  </a:lnTo>
                  <a:close/>
                </a:path>
                <a:path w="467995" h="533400">
                  <a:moveTo>
                    <a:pt x="392582" y="252730"/>
                  </a:moveTo>
                  <a:lnTo>
                    <a:pt x="371424" y="252730"/>
                  </a:lnTo>
                  <a:lnTo>
                    <a:pt x="371424" y="295910"/>
                  </a:lnTo>
                  <a:lnTo>
                    <a:pt x="383654" y="293370"/>
                  </a:lnTo>
                  <a:lnTo>
                    <a:pt x="418622" y="293370"/>
                  </a:lnTo>
                  <a:lnTo>
                    <a:pt x="417650" y="290830"/>
                  </a:lnTo>
                  <a:lnTo>
                    <a:pt x="410675" y="281940"/>
                  </a:lnTo>
                  <a:lnTo>
                    <a:pt x="402501" y="275590"/>
                  </a:lnTo>
                  <a:lnTo>
                    <a:pt x="398907" y="274320"/>
                  </a:lnTo>
                  <a:lnTo>
                    <a:pt x="395757" y="274320"/>
                  </a:lnTo>
                  <a:lnTo>
                    <a:pt x="392582" y="273050"/>
                  </a:lnTo>
                  <a:lnTo>
                    <a:pt x="392582" y="252730"/>
                  </a:lnTo>
                  <a:close/>
                </a:path>
                <a:path w="467995" h="533400">
                  <a:moveTo>
                    <a:pt x="96342" y="293370"/>
                  </a:moveTo>
                  <a:lnTo>
                    <a:pt x="84429" y="293370"/>
                  </a:lnTo>
                  <a:lnTo>
                    <a:pt x="96342" y="294640"/>
                  </a:lnTo>
                  <a:lnTo>
                    <a:pt x="96342" y="293370"/>
                  </a:lnTo>
                  <a:close/>
                </a:path>
                <a:path w="467995" h="533400">
                  <a:moveTo>
                    <a:pt x="143811" y="252730"/>
                  </a:moveTo>
                  <a:lnTo>
                    <a:pt x="96342" y="252730"/>
                  </a:lnTo>
                  <a:lnTo>
                    <a:pt x="98450" y="254000"/>
                  </a:lnTo>
                  <a:lnTo>
                    <a:pt x="99644" y="255270"/>
                  </a:lnTo>
                  <a:lnTo>
                    <a:pt x="121829" y="266700"/>
                  </a:lnTo>
                  <a:lnTo>
                    <a:pt x="151066" y="278130"/>
                  </a:lnTo>
                  <a:lnTo>
                    <a:pt x="188151" y="285750"/>
                  </a:lnTo>
                  <a:lnTo>
                    <a:pt x="233883" y="288290"/>
                  </a:lnTo>
                  <a:lnTo>
                    <a:pt x="279614" y="285750"/>
                  </a:lnTo>
                  <a:lnTo>
                    <a:pt x="316699" y="278130"/>
                  </a:lnTo>
                  <a:lnTo>
                    <a:pt x="345936" y="266700"/>
                  </a:lnTo>
                  <a:lnTo>
                    <a:pt x="233883" y="266700"/>
                  </a:lnTo>
                  <a:lnTo>
                    <a:pt x="190918" y="264160"/>
                  </a:lnTo>
                  <a:lnTo>
                    <a:pt x="156873" y="257810"/>
                  </a:lnTo>
                  <a:lnTo>
                    <a:pt x="143811" y="252730"/>
                  </a:lnTo>
                  <a:close/>
                </a:path>
                <a:path w="467995" h="533400">
                  <a:moveTo>
                    <a:pt x="233883" y="0"/>
                  </a:moveTo>
                  <a:lnTo>
                    <a:pt x="223794" y="1270"/>
                  </a:lnTo>
                  <a:lnTo>
                    <a:pt x="203988" y="8890"/>
                  </a:lnTo>
                  <a:lnTo>
                    <a:pt x="193878" y="15240"/>
                  </a:lnTo>
                  <a:lnTo>
                    <a:pt x="183374" y="21590"/>
                  </a:lnTo>
                  <a:lnTo>
                    <a:pt x="172370" y="29210"/>
                  </a:lnTo>
                  <a:lnTo>
                    <a:pt x="160795" y="36830"/>
                  </a:lnTo>
                  <a:lnTo>
                    <a:pt x="148577" y="45720"/>
                  </a:lnTo>
                  <a:lnTo>
                    <a:pt x="121981" y="62230"/>
                  </a:lnTo>
                  <a:lnTo>
                    <a:pt x="92182" y="78740"/>
                  </a:lnTo>
                  <a:lnTo>
                    <a:pt x="58841" y="91440"/>
                  </a:lnTo>
                  <a:lnTo>
                    <a:pt x="21615" y="101600"/>
                  </a:lnTo>
                  <a:lnTo>
                    <a:pt x="16459" y="101600"/>
                  </a:lnTo>
                  <a:lnTo>
                    <a:pt x="12115" y="102870"/>
                  </a:lnTo>
                  <a:lnTo>
                    <a:pt x="4660" y="109220"/>
                  </a:lnTo>
                  <a:lnTo>
                    <a:pt x="2171" y="113030"/>
                  </a:lnTo>
                  <a:lnTo>
                    <a:pt x="0" y="125730"/>
                  </a:lnTo>
                  <a:lnTo>
                    <a:pt x="3098" y="130810"/>
                  </a:lnTo>
                  <a:lnTo>
                    <a:pt x="4089" y="133350"/>
                  </a:lnTo>
                  <a:lnTo>
                    <a:pt x="11648" y="147320"/>
                  </a:lnTo>
                  <a:lnTo>
                    <a:pt x="21394" y="157480"/>
                  </a:lnTo>
                  <a:lnTo>
                    <a:pt x="32076" y="167640"/>
                  </a:lnTo>
                  <a:lnTo>
                    <a:pt x="51253" y="184150"/>
                  </a:lnTo>
                  <a:lnTo>
                    <a:pt x="58181" y="191770"/>
                  </a:lnTo>
                  <a:lnTo>
                    <a:pt x="62781" y="201930"/>
                  </a:lnTo>
                  <a:lnTo>
                    <a:pt x="64604" y="213360"/>
                  </a:lnTo>
                  <a:lnTo>
                    <a:pt x="64566" y="214630"/>
                  </a:lnTo>
                  <a:lnTo>
                    <a:pt x="64922" y="215900"/>
                  </a:lnTo>
                  <a:lnTo>
                    <a:pt x="65239" y="218440"/>
                  </a:lnTo>
                  <a:lnTo>
                    <a:pt x="66116" y="219710"/>
                  </a:lnTo>
                  <a:lnTo>
                    <a:pt x="67576" y="222250"/>
                  </a:lnTo>
                  <a:lnTo>
                    <a:pt x="68808" y="223520"/>
                  </a:lnTo>
                  <a:lnTo>
                    <a:pt x="70370" y="227330"/>
                  </a:lnTo>
                  <a:lnTo>
                    <a:pt x="73774" y="231140"/>
                  </a:lnTo>
                  <a:lnTo>
                    <a:pt x="74523" y="232410"/>
                  </a:lnTo>
                  <a:lnTo>
                    <a:pt x="75184" y="232410"/>
                  </a:lnTo>
                  <a:lnTo>
                    <a:pt x="75184" y="274320"/>
                  </a:lnTo>
                  <a:lnTo>
                    <a:pt x="71259" y="275590"/>
                  </a:lnTo>
                  <a:lnTo>
                    <a:pt x="96342" y="275590"/>
                  </a:lnTo>
                  <a:lnTo>
                    <a:pt x="96342" y="252730"/>
                  </a:lnTo>
                  <a:lnTo>
                    <a:pt x="143811" y="252730"/>
                  </a:lnTo>
                  <a:lnTo>
                    <a:pt x="130748" y="247650"/>
                  </a:lnTo>
                  <a:lnTo>
                    <a:pt x="111544" y="237490"/>
                  </a:lnTo>
                  <a:lnTo>
                    <a:pt x="104239" y="232410"/>
                  </a:lnTo>
                  <a:lnTo>
                    <a:pt x="98304" y="226060"/>
                  </a:lnTo>
                  <a:lnTo>
                    <a:pt x="93616" y="220980"/>
                  </a:lnTo>
                  <a:lnTo>
                    <a:pt x="90055" y="217170"/>
                  </a:lnTo>
                  <a:lnTo>
                    <a:pt x="136985" y="195580"/>
                  </a:lnTo>
                  <a:lnTo>
                    <a:pt x="82778" y="195580"/>
                  </a:lnTo>
                  <a:lnTo>
                    <a:pt x="77979" y="184150"/>
                  </a:lnTo>
                  <a:lnTo>
                    <a:pt x="71586" y="175260"/>
                  </a:lnTo>
                  <a:lnTo>
                    <a:pt x="64179" y="166370"/>
                  </a:lnTo>
                  <a:lnTo>
                    <a:pt x="56337" y="160020"/>
                  </a:lnTo>
                  <a:lnTo>
                    <a:pt x="45931" y="151130"/>
                  </a:lnTo>
                  <a:lnTo>
                    <a:pt x="36602" y="142240"/>
                  </a:lnTo>
                  <a:lnTo>
                    <a:pt x="29039" y="134620"/>
                  </a:lnTo>
                  <a:lnTo>
                    <a:pt x="23926" y="125730"/>
                  </a:lnTo>
                  <a:lnTo>
                    <a:pt x="23126" y="123190"/>
                  </a:lnTo>
                  <a:lnTo>
                    <a:pt x="23507" y="123190"/>
                  </a:lnTo>
                  <a:lnTo>
                    <a:pt x="25247" y="121920"/>
                  </a:lnTo>
                  <a:lnTo>
                    <a:pt x="65456" y="111760"/>
                  </a:lnTo>
                  <a:lnTo>
                    <a:pt x="101128" y="97790"/>
                  </a:lnTo>
                  <a:lnTo>
                    <a:pt x="160159" y="63500"/>
                  </a:lnTo>
                  <a:lnTo>
                    <a:pt x="194958" y="39370"/>
                  </a:lnTo>
                  <a:lnTo>
                    <a:pt x="204787" y="33020"/>
                  </a:lnTo>
                  <a:lnTo>
                    <a:pt x="213675" y="29210"/>
                  </a:lnTo>
                  <a:lnTo>
                    <a:pt x="221549" y="25400"/>
                  </a:lnTo>
                  <a:lnTo>
                    <a:pt x="228317" y="22860"/>
                  </a:lnTo>
                  <a:lnTo>
                    <a:pt x="233883" y="21590"/>
                  </a:lnTo>
                  <a:lnTo>
                    <a:pt x="292163" y="21590"/>
                  </a:lnTo>
                  <a:lnTo>
                    <a:pt x="281995" y="15240"/>
                  </a:lnTo>
                  <a:lnTo>
                    <a:pt x="258880" y="5080"/>
                  </a:lnTo>
                  <a:lnTo>
                    <a:pt x="233883" y="0"/>
                  </a:lnTo>
                  <a:close/>
                </a:path>
                <a:path w="467995" h="533400">
                  <a:moveTo>
                    <a:pt x="356595" y="181610"/>
                  </a:moveTo>
                  <a:lnTo>
                    <a:pt x="233883" y="181610"/>
                  </a:lnTo>
                  <a:lnTo>
                    <a:pt x="272264" y="184150"/>
                  </a:lnTo>
                  <a:lnTo>
                    <a:pt x="304455" y="187960"/>
                  </a:lnTo>
                  <a:lnTo>
                    <a:pt x="351586" y="203200"/>
                  </a:lnTo>
                  <a:lnTo>
                    <a:pt x="377710" y="217170"/>
                  </a:lnTo>
                  <a:lnTo>
                    <a:pt x="374149" y="220980"/>
                  </a:lnTo>
                  <a:lnTo>
                    <a:pt x="369462" y="226060"/>
                  </a:lnTo>
                  <a:lnTo>
                    <a:pt x="337017" y="247650"/>
                  </a:lnTo>
                  <a:lnTo>
                    <a:pt x="276848" y="264160"/>
                  </a:lnTo>
                  <a:lnTo>
                    <a:pt x="233883" y="266700"/>
                  </a:lnTo>
                  <a:lnTo>
                    <a:pt x="345936" y="266700"/>
                  </a:lnTo>
                  <a:lnTo>
                    <a:pt x="368122" y="255270"/>
                  </a:lnTo>
                  <a:lnTo>
                    <a:pt x="370306" y="252730"/>
                  </a:lnTo>
                  <a:lnTo>
                    <a:pt x="392582" y="252730"/>
                  </a:lnTo>
                  <a:lnTo>
                    <a:pt x="392582" y="232410"/>
                  </a:lnTo>
                  <a:lnTo>
                    <a:pt x="393242" y="232410"/>
                  </a:lnTo>
                  <a:lnTo>
                    <a:pt x="393992" y="231140"/>
                  </a:lnTo>
                  <a:lnTo>
                    <a:pt x="398145" y="226060"/>
                  </a:lnTo>
                  <a:lnTo>
                    <a:pt x="400850" y="220980"/>
                  </a:lnTo>
                  <a:lnTo>
                    <a:pt x="400977" y="220980"/>
                  </a:lnTo>
                  <a:lnTo>
                    <a:pt x="401243" y="219710"/>
                  </a:lnTo>
                  <a:lnTo>
                    <a:pt x="401764" y="219710"/>
                  </a:lnTo>
                  <a:lnTo>
                    <a:pt x="402628" y="217170"/>
                  </a:lnTo>
                  <a:lnTo>
                    <a:pt x="402958" y="217170"/>
                  </a:lnTo>
                  <a:lnTo>
                    <a:pt x="403174" y="215900"/>
                  </a:lnTo>
                  <a:lnTo>
                    <a:pt x="403161" y="213360"/>
                  </a:lnTo>
                  <a:lnTo>
                    <a:pt x="404881" y="198120"/>
                  </a:lnTo>
                  <a:lnTo>
                    <a:pt x="405993" y="195580"/>
                  </a:lnTo>
                  <a:lnTo>
                    <a:pt x="384327" y="195580"/>
                  </a:lnTo>
                  <a:lnTo>
                    <a:pt x="379294" y="191770"/>
                  </a:lnTo>
                  <a:lnTo>
                    <a:pt x="373619" y="189230"/>
                  </a:lnTo>
                  <a:lnTo>
                    <a:pt x="367180" y="185420"/>
                  </a:lnTo>
                  <a:lnTo>
                    <a:pt x="359854" y="182880"/>
                  </a:lnTo>
                  <a:lnTo>
                    <a:pt x="356595" y="181610"/>
                  </a:lnTo>
                  <a:close/>
                </a:path>
                <a:path w="467995" h="533400">
                  <a:moveTo>
                    <a:pt x="233883" y="160020"/>
                  </a:moveTo>
                  <a:lnTo>
                    <a:pt x="193463" y="162560"/>
                  </a:lnTo>
                  <a:lnTo>
                    <a:pt x="159157" y="167640"/>
                  </a:lnTo>
                  <a:lnTo>
                    <a:pt x="130722" y="173990"/>
                  </a:lnTo>
                  <a:lnTo>
                    <a:pt x="107911" y="182880"/>
                  </a:lnTo>
                  <a:lnTo>
                    <a:pt x="100348" y="185420"/>
                  </a:lnTo>
                  <a:lnTo>
                    <a:pt x="93716" y="189230"/>
                  </a:lnTo>
                  <a:lnTo>
                    <a:pt x="87898" y="193040"/>
                  </a:lnTo>
                  <a:lnTo>
                    <a:pt x="82778" y="195580"/>
                  </a:lnTo>
                  <a:lnTo>
                    <a:pt x="136985" y="195580"/>
                  </a:lnTo>
                  <a:lnTo>
                    <a:pt x="163315" y="187960"/>
                  </a:lnTo>
                  <a:lnTo>
                    <a:pt x="195503" y="184150"/>
                  </a:lnTo>
                  <a:lnTo>
                    <a:pt x="233883" y="181610"/>
                  </a:lnTo>
                  <a:lnTo>
                    <a:pt x="356595" y="181610"/>
                  </a:lnTo>
                  <a:lnTo>
                    <a:pt x="337044" y="173990"/>
                  </a:lnTo>
                  <a:lnTo>
                    <a:pt x="308608" y="167640"/>
                  </a:lnTo>
                  <a:lnTo>
                    <a:pt x="274302" y="162560"/>
                  </a:lnTo>
                  <a:lnTo>
                    <a:pt x="233883" y="160020"/>
                  </a:lnTo>
                  <a:close/>
                </a:path>
                <a:path w="467995" h="533400">
                  <a:moveTo>
                    <a:pt x="292163" y="21590"/>
                  </a:moveTo>
                  <a:lnTo>
                    <a:pt x="233883" y="21590"/>
                  </a:lnTo>
                  <a:lnTo>
                    <a:pt x="252917" y="25400"/>
                  </a:lnTo>
                  <a:lnTo>
                    <a:pt x="272151" y="34290"/>
                  </a:lnTo>
                  <a:lnTo>
                    <a:pt x="292504" y="46990"/>
                  </a:lnTo>
                  <a:lnTo>
                    <a:pt x="314896" y="63500"/>
                  </a:lnTo>
                  <a:lnTo>
                    <a:pt x="340172" y="81280"/>
                  </a:lnTo>
                  <a:lnTo>
                    <a:pt x="369225" y="97790"/>
                  </a:lnTo>
                  <a:lnTo>
                    <a:pt x="403020" y="111760"/>
                  </a:lnTo>
                  <a:lnTo>
                    <a:pt x="442518" y="121920"/>
                  </a:lnTo>
                  <a:lnTo>
                    <a:pt x="444258" y="123190"/>
                  </a:lnTo>
                  <a:lnTo>
                    <a:pt x="444639" y="123190"/>
                  </a:lnTo>
                  <a:lnTo>
                    <a:pt x="443839" y="125730"/>
                  </a:lnTo>
                  <a:lnTo>
                    <a:pt x="438891" y="133350"/>
                  </a:lnTo>
                  <a:lnTo>
                    <a:pt x="431523" y="140970"/>
                  </a:lnTo>
                  <a:lnTo>
                    <a:pt x="422294" y="147320"/>
                  </a:lnTo>
                  <a:lnTo>
                    <a:pt x="411759" y="156210"/>
                  </a:lnTo>
                  <a:lnTo>
                    <a:pt x="403392" y="162560"/>
                  </a:lnTo>
                  <a:lnTo>
                    <a:pt x="395600" y="171450"/>
                  </a:lnTo>
                  <a:lnTo>
                    <a:pt x="389029" y="182880"/>
                  </a:lnTo>
                  <a:lnTo>
                    <a:pt x="384327" y="195580"/>
                  </a:lnTo>
                  <a:lnTo>
                    <a:pt x="405993" y="195580"/>
                  </a:lnTo>
                  <a:lnTo>
                    <a:pt x="409330" y="187960"/>
                  </a:lnTo>
                  <a:lnTo>
                    <a:pt x="416070" y="180340"/>
                  </a:lnTo>
                  <a:lnTo>
                    <a:pt x="424662" y="172720"/>
                  </a:lnTo>
                  <a:lnTo>
                    <a:pt x="434955" y="165100"/>
                  </a:lnTo>
                  <a:lnTo>
                    <a:pt x="445846" y="157480"/>
                  </a:lnTo>
                  <a:lnTo>
                    <a:pt x="455898" y="147320"/>
                  </a:lnTo>
                  <a:lnTo>
                    <a:pt x="463677" y="133350"/>
                  </a:lnTo>
                  <a:lnTo>
                    <a:pt x="464654" y="130810"/>
                  </a:lnTo>
                  <a:lnTo>
                    <a:pt x="467766" y="125730"/>
                  </a:lnTo>
                  <a:lnTo>
                    <a:pt x="465594" y="113030"/>
                  </a:lnTo>
                  <a:lnTo>
                    <a:pt x="463105" y="109220"/>
                  </a:lnTo>
                  <a:lnTo>
                    <a:pt x="455650" y="102870"/>
                  </a:lnTo>
                  <a:lnTo>
                    <a:pt x="451294" y="101600"/>
                  </a:lnTo>
                  <a:lnTo>
                    <a:pt x="446151" y="101600"/>
                  </a:lnTo>
                  <a:lnTo>
                    <a:pt x="409874" y="92710"/>
                  </a:lnTo>
                  <a:lnTo>
                    <a:pt x="378699" y="78740"/>
                  </a:lnTo>
                  <a:lnTo>
                    <a:pt x="351494" y="63500"/>
                  </a:lnTo>
                  <a:lnTo>
                    <a:pt x="304365" y="29210"/>
                  </a:lnTo>
                  <a:lnTo>
                    <a:pt x="292163" y="21590"/>
                  </a:lnTo>
                  <a:close/>
                </a:path>
                <a:path w="467995" h="533400">
                  <a:moveTo>
                    <a:pt x="244237" y="64770"/>
                  </a:moveTo>
                  <a:lnTo>
                    <a:pt x="233883" y="64770"/>
                  </a:lnTo>
                  <a:lnTo>
                    <a:pt x="221530" y="67310"/>
                  </a:lnTo>
                  <a:lnTo>
                    <a:pt x="211442" y="72390"/>
                  </a:lnTo>
                  <a:lnTo>
                    <a:pt x="204640" y="77470"/>
                  </a:lnTo>
                  <a:lnTo>
                    <a:pt x="202145" y="80010"/>
                  </a:lnTo>
                  <a:lnTo>
                    <a:pt x="204640" y="95250"/>
                  </a:lnTo>
                  <a:lnTo>
                    <a:pt x="211442" y="110490"/>
                  </a:lnTo>
                  <a:lnTo>
                    <a:pt x="221530" y="123190"/>
                  </a:lnTo>
                  <a:lnTo>
                    <a:pt x="233883" y="128270"/>
                  </a:lnTo>
                  <a:lnTo>
                    <a:pt x="246235" y="123190"/>
                  </a:lnTo>
                  <a:lnTo>
                    <a:pt x="256324" y="110490"/>
                  </a:lnTo>
                  <a:lnTo>
                    <a:pt x="263126" y="95250"/>
                  </a:lnTo>
                  <a:lnTo>
                    <a:pt x="265620" y="80010"/>
                  </a:lnTo>
                  <a:lnTo>
                    <a:pt x="257130" y="71120"/>
                  </a:lnTo>
                  <a:lnTo>
                    <a:pt x="250994" y="66040"/>
                  </a:lnTo>
                  <a:lnTo>
                    <a:pt x="244237" y="64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40727" y="1333500"/>
            <a:ext cx="4452657" cy="31678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985" b="1" spc="75" dirty="0">
                <a:solidFill>
                  <a:srgbClr val="0065CC"/>
                </a:solidFill>
                <a:latin typeface="Calibri"/>
                <a:cs typeface="Calibri"/>
              </a:rPr>
              <a:t>Economic,</a:t>
            </a:r>
            <a:r>
              <a:rPr sz="1985" b="1" spc="-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985" b="1" spc="66" dirty="0">
                <a:solidFill>
                  <a:srgbClr val="0065CC"/>
                </a:solidFill>
                <a:latin typeface="Calibri"/>
                <a:cs typeface="Calibri"/>
              </a:rPr>
              <a:t>Housing</a:t>
            </a:r>
            <a:r>
              <a:rPr sz="1985" b="1" spc="-49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985" b="1" spc="62" dirty="0">
                <a:solidFill>
                  <a:srgbClr val="0065CC"/>
                </a:solidFill>
                <a:latin typeface="Calibri"/>
                <a:cs typeface="Calibri"/>
              </a:rPr>
              <a:t>and</a:t>
            </a:r>
            <a:r>
              <a:rPr sz="1985" b="1" spc="-53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985" b="1" spc="93" dirty="0">
                <a:solidFill>
                  <a:srgbClr val="0065CC"/>
                </a:solidFill>
                <a:latin typeface="Calibri"/>
                <a:cs typeface="Calibri"/>
              </a:rPr>
              <a:t>Legal</a:t>
            </a:r>
            <a:r>
              <a:rPr sz="1985" b="1" spc="-49" dirty="0">
                <a:solidFill>
                  <a:srgbClr val="0065CC"/>
                </a:solidFill>
                <a:latin typeface="Calibri"/>
                <a:cs typeface="Calibri"/>
              </a:rPr>
              <a:t> </a:t>
            </a:r>
            <a:r>
              <a:rPr sz="1985" b="1" spc="53" dirty="0">
                <a:solidFill>
                  <a:srgbClr val="0065CC"/>
                </a:solidFill>
                <a:latin typeface="Calibri"/>
                <a:cs typeface="Calibri"/>
              </a:rPr>
              <a:t>Indicators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9686925" y="7401991"/>
            <a:ext cx="27749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0" i="0">
                <a:solidFill>
                  <a:srgbClr val="32323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789"/>
              </a:lnSpc>
            </a:pPr>
            <a:fld id="{81D60167-4931-47E6-BA6A-407CBD079E47}" type="slidenum">
              <a:rPr lang="en-US" spc="-50" smtClean="0">
                <a:solidFill>
                  <a:srgbClr val="333333"/>
                </a:solidFill>
              </a:rPr>
              <a:pPr marL="38100">
                <a:lnSpc>
                  <a:spcPts val="1789"/>
                </a:lnSpc>
              </a:pPr>
              <a:t>67</a:t>
            </a:fld>
            <a:endParaRPr spc="-22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1690-F6E1-F597-492B-B601CA9F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238999" cy="685800"/>
          </a:xfrm>
        </p:spPr>
        <p:txBody>
          <a:bodyPr>
            <a:normAutofit/>
          </a:bodyPr>
          <a:lstStyle/>
          <a:p>
            <a:r>
              <a:rPr lang="en-US" dirty="0"/>
              <a:t>Goals Aligned to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47025-1902-3B94-CFF3-1CCAB2173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54" y="838200"/>
            <a:ext cx="8925046" cy="57912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Promote a culture of friendship and engagement </a:t>
            </a:r>
          </a:p>
          <a:p>
            <a:pPr marL="400050" lvl="1" indent="0">
              <a:buNone/>
            </a:pPr>
            <a:r>
              <a:rPr lang="en-US" sz="2000" i="1" dirty="0"/>
              <a:t>Goal 1 </a:t>
            </a:r>
            <a:r>
              <a:rPr lang="en-US" sz="2000" dirty="0"/>
              <a:t>Enhance harmony and friendship with the Columbia (MD) Chapter, increasing participation in friendship activities by at least 20% by 2025 </a:t>
            </a:r>
          </a:p>
          <a:p>
            <a:pPr marL="400050" lvl="1" indent="0">
              <a:buNone/>
            </a:pPr>
            <a:r>
              <a:rPr lang="en-US" sz="2000" i="1" dirty="0"/>
              <a:t>Goal 2 Increase participation in membership Chapter meetings, averaging 80% in attendance by  2023-2025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Promote a culture of transformational community service</a:t>
            </a:r>
          </a:p>
          <a:p>
            <a:pPr marL="400050" lvl="1" indent="0">
              <a:buNone/>
            </a:pPr>
            <a:r>
              <a:rPr lang="en-US" sz="2000" dirty="0"/>
              <a:t>Goal 1 Plan, implement an umbrella program; align with National priorities by 2023-2025</a:t>
            </a:r>
          </a:p>
          <a:p>
            <a:pPr marL="400050" lvl="1" indent="0">
              <a:buNone/>
            </a:pPr>
            <a:r>
              <a:rPr lang="en-US" sz="2000" dirty="0"/>
              <a:t>Goal 2 Plan, implement one or more  integrated programs,  align with National priorities by 2023-2025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Promote a culture of fiscal responsibility</a:t>
            </a:r>
          </a:p>
          <a:p>
            <a:pPr marL="400050" lvl="1" indent="0">
              <a:buNone/>
            </a:pPr>
            <a:r>
              <a:rPr lang="en-US" sz="2000" i="1" dirty="0"/>
              <a:t>Goal 1 Double our existing program budget by 2025</a:t>
            </a:r>
          </a:p>
          <a:p>
            <a:pPr marL="400050" lvl="1" indent="0">
              <a:buNone/>
            </a:pPr>
            <a:r>
              <a:rPr lang="en-US" sz="2000" i="1" dirty="0"/>
              <a:t>Goal 2</a:t>
            </a:r>
            <a:r>
              <a:rPr lang="en-US" sz="2000" dirty="0"/>
              <a:t> Double our existing scholarship budget by 2025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Promote a culture of organizational excellence and alignment </a:t>
            </a:r>
          </a:p>
          <a:p>
            <a:pPr marL="400050" lvl="1" indent="0">
              <a:buNone/>
            </a:pPr>
            <a:r>
              <a:rPr lang="en-US" sz="2000" i="1" dirty="0"/>
              <a:t>Goal 1 Create an environment that fosters engagement, measured by  90% engagement satisfaction of the Chapter by 2025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Promote a culture of brand awareness</a:t>
            </a:r>
          </a:p>
          <a:p>
            <a:pPr marL="400050" lvl="1" indent="0">
              <a:buNone/>
            </a:pPr>
            <a:r>
              <a:rPr lang="en-US" sz="2000" i="1" dirty="0"/>
              <a:t>Goal 1 Increase utilization of strategically targeted media by 20% from 2023-2025</a:t>
            </a:r>
          </a:p>
          <a:p>
            <a:pPr marL="400050" lvl="1" indent="0">
              <a:buNone/>
            </a:pPr>
            <a:r>
              <a:rPr lang="en-US" sz="2000" i="1" dirty="0"/>
              <a:t>Goal 2 Increase our social media followers by 10% by 2025</a:t>
            </a:r>
          </a:p>
          <a:p>
            <a:pPr marL="400050" lvl="1" indent="0">
              <a:buNone/>
            </a:pPr>
            <a:endParaRPr lang="en-US" sz="2000" i="1" dirty="0"/>
          </a:p>
          <a:p>
            <a:pPr marL="400050" lvl="1" indent="0">
              <a:buNone/>
            </a:pP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16D83A-AB1E-3263-25EE-EBA9B38CD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76200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615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6000">
        <p15:prstTrans prst="origami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2362E1-5DFF-4E0D-A07F-EC9ABE15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91" y="1059510"/>
            <a:ext cx="6347713" cy="640380"/>
          </a:xfrm>
        </p:spPr>
        <p:txBody>
          <a:bodyPr/>
          <a:lstStyle/>
          <a:p>
            <a:r>
              <a:rPr lang="en-US" dirty="0"/>
              <a:t>Strategic Priority #1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BD7E044B-B169-473C-A44F-26C84821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9" y="4908992"/>
            <a:ext cx="1694407" cy="95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8FB08-6314-4013-8A23-6BE8839C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/>
            <a:fld id="{B5183004-C8B6-49A5-9F23-3180723EAD3C}" type="slidenum">
              <a:rPr lang="en-US" smtClean="0"/>
              <a:pPr/>
              <a:t>8</a:t>
            </a:fld>
            <a:endParaRPr lang="en-US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A18E7E-3524-BB46-2517-1BDA62590802}"/>
              </a:ext>
            </a:extLst>
          </p:cNvPr>
          <p:cNvSpPr txBox="1">
            <a:spLocks/>
          </p:cNvSpPr>
          <p:nvPr/>
        </p:nvSpPr>
        <p:spPr>
          <a:xfrm>
            <a:off x="145790" y="1751760"/>
            <a:ext cx="3943350" cy="305349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r>
              <a:rPr lang="en-US" sz="2100" dirty="0">
                <a:solidFill>
                  <a:sysClr val="windowText" lastClr="000000"/>
                </a:solidFill>
                <a:latin typeface="Calibri" panose="020F0502020204030204"/>
              </a:rPr>
              <a:t>Promote a Culture Friendship and Engagement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Enhance harmony and friendship with the Columbia (MD) Chapter, increasing participation in friendship activities by at least 20% by 2025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Increase participation in membership Chapter meetings, averaging 80% in attendance by 2023-2025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endParaRPr lang="en-US" sz="18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  <a:defRPr/>
            </a:pPr>
            <a:endParaRPr lang="en-US" sz="18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0247DA-09CA-2EF9-DF20-E2B06B4666C0}"/>
              </a:ext>
            </a:extLst>
          </p:cNvPr>
          <p:cNvSpPr/>
          <p:nvPr/>
        </p:nvSpPr>
        <p:spPr>
          <a:xfrm>
            <a:off x="4247761" y="1642175"/>
            <a:ext cx="2874995" cy="31630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u="sng" dirty="0"/>
              <a:t>Primary Responsibility</a:t>
            </a:r>
          </a:p>
          <a:p>
            <a:pPr algn="ctr"/>
            <a:r>
              <a:rPr lang="en-US" sz="1350" dirty="0"/>
              <a:t>Membership Committee</a:t>
            </a:r>
          </a:p>
          <a:p>
            <a:pPr algn="ctr"/>
            <a:r>
              <a:rPr lang="en-US" sz="1350" i="1" dirty="0"/>
              <a:t>Link Regina Clay</a:t>
            </a:r>
          </a:p>
          <a:p>
            <a:pPr algn="ctr"/>
            <a:endParaRPr lang="en-US" sz="1350" dirty="0"/>
          </a:p>
          <a:p>
            <a:pPr algn="ctr"/>
            <a:r>
              <a:rPr lang="en-US" sz="1350" b="1" u="sng" dirty="0"/>
              <a:t>Secondary Responsibility</a:t>
            </a:r>
          </a:p>
          <a:p>
            <a:pPr algn="ctr"/>
            <a:r>
              <a:rPr lang="en-US" sz="1350" dirty="0"/>
              <a:t>Executive Committee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6856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2362E1-5DFF-4E0D-A07F-EC9ABE15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91" y="1059510"/>
            <a:ext cx="6347713" cy="640380"/>
          </a:xfrm>
        </p:spPr>
        <p:txBody>
          <a:bodyPr/>
          <a:lstStyle/>
          <a:p>
            <a:r>
              <a:rPr lang="en-US" dirty="0"/>
              <a:t>Strategic Priority #3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BD7E044B-B169-473C-A44F-26C84821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9" y="4908992"/>
            <a:ext cx="1694407" cy="95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8FB08-6314-4013-8A23-6BE8839C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/>
            <a:fld id="{B5183004-C8B6-49A5-9F23-3180723EAD3C}" type="slidenum">
              <a:rPr lang="en-US" smtClean="0"/>
              <a:pPr/>
              <a:t>9</a:t>
            </a:fld>
            <a:endParaRPr lang="en-US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A18E7E-3524-BB46-2517-1BDA62590802}"/>
              </a:ext>
            </a:extLst>
          </p:cNvPr>
          <p:cNvSpPr txBox="1">
            <a:spLocks/>
          </p:cNvSpPr>
          <p:nvPr/>
        </p:nvSpPr>
        <p:spPr>
          <a:xfrm>
            <a:off x="145790" y="1751760"/>
            <a:ext cx="3943350" cy="305349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r>
              <a:rPr lang="en-US" sz="2100" dirty="0">
                <a:solidFill>
                  <a:sysClr val="windowText" lastClr="000000"/>
                </a:solidFill>
                <a:latin typeface="Calibri" panose="020F0502020204030204"/>
              </a:rPr>
              <a:t>Promote a Culture Fiscal Responsibility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Double our exiting program budget by 2025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Double our existing scholarship budget by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0247DA-09CA-2EF9-DF20-E2B06B4666C0}"/>
              </a:ext>
            </a:extLst>
          </p:cNvPr>
          <p:cNvSpPr/>
          <p:nvPr/>
        </p:nvSpPr>
        <p:spPr>
          <a:xfrm>
            <a:off x="4247761" y="1059510"/>
            <a:ext cx="2890157" cy="41364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u="sng" dirty="0"/>
              <a:t>Primary Responsibility</a:t>
            </a:r>
          </a:p>
          <a:p>
            <a:pPr algn="ctr"/>
            <a:endParaRPr lang="en-US" sz="1350" b="1" dirty="0"/>
          </a:p>
          <a:p>
            <a:pPr algn="ctr"/>
            <a:r>
              <a:rPr lang="en-US" sz="1350" b="1" dirty="0"/>
              <a:t>Finance Committee</a:t>
            </a:r>
          </a:p>
          <a:p>
            <a:pPr algn="ctr"/>
            <a:r>
              <a:rPr lang="en-US" sz="1350" i="1" dirty="0"/>
              <a:t>Link Elizabeth Adams</a:t>
            </a:r>
            <a:endParaRPr lang="en-US" sz="1350" dirty="0"/>
          </a:p>
          <a:p>
            <a:pPr algn="ctr"/>
            <a:endParaRPr lang="en-US" sz="1350" b="1" dirty="0"/>
          </a:p>
          <a:p>
            <a:pPr algn="ctr"/>
            <a:endParaRPr lang="en-US" sz="1350" b="1" u="sng" dirty="0"/>
          </a:p>
          <a:p>
            <a:pPr algn="ctr"/>
            <a:endParaRPr lang="en-US" sz="1350" b="1" u="sng" dirty="0"/>
          </a:p>
          <a:p>
            <a:pPr algn="ctr"/>
            <a:r>
              <a:rPr lang="en-US" sz="1350" b="1" u="sng" dirty="0"/>
              <a:t>Secondary Responsibility</a:t>
            </a:r>
          </a:p>
          <a:p>
            <a:pPr algn="ctr"/>
            <a:endParaRPr lang="en-US" sz="1350" dirty="0"/>
          </a:p>
          <a:p>
            <a:pPr algn="ctr"/>
            <a:r>
              <a:rPr lang="en-US" sz="1350" b="1" dirty="0"/>
              <a:t>Fundraising Committee</a:t>
            </a:r>
          </a:p>
          <a:p>
            <a:pPr algn="ctr"/>
            <a:r>
              <a:rPr lang="en-US" sz="1350" i="1" dirty="0"/>
              <a:t>Link Rebecca Reed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241343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0232-abstract-wave-dots-green-f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27DD94F15EF4697CD5FDCE9EF8360" ma:contentTypeVersion="10" ma:contentTypeDescription="Create a new document." ma:contentTypeScope="" ma:versionID="aea6f563135d4cd3e823fed2decf1c13">
  <xsd:schema xmlns:xsd="http://www.w3.org/2001/XMLSchema" xmlns:xs="http://www.w3.org/2001/XMLSchema" xmlns:p="http://schemas.microsoft.com/office/2006/metadata/properties" xmlns:ns2="960e52ba-84a1-448d-bb6d-827475fdc38d" xmlns:ns3="1d0a8e35-7604-45dd-aa1f-b904d1d178e3" targetNamespace="http://schemas.microsoft.com/office/2006/metadata/properties" ma:root="true" ma:fieldsID="d12c66574f33025eba8cb20a0d7bdd32" ns2:_="" ns3:_="">
    <xsd:import namespace="960e52ba-84a1-448d-bb6d-827475fdc38d"/>
    <xsd:import namespace="1d0a8e35-7604-45dd-aa1f-b904d1d178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e52ba-84a1-448d-bb6d-827475fdc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a8e35-7604-45dd-aa1f-b904d1d178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D36E47-F28A-4E0A-B2ED-FD720E80EA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C4E01C-8FF8-4AD2-9B67-AFAF88ABF86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C86773D-A76E-4B1C-BFBD-AE509749A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0e52ba-84a1-448d-bb6d-827475fdc38d"/>
    <ds:schemaRef ds:uri="1d0a8e35-7604-45dd-aa1f-b904d1d178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de9faa6-9fe1-49b3-9a08-227a296b54a6}" enabled="1" method="Privileged" siteId="{d5fe813e-0caa-432a-b2ac-d555aa91bd1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24089</TotalTime>
  <Words>12636</Words>
  <Application>Microsoft Office PowerPoint</Application>
  <PresentationFormat>On-screen Show (4:3)</PresentationFormat>
  <Paragraphs>3830</Paragraphs>
  <Slides>67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10232-abstract-wave-dots-green-fppt</vt:lpstr>
      <vt:lpstr>Columbia (MD) Chapter Links Incorporated (Draft) Strategic Plan 2022-2025 </vt:lpstr>
      <vt:lpstr>Table of Contents</vt:lpstr>
      <vt:lpstr>Strategic Planning Journey Map</vt:lpstr>
      <vt:lpstr>PowerPoint Presentation</vt:lpstr>
      <vt:lpstr>2023-2025 Chapter Strategy</vt:lpstr>
      <vt:lpstr>Chapter’s Strategic Change Agenda</vt:lpstr>
      <vt:lpstr>Goals Aligned to Priorities</vt:lpstr>
      <vt:lpstr>Strategic Priority #1</vt:lpstr>
      <vt:lpstr>Strategic Priority #3</vt:lpstr>
      <vt:lpstr>Strategic Priority #2</vt:lpstr>
      <vt:lpstr>Strategic Priority #4</vt:lpstr>
      <vt:lpstr>Strategic Priority #5</vt:lpstr>
      <vt:lpstr>Methods to Measure Goals</vt:lpstr>
      <vt:lpstr>2023-2024 Strategic Plan Results</vt:lpstr>
      <vt:lpstr>Strategic Plan Rating Scale</vt:lpstr>
      <vt:lpstr>Strategic Priority 1 – Promote a Culture of Friendship and Engagement</vt:lpstr>
      <vt:lpstr>Strategic Priority 2 – Promote a Culture of Transformational Community Service</vt:lpstr>
      <vt:lpstr>Strategic Priority 3 – Promote a Culture of Fiscal Responsibility</vt:lpstr>
      <vt:lpstr>Strategic Priority 4 - Promote a Culture of Organizational Excellence and Alignment</vt:lpstr>
      <vt:lpstr>Strategic Priority 5 – Promote a Culture of Brand Awareness</vt:lpstr>
      <vt:lpstr>Refreshed Environmental Data  (2023 Update)</vt:lpstr>
      <vt:lpstr>PowerPoint Presentation</vt:lpstr>
      <vt:lpstr>2024-2025 Strategic Priorities Discussion By Reflecting Upon 2023-2024</vt:lpstr>
      <vt:lpstr>Breakout Sessions</vt:lpstr>
      <vt:lpstr>2024-2025 Priorities Discussion</vt:lpstr>
      <vt:lpstr>Set High Level 2024-2025 Strategic Priorities</vt:lpstr>
      <vt:lpstr>Next Steps- Detailed Action and Implementation Planning (TBD)</vt:lpstr>
      <vt:lpstr>Summary and Next Steps</vt:lpstr>
      <vt:lpstr>Summary and Next Steps</vt:lpstr>
      <vt:lpstr>BACKUP</vt:lpstr>
      <vt:lpstr>Overview: State Population</vt:lpstr>
      <vt:lpstr>Overview: Inequity and Diversity</vt:lpstr>
      <vt:lpstr>Introduction to Howard County</vt:lpstr>
      <vt:lpstr>Introduction to Howard County</vt:lpstr>
      <vt:lpstr>Jurisdictional Comparison of Socioeconomic Indicators</vt:lpstr>
      <vt:lpstr>Jurisdictional Comparison of Socioeconomic Indicators</vt:lpstr>
      <vt:lpstr>Jurisdictional Comparison of Life Expectancy </vt:lpstr>
      <vt:lpstr>Comparison of Howard County Geographic Subdivisions</vt:lpstr>
      <vt:lpstr>Comparison of Howard County Geographic Subdivisions</vt:lpstr>
      <vt:lpstr>Comparison of Howard County Geographic Subdivisions</vt:lpstr>
      <vt:lpstr>Comparison of Howard County Geographic Subdivisions</vt:lpstr>
      <vt:lpstr>Race and Ethnicity Comparison of Education Indicators</vt:lpstr>
      <vt:lpstr>Race and Ethnicity Comparison of Education Indicators</vt:lpstr>
      <vt:lpstr>Race and Ethnicity Comparison of Health Indicators</vt:lpstr>
      <vt:lpstr>Race and Ethnicity Comparison of Health Indicators</vt:lpstr>
      <vt:lpstr>Race and Ethnicity Comparison Health Indicators</vt:lpstr>
      <vt:lpstr>Student Indicators of Mental Health</vt:lpstr>
      <vt:lpstr>Race and Ethnicity Comparison of Health Indicators</vt:lpstr>
      <vt:lpstr>Race and Ethnicity Comparison of Health Indicators</vt:lpstr>
      <vt:lpstr>Race and Ethnicity Comparison of Socioeconomic Indicators</vt:lpstr>
      <vt:lpstr>Race and Ethnicity Comparison of Socioeconomic Indicators</vt:lpstr>
      <vt:lpstr>Race and Ethnicity Comparison of Socioeconomic Indicators</vt:lpstr>
      <vt:lpstr>Race and Ethnicity Comparison of Housing Indicators</vt:lpstr>
      <vt:lpstr>Race and Ethnicity Comparison of Housing Indicators</vt:lpstr>
      <vt:lpstr>Race and Ethnicity Comparison of Housing Indicators</vt:lpstr>
      <vt:lpstr>Race and Ethnicity Comparison of Health Indicators</vt:lpstr>
      <vt:lpstr>Race and Ethnicity Comparison of Health Indicators</vt:lpstr>
      <vt:lpstr>Race and Ethnicity Comparison of Socioeconomic Indicators</vt:lpstr>
      <vt:lpstr>Race and Ethnicity Comparison of Socioeconomic Indicators</vt:lpstr>
      <vt:lpstr>Race and Ethnicity Comparison of Socioeconomic Indicators</vt:lpstr>
      <vt:lpstr>Race and Ethnicity Comparison of Housing Indicators</vt:lpstr>
      <vt:lpstr>Race and Ethnicity Comparison of Housing Indicators</vt:lpstr>
      <vt:lpstr>Race and Ethnicity Comparison of Housing Indicators</vt:lpstr>
      <vt:lpstr>Race and Ethnicity Comparison of Legal System Indicators</vt:lpstr>
      <vt:lpstr>Race and Ethnicity Comparison of Legal System Indicators</vt:lpstr>
      <vt:lpstr>Howard County Racial Differences in System Outcomes (Relative Rate Index)</vt:lpstr>
      <vt:lpstr>Howard County Racial Differences in System Outcomes (Relative Rate Index)</vt:lpstr>
    </vt:vector>
  </TitlesOfParts>
  <Company>The Links Founfation,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Links PowerPoint Template</dc:title>
  <dc:creator>Jonpaul Betro</dc:creator>
  <cp:lastModifiedBy>Judy Smith</cp:lastModifiedBy>
  <cp:revision>226</cp:revision>
  <cp:lastPrinted>2024-06-12T20:21:14Z</cp:lastPrinted>
  <dcterms:created xsi:type="dcterms:W3CDTF">2014-01-21T04:35:43Z</dcterms:created>
  <dcterms:modified xsi:type="dcterms:W3CDTF">2024-06-13T10:51:37Z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e9faa6-9fe1-49b3-9a08-227a296b54a6_Enabled">
    <vt:lpwstr>true</vt:lpwstr>
  </property>
  <property fmtid="{D5CDD505-2E9C-101B-9397-08002B2CF9AE}" pid="3" name="MSIP_Label_3de9faa6-9fe1-49b3-9a08-227a296b54a6_SetDate">
    <vt:lpwstr>2023-06-16T03:54:27Z</vt:lpwstr>
  </property>
  <property fmtid="{D5CDD505-2E9C-101B-9397-08002B2CF9AE}" pid="4" name="MSIP_Label_3de9faa6-9fe1-49b3-9a08-227a296b54a6_Method">
    <vt:lpwstr>Standard</vt:lpwstr>
  </property>
  <property fmtid="{D5CDD505-2E9C-101B-9397-08002B2CF9AE}" pid="5" name="MSIP_Label_3de9faa6-9fe1-49b3-9a08-227a296b54a6_Name">
    <vt:lpwstr>Non-Sensitive</vt:lpwstr>
  </property>
  <property fmtid="{D5CDD505-2E9C-101B-9397-08002B2CF9AE}" pid="6" name="MSIP_Label_3de9faa6-9fe1-49b3-9a08-227a296b54a6_SiteId">
    <vt:lpwstr>d5fe813e-0caa-432a-b2ac-d555aa91bd1c</vt:lpwstr>
  </property>
  <property fmtid="{D5CDD505-2E9C-101B-9397-08002B2CF9AE}" pid="7" name="MSIP_Label_3de9faa6-9fe1-49b3-9a08-227a296b54a6_ActionId">
    <vt:lpwstr>fab480cb-d1e8-4113-9ccd-fb8694970830</vt:lpwstr>
  </property>
  <property fmtid="{D5CDD505-2E9C-101B-9397-08002B2CF9AE}" pid="8" name="MSIP_Label_3de9faa6-9fe1-49b3-9a08-227a296b54a6_ContentBits">
    <vt:lpwstr>0</vt:lpwstr>
  </property>
  <property fmtid="{D5CDD505-2E9C-101B-9397-08002B2CF9AE}" pid="9" name="ContentTypeId">
    <vt:lpwstr>0x010100C9727DD94F15EF4697CD5FDCE9EF8360</vt:lpwstr>
  </property>
</Properties>
</file>