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35" r:id="rId2"/>
    <p:sldId id="336" r:id="rId3"/>
    <p:sldId id="331" r:id="rId4"/>
    <p:sldId id="330" r:id="rId5"/>
    <p:sldId id="332" r:id="rId6"/>
    <p:sldId id="333" r:id="rId7"/>
  </p:sldIdLst>
  <p:sldSz cx="12192000" cy="6858000"/>
  <p:notesSz cx="9388475" cy="71024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71"/>
  </p:normalViewPr>
  <p:slideViewPr>
    <p:cSldViewPr>
      <p:cViewPr varScale="1">
        <p:scale>
          <a:sx n="73" d="100"/>
          <a:sy n="73" d="100"/>
        </p:scale>
        <p:origin x="15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67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691" y="0"/>
            <a:ext cx="4068339" cy="3567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4D39-DFBB-1C48-B162-FEE7471A3A1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5708"/>
            <a:ext cx="4068339" cy="3567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691" y="6745708"/>
            <a:ext cx="4068339" cy="3567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B116F-6B60-3E49-B543-274C9356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0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116F-6B60-3E49-B543-274C935688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6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3815">
              <a:lnSpc>
                <a:spcPts val="11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3815">
              <a:lnSpc>
                <a:spcPts val="11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02704" y="1549653"/>
            <a:ext cx="5133975" cy="36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F120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3815">
              <a:lnSpc>
                <a:spcPts val="11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83739"/>
            <a:ext cx="12192000" cy="674370"/>
          </a:xfrm>
          <a:custGeom>
            <a:avLst/>
            <a:gdLst/>
            <a:ahLst/>
            <a:cxnLst/>
            <a:rect l="l" t="t" r="r" b="b"/>
            <a:pathLst>
              <a:path w="12192000" h="674370">
                <a:moveTo>
                  <a:pt x="12192000" y="0"/>
                </a:moveTo>
                <a:lnTo>
                  <a:pt x="0" y="0"/>
                </a:lnTo>
                <a:lnTo>
                  <a:pt x="0" y="674260"/>
                </a:lnTo>
                <a:lnTo>
                  <a:pt x="12192000" y="6742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62" y="6277351"/>
            <a:ext cx="997483" cy="5059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"/>
            <a:ext cx="12192000" cy="61814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3815">
              <a:lnSpc>
                <a:spcPts val="11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3815">
              <a:lnSpc>
                <a:spcPts val="11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83739"/>
            <a:ext cx="12192000" cy="67426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362" y="6277203"/>
            <a:ext cx="996642" cy="5065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741" y="274065"/>
            <a:ext cx="11856516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7035" y="1448561"/>
            <a:ext cx="11376660" cy="469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84686" y="6460127"/>
            <a:ext cx="229615" cy="167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3815">
              <a:lnSpc>
                <a:spcPts val="11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7391-AB79-74FC-AE3D-13F347DE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41" y="274065"/>
            <a:ext cx="11856516" cy="492443"/>
          </a:xfrm>
        </p:spPr>
        <p:txBody>
          <a:bodyPr/>
          <a:lstStyle/>
          <a:p>
            <a:r>
              <a:rPr lang="en-US" dirty="0"/>
              <a:t>2026-2027 Programming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8736BF4-CE15-5751-D632-79D02FA93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19800" y="-76200"/>
            <a:ext cx="183226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 Description-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9CA07-1834-B497-C282-B84DF154C84F}"/>
              </a:ext>
            </a:extLst>
          </p:cNvPr>
          <p:cNvSpPr txBox="1"/>
          <p:nvPr/>
        </p:nvSpPr>
        <p:spPr>
          <a:xfrm>
            <a:off x="1097282" y="1143000"/>
            <a:ext cx="10363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t">
              <a:buNone/>
            </a:pPr>
            <a:r>
              <a:rPr lang="en-US" sz="1600" b="1" dirty="0">
                <a:solidFill>
                  <a:srgbClr val="00562A"/>
                </a:solidFill>
                <a:latin typeface="Open Sans" panose="020B0606030504020204" pitchFamily="34" charset="0"/>
              </a:rPr>
              <a:t>UMBRELLA PROGRAM: </a:t>
            </a:r>
          </a:p>
          <a:p>
            <a:pPr rtl="0" fontAlgn="t">
              <a:buNone/>
            </a:pPr>
            <a:endParaRPr lang="en-US" sz="1600" b="0" i="0" u="none" strike="noStrike" dirty="0">
              <a:solidFill>
                <a:srgbClr val="00562A"/>
              </a:solidFill>
              <a:effectLst/>
              <a:latin typeface="Open Sans" panose="020B0606030504020204" pitchFamily="34" charset="0"/>
            </a:endParaRPr>
          </a:p>
          <a:p>
            <a:pPr rtl="0" fontAlgn="t">
              <a:buNone/>
            </a:pPr>
            <a:r>
              <a:rPr lang="en-US" sz="1600" b="0" i="0" u="none" strike="noStrike" dirty="0">
                <a:solidFill>
                  <a:srgbClr val="00B050"/>
                </a:solidFill>
                <a:effectLst/>
                <a:latin typeface="Open Sans" panose="020B0606030504020204" pitchFamily="34" charset="0"/>
              </a:rPr>
              <a:t>The Columbia, MD Chapter Linked to Wellness Program seeks to strengthen and improve the health and well being of African Americans in Howard County, focused on critical issues </a:t>
            </a:r>
            <a:r>
              <a:rPr lang="en-US" sz="1600" dirty="0">
                <a:solidFill>
                  <a:srgbClr val="00B050"/>
                </a:solidFill>
                <a:latin typeface="Open Sans" panose="020B0606030504020204" pitchFamily="34" charset="0"/>
              </a:rPr>
              <a:t>negatively impacting </a:t>
            </a:r>
            <a:r>
              <a:rPr lang="en-US" sz="1600" b="0" i="0" u="none" strike="noStrike" dirty="0">
                <a:solidFill>
                  <a:srgbClr val="00B050"/>
                </a:solidFill>
                <a:effectLst/>
                <a:latin typeface="Open Sans" panose="020B0606030504020204" pitchFamily="34" charset="0"/>
              </a:rPr>
              <a:t>the wellbeing of  youth ages 17-25 in Howard County. </a:t>
            </a:r>
            <a:r>
              <a:rPr lang="en-US" sz="1600" dirty="0">
                <a:solidFill>
                  <a:srgbClr val="00B050"/>
                </a:solidFill>
              </a:rPr>
              <a:t>When examining the environmental data for Howard County Maryland, mental wellness is a major concern for the County.  Mental wellness is determined by the associated 5 non-medical factors that affect overall well being..  Those factors are health care access,  education access economic stability, social and neighborhood environment.  </a:t>
            </a:r>
            <a:r>
              <a:rPr lang="en-US" sz="1600" b="0" i="0" u="none" strike="noStrike" dirty="0">
                <a:solidFill>
                  <a:srgbClr val="00B050"/>
                </a:solidFill>
                <a:effectLst/>
                <a:latin typeface="Open Sans" panose="020B0606030504020204" pitchFamily="34" charset="0"/>
              </a:rPr>
              <a:t>We will achieve improvements in </a:t>
            </a:r>
            <a:r>
              <a:rPr lang="en-US" sz="1600" dirty="0">
                <a:solidFill>
                  <a:srgbClr val="00B050"/>
                </a:solidFill>
                <a:latin typeface="Open Sans" panose="020B0606030504020204" pitchFamily="34" charset="0"/>
              </a:rPr>
              <a:t>Howard County target population well being</a:t>
            </a:r>
            <a:r>
              <a:rPr lang="en-US" sz="1600" b="0" i="0" u="none" strike="noStrike" dirty="0">
                <a:solidFill>
                  <a:srgbClr val="00B050"/>
                </a:solidFill>
                <a:effectLst/>
                <a:latin typeface="Open Sans" panose="020B0606030504020204" pitchFamily="34" charset="0"/>
              </a:rPr>
              <a:t> by partnering with community based, faith based and national organizations , better equipping our target populations with information, strategies and resources that will positively impact their mental, physical and emotional well-being.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A5D5950-F78C-9166-EDB1-A0B7452AB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2" y="4085865"/>
            <a:ext cx="9906000" cy="2492990"/>
          </a:xfrm>
        </p:spPr>
        <p:txBody>
          <a:bodyPr/>
          <a:lstStyle/>
          <a:p>
            <a:pPr rtl="0" fontAlgn="base"/>
            <a:r>
              <a:rPr lang="en-US" b="1" dirty="0"/>
              <a:t>Target Participants</a:t>
            </a:r>
            <a:r>
              <a:rPr lang="en-US" dirty="0"/>
              <a:t>:  </a:t>
            </a:r>
          </a:p>
          <a:p>
            <a:pPr lvl="1" rtl="0" fontAlgn="base"/>
            <a:r>
              <a:rPr lang="en-US" dirty="0"/>
              <a:t>High school, college (identify partner schools, churches, and organizations) </a:t>
            </a:r>
          </a:p>
          <a:p>
            <a:pPr rtl="0" fontAlgn="base"/>
            <a:endParaRPr lang="en-US" b="1" dirty="0"/>
          </a:p>
          <a:p>
            <a:pPr rtl="0" fontAlgn="base"/>
            <a:r>
              <a:rPr lang="en-US" b="1" dirty="0"/>
              <a:t>Measures</a:t>
            </a:r>
            <a:r>
              <a:rPr lang="en-US" dirty="0"/>
              <a:t>: </a:t>
            </a:r>
          </a:p>
          <a:p>
            <a:pPr lvl="1" rtl="0" fontAlgn="base"/>
            <a:r>
              <a:rPr lang="en-US" dirty="0"/>
              <a:t>Quantitative demographic data, qualitative survey data, community partner engagement, </a:t>
            </a:r>
            <a:endParaRPr lang="en-US" b="1" dirty="0"/>
          </a:p>
          <a:p>
            <a:pPr rtl="0" fontAlgn="base"/>
            <a:endParaRPr lang="en-US" b="1" dirty="0"/>
          </a:p>
          <a:p>
            <a:pPr rtl="0" fontAlgn="base"/>
            <a:r>
              <a:rPr lang="en-US" b="1" dirty="0"/>
              <a:t>National Alignment</a:t>
            </a:r>
            <a:r>
              <a:rPr lang="en-US" dirty="0"/>
              <a:t>: </a:t>
            </a:r>
          </a:p>
          <a:p>
            <a:pPr lvl="1" rtl="0" fontAlgn="base"/>
            <a:r>
              <a:rPr lang="en-US" dirty="0"/>
              <a:t>Linked to Success, National Mental Health Initiative, Financial Literacy, Classics Through the 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2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BC09D-DD76-122A-F430-83C0C3375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B5BB-92FD-4D06-3D75-EB1217C0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41" y="274065"/>
            <a:ext cx="11856516" cy="953135"/>
          </a:xfrm>
        </p:spPr>
        <p:txBody>
          <a:bodyPr wrap="square">
            <a:normAutofit/>
          </a:bodyPr>
          <a:lstStyle/>
          <a:p>
            <a:r>
              <a:rPr lang="en-US" dirty="0"/>
              <a:t>UMBRELLA PROGRAM FACET PROPOSED ADDITIONS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E054477-DD7A-2C56-D7BB-7CD47362B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556132"/>
            <a:ext cx="11277600" cy="5745735"/>
          </a:xfrm>
        </p:spPr>
        <p:txBody>
          <a:bodyPr wrap="square">
            <a:normAutofit fontScale="25000" lnSpcReduction="20000"/>
          </a:bodyPr>
          <a:lstStyle/>
          <a:p>
            <a:pPr>
              <a:spcAft>
                <a:spcPts val="600"/>
              </a:spcAft>
            </a:pPr>
            <a:endParaRPr lang="en-US" sz="7200" dirty="0"/>
          </a:p>
          <a:p>
            <a:pPr rtl="0" fontAlgn="base"/>
            <a:r>
              <a:rPr lang="en-US" sz="7200" dirty="0"/>
              <a:t>HHS Facet</a:t>
            </a:r>
          </a:p>
          <a:p>
            <a:pPr lvl="1" rtl="0" fontAlgn="base"/>
            <a:r>
              <a:rPr lang="en-US" sz="7200" dirty="0"/>
              <a:t>Expand culminating mental health forum topics and speakers to incorporate other topics contributing to wellbeing</a:t>
            </a:r>
          </a:p>
          <a:p>
            <a:pPr lvl="1" rtl="0" fontAlgn="base"/>
            <a:r>
              <a:rPr lang="en-US" sz="7200" dirty="0"/>
              <a:t>Coordinate/launch Black Family Day in March 2027, establishing partnerships with community organizations including HCPSS, HCC focusing on providing resources and education on enhancing family wellness, including mental health</a:t>
            </a:r>
          </a:p>
          <a:p>
            <a:pPr rtl="0" fontAlgn="base"/>
            <a:endParaRPr lang="en-US" sz="7200" dirty="0"/>
          </a:p>
          <a:p>
            <a:pPr rtl="0" fontAlgn="base"/>
            <a:r>
              <a:rPr lang="en-US" sz="7200" dirty="0"/>
              <a:t>STY FACET</a:t>
            </a:r>
          </a:p>
          <a:p>
            <a:pPr lvl="1" rtl="0" fontAlgn="base"/>
            <a:r>
              <a:rPr lang="en-US" sz="7200" dirty="0"/>
              <a:t>Lead and expand successful virtual sessions incorporating other topics, possibly expanding to hybrid model Work Work with NTS to have the apprenticeship program be a feeder for the seminars that are conducted at HCC.</a:t>
            </a:r>
          </a:p>
          <a:p>
            <a:pPr lvl="1" rtl="0" fontAlgn="base"/>
            <a:endParaRPr lang="en-US" sz="7200" dirty="0"/>
          </a:p>
          <a:p>
            <a:pPr rtl="0" fontAlgn="base"/>
            <a:r>
              <a:rPr lang="en-US" sz="7200" dirty="0"/>
              <a:t>NTS FACET</a:t>
            </a:r>
          </a:p>
          <a:p>
            <a:pPr lvl="1" rtl="0" fontAlgn="base"/>
            <a:r>
              <a:rPr lang="en-US" sz="7200" dirty="0"/>
              <a:t>Develop financial literacy education sessions to be added to virtual seminars (leveraging financial literacy book)</a:t>
            </a:r>
          </a:p>
          <a:p>
            <a:pPr lvl="1" rtl="0" fontAlgn="base"/>
            <a:r>
              <a:rPr lang="en-US" sz="7200" dirty="0"/>
              <a:t>Work with STY to have the apprenticeship program be a feeder for the expanded virtual sessions</a:t>
            </a:r>
          </a:p>
          <a:p>
            <a:pPr lvl="1" rtl="0" fontAlgn="base"/>
            <a:r>
              <a:rPr lang="en-US" sz="7200" dirty="0"/>
              <a:t>Consider mentoring and other enhancements for the Apprenticeship program</a:t>
            </a:r>
          </a:p>
          <a:p>
            <a:pPr lvl="1" rtl="0" fontAlgn="base"/>
            <a:r>
              <a:rPr lang="en-US" sz="7200" dirty="0"/>
              <a:t>Recruit new businesses into the apprenticeship program</a:t>
            </a:r>
          </a:p>
          <a:p>
            <a:pPr lvl="1" rtl="0" fontAlgn="base"/>
            <a:r>
              <a:rPr lang="en-US" sz="7200" dirty="0"/>
              <a:t>Continue to address and potentially expand food insecurity with ITS at HCC </a:t>
            </a:r>
          </a:p>
          <a:p>
            <a:pPr lvl="1" rtl="0" fontAlgn="base"/>
            <a:endParaRPr lang="en-US" sz="7200" dirty="0"/>
          </a:p>
          <a:p>
            <a:pPr rtl="0" fontAlgn="base"/>
            <a:r>
              <a:rPr lang="en-US" sz="7200" dirty="0"/>
              <a:t>ITS FACET</a:t>
            </a:r>
          </a:p>
          <a:p>
            <a:pPr lvl="1" rtl="0" fontAlgn="base"/>
            <a:r>
              <a:rPr lang="en-US" sz="7200" dirty="0"/>
              <a:t>Continue to address and potential expand food insecurity with NTS at HCC</a:t>
            </a:r>
          </a:p>
          <a:p>
            <a:pPr lvl="1" rtl="0" fontAlgn="base"/>
            <a:r>
              <a:rPr lang="en-US" sz="7200" dirty="0"/>
              <a:t>Create awareness campaign for students with emergency needs</a:t>
            </a:r>
          </a:p>
          <a:p>
            <a:pPr rtl="0" fontAlgn="base"/>
            <a:br>
              <a:rPr lang="en-US" sz="7200" dirty="0"/>
            </a:br>
            <a:r>
              <a:rPr lang="en-US" sz="7200" dirty="0"/>
              <a:t>ARTS FACET</a:t>
            </a:r>
          </a:p>
          <a:p>
            <a:pPr lvl="1" rtl="0" fontAlgn="base"/>
            <a:r>
              <a:rPr lang="en-US" sz="7200" dirty="0"/>
              <a:t>Offer Art and or Music as Therapy during the enhanced Mental Health Forum/Black Family Day event</a:t>
            </a:r>
          </a:p>
          <a:p>
            <a:pPr lvl="1" rtl="0" fontAlgn="base"/>
            <a:r>
              <a:rPr lang="en-US" sz="7200" dirty="0"/>
              <a:t>Work with HCC to offer free Peabody student/faculty concerts/discussions at HCC during the school year</a:t>
            </a:r>
          </a:p>
          <a:p>
            <a:pPr rtl="0" fontAlgn="base"/>
            <a:br>
              <a:rPr lang="en-US" sz="7200" dirty="0"/>
            </a:br>
            <a:endParaRPr lang="en-US" sz="7200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89EB-DA5F-F558-CDE5-CED2AFF0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379456-26F6-ED19-584E-CC14C6FEAE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741" y="0"/>
            <a:ext cx="1202425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4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green calendar with green text&#10;&#10;AI-generated content may be incorrect.">
            <a:extLst>
              <a:ext uri="{FF2B5EF4-FFF2-40B4-BE49-F238E27FC236}">
                <a16:creationId xmlns:a16="http://schemas.microsoft.com/office/drawing/2014/main" id="{88347821-BAAD-3107-DCEF-5B444F64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0842"/>
          <a:stretch>
            <a:fillRect/>
          </a:stretch>
        </p:blipFill>
        <p:spPr>
          <a:xfrm>
            <a:off x="120650" y="68263"/>
            <a:ext cx="11950700" cy="6046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64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EA15-BB08-6A1B-E596-8C374BFE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584464-8355-FC8B-1A61-2F1F0445DD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1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A76F-9F6C-9164-1F17-9B16DD8C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BF5DF5-F809-25DA-97F4-40920FA5CB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741" y="152400"/>
            <a:ext cx="12024259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94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420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Open Sans</vt:lpstr>
      <vt:lpstr>Office Theme</vt:lpstr>
      <vt:lpstr>2026-2027 Programming</vt:lpstr>
      <vt:lpstr>UMBRELLA PROGRAM FACET PROPOSED ADDITIONS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Links, Incorporated’s National Programs Guide</dc:title>
  <dc:creator>Leslye Fraser</dc:creator>
  <cp:lastModifiedBy>Judy Smith</cp:lastModifiedBy>
  <cp:revision>6</cp:revision>
  <cp:lastPrinted>2025-12-24T10:17:19Z</cp:lastPrinted>
  <dcterms:created xsi:type="dcterms:W3CDTF">2025-07-16T16:35:57Z</dcterms:created>
  <dcterms:modified xsi:type="dcterms:W3CDTF">2025-12-24T10:17:42Z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2025-07-16T00:00:00Z</vt:filetime>
  </property>
  <property fmtid="{D5CDD505-2E9C-101B-9397-08002B2CF9AE}" pid="5" name="Producer">
    <vt:lpwstr>Microsoft® PowerPoint® for Microsoft 365</vt:lpwstr>
  </property>
</Properties>
</file>