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423" r:id="rId2"/>
    <p:sldId id="425" r:id="rId3"/>
    <p:sldId id="259" r:id="rId4"/>
    <p:sldId id="440" r:id="rId5"/>
    <p:sldId id="433" r:id="rId6"/>
    <p:sldId id="340" r:id="rId7"/>
    <p:sldId id="441" r:id="rId8"/>
    <p:sldId id="437" r:id="rId9"/>
    <p:sldId id="435" r:id="rId10"/>
    <p:sldId id="438" r:id="rId11"/>
    <p:sldId id="439" r:id="rId12"/>
    <p:sldId id="436" r:id="rId13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dy Smith" userId="1ebc69705d607082" providerId="LiveId" clId="{D4032F7F-A667-4C45-85D8-0F2C29BD292F}"/>
    <pc:docChg chg="custSel modSld">
      <pc:chgData name="Judy Smith" userId="1ebc69705d607082" providerId="LiveId" clId="{D4032F7F-A667-4C45-85D8-0F2C29BD292F}" dt="2026-02-01T12:54:58.612" v="1429" actId="207"/>
      <pc:docMkLst>
        <pc:docMk/>
      </pc:docMkLst>
      <pc:sldChg chg="modSp mod">
        <pc:chgData name="Judy Smith" userId="1ebc69705d607082" providerId="LiveId" clId="{D4032F7F-A667-4C45-85D8-0F2C29BD292F}" dt="2026-02-01T12:54:58.612" v="1429" actId="207"/>
        <pc:sldMkLst>
          <pc:docMk/>
          <pc:sldMk cId="358242880" sldId="259"/>
        </pc:sldMkLst>
        <pc:spChg chg="mod">
          <ac:chgData name="Judy Smith" userId="1ebc69705d607082" providerId="LiveId" clId="{D4032F7F-A667-4C45-85D8-0F2C29BD292F}" dt="2026-02-01T12:54:58.612" v="1429" actId="207"/>
          <ac:spMkLst>
            <pc:docMk/>
            <pc:sldMk cId="358242880" sldId="259"/>
            <ac:spMk id="3" creationId="{00000000-0000-0000-0000-000000000000}"/>
          </ac:spMkLst>
        </pc:spChg>
      </pc:sldChg>
      <pc:sldChg chg="modSp mod">
        <pc:chgData name="Judy Smith" userId="1ebc69705d607082" providerId="LiveId" clId="{D4032F7F-A667-4C45-85D8-0F2C29BD292F}" dt="2026-02-01T12:21:31.445" v="500" actId="20577"/>
        <pc:sldMkLst>
          <pc:docMk/>
          <pc:sldMk cId="3129351411" sldId="340"/>
        </pc:sldMkLst>
        <pc:graphicFrameChg chg="modGraphic">
          <ac:chgData name="Judy Smith" userId="1ebc69705d607082" providerId="LiveId" clId="{D4032F7F-A667-4C45-85D8-0F2C29BD292F}" dt="2026-02-01T12:21:25.275" v="498" actId="20577"/>
          <ac:graphicFrameMkLst>
            <pc:docMk/>
            <pc:sldMk cId="3129351411" sldId="340"/>
            <ac:graphicFrameMk id="3" creationId="{D7B2E8DB-5488-99DE-ABFD-B88322470EC4}"/>
          </ac:graphicFrameMkLst>
        </pc:graphicFrameChg>
        <pc:graphicFrameChg chg="modGraphic">
          <ac:chgData name="Judy Smith" userId="1ebc69705d607082" providerId="LiveId" clId="{D4032F7F-A667-4C45-85D8-0F2C29BD292F}" dt="2026-02-01T12:21:31.445" v="500" actId="20577"/>
          <ac:graphicFrameMkLst>
            <pc:docMk/>
            <pc:sldMk cId="3129351411" sldId="340"/>
            <ac:graphicFrameMk id="7" creationId="{BC4F5502-EBF2-3F14-0DE1-E762D58EE634}"/>
          </ac:graphicFrameMkLst>
        </pc:graphicFrameChg>
      </pc:sldChg>
      <pc:sldChg chg="modSp mod">
        <pc:chgData name="Judy Smith" userId="1ebc69705d607082" providerId="LiveId" clId="{D4032F7F-A667-4C45-85D8-0F2C29BD292F}" dt="2026-02-01T12:04:13.866" v="57" actId="20577"/>
        <pc:sldMkLst>
          <pc:docMk/>
          <pc:sldMk cId="1432179007" sldId="423"/>
        </pc:sldMkLst>
        <pc:spChg chg="mod">
          <ac:chgData name="Judy Smith" userId="1ebc69705d607082" providerId="LiveId" clId="{D4032F7F-A667-4C45-85D8-0F2C29BD292F}" dt="2026-02-01T12:04:13.866" v="57" actId="20577"/>
          <ac:spMkLst>
            <pc:docMk/>
            <pc:sldMk cId="1432179007" sldId="423"/>
            <ac:spMk id="3" creationId="{00000000-0000-0000-0000-000000000000}"/>
          </ac:spMkLst>
        </pc:spChg>
      </pc:sldChg>
      <pc:sldChg chg="modSp mod">
        <pc:chgData name="Judy Smith" userId="1ebc69705d607082" providerId="LiveId" clId="{D4032F7F-A667-4C45-85D8-0F2C29BD292F}" dt="2026-02-01T12:38:04.284" v="501" actId="20577"/>
        <pc:sldMkLst>
          <pc:docMk/>
          <pc:sldMk cId="2197447506" sldId="425"/>
        </pc:sldMkLst>
        <pc:spChg chg="mod">
          <ac:chgData name="Judy Smith" userId="1ebc69705d607082" providerId="LiveId" clId="{D4032F7F-A667-4C45-85D8-0F2C29BD292F}" dt="2026-02-01T12:38:04.284" v="501" actId="20577"/>
          <ac:spMkLst>
            <pc:docMk/>
            <pc:sldMk cId="2197447506" sldId="425"/>
            <ac:spMk id="3" creationId="{3FCF64B9-7C48-E7C7-DEE8-98616AD936A9}"/>
          </ac:spMkLst>
        </pc:spChg>
      </pc:sldChg>
      <pc:sldChg chg="modSp mod">
        <pc:chgData name="Judy Smith" userId="1ebc69705d607082" providerId="LiveId" clId="{D4032F7F-A667-4C45-85D8-0F2C29BD292F}" dt="2026-02-01T12:07:28.395" v="235" actId="255"/>
        <pc:sldMkLst>
          <pc:docMk/>
          <pc:sldMk cId="979559099" sldId="433"/>
        </pc:sldMkLst>
        <pc:spChg chg="mod">
          <ac:chgData name="Judy Smith" userId="1ebc69705d607082" providerId="LiveId" clId="{D4032F7F-A667-4C45-85D8-0F2C29BD292F}" dt="2026-02-01T12:07:28.395" v="235" actId="255"/>
          <ac:spMkLst>
            <pc:docMk/>
            <pc:sldMk cId="979559099" sldId="433"/>
            <ac:spMk id="5" creationId="{1D037A7E-1077-2804-EB33-FE0C3B144443}"/>
          </ac:spMkLst>
        </pc:spChg>
      </pc:sldChg>
      <pc:sldChg chg="modSp mod">
        <pc:chgData name="Judy Smith" userId="1ebc69705d607082" providerId="LiveId" clId="{D4032F7F-A667-4C45-85D8-0F2C29BD292F}" dt="2026-02-01T12:40:38.827" v="544" actId="20577"/>
        <pc:sldMkLst>
          <pc:docMk/>
          <pc:sldMk cId="1017010997" sldId="435"/>
        </pc:sldMkLst>
        <pc:spChg chg="mod">
          <ac:chgData name="Judy Smith" userId="1ebc69705d607082" providerId="LiveId" clId="{D4032F7F-A667-4C45-85D8-0F2C29BD292F}" dt="2026-02-01T12:39:33.050" v="527" actId="20577"/>
          <ac:spMkLst>
            <pc:docMk/>
            <pc:sldMk cId="1017010997" sldId="435"/>
            <ac:spMk id="3" creationId="{B3EE9DB0-0D0D-D327-5BF0-5F7130135BE9}"/>
          </ac:spMkLst>
        </pc:spChg>
        <pc:spChg chg="mod">
          <ac:chgData name="Judy Smith" userId="1ebc69705d607082" providerId="LiveId" clId="{D4032F7F-A667-4C45-85D8-0F2C29BD292F}" dt="2026-02-01T12:40:38.827" v="544" actId="20577"/>
          <ac:spMkLst>
            <pc:docMk/>
            <pc:sldMk cId="1017010997" sldId="435"/>
            <ac:spMk id="9" creationId="{AAD61EBA-C09B-0693-0A9E-39496D3A3F9B}"/>
          </ac:spMkLst>
        </pc:spChg>
      </pc:sldChg>
      <pc:sldChg chg="modSp mod">
        <pc:chgData name="Judy Smith" userId="1ebc69705d607082" providerId="LiveId" clId="{D4032F7F-A667-4C45-85D8-0F2C29BD292F}" dt="2026-02-01T12:12:50.539" v="482" actId="20577"/>
        <pc:sldMkLst>
          <pc:docMk/>
          <pc:sldMk cId="1549868551" sldId="437"/>
        </pc:sldMkLst>
        <pc:spChg chg="mod">
          <ac:chgData name="Judy Smith" userId="1ebc69705d607082" providerId="LiveId" clId="{D4032F7F-A667-4C45-85D8-0F2C29BD292F}" dt="2026-02-01T12:12:50.539" v="482" actId="20577"/>
          <ac:spMkLst>
            <pc:docMk/>
            <pc:sldMk cId="1549868551" sldId="437"/>
            <ac:spMk id="5" creationId="{CA2FFCBE-BB57-A516-8C6B-F56C20D2CAAB}"/>
          </ac:spMkLst>
        </pc:spChg>
      </pc:sldChg>
      <pc:sldChg chg="modSp mod">
        <pc:chgData name="Judy Smith" userId="1ebc69705d607082" providerId="LiveId" clId="{D4032F7F-A667-4C45-85D8-0F2C29BD292F}" dt="2026-02-01T12:54:31.140" v="1428" actId="20577"/>
        <pc:sldMkLst>
          <pc:docMk/>
          <pc:sldMk cId="177193255" sldId="438"/>
        </pc:sldMkLst>
        <pc:spChg chg="mod">
          <ac:chgData name="Judy Smith" userId="1ebc69705d607082" providerId="LiveId" clId="{D4032F7F-A667-4C45-85D8-0F2C29BD292F}" dt="2026-02-01T12:54:31.140" v="1428" actId="20577"/>
          <ac:spMkLst>
            <pc:docMk/>
            <pc:sldMk cId="177193255" sldId="438"/>
            <ac:spMk id="5" creationId="{CA2FFCBE-BB57-A516-8C6B-F56C20D2CAAB}"/>
          </ac:spMkLst>
        </pc:spChg>
      </pc:sldChg>
      <pc:sldChg chg="modSp mod">
        <pc:chgData name="Judy Smith" userId="1ebc69705d607082" providerId="LiveId" clId="{D4032F7F-A667-4C45-85D8-0F2C29BD292F}" dt="2026-02-01T12:52:59.604" v="1386" actId="6549"/>
        <pc:sldMkLst>
          <pc:docMk/>
          <pc:sldMk cId="1704931239" sldId="439"/>
        </pc:sldMkLst>
        <pc:spChg chg="mod">
          <ac:chgData name="Judy Smith" userId="1ebc69705d607082" providerId="LiveId" clId="{D4032F7F-A667-4C45-85D8-0F2C29BD292F}" dt="2026-02-01T12:52:59.604" v="1386" actId="6549"/>
          <ac:spMkLst>
            <pc:docMk/>
            <pc:sldMk cId="1704931239" sldId="439"/>
            <ac:spMk id="3" creationId="{B3EE9DB0-0D0D-D327-5BF0-5F7130135BE9}"/>
          </ac:spMkLst>
        </pc:spChg>
        <pc:spChg chg="mod">
          <ac:chgData name="Judy Smith" userId="1ebc69705d607082" providerId="LiveId" clId="{D4032F7F-A667-4C45-85D8-0F2C29BD292F}" dt="2026-02-01T12:52:32.449" v="1384" actId="6549"/>
          <ac:spMkLst>
            <pc:docMk/>
            <pc:sldMk cId="1704931239" sldId="439"/>
            <ac:spMk id="7" creationId="{C6A5C216-FFE5-9481-451A-F888E0DAFACC}"/>
          </ac:spMkLst>
        </pc:spChg>
      </pc:sldChg>
      <pc:sldChg chg="modSp mod">
        <pc:chgData name="Judy Smith" userId="1ebc69705d607082" providerId="LiveId" clId="{D4032F7F-A667-4C45-85D8-0F2C29BD292F}" dt="2026-02-01T12:04:03.065" v="47" actId="20577"/>
        <pc:sldMkLst>
          <pc:docMk/>
          <pc:sldMk cId="1032963939" sldId="440"/>
        </pc:sldMkLst>
        <pc:spChg chg="mod">
          <ac:chgData name="Judy Smith" userId="1ebc69705d607082" providerId="LiveId" clId="{D4032F7F-A667-4C45-85D8-0F2C29BD292F}" dt="2026-02-01T12:04:03.065" v="47" actId="20577"/>
          <ac:spMkLst>
            <pc:docMk/>
            <pc:sldMk cId="1032963939" sldId="440"/>
            <ac:spMk id="2" creationId="{FDAE32F3-31FC-5A83-7897-F2F2EE749FD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55316C97-C37C-4310-8F78-C9CE1E6B6034}" type="datetimeFigureOut">
              <a:rPr lang="en-US" smtClean="0"/>
              <a:t>2/4/2026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8F85B02E-0F44-42AA-A0E5-1378D5F5DE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504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2289">
              <a:defRPr/>
            </a:pPr>
            <a:fld id="{D6DAC6CA-E053-4EC7-B801-A64BBB9841B3}" type="slidenum">
              <a:rPr lang="en-US">
                <a:solidFill>
                  <a:prstClr val="black"/>
                </a:solidFill>
                <a:latin typeface="Calibri"/>
              </a:rPr>
              <a:pPr defTabSz="942289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6021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5B02E-0F44-42AA-A0E5-1378D5F5DE6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369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600" y="838200"/>
            <a:ext cx="7010400" cy="1066800"/>
          </a:xfrm>
        </p:spPr>
        <p:txBody>
          <a:bodyPr>
            <a:noAutofit/>
          </a:bodyPr>
          <a:lstStyle>
            <a:lvl1pPr algn="ctr">
              <a:defRPr sz="480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Your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775" y="1930400"/>
            <a:ext cx="5768051" cy="381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0" y="4724401"/>
            <a:ext cx="3657600" cy="161603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5701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53" y="152400"/>
            <a:ext cx="8223348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3836"/>
            <a:ext cx="10972800" cy="526176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5587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443836"/>
            <a:ext cx="10972800" cy="526176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148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1228726"/>
            <a:ext cx="7366000" cy="1133475"/>
          </a:xfrm>
        </p:spPr>
        <p:txBody>
          <a:bodyPr anchor="t"/>
          <a:lstStyle>
            <a:lvl1pPr algn="ctr">
              <a:defRPr sz="36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000" y="774700"/>
            <a:ext cx="7366000" cy="444500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0" y="4724401"/>
            <a:ext cx="3657600" cy="161603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2085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4328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741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8130"/>
            <a:ext cx="83312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91355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21217"/>
            <a:ext cx="5386917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91355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21217"/>
            <a:ext cx="5389033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342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7570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3177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62567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43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308632"/>
            <a:ext cx="2438400" cy="1077354"/>
          </a:xfrm>
          <a:prstGeom prst="rect">
            <a:avLst/>
          </a:prstGeom>
          <a:effectLst>
            <a:outerShdw blurRad="50800" dist="12700" dir="16200000" rotWithShape="0">
              <a:prstClr val="black">
                <a:alpha val="25000"/>
              </a:prstClr>
            </a:outerShdw>
          </a:effectLst>
        </p:spPr>
      </p:pic>
      <p:sp>
        <p:nvSpPr>
          <p:cNvPr id="8" name="TextBox 7"/>
          <p:cNvSpPr txBox="1"/>
          <p:nvPr userDrawn="1"/>
        </p:nvSpPr>
        <p:spPr>
          <a:xfrm>
            <a:off x="10058400" y="64008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slide | </a:t>
            </a:r>
            <a:fld id="{4A12829E-06A2-42A4-9E05-2C0AB6D3432C}" type="slidenum">
              <a:rPr lang="en-US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044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effectLst/>
          <a:latin typeface="+mj-lt"/>
          <a:ea typeface="Microsoft Himalaya" pitchFamily="2" charset="0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effectLst/>
          <a:latin typeface="+mn-lt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effectLst/>
          <a:latin typeface="+mn-lt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effectLst/>
          <a:latin typeface="+mn-lt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effectLst/>
          <a:latin typeface="+mn-lt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0252" y="435114"/>
            <a:ext cx="8472948" cy="1066800"/>
          </a:xfrm>
        </p:spPr>
        <p:txBody>
          <a:bodyPr/>
          <a:lstStyle/>
          <a:p>
            <a:r>
              <a:rPr lang="en-US" dirty="0"/>
              <a:t>FY27 Budget Presentation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43959" y="5407223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latin typeface="Calibri"/>
              </a:rPr>
              <a:t>Judy L. Smith</a:t>
            </a:r>
          </a:p>
          <a:p>
            <a:r>
              <a:rPr lang="en-US" sz="2000" b="1" dirty="0">
                <a:solidFill>
                  <a:prstClr val="white"/>
                </a:solidFill>
                <a:latin typeface="Calibri"/>
              </a:rPr>
              <a:t>February 4, 2026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257CF9-CED2-306E-100A-E0C87CB3FACB}"/>
              </a:ext>
            </a:extLst>
          </p:cNvPr>
          <p:cNvSpPr txBox="1"/>
          <p:nvPr/>
        </p:nvSpPr>
        <p:spPr>
          <a:xfrm>
            <a:off x="3794234" y="1870841"/>
            <a:ext cx="2301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432179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68A8E-FD7C-A434-47D1-D0F3EBC5B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220" y="0"/>
            <a:ext cx="8797159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Specific Programming Budget Chapter Dues Drivers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2FFCBE-BB57-A516-8C6B-F56C20D2C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220" y="1143000"/>
            <a:ext cx="10972800" cy="526176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Chapter focus on Umbrella Activities (Increase of $4,000)</a:t>
            </a:r>
          </a:p>
          <a:p>
            <a:r>
              <a:rPr lang="en-US" dirty="0"/>
              <a:t>No Peabody Concert in FY27</a:t>
            </a:r>
          </a:p>
          <a:p>
            <a:r>
              <a:rPr lang="en-US" dirty="0"/>
              <a:t>HHS Facet only supporting the Umbrella program, Red dress,  and the St John event</a:t>
            </a:r>
          </a:p>
          <a:p>
            <a:r>
              <a:rPr lang="en-US" dirty="0"/>
              <a:t>For ITS, no Liberia Project, Providing Support for HCC Economic Hardship, and the Remaining Focus has been Placed on the Umbrella Program</a:t>
            </a:r>
          </a:p>
          <a:p>
            <a:r>
              <a:rPr lang="en-US" dirty="0"/>
              <a:t>For NTS focus is providing meals and game night, Link Up to Vote, and all other focus is on the Umbrella Program</a:t>
            </a:r>
          </a:p>
          <a:p>
            <a:r>
              <a:rPr lang="en-US" dirty="0"/>
              <a:t>For STY, Decrease of $15,000 for Scholarships, 100% contributory for the HBCU National Initiative, All other STY activities focused toward the Umbrella Program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769F04-4E3D-9BA8-318F-A782823F6870}"/>
              </a:ext>
            </a:extLst>
          </p:cNvPr>
          <p:cNvSpPr txBox="1"/>
          <p:nvPr/>
        </p:nvSpPr>
        <p:spPr>
          <a:xfrm>
            <a:off x="2450033" y="21771"/>
            <a:ext cx="2301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77193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0E4F8-458D-3D9F-AA53-B5DB2EADF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FY27 Program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E9DB0-0D0D-D327-5BF0-5F7130135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051" y="1686911"/>
            <a:ext cx="5410950" cy="1742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rgbClr val="FF0000"/>
                </a:solidFill>
              </a:rPr>
              <a:t>	</a:t>
            </a:r>
          </a:p>
          <a:p>
            <a:r>
              <a:rPr lang="en-US" sz="1800" dirty="0"/>
              <a:t>Estimated Program Assessment* $494 due by August 31, 2026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347703-D099-8717-F205-402719EDA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93599" y="1883703"/>
            <a:ext cx="3913351" cy="1143001"/>
          </a:xfrm>
        </p:spPr>
        <p:txBody>
          <a:bodyPr>
            <a:normAutofit/>
          </a:bodyPr>
          <a:lstStyle/>
          <a:p>
            <a:r>
              <a:rPr lang="en-US" sz="1600" dirty="0"/>
              <a:t>1,033 Program Assessment</a:t>
            </a:r>
          </a:p>
          <a:p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96BD20-E1F4-4E55-53E2-9427208186D0}"/>
              </a:ext>
            </a:extLst>
          </p:cNvPr>
          <p:cNvSpPr txBox="1"/>
          <p:nvPr/>
        </p:nvSpPr>
        <p:spPr>
          <a:xfrm>
            <a:off x="8069843" y="1305911"/>
            <a:ext cx="71628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FY26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5BF2A8-62DB-10AE-5194-EBB289B00186}"/>
              </a:ext>
            </a:extLst>
          </p:cNvPr>
          <p:cNvSpPr txBox="1"/>
          <p:nvPr/>
        </p:nvSpPr>
        <p:spPr>
          <a:xfrm>
            <a:off x="2239554" y="1334803"/>
            <a:ext cx="71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FY27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A5C216-FFE5-9481-451A-F888E0DAFACC}"/>
              </a:ext>
            </a:extLst>
          </p:cNvPr>
          <p:cNvSpPr txBox="1"/>
          <p:nvPr/>
        </p:nvSpPr>
        <p:spPr>
          <a:xfrm>
            <a:off x="1172653" y="3763884"/>
            <a:ext cx="81560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Notes: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All Backup Data for the FY27 Budget is in the Chapter website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*The estimated range is based on 43 paying members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DC0382-A03D-9850-1634-C91A92DAEE4C}"/>
              </a:ext>
            </a:extLst>
          </p:cNvPr>
          <p:cNvSpPr txBox="1"/>
          <p:nvPr/>
        </p:nvSpPr>
        <p:spPr>
          <a:xfrm>
            <a:off x="6214391" y="550094"/>
            <a:ext cx="2301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704931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ECB9B63-8B0F-9CBE-C6A4-ACF6EC295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3002847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383BF-885E-C74F-7A5A-CFFB4DC7A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F64B9-7C48-E7C7-DEE8-98616AD93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Calendar Year 2026 Schedule</a:t>
            </a:r>
          </a:p>
          <a:p>
            <a:r>
              <a:rPr lang="en-US" dirty="0"/>
              <a:t>FY27 Decisions</a:t>
            </a:r>
          </a:p>
          <a:p>
            <a:r>
              <a:rPr lang="en-US" dirty="0"/>
              <a:t>Timeline Between Now and March 2026</a:t>
            </a:r>
          </a:p>
          <a:p>
            <a:r>
              <a:rPr lang="en-US" dirty="0"/>
              <a:t>Operating Budget Drivers and Estimated Due and Assessment</a:t>
            </a:r>
          </a:p>
          <a:p>
            <a:r>
              <a:rPr lang="en-US" dirty="0"/>
              <a:t>Programming Budget Drivers and Estimated Program Assessment</a:t>
            </a:r>
          </a:p>
          <a:p>
            <a:r>
              <a:rPr lang="en-US" dirty="0"/>
              <a:t>Budget Questions and Discussion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6D1030-ED87-B006-FB61-31F01B72AA90}"/>
              </a:ext>
            </a:extLst>
          </p:cNvPr>
          <p:cNvSpPr txBox="1"/>
          <p:nvPr/>
        </p:nvSpPr>
        <p:spPr>
          <a:xfrm>
            <a:off x="4225158" y="493067"/>
            <a:ext cx="2301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197447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523" y="-106475"/>
            <a:ext cx="8550167" cy="1031803"/>
          </a:xfrm>
        </p:spPr>
        <p:txBody>
          <a:bodyPr/>
          <a:lstStyle/>
          <a:p>
            <a:r>
              <a:rPr lang="en-US" sz="2800" dirty="0"/>
              <a:t>Columbia (MD) Chapter Strategic Planning /Budget  Calendar Year 2026 Timeline (PROPOSED)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2938" y="925328"/>
            <a:ext cx="4302798" cy="5535814"/>
          </a:xfrm>
        </p:spPr>
        <p:txBody>
          <a:bodyPr>
            <a:noAutofit/>
          </a:bodyPr>
          <a:lstStyle/>
          <a:p>
            <a:r>
              <a:rPr lang="en-US" sz="1200" dirty="0"/>
              <a:t>January 2026</a:t>
            </a:r>
          </a:p>
          <a:p>
            <a:pPr marL="633413" lvl="1" indent="-233363"/>
            <a:r>
              <a:rPr lang="en-US" sz="1200" dirty="0"/>
              <a:t>Treasurer will Present the FY27 Budget During the January Chapter Meeting</a:t>
            </a:r>
          </a:p>
          <a:p>
            <a:pPr marL="633413" lvl="1" indent="-233363"/>
            <a:r>
              <a:rPr lang="en-US" sz="1200" dirty="0"/>
              <a:t>Treasurer will Make Adjustment and Finalize FY27 Budget </a:t>
            </a:r>
          </a:p>
          <a:p>
            <a:r>
              <a:rPr lang="en-US" sz="1200" dirty="0"/>
              <a:t>February 2026</a:t>
            </a:r>
          </a:p>
          <a:p>
            <a:pPr lvl="1"/>
            <a:r>
              <a:rPr lang="en-US" sz="1200" dirty="0"/>
              <a:t>FY27 Budget Presented and Approved During the February Chapter Meeting</a:t>
            </a:r>
          </a:p>
          <a:p>
            <a:pPr lvl="1"/>
            <a:r>
              <a:rPr lang="en-US" sz="1200" dirty="0"/>
              <a:t>FY26 Market Data Distributed to Facets and Committees for Reference for FY28 Planning</a:t>
            </a:r>
          </a:p>
          <a:p>
            <a:r>
              <a:rPr lang="en-US" sz="1200" dirty="0"/>
              <a:t>March 2026</a:t>
            </a:r>
          </a:p>
          <a:p>
            <a:pPr lvl="1"/>
            <a:r>
              <a:rPr lang="en-US" sz="1200" dirty="0"/>
              <a:t>Upcoming FY27 Budget Submitted to Eastern Area and National</a:t>
            </a:r>
          </a:p>
          <a:p>
            <a:pPr lvl="1"/>
            <a:r>
              <a:rPr lang="en-US" sz="1200" dirty="0"/>
              <a:t>Refine FY27 Strategic Goals and FY28 Planning Guidance Is Distributed</a:t>
            </a:r>
          </a:p>
          <a:p>
            <a:r>
              <a:rPr lang="en-US" sz="1200" dirty="0"/>
              <a:t>April  2026</a:t>
            </a:r>
          </a:p>
          <a:p>
            <a:pPr lvl="1"/>
            <a:r>
              <a:rPr lang="en-US" sz="1200" dirty="0"/>
              <a:t>Update Current FY26 Goals in National System</a:t>
            </a:r>
          </a:p>
          <a:p>
            <a:r>
              <a:rPr lang="en-US" sz="1200" dirty="0"/>
              <a:t>May 2026 (Beginning of FY27)</a:t>
            </a:r>
          </a:p>
          <a:p>
            <a:pPr lvl="1"/>
            <a:r>
              <a:rPr lang="en-US" sz="1200" dirty="0"/>
              <a:t>FY27 Fiscal Year Begins</a:t>
            </a:r>
          </a:p>
          <a:p>
            <a:pPr lvl="1"/>
            <a:r>
              <a:rPr lang="en-US" sz="1200" dirty="0"/>
              <a:t>FY26 Programs and Committee Activities are Evaluated, FY27 Programming is Reviewed and Updated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71143" y="925328"/>
            <a:ext cx="4347340" cy="5265474"/>
          </a:xfrm>
        </p:spPr>
        <p:txBody>
          <a:bodyPr>
            <a:normAutofit fontScale="70000" lnSpcReduction="20000"/>
          </a:bodyPr>
          <a:lstStyle/>
          <a:p>
            <a:r>
              <a:rPr lang="en-US" sz="1500" dirty="0"/>
              <a:t>June 2026</a:t>
            </a:r>
          </a:p>
          <a:p>
            <a:pPr lvl="1"/>
            <a:r>
              <a:rPr lang="en-US" sz="1500" dirty="0"/>
              <a:t>Measure FY27 Program and Committee Progress</a:t>
            </a:r>
          </a:p>
          <a:p>
            <a:r>
              <a:rPr lang="en-US" sz="1500" dirty="0"/>
              <a:t>July 2026</a:t>
            </a:r>
          </a:p>
          <a:p>
            <a:pPr lvl="1"/>
            <a:r>
              <a:rPr lang="en-US" sz="1600" dirty="0"/>
              <a:t>Chapter Executive Committee Retreat</a:t>
            </a:r>
          </a:p>
          <a:p>
            <a:pPr lvl="1"/>
            <a:r>
              <a:rPr lang="en-US" sz="1500" dirty="0"/>
              <a:t>National Assembly (every other year)</a:t>
            </a:r>
          </a:p>
          <a:p>
            <a:pPr lvl="1"/>
            <a:r>
              <a:rPr lang="en-US" sz="1500" dirty="0"/>
              <a:t>Kick-off FY28 Strategic Planning Process</a:t>
            </a:r>
          </a:p>
          <a:p>
            <a:r>
              <a:rPr lang="en-US" sz="1500" dirty="0"/>
              <a:t>August 2026</a:t>
            </a:r>
          </a:p>
          <a:p>
            <a:pPr lvl="1"/>
            <a:r>
              <a:rPr lang="en-US" sz="1500" dirty="0"/>
              <a:t>Draft of FY28 Strategic Plan Developed</a:t>
            </a:r>
          </a:p>
          <a:p>
            <a:r>
              <a:rPr lang="en-US" sz="1500" dirty="0">
                <a:solidFill>
                  <a:srgbClr val="FF0000"/>
                </a:solidFill>
              </a:rPr>
              <a:t>September 2026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FY28 Chapter Needs Assessment and Survey Administered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Review FY28 Chapter Needs Assessment and Survey Feedback</a:t>
            </a:r>
          </a:p>
          <a:p>
            <a:pPr lvl="1"/>
            <a:r>
              <a:rPr lang="en-US" sz="1500" dirty="0">
                <a:solidFill>
                  <a:srgbClr val="FF0000"/>
                </a:solidFill>
              </a:rPr>
              <a:t>Chapter Strategic Retreat to Discuss and Review FY26 Program Evaluations and FY27 Programming and Committee Activity Updates; Begin discussing FY27 Goals </a:t>
            </a:r>
          </a:p>
          <a:p>
            <a:pPr lvl="1"/>
            <a:r>
              <a:rPr lang="en-US" sz="1500" dirty="0">
                <a:solidFill>
                  <a:srgbClr val="FF0000"/>
                </a:solidFill>
              </a:rPr>
              <a:t>Finalize FY28 Strategic Plan</a:t>
            </a:r>
          </a:p>
          <a:p>
            <a:pPr lvl="1"/>
            <a:r>
              <a:rPr lang="en-US" sz="1500" dirty="0">
                <a:solidFill>
                  <a:srgbClr val="FF0000"/>
                </a:solidFill>
              </a:rPr>
              <a:t>FY28 Program and Committee Evaluation Begins </a:t>
            </a:r>
          </a:p>
          <a:p>
            <a:r>
              <a:rPr lang="en-US" sz="1500" dirty="0">
                <a:solidFill>
                  <a:srgbClr val="FF0000"/>
                </a:solidFill>
              </a:rPr>
              <a:t>October – 2026</a:t>
            </a:r>
          </a:p>
          <a:p>
            <a:pPr lvl="1"/>
            <a:r>
              <a:rPr lang="en-US" sz="1500" dirty="0">
                <a:solidFill>
                  <a:srgbClr val="FF0000"/>
                </a:solidFill>
              </a:rPr>
              <a:t>FY28 Budget Guidance is Distributed </a:t>
            </a:r>
          </a:p>
          <a:p>
            <a:pPr lvl="1"/>
            <a:r>
              <a:rPr lang="en-US" sz="1500" dirty="0">
                <a:solidFill>
                  <a:srgbClr val="FF0000"/>
                </a:solidFill>
              </a:rPr>
              <a:t>FY28 Budget Planning Process Begins</a:t>
            </a:r>
          </a:p>
          <a:p>
            <a:pPr lvl="1"/>
            <a:r>
              <a:rPr lang="en-US" sz="1500" dirty="0">
                <a:solidFill>
                  <a:srgbClr val="FF0000"/>
                </a:solidFill>
              </a:rPr>
              <a:t>Update FY27 Goals in National System</a:t>
            </a:r>
          </a:p>
          <a:p>
            <a:r>
              <a:rPr lang="en-US" sz="1500" dirty="0">
                <a:solidFill>
                  <a:srgbClr val="FF0000"/>
                </a:solidFill>
              </a:rPr>
              <a:t>November – 2026</a:t>
            </a:r>
          </a:p>
          <a:p>
            <a:pPr lvl="1"/>
            <a:r>
              <a:rPr lang="en-US" sz="1500" dirty="0">
                <a:solidFill>
                  <a:srgbClr val="FF0000"/>
                </a:solidFill>
              </a:rPr>
              <a:t>FY28 Program and Committee Evaluation Complete</a:t>
            </a:r>
          </a:p>
          <a:p>
            <a:pPr lvl="1"/>
            <a:r>
              <a:rPr lang="en-US" sz="1500" dirty="0">
                <a:solidFill>
                  <a:srgbClr val="FF0000"/>
                </a:solidFill>
              </a:rPr>
              <a:t>Committees and Facets Will Submit Their FY28 Budgets to the Treasurer</a:t>
            </a:r>
          </a:p>
          <a:p>
            <a:pPr lvl="1"/>
            <a:r>
              <a:rPr lang="en-US" sz="1500" dirty="0">
                <a:solidFill>
                  <a:srgbClr val="FF0000"/>
                </a:solidFill>
              </a:rPr>
              <a:t>Treasurer will Consolidate and Draft the Chapter FY28 Budget</a:t>
            </a:r>
          </a:p>
          <a:p>
            <a:pPr lvl="1"/>
            <a:r>
              <a:rPr lang="en-US" sz="1500" dirty="0">
                <a:solidFill>
                  <a:srgbClr val="FF0000"/>
                </a:solidFill>
              </a:rPr>
              <a:t>Initial FY28 Budget Presentation Will Be Made</a:t>
            </a:r>
          </a:p>
          <a:p>
            <a:r>
              <a:rPr lang="en-US" sz="1500" dirty="0">
                <a:solidFill>
                  <a:srgbClr val="FF0000"/>
                </a:solidFill>
              </a:rPr>
              <a:t>December 2026</a:t>
            </a:r>
          </a:p>
          <a:p>
            <a:pPr lvl="1"/>
            <a:r>
              <a:rPr lang="en-US" sz="1500" dirty="0">
                <a:solidFill>
                  <a:srgbClr val="FF0000"/>
                </a:solidFill>
              </a:rPr>
              <a:t>Treasurer Continues to make FY28 budget adjustments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C022DF-99C4-6392-81D9-482239AA5FB8}"/>
              </a:ext>
            </a:extLst>
          </p:cNvPr>
          <p:cNvSpPr txBox="1"/>
          <p:nvPr/>
        </p:nvSpPr>
        <p:spPr>
          <a:xfrm>
            <a:off x="8828690" y="1751300"/>
            <a:ext cx="297442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January 2027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FY28 Budget Presented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Treasurer will Make Adjustment and Finalize FY28 Budget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FY28 Budget will be Voted Upon and Approved </a:t>
            </a:r>
          </a:p>
          <a:p>
            <a:r>
              <a:rPr lang="en-US" sz="1200" dirty="0"/>
              <a:t>February 2027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FY27 Market Data Distributed to Facets and Committees for Reference for FY29 Planning</a:t>
            </a:r>
          </a:p>
          <a:p>
            <a:r>
              <a:rPr lang="en-US" sz="1200" dirty="0"/>
              <a:t>March 2027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Upcoming FY28 Budget Submitted to Eastern Area and National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Refine FY28 Strategic Goals and FY29 Planning Guidance Is Distributed</a:t>
            </a:r>
          </a:p>
          <a:p>
            <a:r>
              <a:rPr lang="en-US" sz="1200" dirty="0"/>
              <a:t>April  2027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Update Current FY27 Goals in National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42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E32F3-31FC-5A83-7897-F2F2EE749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FY27 Decisions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E455D7-3E04-C78A-34FB-44B8D50DC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Bylaws Discussion</a:t>
            </a:r>
          </a:p>
          <a:p>
            <a:pPr lvl="1"/>
            <a:r>
              <a:rPr lang="en-US" dirty="0"/>
              <a:t>When Dues and Fees are Due, Currently all dues and fees at National and Chapter level are due January 31</a:t>
            </a:r>
            <a:r>
              <a:rPr lang="en-US" baseline="30000" dirty="0"/>
              <a:t>st</a:t>
            </a:r>
            <a:endParaRPr lang="en-US" dirty="0"/>
          </a:p>
          <a:p>
            <a:pPr lvl="1"/>
            <a:r>
              <a:rPr lang="en-US" dirty="0"/>
              <a:t>Finalize and Codify whether Platinum members pay dues, fees, and assessment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263686-54AB-2021-E2B1-E0C11D8B2075}"/>
              </a:ext>
            </a:extLst>
          </p:cNvPr>
          <p:cNvSpPr txBox="1"/>
          <p:nvPr/>
        </p:nvSpPr>
        <p:spPr>
          <a:xfrm>
            <a:off x="4393324" y="493067"/>
            <a:ext cx="2301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032963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3BB7F-33C8-AF2D-3667-4B2B0AFED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97" y="4335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Budget Timeline and Deliverables (Jan - Mar)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037A7E-1077-2804-EB33-FE0C3B144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81896"/>
            <a:ext cx="10972800" cy="5261765"/>
          </a:xfrm>
        </p:spPr>
        <p:txBody>
          <a:bodyPr>
            <a:normAutofit/>
          </a:bodyPr>
          <a:lstStyle/>
          <a:p>
            <a:endParaRPr lang="en-US" sz="2100" dirty="0"/>
          </a:p>
          <a:p>
            <a:r>
              <a:rPr lang="en-US" sz="2100" dirty="0"/>
              <a:t>January 20, 2026 to February 8, 2026</a:t>
            </a:r>
          </a:p>
          <a:p>
            <a:pPr lvl="1"/>
            <a:r>
              <a:rPr lang="en-US" sz="2000" dirty="0"/>
              <a:t>Call Meetings as Needed</a:t>
            </a:r>
          </a:p>
          <a:p>
            <a:r>
              <a:rPr lang="en-US" sz="2100" dirty="0"/>
              <a:t>February 4, 2026 </a:t>
            </a:r>
          </a:p>
          <a:p>
            <a:pPr lvl="1"/>
            <a:r>
              <a:rPr lang="en-US" sz="2000" dirty="0"/>
              <a:t>Executive Committee Meeting (FY27 Vote and Recommendation for the Chapter)</a:t>
            </a:r>
          </a:p>
          <a:p>
            <a:r>
              <a:rPr lang="en-US" sz="2100" dirty="0"/>
              <a:t>February 8, 2026</a:t>
            </a:r>
          </a:p>
          <a:p>
            <a:pPr lvl="1"/>
            <a:r>
              <a:rPr lang="en-US" sz="2000" dirty="0"/>
              <a:t>Chapter Meeting (Chapter Budget Presentation and FY27 Budget Approval)</a:t>
            </a:r>
          </a:p>
          <a:p>
            <a:r>
              <a:rPr lang="en-US" sz="2100" dirty="0"/>
              <a:t>March 15, 2025</a:t>
            </a:r>
          </a:p>
          <a:p>
            <a:pPr lvl="1"/>
            <a:r>
              <a:rPr lang="en-US" sz="2100" dirty="0"/>
              <a:t>Final Chapter Budget Submitted to National Treasurer</a:t>
            </a:r>
          </a:p>
          <a:p>
            <a:pPr lvl="1"/>
            <a:endParaRPr lang="en-US" sz="2100" dirty="0"/>
          </a:p>
          <a:p>
            <a:pPr lvl="1"/>
            <a:endParaRPr lang="en-US" sz="2100" dirty="0"/>
          </a:p>
          <a:p>
            <a:pPr lvl="1"/>
            <a:endParaRPr lang="en-US" sz="2100" dirty="0"/>
          </a:p>
          <a:p>
            <a:pPr lvl="1"/>
            <a:endParaRPr lang="en-US" sz="2100" dirty="0"/>
          </a:p>
          <a:p>
            <a:pPr lvl="1"/>
            <a:endParaRPr lang="en-US" sz="2100" dirty="0"/>
          </a:p>
          <a:p>
            <a:pPr lvl="1"/>
            <a:endParaRPr lang="en-US" sz="2000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F54854-7CF6-A299-D44E-FD8710893F64}"/>
              </a:ext>
            </a:extLst>
          </p:cNvPr>
          <p:cNvSpPr txBox="1"/>
          <p:nvPr/>
        </p:nvSpPr>
        <p:spPr>
          <a:xfrm>
            <a:off x="4945117" y="724690"/>
            <a:ext cx="2301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979559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1990D93-2CEB-4BD9-AA43-000A9C51A584}"/>
              </a:ext>
            </a:extLst>
          </p:cNvPr>
          <p:cNvSpPr txBox="1"/>
          <p:nvPr/>
        </p:nvSpPr>
        <p:spPr>
          <a:xfrm>
            <a:off x="247650" y="99874"/>
            <a:ext cx="83874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CHAPTER DUES AND ASSESSMENTS BASED ON PROPOSED FY27 OPERATING AND PROGRAM BUDGETS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7B2E8DB-5488-99DE-ABFD-B88322470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919929"/>
              </p:ext>
            </p:extLst>
          </p:nvPr>
        </p:nvGraphicFramePr>
        <p:xfrm>
          <a:off x="1159325" y="1854200"/>
          <a:ext cx="10216246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99460">
                  <a:extLst>
                    <a:ext uri="{9D8B030D-6E8A-4147-A177-3AD203B41FA5}">
                      <a16:colId xmlns:a16="http://schemas.microsoft.com/office/drawing/2014/main" val="1764162522"/>
                    </a:ext>
                  </a:extLst>
                </a:gridCol>
                <a:gridCol w="3293872">
                  <a:extLst>
                    <a:ext uri="{9D8B030D-6E8A-4147-A177-3AD203B41FA5}">
                      <a16:colId xmlns:a16="http://schemas.microsoft.com/office/drawing/2014/main" val="2788446643"/>
                    </a:ext>
                  </a:extLst>
                </a:gridCol>
                <a:gridCol w="3722914">
                  <a:extLst>
                    <a:ext uri="{9D8B030D-6E8A-4147-A177-3AD203B41FA5}">
                      <a16:colId xmlns:a16="http://schemas.microsoft.com/office/drawing/2014/main" val="36963091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National Dues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Chapter Dues &amp; Fees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Chapter Assessment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236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$220 National Dues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$812  Chapter Dues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$494 Programming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597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$105 Foundation dues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$145  Hostess Fees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103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$325 </a:t>
                      </a:r>
                      <a:r>
                        <a:rPr lang="en-US" dirty="0"/>
                        <a:t>TOTAL NATIONAL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$957  TOTAL CHAPTER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$494 TOTAL ASSESSMENT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222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Due Jan. 31,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Due Feb. 28,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Due Aug. 31,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64786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14E168-C312-63D8-5F53-EF682E114F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973461"/>
              </p:ext>
            </p:extLst>
          </p:nvPr>
        </p:nvGraphicFramePr>
        <p:xfrm>
          <a:off x="7023318" y="4093028"/>
          <a:ext cx="4562031" cy="212344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290248">
                  <a:extLst>
                    <a:ext uri="{9D8B030D-6E8A-4147-A177-3AD203B41FA5}">
                      <a16:colId xmlns:a16="http://schemas.microsoft.com/office/drawing/2014/main" val="3541299789"/>
                    </a:ext>
                  </a:extLst>
                </a:gridCol>
                <a:gridCol w="1271783">
                  <a:extLst>
                    <a:ext uri="{9D8B030D-6E8A-4147-A177-3AD203B41FA5}">
                      <a16:colId xmlns:a16="http://schemas.microsoft.com/office/drawing/2014/main" val="257271329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FY26 Dues, Fees, &amp; Assessments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255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National Dues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$ 325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462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Chapter Dues &amp; Fees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$1121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11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Chapter Programming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$1033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6967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 O T A 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$2,479.00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66445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C4F5502-EBF2-3F14-0DE1-E762D58EE6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286149"/>
              </p:ext>
            </p:extLst>
          </p:nvPr>
        </p:nvGraphicFramePr>
        <p:xfrm>
          <a:off x="247650" y="4093028"/>
          <a:ext cx="6286500" cy="1876887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527865">
                  <a:extLst>
                    <a:ext uri="{9D8B030D-6E8A-4147-A177-3AD203B41FA5}">
                      <a16:colId xmlns:a16="http://schemas.microsoft.com/office/drawing/2014/main" val="3541299789"/>
                    </a:ext>
                  </a:extLst>
                </a:gridCol>
                <a:gridCol w="1262605">
                  <a:extLst>
                    <a:ext uri="{9D8B030D-6E8A-4147-A177-3AD203B41FA5}">
                      <a16:colId xmlns:a16="http://schemas.microsoft.com/office/drawing/2014/main" val="2572713295"/>
                    </a:ext>
                  </a:extLst>
                </a:gridCol>
                <a:gridCol w="1496030">
                  <a:extLst>
                    <a:ext uri="{9D8B030D-6E8A-4147-A177-3AD203B41FA5}">
                      <a16:colId xmlns:a16="http://schemas.microsoft.com/office/drawing/2014/main" val="3421247901"/>
                    </a:ext>
                  </a:extLst>
                </a:gridCol>
              </a:tblGrid>
              <a:tr h="393527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FY27 Dues, Fees, &amp; Assessments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255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National Dues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$ 325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Jan. 31</a:t>
                      </a:r>
                      <a:r>
                        <a:rPr lang="en-US" baseline="30000" dirty="0"/>
                        <a:t>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462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Chapter Dues &amp; Fees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$ 957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Feb. 28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11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Chapter Programming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$ 494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Aug. 31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6967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 O T A 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$1,776.00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664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935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079D81D-A849-3985-BDEA-8DA971B883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981264"/>
              </p:ext>
            </p:extLst>
          </p:nvPr>
        </p:nvGraphicFramePr>
        <p:xfrm>
          <a:off x="815522" y="2333545"/>
          <a:ext cx="9710965" cy="3039995"/>
        </p:xfrm>
        <a:graphic>
          <a:graphicData uri="http://schemas.openxmlformats.org/drawingml/2006/table">
            <a:tbl>
              <a:tblPr/>
              <a:tblGrid>
                <a:gridCol w="1018856">
                  <a:extLst>
                    <a:ext uri="{9D8B030D-6E8A-4147-A177-3AD203B41FA5}">
                      <a16:colId xmlns:a16="http://schemas.microsoft.com/office/drawing/2014/main" val="2885242436"/>
                    </a:ext>
                  </a:extLst>
                </a:gridCol>
                <a:gridCol w="2260584">
                  <a:extLst>
                    <a:ext uri="{9D8B030D-6E8A-4147-A177-3AD203B41FA5}">
                      <a16:colId xmlns:a16="http://schemas.microsoft.com/office/drawing/2014/main" val="395716806"/>
                    </a:ext>
                  </a:extLst>
                </a:gridCol>
                <a:gridCol w="997629">
                  <a:extLst>
                    <a:ext uri="{9D8B030D-6E8A-4147-A177-3AD203B41FA5}">
                      <a16:colId xmlns:a16="http://schemas.microsoft.com/office/drawing/2014/main" val="186988215"/>
                    </a:ext>
                  </a:extLst>
                </a:gridCol>
                <a:gridCol w="1443379">
                  <a:extLst>
                    <a:ext uri="{9D8B030D-6E8A-4147-A177-3AD203B41FA5}">
                      <a16:colId xmlns:a16="http://schemas.microsoft.com/office/drawing/2014/main" val="338659403"/>
                    </a:ext>
                  </a:extLst>
                </a:gridCol>
                <a:gridCol w="2037710">
                  <a:extLst>
                    <a:ext uri="{9D8B030D-6E8A-4147-A177-3AD203B41FA5}">
                      <a16:colId xmlns:a16="http://schemas.microsoft.com/office/drawing/2014/main" val="849034059"/>
                    </a:ext>
                  </a:extLst>
                </a:gridCol>
                <a:gridCol w="1952807">
                  <a:extLst>
                    <a:ext uri="{9D8B030D-6E8A-4147-A177-3AD203B41FA5}">
                      <a16:colId xmlns:a16="http://schemas.microsoft.com/office/drawing/2014/main" val="3831669981"/>
                    </a:ext>
                  </a:extLst>
                </a:gridCol>
              </a:tblGrid>
              <a:tr h="6549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Initial FY27 Dues, Fees, &amp; Assessments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FY26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FY27 REVISED 1/24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FY27 REVISED 1/26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565609"/>
                  </a:ext>
                </a:extLst>
              </a:tr>
              <a:tr h="36934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Jan. 31st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National Dues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$325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$325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$325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$325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143448"/>
                  </a:ext>
                </a:extLst>
              </a:tr>
              <a:tr h="6549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Feb. 28th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Chapter Dues &amp; Fees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$1,100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$1,121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$957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$957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374917"/>
                  </a:ext>
                </a:extLst>
              </a:tr>
              <a:tr h="9786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Aug. 31st 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Chapter Programming Assessment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$1,186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$1,033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$717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$494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11458"/>
                  </a:ext>
                </a:extLst>
              </a:tr>
              <a:tr h="3820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 O T A L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$2,611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$2,479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$1,999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$1,776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28942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0858D22-7D22-C043-7C05-3F1E51120132}"/>
              </a:ext>
            </a:extLst>
          </p:cNvPr>
          <p:cNvSpPr txBox="1"/>
          <p:nvPr/>
        </p:nvSpPr>
        <p:spPr>
          <a:xfrm>
            <a:off x="304799" y="0"/>
            <a:ext cx="836023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</a:rPr>
              <a:t>The Evolution of FY27 OPERATING AND PROGRAM BUDGETS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8781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68A8E-FD7C-A434-47D1-D0F3EBC5B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964" y="0"/>
            <a:ext cx="8797159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Specific Operating Budget Chapter Dues Drivers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2FFCBE-BB57-A516-8C6B-F56C20D2C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964" y="1143000"/>
            <a:ext cx="10972800" cy="5261765"/>
          </a:xfrm>
        </p:spPr>
        <p:txBody>
          <a:bodyPr>
            <a:normAutofit/>
          </a:bodyPr>
          <a:lstStyle/>
          <a:p>
            <a:r>
              <a:rPr lang="en-US" dirty="0"/>
              <a:t>Baseline 43 paying members in FY27 versus 43 in FY26</a:t>
            </a:r>
          </a:p>
          <a:p>
            <a:r>
              <a:rPr lang="en-US" dirty="0"/>
              <a:t>Two (2) Platinum members in FY27 (versus 1 in FY26)</a:t>
            </a:r>
          </a:p>
          <a:p>
            <a:r>
              <a:rPr lang="en-US" dirty="0"/>
              <a:t>One (1) Moving to Alumni Status</a:t>
            </a:r>
          </a:p>
          <a:p>
            <a:r>
              <a:rPr lang="en-US" dirty="0"/>
              <a:t>6 new intake members</a:t>
            </a:r>
          </a:p>
          <a:p>
            <a:r>
              <a:rPr lang="en-US" dirty="0"/>
              <a:t>Food will be for approximately 49 members</a:t>
            </a:r>
          </a:p>
          <a:p>
            <a:r>
              <a:rPr lang="en-US" dirty="0"/>
              <a:t>No 50</a:t>
            </a:r>
            <a:r>
              <a:rPr lang="en-US" baseline="30000" dirty="0"/>
              <a:t>th</a:t>
            </a:r>
            <a:r>
              <a:rPr lang="en-US" dirty="0"/>
              <a:t> anniversary fees or commitment</a:t>
            </a:r>
          </a:p>
          <a:p>
            <a:r>
              <a:rPr lang="en-US" dirty="0"/>
              <a:t>Reflected the cost for the Area Assembly in Up-State New York (Buffalo)</a:t>
            </a:r>
          </a:p>
          <a:p>
            <a:r>
              <a:rPr lang="en-US" dirty="0"/>
              <a:t>When Link Lisa Loury Lomas get elevated to the National Level, each Chapter members will be asked to donate to the Chapter celebratory activities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2B9A1F-41A4-56B0-6FEC-E77DA3C97266}"/>
              </a:ext>
            </a:extLst>
          </p:cNvPr>
          <p:cNvSpPr txBox="1"/>
          <p:nvPr/>
        </p:nvSpPr>
        <p:spPr>
          <a:xfrm>
            <a:off x="7906031" y="0"/>
            <a:ext cx="2301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549868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0E4F8-458D-3D9F-AA53-B5DB2EADF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FY27 Dues and Assessments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E9DB0-0D0D-D327-5BF0-5F7130135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8973" y="1913684"/>
            <a:ext cx="5889170" cy="1632856"/>
          </a:xfrm>
        </p:spPr>
        <p:txBody>
          <a:bodyPr>
            <a:normAutofit fontScale="62500" lnSpcReduction="20000"/>
          </a:bodyPr>
          <a:lstStyle/>
          <a:p>
            <a:r>
              <a:rPr lang="en-US" sz="2200" dirty="0"/>
              <a:t> </a:t>
            </a:r>
            <a:r>
              <a:rPr lang="en-US" sz="2600" dirty="0"/>
              <a:t>$220.00 National        (FY27) Due by January 31, 2026</a:t>
            </a:r>
          </a:p>
          <a:p>
            <a:r>
              <a:rPr lang="en-US" sz="2600" dirty="0"/>
              <a:t> $105.00 Foundation   (FY27) Due by January 31, 2026</a:t>
            </a:r>
          </a:p>
          <a:p>
            <a:r>
              <a:rPr lang="en-US" sz="2600" dirty="0"/>
              <a:t> Estimated FY 27 Dues and Hostess Fees Due by Feb 28, 2026</a:t>
            </a:r>
          </a:p>
          <a:p>
            <a:pPr lvl="1"/>
            <a:r>
              <a:rPr lang="en-US" sz="2600" b="1" dirty="0">
                <a:solidFill>
                  <a:srgbClr val="00B050"/>
                </a:solidFill>
              </a:rPr>
              <a:t>Estimated Total Dues + Hostess Fees $958</a:t>
            </a:r>
          </a:p>
          <a:p>
            <a:pPr lvl="1"/>
            <a:r>
              <a:rPr lang="en-US" sz="2600" dirty="0"/>
              <a:t>Estimated Dues to be between $813</a:t>
            </a:r>
          </a:p>
          <a:p>
            <a:pPr lvl="1"/>
            <a:r>
              <a:rPr lang="en-US" sz="2600" dirty="0"/>
              <a:t>Estimated Hostess Fees to be $145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347703-D099-8717-F205-402719EDA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5857" y="1857409"/>
            <a:ext cx="4652329" cy="1776395"/>
          </a:xfrm>
        </p:spPr>
        <p:txBody>
          <a:bodyPr>
            <a:normAutofit fontScale="62500" lnSpcReduction="20000"/>
          </a:bodyPr>
          <a:lstStyle/>
          <a:p>
            <a:r>
              <a:rPr lang="en-US" sz="2600" dirty="0"/>
              <a:t>$220 National</a:t>
            </a:r>
          </a:p>
          <a:p>
            <a:r>
              <a:rPr lang="en-US" sz="2600" dirty="0"/>
              <a:t>$105.00 Foundation</a:t>
            </a:r>
          </a:p>
          <a:p>
            <a:r>
              <a:rPr lang="en-US" sz="2600" dirty="0"/>
              <a:t>$1,121 Dues &amp; Hostess Fees </a:t>
            </a:r>
            <a:r>
              <a:rPr lang="en-US" sz="2600" dirty="0">
                <a:solidFill>
                  <a:srgbClr val="FF0000"/>
                </a:solidFill>
              </a:rPr>
              <a:t>	</a:t>
            </a:r>
          </a:p>
          <a:p>
            <a:pPr lvl="1"/>
            <a:r>
              <a:rPr lang="en-US" sz="2600" dirty="0"/>
              <a:t>$878 Dues</a:t>
            </a:r>
          </a:p>
          <a:p>
            <a:pPr lvl="1"/>
            <a:r>
              <a:rPr lang="en-US" sz="2600" dirty="0"/>
              <a:t>$124 Hostess Fees (no fee for classroom)</a:t>
            </a:r>
          </a:p>
          <a:p>
            <a:pPr lvl="1"/>
            <a:r>
              <a:rPr lang="en-US" sz="2600" dirty="0"/>
              <a:t>$119 50</a:t>
            </a:r>
            <a:r>
              <a:rPr lang="en-US" sz="2600" baseline="30000" dirty="0"/>
              <a:t>th</a:t>
            </a:r>
            <a:r>
              <a:rPr lang="en-US" sz="2600" dirty="0"/>
              <a:t> anniversary</a:t>
            </a:r>
          </a:p>
          <a:p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96BD20-E1F4-4E55-53E2-9427208186D0}"/>
              </a:ext>
            </a:extLst>
          </p:cNvPr>
          <p:cNvSpPr txBox="1"/>
          <p:nvPr/>
        </p:nvSpPr>
        <p:spPr>
          <a:xfrm>
            <a:off x="8069843" y="1305911"/>
            <a:ext cx="71628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FY26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5BF2A8-62DB-10AE-5194-EBB289B00186}"/>
              </a:ext>
            </a:extLst>
          </p:cNvPr>
          <p:cNvSpPr txBox="1"/>
          <p:nvPr/>
        </p:nvSpPr>
        <p:spPr>
          <a:xfrm>
            <a:off x="2239554" y="1241201"/>
            <a:ext cx="71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FY27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FE4EA6-6012-A7B9-2AE3-3A5CFB7F808A}"/>
              </a:ext>
            </a:extLst>
          </p:cNvPr>
          <p:cNvSpPr txBox="1"/>
          <p:nvPr/>
        </p:nvSpPr>
        <p:spPr>
          <a:xfrm>
            <a:off x="6484357" y="556786"/>
            <a:ext cx="2301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DRAFT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D61EBA-C09B-0693-0A9E-39496D3A3F9B}"/>
              </a:ext>
            </a:extLst>
          </p:cNvPr>
          <p:cNvSpPr txBox="1"/>
          <p:nvPr/>
        </p:nvSpPr>
        <p:spPr>
          <a:xfrm>
            <a:off x="784408" y="4416470"/>
            <a:ext cx="10878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Notes: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All Backup Data for the FY27 Budget is in the Chapter website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*The estimated range is based on 43 paying members</a:t>
            </a:r>
          </a:p>
        </p:txBody>
      </p:sp>
    </p:spTree>
    <p:extLst>
      <p:ext uri="{BB962C8B-B14F-4D97-AF65-F5344CB8AC3E}">
        <p14:creationId xmlns:p14="http://schemas.microsoft.com/office/powerpoint/2010/main" val="1017010997"/>
      </p:ext>
    </p:extLst>
  </p:cSld>
  <p:clrMapOvr>
    <a:masterClrMapping/>
  </p:clrMapOvr>
</p:sld>
</file>

<file path=ppt/theme/theme1.xml><?xml version="1.0" encoding="utf-8"?>
<a:theme xmlns:a="http://schemas.openxmlformats.org/drawingml/2006/main" name="10232-abstract-wave-dots-green-f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6002</TotalTime>
  <Words>1081</Words>
  <Application>Microsoft Office PowerPoint</Application>
  <PresentationFormat>Widescreen</PresentationFormat>
  <Paragraphs>202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 Narrow</vt:lpstr>
      <vt:lpstr>Arial</vt:lpstr>
      <vt:lpstr>Calibri</vt:lpstr>
      <vt:lpstr>Wingdings</vt:lpstr>
      <vt:lpstr>10232-abstract-wave-dots-green-fppt</vt:lpstr>
      <vt:lpstr>FY27 Budget Presentation</vt:lpstr>
      <vt:lpstr>Agenda</vt:lpstr>
      <vt:lpstr>Columbia (MD) Chapter Strategic Planning /Budget  Calendar Year 2026 Timeline (PROPOSED)</vt:lpstr>
      <vt:lpstr>FY27 Decisions</vt:lpstr>
      <vt:lpstr>Budget Timeline and Deliverables (Jan - Mar)</vt:lpstr>
      <vt:lpstr>PowerPoint Presentation</vt:lpstr>
      <vt:lpstr>PowerPoint Presentation</vt:lpstr>
      <vt:lpstr>Specific Operating Budget Chapter Dues Drivers</vt:lpstr>
      <vt:lpstr>FY27 Dues and Assessments</vt:lpstr>
      <vt:lpstr>Specific Programming Budget Chapter Dues Drivers</vt:lpstr>
      <vt:lpstr>FY27 Program Assessment</vt:lpstr>
      <vt:lpstr>Questions and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Judy Smith</dc:creator>
  <cp:lastModifiedBy>Diana Smith</cp:lastModifiedBy>
  <cp:revision>27</cp:revision>
  <cp:lastPrinted>2026-01-19T20:02:50Z</cp:lastPrinted>
  <dcterms:created xsi:type="dcterms:W3CDTF">2024-11-17T12:51:30Z</dcterms:created>
  <dcterms:modified xsi:type="dcterms:W3CDTF">2026-02-05T00:11:48Z</dcterms:modified>
</cp:coreProperties>
</file>