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319" r:id="rId3"/>
    <p:sldId id="322" r:id="rId4"/>
    <p:sldId id="325" r:id="rId5"/>
    <p:sldId id="321" r:id="rId6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82" userDrawn="1">
          <p15:clr>
            <a:srgbClr val="A4A3A4"/>
          </p15:clr>
        </p15:guide>
        <p15:guide id="2" pos="2317" userDrawn="1">
          <p15:clr>
            <a:srgbClr val="A4A3A4"/>
          </p15:clr>
        </p15:guide>
        <p15:guide id="3" orient="horz" pos="2958" userDrawn="1">
          <p15:clr>
            <a:srgbClr val="A4A3A4"/>
          </p15:clr>
        </p15:guide>
        <p15:guide id="4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4E863A"/>
    <a:srgbClr val="6BA42C"/>
    <a:srgbClr val="18A1E6"/>
    <a:srgbClr val="75F3F3"/>
    <a:srgbClr val="EE8E00"/>
    <a:srgbClr val="DE7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D2ABEF-7BEC-462C-9292-1DA09712A54C}" v="8" dt="2026-04-09T21:37:01.0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5382" autoAdjust="0"/>
  </p:normalViewPr>
  <p:slideViewPr>
    <p:cSldViewPr>
      <p:cViewPr varScale="1">
        <p:scale>
          <a:sx n="70" d="100"/>
          <a:sy n="70" d="100"/>
        </p:scale>
        <p:origin x="1204" y="52"/>
      </p:cViewPr>
      <p:guideLst>
        <p:guide orient="horz" pos="2160"/>
        <p:guide pos="2880"/>
      </p:guideLst>
    </p:cSldViewPr>
  </p:slid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1" d="100"/>
          <a:sy n="51" d="100"/>
        </p:scale>
        <p:origin x="2886" y="84"/>
      </p:cViewPr>
      <p:guideLst>
        <p:guide orient="horz" pos="2982"/>
        <p:guide pos="2317"/>
        <p:guide orient="horz" pos="2958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chelle Michaux-Conway" userId="5a5e28b157d195e2" providerId="LiveId" clId="{008912D2-4F52-4C08-817D-0B29D85C012E}"/>
    <pc:docChg chg="custSel addSld delSld modSld sldOrd">
      <pc:chgData name="Rochelle Michaux-Conway" userId="5a5e28b157d195e2" providerId="LiveId" clId="{008912D2-4F52-4C08-817D-0B29D85C012E}" dt="2026-04-21T22:27:11.054" v="2055"/>
      <pc:docMkLst>
        <pc:docMk/>
      </pc:docMkLst>
      <pc:sldChg chg="modSp mod">
        <pc:chgData name="Rochelle Michaux-Conway" userId="5a5e28b157d195e2" providerId="LiveId" clId="{008912D2-4F52-4C08-817D-0B29D85C012E}" dt="2026-04-09T17:18:27.490" v="102" actId="20577"/>
        <pc:sldMkLst>
          <pc:docMk/>
          <pc:sldMk cId="363920370" sldId="256"/>
        </pc:sldMkLst>
        <pc:spChg chg="mod">
          <ac:chgData name="Rochelle Michaux-Conway" userId="5a5e28b157d195e2" providerId="LiveId" clId="{008912D2-4F52-4C08-817D-0B29D85C012E}" dt="2026-04-09T17:18:27.490" v="102" actId="20577"/>
          <ac:spMkLst>
            <pc:docMk/>
            <pc:sldMk cId="363920370" sldId="256"/>
            <ac:spMk id="3" creationId="{00000000-0000-0000-0000-000000000000}"/>
          </ac:spMkLst>
        </pc:spChg>
      </pc:sldChg>
      <pc:sldChg chg="modSp mod">
        <pc:chgData name="Rochelle Michaux-Conway" userId="5a5e28b157d195e2" providerId="LiveId" clId="{008912D2-4F52-4C08-817D-0B29D85C012E}" dt="2026-04-09T21:38:14.931" v="2050" actId="14100"/>
        <pc:sldMkLst>
          <pc:docMk/>
          <pc:sldMk cId="1085275264" sldId="319"/>
        </pc:sldMkLst>
        <pc:spChg chg="mod">
          <ac:chgData name="Rochelle Michaux-Conway" userId="5a5e28b157d195e2" providerId="LiveId" clId="{008912D2-4F52-4C08-817D-0B29D85C012E}" dt="2026-04-09T17:24:31.337" v="142" actId="14100"/>
          <ac:spMkLst>
            <pc:docMk/>
            <pc:sldMk cId="1085275264" sldId="319"/>
            <ac:spMk id="3" creationId="{CAF9AFE2-DCE0-EDC5-B0B3-5F4FEBE91884}"/>
          </ac:spMkLst>
        </pc:spChg>
        <pc:spChg chg="mod">
          <ac:chgData name="Rochelle Michaux-Conway" userId="5a5e28b157d195e2" providerId="LiveId" clId="{008912D2-4F52-4C08-817D-0B29D85C012E}" dt="2026-04-09T21:38:14.931" v="2050" actId="14100"/>
          <ac:spMkLst>
            <pc:docMk/>
            <pc:sldMk cId="1085275264" sldId="319"/>
            <ac:spMk id="4" creationId="{2F895A70-3D6B-607E-B53B-7AA4758AA2DC}"/>
          </ac:spMkLst>
        </pc:spChg>
      </pc:sldChg>
      <pc:sldChg chg="modSp add mod ord">
        <pc:chgData name="Rochelle Michaux-Conway" userId="5a5e28b157d195e2" providerId="LiveId" clId="{008912D2-4F52-4C08-817D-0B29D85C012E}" dt="2026-04-21T22:27:11.054" v="2055"/>
        <pc:sldMkLst>
          <pc:docMk/>
          <pc:sldMk cId="2830682639" sldId="321"/>
        </pc:sldMkLst>
        <pc:spChg chg="mod">
          <ac:chgData name="Rochelle Michaux-Conway" userId="5a5e28b157d195e2" providerId="LiveId" clId="{008912D2-4F52-4C08-817D-0B29D85C012E}" dt="2026-04-09T21:16:57.166" v="1594" actId="6549"/>
          <ac:spMkLst>
            <pc:docMk/>
            <pc:sldMk cId="2830682639" sldId="321"/>
            <ac:spMk id="2" creationId="{D9A4E630-9023-B099-B06B-D21E76B45502}"/>
          </ac:spMkLst>
        </pc:spChg>
        <pc:spChg chg="mod">
          <ac:chgData name="Rochelle Michaux-Conway" userId="5a5e28b157d195e2" providerId="LiveId" clId="{008912D2-4F52-4C08-817D-0B29D85C012E}" dt="2026-04-09T21:28:42.949" v="1925" actId="255"/>
          <ac:spMkLst>
            <pc:docMk/>
            <pc:sldMk cId="2830682639" sldId="321"/>
            <ac:spMk id="6" creationId="{CD985788-17BF-2D68-84B1-02949E2CB36F}"/>
          </ac:spMkLst>
        </pc:spChg>
        <pc:picChg chg="mod">
          <ac:chgData name="Rochelle Michaux-Conway" userId="5a5e28b157d195e2" providerId="LiveId" clId="{008912D2-4F52-4C08-817D-0B29D85C012E}" dt="2026-04-09T21:28:10.907" v="1924" actId="1076"/>
          <ac:picMkLst>
            <pc:docMk/>
            <pc:sldMk cId="2830682639" sldId="321"/>
            <ac:picMk id="8" creationId="{C10ACA94-F7D8-1071-8901-61284F853C6E}"/>
          </ac:picMkLst>
        </pc:picChg>
      </pc:sldChg>
      <pc:sldChg chg="modSp mod">
        <pc:chgData name="Rochelle Michaux-Conway" userId="5a5e28b157d195e2" providerId="LiveId" clId="{008912D2-4F52-4C08-817D-0B29D85C012E}" dt="2026-04-09T21:59:26.610" v="2053" actId="12"/>
        <pc:sldMkLst>
          <pc:docMk/>
          <pc:sldMk cId="2216813108" sldId="322"/>
        </pc:sldMkLst>
        <pc:spChg chg="mod">
          <ac:chgData name="Rochelle Michaux-Conway" userId="5a5e28b157d195e2" providerId="LiveId" clId="{008912D2-4F52-4C08-817D-0B29D85C012E}" dt="2026-04-09T21:59:26.610" v="2053" actId="12"/>
          <ac:spMkLst>
            <pc:docMk/>
            <pc:sldMk cId="2216813108" sldId="322"/>
            <ac:spMk id="6" creationId="{E4E610BE-8F88-D00E-BAC3-9B75BA78368D}"/>
          </ac:spMkLst>
        </pc:spChg>
      </pc:sldChg>
      <pc:sldChg chg="modSp add mod">
        <pc:chgData name="Rochelle Michaux-Conway" userId="5a5e28b157d195e2" providerId="LiveId" clId="{008912D2-4F52-4C08-817D-0B29D85C012E}" dt="2026-04-09T20:34:14.922" v="754" actId="20577"/>
        <pc:sldMkLst>
          <pc:docMk/>
          <pc:sldMk cId="388430555" sldId="325"/>
        </pc:sldMkLst>
        <pc:spChg chg="mod">
          <ac:chgData name="Rochelle Michaux-Conway" userId="5a5e28b157d195e2" providerId="LiveId" clId="{008912D2-4F52-4C08-817D-0B29D85C012E}" dt="2026-04-09T20:34:14.922" v="754" actId="20577"/>
          <ac:spMkLst>
            <pc:docMk/>
            <pc:sldMk cId="388430555" sldId="325"/>
            <ac:spMk id="6" creationId="{6BA95AAB-DB04-7863-F4EF-2ECC23628D8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r">
              <a:defRPr sz="1200"/>
            </a:lvl1pPr>
          </a:lstStyle>
          <a:p>
            <a:fld id="{09A990B0-5BEE-466B-853C-9608DB6BC8FB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3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r">
              <a:defRPr sz="1200"/>
            </a:lvl1pPr>
          </a:lstStyle>
          <a:p>
            <a:fld id="{A4C188CF-D49B-46CE-9D2C-173C289C5C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529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3" tIns="47107" rIns="94213" bIns="4710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vert="horz" lIns="94213" tIns="47107" rIns="94213" bIns="471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3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021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" y="838200"/>
            <a:ext cx="5257800" cy="1066800"/>
          </a:xfr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Your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081" y="1930400"/>
            <a:ext cx="4326038" cy="381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724400"/>
            <a:ext cx="2743200" cy="161603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9" y="152400"/>
            <a:ext cx="6167511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835"/>
            <a:ext cx="8229600" cy="526176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61722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443835"/>
            <a:ext cx="8229600" cy="526176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228725"/>
            <a:ext cx="5524500" cy="1133475"/>
          </a:xfrm>
        </p:spPr>
        <p:txBody>
          <a:bodyPr anchor="t"/>
          <a:lstStyle>
            <a:lvl1pPr algn="ctr">
              <a:defRPr sz="36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774700"/>
            <a:ext cx="5524500" cy="444500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724400"/>
            <a:ext cx="2743200" cy="161603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324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62484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9135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2121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9135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2121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1722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08632"/>
            <a:ext cx="1828800" cy="1077354"/>
          </a:xfrm>
          <a:prstGeom prst="rect">
            <a:avLst/>
          </a:prstGeom>
          <a:effectLst>
            <a:outerShdw blurRad="50800" dist="12700" dir="16200000" rotWithShape="0">
              <a:prstClr val="black">
                <a:alpha val="25000"/>
              </a:prstClr>
            </a:outerShdw>
          </a:effectLst>
        </p:spPr>
      </p:pic>
      <p:sp>
        <p:nvSpPr>
          <p:cNvPr id="8" name="TextBox 7"/>
          <p:cNvSpPr txBox="1"/>
          <p:nvPr userDrawn="1"/>
        </p:nvSpPr>
        <p:spPr>
          <a:xfrm>
            <a:off x="7543800" y="64008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slide | </a:t>
            </a:r>
            <a:fld id="{4A12829E-06A2-42A4-9E05-2C0AB6D3432C}" type="slidenum">
              <a:rPr lang="en-US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effectLst/>
          <a:latin typeface="+mj-lt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382000" cy="1066800"/>
          </a:xfrm>
        </p:spPr>
        <p:txBody>
          <a:bodyPr/>
          <a:lstStyle/>
          <a:p>
            <a:pPr algn="l"/>
            <a:br>
              <a:rPr lang="en-US" sz="4400" dirty="0">
                <a:latin typeface="Candara" panose="020E0502030303020204" pitchFamily="34" charset="0"/>
              </a:rPr>
            </a:br>
            <a:br>
              <a:rPr lang="en-US" sz="4400" dirty="0">
                <a:latin typeface="Candara" panose="020E0502030303020204" pitchFamily="34" charset="0"/>
              </a:rPr>
            </a:br>
            <a:r>
              <a:rPr lang="en-US" sz="4000" dirty="0">
                <a:latin typeface="Candara" panose="020E0502030303020204" pitchFamily="34" charset="0"/>
              </a:rPr>
              <a:t>National Trends and Services Facet</a:t>
            </a:r>
            <a:br>
              <a:rPr lang="en-US" sz="4000" dirty="0">
                <a:latin typeface="Candara" panose="020E0502030303020204" pitchFamily="34" charset="0"/>
              </a:rPr>
            </a:br>
            <a:endParaRPr lang="en-US" sz="4000" dirty="0">
              <a:latin typeface="Candara" panose="020E05020303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399" y="5029200"/>
            <a:ext cx="4788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Link Rochelle Michaux-Conway – Chair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Link Paulette Scott – Co-Chair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April 11, 2026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97AF2-6CF2-312B-AAAB-0006AF7AE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CCD4D-049C-F116-0885-4DBF1DBB5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7010400" cy="1143000"/>
          </a:xfrm>
        </p:spPr>
        <p:txBody>
          <a:bodyPr/>
          <a:lstStyle/>
          <a:p>
            <a:r>
              <a:rPr lang="en-US" sz="2800" dirty="0"/>
              <a:t>National Trends &amp; Services Facet</a:t>
            </a:r>
            <a:br>
              <a:rPr lang="en-US" sz="2800" dirty="0"/>
            </a:br>
            <a:r>
              <a:rPr lang="en-US" sz="2800" dirty="0"/>
              <a:t>LINKED to Wellness Umbrella Program – FY26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9AFE2-DCE0-EDC5-B0B3-5F4FEBE918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789954"/>
            <a:ext cx="2971800" cy="4297681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0" indent="0">
              <a:buNone/>
            </a:pP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895A70-3D6B-607E-B53B-7AA4758AA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18105" y="1447800"/>
            <a:ext cx="6525895" cy="4678682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70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8000" b="1" dirty="0"/>
              <a:t>Howard Community College</a:t>
            </a:r>
            <a:r>
              <a:rPr lang="en-US" sz="8000" dirty="0"/>
              <a:t>       </a:t>
            </a:r>
          </a:p>
          <a:p>
            <a:pPr marL="457200" lvl="1" indent="0">
              <a:buNone/>
            </a:pPr>
            <a:r>
              <a:rPr lang="en-US" sz="8000" b="1" dirty="0"/>
              <a:t>Fueling Dragons Food Insecurity and Education</a:t>
            </a:r>
          </a:p>
          <a:p>
            <a:pPr marL="457200" lvl="1" indent="0">
              <a:buNone/>
            </a:pPr>
            <a:endParaRPr lang="en-US" sz="8000" b="1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8000" b="1" dirty="0"/>
              <a:t> Tuesday, April 21</a:t>
            </a:r>
            <a:r>
              <a:rPr lang="en-US" sz="8000" b="1" baseline="30000" dirty="0"/>
              <a:t>st</a:t>
            </a:r>
            <a:r>
              <a:rPr lang="en-US" sz="8000" b="1" dirty="0"/>
              <a:t> </a:t>
            </a:r>
          </a:p>
          <a:p>
            <a:pPr marL="457200" lvl="1" indent="0">
              <a:buNone/>
            </a:pPr>
            <a:r>
              <a:rPr lang="en-US" sz="8000" b="1" dirty="0"/>
              <a:t>      3:00-4:30 pm.  Set up 2:30 pm </a:t>
            </a:r>
          </a:p>
          <a:p>
            <a:pPr marL="457200" lvl="1" indent="0">
              <a:buNone/>
            </a:pPr>
            <a:endParaRPr lang="en-US" sz="80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8000" b="1" dirty="0"/>
              <a:t>Tuesday, March 3</a:t>
            </a:r>
            <a:r>
              <a:rPr lang="en-US" sz="8000" b="1" baseline="30000" dirty="0"/>
              <a:t>rd</a:t>
            </a:r>
            <a:r>
              <a:rPr lang="en-US" sz="8000" b="1" dirty="0"/>
              <a:t>  </a:t>
            </a:r>
          </a:p>
          <a:p>
            <a:pPr marL="457200" lvl="1" indent="0">
              <a:buNone/>
            </a:pPr>
            <a:r>
              <a:rPr lang="en-US" sz="8000" b="1" dirty="0"/>
              <a:t>     201 lbs. of food</a:t>
            </a:r>
          </a:p>
          <a:p>
            <a:pPr marL="457200" lvl="1" indent="0">
              <a:buNone/>
            </a:pPr>
            <a:r>
              <a:rPr lang="en-US" sz="8000" b="1" dirty="0"/>
              <a:t>     133 students visited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8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8000" b="1" dirty="0"/>
              <a:t>Tuesday, November 18</a:t>
            </a:r>
            <a:r>
              <a:rPr lang="en-US" sz="8000" b="1" baseline="30000" dirty="0"/>
              <a:t>th</a:t>
            </a:r>
            <a:r>
              <a:rPr lang="en-US" sz="8000" b="1" dirty="0"/>
              <a:t> </a:t>
            </a:r>
          </a:p>
          <a:p>
            <a:pPr marL="457200" lvl="1" indent="0">
              <a:buNone/>
            </a:pPr>
            <a:r>
              <a:rPr lang="en-US" sz="8000" b="1" dirty="0"/>
              <a:t>     284 lbs. of food</a:t>
            </a:r>
          </a:p>
          <a:p>
            <a:pPr marL="457200" lvl="1" indent="0">
              <a:buNone/>
            </a:pPr>
            <a:r>
              <a:rPr lang="en-US" sz="8000" b="1" dirty="0"/>
              <a:t>     153 students visited</a:t>
            </a:r>
          </a:p>
          <a:p>
            <a:pPr marL="457200" lvl="1" indent="0">
              <a:buNone/>
            </a:pPr>
            <a:endParaRPr lang="en-US" sz="80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8000" dirty="0"/>
          </a:p>
          <a:p>
            <a:pPr marL="457200" lvl="1" indent="0">
              <a:buNone/>
            </a:pPr>
            <a:r>
              <a:rPr lang="en-US" sz="1800" dirty="0"/>
              <a:t>    </a:t>
            </a:r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buNone/>
            </a:pPr>
            <a:br>
              <a:rPr lang="en-US" sz="1500" dirty="0"/>
            </a:br>
            <a:endParaRPr lang="en-US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14533-4804-4112-E1E4-F00720764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3922269"/>
            <a:ext cx="2133600" cy="1783080"/>
          </a:xfrm>
          <a:prstGeom prst="rect">
            <a:avLst/>
          </a:prstGeom>
        </p:spPr>
      </p:pic>
      <p:pic>
        <p:nvPicPr>
          <p:cNvPr id="6" name="Picture 5" descr="6+ Thousand Health Wellness Wheel ...">
            <a:extLst>
              <a:ext uri="{FF2B5EF4-FFF2-40B4-BE49-F238E27FC236}">
                <a16:creationId xmlns:a16="http://schemas.microsoft.com/office/drawing/2014/main" id="{A05B75DC-C483-D1FA-8BAE-3C0D06D19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781"/>
            <a:ext cx="2313305" cy="2496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5275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9F420-EE98-2432-21DB-7A1025D20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6F82D-AB7D-5DB8-1F6C-0C8CFAD35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1" y="152400"/>
            <a:ext cx="6553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National Trends &amp; Services Facet</a:t>
            </a:r>
            <a:br>
              <a:rPr lang="en-US" dirty="0"/>
            </a:br>
            <a:r>
              <a:rPr lang="en-US" sz="3100" dirty="0"/>
              <a:t>Grassroots Intervention Crisis Center FY26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E610BE-8F88-D00E-BAC3-9B75BA783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295400"/>
            <a:ext cx="9067800" cy="5410200"/>
          </a:xfrm>
        </p:spPr>
        <p:txBody>
          <a:bodyPr>
            <a:normAutofit/>
          </a:bodyPr>
          <a:lstStyle/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b="1" dirty="0"/>
              <a:t>Food Insecurity Initiative</a:t>
            </a:r>
          </a:p>
          <a:p>
            <a:pPr marL="742950" lvl="2" indent="-342900">
              <a:buFont typeface="Wingdings" panose="05000000000000000000" pitchFamily="2" charset="2"/>
              <a:buChar char="ü"/>
            </a:pPr>
            <a:r>
              <a:rPr lang="en-US" sz="2400" dirty="0"/>
              <a:t>Child friendly food drop off March 19th</a:t>
            </a:r>
          </a:p>
          <a:p>
            <a:pPr marL="742950" lvl="2" indent="-342900">
              <a:buFont typeface="Wingdings" panose="05000000000000000000" pitchFamily="2" charset="2"/>
              <a:buChar char="q"/>
            </a:pPr>
            <a:r>
              <a:rPr lang="en-US" sz="2400" dirty="0"/>
              <a:t>Tuesday, April 14th at 3:30 pm (Fish Dinners)</a:t>
            </a:r>
          </a:p>
          <a:p>
            <a:pPr marL="742950" lvl="2" indent="-342900">
              <a:buFont typeface="Wingdings" panose="05000000000000000000" pitchFamily="2" charset="2"/>
              <a:buChar char="q"/>
            </a:pPr>
            <a:r>
              <a:rPr lang="en-US" sz="2400" dirty="0"/>
              <a:t>Child friendly food drop off April 23rd</a:t>
            </a:r>
          </a:p>
          <a:p>
            <a:pPr marL="742950" lvl="2" indent="-34290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b="1" dirty="0"/>
              <a:t>Positive Interactions – Game Night</a:t>
            </a:r>
            <a:r>
              <a:rPr lang="en-US" dirty="0"/>
              <a:t>  </a:t>
            </a:r>
          </a:p>
          <a:p>
            <a:pPr marL="742950" lvl="2" indent="-342900">
              <a:buFont typeface="Wingdings" panose="05000000000000000000" pitchFamily="2" charset="2"/>
              <a:buChar char="ü"/>
            </a:pPr>
            <a:r>
              <a:rPr lang="en-US" sz="2400" dirty="0"/>
              <a:t>Tuesday, February 10th 6:30- 8:00 pm </a:t>
            </a:r>
          </a:p>
          <a:p>
            <a:pPr marL="1200150" lvl="3" indent="-342900">
              <a:buFont typeface="Wingdings" panose="05000000000000000000" pitchFamily="2" charset="2"/>
              <a:buChar char="v"/>
            </a:pPr>
            <a:r>
              <a:rPr lang="en-US" sz="2200" dirty="0"/>
              <a:t>27 participants</a:t>
            </a:r>
          </a:p>
          <a:p>
            <a:pPr marL="742950" lvl="2" indent="-342900">
              <a:buFont typeface="Wingdings" panose="05000000000000000000" pitchFamily="2" charset="2"/>
              <a:buChar char="ü"/>
            </a:pPr>
            <a:r>
              <a:rPr lang="en-US" sz="2400" dirty="0"/>
              <a:t>Tuesday, March 10th 6:30- 8:00 pm </a:t>
            </a:r>
          </a:p>
          <a:p>
            <a:pPr marL="1200150" lvl="3" indent="-342900">
              <a:buFont typeface="Wingdings" panose="05000000000000000000" pitchFamily="2" charset="2"/>
              <a:buChar char="v"/>
            </a:pPr>
            <a:r>
              <a:rPr lang="en-US" sz="2200" dirty="0"/>
              <a:t>22 participants</a:t>
            </a:r>
          </a:p>
          <a:p>
            <a:pPr marL="742950" lvl="2" indent="-342900">
              <a:buFont typeface="Wingdings" panose="05000000000000000000" pitchFamily="2" charset="2"/>
              <a:buChar char="q"/>
            </a:pPr>
            <a:r>
              <a:rPr lang="en-US" sz="2400" dirty="0"/>
              <a:t>Tuesday, April 14th 6:30 – 8:00 pm</a:t>
            </a:r>
          </a:p>
          <a:p>
            <a:pPr marL="0" lvl="1" indent="0">
              <a:buNone/>
            </a:pPr>
            <a:r>
              <a:rPr lang="en-US" dirty="0"/>
              <a:t> 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6D2FD-B73E-B9C3-E5EA-AEECC456F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3429000"/>
            <a:ext cx="2133600" cy="1783080"/>
          </a:xfrm>
          <a:prstGeom prst="rect">
            <a:avLst/>
          </a:prstGeom>
        </p:spPr>
      </p:pic>
      <p:pic>
        <p:nvPicPr>
          <p:cNvPr id="3" name="Content Placeholder 4" descr="Fried+Whiting+Fish | Bed-Stuy Fish Fry » 08 Fried Whiting Fish Dinner with  Green Beans and ... | Fried fish, Full meal recipes, Fish dinner">
            <a:extLst>
              <a:ext uri="{FF2B5EF4-FFF2-40B4-BE49-F238E27FC236}">
                <a16:creationId xmlns:a16="http://schemas.microsoft.com/office/drawing/2014/main" id="{901511E1-2CFC-3166-98CB-8B618F0C4E3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475" y="1714072"/>
            <a:ext cx="2286000" cy="13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6813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E792C-4157-C6F4-8C4D-CD3464CBD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0A190-B0C0-AF31-28DA-FD9FC43DE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52400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National Trends &amp; Services Facet</a:t>
            </a:r>
            <a:br>
              <a:rPr lang="en-US" dirty="0"/>
            </a:br>
            <a:r>
              <a:rPr lang="en-US" dirty="0"/>
              <a:t>HCPPS Apprenticeship Maryland Program  - FY26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A95AAB-DB04-7863-F4EF-2ECC23628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3" y="1752601"/>
            <a:ext cx="9067800" cy="5139266"/>
          </a:xfrm>
        </p:spPr>
        <p:txBody>
          <a:bodyPr>
            <a:normAutofit/>
          </a:bodyPr>
          <a:lstStyle/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800" dirty="0"/>
              <a:t>March 9</a:t>
            </a:r>
            <a:r>
              <a:rPr lang="en-US" sz="2800" baseline="30000" dirty="0"/>
              <a:t>th</a:t>
            </a:r>
            <a:r>
              <a:rPr lang="en-US" sz="2800" dirty="0"/>
              <a:t> &amp; April 1</a:t>
            </a:r>
            <a:r>
              <a:rPr lang="en-US" sz="2800" baseline="30000" dirty="0"/>
              <a:t>st</a:t>
            </a:r>
            <a:r>
              <a:rPr lang="en-US" sz="2800" dirty="0"/>
              <a:t> </a:t>
            </a:r>
            <a:r>
              <a:rPr lang="en-US" sz="2800" baseline="30000" dirty="0"/>
              <a:t>:  </a:t>
            </a:r>
            <a:r>
              <a:rPr lang="en-US" sz="2800" dirty="0"/>
              <a:t>Scholarship application information submitted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800" dirty="0"/>
              <a:t>April 1</a:t>
            </a:r>
            <a:r>
              <a:rPr lang="en-US" sz="2800" baseline="30000" dirty="0"/>
              <a:t>st</a:t>
            </a:r>
            <a:r>
              <a:rPr lang="en-US" sz="2800" dirty="0"/>
              <a:t> : Invitation extended to our virtual Financial Literacy event on April 19</a:t>
            </a:r>
            <a:r>
              <a:rPr lang="en-US" sz="2800" baseline="30000" dirty="0"/>
              <a:t>th</a:t>
            </a:r>
            <a:r>
              <a:rPr lang="en-US" sz="2800" dirty="0"/>
              <a:t> at 3:00 pm 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endParaRPr lang="en-US" sz="2800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4FBC55-6F60-297D-4B45-D94265037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4648200"/>
            <a:ext cx="21336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0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E630-9023-B099-B06B-D21E76B45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9523"/>
            <a:ext cx="6167511" cy="1014916"/>
          </a:xfrm>
        </p:spPr>
        <p:txBody>
          <a:bodyPr>
            <a:normAutofit fontScale="90000"/>
          </a:bodyPr>
          <a:lstStyle/>
          <a:p>
            <a:r>
              <a:rPr lang="en-US" dirty="0"/>
              <a:t>National Trends &amp; Services Facet</a:t>
            </a:r>
            <a:br>
              <a:rPr lang="en-US" dirty="0"/>
            </a:br>
            <a:r>
              <a:rPr lang="en-US" dirty="0"/>
              <a:t>National Social Action Initiative Link Up The Vote – 2026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985788-17BF-2D68-84B1-02949E2CB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3" y="1524000"/>
            <a:ext cx="9067800" cy="5367867"/>
          </a:xfrm>
        </p:spPr>
        <p:txBody>
          <a:bodyPr>
            <a:normAutofit/>
          </a:bodyPr>
          <a:lstStyle/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600" b="1" dirty="0"/>
              <a:t>Voter Registration Engagement &amp; Education</a:t>
            </a:r>
          </a:p>
          <a:p>
            <a:pPr marL="742950" lvl="2" indent="-342900">
              <a:buFont typeface="Wingdings" panose="05000000000000000000" pitchFamily="2" charset="2"/>
              <a:buChar char="v"/>
            </a:pPr>
            <a:r>
              <a:rPr lang="en-US" dirty="0"/>
              <a:t>St. John Baptist Church Social Justice Ministry</a:t>
            </a:r>
          </a:p>
          <a:p>
            <a:pPr marL="400050" lvl="2" indent="0">
              <a:buNone/>
            </a:pPr>
            <a:r>
              <a:rPr lang="en-US" sz="1800" dirty="0"/>
              <a:t>     - Collaboration with local faith institutions</a:t>
            </a:r>
          </a:p>
          <a:p>
            <a:pPr marL="400050" lvl="2" indent="0">
              <a:buNone/>
            </a:pPr>
            <a:r>
              <a:rPr lang="en-US" sz="1800" dirty="0"/>
              <a:t>     - Volunteers dispersed through out Howard County at places of worship</a:t>
            </a:r>
          </a:p>
          <a:p>
            <a:pPr marL="400050" lvl="2" indent="0">
              <a:buNone/>
            </a:pPr>
            <a:r>
              <a:rPr lang="en-US" sz="1800" dirty="0"/>
              <a:t>     - Sundays: May 3</a:t>
            </a:r>
            <a:r>
              <a:rPr lang="en-US" sz="1800" baseline="30000" dirty="0"/>
              <a:t>rd</a:t>
            </a:r>
            <a:r>
              <a:rPr lang="en-US" sz="1800" dirty="0"/>
              <a:t>, 17</a:t>
            </a:r>
            <a:r>
              <a:rPr lang="en-US" sz="1800" baseline="30000" dirty="0"/>
              <a:t>th</a:t>
            </a:r>
            <a:r>
              <a:rPr lang="en-US" sz="1800" dirty="0"/>
              <a:t>, and 31</a:t>
            </a:r>
            <a:r>
              <a:rPr lang="en-US" sz="1800" baseline="30000" dirty="0"/>
              <a:t>st</a:t>
            </a:r>
            <a:endParaRPr lang="en-US" sz="1800" dirty="0"/>
          </a:p>
          <a:p>
            <a:pPr marL="400050" lvl="2" indent="0">
              <a:buNone/>
            </a:pPr>
            <a:r>
              <a:rPr lang="en-US" sz="1800" dirty="0"/>
              <a:t>     - Schedule </a:t>
            </a:r>
          </a:p>
          <a:p>
            <a:pPr marL="1200150" lvl="3" indent="-342900">
              <a:buFont typeface="Courier New" panose="02070309020205020404" pitchFamily="49" charset="0"/>
              <a:buChar char="o"/>
            </a:pPr>
            <a:r>
              <a:rPr lang="en-US" dirty="0"/>
              <a:t>St. John Baptist Church – 9:00 am and 11:30 am</a:t>
            </a:r>
          </a:p>
          <a:p>
            <a:pPr marL="1200150" lvl="3" indent="-342900">
              <a:buFont typeface="Courier New" panose="02070309020205020404" pitchFamily="49" charset="0"/>
              <a:buChar char="o"/>
            </a:pPr>
            <a:r>
              <a:rPr lang="en-US" dirty="0"/>
              <a:t>First Baptist Church of Gilford – 9:30 am and 1:00 pm</a:t>
            </a:r>
          </a:p>
          <a:p>
            <a:pPr marL="1200150" lvl="3" indent="-342900">
              <a:buFont typeface="Courier New" panose="02070309020205020404" pitchFamily="49" charset="0"/>
              <a:buChar char="o"/>
            </a:pPr>
            <a:r>
              <a:rPr lang="en-US" dirty="0"/>
              <a:t>Celebration Church – Awaiting confirmation</a:t>
            </a:r>
          </a:p>
          <a:p>
            <a:pPr marL="400050" lvl="2" indent="0">
              <a:buNone/>
            </a:pPr>
            <a:r>
              <a:rPr lang="en-US" sz="1800" dirty="0"/>
              <a:t>        </a:t>
            </a:r>
          </a:p>
          <a:p>
            <a:pPr marL="742950" lvl="2" indent="-342900">
              <a:buFont typeface="Wingdings" panose="05000000000000000000" pitchFamily="2" charset="2"/>
              <a:buChar char="v"/>
            </a:pPr>
            <a:r>
              <a:rPr lang="en-US" dirty="0"/>
              <a:t>Call To Action</a:t>
            </a:r>
          </a:p>
          <a:p>
            <a:pPr marL="400050" lvl="2" indent="0">
              <a:buNone/>
            </a:pPr>
            <a:r>
              <a:rPr lang="en-US" sz="1800" dirty="0"/>
              <a:t>     - </a:t>
            </a:r>
            <a:r>
              <a:rPr lang="en-US" dirty="0"/>
              <a:t>Volunteers Needed (Text or call me)</a:t>
            </a:r>
          </a:p>
          <a:p>
            <a:pPr marL="0" lvl="1" indent="0">
              <a:buNone/>
            </a:pPr>
            <a:r>
              <a:rPr lang="en-US" sz="1800" dirty="0"/>
              <a:t>        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endParaRPr lang="en-US" sz="2300" b="1" dirty="0"/>
          </a:p>
          <a:p>
            <a:pPr marL="342900" lvl="1" indent="-342900">
              <a:buFont typeface="Wingdings" panose="05000000000000000000" pitchFamily="2" charset="2"/>
              <a:buChar char="§"/>
            </a:pPr>
            <a:endParaRPr lang="en-US" sz="2300" b="1" dirty="0"/>
          </a:p>
          <a:p>
            <a:pPr marL="742950" lvl="2" indent="-34290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D8F397-DB39-4119-F743-1EDD3929B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4648200"/>
            <a:ext cx="2133600" cy="1783080"/>
          </a:xfrm>
          <a:prstGeom prst="rect">
            <a:avLst/>
          </a:prstGeom>
        </p:spPr>
      </p:pic>
      <p:pic>
        <p:nvPicPr>
          <p:cNvPr id="8" name="Picture 7" descr="Greater Wayne County Chapter Links">
            <a:extLst>
              <a:ext uri="{FF2B5EF4-FFF2-40B4-BE49-F238E27FC236}">
                <a16:creationId xmlns:a16="http://schemas.microsoft.com/office/drawing/2014/main" id="{C10ACA94-F7D8-1071-8901-61284F853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816" y="3106178"/>
            <a:ext cx="3200400" cy="890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0682639"/>
      </p:ext>
    </p:extLst>
  </p:cSld>
  <p:clrMapOvr>
    <a:masterClrMapping/>
  </p:clrMapOvr>
</p:sld>
</file>

<file path=ppt/theme/theme1.xml><?xml version="1.0" encoding="utf-8"?>
<a:theme xmlns:a="http://schemas.openxmlformats.org/drawingml/2006/main" name="10232-abstract-wave-dots-green-f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28817</TotalTime>
  <Words>304</Words>
  <Application>Microsoft Office PowerPoint</Application>
  <PresentationFormat>On-screen Show (4:3)</PresentationFormat>
  <Paragraphs>64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Candara</vt:lpstr>
      <vt:lpstr>Courier New</vt:lpstr>
      <vt:lpstr>Wingdings</vt:lpstr>
      <vt:lpstr>10232-abstract-wave-dots-green-fppt</vt:lpstr>
      <vt:lpstr>  National Trends and Services Facet </vt:lpstr>
      <vt:lpstr>National Trends &amp; Services Facet LINKED to Wellness Umbrella Program – FY26 </vt:lpstr>
      <vt:lpstr>National Trends &amp; Services Facet Grassroots Intervention Crisis Center FY26</vt:lpstr>
      <vt:lpstr>National Trends &amp; Services Facet HCPPS Apprenticeship Maryland Program  - FY26</vt:lpstr>
      <vt:lpstr>National Trends &amp; Services Facet National Social Action Initiative Link Up The Vote – 2026</vt:lpstr>
    </vt:vector>
  </TitlesOfParts>
  <Company>The Links Founfation,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Links PowerPoint Template</dc:title>
  <dc:creator>Rochelle Michaux-Conway</dc:creator>
  <cp:lastModifiedBy>Rochelle Michaux-Conway</cp:lastModifiedBy>
  <cp:revision>308</cp:revision>
  <cp:lastPrinted>2026-04-09T21:53:15Z</cp:lastPrinted>
  <dcterms:created xsi:type="dcterms:W3CDTF">2014-01-21T04:35:43Z</dcterms:created>
  <dcterms:modified xsi:type="dcterms:W3CDTF">2026-04-21T22:27:21Z</dcterms:modified>
</cp:coreProperties>
</file>