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9" r:id="rId3"/>
    <p:sldId id="322" r:id="rId4"/>
    <p:sldId id="321" r:id="rId5"/>
    <p:sldId id="325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 userDrawn="1">
          <p15:clr>
            <a:srgbClr val="A4A3A4"/>
          </p15:clr>
        </p15:guide>
        <p15:guide id="2" pos="2317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E863A"/>
    <a:srgbClr val="6BA42C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AB9AB-7DC1-458B-9EE6-D8DC8C5822AF}" v="13" dt="2026-05-06T20:25:31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2" autoAdjust="0"/>
  </p:normalViewPr>
  <p:slideViewPr>
    <p:cSldViewPr>
      <p:cViewPr varScale="1">
        <p:scale>
          <a:sx n="70" d="100"/>
          <a:sy n="70" d="100"/>
        </p:scale>
        <p:origin x="476" y="52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982"/>
        <p:guide pos="2317"/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382000" cy="1066800"/>
          </a:xfrm>
        </p:spPr>
        <p:txBody>
          <a:bodyPr/>
          <a:lstStyle/>
          <a:p>
            <a:pPr algn="l"/>
            <a:br>
              <a:rPr lang="en-US" sz="4400" dirty="0">
                <a:latin typeface="Candara" panose="020E0502030303020204" pitchFamily="34" charset="0"/>
              </a:rPr>
            </a:b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National Trends and Services Facet</a:t>
            </a:r>
            <a:br>
              <a:rPr lang="en-US" sz="4000" dirty="0">
                <a:latin typeface="Candara" panose="020E0502030303020204" pitchFamily="34" charset="0"/>
              </a:rPr>
            </a:b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5029200"/>
            <a:ext cx="4788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Link Rochelle Michaux-Conway – 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Link Paulette Scott – Co-Chair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May 9, 2026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97AF2-6CF2-312B-AAAB-0006AF7A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CD4D-049C-F116-0885-4DBF1DBB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7010400" cy="1143000"/>
          </a:xfrm>
        </p:spPr>
        <p:txBody>
          <a:bodyPr/>
          <a:lstStyle/>
          <a:p>
            <a:r>
              <a:rPr lang="en-US" sz="2800" dirty="0"/>
              <a:t>National Trends &amp; Services Facet</a:t>
            </a:r>
            <a:br>
              <a:rPr lang="en-US" sz="2800" dirty="0"/>
            </a:br>
            <a:r>
              <a:rPr lang="en-US" sz="2800" dirty="0"/>
              <a:t>LINKED to Wellness Umbrella Program – FY26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AFE2-DCE0-EDC5-B0B3-5F4FEBE91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89954"/>
            <a:ext cx="2971800" cy="429768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95A70-3D6B-607E-B53B-7AA4758AA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2905" y="990600"/>
            <a:ext cx="6221095" cy="513588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7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8000" b="1" dirty="0"/>
              <a:t>Howard Community College</a:t>
            </a:r>
            <a:r>
              <a:rPr lang="en-US" sz="8000" dirty="0"/>
              <a:t>       </a:t>
            </a:r>
          </a:p>
          <a:p>
            <a:pPr marL="457200" lvl="1" indent="0">
              <a:buNone/>
            </a:pPr>
            <a:r>
              <a:rPr lang="en-US" sz="8000" b="1" dirty="0"/>
              <a:t>Fueling Dragons Food Insecurity and Education</a:t>
            </a:r>
          </a:p>
          <a:p>
            <a:pPr marL="457200" lvl="1" indent="0">
              <a:buNone/>
            </a:pPr>
            <a:endParaRPr lang="en-US" sz="72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7200" b="1" dirty="0"/>
              <a:t>Why It Matters – Eating for Well-being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Food impacts physical and mental health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Improving diet can relieve symptoms of depression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72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7200" b="1" dirty="0"/>
              <a:t> Impact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Total STUDENTS Served – 456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Food DONATED to Pantry – 625 lbs.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Food and beverage nutritional education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72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7200" b="1" dirty="0"/>
              <a:t>Survey Comments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Having fresh fruits and veggies to take home always brings a smile to me and my family.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I love the international food options.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7200" b="1" dirty="0"/>
              <a:t>It helped me through times of food insecurity during the semester.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72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DBFC4-59BB-65D5-7B87-362B8CCCA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755" y="2479549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9F420-EE98-2432-21DB-7A1025D2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F82D-AB7D-5DB8-1F6C-0C8CFAD3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52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sz="3100" dirty="0"/>
              <a:t>Grassroots Intervention Crisis Center FY26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610BE-8F88-D00E-BAC3-9B75BA78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b="1" dirty="0"/>
              <a:t>Why It Matters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b="1" dirty="0"/>
              <a:t>Homelessness impacts mental health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b="1" dirty="0"/>
              <a:t>Social and economic factor are contributors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b="1" dirty="0"/>
              <a:t>Impact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b="1" dirty="0"/>
              <a:t>Minimize food insecurity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b="1" dirty="0"/>
              <a:t>Total RESIDENTS Impacted – 352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b="1" dirty="0"/>
              <a:t>Four Engagements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b="1" dirty="0"/>
              <a:t>Socialization- Positive Interactions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b="1" dirty="0"/>
              <a:t>Total RESIDENTS Impacted – 73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b="1" dirty="0"/>
              <a:t>Three Engagements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b="1" dirty="0"/>
              <a:t>Spreading Love Through Warmth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b="1" dirty="0"/>
              <a:t>Code Blue – 88 Blankets Delivered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b="1" dirty="0"/>
              <a:t>Survey Comments</a:t>
            </a:r>
            <a:r>
              <a:rPr lang="en-US" dirty="0"/>
              <a:t>  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800" b="1" dirty="0"/>
              <a:t>A fun community engagement focused activity that was rewarding.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800" b="1" dirty="0"/>
              <a:t>We were able to connect and have fun.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800" b="1" dirty="0"/>
              <a:t>Brings joy and laughter!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800" b="1" dirty="0"/>
              <a:t>Fun activity, I would like to do it again!</a:t>
            </a:r>
          </a:p>
          <a:p>
            <a:pPr marL="0" lvl="1" indent="0">
              <a:buNone/>
            </a:pPr>
            <a:r>
              <a:rPr lang="en-US" sz="1800" dirty="0"/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6E494-2BD8-74F9-59F5-FA0B8C28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880" y="2712720"/>
            <a:ext cx="2804160" cy="210312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77706A62-42F0-48E5-8F84-FD7184B89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A963A3-B623-75FF-7696-A2EE4863F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2448" y="2819400"/>
            <a:ext cx="268224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E630-9023-B099-B06B-D21E76B4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9523"/>
            <a:ext cx="6167511" cy="101491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National Social Action Initiative Link Up The Vote – FY27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85788-17BF-2D68-84B1-02949E2C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1295400"/>
            <a:ext cx="9067800" cy="5596467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1" dirty="0"/>
              <a:t>Voter Registration Engagement &amp; Education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b="1" dirty="0"/>
              <a:t>Why It Matters</a:t>
            </a:r>
          </a:p>
          <a:p>
            <a:pPr marL="1200150" lvl="3" indent="-342900">
              <a:buFont typeface="Wingdings" panose="05000000000000000000" pitchFamily="2" charset="2"/>
              <a:buChar char="ü"/>
            </a:pPr>
            <a:r>
              <a:rPr lang="en-US" b="1" dirty="0"/>
              <a:t>Our Vote is Our Power</a:t>
            </a:r>
          </a:p>
          <a:p>
            <a:pPr marL="1200150" lvl="3" indent="-342900">
              <a:buFont typeface="Wingdings" panose="05000000000000000000" pitchFamily="2" charset="2"/>
              <a:buChar char="ü"/>
            </a:pPr>
            <a:r>
              <a:rPr lang="en-US" b="1"/>
              <a:t>Our </a:t>
            </a:r>
            <a:r>
              <a:rPr lang="en-US" b="1" dirty="0"/>
              <a:t>Vote Can Create Long-Lasting Implications</a:t>
            </a:r>
            <a:endParaRPr lang="en-US" sz="2000" b="1" dirty="0"/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b="1" dirty="0"/>
              <a:t>Engagement</a:t>
            </a:r>
          </a:p>
          <a:p>
            <a:pPr marL="1200150" lvl="3" indent="-342900">
              <a:buFont typeface="Wingdings" panose="05000000000000000000" pitchFamily="2" charset="2"/>
              <a:buChar char="ü"/>
            </a:pPr>
            <a:r>
              <a:rPr lang="en-US" b="1" dirty="0"/>
              <a:t>St. John Baptist Church Social Justice Ministry</a:t>
            </a:r>
          </a:p>
          <a:p>
            <a:pPr marL="1657350" lvl="4" indent="-342900">
              <a:buFont typeface="Arial" panose="020B0604020202020204" pitchFamily="34" charset="0"/>
              <a:buChar char="•"/>
            </a:pPr>
            <a:r>
              <a:rPr lang="en-US" b="1" dirty="0"/>
              <a:t>Collaboration with local faith institutions</a:t>
            </a:r>
          </a:p>
          <a:p>
            <a:pPr marL="1657350" lvl="4" indent="-342900">
              <a:buFont typeface="Arial" panose="020B0604020202020204" pitchFamily="34" charset="0"/>
              <a:buChar char="•"/>
            </a:pPr>
            <a:r>
              <a:rPr lang="en-US" b="1" dirty="0"/>
              <a:t>Volunteers dispersed through out Howard County at places of worship</a:t>
            </a:r>
          </a:p>
          <a:p>
            <a:pPr marL="1657350" lvl="4" indent="-342900">
              <a:buFont typeface="Arial" panose="020B0604020202020204" pitchFamily="34" charset="0"/>
              <a:buChar char="•"/>
            </a:pPr>
            <a:r>
              <a:rPr lang="en-US" b="1" dirty="0"/>
              <a:t>Sundays: May 3rd (Completed), 17</a:t>
            </a:r>
            <a:r>
              <a:rPr lang="en-US" b="1" baseline="30000" dirty="0"/>
              <a:t>th</a:t>
            </a:r>
            <a:r>
              <a:rPr lang="en-US" b="1" dirty="0"/>
              <a:t>, and 31</a:t>
            </a:r>
            <a:r>
              <a:rPr lang="en-US" b="1" baseline="30000" dirty="0"/>
              <a:t>st</a:t>
            </a:r>
            <a:endParaRPr lang="en-US" b="1" dirty="0"/>
          </a:p>
          <a:p>
            <a:pPr marL="1143000" lvl="3" indent="-285750">
              <a:buFont typeface="Wingdings" panose="05000000000000000000" pitchFamily="2" charset="2"/>
              <a:buChar char="ü"/>
            </a:pPr>
            <a:r>
              <a:rPr lang="en-US" b="1" dirty="0"/>
              <a:t>Schedule</a:t>
            </a:r>
            <a:r>
              <a:rPr lang="en-US" sz="1600" b="1" dirty="0"/>
              <a:t>	</a:t>
            </a:r>
          </a:p>
          <a:p>
            <a:pPr marL="1600200" lvl="4" indent="-285750">
              <a:buFont typeface="Arial" panose="020B0604020202020204" pitchFamily="34" charset="0"/>
              <a:buChar char="•"/>
            </a:pPr>
            <a:r>
              <a:rPr lang="en-US" b="1" dirty="0"/>
              <a:t>St. John Baptist Church – 9:00 am and 11:30 am</a:t>
            </a:r>
          </a:p>
          <a:p>
            <a:pPr marL="1600200" lvl="4" indent="-285750">
              <a:buFont typeface="Arial" panose="020B0604020202020204" pitchFamily="34" charset="0"/>
              <a:buChar char="•"/>
            </a:pPr>
            <a:r>
              <a:rPr lang="en-US" b="1" dirty="0"/>
              <a:t>First Baptist Church of Gilford – 9:30 am and 1:00 pm</a:t>
            </a:r>
          </a:p>
          <a:p>
            <a:pPr marL="1600200" lvl="4" indent="-285750">
              <a:buFont typeface="Arial" panose="020B0604020202020204" pitchFamily="34" charset="0"/>
              <a:buChar char="•"/>
            </a:pPr>
            <a:r>
              <a:rPr lang="en-US" b="1" dirty="0"/>
              <a:t>Celebration Church –  8:45 am and 10:15 am</a:t>
            </a:r>
            <a:endParaRPr lang="en-US" sz="2000" b="1" dirty="0"/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b="1" dirty="0"/>
              <a:t>Call To Action   </a:t>
            </a:r>
          </a:p>
          <a:p>
            <a:pPr marL="1143000" lvl="3" indent="-285750">
              <a:buFont typeface="Wingdings" panose="05000000000000000000" pitchFamily="2" charset="2"/>
              <a:buChar char="ü"/>
            </a:pPr>
            <a:r>
              <a:rPr lang="en-US" b="1" dirty="0"/>
              <a:t>Volunteers Needed</a:t>
            </a:r>
            <a:endParaRPr lang="en-US" sz="2300" b="1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300" b="1" dirty="0"/>
          </a:p>
          <a:p>
            <a:pPr marL="742950" lvl="2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 descr="Greater Wayne County Chapter Links">
            <a:extLst>
              <a:ext uri="{FF2B5EF4-FFF2-40B4-BE49-F238E27FC236}">
                <a16:creationId xmlns:a16="http://schemas.microsoft.com/office/drawing/2014/main" id="{C10ACA94-F7D8-1071-8901-61284F85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71" y="2667000"/>
            <a:ext cx="3200400" cy="890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8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E792C-4157-C6F4-8C4D-CD3464CB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A190-B0C0-AF31-28DA-FD9FC43D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HCPPS Apprenticeship Maryland Program  - FY27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95AAB-DB04-7863-F4EF-2ECC2362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1752601"/>
            <a:ext cx="9067800" cy="5139266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0" lvl="1" indent="0" algn="ctr">
              <a:buNone/>
            </a:pPr>
            <a:r>
              <a:rPr lang="en-US" sz="2800" b="1" i="1" dirty="0"/>
              <a:t>Opening Doors, Building Futures, Strengthening Communities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Fundraising Initiatives To Begin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FBC55-6F60-297D-4B45-D9426503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20" y="4495800"/>
            <a:ext cx="1750647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555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29057</TotalTime>
  <Words>350</Words>
  <Application>Microsoft Office PowerPoint</Application>
  <PresentationFormat>On-screen Show (4:3)</PresentationFormat>
  <Paragraphs>72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Candara</vt:lpstr>
      <vt:lpstr>Wingdings</vt:lpstr>
      <vt:lpstr>10232-abstract-wave-dots-green-fppt</vt:lpstr>
      <vt:lpstr>  National Trends and Services Facet </vt:lpstr>
      <vt:lpstr>National Trends &amp; Services Facet LINKED to Wellness Umbrella Program – FY26 </vt:lpstr>
      <vt:lpstr>National Trends &amp; Services Facet Grassroots Intervention Crisis Center FY26</vt:lpstr>
      <vt:lpstr>National Trends &amp; Services Facet National Social Action Initiative Link Up The Vote – FY27</vt:lpstr>
      <vt:lpstr>National Trends &amp; Services Facet HCPPS Apprenticeship Maryland Program  - FY27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Rochelle Michaux-Conway</dc:creator>
  <cp:lastModifiedBy>Rochelle Michaux-Conway</cp:lastModifiedBy>
  <cp:revision>310</cp:revision>
  <cp:lastPrinted>2026-05-06T20:29:44Z</cp:lastPrinted>
  <dcterms:created xsi:type="dcterms:W3CDTF">2014-01-21T04:35:43Z</dcterms:created>
  <dcterms:modified xsi:type="dcterms:W3CDTF">2026-05-06T20:32:43Z</dcterms:modified>
</cp:coreProperties>
</file>