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7" r:id="rId3"/>
    <p:sldId id="319" r:id="rId4"/>
    <p:sldId id="322" r:id="rId5"/>
    <p:sldId id="324" r:id="rId6"/>
    <p:sldId id="325" r:id="rId7"/>
    <p:sldId id="321" r:id="rId8"/>
    <p:sldId id="304" r:id="rId9"/>
    <p:sldId id="311" r:id="rId10"/>
    <p:sldId id="310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pos="2317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3AE58-069A-4157-8F9E-125528D206D3}" v="3" dt="2025-11-18T23:31:27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5382" autoAdjust="0"/>
  </p:normalViewPr>
  <p:slideViewPr>
    <p:cSldViewPr>
      <p:cViewPr varScale="1">
        <p:scale>
          <a:sx n="60" d="100"/>
          <a:sy n="60" d="100"/>
        </p:scale>
        <p:origin x="1444" y="268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82"/>
        <p:guide pos="2317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2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3820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National Trends and Services Facet</a:t>
            </a:r>
            <a:br>
              <a:rPr lang="en-US" sz="4000" dirty="0">
                <a:latin typeface="Candara" panose="020E0502030303020204" pitchFamily="34" charset="0"/>
              </a:rPr>
            </a:br>
            <a:br>
              <a:rPr lang="en-US" sz="4000" dirty="0">
                <a:latin typeface="Candara" panose="020E0502030303020204" pitchFamily="34" charset="0"/>
              </a:rPr>
            </a:b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77" y="5511968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Link Rochelle Michaux-Conway – 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Link Paulette Scott – Co-Chair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November 18, 2025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 You Images With Natur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473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0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8EECC-D7BB-DD7E-70C9-2464F2AAB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2DA6-7032-3992-6A51-4546EF15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20AE-8125-5FFA-2011-C81130A9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229600" cy="47283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Welcome/</a:t>
            </a:r>
            <a:r>
              <a:rPr lang="en-US" dirty="0" err="1"/>
              <a:t>Linkspiration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Linked to Wellness - Umbrella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Grassroots Crisis Intervention Center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HCPPS Apprenticeship Maryland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Hands On Community 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Link Up The Vote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42516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7AF2-6CF2-312B-AAAB-0006AF7A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CD4D-049C-F116-0885-4DBF1DBB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6781800" cy="1143000"/>
          </a:xfrm>
        </p:spPr>
        <p:txBody>
          <a:bodyPr/>
          <a:lstStyle/>
          <a:p>
            <a:r>
              <a:rPr lang="en-US" sz="2800" dirty="0"/>
              <a:t>National Trends &amp; Services Facet</a:t>
            </a:r>
            <a:br>
              <a:rPr lang="en-US" sz="2800" dirty="0"/>
            </a:br>
            <a:r>
              <a:rPr lang="en-US" sz="2800" dirty="0"/>
              <a:t>LINKED to Wellness Umbrella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AFE2-DCE0-EDC5-B0B3-5F4FEBE9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89954"/>
            <a:ext cx="3962400" cy="42976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FY26 Initiatives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95A70-3D6B-607E-B53B-7AA4758AA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0" y="1828800"/>
            <a:ext cx="6096000" cy="42976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Howard Community College</a:t>
            </a:r>
          </a:p>
          <a:p>
            <a:pPr marL="0" indent="0">
              <a:buNone/>
            </a:pPr>
            <a:r>
              <a:rPr lang="en-US" sz="1800" dirty="0"/>
              <a:t>       Fueling Dragons Food Insecurity and Education</a:t>
            </a:r>
          </a:p>
          <a:p>
            <a:pPr lvl="1">
              <a:buFontTx/>
              <a:buChar char="-"/>
            </a:pPr>
            <a:r>
              <a:rPr lang="en-US" sz="1700" dirty="0"/>
              <a:t>(Completed) November 18, 3:00-5:00 pm</a:t>
            </a:r>
          </a:p>
          <a:p>
            <a:pPr lvl="1">
              <a:buFontTx/>
              <a:buChar char="-"/>
            </a:pPr>
            <a:r>
              <a:rPr lang="en-US" sz="1700" dirty="0"/>
              <a:t>Fresh fruit and international foods</a:t>
            </a:r>
          </a:p>
          <a:p>
            <a:pPr lvl="1">
              <a:buFontTx/>
              <a:buChar char="-"/>
            </a:pPr>
            <a:r>
              <a:rPr lang="en-US" sz="1700" dirty="0"/>
              <a:t>Considering personal hygiene products</a:t>
            </a:r>
          </a:p>
          <a:p>
            <a:pPr lvl="1">
              <a:buFontTx/>
              <a:buChar char="-"/>
            </a:pPr>
            <a:r>
              <a:rPr lang="en-US" sz="1700" dirty="0"/>
              <a:t>Statistics</a:t>
            </a:r>
          </a:p>
          <a:p>
            <a:pPr lvl="1">
              <a:buFontTx/>
              <a:buChar char="-"/>
            </a:pPr>
            <a:r>
              <a:rPr lang="en-US" sz="1700"/>
              <a:t>December 9th, </a:t>
            </a:r>
            <a:r>
              <a:rPr lang="en-US" sz="1700" dirty="0"/>
              <a:t>3:00-5:00 pm</a:t>
            </a:r>
          </a:p>
          <a:p>
            <a:pPr marL="457200" lvl="1" indent="0">
              <a:buNone/>
            </a:pPr>
            <a:endParaRPr lang="en-US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Howard Community College                                                                    Mental Health Summit</a:t>
            </a:r>
          </a:p>
          <a:p>
            <a:pPr lvl="1">
              <a:buFontTx/>
              <a:buChar char="-"/>
            </a:pPr>
            <a:r>
              <a:rPr lang="en-US" sz="1700" dirty="0"/>
              <a:t>Date to be determined</a:t>
            </a:r>
          </a:p>
          <a:p>
            <a:pPr marL="457200" lvl="1" indent="0">
              <a:buNone/>
            </a:pPr>
            <a:endParaRPr lang="en-US" sz="17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457200" lvl="1" indent="0">
              <a:buNone/>
            </a:pPr>
            <a:r>
              <a:rPr lang="en-US" sz="1800" dirty="0"/>
              <a:t>    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500" dirty="0"/>
            </a:b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14533-4804-4112-E1E4-F0072076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  <p:pic>
        <p:nvPicPr>
          <p:cNvPr id="6" name="Picture 5" descr="6+ Thousand Health Wellness Wheel ...">
            <a:extLst>
              <a:ext uri="{FF2B5EF4-FFF2-40B4-BE49-F238E27FC236}">
                <a16:creationId xmlns:a16="http://schemas.microsoft.com/office/drawing/2014/main" id="{A05B75DC-C483-D1FA-8BAE-3C0D06D1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781"/>
            <a:ext cx="2313305" cy="249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27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F420-EE98-2432-21DB-7A1025D2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F82D-AB7D-5DB8-1F6C-0C8CFAD3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52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Grassroots Intervention Crisis Center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610BE-8F88-D00E-BAC3-9B75BA78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Positive Interaction Game Night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dirty="0"/>
              <a:t>Tuesday, January 13</a:t>
            </a:r>
            <a:r>
              <a:rPr lang="en-US" sz="1500" baseline="30000" dirty="0"/>
              <a:t>th</a:t>
            </a:r>
            <a:r>
              <a:rPr lang="en-US" sz="1500" dirty="0"/>
              <a:t>, 6:30 – 8:00 pm (Link Donna, Link Judy, Link Rochelle)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dirty="0"/>
              <a:t>Tuesday, February 10</a:t>
            </a:r>
            <a:r>
              <a:rPr lang="en-US" sz="1500" baseline="30000" dirty="0"/>
              <a:t>th</a:t>
            </a:r>
            <a:r>
              <a:rPr lang="en-US" sz="1500" dirty="0"/>
              <a:t>, 6:30 – 8:00 pm (Link Jo Emily, Link Rochelle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dirty="0"/>
              <a:t>Tuesday, March 10</a:t>
            </a:r>
            <a:r>
              <a:rPr lang="en-US" sz="1500" baseline="30000" dirty="0"/>
              <a:t>th</a:t>
            </a:r>
            <a:r>
              <a:rPr lang="en-US" sz="1500" dirty="0"/>
              <a:t>, 6:30 – 8:00 pm (Link Jo Emily, Link Rochelle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500" dirty="0"/>
              <a:t>Tuesday, April 14</a:t>
            </a:r>
            <a:r>
              <a:rPr lang="en-US" sz="1500" baseline="30000" dirty="0"/>
              <a:t>th</a:t>
            </a:r>
            <a:r>
              <a:rPr lang="en-US" sz="1500" dirty="0"/>
              <a:t>, 6:30 – 8:00 pm (Link Jo Emily, Link Rochelle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5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Food Insecurity Initiative/Housing Transition Kits  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500" dirty="0"/>
              <a:t>3 Meal Events – Delivered November 6th, February, April)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500" dirty="0"/>
              <a:t>Housewarming Kits – TBD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endParaRPr lang="en-US" sz="15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Spreading Love Through Warmth  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500" dirty="0"/>
              <a:t>70 blankets (GOAL)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1600" dirty="0"/>
              <a:t>Deliver 55 blankets on November 10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0" lvl="1" indent="0">
              <a:buNone/>
            </a:pPr>
            <a:r>
              <a:rPr lang="en-US" sz="1600" dirty="0"/>
              <a:t>       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6D2FD-B73E-B9C3-E5EA-AEECC456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  <p:pic>
        <p:nvPicPr>
          <p:cNvPr id="3" name="Content Placeholder 4" descr="Fried+Whiting+Fish | Bed-Stuy Fish Fry » 08 Fried Whiting Fish Dinner with  Green Beans and ... | Fried fish, Full meal recipes, Fish dinner">
            <a:extLst>
              <a:ext uri="{FF2B5EF4-FFF2-40B4-BE49-F238E27FC236}">
                <a16:creationId xmlns:a16="http://schemas.microsoft.com/office/drawing/2014/main" id="{901511E1-2CFC-3166-98CB-8B618F0C4E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33" y="3048000"/>
            <a:ext cx="320040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le of blankets on a wooden surface&#10;&#10;AI-generated content may be incorrect.">
            <a:extLst>
              <a:ext uri="{FF2B5EF4-FFF2-40B4-BE49-F238E27FC236}">
                <a16:creationId xmlns:a16="http://schemas.microsoft.com/office/drawing/2014/main" id="{4782222A-5AD2-BA3C-11B2-DD8F9889E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5880"/>
            <a:ext cx="33782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81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9A90-EBDC-2E26-178F-C766DA67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30"/>
            <a:ext cx="6629400" cy="1143000"/>
          </a:xfrm>
        </p:spPr>
        <p:txBody>
          <a:bodyPr/>
          <a:lstStyle/>
          <a:p>
            <a:r>
              <a:rPr lang="en-US" dirty="0"/>
              <a:t>Hands On Community Action</a:t>
            </a:r>
          </a:p>
        </p:txBody>
      </p:sp>
      <p:pic>
        <p:nvPicPr>
          <p:cNvPr id="5" name="Content Placeholder 4" descr="A green and white card with text&#10;&#10;AI-generated content may be incorrect.">
            <a:extLst>
              <a:ext uri="{FF2B5EF4-FFF2-40B4-BE49-F238E27FC236}">
                <a16:creationId xmlns:a16="http://schemas.microsoft.com/office/drawing/2014/main" id="{218A4139-E527-5074-24FE-325A2C4B7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4625"/>
            <a:ext cx="8839200" cy="5260975"/>
          </a:xfrm>
        </p:spPr>
      </p:pic>
    </p:spTree>
    <p:extLst>
      <p:ext uri="{BB962C8B-B14F-4D97-AF65-F5344CB8AC3E}">
        <p14:creationId xmlns:p14="http://schemas.microsoft.com/office/powerpoint/2010/main" val="99021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E792C-4157-C6F4-8C4D-CD3464CB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A190-B0C0-AF31-28DA-FD9FC43D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HCPPS Apprenticeship Maryland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95AAB-DB04-7863-F4EF-2ECC2362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481667"/>
            <a:ext cx="90678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Updates Link Cathy Bell </a:t>
            </a:r>
          </a:p>
          <a:p>
            <a:pPr marL="0" lvl="1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FBC55-6F60-297D-4B45-D9426503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E630-9023-B099-B06B-D21E76B4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Link Up The Vote – FY26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85788-17BF-2D68-84B1-02949E2C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481667"/>
            <a:ext cx="9067800" cy="54102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Voter Registration/Identification</a:t>
            </a:r>
          </a:p>
          <a:p>
            <a:pPr marL="685800" lvl="2" indent="-285750">
              <a:buFontTx/>
              <a:buChar char="-"/>
            </a:pPr>
            <a:r>
              <a:rPr lang="en-US" sz="1600" dirty="0"/>
              <a:t>Local high schools (Class of 2026)</a:t>
            </a:r>
          </a:p>
          <a:p>
            <a:pPr marL="685800" lvl="2" indent="-285750">
              <a:buFontTx/>
              <a:buChar char="-"/>
            </a:pPr>
            <a:r>
              <a:rPr lang="en-US" sz="1600" dirty="0"/>
              <a:t>Howard Community College</a:t>
            </a:r>
          </a:p>
          <a:p>
            <a:pPr marL="685800" lvl="2" indent="-285750">
              <a:buFontTx/>
              <a:buChar char="-"/>
            </a:pPr>
            <a:r>
              <a:rPr lang="en-US" sz="1600" dirty="0"/>
              <a:t>Local faith institutions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Voter Information</a:t>
            </a:r>
          </a:p>
          <a:p>
            <a:pPr lvl="1">
              <a:buFontTx/>
              <a:buChar char="-"/>
            </a:pPr>
            <a:r>
              <a:rPr lang="en-US" sz="1600" dirty="0"/>
              <a:t>Integrate voter information at events we host</a:t>
            </a:r>
          </a:p>
          <a:p>
            <a:pPr lvl="1">
              <a:buFontTx/>
              <a:buChar char="-"/>
            </a:pPr>
            <a:r>
              <a:rPr lang="en-US" sz="1600" dirty="0"/>
              <a:t>Host a candidates’ forum with other civic organizations</a:t>
            </a:r>
          </a:p>
          <a:p>
            <a:pPr lvl="1">
              <a:buFontTx/>
              <a:buChar char="-"/>
            </a:pPr>
            <a:r>
              <a:rPr lang="en-US" sz="1600" dirty="0"/>
              <a:t>Consider social media as opportunity to connect with our youth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Voter Activation</a:t>
            </a:r>
          </a:p>
          <a:p>
            <a:pPr lvl="1">
              <a:buFontTx/>
              <a:buChar char="-"/>
            </a:pPr>
            <a:r>
              <a:rPr lang="en-US" sz="1600" dirty="0"/>
              <a:t>Get Out The Vote efforts are vital</a:t>
            </a:r>
          </a:p>
          <a:p>
            <a:pPr lvl="1">
              <a:buFontTx/>
              <a:buChar char="-"/>
            </a:pPr>
            <a:r>
              <a:rPr lang="en-US" sz="1600" dirty="0"/>
              <a:t>Volunteer at a local polling location</a:t>
            </a:r>
          </a:p>
          <a:p>
            <a:pPr lvl="1">
              <a:buFontTx/>
              <a:buChar char="-"/>
            </a:pPr>
            <a:r>
              <a:rPr lang="en-US" sz="1600" dirty="0"/>
              <a:t>Phone banking</a:t>
            </a:r>
          </a:p>
          <a:p>
            <a:pPr lvl="1">
              <a:buFontTx/>
              <a:buChar char="-"/>
            </a:pPr>
            <a:r>
              <a:rPr lang="en-US" sz="1600" dirty="0"/>
              <a:t>Printed materials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100" dirty="0"/>
              <a:t>Expand Our Partnerships</a:t>
            </a:r>
          </a:p>
          <a:p>
            <a:pPr lvl="1">
              <a:buFontTx/>
              <a:buChar char="-"/>
            </a:pPr>
            <a:r>
              <a:rPr lang="en-US" sz="1600" dirty="0"/>
              <a:t>League of Women Voters</a:t>
            </a:r>
          </a:p>
          <a:p>
            <a:pPr lvl="1">
              <a:buFontTx/>
              <a:buChar char="-"/>
            </a:pPr>
            <a:r>
              <a:rPr lang="en-US" sz="1600" dirty="0"/>
              <a:t>Panhellenic Council</a:t>
            </a:r>
          </a:p>
          <a:p>
            <a:pPr lvl="1">
              <a:buFontTx/>
              <a:buChar char="-"/>
            </a:pPr>
            <a:r>
              <a:rPr lang="en-US" sz="1600" dirty="0"/>
              <a:t>NCNW</a:t>
            </a:r>
          </a:p>
          <a:p>
            <a:pPr lvl="1">
              <a:buFontTx/>
              <a:buChar char="-"/>
            </a:pPr>
            <a:r>
              <a:rPr lang="en-US" sz="1600" dirty="0"/>
              <a:t>NAACP</a:t>
            </a:r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1600" dirty="0"/>
              <a:t>         -</a:t>
            </a:r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1600" dirty="0"/>
              <a:t>         -</a:t>
            </a:r>
          </a:p>
          <a:p>
            <a:pPr marL="0" lvl="1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8F397-DB39-4119-F743-1EDD3929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  <p:pic>
        <p:nvPicPr>
          <p:cNvPr id="8" name="Picture 7" descr="Greater Wayne County Chapter Links">
            <a:extLst>
              <a:ext uri="{FF2B5EF4-FFF2-40B4-BE49-F238E27FC236}">
                <a16:creationId xmlns:a16="http://schemas.microsoft.com/office/drawing/2014/main" id="{C10ACA94-F7D8-1071-8901-61284F853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22" y="3429000"/>
            <a:ext cx="3942478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07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Trends and Services Facet</a:t>
            </a:r>
            <a:br>
              <a:rPr lang="en-US" dirty="0"/>
            </a:br>
            <a:r>
              <a:rPr lang="en-US" dirty="0"/>
              <a:t>Meeting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3379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September 16, 2025 – 7::00 pm (Virtual)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October 21, 2025 – 7:00 pm (Virtual)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November 18, 2025 – 7:00 pm (Virtual)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January 20, 2026 – 7:00 pm (Virtual)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February 17, 2026 – 7:00 pm (Virtual)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March 17, 2026 – 7:00 pm (Virtual)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April 21, 2026 – 7:00 pm (Virtual)</a:t>
            </a:r>
          </a:p>
        </p:txBody>
      </p:sp>
      <p:pic>
        <p:nvPicPr>
          <p:cNvPr id="4" name="Picture 3" descr="Meeting Reminder Clip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53365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81800" cy="1143000"/>
          </a:xfrm>
        </p:spPr>
        <p:txBody>
          <a:bodyPr/>
          <a:lstStyle/>
          <a:p>
            <a:r>
              <a:rPr lang="en-US" sz="2800" dirty="0"/>
              <a:t>National Trends and Services Facet</a:t>
            </a:r>
            <a:br>
              <a:rPr lang="en-US" sz="2800" dirty="0"/>
            </a:br>
            <a:r>
              <a:rPr lang="en-US" sz="2800" dirty="0"/>
              <a:t>Committee Members</a:t>
            </a:r>
            <a:br>
              <a:rPr lang="en-US" dirty="0"/>
            </a:br>
            <a:r>
              <a:rPr lang="en-US" sz="2000" dirty="0"/>
              <a:t>Chair – Link Rochelle Michaux-Conway</a:t>
            </a:r>
            <a:br>
              <a:rPr lang="en-US" sz="2000" dirty="0"/>
            </a:br>
            <a:r>
              <a:rPr lang="en-US" sz="2000" dirty="0"/>
              <a:t>Co-Chair – Link Paulette Scott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4196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Elizabeth Clark-Adams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Alice Gail Clark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Jewell Debnam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Jo Emily Knox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Muriel Mitchell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28800"/>
            <a:ext cx="42672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Rhonda Ricks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Donna Staton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Judy Smith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Link Myra Smith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 descr="Phenomenal Women of Color | Farmington Hills M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27500"/>
            <a:ext cx="187642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409514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25150</TotalTime>
  <Words>481</Words>
  <Application>Microsoft Office PowerPoint</Application>
  <PresentationFormat>On-screen Show (4:3)</PresentationFormat>
  <Paragraphs>99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Wingdings</vt:lpstr>
      <vt:lpstr>10232-abstract-wave-dots-green-fppt</vt:lpstr>
      <vt:lpstr>  National Trends and Services Facet  </vt:lpstr>
      <vt:lpstr>National Trends &amp; Services Facet Agenda</vt:lpstr>
      <vt:lpstr>National Trends &amp; Services Facet LINKED to Wellness Umbrella Program</vt:lpstr>
      <vt:lpstr>National Trends &amp; Services Facet Grassroots Intervention Crisis Center</vt:lpstr>
      <vt:lpstr>Hands On Community Action</vt:lpstr>
      <vt:lpstr>National Trends &amp; Services Facet HCPPS Apprenticeship Maryland Program</vt:lpstr>
      <vt:lpstr>National Trends &amp; Services Facet Link Up The Vote – FY26</vt:lpstr>
      <vt:lpstr>National Trends and Services Facet Meeting Dates</vt:lpstr>
      <vt:lpstr>National Trends and Services Facet Committee Members Chair – Link Rochelle Michaux-Conway Co-Chair – Link Paulette Scott </vt:lpstr>
      <vt:lpstr>PowerPoint Presentation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Rochelle Michaux-Conway</dc:creator>
  <cp:lastModifiedBy>Rochelle Michaux-Conway</cp:lastModifiedBy>
  <cp:revision>303</cp:revision>
  <cp:lastPrinted>2025-10-29T19:02:21Z</cp:lastPrinted>
  <dcterms:created xsi:type="dcterms:W3CDTF">2014-01-21T04:35:43Z</dcterms:created>
  <dcterms:modified xsi:type="dcterms:W3CDTF">2026-01-05T22:00:51Z</dcterms:modified>
</cp:coreProperties>
</file>