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p:restoredTop sz="94691"/>
  </p:normalViewPr>
  <p:slideViewPr>
    <p:cSldViewPr snapToGrid="0" showGuides="1">
      <p:cViewPr>
        <p:scale>
          <a:sx n="67" d="100"/>
          <a:sy n="67" d="100"/>
        </p:scale>
        <p:origin x="864" y="3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441B-E87A-01A4-955E-48D76A14E3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C34DDD72-9424-E2B8-5BB0-16E18D4C7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84556684-D432-D0D1-342E-97610F69868E}"/>
              </a:ext>
            </a:extLst>
          </p:cNvPr>
          <p:cNvSpPr>
            <a:spLocks noGrp="1"/>
          </p:cNvSpPr>
          <p:nvPr>
            <p:ph type="dt" sz="half" idx="10"/>
          </p:nvPr>
        </p:nvSpPr>
        <p:spPr/>
        <p:txBody>
          <a:bodyPr/>
          <a:lstStyle/>
          <a:p>
            <a:fld id="{B3606636-B5F5-FE45-86BE-C76AE9BB3AF6}" type="datetimeFigureOut">
              <a:rPr lang="en-IL" smtClean="0"/>
              <a:t>29/06/2025</a:t>
            </a:fld>
            <a:endParaRPr lang="en-IL"/>
          </a:p>
        </p:txBody>
      </p:sp>
      <p:sp>
        <p:nvSpPr>
          <p:cNvPr id="5" name="Footer Placeholder 4">
            <a:extLst>
              <a:ext uri="{FF2B5EF4-FFF2-40B4-BE49-F238E27FC236}">
                <a16:creationId xmlns:a16="http://schemas.microsoft.com/office/drawing/2014/main" id="{FB862AF6-789A-E789-45AE-49960BE617F9}"/>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399E454-6604-400E-1293-2AB1A60E644E}"/>
              </a:ext>
            </a:extLst>
          </p:cNvPr>
          <p:cNvSpPr>
            <a:spLocks noGrp="1"/>
          </p:cNvSpPr>
          <p:nvPr>
            <p:ph type="sldNum" sz="quarter" idx="12"/>
          </p:nvPr>
        </p:nvSpPr>
        <p:spPr/>
        <p:txBody>
          <a:bodyPr/>
          <a:lstStyle/>
          <a:p>
            <a:fld id="{1D8CA253-4A78-6D48-8A30-D55E30121AB3}" type="slidenum">
              <a:rPr lang="en-IL" smtClean="0"/>
              <a:t>‹#›</a:t>
            </a:fld>
            <a:endParaRPr lang="en-IL"/>
          </a:p>
        </p:txBody>
      </p:sp>
    </p:spTree>
    <p:extLst>
      <p:ext uri="{BB962C8B-B14F-4D97-AF65-F5344CB8AC3E}">
        <p14:creationId xmlns:p14="http://schemas.microsoft.com/office/powerpoint/2010/main" val="116977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DB3D-21F5-78A9-C873-94D1399781D4}"/>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4BC0ADEF-7AB4-B4DF-072A-FE5D3C1E4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DD8FAECF-1847-5F15-A13A-687DC82DAD2D}"/>
              </a:ext>
            </a:extLst>
          </p:cNvPr>
          <p:cNvSpPr>
            <a:spLocks noGrp="1"/>
          </p:cNvSpPr>
          <p:nvPr>
            <p:ph type="dt" sz="half" idx="10"/>
          </p:nvPr>
        </p:nvSpPr>
        <p:spPr/>
        <p:txBody>
          <a:bodyPr/>
          <a:lstStyle/>
          <a:p>
            <a:fld id="{B3606636-B5F5-FE45-86BE-C76AE9BB3AF6}" type="datetimeFigureOut">
              <a:rPr lang="en-IL" smtClean="0"/>
              <a:t>29/06/2025</a:t>
            </a:fld>
            <a:endParaRPr lang="en-IL"/>
          </a:p>
        </p:txBody>
      </p:sp>
      <p:sp>
        <p:nvSpPr>
          <p:cNvPr id="5" name="Footer Placeholder 4">
            <a:extLst>
              <a:ext uri="{FF2B5EF4-FFF2-40B4-BE49-F238E27FC236}">
                <a16:creationId xmlns:a16="http://schemas.microsoft.com/office/drawing/2014/main" id="{305B55F3-FFA4-E0F3-368B-078625AA2FF6}"/>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E964A2E-50DC-0B08-56D4-62A70F47C06B}"/>
              </a:ext>
            </a:extLst>
          </p:cNvPr>
          <p:cNvSpPr>
            <a:spLocks noGrp="1"/>
          </p:cNvSpPr>
          <p:nvPr>
            <p:ph type="sldNum" sz="quarter" idx="12"/>
          </p:nvPr>
        </p:nvSpPr>
        <p:spPr/>
        <p:txBody>
          <a:bodyPr/>
          <a:lstStyle/>
          <a:p>
            <a:fld id="{1D8CA253-4A78-6D48-8A30-D55E30121AB3}" type="slidenum">
              <a:rPr lang="en-IL" smtClean="0"/>
              <a:t>‹#›</a:t>
            </a:fld>
            <a:endParaRPr lang="en-IL"/>
          </a:p>
        </p:txBody>
      </p:sp>
    </p:spTree>
    <p:extLst>
      <p:ext uri="{BB962C8B-B14F-4D97-AF65-F5344CB8AC3E}">
        <p14:creationId xmlns:p14="http://schemas.microsoft.com/office/powerpoint/2010/main" val="142082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D471B-E204-1D38-A1AB-6667DD22AF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BD043BCA-B960-EBF9-CD0F-221113AF5C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4E2D13F-99B0-5590-5875-41157813D01A}"/>
              </a:ext>
            </a:extLst>
          </p:cNvPr>
          <p:cNvSpPr>
            <a:spLocks noGrp="1"/>
          </p:cNvSpPr>
          <p:nvPr>
            <p:ph type="dt" sz="half" idx="10"/>
          </p:nvPr>
        </p:nvSpPr>
        <p:spPr/>
        <p:txBody>
          <a:bodyPr/>
          <a:lstStyle/>
          <a:p>
            <a:fld id="{B3606636-B5F5-FE45-86BE-C76AE9BB3AF6}" type="datetimeFigureOut">
              <a:rPr lang="en-IL" smtClean="0"/>
              <a:t>29/06/2025</a:t>
            </a:fld>
            <a:endParaRPr lang="en-IL"/>
          </a:p>
        </p:txBody>
      </p:sp>
      <p:sp>
        <p:nvSpPr>
          <p:cNvPr id="5" name="Footer Placeholder 4">
            <a:extLst>
              <a:ext uri="{FF2B5EF4-FFF2-40B4-BE49-F238E27FC236}">
                <a16:creationId xmlns:a16="http://schemas.microsoft.com/office/drawing/2014/main" id="{1BB53FAD-2939-2793-F264-D519DE642787}"/>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A3DEA46-F82F-7BDF-B498-BE669C27560C}"/>
              </a:ext>
            </a:extLst>
          </p:cNvPr>
          <p:cNvSpPr>
            <a:spLocks noGrp="1"/>
          </p:cNvSpPr>
          <p:nvPr>
            <p:ph type="sldNum" sz="quarter" idx="12"/>
          </p:nvPr>
        </p:nvSpPr>
        <p:spPr/>
        <p:txBody>
          <a:bodyPr/>
          <a:lstStyle/>
          <a:p>
            <a:fld id="{1D8CA253-4A78-6D48-8A30-D55E30121AB3}" type="slidenum">
              <a:rPr lang="en-IL" smtClean="0"/>
              <a:t>‹#›</a:t>
            </a:fld>
            <a:endParaRPr lang="en-IL"/>
          </a:p>
        </p:txBody>
      </p:sp>
    </p:spTree>
    <p:extLst>
      <p:ext uri="{BB962C8B-B14F-4D97-AF65-F5344CB8AC3E}">
        <p14:creationId xmlns:p14="http://schemas.microsoft.com/office/powerpoint/2010/main" val="289274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47FC-BD98-DCCA-66C7-0FAAF677FEC7}"/>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CF638D8B-129A-18C8-F759-094DE7BEB9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928A507D-EA2C-4A5E-AF12-C506FD0037A7}"/>
              </a:ext>
            </a:extLst>
          </p:cNvPr>
          <p:cNvSpPr>
            <a:spLocks noGrp="1"/>
          </p:cNvSpPr>
          <p:nvPr>
            <p:ph type="dt" sz="half" idx="10"/>
          </p:nvPr>
        </p:nvSpPr>
        <p:spPr/>
        <p:txBody>
          <a:bodyPr/>
          <a:lstStyle/>
          <a:p>
            <a:fld id="{B3606636-B5F5-FE45-86BE-C76AE9BB3AF6}" type="datetimeFigureOut">
              <a:rPr lang="en-IL" smtClean="0"/>
              <a:t>29/06/2025</a:t>
            </a:fld>
            <a:endParaRPr lang="en-IL"/>
          </a:p>
        </p:txBody>
      </p:sp>
      <p:sp>
        <p:nvSpPr>
          <p:cNvPr id="5" name="Footer Placeholder 4">
            <a:extLst>
              <a:ext uri="{FF2B5EF4-FFF2-40B4-BE49-F238E27FC236}">
                <a16:creationId xmlns:a16="http://schemas.microsoft.com/office/drawing/2014/main" id="{CE93AF73-8413-9647-A4EF-6DAC0E48D7ED}"/>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0F139EBD-AFCC-2227-7CD3-2754C21DBA17}"/>
              </a:ext>
            </a:extLst>
          </p:cNvPr>
          <p:cNvSpPr>
            <a:spLocks noGrp="1"/>
          </p:cNvSpPr>
          <p:nvPr>
            <p:ph type="sldNum" sz="quarter" idx="12"/>
          </p:nvPr>
        </p:nvSpPr>
        <p:spPr/>
        <p:txBody>
          <a:bodyPr/>
          <a:lstStyle/>
          <a:p>
            <a:fld id="{1D8CA253-4A78-6D48-8A30-D55E30121AB3}" type="slidenum">
              <a:rPr lang="en-IL" smtClean="0"/>
              <a:t>‹#›</a:t>
            </a:fld>
            <a:endParaRPr lang="en-IL"/>
          </a:p>
        </p:txBody>
      </p:sp>
    </p:spTree>
    <p:extLst>
      <p:ext uri="{BB962C8B-B14F-4D97-AF65-F5344CB8AC3E}">
        <p14:creationId xmlns:p14="http://schemas.microsoft.com/office/powerpoint/2010/main" val="348124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8FBD-7483-5D44-27DB-19263AEDDA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9BA1EFE4-83D8-CE61-C63E-CFA7EFD165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F6999A-8E8D-2531-8B9A-47B36CB5F2D2}"/>
              </a:ext>
            </a:extLst>
          </p:cNvPr>
          <p:cNvSpPr>
            <a:spLocks noGrp="1"/>
          </p:cNvSpPr>
          <p:nvPr>
            <p:ph type="dt" sz="half" idx="10"/>
          </p:nvPr>
        </p:nvSpPr>
        <p:spPr/>
        <p:txBody>
          <a:bodyPr/>
          <a:lstStyle/>
          <a:p>
            <a:fld id="{B3606636-B5F5-FE45-86BE-C76AE9BB3AF6}" type="datetimeFigureOut">
              <a:rPr lang="en-IL" smtClean="0"/>
              <a:t>29/06/2025</a:t>
            </a:fld>
            <a:endParaRPr lang="en-IL"/>
          </a:p>
        </p:txBody>
      </p:sp>
      <p:sp>
        <p:nvSpPr>
          <p:cNvPr id="5" name="Footer Placeholder 4">
            <a:extLst>
              <a:ext uri="{FF2B5EF4-FFF2-40B4-BE49-F238E27FC236}">
                <a16:creationId xmlns:a16="http://schemas.microsoft.com/office/drawing/2014/main" id="{96980937-5B5A-8035-D65C-69AC49E31EC4}"/>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C3DA7AC2-91C2-282E-BBC8-B71E45A0EF64}"/>
              </a:ext>
            </a:extLst>
          </p:cNvPr>
          <p:cNvSpPr>
            <a:spLocks noGrp="1"/>
          </p:cNvSpPr>
          <p:nvPr>
            <p:ph type="sldNum" sz="quarter" idx="12"/>
          </p:nvPr>
        </p:nvSpPr>
        <p:spPr/>
        <p:txBody>
          <a:bodyPr/>
          <a:lstStyle/>
          <a:p>
            <a:fld id="{1D8CA253-4A78-6D48-8A30-D55E30121AB3}" type="slidenum">
              <a:rPr lang="en-IL" smtClean="0"/>
              <a:t>‹#›</a:t>
            </a:fld>
            <a:endParaRPr lang="en-IL"/>
          </a:p>
        </p:txBody>
      </p:sp>
    </p:spTree>
    <p:extLst>
      <p:ext uri="{BB962C8B-B14F-4D97-AF65-F5344CB8AC3E}">
        <p14:creationId xmlns:p14="http://schemas.microsoft.com/office/powerpoint/2010/main" val="281789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DBAA-C1E3-D1CF-C473-5342D0055FE3}"/>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FAA7B068-DD3C-7743-DD2F-A870DBE0AB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7635A658-DEB6-DB6F-E531-A63A1EB0E7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7998672E-6AF6-6335-1378-C9079FE0666D}"/>
              </a:ext>
            </a:extLst>
          </p:cNvPr>
          <p:cNvSpPr>
            <a:spLocks noGrp="1"/>
          </p:cNvSpPr>
          <p:nvPr>
            <p:ph type="dt" sz="half" idx="10"/>
          </p:nvPr>
        </p:nvSpPr>
        <p:spPr/>
        <p:txBody>
          <a:bodyPr/>
          <a:lstStyle/>
          <a:p>
            <a:fld id="{B3606636-B5F5-FE45-86BE-C76AE9BB3AF6}" type="datetimeFigureOut">
              <a:rPr lang="en-IL" smtClean="0"/>
              <a:t>29/06/2025</a:t>
            </a:fld>
            <a:endParaRPr lang="en-IL"/>
          </a:p>
        </p:txBody>
      </p:sp>
      <p:sp>
        <p:nvSpPr>
          <p:cNvPr id="6" name="Footer Placeholder 5">
            <a:extLst>
              <a:ext uri="{FF2B5EF4-FFF2-40B4-BE49-F238E27FC236}">
                <a16:creationId xmlns:a16="http://schemas.microsoft.com/office/drawing/2014/main" id="{9DDAE36D-CA6C-E8EC-DEE3-DE883CA132D6}"/>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2C83A2CE-6C9C-4783-0D13-F26F93E281D1}"/>
              </a:ext>
            </a:extLst>
          </p:cNvPr>
          <p:cNvSpPr>
            <a:spLocks noGrp="1"/>
          </p:cNvSpPr>
          <p:nvPr>
            <p:ph type="sldNum" sz="quarter" idx="12"/>
          </p:nvPr>
        </p:nvSpPr>
        <p:spPr/>
        <p:txBody>
          <a:bodyPr/>
          <a:lstStyle/>
          <a:p>
            <a:fld id="{1D8CA253-4A78-6D48-8A30-D55E30121AB3}" type="slidenum">
              <a:rPr lang="en-IL" smtClean="0"/>
              <a:t>‹#›</a:t>
            </a:fld>
            <a:endParaRPr lang="en-IL"/>
          </a:p>
        </p:txBody>
      </p:sp>
    </p:spTree>
    <p:extLst>
      <p:ext uri="{BB962C8B-B14F-4D97-AF65-F5344CB8AC3E}">
        <p14:creationId xmlns:p14="http://schemas.microsoft.com/office/powerpoint/2010/main" val="222769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6E8A-4F17-2CEA-39CD-9EAA50355AC6}"/>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AE8C87E0-A2F6-EEA4-E8D4-44F58DEDE5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F25A7-41BF-C372-8D0C-1E84D9FD8C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624D4891-7010-9B9C-8D40-25401F44F8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06BC55-6FA5-F74A-2CEF-50D323B466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0761463E-1B68-56B0-B8B0-CED975F35D14}"/>
              </a:ext>
            </a:extLst>
          </p:cNvPr>
          <p:cNvSpPr>
            <a:spLocks noGrp="1"/>
          </p:cNvSpPr>
          <p:nvPr>
            <p:ph type="dt" sz="half" idx="10"/>
          </p:nvPr>
        </p:nvSpPr>
        <p:spPr/>
        <p:txBody>
          <a:bodyPr/>
          <a:lstStyle/>
          <a:p>
            <a:fld id="{B3606636-B5F5-FE45-86BE-C76AE9BB3AF6}" type="datetimeFigureOut">
              <a:rPr lang="en-IL" smtClean="0"/>
              <a:t>29/06/2025</a:t>
            </a:fld>
            <a:endParaRPr lang="en-IL"/>
          </a:p>
        </p:txBody>
      </p:sp>
      <p:sp>
        <p:nvSpPr>
          <p:cNvPr id="8" name="Footer Placeholder 7">
            <a:extLst>
              <a:ext uri="{FF2B5EF4-FFF2-40B4-BE49-F238E27FC236}">
                <a16:creationId xmlns:a16="http://schemas.microsoft.com/office/drawing/2014/main" id="{622E2B5F-4A99-F13D-BD30-C087AB22616B}"/>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D8DCDC49-5E9A-1552-6027-367D04DF73EC}"/>
              </a:ext>
            </a:extLst>
          </p:cNvPr>
          <p:cNvSpPr>
            <a:spLocks noGrp="1"/>
          </p:cNvSpPr>
          <p:nvPr>
            <p:ph type="sldNum" sz="quarter" idx="12"/>
          </p:nvPr>
        </p:nvSpPr>
        <p:spPr/>
        <p:txBody>
          <a:bodyPr/>
          <a:lstStyle/>
          <a:p>
            <a:fld id="{1D8CA253-4A78-6D48-8A30-D55E30121AB3}" type="slidenum">
              <a:rPr lang="en-IL" smtClean="0"/>
              <a:t>‹#›</a:t>
            </a:fld>
            <a:endParaRPr lang="en-IL"/>
          </a:p>
        </p:txBody>
      </p:sp>
    </p:spTree>
    <p:extLst>
      <p:ext uri="{BB962C8B-B14F-4D97-AF65-F5344CB8AC3E}">
        <p14:creationId xmlns:p14="http://schemas.microsoft.com/office/powerpoint/2010/main" val="130705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3AA8-BCDD-C410-DF07-0FE12116229B}"/>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F0569451-222D-95FC-2D86-3A0A4DA319D7}"/>
              </a:ext>
            </a:extLst>
          </p:cNvPr>
          <p:cNvSpPr>
            <a:spLocks noGrp="1"/>
          </p:cNvSpPr>
          <p:nvPr>
            <p:ph type="dt" sz="half" idx="10"/>
          </p:nvPr>
        </p:nvSpPr>
        <p:spPr/>
        <p:txBody>
          <a:bodyPr/>
          <a:lstStyle/>
          <a:p>
            <a:fld id="{B3606636-B5F5-FE45-86BE-C76AE9BB3AF6}" type="datetimeFigureOut">
              <a:rPr lang="en-IL" smtClean="0"/>
              <a:t>29/06/2025</a:t>
            </a:fld>
            <a:endParaRPr lang="en-IL"/>
          </a:p>
        </p:txBody>
      </p:sp>
      <p:sp>
        <p:nvSpPr>
          <p:cNvPr id="4" name="Footer Placeholder 3">
            <a:extLst>
              <a:ext uri="{FF2B5EF4-FFF2-40B4-BE49-F238E27FC236}">
                <a16:creationId xmlns:a16="http://schemas.microsoft.com/office/drawing/2014/main" id="{192C0E56-B358-B571-93A9-8AB7D4864DEA}"/>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D5A65E3E-21E3-C397-A8B2-80972BC58C6B}"/>
              </a:ext>
            </a:extLst>
          </p:cNvPr>
          <p:cNvSpPr>
            <a:spLocks noGrp="1"/>
          </p:cNvSpPr>
          <p:nvPr>
            <p:ph type="sldNum" sz="quarter" idx="12"/>
          </p:nvPr>
        </p:nvSpPr>
        <p:spPr/>
        <p:txBody>
          <a:bodyPr/>
          <a:lstStyle/>
          <a:p>
            <a:fld id="{1D8CA253-4A78-6D48-8A30-D55E30121AB3}" type="slidenum">
              <a:rPr lang="en-IL" smtClean="0"/>
              <a:t>‹#›</a:t>
            </a:fld>
            <a:endParaRPr lang="en-IL"/>
          </a:p>
        </p:txBody>
      </p:sp>
    </p:spTree>
    <p:extLst>
      <p:ext uri="{BB962C8B-B14F-4D97-AF65-F5344CB8AC3E}">
        <p14:creationId xmlns:p14="http://schemas.microsoft.com/office/powerpoint/2010/main" val="107853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60165-18EF-B5F0-8B72-C25225324475}"/>
              </a:ext>
            </a:extLst>
          </p:cNvPr>
          <p:cNvSpPr>
            <a:spLocks noGrp="1"/>
          </p:cNvSpPr>
          <p:nvPr>
            <p:ph type="dt" sz="half" idx="10"/>
          </p:nvPr>
        </p:nvSpPr>
        <p:spPr/>
        <p:txBody>
          <a:bodyPr/>
          <a:lstStyle/>
          <a:p>
            <a:fld id="{B3606636-B5F5-FE45-86BE-C76AE9BB3AF6}" type="datetimeFigureOut">
              <a:rPr lang="en-IL" smtClean="0"/>
              <a:t>29/06/2025</a:t>
            </a:fld>
            <a:endParaRPr lang="en-IL"/>
          </a:p>
        </p:txBody>
      </p:sp>
      <p:sp>
        <p:nvSpPr>
          <p:cNvPr id="3" name="Footer Placeholder 2">
            <a:extLst>
              <a:ext uri="{FF2B5EF4-FFF2-40B4-BE49-F238E27FC236}">
                <a16:creationId xmlns:a16="http://schemas.microsoft.com/office/drawing/2014/main" id="{B5309D9A-3340-8BD4-EF18-0FC418B4F61A}"/>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DD21DE9F-C6E1-62A9-4DEA-1943877E43D8}"/>
              </a:ext>
            </a:extLst>
          </p:cNvPr>
          <p:cNvSpPr>
            <a:spLocks noGrp="1"/>
          </p:cNvSpPr>
          <p:nvPr>
            <p:ph type="sldNum" sz="quarter" idx="12"/>
          </p:nvPr>
        </p:nvSpPr>
        <p:spPr/>
        <p:txBody>
          <a:bodyPr/>
          <a:lstStyle/>
          <a:p>
            <a:fld id="{1D8CA253-4A78-6D48-8A30-D55E30121AB3}" type="slidenum">
              <a:rPr lang="en-IL" smtClean="0"/>
              <a:t>‹#›</a:t>
            </a:fld>
            <a:endParaRPr lang="en-IL"/>
          </a:p>
        </p:txBody>
      </p:sp>
    </p:spTree>
    <p:extLst>
      <p:ext uri="{BB962C8B-B14F-4D97-AF65-F5344CB8AC3E}">
        <p14:creationId xmlns:p14="http://schemas.microsoft.com/office/powerpoint/2010/main" val="264034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2916-AEB7-8282-B35D-8CC09029B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6AAA1EE4-6415-70FE-1426-70CA60CA2E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BDB693FD-1AF5-7A59-7620-DC84C746D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4B24E-9A27-CE50-230E-B49D9FB2C029}"/>
              </a:ext>
            </a:extLst>
          </p:cNvPr>
          <p:cNvSpPr>
            <a:spLocks noGrp="1"/>
          </p:cNvSpPr>
          <p:nvPr>
            <p:ph type="dt" sz="half" idx="10"/>
          </p:nvPr>
        </p:nvSpPr>
        <p:spPr/>
        <p:txBody>
          <a:bodyPr/>
          <a:lstStyle/>
          <a:p>
            <a:fld id="{B3606636-B5F5-FE45-86BE-C76AE9BB3AF6}" type="datetimeFigureOut">
              <a:rPr lang="en-IL" smtClean="0"/>
              <a:t>29/06/2025</a:t>
            </a:fld>
            <a:endParaRPr lang="en-IL"/>
          </a:p>
        </p:txBody>
      </p:sp>
      <p:sp>
        <p:nvSpPr>
          <p:cNvPr id="6" name="Footer Placeholder 5">
            <a:extLst>
              <a:ext uri="{FF2B5EF4-FFF2-40B4-BE49-F238E27FC236}">
                <a16:creationId xmlns:a16="http://schemas.microsoft.com/office/drawing/2014/main" id="{52828ABC-0136-1877-937F-62E8505744A9}"/>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DBB17614-7B7F-07D6-87A4-6CBE1471A1D7}"/>
              </a:ext>
            </a:extLst>
          </p:cNvPr>
          <p:cNvSpPr>
            <a:spLocks noGrp="1"/>
          </p:cNvSpPr>
          <p:nvPr>
            <p:ph type="sldNum" sz="quarter" idx="12"/>
          </p:nvPr>
        </p:nvSpPr>
        <p:spPr/>
        <p:txBody>
          <a:bodyPr/>
          <a:lstStyle/>
          <a:p>
            <a:fld id="{1D8CA253-4A78-6D48-8A30-D55E30121AB3}" type="slidenum">
              <a:rPr lang="en-IL" smtClean="0"/>
              <a:t>‹#›</a:t>
            </a:fld>
            <a:endParaRPr lang="en-IL"/>
          </a:p>
        </p:txBody>
      </p:sp>
    </p:spTree>
    <p:extLst>
      <p:ext uri="{BB962C8B-B14F-4D97-AF65-F5344CB8AC3E}">
        <p14:creationId xmlns:p14="http://schemas.microsoft.com/office/powerpoint/2010/main" val="211787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C5A6-8673-A3C3-8305-C20DC0FA0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417FF76B-5C59-0574-A3E0-13699E1EE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1C7381DC-AAA6-A694-1D24-4CCC61C18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9E76B-B26E-C83B-BDF9-569510CD5BFE}"/>
              </a:ext>
            </a:extLst>
          </p:cNvPr>
          <p:cNvSpPr>
            <a:spLocks noGrp="1"/>
          </p:cNvSpPr>
          <p:nvPr>
            <p:ph type="dt" sz="half" idx="10"/>
          </p:nvPr>
        </p:nvSpPr>
        <p:spPr/>
        <p:txBody>
          <a:bodyPr/>
          <a:lstStyle/>
          <a:p>
            <a:fld id="{B3606636-B5F5-FE45-86BE-C76AE9BB3AF6}" type="datetimeFigureOut">
              <a:rPr lang="en-IL" smtClean="0"/>
              <a:t>29/06/2025</a:t>
            </a:fld>
            <a:endParaRPr lang="en-IL"/>
          </a:p>
        </p:txBody>
      </p:sp>
      <p:sp>
        <p:nvSpPr>
          <p:cNvPr id="6" name="Footer Placeholder 5">
            <a:extLst>
              <a:ext uri="{FF2B5EF4-FFF2-40B4-BE49-F238E27FC236}">
                <a16:creationId xmlns:a16="http://schemas.microsoft.com/office/drawing/2014/main" id="{6FFA2FDF-92CA-1FAC-71FC-739EFB78B1DB}"/>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13339589-B037-884B-B9AE-E3C0A5CA55A2}"/>
              </a:ext>
            </a:extLst>
          </p:cNvPr>
          <p:cNvSpPr>
            <a:spLocks noGrp="1"/>
          </p:cNvSpPr>
          <p:nvPr>
            <p:ph type="sldNum" sz="quarter" idx="12"/>
          </p:nvPr>
        </p:nvSpPr>
        <p:spPr/>
        <p:txBody>
          <a:bodyPr/>
          <a:lstStyle/>
          <a:p>
            <a:fld id="{1D8CA253-4A78-6D48-8A30-D55E30121AB3}" type="slidenum">
              <a:rPr lang="en-IL" smtClean="0"/>
              <a:t>‹#›</a:t>
            </a:fld>
            <a:endParaRPr lang="en-IL"/>
          </a:p>
        </p:txBody>
      </p:sp>
    </p:spTree>
    <p:extLst>
      <p:ext uri="{BB962C8B-B14F-4D97-AF65-F5344CB8AC3E}">
        <p14:creationId xmlns:p14="http://schemas.microsoft.com/office/powerpoint/2010/main" val="311887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A76C72-617F-0F35-17CD-74ACCC7C4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E481E562-2564-7577-2FDC-47B9A32BA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03D34C5-174C-A890-C67E-D90474CD46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606636-B5F5-FE45-86BE-C76AE9BB3AF6}" type="datetimeFigureOut">
              <a:rPr lang="en-IL" smtClean="0"/>
              <a:t>29/06/2025</a:t>
            </a:fld>
            <a:endParaRPr lang="en-IL"/>
          </a:p>
        </p:txBody>
      </p:sp>
      <p:sp>
        <p:nvSpPr>
          <p:cNvPr id="5" name="Footer Placeholder 4">
            <a:extLst>
              <a:ext uri="{FF2B5EF4-FFF2-40B4-BE49-F238E27FC236}">
                <a16:creationId xmlns:a16="http://schemas.microsoft.com/office/drawing/2014/main" id="{65D6B89D-48E8-E7AF-F63A-84C63914A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L"/>
          </a:p>
        </p:txBody>
      </p:sp>
      <p:sp>
        <p:nvSpPr>
          <p:cNvPr id="6" name="Slide Number Placeholder 5">
            <a:extLst>
              <a:ext uri="{FF2B5EF4-FFF2-40B4-BE49-F238E27FC236}">
                <a16:creationId xmlns:a16="http://schemas.microsoft.com/office/drawing/2014/main" id="{F95F1172-ABD0-3094-E8F8-501B379CD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8CA253-4A78-6D48-8A30-D55E30121AB3}" type="slidenum">
              <a:rPr lang="en-IL" smtClean="0"/>
              <a:t>‹#›</a:t>
            </a:fld>
            <a:endParaRPr lang="en-IL"/>
          </a:p>
        </p:txBody>
      </p:sp>
    </p:spTree>
    <p:extLst>
      <p:ext uri="{BB962C8B-B14F-4D97-AF65-F5344CB8AC3E}">
        <p14:creationId xmlns:p14="http://schemas.microsoft.com/office/powerpoint/2010/main" val="417354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E43758A-ED76-3B5C-F97C-049D802A5122}"/>
              </a:ext>
            </a:extLst>
          </p:cNvPr>
          <p:cNvSpPr txBox="1"/>
          <p:nvPr/>
        </p:nvSpPr>
        <p:spPr>
          <a:xfrm>
            <a:off x="4671755" y="199947"/>
            <a:ext cx="2667718" cy="523220"/>
          </a:xfrm>
          <a:prstGeom prst="rect">
            <a:avLst/>
          </a:prstGeom>
          <a:noFill/>
        </p:spPr>
        <p:txBody>
          <a:bodyPr wrap="none" rtlCol="0">
            <a:spAutoFit/>
          </a:bodyPr>
          <a:lstStyle/>
          <a:p>
            <a:pPr algn="ctr"/>
            <a:r>
              <a:rPr lang="en-US" sz="2800" dirty="0">
                <a:solidFill>
                  <a:schemeClr val="tx1">
                    <a:lumMod val="85000"/>
                    <a:lumOff val="15000"/>
                  </a:schemeClr>
                </a:solidFill>
                <a:latin typeface="FSP DEMO - Pretty Boy Medium" pitchFamily="2" charset="77"/>
              </a:rPr>
              <a:t>The World News</a:t>
            </a:r>
          </a:p>
        </p:txBody>
      </p:sp>
      <p:sp>
        <p:nvSpPr>
          <p:cNvPr id="4" name="TextBox 3">
            <a:extLst>
              <a:ext uri="{FF2B5EF4-FFF2-40B4-BE49-F238E27FC236}">
                <a16:creationId xmlns:a16="http://schemas.microsoft.com/office/drawing/2014/main" id="{FF2218B3-DD12-A7BD-0D8B-AF181D34F22F}"/>
              </a:ext>
            </a:extLst>
          </p:cNvPr>
          <p:cNvSpPr txBox="1"/>
          <p:nvPr/>
        </p:nvSpPr>
        <p:spPr>
          <a:xfrm>
            <a:off x="482925" y="943429"/>
            <a:ext cx="11226150" cy="923330"/>
          </a:xfrm>
          <a:prstGeom prst="rect">
            <a:avLst/>
          </a:prstGeom>
          <a:noFill/>
        </p:spPr>
        <p:txBody>
          <a:bodyPr wrap="none" rtlCol="0">
            <a:spAutoFit/>
          </a:bodyPr>
          <a:lstStyle/>
          <a:p>
            <a:r>
              <a:rPr lang="en-US" sz="5400" b="1" dirty="0">
                <a:latin typeface="General Sans" pitchFamily="2" charset="77"/>
              </a:rPr>
              <a:t>Israel strikes Iran’s nuclear sites</a:t>
            </a:r>
          </a:p>
        </p:txBody>
      </p:sp>
      <p:cxnSp>
        <p:nvCxnSpPr>
          <p:cNvPr id="6" name="Straight Connector 5">
            <a:extLst>
              <a:ext uri="{FF2B5EF4-FFF2-40B4-BE49-F238E27FC236}">
                <a16:creationId xmlns:a16="http://schemas.microsoft.com/office/drawing/2014/main" id="{6AFE9F69-3E32-6F8B-D2B8-E30850CBC89E}"/>
              </a:ext>
            </a:extLst>
          </p:cNvPr>
          <p:cNvCxnSpPr>
            <a:cxnSpLocks/>
          </p:cNvCxnSpPr>
          <p:nvPr/>
        </p:nvCxnSpPr>
        <p:spPr>
          <a:xfrm>
            <a:off x="609600" y="2020478"/>
            <a:ext cx="11099475"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1A5DA33-2E8D-2906-3EF2-AF840873E86C}"/>
              </a:ext>
            </a:extLst>
          </p:cNvPr>
          <p:cNvSpPr txBox="1"/>
          <p:nvPr/>
        </p:nvSpPr>
        <p:spPr>
          <a:xfrm>
            <a:off x="526467" y="380250"/>
            <a:ext cx="984565" cy="276999"/>
          </a:xfrm>
          <a:prstGeom prst="rect">
            <a:avLst/>
          </a:prstGeom>
          <a:noFill/>
        </p:spPr>
        <p:txBody>
          <a:bodyPr wrap="none" rtlCol="0">
            <a:spAutoFit/>
          </a:bodyPr>
          <a:lstStyle/>
          <a:p>
            <a:r>
              <a:rPr lang="en-US" sz="1200" b="1" dirty="0">
                <a:solidFill>
                  <a:schemeClr val="tx1">
                    <a:lumMod val="85000"/>
                    <a:lumOff val="15000"/>
                  </a:schemeClr>
                </a:solidFill>
                <a:latin typeface="General Sans" pitchFamily="2" charset="77"/>
              </a:rPr>
              <a:t>Gal Spivak</a:t>
            </a:r>
          </a:p>
        </p:txBody>
      </p:sp>
      <p:sp>
        <p:nvSpPr>
          <p:cNvPr id="18" name="TextBox 17">
            <a:extLst>
              <a:ext uri="{FF2B5EF4-FFF2-40B4-BE49-F238E27FC236}">
                <a16:creationId xmlns:a16="http://schemas.microsoft.com/office/drawing/2014/main" id="{8E0C864F-A6E8-223B-88E4-07C87476D9B4}"/>
              </a:ext>
            </a:extLst>
          </p:cNvPr>
          <p:cNvSpPr txBox="1"/>
          <p:nvPr/>
        </p:nvSpPr>
        <p:spPr>
          <a:xfrm>
            <a:off x="10559508" y="380250"/>
            <a:ext cx="1167307" cy="276999"/>
          </a:xfrm>
          <a:prstGeom prst="rect">
            <a:avLst/>
          </a:prstGeom>
          <a:noFill/>
        </p:spPr>
        <p:txBody>
          <a:bodyPr wrap="none" rtlCol="0">
            <a:spAutoFit/>
          </a:bodyPr>
          <a:lstStyle/>
          <a:p>
            <a:pPr algn="r"/>
            <a:r>
              <a:rPr lang="en-US" sz="1200" b="1" dirty="0">
                <a:solidFill>
                  <a:schemeClr val="tx1">
                    <a:lumMod val="85000"/>
                    <a:lumOff val="15000"/>
                  </a:schemeClr>
                </a:solidFill>
                <a:latin typeface="General Sans" pitchFamily="2" charset="77"/>
              </a:rPr>
              <a:t>06046321234</a:t>
            </a:r>
          </a:p>
        </p:txBody>
      </p:sp>
      <p:pic>
        <p:nvPicPr>
          <p:cNvPr id="1026" name="Picture 2" descr="מטוסי קרב F-15I בדרכם לתקיפה בטהראן (צילום: דובר צה&quot;ל)">
            <a:extLst>
              <a:ext uri="{FF2B5EF4-FFF2-40B4-BE49-F238E27FC236}">
                <a16:creationId xmlns:a16="http://schemas.microsoft.com/office/drawing/2014/main" id="{835BA782-DA6A-B632-6F80-E9E6F0F46A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43" t="4687"/>
          <a:stretch>
            <a:fillRect/>
          </a:stretch>
        </p:blipFill>
        <p:spPr bwMode="auto">
          <a:xfrm>
            <a:off x="5615790" y="2306659"/>
            <a:ext cx="6071514" cy="41857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A12E6C9-6389-4DCA-BA19-988705698416}"/>
              </a:ext>
            </a:extLst>
          </p:cNvPr>
          <p:cNvSpPr txBox="1"/>
          <p:nvPr/>
        </p:nvSpPr>
        <p:spPr>
          <a:xfrm>
            <a:off x="504696" y="4169426"/>
            <a:ext cx="4684162" cy="2308324"/>
          </a:xfrm>
          <a:prstGeom prst="rect">
            <a:avLst/>
          </a:prstGeom>
          <a:noFill/>
        </p:spPr>
        <p:txBody>
          <a:bodyPr wrap="square" rtlCol="0">
            <a:spAutoFit/>
          </a:bodyPr>
          <a:lstStyle/>
          <a:p>
            <a:pPr algn="just"/>
            <a:r>
              <a:rPr lang="en-US" sz="1200" dirty="0">
                <a:solidFill>
                  <a:schemeClr val="bg1">
                    <a:lumMod val="50000"/>
                  </a:schemeClr>
                </a:solidFill>
                <a:latin typeface="General Sans" pitchFamily="2" charset="77"/>
              </a:rPr>
              <a:t>Israel asserted the barrage was necessary before its adversary got any closer to building an atomic weapon, although experts and the U.S. government have assessed that Iran was not actively working on such a weapon before the strikes.</a:t>
            </a:r>
          </a:p>
          <a:p>
            <a:pPr algn="just"/>
            <a:endParaRPr lang="en-US" sz="1200" dirty="0">
              <a:solidFill>
                <a:schemeClr val="bg1">
                  <a:lumMod val="50000"/>
                </a:schemeClr>
              </a:solidFill>
              <a:latin typeface="General Sans" pitchFamily="2" charset="77"/>
            </a:endParaRPr>
          </a:p>
          <a:p>
            <a:pPr algn="just"/>
            <a:r>
              <a:rPr lang="en-US" sz="1200" dirty="0">
                <a:solidFill>
                  <a:schemeClr val="bg1">
                    <a:lumMod val="50000"/>
                  </a:schemeClr>
                </a:solidFill>
                <a:latin typeface="General Sans" pitchFamily="2" charset="77"/>
              </a:rPr>
              <a:t>Israel asserted the barrage was necessary before its adversary got any closer to building an atomic weapon, although experts and the U.S. government have assessed that Iran was not actively working on such a weapon before the strikes.</a:t>
            </a:r>
          </a:p>
          <a:p>
            <a:pPr algn="just"/>
            <a:endParaRPr lang="en-US" sz="1200" dirty="0">
              <a:solidFill>
                <a:schemeClr val="bg1">
                  <a:lumMod val="50000"/>
                </a:schemeClr>
              </a:solidFill>
              <a:latin typeface="General Sans" pitchFamily="2" charset="77"/>
            </a:endParaRPr>
          </a:p>
          <a:p>
            <a:pPr algn="just"/>
            <a:r>
              <a:rPr lang="en-US" sz="1200" dirty="0">
                <a:solidFill>
                  <a:schemeClr val="bg1">
                    <a:lumMod val="50000"/>
                  </a:schemeClr>
                </a:solidFill>
                <a:latin typeface="General Sans" pitchFamily="2" charset="77"/>
              </a:rPr>
              <a:t>Iran retaliated by firing waves of ballistic missiles at Israel, where explosions flared in the skies over Jerusalem and Tel Aviv and</a:t>
            </a:r>
          </a:p>
        </p:txBody>
      </p:sp>
      <p:sp>
        <p:nvSpPr>
          <p:cNvPr id="24" name="TextBox 23">
            <a:extLst>
              <a:ext uri="{FF2B5EF4-FFF2-40B4-BE49-F238E27FC236}">
                <a16:creationId xmlns:a16="http://schemas.microsoft.com/office/drawing/2014/main" id="{83E34AEB-E717-CAA9-5737-232352EEB295}"/>
              </a:ext>
            </a:extLst>
          </p:cNvPr>
          <p:cNvSpPr txBox="1"/>
          <p:nvPr/>
        </p:nvSpPr>
        <p:spPr>
          <a:xfrm>
            <a:off x="504696" y="2306658"/>
            <a:ext cx="4684162" cy="1200329"/>
          </a:xfrm>
          <a:prstGeom prst="rect">
            <a:avLst/>
          </a:prstGeom>
          <a:noFill/>
        </p:spPr>
        <p:txBody>
          <a:bodyPr wrap="square">
            <a:spAutoFit/>
          </a:bodyPr>
          <a:lstStyle/>
          <a:p>
            <a:r>
              <a:rPr lang="en-US" sz="2400" b="1" i="0" dirty="0">
                <a:solidFill>
                  <a:schemeClr val="tx1">
                    <a:lumMod val="85000"/>
                    <a:lumOff val="15000"/>
                  </a:schemeClr>
                </a:solidFill>
                <a:effectLst/>
                <a:latin typeface="General Sans" pitchFamily="2" charset="77"/>
              </a:rPr>
              <a:t>Israel launched blistering attacks on the heart of Iran’s nuclear and military structure</a:t>
            </a:r>
            <a:endParaRPr lang="en-IL" sz="2400" b="1" dirty="0">
              <a:solidFill>
                <a:schemeClr val="tx1">
                  <a:lumMod val="85000"/>
                  <a:lumOff val="15000"/>
                </a:schemeClr>
              </a:solidFill>
              <a:latin typeface="General Sans" pitchFamily="2" charset="77"/>
            </a:endParaRPr>
          </a:p>
        </p:txBody>
      </p:sp>
      <p:sp>
        <p:nvSpPr>
          <p:cNvPr id="26" name="TextBox 25">
            <a:extLst>
              <a:ext uri="{FF2B5EF4-FFF2-40B4-BE49-F238E27FC236}">
                <a16:creationId xmlns:a16="http://schemas.microsoft.com/office/drawing/2014/main" id="{87628BA5-5AA0-ED18-8C14-DA2B47FC6040}"/>
              </a:ext>
            </a:extLst>
          </p:cNvPr>
          <p:cNvSpPr txBox="1"/>
          <p:nvPr/>
        </p:nvSpPr>
        <p:spPr>
          <a:xfrm>
            <a:off x="504696" y="3677141"/>
            <a:ext cx="4684162" cy="307777"/>
          </a:xfrm>
          <a:prstGeom prst="rect">
            <a:avLst/>
          </a:prstGeom>
          <a:noFill/>
        </p:spPr>
        <p:txBody>
          <a:bodyPr wrap="square">
            <a:spAutoFit/>
          </a:bodyPr>
          <a:lstStyle/>
          <a:p>
            <a:r>
              <a:rPr lang="en-US" sz="1400" b="1" dirty="0">
                <a:solidFill>
                  <a:schemeClr val="tx1">
                    <a:lumMod val="85000"/>
                    <a:lumOff val="15000"/>
                  </a:schemeClr>
                </a:solidFill>
                <a:latin typeface="General Sans" pitchFamily="2" charset="77"/>
              </a:rPr>
              <a:t>KILL </a:t>
            </a:r>
            <a:r>
              <a:rPr lang="en-US" sz="1400" b="1" i="0" dirty="0">
                <a:solidFill>
                  <a:schemeClr val="tx1">
                    <a:lumMod val="85000"/>
                    <a:lumOff val="15000"/>
                  </a:schemeClr>
                </a:solidFill>
                <a:effectLst/>
                <a:latin typeface="General Sans" pitchFamily="2" charset="77"/>
              </a:rPr>
              <a:t>TOP GENERALS AND SCIENTISTS</a:t>
            </a:r>
            <a:endParaRPr lang="en-IL" sz="1400" b="1" dirty="0"/>
          </a:p>
        </p:txBody>
      </p:sp>
      <p:cxnSp>
        <p:nvCxnSpPr>
          <p:cNvPr id="31" name="Straight Connector 30">
            <a:extLst>
              <a:ext uri="{FF2B5EF4-FFF2-40B4-BE49-F238E27FC236}">
                <a16:creationId xmlns:a16="http://schemas.microsoft.com/office/drawing/2014/main" id="{B6B4C0AE-A298-ED09-8F69-47E078DCB226}"/>
              </a:ext>
            </a:extLst>
          </p:cNvPr>
          <p:cNvCxnSpPr>
            <a:cxnSpLocks/>
          </p:cNvCxnSpPr>
          <p:nvPr/>
        </p:nvCxnSpPr>
        <p:spPr>
          <a:xfrm>
            <a:off x="609600" y="820446"/>
            <a:ext cx="11099475"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pic>
        <p:nvPicPr>
          <p:cNvPr id="1028" name="Picture 4">
            <a:extLst>
              <a:ext uri="{FF2B5EF4-FFF2-40B4-BE49-F238E27FC236}">
                <a16:creationId xmlns:a16="http://schemas.microsoft.com/office/drawing/2014/main" id="{A385CD20-E782-BBB4-329D-89F436B00F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687"/>
          <a:stretch>
            <a:fillRect/>
          </a:stretch>
        </p:blipFill>
        <p:spPr bwMode="auto">
          <a:xfrm>
            <a:off x="5615790" y="2306658"/>
            <a:ext cx="6071514" cy="418576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C7E2D04-33AE-4060-DA69-55FC75D2E0B1}"/>
              </a:ext>
            </a:extLst>
          </p:cNvPr>
          <p:cNvSpPr txBox="1"/>
          <p:nvPr/>
        </p:nvSpPr>
        <p:spPr>
          <a:xfrm>
            <a:off x="2085928" y="-594217"/>
            <a:ext cx="8020144" cy="369332"/>
          </a:xfrm>
          <a:prstGeom prst="rect">
            <a:avLst/>
          </a:prstGeom>
          <a:noFill/>
        </p:spPr>
        <p:txBody>
          <a:bodyPr wrap="none" rtlCol="0">
            <a:spAutoFit/>
          </a:bodyPr>
          <a:lstStyle/>
          <a:p>
            <a:pPr algn="ctr"/>
            <a:r>
              <a:rPr lang="en-US" b="1" dirty="0">
                <a:solidFill>
                  <a:schemeClr val="bg1"/>
                </a:solidFill>
                <a:latin typeface="General Sans Semibold" pitchFamily="2" charset="77"/>
              </a:rPr>
              <a:t>“The power of an air force is terrific when there is nothing to oppose it.”</a:t>
            </a:r>
            <a:endParaRPr lang="en-IL" b="1" dirty="0">
              <a:solidFill>
                <a:schemeClr val="bg1"/>
              </a:solidFill>
              <a:latin typeface="General Sans Semibold" pitchFamily="2" charset="77"/>
            </a:endParaRPr>
          </a:p>
        </p:txBody>
      </p:sp>
      <p:sp>
        <p:nvSpPr>
          <p:cNvPr id="33" name="TextBox 32">
            <a:extLst>
              <a:ext uri="{FF2B5EF4-FFF2-40B4-BE49-F238E27FC236}">
                <a16:creationId xmlns:a16="http://schemas.microsoft.com/office/drawing/2014/main" id="{8D878F52-A70C-AD1D-54A9-A62AD330E132}"/>
              </a:ext>
            </a:extLst>
          </p:cNvPr>
          <p:cNvSpPr txBox="1"/>
          <p:nvPr/>
        </p:nvSpPr>
        <p:spPr>
          <a:xfrm>
            <a:off x="4214716" y="-963549"/>
            <a:ext cx="3762568" cy="369332"/>
          </a:xfrm>
          <a:prstGeom prst="rect">
            <a:avLst/>
          </a:prstGeom>
          <a:noFill/>
        </p:spPr>
        <p:txBody>
          <a:bodyPr wrap="none" rtlCol="0">
            <a:spAutoFit/>
          </a:bodyPr>
          <a:lstStyle/>
          <a:p>
            <a:pPr algn="ctr"/>
            <a:r>
              <a:rPr lang="en-US" i="1" dirty="0">
                <a:solidFill>
                  <a:schemeClr val="bg1"/>
                </a:solidFill>
                <a:latin typeface="General Sans" pitchFamily="2" charset="77"/>
              </a:rPr>
              <a:t>- U.S President. Donald John Trump</a:t>
            </a:r>
            <a:endParaRPr lang="en-IL" i="1" dirty="0">
              <a:solidFill>
                <a:schemeClr val="bg1"/>
              </a:solidFill>
              <a:latin typeface="General Sans" pitchFamily="2" charset="77"/>
            </a:endParaRPr>
          </a:p>
        </p:txBody>
      </p:sp>
      <p:pic>
        <p:nvPicPr>
          <p:cNvPr id="34" name="Picture 33" descr="A white cloud on a black background&#10;&#10;AI-generated content may be incorrect.">
            <a:extLst>
              <a:ext uri="{FF2B5EF4-FFF2-40B4-BE49-F238E27FC236}">
                <a16:creationId xmlns:a16="http://schemas.microsoft.com/office/drawing/2014/main" id="{CA460FDA-73F9-1EAF-7102-352B257CDAF8}"/>
              </a:ext>
            </a:extLst>
          </p:cNvPr>
          <p:cNvPicPr>
            <a:picLocks noChangeAspect="1"/>
          </p:cNvPicPr>
          <p:nvPr/>
        </p:nvPicPr>
        <p:blipFill>
          <a:blip r:embed="rId4">
            <a:alphaModFix amt="35000"/>
          </a:blip>
          <a:srcRect t="9628" r="17922"/>
          <a:stretch>
            <a:fillRect/>
          </a:stretch>
        </p:blipFill>
        <p:spPr>
          <a:xfrm flipH="1">
            <a:off x="5615790" y="2306655"/>
            <a:ext cx="2581950" cy="2397251"/>
          </a:xfrm>
          <a:prstGeom prst="rect">
            <a:avLst/>
          </a:prstGeom>
        </p:spPr>
      </p:pic>
      <p:pic>
        <p:nvPicPr>
          <p:cNvPr id="35" name="Picture 34" descr="A white cloud on a black background&#10;&#10;AI-generated content may be incorrect.">
            <a:extLst>
              <a:ext uri="{FF2B5EF4-FFF2-40B4-BE49-F238E27FC236}">
                <a16:creationId xmlns:a16="http://schemas.microsoft.com/office/drawing/2014/main" id="{AA23CE13-802F-1A33-8F60-A05A4C7E517F}"/>
              </a:ext>
            </a:extLst>
          </p:cNvPr>
          <p:cNvPicPr>
            <a:picLocks noChangeAspect="1"/>
          </p:cNvPicPr>
          <p:nvPr/>
        </p:nvPicPr>
        <p:blipFill>
          <a:blip r:embed="rId4">
            <a:alphaModFix amt="37000"/>
          </a:blip>
          <a:srcRect l="44989" t="33340" r="-1"/>
          <a:stretch>
            <a:fillRect/>
          </a:stretch>
        </p:blipFill>
        <p:spPr>
          <a:xfrm flipH="1">
            <a:off x="8809736" y="2306656"/>
            <a:ext cx="2877568" cy="2939545"/>
          </a:xfrm>
          <a:prstGeom prst="rect">
            <a:avLst/>
          </a:prstGeom>
        </p:spPr>
      </p:pic>
    </p:spTree>
    <p:extLst>
      <p:ext uri="{BB962C8B-B14F-4D97-AF65-F5344CB8AC3E}">
        <p14:creationId xmlns:p14="http://schemas.microsoft.com/office/powerpoint/2010/main" val="3088755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507BD-91F9-8FAE-4DE1-59BFF0A289AE}"/>
            </a:ext>
          </a:extLst>
        </p:cNvPr>
        <p:cNvGrpSpPr/>
        <p:nvPr/>
      </p:nvGrpSpPr>
      <p:grpSpPr>
        <a:xfrm>
          <a:off x="0" y="0"/>
          <a:ext cx="0" cy="0"/>
          <a:chOff x="0" y="0"/>
          <a:chExt cx="0" cy="0"/>
        </a:xfrm>
      </p:grpSpPr>
      <p:pic>
        <p:nvPicPr>
          <p:cNvPr id="2" name="Picture 4">
            <a:extLst>
              <a:ext uri="{FF2B5EF4-FFF2-40B4-BE49-F238E27FC236}">
                <a16:creationId xmlns:a16="http://schemas.microsoft.com/office/drawing/2014/main" id="{418E2382-35ED-55EF-B98F-29C7FF4EEA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a:fillRect/>
          </a:stretch>
        </p:blipFill>
        <p:spPr bwMode="auto">
          <a:xfrm>
            <a:off x="-244147" y="-318472"/>
            <a:ext cx="16075817" cy="9444543"/>
          </a:xfrm>
          <a:prstGeom prst="rect">
            <a:avLst/>
          </a:prstGeom>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0D8E35-680E-DB0B-CF72-5B042A6BD96B}"/>
              </a:ext>
            </a:extLst>
          </p:cNvPr>
          <p:cNvSpPr txBox="1"/>
          <p:nvPr/>
        </p:nvSpPr>
        <p:spPr>
          <a:xfrm>
            <a:off x="2085928" y="1093694"/>
            <a:ext cx="8020144" cy="369332"/>
          </a:xfrm>
          <a:prstGeom prst="rect">
            <a:avLst/>
          </a:prstGeom>
          <a:noFill/>
        </p:spPr>
        <p:txBody>
          <a:bodyPr wrap="none" rtlCol="0">
            <a:spAutoFit/>
          </a:bodyPr>
          <a:lstStyle/>
          <a:p>
            <a:pPr algn="ctr"/>
            <a:r>
              <a:rPr lang="en-US" b="1" dirty="0">
                <a:solidFill>
                  <a:schemeClr val="bg1"/>
                </a:solidFill>
                <a:latin typeface="General Sans Semibold" pitchFamily="2" charset="77"/>
              </a:rPr>
              <a:t>“The power of an air force is terrific when there is nothing to oppose it.”</a:t>
            </a:r>
            <a:endParaRPr lang="en-IL" b="1" dirty="0">
              <a:solidFill>
                <a:schemeClr val="bg1"/>
              </a:solidFill>
              <a:latin typeface="General Sans Semibold" pitchFamily="2" charset="77"/>
            </a:endParaRPr>
          </a:p>
        </p:txBody>
      </p:sp>
      <p:sp>
        <p:nvSpPr>
          <p:cNvPr id="7" name="TextBox 6">
            <a:extLst>
              <a:ext uri="{FF2B5EF4-FFF2-40B4-BE49-F238E27FC236}">
                <a16:creationId xmlns:a16="http://schemas.microsoft.com/office/drawing/2014/main" id="{C29C1393-9773-FB87-0682-BF43731A58F2}"/>
              </a:ext>
            </a:extLst>
          </p:cNvPr>
          <p:cNvSpPr txBox="1"/>
          <p:nvPr/>
        </p:nvSpPr>
        <p:spPr>
          <a:xfrm>
            <a:off x="4214716" y="724362"/>
            <a:ext cx="3762568" cy="369332"/>
          </a:xfrm>
          <a:prstGeom prst="rect">
            <a:avLst/>
          </a:prstGeom>
          <a:noFill/>
        </p:spPr>
        <p:txBody>
          <a:bodyPr wrap="none" rtlCol="0">
            <a:spAutoFit/>
          </a:bodyPr>
          <a:lstStyle/>
          <a:p>
            <a:pPr algn="ctr"/>
            <a:r>
              <a:rPr lang="en-US" i="1" dirty="0">
                <a:solidFill>
                  <a:schemeClr val="bg1"/>
                </a:solidFill>
                <a:latin typeface="General Sans" pitchFamily="2" charset="77"/>
              </a:rPr>
              <a:t>- U.S President. Donald John Trump</a:t>
            </a:r>
            <a:endParaRPr lang="en-IL" i="1" dirty="0">
              <a:solidFill>
                <a:schemeClr val="bg1"/>
              </a:solidFill>
              <a:latin typeface="General Sans" pitchFamily="2" charset="77"/>
            </a:endParaRPr>
          </a:p>
        </p:txBody>
      </p:sp>
      <p:pic>
        <p:nvPicPr>
          <p:cNvPr id="11" name="Picture 10" descr="A white cloud on a black background&#10;&#10;AI-generated content may be incorrect.">
            <a:extLst>
              <a:ext uri="{FF2B5EF4-FFF2-40B4-BE49-F238E27FC236}">
                <a16:creationId xmlns:a16="http://schemas.microsoft.com/office/drawing/2014/main" id="{2E5FBD7E-0353-4D99-6F29-7D80B9460422}"/>
              </a:ext>
            </a:extLst>
          </p:cNvPr>
          <p:cNvPicPr>
            <a:picLocks noChangeAspect="1"/>
          </p:cNvPicPr>
          <p:nvPr/>
        </p:nvPicPr>
        <p:blipFill>
          <a:blip r:embed="rId3">
            <a:alphaModFix amt="37000"/>
          </a:blip>
          <a:stretch>
            <a:fillRect/>
          </a:stretch>
        </p:blipFill>
        <p:spPr>
          <a:xfrm flipH="1">
            <a:off x="6424762" y="-9894649"/>
            <a:ext cx="23473966" cy="19789298"/>
          </a:xfrm>
          <a:prstGeom prst="rect">
            <a:avLst/>
          </a:prstGeom>
        </p:spPr>
      </p:pic>
      <p:pic>
        <p:nvPicPr>
          <p:cNvPr id="12" name="Picture 11" descr="A white cloud on a black background&#10;&#10;AI-generated content may be incorrect.">
            <a:extLst>
              <a:ext uri="{FF2B5EF4-FFF2-40B4-BE49-F238E27FC236}">
                <a16:creationId xmlns:a16="http://schemas.microsoft.com/office/drawing/2014/main" id="{B242126F-7551-BE94-F7A3-4637907624FE}"/>
              </a:ext>
            </a:extLst>
          </p:cNvPr>
          <p:cNvPicPr>
            <a:picLocks noChangeAspect="1"/>
          </p:cNvPicPr>
          <p:nvPr/>
        </p:nvPicPr>
        <p:blipFill>
          <a:blip r:embed="rId3">
            <a:alphaModFix amt="35000"/>
          </a:blip>
          <a:srcRect l="-1" t="9628" r="42342"/>
          <a:stretch>
            <a:fillRect/>
          </a:stretch>
        </p:blipFill>
        <p:spPr>
          <a:xfrm flipH="1">
            <a:off x="-244147" y="-345485"/>
            <a:ext cx="4248595" cy="5615257"/>
          </a:xfrm>
          <a:prstGeom prst="rect">
            <a:avLst/>
          </a:prstGeom>
        </p:spPr>
      </p:pic>
    </p:spTree>
    <p:extLst>
      <p:ext uri="{BB962C8B-B14F-4D97-AF65-F5344CB8AC3E}">
        <p14:creationId xmlns:p14="http://schemas.microsoft.com/office/powerpoint/2010/main" val="866734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28FD9-8FD6-27F1-AC9D-FA14A4859235}"/>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F8ACF20C-66EC-B095-EBF1-D9CA595B26DD}"/>
              </a:ext>
            </a:extLst>
          </p:cNvPr>
          <p:cNvSpPr/>
          <p:nvPr/>
        </p:nvSpPr>
        <p:spPr>
          <a:xfrm>
            <a:off x="0" y="1866758"/>
            <a:ext cx="8525963" cy="4991241"/>
          </a:xfrm>
          <a:prstGeom prst="rect">
            <a:avLst/>
          </a:prstGeom>
          <a:solidFill>
            <a:schemeClr val="tx1">
              <a:lumMod val="95000"/>
              <a:lumOff val="5000"/>
              <a:alpha val="1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2" name="Picture 4">
            <a:extLst>
              <a:ext uri="{FF2B5EF4-FFF2-40B4-BE49-F238E27FC236}">
                <a16:creationId xmlns:a16="http://schemas.microsoft.com/office/drawing/2014/main" id="{47FE4C38-6859-0972-76CB-9E511539E8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a:fillRect/>
          </a:stretch>
        </p:blipFill>
        <p:spPr bwMode="auto">
          <a:xfrm>
            <a:off x="0" y="-1764417"/>
            <a:ext cx="37541083" cy="22055387"/>
          </a:xfrm>
          <a:prstGeom prst="rect">
            <a:avLst/>
          </a:prstGeom>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9A116E-D819-FB23-990D-CA2F9799BF28}"/>
              </a:ext>
            </a:extLst>
          </p:cNvPr>
          <p:cNvSpPr txBox="1"/>
          <p:nvPr/>
        </p:nvSpPr>
        <p:spPr>
          <a:xfrm>
            <a:off x="4671755" y="199947"/>
            <a:ext cx="2667718" cy="523220"/>
          </a:xfrm>
          <a:prstGeom prst="rect">
            <a:avLst/>
          </a:prstGeom>
          <a:noFill/>
        </p:spPr>
        <p:txBody>
          <a:bodyPr wrap="none" rtlCol="0">
            <a:spAutoFit/>
          </a:bodyPr>
          <a:lstStyle/>
          <a:p>
            <a:pPr algn="ctr"/>
            <a:r>
              <a:rPr lang="en-US" sz="2800" dirty="0">
                <a:solidFill>
                  <a:schemeClr val="bg1"/>
                </a:solidFill>
                <a:latin typeface="FSP DEMO - Pretty Boy Medium" pitchFamily="2" charset="77"/>
              </a:rPr>
              <a:t>The World News</a:t>
            </a:r>
          </a:p>
        </p:txBody>
      </p:sp>
      <p:sp>
        <p:nvSpPr>
          <p:cNvPr id="5" name="TextBox 4">
            <a:extLst>
              <a:ext uri="{FF2B5EF4-FFF2-40B4-BE49-F238E27FC236}">
                <a16:creationId xmlns:a16="http://schemas.microsoft.com/office/drawing/2014/main" id="{A4007192-5D70-8857-FA7B-76E68981E523}"/>
              </a:ext>
            </a:extLst>
          </p:cNvPr>
          <p:cNvSpPr txBox="1"/>
          <p:nvPr/>
        </p:nvSpPr>
        <p:spPr>
          <a:xfrm>
            <a:off x="583913" y="943429"/>
            <a:ext cx="11024172" cy="923330"/>
          </a:xfrm>
          <a:prstGeom prst="rect">
            <a:avLst/>
          </a:prstGeom>
          <a:noFill/>
        </p:spPr>
        <p:txBody>
          <a:bodyPr wrap="none" rtlCol="0">
            <a:spAutoFit/>
          </a:bodyPr>
          <a:lstStyle/>
          <a:p>
            <a:pPr algn="ctr"/>
            <a:r>
              <a:rPr lang="en-US" sz="5400" b="1" dirty="0">
                <a:solidFill>
                  <a:schemeClr val="bg1"/>
                </a:solidFill>
                <a:latin typeface="General Sans" pitchFamily="2" charset="77"/>
              </a:rPr>
              <a:t>The Operation Last Only 12 Days</a:t>
            </a:r>
          </a:p>
        </p:txBody>
      </p:sp>
      <p:cxnSp>
        <p:nvCxnSpPr>
          <p:cNvPr id="6" name="Straight Connector 5">
            <a:extLst>
              <a:ext uri="{FF2B5EF4-FFF2-40B4-BE49-F238E27FC236}">
                <a16:creationId xmlns:a16="http://schemas.microsoft.com/office/drawing/2014/main" id="{A037A0AE-A741-19F7-2DC9-A5FB85C6AF65}"/>
              </a:ext>
            </a:extLst>
          </p:cNvPr>
          <p:cNvCxnSpPr>
            <a:cxnSpLocks/>
          </p:cNvCxnSpPr>
          <p:nvPr/>
        </p:nvCxnSpPr>
        <p:spPr>
          <a:xfrm>
            <a:off x="609600" y="2020478"/>
            <a:ext cx="1109947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2B75957-CE15-FE38-4BD6-C0CCB4A217ED}"/>
              </a:ext>
            </a:extLst>
          </p:cNvPr>
          <p:cNvSpPr txBox="1"/>
          <p:nvPr/>
        </p:nvSpPr>
        <p:spPr>
          <a:xfrm>
            <a:off x="526467" y="380250"/>
            <a:ext cx="984565" cy="276999"/>
          </a:xfrm>
          <a:prstGeom prst="rect">
            <a:avLst/>
          </a:prstGeom>
          <a:noFill/>
        </p:spPr>
        <p:txBody>
          <a:bodyPr wrap="none" rtlCol="0">
            <a:spAutoFit/>
          </a:bodyPr>
          <a:lstStyle/>
          <a:p>
            <a:r>
              <a:rPr lang="en-US" sz="1200" b="1" dirty="0">
                <a:solidFill>
                  <a:schemeClr val="bg1"/>
                </a:solidFill>
                <a:latin typeface="General Sans" pitchFamily="2" charset="77"/>
              </a:rPr>
              <a:t>Gal Spivak</a:t>
            </a:r>
          </a:p>
        </p:txBody>
      </p:sp>
      <p:sp>
        <p:nvSpPr>
          <p:cNvPr id="9" name="TextBox 8">
            <a:extLst>
              <a:ext uri="{FF2B5EF4-FFF2-40B4-BE49-F238E27FC236}">
                <a16:creationId xmlns:a16="http://schemas.microsoft.com/office/drawing/2014/main" id="{532060B5-0B76-6BC7-CC8D-50C1AF06C59B}"/>
              </a:ext>
            </a:extLst>
          </p:cNvPr>
          <p:cNvSpPr txBox="1"/>
          <p:nvPr/>
        </p:nvSpPr>
        <p:spPr>
          <a:xfrm>
            <a:off x="10559508" y="380250"/>
            <a:ext cx="1167307" cy="276999"/>
          </a:xfrm>
          <a:prstGeom prst="rect">
            <a:avLst/>
          </a:prstGeom>
          <a:noFill/>
        </p:spPr>
        <p:txBody>
          <a:bodyPr wrap="none" rtlCol="0">
            <a:spAutoFit/>
          </a:bodyPr>
          <a:lstStyle/>
          <a:p>
            <a:pPr algn="r"/>
            <a:r>
              <a:rPr lang="en-US" sz="1200" b="1" dirty="0">
                <a:solidFill>
                  <a:schemeClr val="bg1"/>
                </a:solidFill>
                <a:latin typeface="General Sans" pitchFamily="2" charset="77"/>
              </a:rPr>
              <a:t>06046321234</a:t>
            </a:r>
          </a:p>
        </p:txBody>
      </p:sp>
      <p:sp>
        <p:nvSpPr>
          <p:cNvPr id="11" name="TextBox 10">
            <a:extLst>
              <a:ext uri="{FF2B5EF4-FFF2-40B4-BE49-F238E27FC236}">
                <a16:creationId xmlns:a16="http://schemas.microsoft.com/office/drawing/2014/main" id="{DB4A5F39-A404-2D5C-2371-93FCFD254DAC}"/>
              </a:ext>
            </a:extLst>
          </p:cNvPr>
          <p:cNvSpPr txBox="1"/>
          <p:nvPr/>
        </p:nvSpPr>
        <p:spPr>
          <a:xfrm>
            <a:off x="7024913" y="4169426"/>
            <a:ext cx="4684162" cy="2123658"/>
          </a:xfrm>
          <a:prstGeom prst="rect">
            <a:avLst/>
          </a:prstGeom>
          <a:noFill/>
        </p:spPr>
        <p:txBody>
          <a:bodyPr wrap="square" rtlCol="0">
            <a:spAutoFit/>
          </a:bodyPr>
          <a:lstStyle/>
          <a:p>
            <a:pPr algn="just"/>
            <a:r>
              <a:rPr lang="en-US" sz="1200" dirty="0">
                <a:solidFill>
                  <a:schemeClr val="bg1"/>
                </a:solidFill>
                <a:latin typeface="General Sans" pitchFamily="2" charset="77"/>
              </a:rPr>
              <a:t>In the following days, the IDF targeted additional Iranian nuclear facilities, eliminated more military commanders and nuclear scientists, and continued to work to thwart Iran’s attacks on Israel. The United States later joined on June 22 with its strikes on Iran’s nuclear sites, particularly the underground Fordo facility.</a:t>
            </a:r>
            <a:br>
              <a:rPr lang="en-US" sz="1200" dirty="0">
                <a:solidFill>
                  <a:schemeClr val="bg1"/>
                </a:solidFill>
                <a:latin typeface="General Sans" pitchFamily="2" charset="77"/>
              </a:rPr>
            </a:br>
            <a:br>
              <a:rPr lang="en-US" sz="1200" dirty="0">
                <a:solidFill>
                  <a:schemeClr val="bg1"/>
                </a:solidFill>
                <a:latin typeface="General Sans" pitchFamily="2" charset="77"/>
              </a:rPr>
            </a:br>
            <a:r>
              <a:rPr lang="en-US" sz="1200" dirty="0">
                <a:solidFill>
                  <a:schemeClr val="bg1"/>
                </a:solidFill>
                <a:latin typeface="General Sans" pitchFamily="2" charset="77"/>
              </a:rPr>
              <a:t>In the following days, the IDF targeted additional Iranian nuclear facilities, eliminated more military commanders and nuclear scientists, and continued to work to thwart Iran’s attacks on Israel. The United States later joined on June 22 with its strikes on Iran’s nuclear sites, particularly the underground Fordo facility.</a:t>
            </a:r>
          </a:p>
        </p:txBody>
      </p:sp>
      <p:sp>
        <p:nvSpPr>
          <p:cNvPr id="12" name="TextBox 11">
            <a:extLst>
              <a:ext uri="{FF2B5EF4-FFF2-40B4-BE49-F238E27FC236}">
                <a16:creationId xmlns:a16="http://schemas.microsoft.com/office/drawing/2014/main" id="{C1BEB04E-71D2-2CAF-F927-F0D6C929DC3C}"/>
              </a:ext>
            </a:extLst>
          </p:cNvPr>
          <p:cNvSpPr txBox="1"/>
          <p:nvPr/>
        </p:nvSpPr>
        <p:spPr>
          <a:xfrm>
            <a:off x="7024913" y="2306658"/>
            <a:ext cx="4684162" cy="1323439"/>
          </a:xfrm>
          <a:prstGeom prst="rect">
            <a:avLst/>
          </a:prstGeom>
          <a:noFill/>
        </p:spPr>
        <p:txBody>
          <a:bodyPr wrap="square">
            <a:spAutoFit/>
          </a:bodyPr>
          <a:lstStyle/>
          <a:p>
            <a:r>
              <a:rPr lang="en-US" sz="2000" b="1" dirty="0">
                <a:solidFill>
                  <a:schemeClr val="bg1"/>
                </a:solidFill>
                <a:latin typeface="General Sans" pitchFamily="2" charset="77"/>
              </a:rPr>
              <a:t>“fully met, and even exceeded, all the objectives and goals” that it had set out before the operation, which lasted just 12 days.</a:t>
            </a:r>
            <a:endParaRPr lang="en-IL" sz="2800" b="1" dirty="0">
              <a:solidFill>
                <a:schemeClr val="bg1"/>
              </a:solidFill>
              <a:latin typeface="General Sans" pitchFamily="2" charset="77"/>
            </a:endParaRPr>
          </a:p>
        </p:txBody>
      </p:sp>
      <p:sp>
        <p:nvSpPr>
          <p:cNvPr id="13" name="TextBox 12">
            <a:extLst>
              <a:ext uri="{FF2B5EF4-FFF2-40B4-BE49-F238E27FC236}">
                <a16:creationId xmlns:a16="http://schemas.microsoft.com/office/drawing/2014/main" id="{99512EAD-0D9B-A571-2DEA-AECEF632A10E}"/>
              </a:ext>
            </a:extLst>
          </p:cNvPr>
          <p:cNvSpPr txBox="1"/>
          <p:nvPr/>
        </p:nvSpPr>
        <p:spPr>
          <a:xfrm>
            <a:off x="7024913" y="3737624"/>
            <a:ext cx="4684162" cy="307777"/>
          </a:xfrm>
          <a:prstGeom prst="rect">
            <a:avLst/>
          </a:prstGeom>
          <a:noFill/>
        </p:spPr>
        <p:txBody>
          <a:bodyPr wrap="square">
            <a:spAutoFit/>
          </a:bodyPr>
          <a:lstStyle/>
          <a:p>
            <a:r>
              <a:rPr lang="en-US" sz="1400" b="1" dirty="0">
                <a:solidFill>
                  <a:schemeClr val="bg1"/>
                </a:solidFill>
                <a:latin typeface="General Sans" pitchFamily="2" charset="77"/>
              </a:rPr>
              <a:t>ROCKET LAUNCHERS DESTROYED</a:t>
            </a:r>
            <a:endParaRPr lang="en-IL" sz="1400" b="1" dirty="0">
              <a:solidFill>
                <a:schemeClr val="bg1"/>
              </a:solidFill>
            </a:endParaRPr>
          </a:p>
        </p:txBody>
      </p:sp>
      <p:cxnSp>
        <p:nvCxnSpPr>
          <p:cNvPr id="14" name="Straight Connector 13">
            <a:extLst>
              <a:ext uri="{FF2B5EF4-FFF2-40B4-BE49-F238E27FC236}">
                <a16:creationId xmlns:a16="http://schemas.microsoft.com/office/drawing/2014/main" id="{E02477DD-693E-A1F7-B0A8-A14231C657BD}"/>
              </a:ext>
            </a:extLst>
          </p:cNvPr>
          <p:cNvCxnSpPr>
            <a:cxnSpLocks/>
          </p:cNvCxnSpPr>
          <p:nvPr/>
        </p:nvCxnSpPr>
        <p:spPr>
          <a:xfrm>
            <a:off x="609600" y="820446"/>
            <a:ext cx="1109947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074" name="Picture 2">
            <a:extLst>
              <a:ext uri="{FF2B5EF4-FFF2-40B4-BE49-F238E27FC236}">
                <a16:creationId xmlns:a16="http://schemas.microsoft.com/office/drawing/2014/main" id="{458502AB-C39A-2FEC-76B8-B87AD9D15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8" r="4719"/>
          <a:stretch>
            <a:fillRect/>
          </a:stretch>
        </p:blipFill>
        <p:spPr bwMode="auto">
          <a:xfrm>
            <a:off x="609601" y="2306658"/>
            <a:ext cx="6134100" cy="41068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white cloud on a black background&#10;&#10;AI-generated content may be incorrect.">
            <a:extLst>
              <a:ext uri="{FF2B5EF4-FFF2-40B4-BE49-F238E27FC236}">
                <a16:creationId xmlns:a16="http://schemas.microsoft.com/office/drawing/2014/main" id="{E6D8701B-11B9-B622-7C99-CBBDDA77F0A7}"/>
              </a:ext>
            </a:extLst>
          </p:cNvPr>
          <p:cNvPicPr>
            <a:picLocks noChangeAspect="1"/>
          </p:cNvPicPr>
          <p:nvPr/>
        </p:nvPicPr>
        <p:blipFill>
          <a:blip r:embed="rId4">
            <a:alphaModFix amt="35000"/>
          </a:blip>
          <a:stretch>
            <a:fillRect/>
          </a:stretch>
        </p:blipFill>
        <p:spPr>
          <a:xfrm flipH="1">
            <a:off x="-22795926" y="-2120991"/>
            <a:ext cx="12000336" cy="10119302"/>
          </a:xfrm>
          <a:prstGeom prst="rect">
            <a:avLst/>
          </a:prstGeom>
        </p:spPr>
      </p:pic>
      <p:pic>
        <p:nvPicPr>
          <p:cNvPr id="28" name="Picture 27" descr="A white cloud on a black background&#10;&#10;AI-generated content may be incorrect.">
            <a:extLst>
              <a:ext uri="{FF2B5EF4-FFF2-40B4-BE49-F238E27FC236}">
                <a16:creationId xmlns:a16="http://schemas.microsoft.com/office/drawing/2014/main" id="{ACEECD10-2D2E-DE7E-70B5-1815C38EB476}"/>
              </a:ext>
            </a:extLst>
          </p:cNvPr>
          <p:cNvPicPr>
            <a:picLocks noChangeAspect="1"/>
          </p:cNvPicPr>
          <p:nvPr/>
        </p:nvPicPr>
        <p:blipFill>
          <a:blip r:embed="rId4">
            <a:alphaModFix amt="37000"/>
          </a:blip>
          <a:stretch>
            <a:fillRect/>
          </a:stretch>
        </p:blipFill>
        <p:spPr>
          <a:xfrm flipH="1">
            <a:off x="21353192" y="-9894649"/>
            <a:ext cx="23473966" cy="19789298"/>
          </a:xfrm>
          <a:prstGeom prst="rect">
            <a:avLst/>
          </a:prstGeom>
        </p:spPr>
      </p:pic>
    </p:spTree>
    <p:extLst>
      <p:ext uri="{BB962C8B-B14F-4D97-AF65-F5344CB8AC3E}">
        <p14:creationId xmlns:p14="http://schemas.microsoft.com/office/powerpoint/2010/main" val="123430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5237-5E6E-96A4-34F3-99F6FF34E6A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A98E86-F0A7-0197-8B5A-02C18761CA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8" r="4719" b="12987"/>
          <a:stretch>
            <a:fillRect/>
          </a:stretch>
        </p:blipFill>
        <p:spPr bwMode="auto">
          <a:xfrm>
            <a:off x="0" y="-260072"/>
            <a:ext cx="12215496" cy="7118072"/>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30">
            <a:extLst>
              <a:ext uri="{FF2B5EF4-FFF2-40B4-BE49-F238E27FC236}">
                <a16:creationId xmlns:a16="http://schemas.microsoft.com/office/drawing/2014/main" id="{D82EBBEC-33DA-58B5-DD4A-CBEF9E01FDEF}"/>
              </a:ext>
            </a:extLst>
          </p:cNvPr>
          <p:cNvSpPr/>
          <p:nvPr/>
        </p:nvSpPr>
        <p:spPr>
          <a:xfrm>
            <a:off x="0" y="-279400"/>
            <a:ext cx="12192000" cy="7137400"/>
          </a:xfrm>
          <a:custGeom>
            <a:avLst/>
            <a:gdLst>
              <a:gd name="connsiteX0" fmla="*/ 7821042 w 12192000"/>
              <a:gd name="connsiteY0" fmla="*/ 3326780 h 7137400"/>
              <a:gd name="connsiteX1" fmla="*/ 6157342 w 12192000"/>
              <a:gd name="connsiteY1" fmla="*/ 4990480 h 7137400"/>
              <a:gd name="connsiteX2" fmla="*/ 7821042 w 12192000"/>
              <a:gd name="connsiteY2" fmla="*/ 6654180 h 7137400"/>
              <a:gd name="connsiteX3" fmla="*/ 9484742 w 12192000"/>
              <a:gd name="connsiteY3" fmla="*/ 4990480 h 7137400"/>
              <a:gd name="connsiteX4" fmla="*/ 7821042 w 12192000"/>
              <a:gd name="connsiteY4" fmla="*/ 3326780 h 7137400"/>
              <a:gd name="connsiteX5" fmla="*/ 0 w 12192000"/>
              <a:gd name="connsiteY5" fmla="*/ 0 h 7137400"/>
              <a:gd name="connsiteX6" fmla="*/ 12192000 w 12192000"/>
              <a:gd name="connsiteY6" fmla="*/ 0 h 7137400"/>
              <a:gd name="connsiteX7" fmla="*/ 12192000 w 12192000"/>
              <a:gd name="connsiteY7" fmla="*/ 7137400 h 7137400"/>
              <a:gd name="connsiteX8" fmla="*/ 0 w 12192000"/>
              <a:gd name="connsiteY8" fmla="*/ 7137400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137400">
                <a:moveTo>
                  <a:pt x="7821042" y="3326780"/>
                </a:moveTo>
                <a:cubicBezTo>
                  <a:pt x="6902206" y="3326780"/>
                  <a:pt x="6157342" y="4071644"/>
                  <a:pt x="6157342" y="4990480"/>
                </a:cubicBezTo>
                <a:cubicBezTo>
                  <a:pt x="6157342" y="5909316"/>
                  <a:pt x="6902206" y="6654180"/>
                  <a:pt x="7821042" y="6654180"/>
                </a:cubicBezTo>
                <a:cubicBezTo>
                  <a:pt x="8739878" y="6654180"/>
                  <a:pt x="9484742" y="5909316"/>
                  <a:pt x="9484742" y="4990480"/>
                </a:cubicBezTo>
                <a:cubicBezTo>
                  <a:pt x="9484742" y="4071644"/>
                  <a:pt x="8739878" y="3326780"/>
                  <a:pt x="7821042" y="3326780"/>
                </a:cubicBezTo>
                <a:close/>
                <a:moveTo>
                  <a:pt x="0" y="0"/>
                </a:moveTo>
                <a:lnTo>
                  <a:pt x="12192000" y="0"/>
                </a:lnTo>
                <a:lnTo>
                  <a:pt x="12192000" y="7137400"/>
                </a:lnTo>
                <a:lnTo>
                  <a:pt x="0" y="7137400"/>
                </a:lnTo>
                <a:close/>
              </a:path>
            </a:pathLst>
          </a:custGeom>
          <a:solidFill>
            <a:schemeClr val="tx1">
              <a:lumMod val="95000"/>
              <a:lumOff val="5000"/>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algn="ctr" defTabSz="914400" rtl="0" eaLnBrk="1" latinLnBrk="0" hangingPunct="1"/>
            <a:endParaRPr lang="en-IL"/>
          </a:p>
        </p:txBody>
      </p:sp>
      <p:pic>
        <p:nvPicPr>
          <p:cNvPr id="7" name="Picture 6" descr="A white cloud on a black background&#10;&#10;AI-generated content may be incorrect.">
            <a:extLst>
              <a:ext uri="{FF2B5EF4-FFF2-40B4-BE49-F238E27FC236}">
                <a16:creationId xmlns:a16="http://schemas.microsoft.com/office/drawing/2014/main" id="{32D9F223-D807-45BA-2E97-11DB4C8D99FA}"/>
              </a:ext>
            </a:extLst>
          </p:cNvPr>
          <p:cNvPicPr>
            <a:picLocks noChangeAspect="1"/>
          </p:cNvPicPr>
          <p:nvPr/>
        </p:nvPicPr>
        <p:blipFill>
          <a:blip r:embed="rId3">
            <a:alphaModFix amt="69000"/>
          </a:blip>
          <a:stretch>
            <a:fillRect/>
          </a:stretch>
        </p:blipFill>
        <p:spPr>
          <a:xfrm flipH="1">
            <a:off x="-5904336" y="1332695"/>
            <a:ext cx="12000336" cy="10119302"/>
          </a:xfrm>
          <a:prstGeom prst="rect">
            <a:avLst/>
          </a:prstGeom>
        </p:spPr>
      </p:pic>
      <p:pic>
        <p:nvPicPr>
          <p:cNvPr id="10" name="Picture 9" descr="A white cloud on a black background&#10;&#10;AI-generated content may be incorrect.">
            <a:extLst>
              <a:ext uri="{FF2B5EF4-FFF2-40B4-BE49-F238E27FC236}">
                <a16:creationId xmlns:a16="http://schemas.microsoft.com/office/drawing/2014/main" id="{70BC1113-BDC0-42D7-EAAF-48A68A04D975}"/>
              </a:ext>
            </a:extLst>
          </p:cNvPr>
          <p:cNvPicPr>
            <a:picLocks noChangeAspect="1"/>
          </p:cNvPicPr>
          <p:nvPr/>
        </p:nvPicPr>
        <p:blipFill>
          <a:blip r:embed="rId3">
            <a:alphaModFix amt="69000"/>
          </a:blip>
          <a:stretch>
            <a:fillRect/>
          </a:stretch>
        </p:blipFill>
        <p:spPr>
          <a:xfrm>
            <a:off x="10379958" y="2742580"/>
            <a:ext cx="7899597" cy="5920307"/>
          </a:xfrm>
          <a:prstGeom prst="rect">
            <a:avLst/>
          </a:prstGeom>
        </p:spPr>
      </p:pic>
      <p:pic>
        <p:nvPicPr>
          <p:cNvPr id="15" name="Picture 14" descr="A white cloud on a black background&#10;&#10;AI-generated content may be incorrect.">
            <a:extLst>
              <a:ext uri="{FF2B5EF4-FFF2-40B4-BE49-F238E27FC236}">
                <a16:creationId xmlns:a16="http://schemas.microsoft.com/office/drawing/2014/main" id="{1D82F307-117E-ACAD-DCBA-3759312DB71E}"/>
              </a:ext>
            </a:extLst>
          </p:cNvPr>
          <p:cNvPicPr>
            <a:picLocks noChangeAspect="1"/>
          </p:cNvPicPr>
          <p:nvPr/>
        </p:nvPicPr>
        <p:blipFill>
          <a:blip r:embed="rId3">
            <a:alphaModFix amt="69000"/>
          </a:blip>
          <a:stretch>
            <a:fillRect/>
          </a:stretch>
        </p:blipFill>
        <p:spPr>
          <a:xfrm flipH="1">
            <a:off x="10379958" y="-592468"/>
            <a:ext cx="7020808" cy="5920307"/>
          </a:xfrm>
          <a:prstGeom prst="rect">
            <a:avLst/>
          </a:prstGeom>
        </p:spPr>
      </p:pic>
      <p:pic>
        <p:nvPicPr>
          <p:cNvPr id="16" name="Picture 15" descr="A white cloud on a black background&#10;&#10;AI-generated content may be incorrect.">
            <a:extLst>
              <a:ext uri="{FF2B5EF4-FFF2-40B4-BE49-F238E27FC236}">
                <a16:creationId xmlns:a16="http://schemas.microsoft.com/office/drawing/2014/main" id="{BD3FC176-A9B6-D3BB-8A44-CA886D8131DB}"/>
              </a:ext>
            </a:extLst>
          </p:cNvPr>
          <p:cNvPicPr>
            <a:picLocks noChangeAspect="1"/>
          </p:cNvPicPr>
          <p:nvPr/>
        </p:nvPicPr>
        <p:blipFill>
          <a:blip r:embed="rId3">
            <a:alphaModFix amt="69000"/>
          </a:blip>
          <a:stretch>
            <a:fillRect/>
          </a:stretch>
        </p:blipFill>
        <p:spPr>
          <a:xfrm>
            <a:off x="8253950" y="4335347"/>
            <a:ext cx="7899597" cy="5920307"/>
          </a:xfrm>
          <a:prstGeom prst="rect">
            <a:avLst/>
          </a:prstGeom>
        </p:spPr>
      </p:pic>
      <p:sp>
        <p:nvSpPr>
          <p:cNvPr id="32" name="TextBox 31">
            <a:extLst>
              <a:ext uri="{FF2B5EF4-FFF2-40B4-BE49-F238E27FC236}">
                <a16:creationId xmlns:a16="http://schemas.microsoft.com/office/drawing/2014/main" id="{3915F741-2940-4CBC-C7E5-7A38CB021468}"/>
              </a:ext>
            </a:extLst>
          </p:cNvPr>
          <p:cNvSpPr txBox="1"/>
          <p:nvPr/>
        </p:nvSpPr>
        <p:spPr>
          <a:xfrm>
            <a:off x="5830708" y="809475"/>
            <a:ext cx="4684162" cy="523220"/>
          </a:xfrm>
          <a:prstGeom prst="rect">
            <a:avLst/>
          </a:prstGeom>
          <a:noFill/>
        </p:spPr>
        <p:txBody>
          <a:bodyPr wrap="square">
            <a:spAutoFit/>
          </a:bodyPr>
          <a:lstStyle/>
          <a:p>
            <a:r>
              <a:rPr lang="en-US" sz="2800" b="1" dirty="0">
                <a:solidFill>
                  <a:schemeClr val="bg1"/>
                </a:solidFill>
                <a:latin typeface="General Sans" pitchFamily="2" charset="77"/>
              </a:rPr>
              <a:t>Ballistic missile</a:t>
            </a:r>
            <a:endParaRPr lang="en-IL" sz="4000" b="1" dirty="0">
              <a:solidFill>
                <a:schemeClr val="bg1"/>
              </a:solidFill>
              <a:latin typeface="General Sans" pitchFamily="2" charset="77"/>
            </a:endParaRPr>
          </a:p>
        </p:txBody>
      </p:sp>
      <p:sp>
        <p:nvSpPr>
          <p:cNvPr id="33" name="TextBox 32">
            <a:extLst>
              <a:ext uri="{FF2B5EF4-FFF2-40B4-BE49-F238E27FC236}">
                <a16:creationId xmlns:a16="http://schemas.microsoft.com/office/drawing/2014/main" id="{8CC40CD2-1E20-0B75-188A-108E6BE62770}"/>
              </a:ext>
            </a:extLst>
          </p:cNvPr>
          <p:cNvSpPr txBox="1"/>
          <p:nvPr/>
        </p:nvSpPr>
        <p:spPr>
          <a:xfrm>
            <a:off x="5830708" y="1352023"/>
            <a:ext cx="4684162" cy="1015663"/>
          </a:xfrm>
          <a:prstGeom prst="rect">
            <a:avLst/>
          </a:prstGeom>
          <a:noFill/>
        </p:spPr>
        <p:txBody>
          <a:bodyPr wrap="square" rtlCol="0">
            <a:spAutoFit/>
          </a:bodyPr>
          <a:lstStyle/>
          <a:p>
            <a:pPr algn="just"/>
            <a:r>
              <a:rPr lang="en-US" sz="1200" dirty="0">
                <a:solidFill>
                  <a:schemeClr val="bg1"/>
                </a:solidFill>
                <a:latin typeface="General Sans" pitchFamily="2" charset="77"/>
              </a:rPr>
              <a:t>In the following days, the IDF targeted additional Iranian nuclear facilities, eliminated more military commanders and nuclear scientists, and continued to work to thwart Iran’s attacks on Israel. The United States later joined on June 22 with its strikes on Iran’s nuclear sites, particularly the underground Fordo facility.</a:t>
            </a:r>
          </a:p>
        </p:txBody>
      </p:sp>
    </p:spTree>
    <p:extLst>
      <p:ext uri="{BB962C8B-B14F-4D97-AF65-F5344CB8AC3E}">
        <p14:creationId xmlns:p14="http://schemas.microsoft.com/office/powerpoint/2010/main" val="3930656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1422468A-D0F8-2ACE-E7B3-08B7E663D7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0D4849-1011-7684-6DC0-6D3470A5BBC4}"/>
              </a:ext>
            </a:extLst>
          </p:cNvPr>
          <p:cNvSpPr/>
          <p:nvPr/>
        </p:nvSpPr>
        <p:spPr>
          <a:xfrm>
            <a:off x="4552950" y="2078418"/>
            <a:ext cx="4972049" cy="3281131"/>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 name="TextBox 4">
            <a:extLst>
              <a:ext uri="{FF2B5EF4-FFF2-40B4-BE49-F238E27FC236}">
                <a16:creationId xmlns:a16="http://schemas.microsoft.com/office/drawing/2014/main" id="{628F174C-64B8-4593-DA24-061DB9A0A4DB}"/>
              </a:ext>
            </a:extLst>
          </p:cNvPr>
          <p:cNvSpPr txBox="1"/>
          <p:nvPr/>
        </p:nvSpPr>
        <p:spPr>
          <a:xfrm>
            <a:off x="473216" y="481968"/>
            <a:ext cx="6561412" cy="923330"/>
          </a:xfrm>
          <a:prstGeom prst="rect">
            <a:avLst/>
          </a:prstGeom>
          <a:noFill/>
        </p:spPr>
        <p:txBody>
          <a:bodyPr wrap="none" rtlCol="0">
            <a:spAutoFit/>
          </a:bodyPr>
          <a:lstStyle/>
          <a:p>
            <a:pPr algn="ctr"/>
            <a:r>
              <a:rPr lang="en-US" sz="5400" b="1" dirty="0">
                <a:solidFill>
                  <a:schemeClr val="tx1">
                    <a:lumMod val="95000"/>
                    <a:lumOff val="5000"/>
                  </a:schemeClr>
                </a:solidFill>
                <a:latin typeface="General Sans" pitchFamily="2" charset="77"/>
              </a:rPr>
              <a:t>Timeline Of events</a:t>
            </a:r>
          </a:p>
        </p:txBody>
      </p:sp>
      <p:cxnSp>
        <p:nvCxnSpPr>
          <p:cNvPr id="10" name="Straight Connector 9">
            <a:extLst>
              <a:ext uri="{FF2B5EF4-FFF2-40B4-BE49-F238E27FC236}">
                <a16:creationId xmlns:a16="http://schemas.microsoft.com/office/drawing/2014/main" id="{8FCF6369-F461-78CC-8B7B-01FBB60391ED}"/>
              </a:ext>
            </a:extLst>
          </p:cNvPr>
          <p:cNvCxnSpPr/>
          <p:nvPr/>
        </p:nvCxnSpPr>
        <p:spPr>
          <a:xfrm>
            <a:off x="3589867" y="2435782"/>
            <a:ext cx="0" cy="12431685"/>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6E8E1F4-EF34-EDD2-9910-801D9249A528}"/>
              </a:ext>
            </a:extLst>
          </p:cNvPr>
          <p:cNvSpPr txBox="1"/>
          <p:nvPr/>
        </p:nvSpPr>
        <p:spPr>
          <a:xfrm>
            <a:off x="4692547" y="2867584"/>
            <a:ext cx="4684162" cy="2123658"/>
          </a:xfrm>
          <a:prstGeom prst="rect">
            <a:avLst/>
          </a:prstGeom>
          <a:noFill/>
        </p:spPr>
        <p:txBody>
          <a:bodyPr wrap="square" rtlCol="0">
            <a:spAutoFit/>
          </a:bodyPr>
          <a:lstStyle/>
          <a:p>
            <a:pPr algn="just"/>
            <a:r>
              <a:rPr lang="en-US" sz="1200" dirty="0">
                <a:solidFill>
                  <a:schemeClr val="tx1">
                    <a:lumMod val="95000"/>
                    <a:lumOff val="5000"/>
                  </a:schemeClr>
                </a:solidFill>
                <a:latin typeface="General Sans" pitchFamily="2" charset="77"/>
              </a:rPr>
              <a:t>In the following days, the IDF targeted additional Iranian nuclear facilities, eliminated more military commanders and nuclear scientists, and continued to work to thwart Iran’s attacks on Israel. The United States later joined on June 22 with its strikes on Iran’s nuclear sites, particularly the underground Fordo facility.</a:t>
            </a:r>
            <a:br>
              <a:rPr lang="en-US" sz="1200" dirty="0">
                <a:solidFill>
                  <a:schemeClr val="tx1">
                    <a:lumMod val="95000"/>
                    <a:lumOff val="5000"/>
                  </a:schemeClr>
                </a:solidFill>
                <a:latin typeface="General Sans" pitchFamily="2" charset="77"/>
              </a:rPr>
            </a:br>
            <a:br>
              <a:rPr lang="en-US" sz="1200" dirty="0">
                <a:solidFill>
                  <a:schemeClr val="tx1">
                    <a:lumMod val="95000"/>
                    <a:lumOff val="5000"/>
                  </a:schemeClr>
                </a:solidFill>
                <a:latin typeface="General Sans" pitchFamily="2" charset="77"/>
              </a:rPr>
            </a:br>
            <a:r>
              <a:rPr lang="en-US" sz="1200" dirty="0">
                <a:solidFill>
                  <a:schemeClr val="tx1">
                    <a:lumMod val="95000"/>
                    <a:lumOff val="5000"/>
                  </a:schemeClr>
                </a:solidFill>
                <a:latin typeface="General Sans" pitchFamily="2" charset="77"/>
              </a:rPr>
              <a:t>In the following days, the IDF targeted additional Iranian nuclear facilities, eliminated more military commanders and nuclear scientists, and continued to work to thwart Iran’s attacks on Israel. The United States later joined on June 22 with its strikes on Iran’s nuclear sites, particularly the underground Fordo dis</a:t>
            </a:r>
          </a:p>
        </p:txBody>
      </p:sp>
      <p:sp>
        <p:nvSpPr>
          <p:cNvPr id="13" name="TextBox 12">
            <a:extLst>
              <a:ext uri="{FF2B5EF4-FFF2-40B4-BE49-F238E27FC236}">
                <a16:creationId xmlns:a16="http://schemas.microsoft.com/office/drawing/2014/main" id="{5444A783-7FC3-6620-ECDA-2E1C26DB5FCE}"/>
              </a:ext>
            </a:extLst>
          </p:cNvPr>
          <p:cNvSpPr txBox="1"/>
          <p:nvPr/>
        </p:nvSpPr>
        <p:spPr>
          <a:xfrm>
            <a:off x="4692547" y="2435782"/>
            <a:ext cx="4684162" cy="307777"/>
          </a:xfrm>
          <a:prstGeom prst="rect">
            <a:avLst/>
          </a:prstGeom>
          <a:noFill/>
        </p:spPr>
        <p:txBody>
          <a:bodyPr wrap="square">
            <a:spAutoFit/>
          </a:bodyPr>
          <a:lstStyle/>
          <a:p>
            <a:r>
              <a:rPr lang="en-US" sz="1400" b="1" dirty="0">
                <a:solidFill>
                  <a:schemeClr val="tx1">
                    <a:lumMod val="95000"/>
                    <a:lumOff val="5000"/>
                  </a:schemeClr>
                </a:solidFill>
                <a:latin typeface="General Sans" pitchFamily="2" charset="77"/>
              </a:rPr>
              <a:t>13.06 ROCKET LAUNCHERS DESTROYED</a:t>
            </a:r>
            <a:endParaRPr lang="en-IL" sz="1400" b="1" dirty="0">
              <a:solidFill>
                <a:schemeClr val="tx1">
                  <a:lumMod val="95000"/>
                  <a:lumOff val="5000"/>
                </a:schemeClr>
              </a:solidFill>
            </a:endParaRPr>
          </a:p>
        </p:txBody>
      </p:sp>
      <p:sp>
        <p:nvSpPr>
          <p:cNvPr id="15" name="Oval 14">
            <a:extLst>
              <a:ext uri="{FF2B5EF4-FFF2-40B4-BE49-F238E27FC236}">
                <a16:creationId xmlns:a16="http://schemas.microsoft.com/office/drawing/2014/main" id="{ED6D55D7-E31E-4264-6326-2C9A55B4B603}"/>
              </a:ext>
            </a:extLst>
          </p:cNvPr>
          <p:cNvSpPr/>
          <p:nvPr/>
        </p:nvSpPr>
        <p:spPr>
          <a:xfrm>
            <a:off x="3890036" y="2338499"/>
            <a:ext cx="502342" cy="502342"/>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23" name="Group 22">
            <a:extLst>
              <a:ext uri="{FF2B5EF4-FFF2-40B4-BE49-F238E27FC236}">
                <a16:creationId xmlns:a16="http://schemas.microsoft.com/office/drawing/2014/main" id="{3D789844-AE93-9E77-C215-242CEF1E9FCC}"/>
              </a:ext>
            </a:extLst>
          </p:cNvPr>
          <p:cNvGrpSpPr/>
          <p:nvPr/>
        </p:nvGrpSpPr>
        <p:grpSpPr>
          <a:xfrm>
            <a:off x="3890036" y="5630574"/>
            <a:ext cx="5486673" cy="2652743"/>
            <a:chOff x="3890036" y="5642313"/>
            <a:chExt cx="5486673" cy="2652743"/>
          </a:xfrm>
        </p:grpSpPr>
        <p:sp>
          <p:nvSpPr>
            <p:cNvPr id="16" name="TextBox 15">
              <a:extLst>
                <a:ext uri="{FF2B5EF4-FFF2-40B4-BE49-F238E27FC236}">
                  <a16:creationId xmlns:a16="http://schemas.microsoft.com/office/drawing/2014/main" id="{88A55687-2313-8C78-AFAA-1CFF1A52F0B9}"/>
                </a:ext>
              </a:extLst>
            </p:cNvPr>
            <p:cNvSpPr txBox="1"/>
            <p:nvPr/>
          </p:nvSpPr>
          <p:spPr>
            <a:xfrm>
              <a:off x="4692547" y="6171398"/>
              <a:ext cx="4684162" cy="2123658"/>
            </a:xfrm>
            <a:prstGeom prst="rect">
              <a:avLst/>
            </a:prstGeom>
            <a:noFill/>
          </p:spPr>
          <p:txBody>
            <a:bodyPr wrap="square" rtlCol="0">
              <a:spAutoFit/>
            </a:bodyPr>
            <a:lstStyle/>
            <a:p>
              <a:pPr algn="just"/>
              <a:r>
                <a:rPr lang="en-US" sz="1200" dirty="0">
                  <a:solidFill>
                    <a:schemeClr val="tx1">
                      <a:lumMod val="95000"/>
                      <a:lumOff val="5000"/>
                    </a:schemeClr>
                  </a:solidFill>
                  <a:latin typeface="General Sans" pitchFamily="2" charset="77"/>
                </a:rPr>
                <a:t>In the following days, the IDF targeted additional Iranian nuclear facilities, eliminated more military commanders and nuclear scientists, and continued to work to thwart Iran’s attacks on Israel. The United States later joined on June 22 with its strikes on Iran’s nuclear sites, particularly the underground Fordo facility.</a:t>
              </a:r>
              <a:br>
                <a:rPr lang="en-US" sz="1200" dirty="0">
                  <a:solidFill>
                    <a:schemeClr val="tx1">
                      <a:lumMod val="95000"/>
                      <a:lumOff val="5000"/>
                    </a:schemeClr>
                  </a:solidFill>
                  <a:latin typeface="General Sans" pitchFamily="2" charset="77"/>
                </a:rPr>
              </a:br>
              <a:br>
                <a:rPr lang="en-US" sz="1200" dirty="0">
                  <a:solidFill>
                    <a:schemeClr val="tx1">
                      <a:lumMod val="95000"/>
                      <a:lumOff val="5000"/>
                    </a:schemeClr>
                  </a:solidFill>
                  <a:latin typeface="General Sans" pitchFamily="2" charset="77"/>
                </a:rPr>
              </a:br>
              <a:r>
                <a:rPr lang="en-US" sz="1200" dirty="0">
                  <a:solidFill>
                    <a:schemeClr val="tx1">
                      <a:lumMod val="95000"/>
                      <a:lumOff val="5000"/>
                    </a:schemeClr>
                  </a:solidFill>
                  <a:latin typeface="General Sans" pitchFamily="2" charset="77"/>
                </a:rPr>
                <a:t>In the following days, the IDF targeted additional Iranian nuclear facilities, eliminated more military commanders and nuclear scientists, and continued to work to thwart Iran’s attacks on Israel. The United States later joined on June 22 with its strikes on Iran’s nuclear sites, particularly the underground Fordo facility.</a:t>
              </a:r>
            </a:p>
          </p:txBody>
        </p:sp>
        <p:sp>
          <p:nvSpPr>
            <p:cNvPr id="17" name="TextBox 16">
              <a:extLst>
                <a:ext uri="{FF2B5EF4-FFF2-40B4-BE49-F238E27FC236}">
                  <a16:creationId xmlns:a16="http://schemas.microsoft.com/office/drawing/2014/main" id="{D6B6944F-9FC8-9E0B-FDD5-F3C4FBCBAEDE}"/>
                </a:ext>
              </a:extLst>
            </p:cNvPr>
            <p:cNvSpPr txBox="1"/>
            <p:nvPr/>
          </p:nvSpPr>
          <p:spPr>
            <a:xfrm>
              <a:off x="4692547" y="5739596"/>
              <a:ext cx="4684162" cy="307777"/>
            </a:xfrm>
            <a:prstGeom prst="rect">
              <a:avLst/>
            </a:prstGeom>
            <a:noFill/>
          </p:spPr>
          <p:txBody>
            <a:bodyPr wrap="square">
              <a:spAutoFit/>
            </a:bodyPr>
            <a:lstStyle/>
            <a:p>
              <a:r>
                <a:rPr lang="en-US" sz="1400" b="1" dirty="0">
                  <a:solidFill>
                    <a:schemeClr val="tx1">
                      <a:lumMod val="95000"/>
                      <a:lumOff val="5000"/>
                    </a:schemeClr>
                  </a:solidFill>
                  <a:latin typeface="General Sans" pitchFamily="2" charset="77"/>
                </a:rPr>
                <a:t>14.06 ROCKET LAUNCHERS DESTROYED</a:t>
              </a:r>
              <a:endParaRPr lang="en-IL" sz="1400" b="1" dirty="0">
                <a:solidFill>
                  <a:schemeClr val="tx1">
                    <a:lumMod val="95000"/>
                    <a:lumOff val="5000"/>
                  </a:schemeClr>
                </a:solidFill>
              </a:endParaRPr>
            </a:p>
          </p:txBody>
        </p:sp>
        <p:sp>
          <p:nvSpPr>
            <p:cNvPr id="18" name="Oval 17">
              <a:extLst>
                <a:ext uri="{FF2B5EF4-FFF2-40B4-BE49-F238E27FC236}">
                  <a16:creationId xmlns:a16="http://schemas.microsoft.com/office/drawing/2014/main" id="{749050E1-84EF-357E-FF32-4EE0972E9637}"/>
                </a:ext>
              </a:extLst>
            </p:cNvPr>
            <p:cNvSpPr/>
            <p:nvPr/>
          </p:nvSpPr>
          <p:spPr>
            <a:xfrm>
              <a:off x="3890036" y="5642313"/>
              <a:ext cx="502342" cy="502342"/>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grpSp>
        <p:nvGrpSpPr>
          <p:cNvPr id="24" name="Group 23">
            <a:extLst>
              <a:ext uri="{FF2B5EF4-FFF2-40B4-BE49-F238E27FC236}">
                <a16:creationId xmlns:a16="http://schemas.microsoft.com/office/drawing/2014/main" id="{73C9524F-5822-F986-79DA-997970E603D2}"/>
              </a:ext>
            </a:extLst>
          </p:cNvPr>
          <p:cNvGrpSpPr/>
          <p:nvPr/>
        </p:nvGrpSpPr>
        <p:grpSpPr>
          <a:xfrm>
            <a:off x="3890036" y="8922649"/>
            <a:ext cx="5486673" cy="2652743"/>
            <a:chOff x="3890036" y="8911540"/>
            <a:chExt cx="5486673" cy="2652743"/>
          </a:xfrm>
        </p:grpSpPr>
        <p:sp>
          <p:nvSpPr>
            <p:cNvPr id="19" name="TextBox 18">
              <a:extLst>
                <a:ext uri="{FF2B5EF4-FFF2-40B4-BE49-F238E27FC236}">
                  <a16:creationId xmlns:a16="http://schemas.microsoft.com/office/drawing/2014/main" id="{012B7FA8-8275-6979-4A90-79A59C9716A6}"/>
                </a:ext>
              </a:extLst>
            </p:cNvPr>
            <p:cNvSpPr txBox="1"/>
            <p:nvPr/>
          </p:nvSpPr>
          <p:spPr>
            <a:xfrm>
              <a:off x="4692547" y="9440625"/>
              <a:ext cx="4684162" cy="2123658"/>
            </a:xfrm>
            <a:prstGeom prst="rect">
              <a:avLst/>
            </a:prstGeom>
            <a:noFill/>
          </p:spPr>
          <p:txBody>
            <a:bodyPr wrap="square" rtlCol="0">
              <a:spAutoFit/>
            </a:bodyPr>
            <a:lstStyle/>
            <a:p>
              <a:pPr algn="just"/>
              <a:r>
                <a:rPr lang="en-US" sz="1200" dirty="0">
                  <a:solidFill>
                    <a:schemeClr val="tx1">
                      <a:lumMod val="95000"/>
                      <a:lumOff val="5000"/>
                    </a:schemeClr>
                  </a:solidFill>
                  <a:latin typeface="General Sans" pitchFamily="2" charset="77"/>
                </a:rPr>
                <a:t>In the following days, the IDF targeted additional Iranian nuclear facilities, eliminated more military commanders and nuclear scientists, and continued to work to thwart Iran’s attacks on Israel. The United States later joined on June 22 with its strikes on Iran’s nuclear sites, particularly the underground Fordo facility.</a:t>
              </a:r>
              <a:br>
                <a:rPr lang="en-US" sz="1200" dirty="0">
                  <a:solidFill>
                    <a:schemeClr val="tx1">
                      <a:lumMod val="95000"/>
                      <a:lumOff val="5000"/>
                    </a:schemeClr>
                  </a:solidFill>
                  <a:latin typeface="General Sans" pitchFamily="2" charset="77"/>
                </a:rPr>
              </a:br>
              <a:br>
                <a:rPr lang="en-US" sz="1200" dirty="0">
                  <a:solidFill>
                    <a:schemeClr val="tx1">
                      <a:lumMod val="95000"/>
                      <a:lumOff val="5000"/>
                    </a:schemeClr>
                  </a:solidFill>
                  <a:latin typeface="General Sans" pitchFamily="2" charset="77"/>
                </a:rPr>
              </a:br>
              <a:r>
                <a:rPr lang="en-US" sz="1200" dirty="0">
                  <a:solidFill>
                    <a:schemeClr val="tx1">
                      <a:lumMod val="95000"/>
                      <a:lumOff val="5000"/>
                    </a:schemeClr>
                  </a:solidFill>
                  <a:latin typeface="General Sans" pitchFamily="2" charset="77"/>
                </a:rPr>
                <a:t>In the following days, the IDF targeted additional Iranian nuclear facilities, eliminated more military commanders and nuclear scientists, and continued to work to thwart Iran’s attacks on Israel. The United States later joined on June 22 with its strikes on Iran’s nuclear sites, particularly the underground Fordo facility.</a:t>
              </a:r>
            </a:p>
          </p:txBody>
        </p:sp>
        <p:sp>
          <p:nvSpPr>
            <p:cNvPr id="20" name="TextBox 19">
              <a:extLst>
                <a:ext uri="{FF2B5EF4-FFF2-40B4-BE49-F238E27FC236}">
                  <a16:creationId xmlns:a16="http://schemas.microsoft.com/office/drawing/2014/main" id="{B865B7F8-2D16-502D-5472-0E33CF192578}"/>
                </a:ext>
              </a:extLst>
            </p:cNvPr>
            <p:cNvSpPr txBox="1"/>
            <p:nvPr/>
          </p:nvSpPr>
          <p:spPr>
            <a:xfrm>
              <a:off x="4692547" y="9008823"/>
              <a:ext cx="4684162" cy="307777"/>
            </a:xfrm>
            <a:prstGeom prst="rect">
              <a:avLst/>
            </a:prstGeom>
            <a:noFill/>
          </p:spPr>
          <p:txBody>
            <a:bodyPr wrap="square">
              <a:spAutoFit/>
            </a:bodyPr>
            <a:lstStyle/>
            <a:p>
              <a:r>
                <a:rPr lang="en-US" sz="1400" b="1" dirty="0">
                  <a:solidFill>
                    <a:schemeClr val="tx1">
                      <a:lumMod val="95000"/>
                      <a:lumOff val="5000"/>
                    </a:schemeClr>
                  </a:solidFill>
                  <a:latin typeface="General Sans" pitchFamily="2" charset="77"/>
                </a:rPr>
                <a:t>15.06 ROCKET LAUNCHERS DESTROYED</a:t>
              </a:r>
              <a:endParaRPr lang="en-IL" sz="1400" b="1" dirty="0">
                <a:solidFill>
                  <a:schemeClr val="tx1">
                    <a:lumMod val="95000"/>
                    <a:lumOff val="5000"/>
                  </a:schemeClr>
                </a:solidFill>
              </a:endParaRPr>
            </a:p>
          </p:txBody>
        </p:sp>
        <p:sp>
          <p:nvSpPr>
            <p:cNvPr id="21" name="Oval 20">
              <a:extLst>
                <a:ext uri="{FF2B5EF4-FFF2-40B4-BE49-F238E27FC236}">
                  <a16:creationId xmlns:a16="http://schemas.microsoft.com/office/drawing/2014/main" id="{0B044C45-E25E-0018-DA84-2DE5C11710BC}"/>
                </a:ext>
              </a:extLst>
            </p:cNvPr>
            <p:cNvSpPr/>
            <p:nvPr/>
          </p:nvSpPr>
          <p:spPr>
            <a:xfrm>
              <a:off x="3890036" y="8911540"/>
              <a:ext cx="502342" cy="502342"/>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25" name="Group 24">
            <a:extLst>
              <a:ext uri="{FF2B5EF4-FFF2-40B4-BE49-F238E27FC236}">
                <a16:creationId xmlns:a16="http://schemas.microsoft.com/office/drawing/2014/main" id="{354D2368-28F1-8131-F15B-19C0E43FFD93}"/>
              </a:ext>
            </a:extLst>
          </p:cNvPr>
          <p:cNvGrpSpPr/>
          <p:nvPr/>
        </p:nvGrpSpPr>
        <p:grpSpPr>
          <a:xfrm>
            <a:off x="3890036" y="12214724"/>
            <a:ext cx="5486673" cy="2652743"/>
            <a:chOff x="3890036" y="8911540"/>
            <a:chExt cx="5486673" cy="2652743"/>
          </a:xfrm>
        </p:grpSpPr>
        <p:sp>
          <p:nvSpPr>
            <p:cNvPr id="29" name="TextBox 28">
              <a:extLst>
                <a:ext uri="{FF2B5EF4-FFF2-40B4-BE49-F238E27FC236}">
                  <a16:creationId xmlns:a16="http://schemas.microsoft.com/office/drawing/2014/main" id="{AE3F555D-6895-EB92-26B0-D6301BA8357E}"/>
                </a:ext>
              </a:extLst>
            </p:cNvPr>
            <p:cNvSpPr txBox="1"/>
            <p:nvPr/>
          </p:nvSpPr>
          <p:spPr>
            <a:xfrm>
              <a:off x="4692547" y="9440625"/>
              <a:ext cx="4684162" cy="2123658"/>
            </a:xfrm>
            <a:prstGeom prst="rect">
              <a:avLst/>
            </a:prstGeom>
            <a:noFill/>
          </p:spPr>
          <p:txBody>
            <a:bodyPr wrap="square" rtlCol="0">
              <a:spAutoFit/>
            </a:bodyPr>
            <a:lstStyle/>
            <a:p>
              <a:pPr algn="just"/>
              <a:r>
                <a:rPr lang="en-US" sz="1200" dirty="0">
                  <a:solidFill>
                    <a:schemeClr val="tx1">
                      <a:lumMod val="95000"/>
                      <a:lumOff val="5000"/>
                    </a:schemeClr>
                  </a:solidFill>
                  <a:latin typeface="General Sans" pitchFamily="2" charset="77"/>
                </a:rPr>
                <a:t>In the following days, the IDF targeted additional Iranian nuclear facilities, eliminated more military commanders and nuclear scientists, and continued to work to thwart Iran’s attacks on Israel. The United States later joined on June 22 with its strikes on Iran’s nuclear sites, particularly the underground Fordo facility.</a:t>
              </a:r>
              <a:br>
                <a:rPr lang="en-US" sz="1200" dirty="0">
                  <a:solidFill>
                    <a:schemeClr val="tx1">
                      <a:lumMod val="95000"/>
                      <a:lumOff val="5000"/>
                    </a:schemeClr>
                  </a:solidFill>
                  <a:latin typeface="General Sans" pitchFamily="2" charset="77"/>
                </a:rPr>
              </a:br>
              <a:br>
                <a:rPr lang="en-US" sz="1200" dirty="0">
                  <a:solidFill>
                    <a:schemeClr val="tx1">
                      <a:lumMod val="95000"/>
                      <a:lumOff val="5000"/>
                    </a:schemeClr>
                  </a:solidFill>
                  <a:latin typeface="General Sans" pitchFamily="2" charset="77"/>
                </a:rPr>
              </a:br>
              <a:r>
                <a:rPr lang="en-US" sz="1200" dirty="0">
                  <a:solidFill>
                    <a:schemeClr val="tx1">
                      <a:lumMod val="95000"/>
                      <a:lumOff val="5000"/>
                    </a:schemeClr>
                  </a:solidFill>
                  <a:latin typeface="General Sans" pitchFamily="2" charset="77"/>
                </a:rPr>
                <a:t>In the following days, the IDF targeted additional Iranian nuclear facilities, eliminated more military commanders and nuclear scientists, and continued to work to thwart Iran’s attacks on Israel. The United States later joined on June 22 with its strikes on Iran’s nuclear sites, particularly the underground Fordo facility.</a:t>
              </a:r>
            </a:p>
          </p:txBody>
        </p:sp>
        <p:sp>
          <p:nvSpPr>
            <p:cNvPr id="30" name="TextBox 29">
              <a:extLst>
                <a:ext uri="{FF2B5EF4-FFF2-40B4-BE49-F238E27FC236}">
                  <a16:creationId xmlns:a16="http://schemas.microsoft.com/office/drawing/2014/main" id="{46138529-6369-7A16-5E03-960DA3BBD50A}"/>
                </a:ext>
              </a:extLst>
            </p:cNvPr>
            <p:cNvSpPr txBox="1"/>
            <p:nvPr/>
          </p:nvSpPr>
          <p:spPr>
            <a:xfrm>
              <a:off x="4692547" y="9008823"/>
              <a:ext cx="4684162" cy="307777"/>
            </a:xfrm>
            <a:prstGeom prst="rect">
              <a:avLst/>
            </a:prstGeom>
            <a:noFill/>
          </p:spPr>
          <p:txBody>
            <a:bodyPr wrap="square">
              <a:spAutoFit/>
            </a:bodyPr>
            <a:lstStyle/>
            <a:p>
              <a:r>
                <a:rPr lang="en-US" sz="1400" b="1" dirty="0">
                  <a:solidFill>
                    <a:schemeClr val="tx1">
                      <a:lumMod val="95000"/>
                      <a:lumOff val="5000"/>
                    </a:schemeClr>
                  </a:solidFill>
                  <a:latin typeface="General Sans" pitchFamily="2" charset="77"/>
                </a:rPr>
                <a:t>15.06 ROCKET LAUNCHERS DESTROYED</a:t>
              </a:r>
              <a:endParaRPr lang="en-IL" sz="1400" b="1" dirty="0">
                <a:solidFill>
                  <a:schemeClr val="tx1">
                    <a:lumMod val="95000"/>
                    <a:lumOff val="5000"/>
                  </a:schemeClr>
                </a:solidFill>
              </a:endParaRPr>
            </a:p>
          </p:txBody>
        </p:sp>
        <p:sp>
          <p:nvSpPr>
            <p:cNvPr id="31" name="Oval 30">
              <a:extLst>
                <a:ext uri="{FF2B5EF4-FFF2-40B4-BE49-F238E27FC236}">
                  <a16:creationId xmlns:a16="http://schemas.microsoft.com/office/drawing/2014/main" id="{B6A0524C-B901-22EF-D33C-91AC75E9BBC4}"/>
                </a:ext>
              </a:extLst>
            </p:cNvPr>
            <p:cNvSpPr/>
            <p:nvPr/>
          </p:nvSpPr>
          <p:spPr>
            <a:xfrm>
              <a:off x="3890036" y="8911540"/>
              <a:ext cx="502342" cy="502342"/>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spTree>
    <p:extLst>
      <p:ext uri="{BB962C8B-B14F-4D97-AF65-F5344CB8AC3E}">
        <p14:creationId xmlns:p14="http://schemas.microsoft.com/office/powerpoint/2010/main" val="4274091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TotalTime>
  <Words>858</Words>
  <Application>Microsoft Macintosh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Aptos Display</vt:lpstr>
      <vt:lpstr>Arial</vt:lpstr>
      <vt:lpstr>FSP DEMO - Pretty Boy Medium</vt:lpstr>
      <vt:lpstr>General Sans</vt:lpstr>
      <vt:lpstr>General Sans Semibold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 Kimhi</dc:creator>
  <cp:lastModifiedBy>Mor Kimhi</cp:lastModifiedBy>
  <cp:revision>3</cp:revision>
  <dcterms:created xsi:type="dcterms:W3CDTF">2025-06-29T06:27:27Z</dcterms:created>
  <dcterms:modified xsi:type="dcterms:W3CDTF">2025-06-29T14:31:11Z</dcterms:modified>
</cp:coreProperties>
</file>