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4"/>
    <p:restoredTop sz="94691"/>
  </p:normalViewPr>
  <p:slideViewPr>
    <p:cSldViewPr snapToGrid="0" showGuides="1">
      <p:cViewPr>
        <p:scale>
          <a:sx n="54" d="100"/>
          <a:sy n="54" d="100"/>
        </p:scale>
        <p:origin x="1512" y="1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F3B7B-1A57-E3C2-B82D-58C8B25638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F38FC9-00FF-35E6-73AF-C3727B5A1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3223C-B1F6-AFAC-FC86-D42A20AAC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E22F-FFBE-2A46-8FB7-F96E50D31233}" type="datetimeFigureOut">
              <a:rPr lang="en-IL" smtClean="0"/>
              <a:t>28/05/2025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D4123-104B-4337-7FE9-AF156CA7D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C228B-4AEA-BEA4-93DD-ED90C3E6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DA8E-DCB3-994C-811F-1A392B50B4E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217121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65785-DE35-0614-A1ED-B05A3FDFF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B4F5AC-2A85-2286-50FD-A0808481CE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523B2-17E7-43DC-4DAB-9EF539A5B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E22F-FFBE-2A46-8FB7-F96E50D31233}" type="datetimeFigureOut">
              <a:rPr lang="en-IL" smtClean="0"/>
              <a:t>28/05/2025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02C6F-1DEE-5D82-0F29-2F5BD6EA2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E6289-E086-1CB0-E5B8-4C77E5697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DA8E-DCB3-994C-811F-1A392B50B4E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45119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584D4E-B958-6611-1F5E-72BEA439CD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A25565-C7B3-77FB-FEE1-CBB650F953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D7C65-098E-F714-E08B-68F58E43F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E22F-FFBE-2A46-8FB7-F96E50D31233}" type="datetimeFigureOut">
              <a:rPr lang="en-IL" smtClean="0"/>
              <a:t>28/05/2025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4E791-2461-BEFD-C66D-BA0BB6859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F6AA2-D02E-A426-D73C-9EB87CBEE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DA8E-DCB3-994C-811F-1A392B50B4E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91236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DD7A-23C8-0AD1-F77C-AEECCA21F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8A97A-02B4-C374-5F1E-E56F84FDF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682B8-229B-00B9-BD31-607337155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E22F-FFBE-2A46-8FB7-F96E50D31233}" type="datetimeFigureOut">
              <a:rPr lang="en-IL" smtClean="0"/>
              <a:t>28/05/2025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187496-B59B-7EFF-EF2B-4E39C5AD1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A1B9A-B238-0DD3-CD59-CB075D320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DA8E-DCB3-994C-811F-1A392B50B4E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6318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81B39-84F2-7251-4D19-2FF516744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9F291F-EAB3-7A46-260A-D4B84720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369AE-7CF0-6A78-6451-04A24DBDB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E22F-FFBE-2A46-8FB7-F96E50D31233}" type="datetimeFigureOut">
              <a:rPr lang="en-IL" smtClean="0"/>
              <a:t>28/05/2025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637F5-C02D-B204-23A8-0763E5E22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B3840-48E5-1087-77B3-14B1B5D39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DA8E-DCB3-994C-811F-1A392B50B4E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568628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A9575-FF2D-72FF-9828-31E065513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017CD-6847-4676-015F-15AE693A3F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13DD7C-3E72-72D0-B194-2604C69ED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96D4-F8F9-FC9E-22D0-CAA3AE998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E22F-FFBE-2A46-8FB7-F96E50D31233}" type="datetimeFigureOut">
              <a:rPr lang="en-IL" smtClean="0"/>
              <a:t>28/05/2025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73B0F-3385-5CBC-8E4B-6FA7E57BB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EEF850-A610-5F86-462F-2B57ABF3D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DA8E-DCB3-994C-811F-1A392B50B4E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009069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DDF56-8C07-5978-277B-0CB70C950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775E11-F0AA-4B17-FDD9-AD0B6B54F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EB3806-9EE3-7EBB-9395-FC174A774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9CB2DD-8A27-7DFB-E634-E8AA29913B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76FC87-618D-7BC8-9828-C0326DCCB6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41DECD-35D8-2A6A-593A-98613A5F9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E22F-FFBE-2A46-8FB7-F96E50D31233}" type="datetimeFigureOut">
              <a:rPr lang="en-IL" smtClean="0"/>
              <a:t>28/05/2025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D650D9-6415-AC4C-3140-82CDB166D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41AA91-6922-DC24-4844-8A65FB5DF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DA8E-DCB3-994C-811F-1A392B50B4E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12821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479F3-ECDB-CCCD-FC99-C36DC698C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6E2F08-BB7C-6E08-71E7-A8FCD4CC4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E22F-FFBE-2A46-8FB7-F96E50D31233}" type="datetimeFigureOut">
              <a:rPr lang="en-IL" smtClean="0"/>
              <a:t>28/05/2025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088E05-1B08-E9A4-B366-B9B767FB7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5AB4D-0C05-0F1D-C8A1-D90DC7618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DA8E-DCB3-994C-811F-1A392B50B4E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561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1BF977-D7FE-D534-8B59-73E9BC59F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E22F-FFBE-2A46-8FB7-F96E50D31233}" type="datetimeFigureOut">
              <a:rPr lang="en-IL" smtClean="0"/>
              <a:t>28/05/2025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9FF58A-8EAA-EC42-0F23-FA6682F79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4F929D-5E2C-8BE5-40EE-8BDEFCCEF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DA8E-DCB3-994C-811F-1A392B50B4E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0529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14A95-78A1-F7DD-00C9-384700F89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FBCB2-2CDA-60E7-406F-66DE4DD60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3B4DD9-BEFB-43C2-655C-8E1E6287A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58178-40A1-9295-28D6-0D02876EC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E22F-FFBE-2A46-8FB7-F96E50D31233}" type="datetimeFigureOut">
              <a:rPr lang="en-IL" smtClean="0"/>
              <a:t>28/05/2025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DB468-BBF7-0010-EFA5-AF70CD2CC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348023-24D4-2326-75C8-174013B5B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DA8E-DCB3-994C-811F-1A392B50B4E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25083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41B63-C91C-DE8D-48EA-DB0019762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556459-F0F3-0392-FF6E-5CC12CDBCA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6A6782-459B-BF1E-5C82-6747314FB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8AA37-5F4C-D10D-5959-2F8E813CB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E22F-FFBE-2A46-8FB7-F96E50D31233}" type="datetimeFigureOut">
              <a:rPr lang="en-IL" smtClean="0"/>
              <a:t>28/05/2025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E2452-EA4F-34A0-9922-609D2251B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56DE7-5737-F499-4637-AEAC58736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DA8E-DCB3-994C-811F-1A392B50B4E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9151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63D51E-EBAA-6697-3C4C-9CF23C3E5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27A83-A91B-B24B-68B1-757EC3AA5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C6B17-19D1-DBE0-2E6F-6F623B70FC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C9E22F-FFBE-2A46-8FB7-F96E50D31233}" type="datetimeFigureOut">
              <a:rPr lang="en-IL" smtClean="0"/>
              <a:t>28/05/2025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C182D0-F59E-3781-8C82-3018F1FEA1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68507-B123-2D99-1051-2EB485FDB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F8DA8E-DCB3-994C-811F-1A392B50B4E6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087992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E146A50-9243-94B8-0DDE-B6D0078893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D275582D-87D3-9320-B152-3D5A16A45DB4}"/>
              </a:ext>
            </a:extLst>
          </p:cNvPr>
          <p:cNvSpPr/>
          <p:nvPr/>
        </p:nvSpPr>
        <p:spPr>
          <a:xfrm>
            <a:off x="-9396249" y="-2735318"/>
            <a:ext cx="12328635" cy="1232863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38DDE1-5BD4-53DD-65CA-A2C825941B40}"/>
              </a:ext>
            </a:extLst>
          </p:cNvPr>
          <p:cNvSpPr txBox="1"/>
          <p:nvPr/>
        </p:nvSpPr>
        <p:spPr>
          <a:xfrm>
            <a:off x="3251200" y="3111332"/>
            <a:ext cx="1364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3600" dirty="0">
                <a:solidFill>
                  <a:schemeClr val="accent2">
                    <a:lumMod val="60000"/>
                    <a:lumOff val="40000"/>
                  </a:schemeClr>
                </a:solidFill>
                <a:latin typeface="Tel Aviv Modernist" pitchFamily="2" charset="-79"/>
                <a:cs typeface="Tel Aviv Modernist" pitchFamily="2" charset="-79"/>
              </a:rPr>
              <a:t>2020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E9E5A0-E8FF-0879-357F-D81936BCE80A}"/>
              </a:ext>
            </a:extLst>
          </p:cNvPr>
          <p:cNvSpPr txBox="1"/>
          <p:nvPr/>
        </p:nvSpPr>
        <p:spPr>
          <a:xfrm>
            <a:off x="3143672" y="2161657"/>
            <a:ext cx="838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E3E1A2-272C-5AEF-5B03-687F3401E967}"/>
              </a:ext>
            </a:extLst>
          </p:cNvPr>
          <p:cNvSpPr txBox="1"/>
          <p:nvPr/>
        </p:nvSpPr>
        <p:spPr>
          <a:xfrm>
            <a:off x="2932386" y="1211982"/>
            <a:ext cx="793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C3DA7C-C28A-7C8A-13FD-94749F7998C4}"/>
              </a:ext>
            </a:extLst>
          </p:cNvPr>
          <p:cNvSpPr txBox="1"/>
          <p:nvPr/>
        </p:nvSpPr>
        <p:spPr>
          <a:xfrm>
            <a:off x="2492201" y="262307"/>
            <a:ext cx="7906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12B99A-742A-1046-D8AE-7DDFDDA64B97}"/>
              </a:ext>
            </a:extLst>
          </p:cNvPr>
          <p:cNvSpPr txBox="1"/>
          <p:nvPr/>
        </p:nvSpPr>
        <p:spPr>
          <a:xfrm>
            <a:off x="3117191" y="4307228"/>
            <a:ext cx="838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2019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03188E-82A1-0509-9BA5-0CDFB1A097AF}"/>
              </a:ext>
            </a:extLst>
          </p:cNvPr>
          <p:cNvSpPr txBox="1"/>
          <p:nvPr/>
        </p:nvSpPr>
        <p:spPr>
          <a:xfrm>
            <a:off x="2929858" y="5256903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2018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224195F-4601-676E-EB2F-96DAA9837B18}"/>
              </a:ext>
            </a:extLst>
          </p:cNvPr>
          <p:cNvSpPr txBox="1"/>
          <p:nvPr/>
        </p:nvSpPr>
        <p:spPr>
          <a:xfrm>
            <a:off x="2492201" y="6206576"/>
            <a:ext cx="750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2017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6067D6-8C89-92B4-8675-75EE559DB64E}"/>
              </a:ext>
            </a:extLst>
          </p:cNvPr>
          <p:cNvSpPr txBox="1"/>
          <p:nvPr/>
        </p:nvSpPr>
        <p:spPr>
          <a:xfrm>
            <a:off x="2112467" y="-570451"/>
            <a:ext cx="7970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2024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B408315-E213-7B40-E6C4-FC5CA40CDECA}"/>
              </a:ext>
            </a:extLst>
          </p:cNvPr>
          <p:cNvGrpSpPr/>
          <p:nvPr/>
        </p:nvGrpSpPr>
        <p:grpSpPr>
          <a:xfrm>
            <a:off x="5146556" y="1694383"/>
            <a:ext cx="6179127" cy="3644811"/>
            <a:chOff x="5146556" y="1694383"/>
            <a:chExt cx="6179127" cy="3644811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F29AC1A9-26B7-6D7D-FBB8-D2BE31120180}"/>
                </a:ext>
              </a:extLst>
            </p:cNvPr>
            <p:cNvSpPr/>
            <p:nvPr/>
          </p:nvSpPr>
          <p:spPr>
            <a:xfrm>
              <a:off x="5146556" y="1694383"/>
              <a:ext cx="6179127" cy="3644811"/>
            </a:xfrm>
            <a:prstGeom prst="roundRect">
              <a:avLst>
                <a:gd name="adj" fmla="val 9065"/>
              </a:avLst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C45D0B3-5551-6BA4-D9BE-12F57557D298}"/>
                </a:ext>
              </a:extLst>
            </p:cNvPr>
            <p:cNvSpPr txBox="1"/>
            <p:nvPr/>
          </p:nvSpPr>
          <p:spPr>
            <a:xfrm>
              <a:off x="5418848" y="3429000"/>
              <a:ext cx="22333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sz="3600" dirty="0">
                  <a:solidFill>
                    <a:schemeClr val="bg1"/>
                  </a:solidFill>
                  <a:latin typeface="Tel Aviv Modernist" pitchFamily="2" charset="-79"/>
                  <a:cs typeface="Tel Aviv Modernist" pitchFamily="2" charset="-79"/>
                </a:rPr>
                <a:t>Iphone 13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0D3DE93-7488-7414-0FE4-02F33FAB4A0B}"/>
                </a:ext>
              </a:extLst>
            </p:cNvPr>
            <p:cNvSpPr txBox="1"/>
            <p:nvPr/>
          </p:nvSpPr>
          <p:spPr>
            <a:xfrm>
              <a:off x="5418849" y="4137800"/>
              <a:ext cx="547667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effectLst/>
                  <a:latin typeface="Montserrat" pitchFamily="2" charset="77"/>
                  <a:cs typeface="Tel Aviv Modernist" pitchFamily="2" charset="-79"/>
                </a:rPr>
                <a:t>Users can also choose from a range of photographic styles during capture, including rich contrast, vibrant, warm, and cool. Apple clarifies this is</a:t>
              </a:r>
              <a:endParaRPr lang="en-IL" sz="1400" dirty="0">
                <a:solidFill>
                  <a:schemeClr val="bg1"/>
                </a:solidFill>
                <a:latin typeface="Montserrat" pitchFamily="2" charset="77"/>
                <a:cs typeface="Tel Aviv Modernist" pitchFamily="2" charset="-79"/>
              </a:endParaRPr>
            </a:p>
          </p:txBody>
        </p:sp>
        <p:pic>
          <p:nvPicPr>
            <p:cNvPr id="24" name="Graphic 23" descr="Atom with solid fill">
              <a:extLst>
                <a:ext uri="{FF2B5EF4-FFF2-40B4-BE49-F238E27FC236}">
                  <a16:creationId xmlns:a16="http://schemas.microsoft.com/office/drawing/2014/main" id="{6CF71895-4216-CFCA-00AD-75299BF2A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381733" y="2070812"/>
              <a:ext cx="1188400" cy="1188400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7163908-20F5-0881-24C1-4BD5396F0B9B}"/>
              </a:ext>
            </a:extLst>
          </p:cNvPr>
          <p:cNvGrpSpPr/>
          <p:nvPr/>
        </p:nvGrpSpPr>
        <p:grpSpPr>
          <a:xfrm>
            <a:off x="5146556" y="-4158301"/>
            <a:ext cx="6179127" cy="3644811"/>
            <a:chOff x="5146556" y="1694383"/>
            <a:chExt cx="6179127" cy="3644811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F9F07343-EC93-7710-89B7-BF48B5041398}"/>
                </a:ext>
              </a:extLst>
            </p:cNvPr>
            <p:cNvSpPr/>
            <p:nvPr/>
          </p:nvSpPr>
          <p:spPr>
            <a:xfrm>
              <a:off x="5146556" y="1694383"/>
              <a:ext cx="6179127" cy="3644811"/>
            </a:xfrm>
            <a:prstGeom prst="roundRect">
              <a:avLst>
                <a:gd name="adj" fmla="val 9065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pic>
          <p:nvPicPr>
            <p:cNvPr id="30" name="Graphic 29" descr="Bank with solid fill">
              <a:extLst>
                <a:ext uri="{FF2B5EF4-FFF2-40B4-BE49-F238E27FC236}">
                  <a16:creationId xmlns:a16="http://schemas.microsoft.com/office/drawing/2014/main" id="{7B3ABC4C-0B9D-E698-99C9-AC25A01DA81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428396" y="2072240"/>
              <a:ext cx="1090171" cy="1090171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FE264E0-5AED-E75A-F60F-59F12C1DA957}"/>
                </a:ext>
              </a:extLst>
            </p:cNvPr>
            <p:cNvSpPr txBox="1"/>
            <p:nvPr/>
          </p:nvSpPr>
          <p:spPr>
            <a:xfrm>
              <a:off x="5418848" y="3429000"/>
              <a:ext cx="22445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sz="3600" dirty="0">
                  <a:solidFill>
                    <a:schemeClr val="bg1"/>
                  </a:solidFill>
                  <a:latin typeface="Tel Aviv Modernist" pitchFamily="2" charset="-79"/>
                  <a:cs typeface="Tel Aviv Modernist" pitchFamily="2" charset="-79"/>
                </a:rPr>
                <a:t>Iphone 14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7847563D-4EBC-0F30-87E1-9EAE55ECE293}"/>
                </a:ext>
              </a:extLst>
            </p:cNvPr>
            <p:cNvSpPr txBox="1"/>
            <p:nvPr/>
          </p:nvSpPr>
          <p:spPr>
            <a:xfrm>
              <a:off x="5418849" y="4137800"/>
              <a:ext cx="54766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effectLst/>
                  <a:latin typeface="Montserrat" pitchFamily="2" charset="77"/>
                  <a:cs typeface="Tel Aviv Modernist" pitchFamily="2" charset="-79"/>
                </a:rPr>
                <a:t>shallow depth of field using software algorithms. It is supported on wide and front-facing cameras in</a:t>
              </a:r>
              <a:endParaRPr lang="en-IL" sz="1400" dirty="0">
                <a:solidFill>
                  <a:schemeClr val="bg1"/>
                </a:solidFill>
                <a:latin typeface="Montserrat" pitchFamily="2" charset="77"/>
                <a:cs typeface="Tel Aviv Modernist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747085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1B3CF1-437F-1D74-6A94-15C02DC164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E2F5D807-3034-0820-E03F-732D07D7DA02}"/>
              </a:ext>
            </a:extLst>
          </p:cNvPr>
          <p:cNvSpPr/>
          <p:nvPr/>
        </p:nvSpPr>
        <p:spPr>
          <a:xfrm>
            <a:off x="-9396249" y="-2735318"/>
            <a:ext cx="12328635" cy="1232863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E32E24-6F20-DB5D-3C44-C1023810713F}"/>
              </a:ext>
            </a:extLst>
          </p:cNvPr>
          <p:cNvSpPr txBox="1"/>
          <p:nvPr/>
        </p:nvSpPr>
        <p:spPr>
          <a:xfrm>
            <a:off x="3413103" y="3111332"/>
            <a:ext cx="1202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Tel Aviv Modernist" pitchFamily="2" charset="-79"/>
                <a:cs typeface="Tel Aviv Modernist" pitchFamily="2" charset="-79"/>
              </a:rPr>
              <a:t>2021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967732-A081-9D33-B7DA-2582D03B647A}"/>
              </a:ext>
            </a:extLst>
          </p:cNvPr>
          <p:cNvSpPr txBox="1"/>
          <p:nvPr/>
        </p:nvSpPr>
        <p:spPr>
          <a:xfrm>
            <a:off x="3143672" y="2161657"/>
            <a:ext cx="838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DB60C7-BDD2-C8FC-AF90-7D8A620B5354}"/>
              </a:ext>
            </a:extLst>
          </p:cNvPr>
          <p:cNvSpPr txBox="1"/>
          <p:nvPr/>
        </p:nvSpPr>
        <p:spPr>
          <a:xfrm>
            <a:off x="2935591" y="1211982"/>
            <a:ext cx="790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8A138E-9F19-52F1-3F35-69D68B2EE264}"/>
              </a:ext>
            </a:extLst>
          </p:cNvPr>
          <p:cNvSpPr txBox="1"/>
          <p:nvPr/>
        </p:nvSpPr>
        <p:spPr>
          <a:xfrm>
            <a:off x="2485788" y="262307"/>
            <a:ext cx="7970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6858BC-A7A0-593B-34EC-1E16051E5EF0}"/>
              </a:ext>
            </a:extLst>
          </p:cNvPr>
          <p:cNvSpPr txBox="1"/>
          <p:nvPr/>
        </p:nvSpPr>
        <p:spPr>
          <a:xfrm>
            <a:off x="3117191" y="4307228"/>
            <a:ext cx="838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521743-3BEF-4355-2C92-C7B6DA78AAC6}"/>
              </a:ext>
            </a:extLst>
          </p:cNvPr>
          <p:cNvSpPr txBox="1"/>
          <p:nvPr/>
        </p:nvSpPr>
        <p:spPr>
          <a:xfrm>
            <a:off x="2931460" y="5256903"/>
            <a:ext cx="752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2019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F72218-AB83-F986-56D5-C162E8C956EF}"/>
              </a:ext>
            </a:extLst>
          </p:cNvPr>
          <p:cNvSpPr txBox="1"/>
          <p:nvPr/>
        </p:nvSpPr>
        <p:spPr>
          <a:xfrm>
            <a:off x="2488995" y="6206576"/>
            <a:ext cx="753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2018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0A54E3-6675-0068-1454-E7B94A663595}"/>
              </a:ext>
            </a:extLst>
          </p:cNvPr>
          <p:cNvSpPr txBox="1"/>
          <p:nvPr/>
        </p:nvSpPr>
        <p:spPr>
          <a:xfrm>
            <a:off x="1735262" y="7380737"/>
            <a:ext cx="750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2017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9B5FE20-C67E-1061-9366-CD962C625DA5}"/>
              </a:ext>
            </a:extLst>
          </p:cNvPr>
          <p:cNvSpPr txBox="1"/>
          <p:nvPr/>
        </p:nvSpPr>
        <p:spPr>
          <a:xfrm>
            <a:off x="1842508" y="-895783"/>
            <a:ext cx="7970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2025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EB52AFD-BCD7-F19E-C310-935D4518F4CE}"/>
              </a:ext>
            </a:extLst>
          </p:cNvPr>
          <p:cNvGrpSpPr/>
          <p:nvPr/>
        </p:nvGrpSpPr>
        <p:grpSpPr>
          <a:xfrm>
            <a:off x="5146556" y="1694383"/>
            <a:ext cx="6179127" cy="3644811"/>
            <a:chOff x="5146556" y="1694383"/>
            <a:chExt cx="6179127" cy="3644811"/>
          </a:xfrm>
        </p:grpSpPr>
        <p:sp>
          <p:nvSpPr>
            <p:cNvPr id="19" name="Rounded Rectangle 18">
              <a:extLst>
                <a:ext uri="{FF2B5EF4-FFF2-40B4-BE49-F238E27FC236}">
                  <a16:creationId xmlns:a16="http://schemas.microsoft.com/office/drawing/2014/main" id="{A6AEDE16-4DEE-29C3-EBE9-B873533A76C5}"/>
                </a:ext>
              </a:extLst>
            </p:cNvPr>
            <p:cNvSpPr/>
            <p:nvPr/>
          </p:nvSpPr>
          <p:spPr>
            <a:xfrm>
              <a:off x="5146556" y="1694383"/>
              <a:ext cx="6179127" cy="3644811"/>
            </a:xfrm>
            <a:prstGeom prst="roundRect">
              <a:avLst>
                <a:gd name="adj" fmla="val 9065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pic>
          <p:nvPicPr>
            <p:cNvPr id="18" name="Graphic 17" descr="Bank with solid fill">
              <a:extLst>
                <a:ext uri="{FF2B5EF4-FFF2-40B4-BE49-F238E27FC236}">
                  <a16:creationId xmlns:a16="http://schemas.microsoft.com/office/drawing/2014/main" id="{BDCCEDF8-C1C0-97E5-CA1B-69D48EF494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428396" y="2072240"/>
              <a:ext cx="1090171" cy="1090171"/>
            </a:xfrm>
            <a:prstGeom prst="rect">
              <a:avLst/>
            </a:prstGeom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76A536E-01B2-CBF2-DDA1-3372653CF19C}"/>
                </a:ext>
              </a:extLst>
            </p:cNvPr>
            <p:cNvSpPr txBox="1"/>
            <p:nvPr/>
          </p:nvSpPr>
          <p:spPr>
            <a:xfrm>
              <a:off x="5418848" y="3429000"/>
              <a:ext cx="22445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sz="3600" dirty="0">
                  <a:solidFill>
                    <a:schemeClr val="bg1"/>
                  </a:solidFill>
                  <a:latin typeface="Tel Aviv Modernist" pitchFamily="2" charset="-79"/>
                  <a:cs typeface="Tel Aviv Modernist" pitchFamily="2" charset="-79"/>
                </a:rPr>
                <a:t>Iphone 14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9034BA2-AA9B-8520-802D-BAE99B6E7736}"/>
                </a:ext>
              </a:extLst>
            </p:cNvPr>
            <p:cNvSpPr txBox="1"/>
            <p:nvPr/>
          </p:nvSpPr>
          <p:spPr>
            <a:xfrm>
              <a:off x="5418849" y="4137800"/>
              <a:ext cx="54766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effectLst/>
                  <a:latin typeface="Montserrat" pitchFamily="2" charset="77"/>
                  <a:cs typeface="Tel Aviv Modernist" pitchFamily="2" charset="-79"/>
                </a:rPr>
                <a:t>shallow depth of field using software algorithms. It is supported on wide and front-facing cameras in</a:t>
              </a:r>
              <a:endParaRPr lang="en-IL" sz="1400" dirty="0">
                <a:solidFill>
                  <a:schemeClr val="bg1"/>
                </a:solidFill>
                <a:latin typeface="Montserrat" pitchFamily="2" charset="77"/>
                <a:cs typeface="Tel Aviv Modernist" pitchFamily="2" charset="-79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AC46E1C-4511-4A73-58B5-078315121EEF}"/>
              </a:ext>
            </a:extLst>
          </p:cNvPr>
          <p:cNvGrpSpPr/>
          <p:nvPr/>
        </p:nvGrpSpPr>
        <p:grpSpPr>
          <a:xfrm>
            <a:off x="5146556" y="7770911"/>
            <a:ext cx="6179127" cy="3644811"/>
            <a:chOff x="5146556" y="1694383"/>
            <a:chExt cx="6179127" cy="3644811"/>
          </a:xfrm>
        </p:grpSpPr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5F97470B-52FE-5DD6-F242-FA435D0FCDD6}"/>
                </a:ext>
              </a:extLst>
            </p:cNvPr>
            <p:cNvSpPr/>
            <p:nvPr/>
          </p:nvSpPr>
          <p:spPr>
            <a:xfrm>
              <a:off x="5146556" y="1694383"/>
              <a:ext cx="6179127" cy="3644811"/>
            </a:xfrm>
            <a:prstGeom prst="roundRect">
              <a:avLst>
                <a:gd name="adj" fmla="val 9065"/>
              </a:avLst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BC2F137-9DB6-282F-DA21-40B53E510AA7}"/>
                </a:ext>
              </a:extLst>
            </p:cNvPr>
            <p:cNvSpPr txBox="1"/>
            <p:nvPr/>
          </p:nvSpPr>
          <p:spPr>
            <a:xfrm>
              <a:off x="5418848" y="3429000"/>
              <a:ext cx="223330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sz="3600" dirty="0">
                  <a:solidFill>
                    <a:schemeClr val="bg1"/>
                  </a:solidFill>
                  <a:latin typeface="Tel Aviv Modernist" pitchFamily="2" charset="-79"/>
                  <a:cs typeface="Tel Aviv Modernist" pitchFamily="2" charset="-79"/>
                </a:rPr>
                <a:t>Iphone 13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C85AA6A-72C9-415E-364A-2E61D6ADCB75}"/>
                </a:ext>
              </a:extLst>
            </p:cNvPr>
            <p:cNvSpPr txBox="1"/>
            <p:nvPr/>
          </p:nvSpPr>
          <p:spPr>
            <a:xfrm>
              <a:off x="5418849" y="4137800"/>
              <a:ext cx="547667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effectLst/>
                  <a:latin typeface="Montserrat" pitchFamily="2" charset="77"/>
                  <a:cs typeface="Tel Aviv Modernist" pitchFamily="2" charset="-79"/>
                </a:rPr>
                <a:t>Users can also choose from a range of photographic styles during capture, including rich contrast, vibrant, warm, and cool. Apple clarifies this is</a:t>
              </a:r>
              <a:endParaRPr lang="en-IL" sz="1400" dirty="0">
                <a:solidFill>
                  <a:schemeClr val="bg1"/>
                </a:solidFill>
                <a:latin typeface="Montserrat" pitchFamily="2" charset="77"/>
                <a:cs typeface="Tel Aviv Modernist" pitchFamily="2" charset="-79"/>
              </a:endParaRPr>
            </a:p>
          </p:txBody>
        </p:sp>
        <p:pic>
          <p:nvPicPr>
            <p:cNvPr id="26" name="Graphic 25" descr="Atom with solid fill">
              <a:extLst>
                <a:ext uri="{FF2B5EF4-FFF2-40B4-BE49-F238E27FC236}">
                  <a16:creationId xmlns:a16="http://schemas.microsoft.com/office/drawing/2014/main" id="{F2870BD1-7AD9-D797-A04E-D1EEA2F16D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81733" y="2070812"/>
              <a:ext cx="1188400" cy="1188400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93229E0-DE25-ED69-0C8D-B6F05D6DE426}"/>
              </a:ext>
            </a:extLst>
          </p:cNvPr>
          <p:cNvGrpSpPr/>
          <p:nvPr/>
        </p:nvGrpSpPr>
        <p:grpSpPr>
          <a:xfrm>
            <a:off x="5146556" y="-4540594"/>
            <a:ext cx="6179127" cy="3644811"/>
            <a:chOff x="5146556" y="1694383"/>
            <a:chExt cx="6179127" cy="3644811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id="{6D2217FB-324F-8862-3E2C-5C70105F0380}"/>
                </a:ext>
              </a:extLst>
            </p:cNvPr>
            <p:cNvSpPr/>
            <p:nvPr/>
          </p:nvSpPr>
          <p:spPr>
            <a:xfrm>
              <a:off x="5146556" y="1694383"/>
              <a:ext cx="6179127" cy="3644811"/>
            </a:xfrm>
            <a:prstGeom prst="roundRect">
              <a:avLst>
                <a:gd name="adj" fmla="val 9065"/>
              </a:avLst>
            </a:prstGeom>
            <a:gradFill flip="none" rotWithShape="1">
              <a:gsLst>
                <a:gs pos="0">
                  <a:schemeClr val="accent6">
                    <a:lumMod val="40000"/>
                    <a:lumOff val="60000"/>
                  </a:schemeClr>
                </a:gs>
                <a:gs pos="46000">
                  <a:schemeClr val="accent6">
                    <a:lumMod val="95000"/>
                    <a:lumOff val="5000"/>
                  </a:schemeClr>
                </a:gs>
                <a:gs pos="100000">
                  <a:schemeClr val="accent6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E104E91-B6B2-40E8-06A2-7EFD0B09ED5F}"/>
                </a:ext>
              </a:extLst>
            </p:cNvPr>
            <p:cNvSpPr txBox="1"/>
            <p:nvPr/>
          </p:nvSpPr>
          <p:spPr>
            <a:xfrm>
              <a:off x="5418848" y="3429000"/>
              <a:ext cx="22445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sz="3600" dirty="0">
                  <a:solidFill>
                    <a:schemeClr val="bg1"/>
                  </a:solidFill>
                  <a:latin typeface="Tel Aviv Modernist" pitchFamily="2" charset="-79"/>
                  <a:cs typeface="Tel Aviv Modernist" pitchFamily="2" charset="-79"/>
                </a:rPr>
                <a:t>Iphone 15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DD089A7-1540-DBE4-EB9A-28FB222BBD76}"/>
                </a:ext>
              </a:extLst>
            </p:cNvPr>
            <p:cNvSpPr txBox="1"/>
            <p:nvPr/>
          </p:nvSpPr>
          <p:spPr>
            <a:xfrm>
              <a:off x="5418849" y="4137800"/>
              <a:ext cx="547667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i="0" dirty="0" err="1">
                  <a:solidFill>
                    <a:schemeClr val="bg1"/>
                  </a:solidFill>
                  <a:effectLst/>
                  <a:latin typeface="Montserrat" pitchFamily="2" charset="77"/>
                </a:rPr>
                <a:t>ntelligently</a:t>
              </a:r>
              <a:r>
                <a:rPr lang="en-US" sz="1400" b="0" i="0" dirty="0">
                  <a:solidFill>
                    <a:schemeClr val="bg1"/>
                  </a:solidFill>
                  <a:effectLst/>
                  <a:latin typeface="Montserrat" pitchFamily="2" charset="77"/>
                </a:rPr>
                <a:t> with the image processing algorithm during capture to apply local adjustments to an image and the effects will be baked into the photos, unlike filters which can be removed after</a:t>
              </a:r>
              <a:endParaRPr lang="en-IL" sz="1400" dirty="0">
                <a:solidFill>
                  <a:schemeClr val="bg1"/>
                </a:solidFill>
                <a:latin typeface="Montserrat" pitchFamily="2" charset="77"/>
                <a:cs typeface="Tel Aviv Modernist" pitchFamily="2" charset="-79"/>
              </a:endParaRPr>
            </a:p>
          </p:txBody>
        </p:sp>
        <p:pic>
          <p:nvPicPr>
            <p:cNvPr id="32" name="Graphic 31" descr="Arrow circle with solid fill">
              <a:extLst>
                <a:ext uri="{FF2B5EF4-FFF2-40B4-BE49-F238E27FC236}">
                  <a16:creationId xmlns:a16="http://schemas.microsoft.com/office/drawing/2014/main" id="{554632A8-0C7D-F501-1457-214A47E7C22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331600" y="2127715"/>
              <a:ext cx="1184970" cy="11849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6373813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597993-8AE5-BE63-8EA7-1A44AE2F3A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941BE9A6-0065-84F7-EF2C-6F9D89DF8991}"/>
              </a:ext>
            </a:extLst>
          </p:cNvPr>
          <p:cNvSpPr/>
          <p:nvPr/>
        </p:nvSpPr>
        <p:spPr>
          <a:xfrm>
            <a:off x="-9396249" y="-2735318"/>
            <a:ext cx="12328635" cy="1232863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71507D-5396-73E4-B905-376035089FFA}"/>
              </a:ext>
            </a:extLst>
          </p:cNvPr>
          <p:cNvSpPr txBox="1"/>
          <p:nvPr/>
        </p:nvSpPr>
        <p:spPr>
          <a:xfrm>
            <a:off x="3334556" y="3111332"/>
            <a:ext cx="1281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3600" dirty="0">
                <a:solidFill>
                  <a:schemeClr val="accent3">
                    <a:lumMod val="60000"/>
                    <a:lumOff val="40000"/>
                  </a:schemeClr>
                </a:solidFill>
                <a:latin typeface="Tel Aviv Modernist" pitchFamily="2" charset="-79"/>
                <a:cs typeface="Tel Aviv Modernist" pitchFamily="2" charset="-79"/>
              </a:rPr>
              <a:t>2022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468390-E756-B696-D41F-01EB442F3CCB}"/>
              </a:ext>
            </a:extLst>
          </p:cNvPr>
          <p:cNvSpPr txBox="1"/>
          <p:nvPr/>
        </p:nvSpPr>
        <p:spPr>
          <a:xfrm>
            <a:off x="3143672" y="2161657"/>
            <a:ext cx="838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13A181-2162-5DDF-AB15-0BD29331A68C}"/>
              </a:ext>
            </a:extLst>
          </p:cNvPr>
          <p:cNvSpPr txBox="1"/>
          <p:nvPr/>
        </p:nvSpPr>
        <p:spPr>
          <a:xfrm>
            <a:off x="2929179" y="1211982"/>
            <a:ext cx="7970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790A6C-82BC-8EB6-7236-5F4E42F2AF3D}"/>
              </a:ext>
            </a:extLst>
          </p:cNvPr>
          <p:cNvSpPr txBox="1"/>
          <p:nvPr/>
        </p:nvSpPr>
        <p:spPr>
          <a:xfrm>
            <a:off x="2485788" y="262307"/>
            <a:ext cx="7970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A94B64-C200-309F-999E-C417B1BBF960}"/>
              </a:ext>
            </a:extLst>
          </p:cNvPr>
          <p:cNvSpPr txBox="1"/>
          <p:nvPr/>
        </p:nvSpPr>
        <p:spPr>
          <a:xfrm>
            <a:off x="3117191" y="4307228"/>
            <a:ext cx="838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674FC9-B5BB-B37C-820E-501AD240508D}"/>
              </a:ext>
            </a:extLst>
          </p:cNvPr>
          <p:cNvSpPr txBox="1"/>
          <p:nvPr/>
        </p:nvSpPr>
        <p:spPr>
          <a:xfrm>
            <a:off x="2844898" y="5256903"/>
            <a:ext cx="8386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2C1D69-DD25-981E-6C45-55E3F6629BB6}"/>
              </a:ext>
            </a:extLst>
          </p:cNvPr>
          <p:cNvSpPr txBox="1"/>
          <p:nvPr/>
        </p:nvSpPr>
        <p:spPr>
          <a:xfrm>
            <a:off x="2490597" y="6206576"/>
            <a:ext cx="752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2019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603F93-6BF2-759F-EF35-4FDA22303D01}"/>
              </a:ext>
            </a:extLst>
          </p:cNvPr>
          <p:cNvSpPr txBox="1"/>
          <p:nvPr/>
        </p:nvSpPr>
        <p:spPr>
          <a:xfrm>
            <a:off x="1688774" y="-1027650"/>
            <a:ext cx="7970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2026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DEB35C-8D44-570F-5FB0-6FAD426C9148}"/>
              </a:ext>
            </a:extLst>
          </p:cNvPr>
          <p:cNvSpPr txBox="1"/>
          <p:nvPr/>
        </p:nvSpPr>
        <p:spPr>
          <a:xfrm>
            <a:off x="1851453" y="7299094"/>
            <a:ext cx="752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2019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F911107-0863-C1D4-038A-29DB5E8FE851}"/>
              </a:ext>
            </a:extLst>
          </p:cNvPr>
          <p:cNvGrpSpPr/>
          <p:nvPr/>
        </p:nvGrpSpPr>
        <p:grpSpPr>
          <a:xfrm>
            <a:off x="5146556" y="1694383"/>
            <a:ext cx="6179127" cy="3644811"/>
            <a:chOff x="5146556" y="1694383"/>
            <a:chExt cx="6179127" cy="3644811"/>
          </a:xfrm>
        </p:grpSpPr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4890DFF3-98DF-8EC0-5AA6-89D7A33BDDD1}"/>
                </a:ext>
              </a:extLst>
            </p:cNvPr>
            <p:cNvSpPr/>
            <p:nvPr/>
          </p:nvSpPr>
          <p:spPr>
            <a:xfrm>
              <a:off x="5146556" y="1694383"/>
              <a:ext cx="6179127" cy="3644811"/>
            </a:xfrm>
            <a:prstGeom prst="roundRect">
              <a:avLst>
                <a:gd name="adj" fmla="val 9065"/>
              </a:avLst>
            </a:prstGeom>
            <a:gradFill flip="none" rotWithShape="1">
              <a:gsLst>
                <a:gs pos="0">
                  <a:schemeClr val="accent6">
                    <a:lumMod val="40000"/>
                    <a:lumOff val="60000"/>
                  </a:schemeClr>
                </a:gs>
                <a:gs pos="46000">
                  <a:schemeClr val="accent6">
                    <a:lumMod val="95000"/>
                    <a:lumOff val="5000"/>
                  </a:schemeClr>
                </a:gs>
                <a:gs pos="100000">
                  <a:schemeClr val="accent6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80E1CF6-5679-AE19-D0A2-28052F98A80F}"/>
                </a:ext>
              </a:extLst>
            </p:cNvPr>
            <p:cNvSpPr txBox="1"/>
            <p:nvPr/>
          </p:nvSpPr>
          <p:spPr>
            <a:xfrm>
              <a:off x="5418848" y="3429000"/>
              <a:ext cx="22445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sz="3600" dirty="0">
                  <a:solidFill>
                    <a:schemeClr val="bg1"/>
                  </a:solidFill>
                  <a:latin typeface="Tel Aviv Modernist" pitchFamily="2" charset="-79"/>
                  <a:cs typeface="Tel Aviv Modernist" pitchFamily="2" charset="-79"/>
                </a:rPr>
                <a:t>Iphone 15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4CEDC8D-0FDD-5B07-BF3B-7524642DADDD}"/>
                </a:ext>
              </a:extLst>
            </p:cNvPr>
            <p:cNvSpPr txBox="1"/>
            <p:nvPr/>
          </p:nvSpPr>
          <p:spPr>
            <a:xfrm>
              <a:off x="5418849" y="4137800"/>
              <a:ext cx="547667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i="0" dirty="0" err="1">
                  <a:solidFill>
                    <a:schemeClr val="bg1"/>
                  </a:solidFill>
                  <a:effectLst/>
                  <a:latin typeface="Montserrat" pitchFamily="2" charset="77"/>
                </a:rPr>
                <a:t>ntelligently</a:t>
              </a:r>
              <a:r>
                <a:rPr lang="en-US" sz="1400" b="0" i="0" dirty="0">
                  <a:solidFill>
                    <a:schemeClr val="bg1"/>
                  </a:solidFill>
                  <a:effectLst/>
                  <a:latin typeface="Montserrat" pitchFamily="2" charset="77"/>
                </a:rPr>
                <a:t> with the image processing algorithm during capture to apply local adjustments to an image and the effects will be baked into the photos, unlike filters which can be removed after</a:t>
              </a:r>
              <a:endParaRPr lang="en-IL" sz="1400" dirty="0">
                <a:solidFill>
                  <a:schemeClr val="bg1"/>
                </a:solidFill>
                <a:latin typeface="Montserrat" pitchFamily="2" charset="77"/>
                <a:cs typeface="Tel Aviv Modernist" pitchFamily="2" charset="-79"/>
              </a:endParaRPr>
            </a:p>
          </p:txBody>
        </p:sp>
        <p:pic>
          <p:nvPicPr>
            <p:cNvPr id="16" name="Graphic 15" descr="Arrow circle with solid fill">
              <a:extLst>
                <a:ext uri="{FF2B5EF4-FFF2-40B4-BE49-F238E27FC236}">
                  <a16:creationId xmlns:a16="http://schemas.microsoft.com/office/drawing/2014/main" id="{57323580-7FB6-D541-0574-D820882B06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331600" y="2127715"/>
              <a:ext cx="1184970" cy="1184970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7D36E59-E966-FD26-E1C0-3E1ADEDDA477}"/>
              </a:ext>
            </a:extLst>
          </p:cNvPr>
          <p:cNvGrpSpPr/>
          <p:nvPr/>
        </p:nvGrpSpPr>
        <p:grpSpPr>
          <a:xfrm>
            <a:off x="5146556" y="7486158"/>
            <a:ext cx="6179127" cy="3644811"/>
            <a:chOff x="5146556" y="1694383"/>
            <a:chExt cx="6179127" cy="3644811"/>
          </a:xfrm>
        </p:grpSpPr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2E8CBAB3-3E9B-9A2D-DC5A-52E6DB2B3606}"/>
                </a:ext>
              </a:extLst>
            </p:cNvPr>
            <p:cNvSpPr/>
            <p:nvPr/>
          </p:nvSpPr>
          <p:spPr>
            <a:xfrm>
              <a:off x="5146556" y="1694383"/>
              <a:ext cx="6179127" cy="3644811"/>
            </a:xfrm>
            <a:prstGeom prst="roundRect">
              <a:avLst>
                <a:gd name="adj" fmla="val 9065"/>
              </a:avLst>
            </a:prstGeom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pic>
          <p:nvPicPr>
            <p:cNvPr id="24" name="Graphic 23" descr="Bank with solid fill">
              <a:extLst>
                <a:ext uri="{FF2B5EF4-FFF2-40B4-BE49-F238E27FC236}">
                  <a16:creationId xmlns:a16="http://schemas.microsoft.com/office/drawing/2014/main" id="{C12BAD4D-2D1F-2839-9FF5-3C16FDDFED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428396" y="2072240"/>
              <a:ext cx="1090171" cy="1090171"/>
            </a:xfrm>
            <a:prstGeom prst="rect">
              <a:avLst/>
            </a:prstGeom>
          </p:spPr>
        </p:pic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0C9C348-2D4F-138A-CF04-9BA77A6C26EF}"/>
                </a:ext>
              </a:extLst>
            </p:cNvPr>
            <p:cNvSpPr txBox="1"/>
            <p:nvPr/>
          </p:nvSpPr>
          <p:spPr>
            <a:xfrm>
              <a:off x="5418848" y="3429000"/>
              <a:ext cx="22445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sz="3600" dirty="0">
                  <a:solidFill>
                    <a:schemeClr val="bg1"/>
                  </a:solidFill>
                  <a:latin typeface="Tel Aviv Modernist" pitchFamily="2" charset="-79"/>
                  <a:cs typeface="Tel Aviv Modernist" pitchFamily="2" charset="-79"/>
                </a:rPr>
                <a:t>Iphone 14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1E0EE43-58C8-DA7D-ADA1-8B758D640ADE}"/>
                </a:ext>
              </a:extLst>
            </p:cNvPr>
            <p:cNvSpPr txBox="1"/>
            <p:nvPr/>
          </p:nvSpPr>
          <p:spPr>
            <a:xfrm>
              <a:off x="5418849" y="4137800"/>
              <a:ext cx="54766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effectLst/>
                  <a:latin typeface="Montserrat" pitchFamily="2" charset="77"/>
                  <a:cs typeface="Tel Aviv Modernist" pitchFamily="2" charset="-79"/>
                </a:rPr>
                <a:t>shallow depth of field using software algorithms. It is supported on wide and front-facing cameras in</a:t>
              </a:r>
              <a:endParaRPr lang="en-IL" sz="1400" dirty="0">
                <a:solidFill>
                  <a:schemeClr val="bg1"/>
                </a:solidFill>
                <a:latin typeface="Montserrat" pitchFamily="2" charset="77"/>
                <a:cs typeface="Tel Aviv Modernist" pitchFamily="2" charset="-79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9D5E6DE-4D66-9201-77C1-85EF1B84C719}"/>
              </a:ext>
            </a:extLst>
          </p:cNvPr>
          <p:cNvGrpSpPr/>
          <p:nvPr/>
        </p:nvGrpSpPr>
        <p:grpSpPr>
          <a:xfrm>
            <a:off x="5067620" y="-4412983"/>
            <a:ext cx="6179127" cy="3644811"/>
            <a:chOff x="5146556" y="1694383"/>
            <a:chExt cx="6179127" cy="3644811"/>
          </a:xfrm>
        </p:grpSpPr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37EBC1D1-2089-2B08-C1DC-50082CB75662}"/>
                </a:ext>
              </a:extLst>
            </p:cNvPr>
            <p:cNvSpPr/>
            <p:nvPr/>
          </p:nvSpPr>
          <p:spPr>
            <a:xfrm>
              <a:off x="5146556" y="1694383"/>
              <a:ext cx="6179127" cy="3644811"/>
            </a:xfrm>
            <a:prstGeom prst="roundRect">
              <a:avLst>
                <a:gd name="adj" fmla="val 9065"/>
              </a:avLst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1B56DE9-DBE4-BCC2-415F-750B7CC9B1FD}"/>
                </a:ext>
              </a:extLst>
            </p:cNvPr>
            <p:cNvSpPr txBox="1"/>
            <p:nvPr/>
          </p:nvSpPr>
          <p:spPr>
            <a:xfrm>
              <a:off x="5418848" y="3429000"/>
              <a:ext cx="224292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sz="3600" dirty="0">
                  <a:solidFill>
                    <a:schemeClr val="bg1"/>
                  </a:solidFill>
                  <a:latin typeface="Tel Aviv Modernist" pitchFamily="2" charset="-79"/>
                  <a:cs typeface="Tel Aviv Modernist" pitchFamily="2" charset="-79"/>
                </a:rPr>
                <a:t>Iphone 16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F8D68DC-7F31-4722-B106-7456CE09402C}"/>
                </a:ext>
              </a:extLst>
            </p:cNvPr>
            <p:cNvSpPr txBox="1"/>
            <p:nvPr/>
          </p:nvSpPr>
          <p:spPr>
            <a:xfrm>
              <a:off x="5418849" y="4137800"/>
              <a:ext cx="547667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i="0" dirty="0">
                  <a:solidFill>
                    <a:schemeClr val="bg1"/>
                  </a:solidFill>
                  <a:effectLst/>
                  <a:latin typeface="Montserrat" pitchFamily="2" charset="77"/>
                </a:rPr>
                <a:t>Between subjects and create (simulate) shallow depth of field using software algorithms. It is supported on wide and front-facing cameras in</a:t>
              </a:r>
              <a:endParaRPr lang="en-IL" sz="1400" dirty="0">
                <a:solidFill>
                  <a:schemeClr val="bg1"/>
                </a:solidFill>
                <a:latin typeface="Montserrat" pitchFamily="2" charset="77"/>
                <a:cs typeface="Tel Aviv Modernist" pitchFamily="2" charset="-79"/>
              </a:endParaRPr>
            </a:p>
          </p:txBody>
        </p:sp>
        <p:pic>
          <p:nvPicPr>
            <p:cNvPr id="41" name="Graphic 40" descr="Airplane with solid fill">
              <a:extLst>
                <a:ext uri="{FF2B5EF4-FFF2-40B4-BE49-F238E27FC236}">
                  <a16:creationId xmlns:a16="http://schemas.microsoft.com/office/drawing/2014/main" id="{9701F9B2-F47D-0245-0E95-36A5A85610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418847" y="2046730"/>
              <a:ext cx="1117419" cy="111741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15981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6384F2-5D54-1C14-71A3-87D15FCDF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864E3678-C018-6419-574D-52559933364B}"/>
              </a:ext>
            </a:extLst>
          </p:cNvPr>
          <p:cNvSpPr/>
          <p:nvPr/>
        </p:nvSpPr>
        <p:spPr>
          <a:xfrm>
            <a:off x="-9396249" y="-2735318"/>
            <a:ext cx="12328635" cy="1232863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3434D1-EFDA-CE35-9888-CB91911A6C75}"/>
              </a:ext>
            </a:extLst>
          </p:cNvPr>
          <p:cNvSpPr txBox="1"/>
          <p:nvPr/>
        </p:nvSpPr>
        <p:spPr>
          <a:xfrm>
            <a:off x="3339365" y="3111332"/>
            <a:ext cx="1276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3600" dirty="0">
                <a:solidFill>
                  <a:srgbClr val="00B0F0"/>
                </a:solidFill>
                <a:latin typeface="Tel Aviv Modernist" pitchFamily="2" charset="-79"/>
                <a:cs typeface="Tel Aviv Modernist" pitchFamily="2" charset="-79"/>
              </a:rPr>
              <a:t>2023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7F700E-6E3F-EA73-4C84-A8730004C0BD}"/>
              </a:ext>
            </a:extLst>
          </p:cNvPr>
          <p:cNvSpPr txBox="1"/>
          <p:nvPr/>
        </p:nvSpPr>
        <p:spPr>
          <a:xfrm>
            <a:off x="3143672" y="2161657"/>
            <a:ext cx="838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53102E-7A4A-EA71-99E6-D665ABA0CF49}"/>
              </a:ext>
            </a:extLst>
          </p:cNvPr>
          <p:cNvSpPr txBox="1"/>
          <p:nvPr/>
        </p:nvSpPr>
        <p:spPr>
          <a:xfrm>
            <a:off x="2929179" y="1211982"/>
            <a:ext cx="7970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DB38D8-5A0C-B05C-4E42-9FBF4B50EA83}"/>
              </a:ext>
            </a:extLst>
          </p:cNvPr>
          <p:cNvSpPr txBox="1"/>
          <p:nvPr/>
        </p:nvSpPr>
        <p:spPr>
          <a:xfrm>
            <a:off x="2485788" y="262307"/>
            <a:ext cx="7970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2026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57A85F-55EB-0739-CC31-476622CE2379}"/>
              </a:ext>
            </a:extLst>
          </p:cNvPr>
          <p:cNvSpPr txBox="1"/>
          <p:nvPr/>
        </p:nvSpPr>
        <p:spPr>
          <a:xfrm>
            <a:off x="3117191" y="4307228"/>
            <a:ext cx="8386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023A81-AB60-58DC-EC8D-98E5A0C3C222}"/>
              </a:ext>
            </a:extLst>
          </p:cNvPr>
          <p:cNvSpPr txBox="1"/>
          <p:nvPr/>
        </p:nvSpPr>
        <p:spPr>
          <a:xfrm>
            <a:off x="2934666" y="5256903"/>
            <a:ext cx="7489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CCDB2B5-6219-9FB1-3DBF-5AEFC2F5D7DF}"/>
              </a:ext>
            </a:extLst>
          </p:cNvPr>
          <p:cNvSpPr txBox="1"/>
          <p:nvPr/>
        </p:nvSpPr>
        <p:spPr>
          <a:xfrm>
            <a:off x="2404035" y="6206576"/>
            <a:ext cx="8386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A26269-21DC-8B7C-7D52-7554027A882B}"/>
              </a:ext>
            </a:extLst>
          </p:cNvPr>
          <p:cNvSpPr txBox="1"/>
          <p:nvPr/>
        </p:nvSpPr>
        <p:spPr>
          <a:xfrm>
            <a:off x="1733658" y="7499836"/>
            <a:ext cx="7521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2019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2D71A59-44D7-F558-5058-2A63FE78416D}"/>
              </a:ext>
            </a:extLst>
          </p:cNvPr>
          <p:cNvSpPr txBox="1"/>
          <p:nvPr/>
        </p:nvSpPr>
        <p:spPr>
          <a:xfrm>
            <a:off x="1831672" y="-864364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IL" sz="2000" dirty="0">
                <a:solidFill>
                  <a:schemeClr val="bg1"/>
                </a:solidFill>
                <a:latin typeface="Tel Aviv Modernist" pitchFamily="2" charset="-79"/>
                <a:cs typeface="Tel Aviv Modernist" pitchFamily="2" charset="-79"/>
              </a:rPr>
              <a:t>2027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8223A90-2D24-FEC7-5304-085E6278E90E}"/>
              </a:ext>
            </a:extLst>
          </p:cNvPr>
          <p:cNvGrpSpPr/>
          <p:nvPr/>
        </p:nvGrpSpPr>
        <p:grpSpPr>
          <a:xfrm>
            <a:off x="5146556" y="1694383"/>
            <a:ext cx="6179127" cy="3644811"/>
            <a:chOff x="5146556" y="1694383"/>
            <a:chExt cx="6179127" cy="3644811"/>
          </a:xfrm>
        </p:grpSpPr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958AE7CB-E5AD-8CEC-748D-FDDA60AC0911}"/>
                </a:ext>
              </a:extLst>
            </p:cNvPr>
            <p:cNvSpPr/>
            <p:nvPr/>
          </p:nvSpPr>
          <p:spPr>
            <a:xfrm>
              <a:off x="5146556" y="1694383"/>
              <a:ext cx="6179127" cy="3644811"/>
            </a:xfrm>
            <a:prstGeom prst="roundRect">
              <a:avLst>
                <a:gd name="adj" fmla="val 9065"/>
              </a:avLst>
            </a:prstGeom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7193F31-4822-8B2E-2D15-E2138DEF948E}"/>
                </a:ext>
              </a:extLst>
            </p:cNvPr>
            <p:cNvSpPr txBox="1"/>
            <p:nvPr/>
          </p:nvSpPr>
          <p:spPr>
            <a:xfrm>
              <a:off x="5418848" y="3429000"/>
              <a:ext cx="224292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sz="3600" dirty="0">
                  <a:solidFill>
                    <a:schemeClr val="bg1"/>
                  </a:solidFill>
                  <a:latin typeface="Tel Aviv Modernist" pitchFamily="2" charset="-79"/>
                  <a:cs typeface="Tel Aviv Modernist" pitchFamily="2" charset="-79"/>
                </a:rPr>
                <a:t>Iphone 16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682F917-7FEA-1B04-A6EC-BD9609E4F379}"/>
                </a:ext>
              </a:extLst>
            </p:cNvPr>
            <p:cNvSpPr txBox="1"/>
            <p:nvPr/>
          </p:nvSpPr>
          <p:spPr>
            <a:xfrm>
              <a:off x="5418849" y="4137800"/>
              <a:ext cx="547667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i="0" dirty="0">
                  <a:solidFill>
                    <a:schemeClr val="bg1"/>
                  </a:solidFill>
                  <a:effectLst/>
                  <a:latin typeface="Montserrat" pitchFamily="2" charset="77"/>
                </a:rPr>
                <a:t>Between subjects and create (simulate) shallow depth of field using software algorithms. It is supported on wide and front-facing cameras in</a:t>
              </a:r>
              <a:endParaRPr lang="en-IL" sz="1400" dirty="0">
                <a:solidFill>
                  <a:schemeClr val="bg1"/>
                </a:solidFill>
                <a:latin typeface="Montserrat" pitchFamily="2" charset="77"/>
                <a:cs typeface="Tel Aviv Modernist" pitchFamily="2" charset="-79"/>
              </a:endParaRPr>
            </a:p>
          </p:txBody>
        </p:sp>
        <p:pic>
          <p:nvPicPr>
            <p:cNvPr id="17" name="Graphic 16" descr="Airplane with solid fill">
              <a:extLst>
                <a:ext uri="{FF2B5EF4-FFF2-40B4-BE49-F238E27FC236}">
                  <a16:creationId xmlns:a16="http://schemas.microsoft.com/office/drawing/2014/main" id="{5C0C2E08-E480-E94C-3190-DB5C48B9E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5418847" y="2046730"/>
              <a:ext cx="1117419" cy="1117419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53075A6-B977-F6C0-C59F-BAA471903188}"/>
              </a:ext>
            </a:extLst>
          </p:cNvPr>
          <p:cNvGrpSpPr/>
          <p:nvPr/>
        </p:nvGrpSpPr>
        <p:grpSpPr>
          <a:xfrm>
            <a:off x="5067620" y="7907176"/>
            <a:ext cx="6179127" cy="3644811"/>
            <a:chOff x="5146556" y="1694383"/>
            <a:chExt cx="6179127" cy="3644811"/>
          </a:xfrm>
        </p:grpSpPr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FB2269D5-8805-47D9-97B5-88D4B22097BB}"/>
                </a:ext>
              </a:extLst>
            </p:cNvPr>
            <p:cNvSpPr/>
            <p:nvPr/>
          </p:nvSpPr>
          <p:spPr>
            <a:xfrm>
              <a:off x="5146556" y="1694383"/>
              <a:ext cx="6179127" cy="3644811"/>
            </a:xfrm>
            <a:prstGeom prst="roundRect">
              <a:avLst>
                <a:gd name="adj" fmla="val 9065"/>
              </a:avLst>
            </a:prstGeom>
            <a:gradFill flip="none" rotWithShape="1">
              <a:gsLst>
                <a:gs pos="0">
                  <a:schemeClr val="accent6">
                    <a:lumMod val="40000"/>
                    <a:lumOff val="60000"/>
                  </a:schemeClr>
                </a:gs>
                <a:gs pos="46000">
                  <a:schemeClr val="accent6">
                    <a:lumMod val="95000"/>
                    <a:lumOff val="5000"/>
                  </a:schemeClr>
                </a:gs>
                <a:gs pos="100000">
                  <a:schemeClr val="accent6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L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8C07AAE-1AF4-1891-20D9-E74B4174EB6E}"/>
                </a:ext>
              </a:extLst>
            </p:cNvPr>
            <p:cNvSpPr txBox="1"/>
            <p:nvPr/>
          </p:nvSpPr>
          <p:spPr>
            <a:xfrm>
              <a:off x="5418848" y="3429000"/>
              <a:ext cx="224452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L" sz="3600" dirty="0">
                  <a:solidFill>
                    <a:schemeClr val="bg1"/>
                  </a:solidFill>
                  <a:latin typeface="Tel Aviv Modernist" pitchFamily="2" charset="-79"/>
                  <a:cs typeface="Tel Aviv Modernist" pitchFamily="2" charset="-79"/>
                </a:rPr>
                <a:t>Iphone 15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383933B-F7D3-E316-2A18-64627413EFAB}"/>
                </a:ext>
              </a:extLst>
            </p:cNvPr>
            <p:cNvSpPr txBox="1"/>
            <p:nvPr/>
          </p:nvSpPr>
          <p:spPr>
            <a:xfrm>
              <a:off x="5418849" y="4137800"/>
              <a:ext cx="547667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0" i="0" dirty="0" err="1">
                  <a:solidFill>
                    <a:schemeClr val="bg1"/>
                  </a:solidFill>
                  <a:effectLst/>
                  <a:latin typeface="Montserrat" pitchFamily="2" charset="77"/>
                </a:rPr>
                <a:t>ntelligently</a:t>
              </a:r>
              <a:r>
                <a:rPr lang="en-US" sz="1400" b="0" i="0" dirty="0">
                  <a:solidFill>
                    <a:schemeClr val="bg1"/>
                  </a:solidFill>
                  <a:effectLst/>
                  <a:latin typeface="Montserrat" pitchFamily="2" charset="77"/>
                </a:rPr>
                <a:t> with the image processing algorithm during capture to apply local adjustments to an image and the effects will be baked into the photos, unlike filters which can be removed after</a:t>
              </a:r>
              <a:endParaRPr lang="en-IL" sz="1400" dirty="0">
                <a:solidFill>
                  <a:schemeClr val="bg1"/>
                </a:solidFill>
                <a:latin typeface="Montserrat" pitchFamily="2" charset="77"/>
                <a:cs typeface="Tel Aviv Modernist" pitchFamily="2" charset="-79"/>
              </a:endParaRPr>
            </a:p>
          </p:txBody>
        </p:sp>
        <p:pic>
          <p:nvPicPr>
            <p:cNvPr id="25" name="Graphic 24" descr="Arrow circle with solid fill">
              <a:extLst>
                <a:ext uri="{FF2B5EF4-FFF2-40B4-BE49-F238E27FC236}">
                  <a16:creationId xmlns:a16="http://schemas.microsoft.com/office/drawing/2014/main" id="{215788D5-F86F-F42F-ED1A-09519D89D4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331600" y="2127715"/>
              <a:ext cx="1184970" cy="11849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08199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306</Words>
  <Application>Microsoft Macintosh PowerPoint</Application>
  <PresentationFormat>Widescreen</PresentationFormat>
  <Paragraphs>55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Aptos</vt:lpstr>
      <vt:lpstr>Aptos Display</vt:lpstr>
      <vt:lpstr>Arial</vt:lpstr>
      <vt:lpstr>Montserrat</vt:lpstr>
      <vt:lpstr>Tel Aviv Modernist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Gal Spivak</dc:creator>
  <cp:lastModifiedBy>Gal Spivak</cp:lastModifiedBy>
  <cp:revision>1</cp:revision>
  <dcterms:created xsi:type="dcterms:W3CDTF">2025-05-28T12:40:29Z</dcterms:created>
  <dcterms:modified xsi:type="dcterms:W3CDTF">2025-05-28T13:14:56Z</dcterms:modified>
</cp:coreProperties>
</file>