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4"/>
    <p:restoredTop sz="94691"/>
  </p:normalViewPr>
  <p:slideViewPr>
    <p:cSldViewPr snapToGrid="0" showGuides="1">
      <p:cViewPr>
        <p:scale>
          <a:sx n="26" d="100"/>
          <a:sy n="26" d="100"/>
        </p:scale>
        <p:origin x="1712" y="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641DA-134E-2D05-C13B-7F3B367AD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C8B4C-6C3C-AFAC-B95F-CDEA177BE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38270-787A-8AB1-3CD2-29CD51E89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DCFEA-7C68-DAD4-425F-AED022C6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5293D-109E-D730-74F8-B3862E3B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4626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352E2-7355-DB59-4BF6-A3BC8994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B74F47-0907-37A9-C0A4-9BDE38686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6A910-2DC4-59CD-88FF-4AD8CA5E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07A62-E842-4A97-2E26-9E4E99A7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EB4B5-EBF4-506B-23BF-421C7A735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0157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9ED6A7-0BD8-6684-B794-C8AEF2C67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6B1D8C-D6CD-1F38-0B1E-16CAE8F7A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27463-9C53-1D69-18A9-2C1FEF76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2C141-C6D3-23ED-85B0-F3C1A07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C5A80-4E91-F29E-0BBD-E6D14ADD8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8610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4A4D0-8EAE-1C78-EC19-7D71F4D53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48656-5256-3102-1D5F-0F50A4D69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FEA36-9F27-B2DF-3CF5-9F1625B7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2A45B-6096-BF82-23B1-23E6BBF4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29C8B-193F-368C-0A52-6FF08E344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3624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B3B7C-7D85-1F47-2DAF-F292C9D50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994AB-B1E6-F8E5-BE49-B9BA9FC6D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0C0D9-B44A-699A-9AC5-B22D8B5B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C2B61-F012-EC8A-E3EA-7AF52ACE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2911F-A0C6-3342-6F5D-AA9AC278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7331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50104-4873-3351-0DC9-0516AA43D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C7BBF-480B-4E05-7932-584B861A1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6F6225-E079-3A3D-B5CF-F907751F1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AB673-FF51-AE31-D883-9B1255B1D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C4201-BA8A-7D43-7E3F-F8B217DF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78625-F39F-E91A-6F47-146106D7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7067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B62A-7DD7-5BA7-DE64-88907A9E4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34C17-25BF-5950-C3E3-B7354E283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768EE-4C43-84C9-832C-1FEC9A5B6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A1C70-D905-9F3E-A4C8-E58D1B94A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8EFF9-8B99-7803-F6D0-2ECFB2FD6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FBB34-8AC3-9B7E-82E3-78688DD79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7E9DAA-ED00-149B-63F2-9A1C3F164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1886DD-31C4-84B4-7D4B-7B7C4A44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7574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CE156-9CFB-D2B5-73AB-909C536F7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356986-F987-C980-E81E-4598A4432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F3F50-32E6-8F44-BABA-5DE6865B1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FE789-3EFF-1F93-0E17-9A4E27254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7581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9DEB11-F429-61A8-0C56-108D2BC1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995225-1F87-5F09-3312-E2B1C06BD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D8C619-7F7A-9755-F300-B2DB01677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9814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A819C-C63A-DBF9-D62B-F9888A0EF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9C800-03C1-5C1B-3F4B-D1E8B8FE3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2C8B4-15F7-57F2-C845-01187A986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20E6F-1324-A2A8-6D04-54566F1B5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28AC4-1DC2-41D4-C3B4-AB7AC8F56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51066-4BCC-DE9D-8B76-BF40E3C5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0966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5243-EACA-091B-2F20-40D0E96B1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94895F-A14D-6F13-E51F-7D01B8712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0A788-5CF3-D860-04E3-E5D88CA00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546774-4F6D-2FD7-E0F2-87C9B6090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16BB0-329E-2055-D59D-B65E5E3E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AF6E5-D983-6B21-10B5-59F5E177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2933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5C5710-F663-5201-AAF2-D173AF5B9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DC401-A206-AB3D-0CE7-6D8475058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3E6E1-ACD3-A81B-D5BD-EC3B265589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909700-5B26-B349-A03A-2E978DBB6684}" type="datetimeFigureOut">
              <a:rPr lang="en-IL" smtClean="0"/>
              <a:t>24/07/2025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A83C7-B14E-2D8F-1CF0-B9AE418B2D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1502E-7DB4-E474-C7DC-01A152E10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32B4D4-15F8-AB4D-8C25-BF6E1C4A102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460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4816CFE-360A-022F-1EC5-1C8DC0AF9851}"/>
              </a:ext>
            </a:extLst>
          </p:cNvPr>
          <p:cNvGrpSpPr/>
          <p:nvPr/>
        </p:nvGrpSpPr>
        <p:grpSpPr>
          <a:xfrm>
            <a:off x="1109947" y="711926"/>
            <a:ext cx="51289135" cy="5434147"/>
            <a:chOff x="1243875" y="711926"/>
            <a:chExt cx="51289135" cy="5434147"/>
          </a:xfrm>
        </p:grpSpPr>
        <p:pic>
          <p:nvPicPr>
            <p:cNvPr id="4" name="Picture 2" descr="Free Capture the beauty of Mount Fuji with vibrant autumn leaves at Lake Kawaguchi during twilight. Stock Photo">
              <a:extLst>
                <a:ext uri="{FF2B5EF4-FFF2-40B4-BE49-F238E27FC236}">
                  <a16:creationId xmlns:a16="http://schemas.microsoft.com/office/drawing/2014/main" id="{82D8D05B-F180-DD03-DC86-1BBD1A7068D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243875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Free Explore the lively streets of Shinjuku, Tokyo at night with colorful lights and bustling activity. Stock Photo">
              <a:extLst>
                <a:ext uri="{FF2B5EF4-FFF2-40B4-BE49-F238E27FC236}">
                  <a16:creationId xmlns:a16="http://schemas.microsoft.com/office/drawing/2014/main" id="{26FD1E6B-E049-4B89-7A47-FBC16238877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1650982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Free Scenic view of Kiyomizu-dera Temple with cherry blossoms in Kyoto, Japan, capturing traditional Japanese architecture at twilight. Stock Photo">
              <a:extLst>
                <a:ext uri="{FF2B5EF4-FFF2-40B4-BE49-F238E27FC236}">
                  <a16:creationId xmlns:a16="http://schemas.microsoft.com/office/drawing/2014/main" id="{0985395A-BB2F-BC0B-2F10-7CF52D9253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22058089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ree Moody night street with red lanterns in Tokyo Japan, capturing urban charm and cultural essence. Stock Photo">
              <a:extLst>
                <a:ext uri="{FF2B5EF4-FFF2-40B4-BE49-F238E27FC236}">
                  <a16:creationId xmlns:a16="http://schemas.microsoft.com/office/drawing/2014/main" id="{B919CEF2-33B7-1B99-387D-B14F1B4FFEF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51" b="7851"/>
            <a:stretch/>
          </p:blipFill>
          <p:spPr bwMode="auto">
            <a:xfrm>
              <a:off x="42872303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0" descr="Free Three women in colorful kimonos walking through a traditional street in Kyoto, Japan. Stock Photo">
              <a:extLst>
                <a:ext uri="{FF2B5EF4-FFF2-40B4-BE49-F238E27FC236}">
                  <a16:creationId xmlns:a16="http://schemas.microsoft.com/office/drawing/2014/main" id="{5EED85B9-1928-492C-2856-8FDDC9954FA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32465196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04AE278-3967-1D57-C1D7-357BCF6DB6EE}"/>
              </a:ext>
            </a:extLst>
          </p:cNvPr>
          <p:cNvGrpSpPr/>
          <p:nvPr/>
        </p:nvGrpSpPr>
        <p:grpSpPr>
          <a:xfrm>
            <a:off x="-2931227" y="-2076846"/>
            <a:ext cx="18010909" cy="11011693"/>
            <a:chOff x="-2931227" y="-2241765"/>
            <a:chExt cx="18010909" cy="11011693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956C369-F0D5-DFA6-0131-D1FD54E561FF}"/>
                </a:ext>
              </a:extLst>
            </p:cNvPr>
            <p:cNvSpPr/>
            <p:nvPr/>
          </p:nvSpPr>
          <p:spPr>
            <a:xfrm>
              <a:off x="-2931227" y="-2241765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C706C46-2CD9-17C1-FFD5-D651BDFCAA29}"/>
                </a:ext>
              </a:extLst>
            </p:cNvPr>
            <p:cNvSpPr/>
            <p:nvPr/>
          </p:nvSpPr>
          <p:spPr>
            <a:xfrm>
              <a:off x="-2931227" y="5361709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C0009BC-60A6-ED3C-564E-0B92B48ED498}"/>
              </a:ext>
            </a:extLst>
          </p:cNvPr>
          <p:cNvSpPr txBox="1"/>
          <p:nvPr/>
        </p:nvSpPr>
        <p:spPr>
          <a:xfrm>
            <a:off x="4827063" y="204094"/>
            <a:ext cx="2537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Medium" pitchFamily="2" charset="77"/>
              </a:rPr>
              <a:t>JAPAN</a:t>
            </a:r>
            <a:endParaRPr lang="en-IL" sz="48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FF0828-40E4-D685-5AA5-40F006B8C312}"/>
              </a:ext>
            </a:extLst>
          </p:cNvPr>
          <p:cNvSpPr txBox="1"/>
          <p:nvPr/>
        </p:nvSpPr>
        <p:spPr>
          <a:xfrm rot="16200000">
            <a:off x="-2480262" y="3275111"/>
            <a:ext cx="5955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Modern humans arrived in Japan around 38,000 years ago (~36,000 BC)</a:t>
            </a:r>
            <a:endParaRPr lang="en-IL" sz="14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85E75C-9857-54A2-EA35-5C7FF23D5386}"/>
              </a:ext>
            </a:extLst>
          </p:cNvPr>
          <p:cNvSpPr txBox="1"/>
          <p:nvPr/>
        </p:nvSpPr>
        <p:spPr>
          <a:xfrm>
            <a:off x="4289556" y="5869029"/>
            <a:ext cx="361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0" i="0" dirty="0">
                <a:solidFill>
                  <a:srgbClr val="111111"/>
                </a:solidFill>
                <a:effectLst/>
                <a:latin typeface="Balto Web"/>
              </a:rPr>
              <a:t>by domestic flight to Nagasaki Airport. Stepping off of the airport limousine bus into the bustling city center, it was bewildering to imagine so</a:t>
            </a:r>
            <a:endParaRPr lang="en-IL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404113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5EF66E-83F4-A2C3-E65B-EFD065E6D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88EB1C8-0A77-8076-28B4-22BDB9C0338C}"/>
              </a:ext>
            </a:extLst>
          </p:cNvPr>
          <p:cNvGrpSpPr/>
          <p:nvPr/>
        </p:nvGrpSpPr>
        <p:grpSpPr>
          <a:xfrm>
            <a:off x="-8897653" y="711926"/>
            <a:ext cx="51289135" cy="5434147"/>
            <a:chOff x="1243875" y="711926"/>
            <a:chExt cx="51289135" cy="5434147"/>
          </a:xfrm>
        </p:grpSpPr>
        <p:pic>
          <p:nvPicPr>
            <p:cNvPr id="1026" name="Picture 2" descr="Free Capture the beauty of Mount Fuji with vibrant autumn leaves at Lake Kawaguchi during twilight. Stock Photo">
              <a:extLst>
                <a:ext uri="{FF2B5EF4-FFF2-40B4-BE49-F238E27FC236}">
                  <a16:creationId xmlns:a16="http://schemas.microsoft.com/office/drawing/2014/main" id="{228C5AB7-AE7D-BDC2-6368-DC26CDBAB8A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243875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Free Explore the lively streets of Shinjuku, Tokyo at night with colorful lights and bustling activity. Stock Photo">
              <a:extLst>
                <a:ext uri="{FF2B5EF4-FFF2-40B4-BE49-F238E27FC236}">
                  <a16:creationId xmlns:a16="http://schemas.microsoft.com/office/drawing/2014/main" id="{87A15551-BF45-A2A2-18AC-44EE843B58F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1650982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Free Scenic view of Kiyomizu-dera Temple with cherry blossoms in Kyoto, Japan, capturing traditional Japanese architecture at twilight. Stock Photo">
              <a:extLst>
                <a:ext uri="{FF2B5EF4-FFF2-40B4-BE49-F238E27FC236}">
                  <a16:creationId xmlns:a16="http://schemas.microsoft.com/office/drawing/2014/main" id="{704D62E1-EAD7-64AE-B983-FADD0616A96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22058089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ree Moody night street with red lanterns in Tokyo Japan, capturing urban charm and cultural essence. Stock Photo">
              <a:extLst>
                <a:ext uri="{FF2B5EF4-FFF2-40B4-BE49-F238E27FC236}">
                  <a16:creationId xmlns:a16="http://schemas.microsoft.com/office/drawing/2014/main" id="{173C145D-45F0-EC0E-8E16-9625102F022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51" b="7851"/>
            <a:stretch/>
          </p:blipFill>
          <p:spPr bwMode="auto">
            <a:xfrm>
              <a:off x="42872303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Free Three women in colorful kimonos walking through a traditional street in Kyoto, Japan. Stock Photo">
              <a:extLst>
                <a:ext uri="{FF2B5EF4-FFF2-40B4-BE49-F238E27FC236}">
                  <a16:creationId xmlns:a16="http://schemas.microsoft.com/office/drawing/2014/main" id="{824BDB15-B52D-8CB8-95F7-F1FF97D0034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32465196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4D44197-61B1-3763-A235-B9DC2E0284CC}"/>
              </a:ext>
            </a:extLst>
          </p:cNvPr>
          <p:cNvGrpSpPr/>
          <p:nvPr/>
        </p:nvGrpSpPr>
        <p:grpSpPr>
          <a:xfrm>
            <a:off x="-2931227" y="-2076846"/>
            <a:ext cx="18010909" cy="11011693"/>
            <a:chOff x="-2931227" y="-2241765"/>
            <a:chExt cx="18010909" cy="1101169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78A6741F-473F-367C-7643-6F3F4C3A3105}"/>
                </a:ext>
              </a:extLst>
            </p:cNvPr>
            <p:cNvSpPr/>
            <p:nvPr/>
          </p:nvSpPr>
          <p:spPr>
            <a:xfrm>
              <a:off x="-2931227" y="-2241765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A6902A2-72D1-2655-F5A8-CD5A40C920DA}"/>
                </a:ext>
              </a:extLst>
            </p:cNvPr>
            <p:cNvSpPr/>
            <p:nvPr/>
          </p:nvSpPr>
          <p:spPr>
            <a:xfrm>
              <a:off x="-2931227" y="5361709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en-IL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3FB16B1-DB14-5A6B-7C45-F8A967FD4C5A}"/>
              </a:ext>
            </a:extLst>
          </p:cNvPr>
          <p:cNvSpPr txBox="1"/>
          <p:nvPr/>
        </p:nvSpPr>
        <p:spPr>
          <a:xfrm>
            <a:off x="4347632" y="204094"/>
            <a:ext cx="34531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Medium" pitchFamily="2" charset="77"/>
              </a:rPr>
              <a:t>CULTURE</a:t>
            </a:r>
            <a:endParaRPr lang="en-IL" sz="48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0E86B0-2A86-6DDC-A0A6-4D2D3F552DDE}"/>
              </a:ext>
            </a:extLst>
          </p:cNvPr>
          <p:cNvSpPr txBox="1"/>
          <p:nvPr/>
        </p:nvSpPr>
        <p:spPr>
          <a:xfrm>
            <a:off x="4289556" y="5869029"/>
            <a:ext cx="3612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0" i="0" dirty="0">
                <a:solidFill>
                  <a:srgbClr val="111111"/>
                </a:solidFill>
                <a:effectLst/>
                <a:latin typeface="Balto Web"/>
              </a:rPr>
              <a:t> the morning had begun like any other - people went about their business as usual, with many school children having been mobilized to work at munitions Japan. What no-one on the ground </a:t>
            </a:r>
            <a:r>
              <a:rPr lang="en-US" sz="1200" b="0" i="0" dirty="0" err="1">
                <a:solidFill>
                  <a:srgbClr val="111111"/>
                </a:solidFill>
                <a:effectLst/>
                <a:latin typeface="Balto Web"/>
              </a:rPr>
              <a:t>tha</a:t>
            </a:r>
            <a:endParaRPr lang="en-IL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49016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305B7-08D8-E230-E680-E5F0FC593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8B1A8B2-DEC5-7823-39B0-D7A3801481B1}"/>
              </a:ext>
            </a:extLst>
          </p:cNvPr>
          <p:cNvGrpSpPr/>
          <p:nvPr/>
        </p:nvGrpSpPr>
        <p:grpSpPr>
          <a:xfrm>
            <a:off x="-19548568" y="711926"/>
            <a:ext cx="51289135" cy="5434147"/>
            <a:chOff x="1243875" y="711926"/>
            <a:chExt cx="51289135" cy="5434147"/>
          </a:xfrm>
        </p:grpSpPr>
        <p:pic>
          <p:nvPicPr>
            <p:cNvPr id="1026" name="Picture 2" descr="Free Capture the beauty of Mount Fuji with vibrant autumn leaves at Lake Kawaguchi during twilight. Stock Photo">
              <a:extLst>
                <a:ext uri="{FF2B5EF4-FFF2-40B4-BE49-F238E27FC236}">
                  <a16:creationId xmlns:a16="http://schemas.microsoft.com/office/drawing/2014/main" id="{61C5DA02-90A3-A4B9-4FED-7213D5D2BC7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243875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Free Explore the lively streets of Shinjuku, Tokyo at night with colorful lights and bustling activity. Stock Photo">
              <a:extLst>
                <a:ext uri="{FF2B5EF4-FFF2-40B4-BE49-F238E27FC236}">
                  <a16:creationId xmlns:a16="http://schemas.microsoft.com/office/drawing/2014/main" id="{BB58AAFA-E2AF-8615-4E0D-8313312EF3F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1650982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Free Scenic view of Kiyomizu-dera Temple with cherry blossoms in Kyoto, Japan, capturing traditional Japanese architecture at twilight. Stock Photo">
              <a:extLst>
                <a:ext uri="{FF2B5EF4-FFF2-40B4-BE49-F238E27FC236}">
                  <a16:creationId xmlns:a16="http://schemas.microsoft.com/office/drawing/2014/main" id="{760DED05-1699-1B30-FDD5-674215D8185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22058089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ree Moody night street with red lanterns in Tokyo Japan, capturing urban charm and cultural essence. Stock Photo">
              <a:extLst>
                <a:ext uri="{FF2B5EF4-FFF2-40B4-BE49-F238E27FC236}">
                  <a16:creationId xmlns:a16="http://schemas.microsoft.com/office/drawing/2014/main" id="{BF3298B6-4604-74E1-20B5-1DFA8F9A16F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51" b="7851"/>
            <a:stretch/>
          </p:blipFill>
          <p:spPr bwMode="auto">
            <a:xfrm>
              <a:off x="42872303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Free Three women in colorful kimonos walking through a traditional street in Kyoto, Japan. Stock Photo">
              <a:extLst>
                <a:ext uri="{FF2B5EF4-FFF2-40B4-BE49-F238E27FC236}">
                  <a16:creationId xmlns:a16="http://schemas.microsoft.com/office/drawing/2014/main" id="{2FF6EB45-5BF1-2AAF-55E0-C49A507FB2F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32465196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4B37CEF-E189-A757-AA6B-F4FD38DB5807}"/>
              </a:ext>
            </a:extLst>
          </p:cNvPr>
          <p:cNvGrpSpPr/>
          <p:nvPr/>
        </p:nvGrpSpPr>
        <p:grpSpPr>
          <a:xfrm>
            <a:off x="-2931227" y="-2076846"/>
            <a:ext cx="18010909" cy="11011693"/>
            <a:chOff x="-2931227" y="-2241765"/>
            <a:chExt cx="18010909" cy="1101169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4F557AF-3F25-C315-8677-08555474541A}"/>
                </a:ext>
              </a:extLst>
            </p:cNvPr>
            <p:cNvSpPr/>
            <p:nvPr/>
          </p:nvSpPr>
          <p:spPr>
            <a:xfrm>
              <a:off x="-2931227" y="-2241765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FFD0357-4A27-446D-0400-755D840B4BB3}"/>
                </a:ext>
              </a:extLst>
            </p:cNvPr>
            <p:cNvSpPr/>
            <p:nvPr/>
          </p:nvSpPr>
          <p:spPr>
            <a:xfrm>
              <a:off x="-2931227" y="5361709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FDCF01D-E221-AE91-E759-7B26DBD56318}"/>
              </a:ext>
            </a:extLst>
          </p:cNvPr>
          <p:cNvSpPr txBox="1"/>
          <p:nvPr/>
        </p:nvSpPr>
        <p:spPr>
          <a:xfrm>
            <a:off x="5212452" y="204094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Medium" pitchFamily="2" charset="77"/>
              </a:rPr>
              <a:t>FUJI</a:t>
            </a:r>
            <a:endParaRPr lang="en-IL" sz="48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F7DF14-4E88-8513-ADEE-2337399D032C}"/>
              </a:ext>
            </a:extLst>
          </p:cNvPr>
          <p:cNvSpPr txBox="1"/>
          <p:nvPr/>
        </p:nvSpPr>
        <p:spPr>
          <a:xfrm>
            <a:off x="4289556" y="5869029"/>
            <a:ext cx="3612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0" i="0" dirty="0">
                <a:solidFill>
                  <a:srgbClr val="111111"/>
                </a:solidFill>
                <a:effectLst/>
                <a:latin typeface="Balto Web"/>
              </a:rPr>
              <a:t>bustling city center, it was bewildering to imagine so apparently normal a place becoming the scene of such a devastating event as that which befell the city on August 9, 1945.</a:t>
            </a:r>
            <a:endParaRPr lang="en-IL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446570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A39650-2DE6-A5E4-B2CB-E24A23F7C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6B340D3-4954-0D85-2E07-9F7AF86B7ECC}"/>
              </a:ext>
            </a:extLst>
          </p:cNvPr>
          <p:cNvGrpSpPr/>
          <p:nvPr/>
        </p:nvGrpSpPr>
        <p:grpSpPr>
          <a:xfrm>
            <a:off x="-29967186" y="711926"/>
            <a:ext cx="51289135" cy="5434147"/>
            <a:chOff x="1243875" y="711926"/>
            <a:chExt cx="51289135" cy="5434147"/>
          </a:xfrm>
        </p:grpSpPr>
        <p:pic>
          <p:nvPicPr>
            <p:cNvPr id="1026" name="Picture 2" descr="Free Capture the beauty of Mount Fuji with vibrant autumn leaves at Lake Kawaguchi during twilight. Stock Photo">
              <a:extLst>
                <a:ext uri="{FF2B5EF4-FFF2-40B4-BE49-F238E27FC236}">
                  <a16:creationId xmlns:a16="http://schemas.microsoft.com/office/drawing/2014/main" id="{21692435-ACC4-93D1-6D8D-E1819BD2DEE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243875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Free Explore the lively streets of Shinjuku, Tokyo at night with colorful lights and bustling activity. Stock Photo">
              <a:extLst>
                <a:ext uri="{FF2B5EF4-FFF2-40B4-BE49-F238E27FC236}">
                  <a16:creationId xmlns:a16="http://schemas.microsoft.com/office/drawing/2014/main" id="{75631217-48C8-42C7-9510-E97AEDD3B72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1650982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Free Scenic view of Kiyomizu-dera Temple with cherry blossoms in Kyoto, Japan, capturing traditional Japanese architecture at twilight. Stock Photo">
              <a:extLst>
                <a:ext uri="{FF2B5EF4-FFF2-40B4-BE49-F238E27FC236}">
                  <a16:creationId xmlns:a16="http://schemas.microsoft.com/office/drawing/2014/main" id="{34E8DDED-7171-05BD-8572-0B314FBF207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22058089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ree Moody night street with red lanterns in Tokyo Japan, capturing urban charm and cultural essence. Stock Photo">
              <a:extLst>
                <a:ext uri="{FF2B5EF4-FFF2-40B4-BE49-F238E27FC236}">
                  <a16:creationId xmlns:a16="http://schemas.microsoft.com/office/drawing/2014/main" id="{6ED2BE6F-1AF7-9911-136C-5FFF7863C8A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51" b="7851"/>
            <a:stretch/>
          </p:blipFill>
          <p:spPr bwMode="auto">
            <a:xfrm>
              <a:off x="42872303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Free Three women in colorful kimonos walking through a traditional street in Kyoto, Japan. Stock Photo">
              <a:extLst>
                <a:ext uri="{FF2B5EF4-FFF2-40B4-BE49-F238E27FC236}">
                  <a16:creationId xmlns:a16="http://schemas.microsoft.com/office/drawing/2014/main" id="{D07A1534-5EF0-DDC3-BE40-A8528165B6F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32465196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52E2292-C3C7-6CE9-0266-04F828B78CE9}"/>
              </a:ext>
            </a:extLst>
          </p:cNvPr>
          <p:cNvGrpSpPr/>
          <p:nvPr/>
        </p:nvGrpSpPr>
        <p:grpSpPr>
          <a:xfrm>
            <a:off x="-2931227" y="-2076846"/>
            <a:ext cx="18010909" cy="11011693"/>
            <a:chOff x="-2931227" y="-2241765"/>
            <a:chExt cx="18010909" cy="1101169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966B69CC-9837-AF16-6AB7-70B73CFFF2C3}"/>
                </a:ext>
              </a:extLst>
            </p:cNvPr>
            <p:cNvSpPr/>
            <p:nvPr/>
          </p:nvSpPr>
          <p:spPr>
            <a:xfrm>
              <a:off x="-2931227" y="-2241765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5F1CDAF-9CE0-4F59-74C6-6EEE724B1D15}"/>
                </a:ext>
              </a:extLst>
            </p:cNvPr>
            <p:cNvSpPr/>
            <p:nvPr/>
          </p:nvSpPr>
          <p:spPr>
            <a:xfrm>
              <a:off x="-2931227" y="5361709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B6CEC6F-60B2-2384-9901-F4BFEB212B1B}"/>
              </a:ext>
            </a:extLst>
          </p:cNvPr>
          <p:cNvSpPr txBox="1"/>
          <p:nvPr/>
        </p:nvSpPr>
        <p:spPr>
          <a:xfrm>
            <a:off x="4045466" y="204094"/>
            <a:ext cx="4057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Medium" pitchFamily="2" charset="77"/>
              </a:rPr>
              <a:t>TRADITION</a:t>
            </a:r>
            <a:endParaRPr lang="en-IL" sz="48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4EFCC9-F1BE-D23E-CE5B-D27CDB2D435F}"/>
              </a:ext>
            </a:extLst>
          </p:cNvPr>
          <p:cNvSpPr txBox="1"/>
          <p:nvPr/>
        </p:nvSpPr>
        <p:spPr>
          <a:xfrm>
            <a:off x="4289556" y="5869029"/>
            <a:ext cx="3612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0" i="0" dirty="0">
                <a:solidFill>
                  <a:srgbClr val="111111"/>
                </a:solidFill>
                <a:effectLst/>
                <a:latin typeface="Balto Web"/>
              </a:rPr>
              <a:t> by domestic flight to Nagasaki Airport. Stepping off of the airport limousine bus into the bustling city center, it was bewildering to imagine so apparently normal a place </a:t>
            </a:r>
            <a:r>
              <a:rPr lang="en-US" sz="1200" b="0" i="0" dirty="0" err="1">
                <a:solidFill>
                  <a:srgbClr val="111111"/>
                </a:solidFill>
                <a:effectLst/>
                <a:latin typeface="Balto Web"/>
              </a:rPr>
              <a:t>bec</a:t>
            </a:r>
            <a:endParaRPr lang="en-IL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567385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0F5F-F62C-E9DE-7E3E-32A1EFF28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CC31281-0F2E-5F97-9CA8-F76AC0373252}"/>
              </a:ext>
            </a:extLst>
          </p:cNvPr>
          <p:cNvGrpSpPr/>
          <p:nvPr/>
        </p:nvGrpSpPr>
        <p:grpSpPr>
          <a:xfrm>
            <a:off x="-40136423" y="711926"/>
            <a:ext cx="51289135" cy="5434147"/>
            <a:chOff x="1243875" y="711926"/>
            <a:chExt cx="51289135" cy="5434147"/>
          </a:xfrm>
        </p:grpSpPr>
        <p:pic>
          <p:nvPicPr>
            <p:cNvPr id="1026" name="Picture 2" descr="Free Capture the beauty of Mount Fuji with vibrant autumn leaves at Lake Kawaguchi during twilight. Stock Photo">
              <a:extLst>
                <a:ext uri="{FF2B5EF4-FFF2-40B4-BE49-F238E27FC236}">
                  <a16:creationId xmlns:a16="http://schemas.microsoft.com/office/drawing/2014/main" id="{F16E15E0-922C-A1FE-24AA-66357ACB646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243875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Free Explore the lively streets of Shinjuku, Tokyo at night with colorful lights and bustling activity. Stock Photo">
              <a:extLst>
                <a:ext uri="{FF2B5EF4-FFF2-40B4-BE49-F238E27FC236}">
                  <a16:creationId xmlns:a16="http://schemas.microsoft.com/office/drawing/2014/main" id="{C7FC4270-C11D-A9D3-16B9-DF53C4C7F80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11650982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Free Scenic view of Kiyomizu-dera Temple with cherry blossoms in Kyoto, Japan, capturing traditional Japanese architecture at twilight. Stock Photo">
              <a:extLst>
                <a:ext uri="{FF2B5EF4-FFF2-40B4-BE49-F238E27FC236}">
                  <a16:creationId xmlns:a16="http://schemas.microsoft.com/office/drawing/2014/main" id="{A558B261-995F-9206-4E82-64C729082ED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22058089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ree Moody night street with red lanterns in Tokyo Japan, capturing urban charm and cultural essence. Stock Photo">
              <a:extLst>
                <a:ext uri="{FF2B5EF4-FFF2-40B4-BE49-F238E27FC236}">
                  <a16:creationId xmlns:a16="http://schemas.microsoft.com/office/drawing/2014/main" id="{315B4296-D261-27A9-BA3B-E0C75509458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51" b="7851"/>
            <a:stretch/>
          </p:blipFill>
          <p:spPr bwMode="auto">
            <a:xfrm>
              <a:off x="42872303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Free Three women in colorful kimonos walking through a traditional street in Kyoto, Japan. Stock Photo">
              <a:extLst>
                <a:ext uri="{FF2B5EF4-FFF2-40B4-BE49-F238E27FC236}">
                  <a16:creationId xmlns:a16="http://schemas.microsoft.com/office/drawing/2014/main" id="{D15D98FC-6AF0-FF93-F477-12AA2254ECD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 bwMode="auto">
            <a:xfrm>
              <a:off x="32465196" y="711926"/>
              <a:ext cx="9660707" cy="5434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C4B0E3C-4769-E088-A447-8753E6CB5427}"/>
              </a:ext>
            </a:extLst>
          </p:cNvPr>
          <p:cNvGrpSpPr/>
          <p:nvPr/>
        </p:nvGrpSpPr>
        <p:grpSpPr>
          <a:xfrm>
            <a:off x="-2931227" y="-2076846"/>
            <a:ext cx="18010909" cy="11011693"/>
            <a:chOff x="-2931227" y="-2241765"/>
            <a:chExt cx="18010909" cy="1101169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BEB46EE-96CB-069D-C034-7A107D7CAE7E}"/>
                </a:ext>
              </a:extLst>
            </p:cNvPr>
            <p:cNvSpPr/>
            <p:nvPr/>
          </p:nvSpPr>
          <p:spPr>
            <a:xfrm>
              <a:off x="-2931227" y="-2241765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583DC17-850A-7420-59A9-E07C32266EA3}"/>
                </a:ext>
              </a:extLst>
            </p:cNvPr>
            <p:cNvSpPr/>
            <p:nvPr/>
          </p:nvSpPr>
          <p:spPr>
            <a:xfrm>
              <a:off x="-2931227" y="5361709"/>
              <a:ext cx="18010909" cy="34082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1" eaLnBrk="1" latinLnBrk="0" hangingPunct="1"/>
              <a:endParaRPr lang="en-IL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2EEC86B-3CF3-E4EA-4ED1-65160D606793}"/>
              </a:ext>
            </a:extLst>
          </p:cNvPr>
          <p:cNvSpPr txBox="1"/>
          <p:nvPr/>
        </p:nvSpPr>
        <p:spPr>
          <a:xfrm>
            <a:off x="4491232" y="204094"/>
            <a:ext cx="32095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Medium" pitchFamily="2" charset="77"/>
              </a:rPr>
              <a:t>STREETS</a:t>
            </a:r>
            <a:endParaRPr lang="en-IL" sz="48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3AA78D-1B2B-C9EB-61E4-774ED01331F5}"/>
              </a:ext>
            </a:extLst>
          </p:cNvPr>
          <p:cNvSpPr txBox="1"/>
          <p:nvPr/>
        </p:nvSpPr>
        <p:spPr>
          <a:xfrm>
            <a:off x="4289556" y="5869029"/>
            <a:ext cx="3612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0" i="0" dirty="0">
                <a:solidFill>
                  <a:srgbClr val="111111"/>
                </a:solidFill>
                <a:effectLst/>
                <a:latin typeface="Balto Web"/>
              </a:rPr>
              <a:t>ness as usual, with many school children having been mobilized to work at munitions factories located throughout the city, then one of the largest seaports in western Japan. What no-one on the ground that day could have known was that a second atomic bomb, </a:t>
            </a:r>
            <a:r>
              <a:rPr lang="en-US" sz="1200" b="0" i="0" dirty="0" err="1">
                <a:solidFill>
                  <a:srgbClr val="111111"/>
                </a:solidFill>
                <a:effectLst/>
                <a:latin typeface="Balto Web"/>
              </a:rPr>
              <a:t>ev</a:t>
            </a:r>
            <a:endParaRPr lang="en-IL" sz="12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C3CFE5-8D89-9DCE-6189-2EE1706FA55D}"/>
              </a:ext>
            </a:extLst>
          </p:cNvPr>
          <p:cNvSpPr txBox="1"/>
          <p:nvPr/>
        </p:nvSpPr>
        <p:spPr>
          <a:xfrm rot="5400000">
            <a:off x="8694753" y="3275112"/>
            <a:ext cx="5955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Modern humans arrived in Japan around 38,000 years ago (~36,000 BC)</a:t>
            </a:r>
            <a:endParaRPr lang="en-IL" sz="1400" spc="3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5418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208</Words>
  <Application>Microsoft Macintosh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Balto Web</vt:lpstr>
      <vt:lpstr>Montserrat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Gal Spivak</dc:creator>
  <cp:lastModifiedBy>Mor Kimhi</cp:lastModifiedBy>
  <cp:revision>4</cp:revision>
  <dcterms:created xsi:type="dcterms:W3CDTF">2025-06-12T10:11:08Z</dcterms:created>
  <dcterms:modified xsi:type="dcterms:W3CDTF">2025-07-24T11:57:34Z</dcterms:modified>
</cp:coreProperties>
</file>