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10692000" cx="7560000"/>
  <p:notesSz cx="6858000" cy="9144000"/>
  <p:embeddedFontLst>
    <p:embeddedFont>
      <p:font typeface="Limelight"/>
      <p:regular r:id="rId7"/>
    </p:embeddedFont>
    <p:embeddedFont>
      <p:font typeface="Abril Fatface"/>
      <p:regular r:id="rId8"/>
    </p:embeddedFont>
    <p:embeddedFont>
      <p:font typeface="Alegreya"/>
      <p:regular r:id="rId9"/>
      <p:bold r:id="rId10"/>
      <p:italic r:id="rId11"/>
      <p:boldItalic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227">
          <p15:clr>
            <a:srgbClr val="747775"/>
          </p15:clr>
        </p15:guide>
        <p15:guide id="2" pos="4535">
          <p15:clr>
            <a:srgbClr val="747775"/>
          </p15:clr>
        </p15:guide>
        <p15:guide id="3" pos="1587">
          <p15:clr>
            <a:srgbClr val="747775"/>
          </p15:clr>
        </p15:guide>
        <p15:guide id="4" pos="1701">
          <p15:clr>
            <a:srgbClr val="747775"/>
          </p15:clr>
        </p15:guide>
        <p15:guide id="5" pos="3061">
          <p15:clr>
            <a:srgbClr val="747775"/>
          </p15:clr>
        </p15:guide>
        <p15:guide id="6" pos="3175">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27"/>
        <p:guide pos="4535"/>
        <p:guide pos="1587"/>
        <p:guide pos="1701"/>
        <p:guide pos="3061"/>
        <p:guide pos="3175"/>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font" Target="fonts/Alegreya-italic.fntdata"/><Relationship Id="rId10" Type="http://schemas.openxmlformats.org/officeDocument/2006/relationships/font" Target="fonts/Alegreya-bold.fntdata"/><Relationship Id="rId12" Type="http://schemas.openxmlformats.org/officeDocument/2006/relationships/font" Target="fonts/Alegreya-boldItalic.fntdata"/><Relationship Id="rId9" Type="http://schemas.openxmlformats.org/officeDocument/2006/relationships/font" Target="fonts/Alegreya-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Limelight-regular.fntdata"/><Relationship Id="rId8" Type="http://schemas.openxmlformats.org/officeDocument/2006/relationships/font" Target="fonts/AbrilFatface-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ru"/>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360800" y="310300"/>
            <a:ext cx="6840600" cy="86575"/>
            <a:chOff x="360800" y="310300"/>
            <a:chExt cx="6840600" cy="86575"/>
          </a:xfrm>
        </p:grpSpPr>
        <p:cxnSp>
          <p:nvCxnSpPr>
            <p:cNvPr id="55" name="Google Shape;55;p13"/>
            <p:cNvCxnSpPr/>
            <p:nvPr/>
          </p:nvCxnSpPr>
          <p:spPr>
            <a:xfrm>
              <a:off x="360800" y="310300"/>
              <a:ext cx="6840600" cy="0"/>
            </a:xfrm>
            <a:prstGeom prst="straightConnector1">
              <a:avLst/>
            </a:prstGeom>
            <a:noFill/>
            <a:ln cap="flat" cmpd="sng" w="38100">
              <a:solidFill>
                <a:srgbClr val="3C3C3B"/>
              </a:solidFill>
              <a:prstDash val="solid"/>
              <a:round/>
              <a:headEnd len="med" w="med" type="none"/>
              <a:tailEnd len="med" w="med" type="none"/>
            </a:ln>
          </p:spPr>
        </p:cxnSp>
        <p:cxnSp>
          <p:nvCxnSpPr>
            <p:cNvPr id="56" name="Google Shape;56;p13"/>
            <p:cNvCxnSpPr/>
            <p:nvPr/>
          </p:nvCxnSpPr>
          <p:spPr>
            <a:xfrm>
              <a:off x="360800" y="396875"/>
              <a:ext cx="6840600" cy="0"/>
            </a:xfrm>
            <a:prstGeom prst="straightConnector1">
              <a:avLst/>
            </a:prstGeom>
            <a:noFill/>
            <a:ln cap="flat" cmpd="sng" w="19050">
              <a:solidFill>
                <a:srgbClr val="3C3C3B"/>
              </a:solidFill>
              <a:prstDash val="solid"/>
              <a:round/>
              <a:headEnd len="med" w="med" type="none"/>
              <a:tailEnd len="med" w="med" type="none"/>
            </a:ln>
          </p:spPr>
        </p:cxnSp>
      </p:grpSp>
      <p:sp>
        <p:nvSpPr>
          <p:cNvPr id="57" name="Google Shape;57;p13"/>
          <p:cNvSpPr txBox="1"/>
          <p:nvPr/>
        </p:nvSpPr>
        <p:spPr>
          <a:xfrm>
            <a:off x="97650" y="584725"/>
            <a:ext cx="7382100" cy="738900"/>
          </a:xfrm>
          <a:prstGeom prst="rect">
            <a:avLst/>
          </a:prstGeom>
          <a:noFill/>
          <a:ln>
            <a:noFill/>
          </a:ln>
        </p:spPr>
        <p:txBody>
          <a:bodyPr anchorCtr="0" anchor="t" bIns="0" lIns="0" spcFirstLastPara="1" rIns="0" wrap="square" tIns="0">
            <a:spAutoFit/>
          </a:bodyPr>
          <a:lstStyle/>
          <a:p>
            <a:pPr indent="0" lvl="0" marL="0" rtl="0" algn="ctr">
              <a:spcBef>
                <a:spcPts val="0"/>
              </a:spcBef>
              <a:spcAft>
                <a:spcPts val="0"/>
              </a:spcAft>
              <a:buNone/>
            </a:pPr>
            <a:r>
              <a:rPr lang="ru" sz="4800">
                <a:solidFill>
                  <a:srgbClr val="3C3C3B"/>
                </a:solidFill>
                <a:latin typeface="Abril Fatface"/>
                <a:ea typeface="Abril Fatface"/>
                <a:cs typeface="Abril Fatface"/>
                <a:sym typeface="Abril Fatface"/>
              </a:rPr>
              <a:t>REFLECTION </a:t>
            </a:r>
            <a:r>
              <a:rPr lang="ru" sz="4800">
                <a:solidFill>
                  <a:srgbClr val="741B47"/>
                </a:solidFill>
                <a:latin typeface="Abril Fatface"/>
                <a:ea typeface="Abril Fatface"/>
                <a:cs typeface="Abril Fatface"/>
                <a:sym typeface="Abril Fatface"/>
              </a:rPr>
              <a:t>JOURNALS</a:t>
            </a:r>
            <a:endParaRPr sz="4800">
              <a:solidFill>
                <a:srgbClr val="741B47"/>
              </a:solidFill>
              <a:latin typeface="Abril Fatface"/>
              <a:ea typeface="Abril Fatface"/>
              <a:cs typeface="Abril Fatface"/>
              <a:sym typeface="Abril Fatface"/>
            </a:endParaRPr>
          </a:p>
        </p:txBody>
      </p:sp>
      <p:grpSp>
        <p:nvGrpSpPr>
          <p:cNvPr id="58" name="Google Shape;58;p13"/>
          <p:cNvGrpSpPr/>
          <p:nvPr/>
        </p:nvGrpSpPr>
        <p:grpSpPr>
          <a:xfrm>
            <a:off x="351975" y="1338925"/>
            <a:ext cx="6840725" cy="360900"/>
            <a:chOff x="360675" y="2157550"/>
            <a:chExt cx="6840725" cy="360900"/>
          </a:xfrm>
        </p:grpSpPr>
        <p:sp>
          <p:nvSpPr>
            <p:cNvPr id="59" name="Google Shape;59;p13"/>
            <p:cNvSpPr/>
            <p:nvPr/>
          </p:nvSpPr>
          <p:spPr>
            <a:xfrm>
              <a:off x="360800" y="2157550"/>
              <a:ext cx="6840600" cy="360900"/>
            </a:xfrm>
            <a:prstGeom prst="rect">
              <a:avLst/>
            </a:prstGeom>
            <a:solidFill>
              <a:srgbClr val="3C3C3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3"/>
            <p:cNvSpPr txBox="1"/>
            <p:nvPr/>
          </p:nvSpPr>
          <p:spPr>
            <a:xfrm>
              <a:off x="360675" y="2238180"/>
              <a:ext cx="6840600" cy="2718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None/>
              </a:pPr>
              <a:r>
                <a:rPr lang="ru">
                  <a:solidFill>
                    <a:schemeClr val="lt1"/>
                  </a:solidFill>
                  <a:latin typeface="Limelight"/>
                  <a:ea typeface="Limelight"/>
                  <a:cs typeface="Limelight"/>
                  <a:sym typeface="Limelight"/>
                </a:rPr>
                <a:t>March 11th, 2025</a:t>
              </a:r>
              <a:endParaRPr>
                <a:solidFill>
                  <a:schemeClr val="lt1"/>
                </a:solidFill>
                <a:latin typeface="Limelight"/>
                <a:ea typeface="Limelight"/>
                <a:cs typeface="Limelight"/>
                <a:sym typeface="Limelight"/>
              </a:endParaRPr>
            </a:p>
          </p:txBody>
        </p:sp>
      </p:grpSp>
      <p:sp>
        <p:nvSpPr>
          <p:cNvPr id="61" name="Google Shape;61;p13"/>
          <p:cNvSpPr txBox="1"/>
          <p:nvPr/>
        </p:nvSpPr>
        <p:spPr>
          <a:xfrm>
            <a:off x="334500" y="1865700"/>
            <a:ext cx="6891000" cy="231000"/>
          </a:xfrm>
          <a:prstGeom prst="rect">
            <a:avLst/>
          </a:prstGeom>
          <a:noFill/>
          <a:ln>
            <a:noFill/>
          </a:ln>
        </p:spPr>
        <p:txBody>
          <a:bodyPr anchorCtr="0" anchor="t" bIns="0" lIns="0" spcFirstLastPara="1" rIns="0" wrap="square" tIns="0">
            <a:spAutoFit/>
          </a:bodyPr>
          <a:lstStyle/>
          <a:p>
            <a:pPr indent="0" lvl="0" marL="0" rtl="0" algn="ctr">
              <a:spcBef>
                <a:spcPts val="0"/>
              </a:spcBef>
              <a:spcAft>
                <a:spcPts val="0"/>
              </a:spcAft>
              <a:buNone/>
            </a:pPr>
            <a:r>
              <a:rPr lang="ru" sz="1500">
                <a:solidFill>
                  <a:srgbClr val="3C3C3B"/>
                </a:solidFill>
                <a:latin typeface="Limelight"/>
                <a:ea typeface="Limelight"/>
                <a:cs typeface="Limelight"/>
                <a:sym typeface="Limelight"/>
              </a:rPr>
              <a:t>Rethinking Discipline: The Shift That Reshaped Classroom Culture</a:t>
            </a:r>
            <a:endParaRPr sz="1500">
              <a:solidFill>
                <a:srgbClr val="3C3C3B"/>
              </a:solidFill>
              <a:latin typeface="Limelight"/>
              <a:ea typeface="Limelight"/>
              <a:cs typeface="Limelight"/>
              <a:sym typeface="Limelight"/>
            </a:endParaRPr>
          </a:p>
        </p:txBody>
      </p:sp>
      <p:sp>
        <p:nvSpPr>
          <p:cNvPr id="62" name="Google Shape;62;p13"/>
          <p:cNvSpPr txBox="1"/>
          <p:nvPr/>
        </p:nvSpPr>
        <p:spPr>
          <a:xfrm>
            <a:off x="335538" y="2262577"/>
            <a:ext cx="2176800" cy="2816700"/>
          </a:xfrm>
          <a:prstGeom prst="rect">
            <a:avLst/>
          </a:prstGeom>
          <a:noFill/>
          <a:ln>
            <a:noFill/>
          </a:ln>
        </p:spPr>
        <p:txBody>
          <a:bodyPr anchorCtr="0" anchor="t" bIns="0" lIns="0" spcFirstLastPara="1" rIns="0" wrap="square" tIns="0">
            <a:spAutoFit/>
          </a:bodyPr>
          <a:lstStyle/>
          <a:p>
            <a:pPr indent="0" lvl="0" marL="0" rtl="0" algn="just">
              <a:spcBef>
                <a:spcPts val="0"/>
              </a:spcBef>
              <a:spcAft>
                <a:spcPts val="0"/>
              </a:spcAft>
              <a:buNone/>
            </a:pPr>
            <a:r>
              <a:rPr b="1" lang="ru" sz="1500">
                <a:solidFill>
                  <a:srgbClr val="3C3C3B"/>
                </a:solidFill>
                <a:latin typeface="Alegreya"/>
                <a:ea typeface="Alegreya"/>
                <a:cs typeface="Alegreya"/>
                <a:sym typeface="Alegreya"/>
              </a:rPr>
              <a:t>Classroom Context</a:t>
            </a:r>
            <a:endParaRPr b="1" sz="1500">
              <a:solidFill>
                <a:srgbClr val="3C3C3B"/>
              </a:solidFill>
              <a:latin typeface="Alegreya"/>
              <a:ea typeface="Alegreya"/>
              <a:cs typeface="Alegreya"/>
              <a:sym typeface="Alegreya"/>
            </a:endParaRPr>
          </a:p>
          <a:p>
            <a:pPr indent="0" lvl="0" marL="0" rtl="0" algn="just">
              <a:spcBef>
                <a:spcPts val="0"/>
              </a:spcBef>
              <a:spcAft>
                <a:spcPts val="0"/>
              </a:spcAft>
              <a:buNone/>
            </a:pPr>
            <a:r>
              <a:rPr lang="ru" sz="1200">
                <a:solidFill>
                  <a:srgbClr val="3C3C3B"/>
                </a:solidFill>
                <a:latin typeface="Alegreya"/>
                <a:ea typeface="Alegreya"/>
                <a:cs typeface="Alegreya"/>
                <a:sym typeface="Alegreya"/>
              </a:rPr>
              <a:t>Today's class took a positive turn. Mr. Barnes shared with Shaktie and me that during the last exam, he caught a student using a cell phone. In response, he implemented a stricter policy—any student caught with a phone out is immediately asked to leave the classroom. This change has led to noticeable benefits, including increased student participation and more focused discussions, reducing distractions and enhancing overall engagement.</a:t>
            </a:r>
            <a:endParaRPr sz="1200">
              <a:solidFill>
                <a:srgbClr val="3C3C3B"/>
              </a:solidFill>
              <a:latin typeface="Alegreya"/>
              <a:ea typeface="Alegreya"/>
              <a:cs typeface="Alegreya"/>
              <a:sym typeface="Alegreya"/>
            </a:endParaRPr>
          </a:p>
        </p:txBody>
      </p:sp>
      <p:grpSp>
        <p:nvGrpSpPr>
          <p:cNvPr id="63" name="Google Shape;63;p13"/>
          <p:cNvGrpSpPr/>
          <p:nvPr/>
        </p:nvGrpSpPr>
        <p:grpSpPr>
          <a:xfrm>
            <a:off x="2699988" y="2291438"/>
            <a:ext cx="4494725" cy="2864800"/>
            <a:chOff x="2706675" y="2799775"/>
            <a:chExt cx="4494725" cy="2864800"/>
          </a:xfrm>
        </p:grpSpPr>
        <p:sp>
          <p:nvSpPr>
            <p:cNvPr id="64" name="Google Shape;64;p13"/>
            <p:cNvSpPr/>
            <p:nvPr/>
          </p:nvSpPr>
          <p:spPr>
            <a:xfrm>
              <a:off x="2706675" y="2799775"/>
              <a:ext cx="4486800" cy="2864700"/>
            </a:xfrm>
            <a:prstGeom prst="rect">
              <a:avLst/>
            </a:prstGeom>
            <a:solidFill>
              <a:srgbClr val="5B1E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3"/>
            <p:cNvSpPr/>
            <p:nvPr/>
          </p:nvSpPr>
          <p:spPr>
            <a:xfrm>
              <a:off x="5585300" y="5433575"/>
              <a:ext cx="1616100" cy="231000"/>
            </a:xfrm>
            <a:prstGeom prst="rect">
              <a:avLst/>
            </a:prstGeom>
            <a:solidFill>
              <a:srgbClr val="5B1E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cxnSp>
        <p:nvCxnSpPr>
          <p:cNvPr id="66" name="Google Shape;66;p13"/>
          <p:cNvCxnSpPr/>
          <p:nvPr/>
        </p:nvCxnSpPr>
        <p:spPr>
          <a:xfrm>
            <a:off x="353138" y="5350984"/>
            <a:ext cx="6840600" cy="0"/>
          </a:xfrm>
          <a:prstGeom prst="straightConnector1">
            <a:avLst/>
          </a:prstGeom>
          <a:noFill/>
          <a:ln cap="flat" cmpd="sng" w="19050">
            <a:solidFill>
              <a:schemeClr val="dk2"/>
            </a:solidFill>
            <a:prstDash val="solid"/>
            <a:round/>
            <a:headEnd len="med" w="med" type="none"/>
            <a:tailEnd len="med" w="med" type="none"/>
          </a:ln>
        </p:spPr>
      </p:cxnSp>
      <p:sp>
        <p:nvSpPr>
          <p:cNvPr id="67" name="Google Shape;67;p13"/>
          <p:cNvSpPr txBox="1"/>
          <p:nvPr/>
        </p:nvSpPr>
        <p:spPr>
          <a:xfrm>
            <a:off x="248900" y="5516850"/>
            <a:ext cx="2347200" cy="9852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3200">
                <a:solidFill>
                  <a:srgbClr val="3C3C3B"/>
                </a:solidFill>
                <a:latin typeface="Limelight"/>
                <a:ea typeface="Limelight"/>
                <a:cs typeface="Limelight"/>
                <a:sym typeface="Limelight"/>
              </a:rPr>
              <a:t>Rules Redefined</a:t>
            </a:r>
            <a:endParaRPr sz="3200">
              <a:solidFill>
                <a:srgbClr val="3C3C3B"/>
              </a:solidFill>
              <a:latin typeface="Limelight"/>
              <a:ea typeface="Limelight"/>
              <a:cs typeface="Limelight"/>
              <a:sym typeface="Limelight"/>
            </a:endParaRPr>
          </a:p>
        </p:txBody>
      </p:sp>
      <p:sp>
        <p:nvSpPr>
          <p:cNvPr id="68" name="Google Shape;68;p13"/>
          <p:cNvSpPr txBox="1"/>
          <p:nvPr/>
        </p:nvSpPr>
        <p:spPr>
          <a:xfrm>
            <a:off x="2683937" y="5475364"/>
            <a:ext cx="2176800" cy="4663800"/>
          </a:xfrm>
          <a:prstGeom prst="rect">
            <a:avLst/>
          </a:prstGeom>
          <a:noFill/>
          <a:ln>
            <a:noFill/>
          </a:ln>
        </p:spPr>
        <p:txBody>
          <a:bodyPr anchorCtr="0" anchor="t" bIns="0" lIns="0" spcFirstLastPara="1" rIns="0" wrap="square" tIns="0">
            <a:spAutoFit/>
          </a:bodyPr>
          <a:lstStyle/>
          <a:p>
            <a:pPr indent="0" lvl="0" marL="0" rtl="0" algn="just">
              <a:spcBef>
                <a:spcPts val="0"/>
              </a:spcBef>
              <a:spcAft>
                <a:spcPts val="0"/>
              </a:spcAft>
              <a:buNone/>
            </a:pPr>
            <a:r>
              <a:rPr b="1" lang="ru" sz="1500">
                <a:solidFill>
                  <a:srgbClr val="3C3C3B"/>
                </a:solidFill>
                <a:latin typeface="Alegreya"/>
                <a:ea typeface="Alegreya"/>
                <a:cs typeface="Alegreya"/>
                <a:sym typeface="Alegreya"/>
              </a:rPr>
              <a:t>Classroom Insight</a:t>
            </a:r>
            <a:endParaRPr sz="1200">
              <a:solidFill>
                <a:srgbClr val="3C3C3B"/>
              </a:solidFill>
              <a:latin typeface="Alegreya"/>
              <a:ea typeface="Alegreya"/>
              <a:cs typeface="Alegreya"/>
              <a:sym typeface="Alegreya"/>
            </a:endParaRPr>
          </a:p>
          <a:p>
            <a:pPr indent="0" lvl="0" marL="0" rtl="0" algn="just">
              <a:spcBef>
                <a:spcPts val="0"/>
              </a:spcBef>
              <a:spcAft>
                <a:spcPts val="0"/>
              </a:spcAft>
              <a:buNone/>
            </a:pPr>
            <a:r>
              <a:rPr lang="ru" sz="1200">
                <a:solidFill>
                  <a:srgbClr val="3C3C3B"/>
                </a:solidFill>
                <a:latin typeface="Alegreya"/>
                <a:ea typeface="Alegreya"/>
                <a:cs typeface="Alegreya"/>
                <a:sym typeface="Alegreya"/>
              </a:rPr>
              <a:t>Formative assessments have helped us engage with students and make them feel comfortable asking for help, especially during handout activities at the end of class. As I move around the room, I’ve noticed that students take notes on blank paper without any structure. This method may not be effective for geometry. Since the subject relies heavily on shapes, students may become distracted trying to draw them accurately, causing them to fall behind in the lesson. Additionally, incorrect drawings of shapes, sides, or angles could lead to confusion when reviewing notes</a:t>
            </a:r>
            <a:r>
              <a:rPr lang="ru" sz="1200">
                <a:solidFill>
                  <a:srgbClr val="3C3C3B"/>
                </a:solidFill>
                <a:latin typeface="Alegreya"/>
                <a:ea typeface="Alegreya"/>
                <a:cs typeface="Alegreya"/>
                <a:sym typeface="Alegreya"/>
              </a:rPr>
              <a:t>. </a:t>
            </a:r>
            <a:r>
              <a:rPr lang="ru" sz="1200">
                <a:solidFill>
                  <a:srgbClr val="3C3C3B"/>
                </a:solidFill>
                <a:latin typeface="Alegreya"/>
                <a:ea typeface="Alegreya"/>
                <a:cs typeface="Alegreya"/>
                <a:sym typeface="Alegreya"/>
              </a:rPr>
              <a:t>Providing structured or </a:t>
            </a:r>
            <a:r>
              <a:rPr lang="ru" sz="1200">
                <a:solidFill>
                  <a:srgbClr val="3C3C3B"/>
                </a:solidFill>
                <a:latin typeface="Alegreya"/>
                <a:ea typeface="Alegreya"/>
                <a:cs typeface="Alegreya"/>
                <a:sym typeface="Alegreya"/>
              </a:rPr>
              <a:t>pre written</a:t>
            </a:r>
            <a:r>
              <a:rPr lang="ru" sz="1200">
                <a:solidFill>
                  <a:srgbClr val="3C3C3B"/>
                </a:solidFill>
                <a:latin typeface="Alegreya"/>
                <a:ea typeface="Alegreya"/>
                <a:cs typeface="Alegreya"/>
                <a:sym typeface="Alegreya"/>
              </a:rPr>
              <a:t> notes would help students focus on problem-solving steps rather than drawing. This approach would improve clarity, organization, and overall understanding.</a:t>
            </a:r>
            <a:endParaRPr sz="1200">
              <a:solidFill>
                <a:srgbClr val="3C3C3B"/>
              </a:solidFill>
              <a:latin typeface="Alegreya"/>
              <a:ea typeface="Alegreya"/>
              <a:cs typeface="Alegreya"/>
              <a:sym typeface="Alegreya"/>
            </a:endParaRPr>
          </a:p>
        </p:txBody>
      </p:sp>
      <p:sp>
        <p:nvSpPr>
          <p:cNvPr id="69" name="Google Shape;69;p13"/>
          <p:cNvSpPr txBox="1"/>
          <p:nvPr/>
        </p:nvSpPr>
        <p:spPr>
          <a:xfrm>
            <a:off x="5032324" y="5440650"/>
            <a:ext cx="2275200" cy="4894800"/>
          </a:xfrm>
          <a:prstGeom prst="rect">
            <a:avLst/>
          </a:prstGeom>
          <a:noFill/>
          <a:ln>
            <a:noFill/>
          </a:ln>
        </p:spPr>
        <p:txBody>
          <a:bodyPr anchorCtr="0" anchor="t" bIns="0" lIns="0" spcFirstLastPara="1" rIns="0" wrap="square" tIns="0">
            <a:spAutoFit/>
          </a:bodyPr>
          <a:lstStyle/>
          <a:p>
            <a:pPr indent="0" lvl="0" marL="0" rtl="0" algn="just">
              <a:spcBef>
                <a:spcPts val="0"/>
              </a:spcBef>
              <a:spcAft>
                <a:spcPts val="0"/>
              </a:spcAft>
              <a:buNone/>
            </a:pPr>
            <a:r>
              <a:rPr b="1" lang="ru" sz="1500">
                <a:solidFill>
                  <a:srgbClr val="3C3C3B"/>
                </a:solidFill>
                <a:latin typeface="Alegreya"/>
                <a:ea typeface="Alegreya"/>
                <a:cs typeface="Alegreya"/>
                <a:sym typeface="Alegreya"/>
              </a:rPr>
              <a:t>Planning</a:t>
            </a:r>
            <a:endParaRPr sz="1200">
              <a:solidFill>
                <a:srgbClr val="3C3C3B"/>
              </a:solidFill>
              <a:latin typeface="Alegreya"/>
              <a:ea typeface="Alegreya"/>
              <a:cs typeface="Alegreya"/>
              <a:sym typeface="Alegreya"/>
            </a:endParaRPr>
          </a:p>
          <a:p>
            <a:pPr indent="0" lvl="0" marL="0" rtl="0" algn="just">
              <a:spcBef>
                <a:spcPts val="0"/>
              </a:spcBef>
              <a:spcAft>
                <a:spcPts val="0"/>
              </a:spcAft>
              <a:buNone/>
            </a:pPr>
            <a:r>
              <a:rPr lang="ru" sz="1200">
                <a:solidFill>
                  <a:srgbClr val="3C3C3B"/>
                </a:solidFill>
                <a:latin typeface="Alegreya"/>
                <a:ea typeface="Alegreya"/>
                <a:cs typeface="Alegreya"/>
                <a:sym typeface="Alegreya"/>
              </a:rPr>
              <a:t>Today’s formative assessment brought geometry to life by connecting it to the real world. We asked students to share examples of geometric concepts they encounter in their daily lives, which led to a great student-led discussion. It was exciting to see so many students participate, especially those who usually stay quiet. Moments like these remind us how important discussions are—they not only boost engagement but also give us a clearer picture of how well students understand the material.</a:t>
            </a:r>
            <a:endParaRPr sz="1200">
              <a:solidFill>
                <a:srgbClr val="3C3C3B"/>
              </a:solidFill>
              <a:latin typeface="Alegreya"/>
              <a:ea typeface="Alegreya"/>
              <a:cs typeface="Alegreya"/>
              <a:sym typeface="Alegreya"/>
            </a:endParaRPr>
          </a:p>
          <a:p>
            <a:pPr indent="0" lvl="0" marL="0" rtl="0" algn="just">
              <a:spcBef>
                <a:spcPts val="0"/>
              </a:spcBef>
              <a:spcAft>
                <a:spcPts val="0"/>
              </a:spcAft>
              <a:buClr>
                <a:schemeClr val="dk1"/>
              </a:buClr>
              <a:buSzPts val="1100"/>
              <a:buFont typeface="Arial"/>
              <a:buNone/>
            </a:pPr>
            <a:r>
              <a:rPr b="1" lang="ru" sz="1500">
                <a:solidFill>
                  <a:srgbClr val="3C3C3B"/>
                </a:solidFill>
                <a:latin typeface="Alegreya"/>
                <a:ea typeface="Alegreya"/>
                <a:cs typeface="Alegreya"/>
                <a:sym typeface="Alegreya"/>
              </a:rPr>
              <a:t>Level of Comfort</a:t>
            </a:r>
            <a:endParaRPr sz="1200">
              <a:solidFill>
                <a:srgbClr val="3C3C3B"/>
              </a:solidFill>
              <a:latin typeface="Alegreya"/>
              <a:ea typeface="Alegreya"/>
              <a:cs typeface="Alegreya"/>
              <a:sym typeface="Alegreya"/>
            </a:endParaRPr>
          </a:p>
          <a:p>
            <a:pPr indent="0" lvl="0" marL="0" rtl="0" algn="just">
              <a:spcBef>
                <a:spcPts val="0"/>
              </a:spcBef>
              <a:spcAft>
                <a:spcPts val="0"/>
              </a:spcAft>
              <a:buNone/>
            </a:pPr>
            <a:r>
              <a:rPr lang="ru" sz="1200">
                <a:solidFill>
                  <a:srgbClr val="3C3C3B"/>
                </a:solidFill>
                <a:latin typeface="Alegreya"/>
                <a:ea typeface="Alegreya"/>
                <a:cs typeface="Alegreya"/>
                <a:sym typeface="Alegreya"/>
              </a:rPr>
              <a:t>I would rate my comfort level in teaching today as a five. I had much more interaction with students and was able to help them with problems. Lucas also gave us positive feedback, noting that our instruction and presence at the front of the class have improved our communication with students.</a:t>
            </a:r>
            <a:endParaRPr sz="1200">
              <a:solidFill>
                <a:srgbClr val="3C3C3B"/>
              </a:solidFill>
              <a:latin typeface="Alegreya"/>
              <a:ea typeface="Alegreya"/>
              <a:cs typeface="Alegreya"/>
              <a:sym typeface="Alegreya"/>
            </a:endParaRPr>
          </a:p>
        </p:txBody>
      </p:sp>
      <p:cxnSp>
        <p:nvCxnSpPr>
          <p:cNvPr id="70" name="Google Shape;70;p13"/>
          <p:cNvCxnSpPr/>
          <p:nvPr/>
        </p:nvCxnSpPr>
        <p:spPr>
          <a:xfrm>
            <a:off x="353063" y="10470143"/>
            <a:ext cx="6840600" cy="0"/>
          </a:xfrm>
          <a:prstGeom prst="straightConnector1">
            <a:avLst/>
          </a:prstGeom>
          <a:noFill/>
          <a:ln cap="flat" cmpd="sng" w="28575">
            <a:solidFill>
              <a:schemeClr val="dk2"/>
            </a:solidFill>
            <a:prstDash val="solid"/>
            <a:round/>
            <a:headEnd len="med" w="med" type="none"/>
            <a:tailEnd len="med" w="med" type="none"/>
          </a:ln>
        </p:spPr>
      </p:cxnSp>
      <p:grpSp>
        <p:nvGrpSpPr>
          <p:cNvPr id="71" name="Google Shape;71;p13"/>
          <p:cNvGrpSpPr/>
          <p:nvPr/>
        </p:nvGrpSpPr>
        <p:grpSpPr>
          <a:xfrm>
            <a:off x="353138" y="6697200"/>
            <a:ext cx="2151300" cy="3074100"/>
            <a:chOff x="360800" y="7100475"/>
            <a:chExt cx="2151300" cy="3074100"/>
          </a:xfrm>
        </p:grpSpPr>
        <p:sp>
          <p:nvSpPr>
            <p:cNvPr id="72" name="Google Shape;72;p13"/>
            <p:cNvSpPr/>
            <p:nvPr/>
          </p:nvSpPr>
          <p:spPr>
            <a:xfrm>
              <a:off x="360800" y="7100475"/>
              <a:ext cx="2151300" cy="3074100"/>
            </a:xfrm>
            <a:prstGeom prst="rect">
              <a:avLst/>
            </a:prstGeom>
            <a:solidFill>
              <a:srgbClr val="FFFFFF"/>
            </a:solidFill>
            <a:ln cap="flat" cmpd="sng" w="152400">
              <a:solidFill>
                <a:srgbClr val="4E2A8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3"/>
            <p:cNvSpPr txBox="1"/>
            <p:nvPr/>
          </p:nvSpPr>
          <p:spPr>
            <a:xfrm>
              <a:off x="407450" y="8397375"/>
              <a:ext cx="2058000" cy="541800"/>
            </a:xfrm>
            <a:prstGeom prst="rect">
              <a:avLst/>
            </a:prstGeom>
            <a:solidFill>
              <a:srgbClr val="FFFFFF"/>
            </a:solidFill>
            <a:ln cap="flat" cmpd="sng" w="152400">
              <a:solidFill>
                <a:srgbClr val="4E2A84"/>
              </a:solidFill>
              <a:prstDash val="solid"/>
              <a:round/>
              <a:headEnd len="sm" w="sm" type="none"/>
              <a:tailEnd len="sm" w="sm" type="none"/>
            </a:ln>
          </p:spPr>
          <p:txBody>
            <a:bodyPr anchorCtr="0" anchor="t" bIns="0" lIns="0" spcFirstLastPara="1" rIns="0" wrap="square" tIns="0">
              <a:spAutoFit/>
            </a:bodyPr>
            <a:lstStyle/>
            <a:p>
              <a:pPr indent="0" lvl="0" marL="0" rtl="0" algn="ctr">
                <a:lnSpc>
                  <a:spcPct val="80000"/>
                </a:lnSpc>
                <a:spcBef>
                  <a:spcPts val="0"/>
                </a:spcBef>
                <a:spcAft>
                  <a:spcPts val="0"/>
                </a:spcAft>
                <a:buNone/>
              </a:pPr>
              <a:r>
                <a:rPr lang="ru" sz="2300">
                  <a:solidFill>
                    <a:srgbClr val="C6C6C6"/>
                  </a:solidFill>
                  <a:latin typeface="Alegreya"/>
                  <a:ea typeface="Alegreya"/>
                  <a:cs typeface="Alegreya"/>
                  <a:sym typeface="Alegreya"/>
                </a:rPr>
                <a:t>PHOTO HERE</a:t>
              </a:r>
              <a:endParaRPr sz="2300">
                <a:solidFill>
                  <a:srgbClr val="C6C6C6"/>
                </a:solidFill>
                <a:latin typeface="Alegreya"/>
                <a:ea typeface="Alegreya"/>
                <a:cs typeface="Alegreya"/>
                <a:sym typeface="Alegreya"/>
              </a:endParaRPr>
            </a:p>
            <a:p>
              <a:pPr indent="0" lvl="0" marL="0" rtl="0" algn="ctr">
                <a:lnSpc>
                  <a:spcPct val="80000"/>
                </a:lnSpc>
                <a:spcBef>
                  <a:spcPts val="0"/>
                </a:spcBef>
                <a:spcAft>
                  <a:spcPts val="0"/>
                </a:spcAft>
                <a:buNone/>
              </a:pPr>
              <a:r>
                <a:rPr lang="ru" sz="2100">
                  <a:solidFill>
                    <a:srgbClr val="C6C6C6"/>
                  </a:solidFill>
                  <a:latin typeface="Alegreya"/>
                  <a:ea typeface="Alegreya"/>
                  <a:cs typeface="Alegreya"/>
                  <a:sym typeface="Alegreya"/>
                </a:rPr>
                <a:t>(2.35x3.35in)</a:t>
              </a:r>
              <a:endParaRPr sz="2100">
                <a:solidFill>
                  <a:srgbClr val="C6C6C6"/>
                </a:solidFill>
                <a:latin typeface="Alegreya"/>
                <a:ea typeface="Alegreya"/>
                <a:cs typeface="Alegreya"/>
                <a:sym typeface="Alegreya"/>
              </a:endParaRPr>
            </a:p>
          </p:txBody>
        </p:sp>
      </p:grpSp>
      <p:pic>
        <p:nvPicPr>
          <p:cNvPr id="74" name="Google Shape;74;p13"/>
          <p:cNvPicPr preferRelativeResize="0"/>
          <p:nvPr/>
        </p:nvPicPr>
        <p:blipFill rotWithShape="1">
          <a:blip r:embed="rId3">
            <a:alphaModFix/>
          </a:blip>
          <a:srcRect b="0" l="3883" r="0" t="0"/>
          <a:stretch/>
        </p:blipFill>
        <p:spPr>
          <a:xfrm>
            <a:off x="434350" y="7226625"/>
            <a:ext cx="1981200" cy="2015250"/>
          </a:xfrm>
          <a:prstGeom prst="rect">
            <a:avLst/>
          </a:prstGeom>
          <a:noFill/>
          <a:ln>
            <a:noFill/>
          </a:ln>
        </p:spPr>
      </p:pic>
      <p:pic>
        <p:nvPicPr>
          <p:cNvPr id="75" name="Google Shape;75;p13"/>
          <p:cNvPicPr preferRelativeResize="0"/>
          <p:nvPr/>
        </p:nvPicPr>
        <p:blipFill rotWithShape="1">
          <a:blip r:embed="rId4">
            <a:alphaModFix/>
          </a:blip>
          <a:srcRect b="5395" l="0" r="0" t="4982"/>
          <a:stretch/>
        </p:blipFill>
        <p:spPr>
          <a:xfrm>
            <a:off x="2874225" y="2461612"/>
            <a:ext cx="4146275" cy="25244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