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6"/>
  </p:notesMasterIdLst>
  <p:sldIdLst>
    <p:sldId id="280" r:id="rId2"/>
    <p:sldId id="281" r:id="rId3"/>
    <p:sldId id="282" r:id="rId4"/>
    <p:sldId id="283" r:id="rId5"/>
  </p:sldIdLst>
  <p:sldSz cx="6858000" cy="9907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B09E"/>
    <a:srgbClr val="471E74"/>
    <a:srgbClr val="39A0A4"/>
    <a:srgbClr val="5ECAAB"/>
    <a:srgbClr val="3E116E"/>
    <a:srgbClr val="AE84FF"/>
    <a:srgbClr val="73D9A1"/>
    <a:srgbClr val="30898C"/>
    <a:srgbClr val="160332"/>
    <a:srgbClr val="FF40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86A082-B7DB-4DF7-BE57-34A113D24E2F}" v="6" dt="2025-10-31T13:28:14.7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50"/>
    <p:restoredTop sz="94792"/>
  </p:normalViewPr>
  <p:slideViewPr>
    <p:cSldViewPr snapToGrid="0">
      <p:cViewPr>
        <p:scale>
          <a:sx n="97" d="100"/>
          <a:sy n="97" d="100"/>
        </p:scale>
        <p:origin x="288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Osborne" userId="OFoJfLzb3irEAlFWeDUzy26W1Zt2YQWc1r6m9gEKx9c=" providerId="None" clId="Web-{4C86A082-B7DB-4DF7-BE57-34A113D24E2F}"/>
    <pc:docChg chg="modSld">
      <pc:chgData name="Richard Osborne" userId="OFoJfLzb3irEAlFWeDUzy26W1Zt2YQWc1r6m9gEKx9c=" providerId="None" clId="Web-{4C86A082-B7DB-4DF7-BE57-34A113D24E2F}" dt="2025-10-31T13:28:12.462" v="1" actId="20577"/>
      <pc:docMkLst>
        <pc:docMk/>
      </pc:docMkLst>
      <pc:sldChg chg="modSp">
        <pc:chgData name="Richard Osborne" userId="OFoJfLzb3irEAlFWeDUzy26W1Zt2YQWc1r6m9gEKx9c=" providerId="None" clId="Web-{4C86A082-B7DB-4DF7-BE57-34A113D24E2F}" dt="2025-10-31T13:28:12.462" v="1" actId="20577"/>
        <pc:sldMkLst>
          <pc:docMk/>
          <pc:sldMk cId="2247278584" sldId="280"/>
        </pc:sldMkLst>
        <pc:spChg chg="mod">
          <ac:chgData name="Richard Osborne" userId="OFoJfLzb3irEAlFWeDUzy26W1Zt2YQWc1r6m9gEKx9c=" providerId="None" clId="Web-{4C86A082-B7DB-4DF7-BE57-34A113D24E2F}" dt="2025-10-31T13:28:12.462" v="1" actId="20577"/>
          <ac:spMkLst>
            <pc:docMk/>
            <pc:sldMk cId="2247278584" sldId="280"/>
            <ac:spMk id="14" creationId="{627C03AE-A450-D20D-4DFB-85F76040597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C652CF-97BF-8042-B6A9-17358AC14400}" type="datetimeFigureOut">
              <a:rPr lang="en-US" smtClean="0"/>
              <a:t>10/31/2025</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AE2D94-AF72-1D43-B5FB-20DC77C1E29A}" type="slidenum">
              <a:rPr lang="en-US" smtClean="0"/>
              <a:t>‹#›</a:t>
            </a:fld>
            <a:endParaRPr lang="en-US"/>
          </a:p>
        </p:txBody>
      </p:sp>
    </p:spTree>
    <p:extLst>
      <p:ext uri="{BB962C8B-B14F-4D97-AF65-F5344CB8AC3E}">
        <p14:creationId xmlns:p14="http://schemas.microsoft.com/office/powerpoint/2010/main" val="1649614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 Pager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4CDD2A-CC9D-BD9A-D7A3-38F02EAAD401}"/>
              </a:ext>
            </a:extLst>
          </p:cNvPr>
          <p:cNvSpPr/>
          <p:nvPr userDrawn="1"/>
        </p:nvSpPr>
        <p:spPr>
          <a:xfrm>
            <a:off x="-23361" y="-32206"/>
            <a:ext cx="6912000" cy="9972000"/>
          </a:xfrm>
          <a:prstGeom prst="rect">
            <a:avLst/>
          </a:prstGeom>
          <a:gradFill>
            <a:gsLst>
              <a:gs pos="84000">
                <a:srgbClr val="110228"/>
              </a:gs>
              <a:gs pos="0">
                <a:srgbClr val="490B92"/>
              </a:gs>
              <a:gs pos="28000">
                <a:srgbClr val="3A0974"/>
              </a:gs>
              <a:gs pos="50000">
                <a:srgbClr val="290752"/>
              </a:gs>
              <a:gs pos="100000">
                <a:srgbClr val="06001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6D9E1A0D-49A2-3C0D-CEDE-45A6523E36BE}"/>
              </a:ext>
            </a:extLst>
          </p:cNvPr>
          <p:cNvSpPr txBox="1"/>
          <p:nvPr userDrawn="1"/>
        </p:nvSpPr>
        <p:spPr>
          <a:xfrm>
            <a:off x="675142" y="9287335"/>
            <a:ext cx="1039470" cy="200055"/>
          </a:xfrm>
          <a:prstGeom prst="rect">
            <a:avLst/>
          </a:prstGeom>
          <a:noFill/>
        </p:spPr>
        <p:txBody>
          <a:bodyPr wrap="square">
            <a:spAutoFit/>
          </a:bodyPr>
          <a:lstStyle/>
          <a:p>
            <a:pPr algn="l"/>
            <a:r>
              <a:rPr lang="en-US" sz="700" b="0" i="0" dirty="0">
                <a:solidFill>
                  <a:schemeClr val="bg1"/>
                </a:solidFill>
                <a:latin typeface="Montserrat Light" pitchFamily="2" charset="77"/>
              </a:rPr>
              <a:t>@purple-transform</a:t>
            </a:r>
          </a:p>
        </p:txBody>
      </p:sp>
      <p:sp>
        <p:nvSpPr>
          <p:cNvPr id="44" name="TextBox 43">
            <a:extLst>
              <a:ext uri="{FF2B5EF4-FFF2-40B4-BE49-F238E27FC236}">
                <a16:creationId xmlns:a16="http://schemas.microsoft.com/office/drawing/2014/main" id="{BE98C483-47DD-93A2-8BE7-670270C5A80A}"/>
              </a:ext>
            </a:extLst>
          </p:cNvPr>
          <p:cNvSpPr txBox="1"/>
          <p:nvPr userDrawn="1"/>
        </p:nvSpPr>
        <p:spPr>
          <a:xfrm>
            <a:off x="2879908" y="9287439"/>
            <a:ext cx="1400268" cy="200055"/>
          </a:xfrm>
          <a:prstGeom prst="rect">
            <a:avLst/>
          </a:prstGeom>
          <a:noFill/>
        </p:spPr>
        <p:txBody>
          <a:bodyPr wrap="square">
            <a:spAutoFit/>
          </a:bodyPr>
          <a:lstStyle/>
          <a:p>
            <a:pPr algn="l"/>
            <a:r>
              <a:rPr lang="en-US" sz="700" b="0" i="0" dirty="0">
                <a:solidFill>
                  <a:schemeClr val="bg1"/>
                </a:solidFill>
                <a:latin typeface="Montserrat Light" pitchFamily="2" charset="77"/>
              </a:rPr>
              <a:t>info@purpletransform.com</a:t>
            </a:r>
          </a:p>
        </p:txBody>
      </p:sp>
      <p:sp>
        <p:nvSpPr>
          <p:cNvPr id="46" name="TextBox 45">
            <a:extLst>
              <a:ext uri="{FF2B5EF4-FFF2-40B4-BE49-F238E27FC236}">
                <a16:creationId xmlns:a16="http://schemas.microsoft.com/office/drawing/2014/main" id="{E8D925FC-DDFB-B890-A454-080EFF675643}"/>
              </a:ext>
            </a:extLst>
          </p:cNvPr>
          <p:cNvSpPr txBox="1"/>
          <p:nvPr userDrawn="1"/>
        </p:nvSpPr>
        <p:spPr>
          <a:xfrm>
            <a:off x="5434558" y="9293469"/>
            <a:ext cx="1040670" cy="200055"/>
          </a:xfrm>
          <a:prstGeom prst="rect">
            <a:avLst/>
          </a:prstGeom>
          <a:noFill/>
        </p:spPr>
        <p:txBody>
          <a:bodyPr wrap="square">
            <a:spAutoFit/>
          </a:bodyPr>
          <a:lstStyle/>
          <a:p>
            <a:r>
              <a:rPr lang="en-US" sz="700" b="0" i="0" dirty="0">
                <a:solidFill>
                  <a:schemeClr val="bg1"/>
                </a:solidFill>
                <a:latin typeface="Montserrat Light" pitchFamily="2" charset="77"/>
              </a:rPr>
              <a:t>@</a:t>
            </a:r>
            <a:r>
              <a:rPr lang="en-US" sz="700" b="0" i="0" dirty="0" err="1">
                <a:solidFill>
                  <a:schemeClr val="bg1"/>
                </a:solidFill>
                <a:latin typeface="Montserrat Light" pitchFamily="2" charset="77"/>
              </a:rPr>
              <a:t>purpletransform</a:t>
            </a:r>
            <a:endParaRPr lang="en-US" sz="700" b="0" i="0" dirty="0">
              <a:solidFill>
                <a:schemeClr val="bg1"/>
              </a:solidFill>
              <a:latin typeface="Montserrat Light" pitchFamily="2" charset="77"/>
            </a:endParaRPr>
          </a:p>
        </p:txBody>
      </p:sp>
      <p:pic>
        <p:nvPicPr>
          <p:cNvPr id="47" name="Picture 46">
            <a:extLst>
              <a:ext uri="{FF2B5EF4-FFF2-40B4-BE49-F238E27FC236}">
                <a16:creationId xmlns:a16="http://schemas.microsoft.com/office/drawing/2014/main" id="{B189F773-E8B7-440A-3840-9B544E303D41}"/>
              </a:ext>
            </a:extLst>
          </p:cNvPr>
          <p:cNvPicPr>
            <a:picLocks noChangeAspect="1"/>
          </p:cNvPicPr>
          <p:nvPr userDrawn="1"/>
        </p:nvPicPr>
        <p:blipFill>
          <a:blip r:embed="rId2"/>
          <a:stretch>
            <a:fillRect/>
          </a:stretch>
        </p:blipFill>
        <p:spPr>
          <a:xfrm>
            <a:off x="462418" y="9283833"/>
            <a:ext cx="203200" cy="203200"/>
          </a:xfrm>
          <a:prstGeom prst="rect">
            <a:avLst/>
          </a:prstGeom>
        </p:spPr>
      </p:pic>
      <p:grpSp>
        <p:nvGrpSpPr>
          <p:cNvPr id="54" name="Group 53">
            <a:extLst>
              <a:ext uri="{FF2B5EF4-FFF2-40B4-BE49-F238E27FC236}">
                <a16:creationId xmlns:a16="http://schemas.microsoft.com/office/drawing/2014/main" id="{82996D17-134E-B79E-7C73-987C44B593FE}"/>
              </a:ext>
            </a:extLst>
          </p:cNvPr>
          <p:cNvGrpSpPr/>
          <p:nvPr userDrawn="1"/>
        </p:nvGrpSpPr>
        <p:grpSpPr>
          <a:xfrm>
            <a:off x="5235452" y="9283833"/>
            <a:ext cx="203200" cy="203200"/>
            <a:chOff x="5168546" y="9568041"/>
            <a:chExt cx="203200" cy="203200"/>
          </a:xfrm>
        </p:grpSpPr>
        <p:pic>
          <p:nvPicPr>
            <p:cNvPr id="52" name="Picture 51">
              <a:extLst>
                <a:ext uri="{FF2B5EF4-FFF2-40B4-BE49-F238E27FC236}">
                  <a16:creationId xmlns:a16="http://schemas.microsoft.com/office/drawing/2014/main" id="{F2B2DBA9-96FD-941A-DED1-A27DAA9D2ADA}"/>
                </a:ext>
              </a:extLst>
            </p:cNvPr>
            <p:cNvPicPr>
              <a:picLocks noChangeAspect="1"/>
            </p:cNvPicPr>
            <p:nvPr userDrawn="1"/>
          </p:nvPicPr>
          <p:blipFill>
            <a:blip r:embed="rId3"/>
            <a:stretch>
              <a:fillRect/>
            </a:stretch>
          </p:blipFill>
          <p:spPr>
            <a:xfrm>
              <a:off x="5168546" y="9568041"/>
              <a:ext cx="203200" cy="203200"/>
            </a:xfrm>
            <a:prstGeom prst="rect">
              <a:avLst/>
            </a:prstGeom>
          </p:spPr>
        </p:pic>
        <p:pic>
          <p:nvPicPr>
            <p:cNvPr id="53" name="Picture 52">
              <a:extLst>
                <a:ext uri="{FF2B5EF4-FFF2-40B4-BE49-F238E27FC236}">
                  <a16:creationId xmlns:a16="http://schemas.microsoft.com/office/drawing/2014/main" id="{9AADD290-6002-531F-AB39-A8925BA73888}"/>
                </a:ext>
              </a:extLst>
            </p:cNvPr>
            <p:cNvPicPr>
              <a:picLocks noChangeAspect="1"/>
            </p:cNvPicPr>
            <p:nvPr userDrawn="1"/>
          </p:nvPicPr>
          <p:blipFill>
            <a:blip r:embed="rId4">
              <a:biLevel thresh="50000"/>
            </a:blip>
            <a:srcRect l="5652" t="13789" r="5656" b="11633"/>
            <a:stretch/>
          </p:blipFill>
          <p:spPr>
            <a:xfrm>
              <a:off x="5178070" y="9601199"/>
              <a:ext cx="180058" cy="151401"/>
            </a:xfrm>
            <a:prstGeom prst="rect">
              <a:avLst/>
            </a:prstGeom>
          </p:spPr>
        </p:pic>
      </p:grpSp>
      <p:sp>
        <p:nvSpPr>
          <p:cNvPr id="3" name="Rounded Rectangle 2">
            <a:extLst>
              <a:ext uri="{FF2B5EF4-FFF2-40B4-BE49-F238E27FC236}">
                <a16:creationId xmlns:a16="http://schemas.microsoft.com/office/drawing/2014/main" id="{601B9651-7471-2B25-48AD-35AEFD9D5480}"/>
              </a:ext>
            </a:extLst>
          </p:cNvPr>
          <p:cNvSpPr/>
          <p:nvPr userDrawn="1"/>
        </p:nvSpPr>
        <p:spPr>
          <a:xfrm>
            <a:off x="2676708" y="9289823"/>
            <a:ext cx="203200" cy="203200"/>
          </a:xfrm>
          <a:prstGeom prst="roundRect">
            <a:avLst>
              <a:gd name="adj" fmla="val 572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12B65B77-9034-3B89-3DB2-125789527F5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702607" y="9316991"/>
            <a:ext cx="151401" cy="151401"/>
          </a:xfrm>
          <a:prstGeom prst="rect">
            <a:avLst/>
          </a:prstGeom>
        </p:spPr>
      </p:pic>
      <p:sp>
        <p:nvSpPr>
          <p:cNvPr id="4" name="TextBox 3">
            <a:extLst>
              <a:ext uri="{FF2B5EF4-FFF2-40B4-BE49-F238E27FC236}">
                <a16:creationId xmlns:a16="http://schemas.microsoft.com/office/drawing/2014/main" id="{2A53AFF8-DC05-4BE2-33BD-2CF73FC785F0}"/>
              </a:ext>
            </a:extLst>
          </p:cNvPr>
          <p:cNvSpPr txBox="1"/>
          <p:nvPr userDrawn="1"/>
        </p:nvSpPr>
        <p:spPr>
          <a:xfrm>
            <a:off x="500767" y="9600137"/>
            <a:ext cx="5856463" cy="215444"/>
          </a:xfrm>
          <a:prstGeom prst="rect">
            <a:avLst/>
          </a:prstGeom>
          <a:noFill/>
        </p:spPr>
        <p:txBody>
          <a:bodyPr wrap="square">
            <a:spAutoFit/>
          </a:bodyPr>
          <a:lstStyle/>
          <a:p>
            <a:pPr algn="ctr"/>
            <a:r>
              <a:rPr lang="en-GB" sz="800" u="none" strike="noStrike" dirty="0">
                <a:solidFill>
                  <a:schemeClr val="bg1"/>
                </a:solidFill>
                <a:effectLst/>
                <a:latin typeface="Montserrat Light" pitchFamily="2" charset="77"/>
              </a:rPr>
              <a:t>© 2025 Purple Transform. All Rights Reserved.</a:t>
            </a:r>
            <a:endParaRPr lang="en-US" sz="800" dirty="0">
              <a:solidFill>
                <a:schemeClr val="bg1"/>
              </a:solidFill>
              <a:latin typeface="Montserrat Light" pitchFamily="2" charset="77"/>
            </a:endParaRPr>
          </a:p>
        </p:txBody>
      </p:sp>
    </p:spTree>
    <p:extLst>
      <p:ext uri="{BB962C8B-B14F-4D97-AF65-F5344CB8AC3E}">
        <p14:creationId xmlns:p14="http://schemas.microsoft.com/office/powerpoint/2010/main" val="460621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0D9F7E9-4A17-AD4D-8E34-4EAA6BF6060A}" type="datetimeFigureOut">
              <a:rPr lang="en-US" smtClean="0"/>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671B6-BD8A-9C43-926F-039D056DBBE1}" type="slidenum">
              <a:rPr lang="en-US" smtClean="0"/>
              <a:t>‹#›</a:t>
            </a:fld>
            <a:endParaRPr lang="en-US"/>
          </a:p>
        </p:txBody>
      </p:sp>
    </p:spTree>
    <p:extLst>
      <p:ext uri="{BB962C8B-B14F-4D97-AF65-F5344CB8AC3E}">
        <p14:creationId xmlns:p14="http://schemas.microsoft.com/office/powerpoint/2010/main" val="2689329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87"/>
            <a:ext cx="1478756" cy="8396223"/>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87"/>
            <a:ext cx="4350544" cy="839622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0D9F7E9-4A17-AD4D-8E34-4EAA6BF6060A}" type="datetimeFigureOut">
              <a:rPr lang="en-US" smtClean="0"/>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671B6-BD8A-9C43-926F-039D056DBBE1}" type="slidenum">
              <a:rPr lang="en-US" smtClean="0"/>
              <a:t>‹#›</a:t>
            </a:fld>
            <a:endParaRPr lang="en-US"/>
          </a:p>
        </p:txBody>
      </p:sp>
    </p:spTree>
    <p:extLst>
      <p:ext uri="{BB962C8B-B14F-4D97-AF65-F5344CB8AC3E}">
        <p14:creationId xmlns:p14="http://schemas.microsoft.com/office/powerpoint/2010/main" val="4206656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AAD2BF-6DE8-36D1-207F-7E75C742FA13}"/>
              </a:ext>
            </a:extLst>
          </p:cNvPr>
          <p:cNvSpPr/>
          <p:nvPr userDrawn="1"/>
        </p:nvSpPr>
        <p:spPr>
          <a:xfrm>
            <a:off x="-23361" y="9199984"/>
            <a:ext cx="6912000" cy="739810"/>
          </a:xfrm>
          <a:prstGeom prst="rect">
            <a:avLst/>
          </a:prstGeom>
          <a:gradFill flip="none" rotWithShape="1">
            <a:gsLst>
              <a:gs pos="84000">
                <a:srgbClr val="110228"/>
              </a:gs>
              <a:gs pos="0">
                <a:srgbClr val="490B92"/>
              </a:gs>
              <a:gs pos="28000">
                <a:srgbClr val="3A0974"/>
              </a:gs>
              <a:gs pos="50000">
                <a:srgbClr val="290752"/>
              </a:gs>
              <a:gs pos="100000">
                <a:srgbClr val="060015"/>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FDD9DCF-BBC8-6A97-91AE-1BCF3F2DDCD5}"/>
              </a:ext>
            </a:extLst>
          </p:cNvPr>
          <p:cNvSpPr txBox="1"/>
          <p:nvPr userDrawn="1"/>
        </p:nvSpPr>
        <p:spPr>
          <a:xfrm>
            <a:off x="675142" y="9344485"/>
            <a:ext cx="1039470" cy="200055"/>
          </a:xfrm>
          <a:prstGeom prst="rect">
            <a:avLst/>
          </a:prstGeom>
          <a:noFill/>
        </p:spPr>
        <p:txBody>
          <a:bodyPr wrap="square">
            <a:spAutoFit/>
          </a:bodyPr>
          <a:lstStyle/>
          <a:p>
            <a:pPr algn="l"/>
            <a:r>
              <a:rPr lang="en-US" sz="700" b="0" i="0" dirty="0">
                <a:solidFill>
                  <a:schemeClr val="bg1"/>
                </a:solidFill>
                <a:latin typeface="Montserrat Light" pitchFamily="2" charset="77"/>
              </a:rPr>
              <a:t>@purple-transform</a:t>
            </a:r>
          </a:p>
        </p:txBody>
      </p:sp>
      <p:sp>
        <p:nvSpPr>
          <p:cNvPr id="9" name="TextBox 8">
            <a:extLst>
              <a:ext uri="{FF2B5EF4-FFF2-40B4-BE49-F238E27FC236}">
                <a16:creationId xmlns:a16="http://schemas.microsoft.com/office/drawing/2014/main" id="{7A65B4EF-C315-D4D4-B779-39CC4EA612A7}"/>
              </a:ext>
            </a:extLst>
          </p:cNvPr>
          <p:cNvSpPr txBox="1"/>
          <p:nvPr userDrawn="1"/>
        </p:nvSpPr>
        <p:spPr>
          <a:xfrm>
            <a:off x="2879908" y="9344589"/>
            <a:ext cx="1400268" cy="200055"/>
          </a:xfrm>
          <a:prstGeom prst="rect">
            <a:avLst/>
          </a:prstGeom>
          <a:noFill/>
        </p:spPr>
        <p:txBody>
          <a:bodyPr wrap="square">
            <a:spAutoFit/>
          </a:bodyPr>
          <a:lstStyle/>
          <a:p>
            <a:pPr algn="l"/>
            <a:r>
              <a:rPr lang="en-US" sz="700" b="0" i="0" dirty="0">
                <a:solidFill>
                  <a:schemeClr val="bg1"/>
                </a:solidFill>
                <a:latin typeface="Montserrat Light" pitchFamily="2" charset="77"/>
              </a:rPr>
              <a:t>info@purpletransform.com</a:t>
            </a:r>
          </a:p>
        </p:txBody>
      </p:sp>
      <p:sp>
        <p:nvSpPr>
          <p:cNvPr id="10" name="TextBox 9">
            <a:extLst>
              <a:ext uri="{FF2B5EF4-FFF2-40B4-BE49-F238E27FC236}">
                <a16:creationId xmlns:a16="http://schemas.microsoft.com/office/drawing/2014/main" id="{57BE92AF-57A2-950E-4CAF-56059E0902CB}"/>
              </a:ext>
            </a:extLst>
          </p:cNvPr>
          <p:cNvSpPr txBox="1"/>
          <p:nvPr userDrawn="1"/>
        </p:nvSpPr>
        <p:spPr>
          <a:xfrm>
            <a:off x="5434558" y="9350619"/>
            <a:ext cx="1040670" cy="200055"/>
          </a:xfrm>
          <a:prstGeom prst="rect">
            <a:avLst/>
          </a:prstGeom>
          <a:noFill/>
        </p:spPr>
        <p:txBody>
          <a:bodyPr wrap="square">
            <a:spAutoFit/>
          </a:bodyPr>
          <a:lstStyle/>
          <a:p>
            <a:r>
              <a:rPr lang="en-US" sz="700" b="0" i="0" dirty="0">
                <a:solidFill>
                  <a:schemeClr val="bg1"/>
                </a:solidFill>
                <a:latin typeface="Montserrat Light" pitchFamily="2" charset="77"/>
              </a:rPr>
              <a:t>@</a:t>
            </a:r>
            <a:r>
              <a:rPr lang="en-US" sz="700" b="0" i="0" dirty="0" err="1">
                <a:solidFill>
                  <a:schemeClr val="bg1"/>
                </a:solidFill>
                <a:latin typeface="Montserrat Light" pitchFamily="2" charset="77"/>
              </a:rPr>
              <a:t>purpletransform</a:t>
            </a:r>
            <a:endParaRPr lang="en-US" sz="700" b="0" i="0" dirty="0">
              <a:solidFill>
                <a:schemeClr val="bg1"/>
              </a:solidFill>
              <a:latin typeface="Montserrat Light" pitchFamily="2" charset="77"/>
            </a:endParaRPr>
          </a:p>
        </p:txBody>
      </p:sp>
      <p:pic>
        <p:nvPicPr>
          <p:cNvPr id="11" name="Picture 10">
            <a:extLst>
              <a:ext uri="{FF2B5EF4-FFF2-40B4-BE49-F238E27FC236}">
                <a16:creationId xmlns:a16="http://schemas.microsoft.com/office/drawing/2014/main" id="{42666C2C-20CD-0414-E90F-F960C2388750}"/>
              </a:ext>
            </a:extLst>
          </p:cNvPr>
          <p:cNvPicPr>
            <a:picLocks noChangeAspect="1"/>
          </p:cNvPicPr>
          <p:nvPr userDrawn="1"/>
        </p:nvPicPr>
        <p:blipFill>
          <a:blip r:embed="rId2"/>
          <a:stretch>
            <a:fillRect/>
          </a:stretch>
        </p:blipFill>
        <p:spPr>
          <a:xfrm>
            <a:off x="462418" y="9340983"/>
            <a:ext cx="203200" cy="203200"/>
          </a:xfrm>
          <a:prstGeom prst="rect">
            <a:avLst/>
          </a:prstGeom>
        </p:spPr>
      </p:pic>
      <p:grpSp>
        <p:nvGrpSpPr>
          <p:cNvPr id="12" name="Group 11">
            <a:extLst>
              <a:ext uri="{FF2B5EF4-FFF2-40B4-BE49-F238E27FC236}">
                <a16:creationId xmlns:a16="http://schemas.microsoft.com/office/drawing/2014/main" id="{05C00C56-DEF5-DC72-B59A-8C30C84EB77B}"/>
              </a:ext>
            </a:extLst>
          </p:cNvPr>
          <p:cNvGrpSpPr/>
          <p:nvPr userDrawn="1"/>
        </p:nvGrpSpPr>
        <p:grpSpPr>
          <a:xfrm>
            <a:off x="5235452" y="9340983"/>
            <a:ext cx="203200" cy="203200"/>
            <a:chOff x="5168546" y="9568041"/>
            <a:chExt cx="203200" cy="203200"/>
          </a:xfrm>
        </p:grpSpPr>
        <p:pic>
          <p:nvPicPr>
            <p:cNvPr id="13" name="Picture 12">
              <a:extLst>
                <a:ext uri="{FF2B5EF4-FFF2-40B4-BE49-F238E27FC236}">
                  <a16:creationId xmlns:a16="http://schemas.microsoft.com/office/drawing/2014/main" id="{B0513055-C349-372F-235F-38A477C23DFF}"/>
                </a:ext>
              </a:extLst>
            </p:cNvPr>
            <p:cNvPicPr>
              <a:picLocks noChangeAspect="1"/>
            </p:cNvPicPr>
            <p:nvPr userDrawn="1"/>
          </p:nvPicPr>
          <p:blipFill>
            <a:blip r:embed="rId3"/>
            <a:stretch>
              <a:fillRect/>
            </a:stretch>
          </p:blipFill>
          <p:spPr>
            <a:xfrm>
              <a:off x="5168546" y="9568041"/>
              <a:ext cx="203200" cy="203200"/>
            </a:xfrm>
            <a:prstGeom prst="rect">
              <a:avLst/>
            </a:prstGeom>
          </p:spPr>
        </p:pic>
        <p:pic>
          <p:nvPicPr>
            <p:cNvPr id="14" name="Picture 13">
              <a:extLst>
                <a:ext uri="{FF2B5EF4-FFF2-40B4-BE49-F238E27FC236}">
                  <a16:creationId xmlns:a16="http://schemas.microsoft.com/office/drawing/2014/main" id="{2D2EC847-A238-1344-CCAD-88C0FBA88CA2}"/>
                </a:ext>
              </a:extLst>
            </p:cNvPr>
            <p:cNvPicPr>
              <a:picLocks noChangeAspect="1"/>
            </p:cNvPicPr>
            <p:nvPr userDrawn="1"/>
          </p:nvPicPr>
          <p:blipFill>
            <a:blip r:embed="rId4">
              <a:biLevel thresh="50000"/>
            </a:blip>
            <a:srcRect l="5652" t="13789" r="5656" b="11633"/>
            <a:stretch/>
          </p:blipFill>
          <p:spPr>
            <a:xfrm>
              <a:off x="5178070" y="9601199"/>
              <a:ext cx="180058" cy="151401"/>
            </a:xfrm>
            <a:prstGeom prst="rect">
              <a:avLst/>
            </a:prstGeom>
          </p:spPr>
        </p:pic>
      </p:grpSp>
      <p:sp>
        <p:nvSpPr>
          <p:cNvPr id="15" name="Rounded Rectangle 14">
            <a:extLst>
              <a:ext uri="{FF2B5EF4-FFF2-40B4-BE49-F238E27FC236}">
                <a16:creationId xmlns:a16="http://schemas.microsoft.com/office/drawing/2014/main" id="{A9EF345C-88BA-9E71-E170-20DBBD371625}"/>
              </a:ext>
            </a:extLst>
          </p:cNvPr>
          <p:cNvSpPr/>
          <p:nvPr userDrawn="1"/>
        </p:nvSpPr>
        <p:spPr>
          <a:xfrm>
            <a:off x="2676708" y="9346973"/>
            <a:ext cx="203200" cy="203200"/>
          </a:xfrm>
          <a:prstGeom prst="roundRect">
            <a:avLst>
              <a:gd name="adj" fmla="val 572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FB8B6B32-2E61-8CFE-1C1A-10F035C9D76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702607" y="9374141"/>
            <a:ext cx="151401" cy="151401"/>
          </a:xfrm>
          <a:prstGeom prst="rect">
            <a:avLst/>
          </a:prstGeom>
        </p:spPr>
      </p:pic>
      <p:sp>
        <p:nvSpPr>
          <p:cNvPr id="17" name="TextBox 16">
            <a:extLst>
              <a:ext uri="{FF2B5EF4-FFF2-40B4-BE49-F238E27FC236}">
                <a16:creationId xmlns:a16="http://schemas.microsoft.com/office/drawing/2014/main" id="{5296B52B-5B06-0F90-00F2-4797DFA9B736}"/>
              </a:ext>
            </a:extLst>
          </p:cNvPr>
          <p:cNvSpPr txBox="1"/>
          <p:nvPr userDrawn="1"/>
        </p:nvSpPr>
        <p:spPr>
          <a:xfrm>
            <a:off x="500767" y="9634427"/>
            <a:ext cx="5856463" cy="215444"/>
          </a:xfrm>
          <a:prstGeom prst="rect">
            <a:avLst/>
          </a:prstGeom>
          <a:noFill/>
        </p:spPr>
        <p:txBody>
          <a:bodyPr wrap="square">
            <a:spAutoFit/>
          </a:bodyPr>
          <a:lstStyle/>
          <a:p>
            <a:pPr algn="ctr"/>
            <a:r>
              <a:rPr lang="en-GB" sz="800" u="none" strike="noStrike" dirty="0">
                <a:solidFill>
                  <a:schemeClr val="bg1"/>
                </a:solidFill>
                <a:effectLst/>
                <a:latin typeface="Montserrat Light" pitchFamily="2" charset="77"/>
              </a:rPr>
              <a:t>© 2025 Purple Transform. All Rights Reserved.</a:t>
            </a:r>
            <a:endParaRPr lang="en-US" sz="800" dirty="0">
              <a:solidFill>
                <a:schemeClr val="bg1"/>
              </a:solidFill>
              <a:latin typeface="Montserrat Light" pitchFamily="2" charset="77"/>
            </a:endParaRPr>
          </a:p>
        </p:txBody>
      </p:sp>
      <p:pic>
        <p:nvPicPr>
          <p:cNvPr id="18" name="Picture 17">
            <a:extLst>
              <a:ext uri="{FF2B5EF4-FFF2-40B4-BE49-F238E27FC236}">
                <a16:creationId xmlns:a16="http://schemas.microsoft.com/office/drawing/2014/main" id="{E21232A8-AC83-1B54-BB7D-B14D87DBF6EA}"/>
              </a:ext>
            </a:extLst>
          </p:cNvPr>
          <p:cNvPicPr>
            <a:picLocks noChangeAspect="1"/>
          </p:cNvPicPr>
          <p:nvPr userDrawn="1"/>
        </p:nvPicPr>
        <p:blipFill>
          <a:blip r:embed="rId7"/>
          <a:stretch>
            <a:fillRect/>
          </a:stretch>
        </p:blipFill>
        <p:spPr>
          <a:xfrm>
            <a:off x="-1" y="-1"/>
            <a:ext cx="6857999" cy="520995"/>
          </a:xfrm>
          <a:prstGeom prst="rect">
            <a:avLst/>
          </a:prstGeom>
        </p:spPr>
      </p:pic>
      <p:sp>
        <p:nvSpPr>
          <p:cNvPr id="19" name="TextBox 18">
            <a:extLst>
              <a:ext uri="{FF2B5EF4-FFF2-40B4-BE49-F238E27FC236}">
                <a16:creationId xmlns:a16="http://schemas.microsoft.com/office/drawing/2014/main" id="{FB4F39C0-71F3-B234-0F75-7CAEA926B561}"/>
              </a:ext>
            </a:extLst>
          </p:cNvPr>
          <p:cNvSpPr txBox="1"/>
          <p:nvPr userDrawn="1"/>
        </p:nvSpPr>
        <p:spPr>
          <a:xfrm>
            <a:off x="1204170" y="137384"/>
            <a:ext cx="5133467" cy="246221"/>
          </a:xfrm>
          <a:prstGeom prst="rect">
            <a:avLst/>
          </a:prstGeom>
          <a:noFill/>
        </p:spPr>
        <p:txBody>
          <a:bodyPr wrap="square">
            <a:spAutoFit/>
          </a:bodyPr>
          <a:lstStyle/>
          <a:p>
            <a:pPr algn="r"/>
            <a:r>
              <a:rPr lang="en-GB" sz="1000" u="none" strike="noStrike" dirty="0">
                <a:solidFill>
                  <a:schemeClr val="bg1"/>
                </a:solidFill>
                <a:effectLst/>
                <a:latin typeface="Montserrat Medium" pitchFamily="2" charset="77"/>
              </a:rPr>
              <a:t>Smarter Insights, Safer Outcomes: Powered by AI</a:t>
            </a:r>
            <a:endParaRPr lang="en-US" sz="1000" dirty="0">
              <a:solidFill>
                <a:schemeClr val="bg1"/>
              </a:solidFill>
              <a:latin typeface="Montserrat Medium" pitchFamily="2" charset="77"/>
            </a:endParaRPr>
          </a:p>
        </p:txBody>
      </p:sp>
      <p:pic>
        <p:nvPicPr>
          <p:cNvPr id="20" name="Picture 19">
            <a:extLst>
              <a:ext uri="{FF2B5EF4-FFF2-40B4-BE49-F238E27FC236}">
                <a16:creationId xmlns:a16="http://schemas.microsoft.com/office/drawing/2014/main" id="{E4636D89-79F0-E2DD-B536-D3D0E13F78B7}"/>
              </a:ext>
            </a:extLst>
          </p:cNvPr>
          <p:cNvPicPr>
            <a:picLocks noChangeAspect="1"/>
          </p:cNvPicPr>
          <p:nvPr userDrawn="1"/>
        </p:nvPicPr>
        <p:blipFill>
          <a:blip r:embed="rId8"/>
          <a:srcRect/>
          <a:stretch/>
        </p:blipFill>
        <p:spPr>
          <a:xfrm>
            <a:off x="130811" y="92039"/>
            <a:ext cx="1323339" cy="336913"/>
          </a:xfrm>
          <a:prstGeom prst="rect">
            <a:avLst/>
          </a:prstGeom>
        </p:spPr>
      </p:pic>
    </p:spTree>
    <p:extLst>
      <p:ext uri="{BB962C8B-B14F-4D97-AF65-F5344CB8AC3E}">
        <p14:creationId xmlns:p14="http://schemas.microsoft.com/office/powerpoint/2010/main" val="391546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70019"/>
            <a:ext cx="5915025" cy="4121281"/>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30289"/>
            <a:ext cx="5915025" cy="2167284"/>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0D9F7E9-4A17-AD4D-8E34-4EAA6BF6060A}" type="datetimeFigureOut">
              <a:rPr lang="en-US" smtClean="0"/>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671B6-BD8A-9C43-926F-039D056DBBE1}" type="slidenum">
              <a:rPr lang="en-US" smtClean="0"/>
              <a:t>‹#›</a:t>
            </a:fld>
            <a:endParaRPr lang="en-US"/>
          </a:p>
        </p:txBody>
      </p:sp>
    </p:spTree>
    <p:extLst>
      <p:ext uri="{BB962C8B-B14F-4D97-AF65-F5344CB8AC3E}">
        <p14:creationId xmlns:p14="http://schemas.microsoft.com/office/powerpoint/2010/main" val="3028652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436"/>
            <a:ext cx="2914650" cy="62862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436"/>
            <a:ext cx="2914650" cy="62862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0D9F7E9-4A17-AD4D-8E34-4EAA6BF6060A}" type="datetimeFigureOut">
              <a:rPr lang="en-US" smtClean="0"/>
              <a:t>10/31/2025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671B6-BD8A-9C43-926F-039D056DBBE1}" type="slidenum">
              <a:rPr lang="en-US" smtClean="0"/>
              <a:t>‹#›</a:t>
            </a:fld>
            <a:endParaRPr lang="en-US"/>
          </a:p>
        </p:txBody>
      </p:sp>
    </p:spTree>
    <p:extLst>
      <p:ext uri="{BB962C8B-B14F-4D97-AF65-F5344CB8AC3E}">
        <p14:creationId xmlns:p14="http://schemas.microsoft.com/office/powerpoint/2010/main" val="1511249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90"/>
            <a:ext cx="5915025" cy="1915009"/>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736"/>
            <a:ext cx="2901255" cy="119028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9022"/>
            <a:ext cx="2901255" cy="532303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736"/>
            <a:ext cx="2915543" cy="119028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9022"/>
            <a:ext cx="2915543" cy="532303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0D9F7E9-4A17-AD4D-8E34-4EAA6BF6060A}" type="datetimeFigureOut">
              <a:rPr lang="en-US" smtClean="0"/>
              <a:t>10/31/2025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0671B6-BD8A-9C43-926F-039D056DBBE1}" type="slidenum">
              <a:rPr lang="en-US" smtClean="0"/>
              <a:t>‹#›</a:t>
            </a:fld>
            <a:endParaRPr lang="en-US"/>
          </a:p>
        </p:txBody>
      </p:sp>
    </p:spTree>
    <p:extLst>
      <p:ext uri="{BB962C8B-B14F-4D97-AF65-F5344CB8AC3E}">
        <p14:creationId xmlns:p14="http://schemas.microsoft.com/office/powerpoint/2010/main" val="3282935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0D9F7E9-4A17-AD4D-8E34-4EAA6BF6060A}" type="datetimeFigureOut">
              <a:rPr lang="en-US" smtClean="0"/>
              <a:t>10/31/2025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0671B6-BD8A-9C43-926F-039D056DBBE1}" type="slidenum">
              <a:rPr lang="en-US" smtClean="0"/>
              <a:t>‹#›</a:t>
            </a:fld>
            <a:endParaRPr lang="en-US"/>
          </a:p>
        </p:txBody>
      </p:sp>
    </p:spTree>
    <p:extLst>
      <p:ext uri="{BB962C8B-B14F-4D97-AF65-F5344CB8AC3E}">
        <p14:creationId xmlns:p14="http://schemas.microsoft.com/office/powerpoint/2010/main" val="3061821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D9F7E9-4A17-AD4D-8E34-4EAA6BF6060A}" type="datetimeFigureOut">
              <a:rPr lang="en-US" smtClean="0"/>
              <a:t>10/31/2025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0671B6-BD8A-9C43-926F-039D056DBBE1}" type="slidenum">
              <a:rPr lang="en-US" smtClean="0"/>
              <a:t>‹#›</a:t>
            </a:fld>
            <a:endParaRPr lang="en-US"/>
          </a:p>
        </p:txBody>
      </p:sp>
    </p:spTree>
    <p:extLst>
      <p:ext uri="{BB962C8B-B14F-4D97-AF65-F5344CB8AC3E}">
        <p14:creationId xmlns:p14="http://schemas.microsoft.com/office/powerpoint/2010/main" val="1993981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506"/>
            <a:ext cx="2211884" cy="2311771"/>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511"/>
            <a:ext cx="3471863" cy="704080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2276"/>
            <a:ext cx="2211884" cy="550651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A0D9F7E9-4A17-AD4D-8E34-4EAA6BF6060A}" type="datetimeFigureOut">
              <a:rPr lang="en-US" smtClean="0"/>
              <a:t>10/31/2025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671B6-BD8A-9C43-926F-039D056DBBE1}" type="slidenum">
              <a:rPr lang="en-US" smtClean="0"/>
              <a:t>‹#›</a:t>
            </a:fld>
            <a:endParaRPr lang="en-US"/>
          </a:p>
        </p:txBody>
      </p:sp>
    </p:spTree>
    <p:extLst>
      <p:ext uri="{BB962C8B-B14F-4D97-AF65-F5344CB8AC3E}">
        <p14:creationId xmlns:p14="http://schemas.microsoft.com/office/powerpoint/2010/main" val="900963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506"/>
            <a:ext cx="2211884" cy="2311771"/>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511"/>
            <a:ext cx="3471863" cy="704080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2276"/>
            <a:ext cx="2211884" cy="550651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A0D9F7E9-4A17-AD4D-8E34-4EAA6BF6060A}" type="datetimeFigureOut">
              <a:rPr lang="en-US" smtClean="0"/>
              <a:t>10/31/2025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671B6-BD8A-9C43-926F-039D056DBBE1}" type="slidenum">
              <a:rPr lang="en-US" smtClean="0"/>
              <a:t>‹#›</a:t>
            </a:fld>
            <a:endParaRPr lang="en-US"/>
          </a:p>
        </p:txBody>
      </p:sp>
    </p:spTree>
    <p:extLst>
      <p:ext uri="{BB962C8B-B14F-4D97-AF65-F5344CB8AC3E}">
        <p14:creationId xmlns:p14="http://schemas.microsoft.com/office/powerpoint/2010/main" val="2853987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90"/>
            <a:ext cx="5915025" cy="1915009"/>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436"/>
            <a:ext cx="5915025" cy="628627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7" y="9182869"/>
            <a:ext cx="1543050" cy="527487"/>
          </a:xfrm>
          <a:prstGeom prst="rect">
            <a:avLst/>
          </a:prstGeom>
        </p:spPr>
        <p:txBody>
          <a:bodyPr vert="horz" lIns="91440" tIns="45720" rIns="91440" bIns="45720" rtlCol="0" anchor="ctr"/>
          <a:lstStyle>
            <a:lvl1pPr algn="l">
              <a:defRPr sz="900">
                <a:solidFill>
                  <a:schemeClr val="tx1">
                    <a:tint val="82000"/>
                  </a:schemeClr>
                </a:solidFill>
              </a:defRPr>
            </a:lvl1pPr>
          </a:lstStyle>
          <a:p>
            <a:fld id="{A0D9F7E9-4A17-AD4D-8E34-4EAA6BF6060A}" type="datetimeFigureOut">
              <a:rPr lang="en-US" smtClean="0"/>
              <a:t>10/31/2025</a:t>
            </a:fld>
            <a:endParaRPr lang="en-US"/>
          </a:p>
        </p:txBody>
      </p:sp>
      <p:sp>
        <p:nvSpPr>
          <p:cNvPr id="5" name="Footer Placeholder 4"/>
          <p:cNvSpPr>
            <a:spLocks noGrp="1"/>
          </p:cNvSpPr>
          <p:nvPr>
            <p:ph type="ftr" sz="quarter" idx="3"/>
          </p:nvPr>
        </p:nvSpPr>
        <p:spPr>
          <a:xfrm>
            <a:off x="2271713" y="9182869"/>
            <a:ext cx="2314575" cy="527487"/>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843463" y="9182869"/>
            <a:ext cx="1543050" cy="527487"/>
          </a:xfrm>
          <a:prstGeom prst="rect">
            <a:avLst/>
          </a:prstGeom>
        </p:spPr>
        <p:txBody>
          <a:bodyPr vert="horz" lIns="91440" tIns="45720" rIns="91440" bIns="45720" rtlCol="0" anchor="ctr"/>
          <a:lstStyle>
            <a:lvl1pPr algn="r">
              <a:defRPr sz="900">
                <a:solidFill>
                  <a:schemeClr val="tx1">
                    <a:tint val="82000"/>
                  </a:schemeClr>
                </a:solidFill>
              </a:defRPr>
            </a:lvl1pPr>
          </a:lstStyle>
          <a:p>
            <a:fld id="{910671B6-BD8A-9C43-926F-039D056DBBE1}" type="slidenum">
              <a:rPr lang="en-US" smtClean="0"/>
              <a:t>‹#›</a:t>
            </a:fld>
            <a:endParaRPr lang="en-US"/>
          </a:p>
        </p:txBody>
      </p:sp>
    </p:spTree>
    <p:extLst>
      <p:ext uri="{BB962C8B-B14F-4D97-AF65-F5344CB8AC3E}">
        <p14:creationId xmlns:p14="http://schemas.microsoft.com/office/powerpoint/2010/main" val="42036012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245BB-9B75-C039-1F97-1C49A3740119}"/>
            </a:ext>
          </a:extLst>
        </p:cNvPr>
        <p:cNvGrpSpPr/>
        <p:nvPr/>
      </p:nvGrpSpPr>
      <p:grpSpPr>
        <a:xfrm>
          <a:off x="0" y="0"/>
          <a:ext cx="0" cy="0"/>
          <a:chOff x="0" y="0"/>
          <a:chExt cx="0" cy="0"/>
        </a:xfrm>
      </p:grpSpPr>
      <p:sp>
        <p:nvSpPr>
          <p:cNvPr id="2" name="Rectangle 6">
            <a:extLst>
              <a:ext uri="{FF2B5EF4-FFF2-40B4-BE49-F238E27FC236}">
                <a16:creationId xmlns:a16="http://schemas.microsoft.com/office/drawing/2014/main" id="{3584AADE-43B3-F41B-A1FF-438AFBC2DE89}"/>
              </a:ext>
            </a:extLst>
          </p:cNvPr>
          <p:cNvSpPr>
            <a:spLocks noChangeArrowheads="1"/>
          </p:cNvSpPr>
          <p:nvPr/>
        </p:nvSpPr>
        <p:spPr bwMode="auto">
          <a:xfrm>
            <a:off x="118974" y="661111"/>
            <a:ext cx="661100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u="none" strike="noStrike" cap="none" normalizeH="0" baseline="0" dirty="0">
                <a:ln>
                  <a:noFill/>
                </a:ln>
                <a:solidFill>
                  <a:srgbClr val="471E74"/>
                </a:solidFill>
                <a:effectLst/>
                <a:latin typeface="Montserrat" pitchFamily="2" charset="77"/>
                <a:ea typeface="Times New Roman" panose="02020603050405020304" pitchFamily="18" charset="0"/>
                <a:cs typeface="Times New Roman" panose="02020603050405020304" pitchFamily="18" charset="0"/>
              </a:rPr>
              <a:t>SIYTE for Flood Monitoring</a:t>
            </a:r>
            <a:endParaRPr kumimoji="0" lang="en-US" altLang="en-US" sz="500" b="1" u="none" strike="noStrike" cap="none" normalizeH="0" baseline="0" dirty="0">
              <a:ln>
                <a:noFill/>
              </a:ln>
              <a:solidFill>
                <a:srgbClr val="471E74"/>
              </a:solidFill>
              <a:effectLst/>
              <a:latin typeface="Montserrat" pitchFamily="2" charset="77"/>
            </a:endParaRPr>
          </a:p>
        </p:txBody>
      </p:sp>
      <p:sp>
        <p:nvSpPr>
          <p:cNvPr id="14" name="TextBox 13">
            <a:extLst>
              <a:ext uri="{FF2B5EF4-FFF2-40B4-BE49-F238E27FC236}">
                <a16:creationId xmlns:a16="http://schemas.microsoft.com/office/drawing/2014/main" id="{627C03AE-A450-D20D-4DFB-85F760405979}"/>
              </a:ext>
            </a:extLst>
          </p:cNvPr>
          <p:cNvSpPr txBox="1"/>
          <p:nvPr/>
        </p:nvSpPr>
        <p:spPr>
          <a:xfrm>
            <a:off x="205657" y="1515088"/>
            <a:ext cx="6463536" cy="1708160"/>
          </a:xfrm>
          <a:prstGeom prst="rect">
            <a:avLst/>
          </a:prstGeom>
          <a:noFill/>
        </p:spPr>
        <p:txBody>
          <a:bodyPr wrap="square" lIns="91440" tIns="45720" rIns="91440" bIns="45720" anchor="t">
            <a:spAutoFit/>
          </a:bodyPr>
          <a:lstStyle/>
          <a:p>
            <a:r>
              <a:rPr lang="en-GB" sz="1050" dirty="0">
                <a:solidFill>
                  <a:schemeClr val="tx1">
                    <a:lumMod val="75000"/>
                    <a:lumOff val="25000"/>
                  </a:schemeClr>
                </a:solidFill>
                <a:latin typeface="Montserrat Medium"/>
              </a:rPr>
              <a:t>Flooding has emerged as a major challenge for UK rail infrastructure - increasingly disrupting service, damaging assets and threatening passenger safety. The need for an efficient, effective flood monitoring and management system has never been more pressing and is outlined in the Weather Resilience and Climate Change Adaption (WRCCA) plans for Control Period 7. </a:t>
            </a:r>
          </a:p>
          <a:p>
            <a:endParaRPr lang="en-GB" sz="1050" dirty="0">
              <a:solidFill>
                <a:schemeClr val="tx1">
                  <a:lumMod val="75000"/>
                  <a:lumOff val="25000"/>
                </a:schemeClr>
              </a:solidFill>
              <a:latin typeface="Montserrat Medium" pitchFamily="2" charset="77"/>
            </a:endParaRPr>
          </a:p>
          <a:p>
            <a:pPr>
              <a:buNone/>
            </a:pPr>
            <a:r>
              <a:rPr lang="en-GB" sz="1050" dirty="0">
                <a:solidFill>
                  <a:schemeClr val="tx1">
                    <a:lumMod val="75000"/>
                    <a:lumOff val="25000"/>
                  </a:schemeClr>
                </a:solidFill>
                <a:latin typeface="Montserrat Medium" pitchFamily="2" charset="77"/>
              </a:rPr>
              <a:t>Our SIYTE platform transforms how flooding is managed across UK Rail by unifying data from multiple, disparate sources into one intelligent view. The result is clearer visibility, enhanced situational awareness, predictive modelling, real-time alerts and actionable insights to support faster, more informed decision-making.</a:t>
            </a:r>
          </a:p>
        </p:txBody>
      </p:sp>
      <p:sp>
        <p:nvSpPr>
          <p:cNvPr id="5" name="Rectangle 6">
            <a:extLst>
              <a:ext uri="{FF2B5EF4-FFF2-40B4-BE49-F238E27FC236}">
                <a16:creationId xmlns:a16="http://schemas.microsoft.com/office/drawing/2014/main" id="{F9F320F7-0511-6021-368A-FB44AB240FAB}"/>
              </a:ext>
            </a:extLst>
          </p:cNvPr>
          <p:cNvSpPr>
            <a:spLocks noChangeArrowheads="1"/>
          </p:cNvSpPr>
          <p:nvPr/>
        </p:nvSpPr>
        <p:spPr bwMode="auto">
          <a:xfrm>
            <a:off x="116713" y="981829"/>
            <a:ext cx="661100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u="none" strike="noStrike" cap="none" normalizeH="0" baseline="0" dirty="0">
                <a:ln>
                  <a:noFill/>
                </a:ln>
                <a:solidFill>
                  <a:schemeClr val="tx1">
                    <a:lumMod val="75000"/>
                    <a:lumOff val="25000"/>
                  </a:schemeClr>
                </a:solidFill>
                <a:effectLst/>
                <a:latin typeface="Montserrat SemiBold" pitchFamily="2" charset="77"/>
                <a:ea typeface="Times New Roman" panose="02020603050405020304" pitchFamily="18" charset="0"/>
                <a:cs typeface="Times New Roman" panose="02020603050405020304" pitchFamily="18" charset="0"/>
              </a:rPr>
              <a:t>Enhancing Safety &amp; Operational Efficiency</a:t>
            </a:r>
            <a:endParaRPr kumimoji="0" lang="en-US" altLang="en-US" sz="300" b="1" u="none" strike="noStrike" cap="none" normalizeH="0" baseline="0" dirty="0">
              <a:ln>
                <a:noFill/>
              </a:ln>
              <a:solidFill>
                <a:schemeClr val="tx1">
                  <a:lumMod val="75000"/>
                  <a:lumOff val="25000"/>
                </a:schemeClr>
              </a:solidFill>
              <a:effectLst/>
              <a:latin typeface="Montserrat SemiBold" pitchFamily="2" charset="77"/>
            </a:endParaRPr>
          </a:p>
        </p:txBody>
      </p:sp>
      <p:sp>
        <p:nvSpPr>
          <p:cNvPr id="13" name="Rounded Rectangle 12">
            <a:extLst>
              <a:ext uri="{FF2B5EF4-FFF2-40B4-BE49-F238E27FC236}">
                <a16:creationId xmlns:a16="http://schemas.microsoft.com/office/drawing/2014/main" id="{72C250C7-3114-AEFA-7A21-433AC4822BDB}"/>
              </a:ext>
            </a:extLst>
          </p:cNvPr>
          <p:cNvSpPr/>
          <p:nvPr/>
        </p:nvSpPr>
        <p:spPr>
          <a:xfrm>
            <a:off x="158831" y="3377135"/>
            <a:ext cx="6521649" cy="2691553"/>
          </a:xfrm>
          <a:prstGeom prst="roundRect">
            <a:avLst>
              <a:gd name="adj" fmla="val 7690"/>
            </a:avLst>
          </a:prstGeom>
          <a:solidFill>
            <a:srgbClr val="5ECAAB">
              <a:alpha val="1035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b="1" dirty="0">
              <a:latin typeface="Montserrat SemiBold" pitchFamily="2" charset="77"/>
            </a:endParaRPr>
          </a:p>
        </p:txBody>
      </p:sp>
      <p:sp>
        <p:nvSpPr>
          <p:cNvPr id="15" name="TextBox 14">
            <a:extLst>
              <a:ext uri="{FF2B5EF4-FFF2-40B4-BE49-F238E27FC236}">
                <a16:creationId xmlns:a16="http://schemas.microsoft.com/office/drawing/2014/main" id="{B3D1FAF5-4087-BFAB-26C6-6E3D632F1C52}"/>
              </a:ext>
            </a:extLst>
          </p:cNvPr>
          <p:cNvSpPr txBox="1"/>
          <p:nvPr/>
        </p:nvSpPr>
        <p:spPr>
          <a:xfrm>
            <a:off x="4482098" y="7101048"/>
            <a:ext cx="2187095" cy="1708160"/>
          </a:xfrm>
          <a:prstGeom prst="rect">
            <a:avLst/>
          </a:prstGeom>
          <a:noFill/>
        </p:spPr>
        <p:txBody>
          <a:bodyPr wrap="square">
            <a:spAutoFit/>
          </a:bodyPr>
          <a:lstStyle/>
          <a:p>
            <a:pPr>
              <a:buNone/>
            </a:pPr>
            <a:r>
              <a:rPr lang="en-GB" sz="1050" dirty="0">
                <a:solidFill>
                  <a:schemeClr val="tx1">
                    <a:lumMod val="75000"/>
                    <a:lumOff val="25000"/>
                  </a:schemeClr>
                </a:solidFill>
                <a:latin typeface="Montserrat Medium" pitchFamily="2" charset="77"/>
              </a:rPr>
              <a:t>SIYTE overcomes these challenges by bringing together data from cameras, IoT sensors and third-party sources into a unified platform that delivers real-time insights and automated alerts - helping rail operators strengthen resilience, safety and operational reliability.</a:t>
            </a:r>
          </a:p>
        </p:txBody>
      </p:sp>
      <p:sp>
        <p:nvSpPr>
          <p:cNvPr id="19" name="TextBox 18">
            <a:extLst>
              <a:ext uri="{FF2B5EF4-FFF2-40B4-BE49-F238E27FC236}">
                <a16:creationId xmlns:a16="http://schemas.microsoft.com/office/drawing/2014/main" id="{3C199E8A-1244-4A11-2819-D7DA12FAAC0C}"/>
              </a:ext>
            </a:extLst>
          </p:cNvPr>
          <p:cNvSpPr txBox="1"/>
          <p:nvPr/>
        </p:nvSpPr>
        <p:spPr>
          <a:xfrm>
            <a:off x="205656" y="3812163"/>
            <a:ext cx="6463535" cy="2192908"/>
          </a:xfrm>
          <a:prstGeom prst="rect">
            <a:avLst/>
          </a:prstGeom>
          <a:noFill/>
        </p:spPr>
        <p:txBody>
          <a:bodyPr wrap="square">
            <a:spAutoFit/>
          </a:bodyPr>
          <a:lstStyle/>
          <a:p>
            <a:pPr>
              <a:buNone/>
            </a:pPr>
            <a:r>
              <a:rPr lang="en-GB" sz="1050" dirty="0">
                <a:solidFill>
                  <a:schemeClr val="tx1">
                    <a:lumMod val="75000"/>
                    <a:lumOff val="25000"/>
                  </a:schemeClr>
                </a:solidFill>
                <a:latin typeface="Montserrat Medium" pitchFamily="2" charset="77"/>
              </a:rPr>
              <a:t>Flooding remains one of the most significant challenges facing critical infrastructure such as rail and transport networks. With extreme weather events becoming more frequent and severe due to climate change, the need for proactive flood management has never been greater.</a:t>
            </a:r>
          </a:p>
          <a:p>
            <a:pPr>
              <a:buNone/>
            </a:pPr>
            <a:endParaRPr lang="en-GB" sz="1050" dirty="0">
              <a:solidFill>
                <a:schemeClr val="tx1">
                  <a:lumMod val="75000"/>
                  <a:lumOff val="25000"/>
                </a:schemeClr>
              </a:solidFill>
              <a:latin typeface="Montserrat Medium" pitchFamily="2" charset="77"/>
            </a:endParaRPr>
          </a:p>
          <a:p>
            <a:pPr>
              <a:buNone/>
            </a:pPr>
            <a:endParaRPr lang="en-GB" sz="1050" dirty="0">
              <a:solidFill>
                <a:schemeClr val="tx1">
                  <a:lumMod val="75000"/>
                  <a:lumOff val="25000"/>
                </a:schemeClr>
              </a:solidFill>
              <a:latin typeface="Montserrat Medium" pitchFamily="2" charset="77"/>
            </a:endParaRPr>
          </a:p>
          <a:p>
            <a:pPr>
              <a:buNone/>
            </a:pPr>
            <a:endParaRPr lang="en-GB" sz="1050" dirty="0">
              <a:solidFill>
                <a:schemeClr val="tx1">
                  <a:lumMod val="75000"/>
                  <a:lumOff val="25000"/>
                </a:schemeClr>
              </a:solidFill>
              <a:latin typeface="Montserrat Medium" pitchFamily="2" charset="77"/>
            </a:endParaRPr>
          </a:p>
          <a:p>
            <a:pPr>
              <a:buNone/>
            </a:pPr>
            <a:r>
              <a:rPr lang="en-GB" sz="1050" dirty="0">
                <a:solidFill>
                  <a:schemeClr val="tx1">
                    <a:lumMod val="75000"/>
                    <a:lumOff val="25000"/>
                  </a:schemeClr>
                </a:solidFill>
                <a:latin typeface="Montserrat Medium" pitchFamily="2" charset="77"/>
              </a:rPr>
              <a:t>Within the UK Rail WRCCA programme, around £540 million will be invested in drainage improvements alone. Yet, despite the high costs of flooding-related delays, many of these investments lack the necessary monitoring to help Route Control and asset teams assess drainage performance, detect issues such as blocked trash screens or anticipate when services may be disrupted. It is essential that new drainage infrastructure is paired with intelligent, integrated monitoring.</a:t>
            </a:r>
          </a:p>
        </p:txBody>
      </p:sp>
      <p:pic>
        <p:nvPicPr>
          <p:cNvPr id="22" name="Graphic 21">
            <a:extLst>
              <a:ext uri="{FF2B5EF4-FFF2-40B4-BE49-F238E27FC236}">
                <a16:creationId xmlns:a16="http://schemas.microsoft.com/office/drawing/2014/main" id="{CAF0C212-278D-9608-626B-F4F6EDD1C3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4108" y="3472950"/>
            <a:ext cx="345632" cy="345632"/>
          </a:xfrm>
          <a:prstGeom prst="rect">
            <a:avLst/>
          </a:prstGeom>
        </p:spPr>
      </p:pic>
      <p:pic>
        <p:nvPicPr>
          <p:cNvPr id="24" name="Picture 23" descr="A blue text on a white background&#10;&#10;AI-generated content may be incorrect.">
            <a:extLst>
              <a:ext uri="{FF2B5EF4-FFF2-40B4-BE49-F238E27FC236}">
                <a16:creationId xmlns:a16="http://schemas.microsoft.com/office/drawing/2014/main" id="{210E2EBA-26F0-E80F-0A89-855B95C8EF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57" y="7101048"/>
            <a:ext cx="4276441" cy="1885708"/>
          </a:xfrm>
          <a:prstGeom prst="rect">
            <a:avLst/>
          </a:prstGeom>
        </p:spPr>
      </p:pic>
      <p:sp>
        <p:nvSpPr>
          <p:cNvPr id="29" name="TextBox 28">
            <a:extLst>
              <a:ext uri="{FF2B5EF4-FFF2-40B4-BE49-F238E27FC236}">
                <a16:creationId xmlns:a16="http://schemas.microsoft.com/office/drawing/2014/main" id="{7A9CBE3D-2865-1B40-03C5-76322913AB74}"/>
              </a:ext>
            </a:extLst>
          </p:cNvPr>
          <p:cNvSpPr txBox="1"/>
          <p:nvPr/>
        </p:nvSpPr>
        <p:spPr>
          <a:xfrm>
            <a:off x="205656" y="6232743"/>
            <a:ext cx="6480384" cy="738664"/>
          </a:xfrm>
          <a:prstGeom prst="rect">
            <a:avLst/>
          </a:prstGeom>
          <a:noFill/>
        </p:spPr>
        <p:txBody>
          <a:bodyPr wrap="square">
            <a:spAutoFit/>
          </a:bodyPr>
          <a:lstStyle/>
          <a:p>
            <a:pPr>
              <a:buNone/>
            </a:pPr>
            <a:r>
              <a:rPr lang="en-GB" sz="1050" dirty="0">
                <a:solidFill>
                  <a:schemeClr val="tx1">
                    <a:lumMod val="75000"/>
                    <a:lumOff val="25000"/>
                  </a:schemeClr>
                </a:solidFill>
                <a:latin typeface="Montserrat Medium" pitchFamily="2" charset="77"/>
              </a:rPr>
              <a:t>Modern monitoring systems should not only measure the success of drainage upgrades, but also identify early signs of failure, detect blockages and provide continuous performance feedback. However, traditional systems are often fragmented and reliant on manual processes - slowing responses and obscuring visibility of developing risks.</a:t>
            </a:r>
          </a:p>
        </p:txBody>
      </p:sp>
      <p:pic>
        <p:nvPicPr>
          <p:cNvPr id="30" name="Graphic 29">
            <a:extLst>
              <a:ext uri="{FF2B5EF4-FFF2-40B4-BE49-F238E27FC236}">
                <a16:creationId xmlns:a16="http://schemas.microsoft.com/office/drawing/2014/main" id="{4E473F6C-812B-E460-AC21-E99A8CE19E1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14108" y="4597888"/>
            <a:ext cx="345632" cy="345632"/>
          </a:xfrm>
          <a:prstGeom prst="rect">
            <a:avLst/>
          </a:prstGeom>
        </p:spPr>
      </p:pic>
    </p:spTree>
    <p:extLst>
      <p:ext uri="{BB962C8B-B14F-4D97-AF65-F5344CB8AC3E}">
        <p14:creationId xmlns:p14="http://schemas.microsoft.com/office/powerpoint/2010/main" val="2247278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05F71-1262-773B-80D6-D7BD5EA41568}"/>
            </a:ext>
          </a:extLst>
        </p:cNvPr>
        <p:cNvGrpSpPr/>
        <p:nvPr/>
      </p:nvGrpSpPr>
      <p:grpSpPr>
        <a:xfrm>
          <a:off x="0" y="0"/>
          <a:ext cx="0" cy="0"/>
          <a:chOff x="0" y="0"/>
          <a:chExt cx="0" cy="0"/>
        </a:xfrm>
      </p:grpSpPr>
      <p:sp>
        <p:nvSpPr>
          <p:cNvPr id="7" name="Rounded Rectangle 6">
            <a:extLst>
              <a:ext uri="{FF2B5EF4-FFF2-40B4-BE49-F238E27FC236}">
                <a16:creationId xmlns:a16="http://schemas.microsoft.com/office/drawing/2014/main" id="{F6F8C6EB-6665-1867-89F0-92EED7B91A24}"/>
              </a:ext>
            </a:extLst>
          </p:cNvPr>
          <p:cNvSpPr/>
          <p:nvPr/>
        </p:nvSpPr>
        <p:spPr>
          <a:xfrm>
            <a:off x="158831" y="759085"/>
            <a:ext cx="6521649" cy="2736000"/>
          </a:xfrm>
          <a:prstGeom prst="roundRect">
            <a:avLst>
              <a:gd name="adj" fmla="val 7690"/>
            </a:avLst>
          </a:prstGeom>
          <a:solidFill>
            <a:srgbClr val="5ECAAB">
              <a:alpha val="1035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b="1" dirty="0">
              <a:latin typeface="Montserrat SemiBold" pitchFamily="2" charset="77"/>
            </a:endParaRPr>
          </a:p>
        </p:txBody>
      </p:sp>
      <p:sp>
        <p:nvSpPr>
          <p:cNvPr id="6" name="TextBox 5">
            <a:extLst>
              <a:ext uri="{FF2B5EF4-FFF2-40B4-BE49-F238E27FC236}">
                <a16:creationId xmlns:a16="http://schemas.microsoft.com/office/drawing/2014/main" id="{83BEAA5E-3536-4A7D-169A-6AF15990ADFA}"/>
              </a:ext>
            </a:extLst>
          </p:cNvPr>
          <p:cNvSpPr txBox="1"/>
          <p:nvPr/>
        </p:nvSpPr>
        <p:spPr>
          <a:xfrm>
            <a:off x="214225" y="800921"/>
            <a:ext cx="6415984" cy="2664000"/>
          </a:xfrm>
          <a:prstGeom prst="rect">
            <a:avLst/>
          </a:prstGeom>
          <a:noFill/>
        </p:spPr>
        <p:txBody>
          <a:bodyPr wrap="square">
            <a:spAutoFit/>
          </a:bodyPr>
          <a:lstStyle/>
          <a:p>
            <a:pPr>
              <a:spcAft>
                <a:spcPts val="150"/>
              </a:spcAft>
              <a:buNone/>
            </a:pPr>
            <a:r>
              <a:rPr lang="en-GB" sz="1200" b="1" dirty="0">
                <a:solidFill>
                  <a:srgbClr val="39B09E"/>
                </a:solidFill>
                <a:effectLst/>
                <a:latin typeface="Montserrat SemiBold" pitchFamily="2" charset="77"/>
              </a:rPr>
              <a:t>Impact of Flooding</a:t>
            </a:r>
          </a:p>
          <a:p>
            <a:pPr>
              <a:spcAft>
                <a:spcPts val="150"/>
              </a:spcAft>
              <a:buNone/>
            </a:pPr>
            <a:endParaRPr lang="en-GB" sz="1200" b="1" dirty="0">
              <a:solidFill>
                <a:srgbClr val="471E74"/>
              </a:solidFill>
              <a:latin typeface="Montserrat SemiBold" pitchFamily="2" charset="77"/>
            </a:endParaRPr>
          </a:p>
          <a:p>
            <a:pPr>
              <a:spcAft>
                <a:spcPts val="150"/>
              </a:spcAft>
              <a:buNone/>
            </a:pPr>
            <a:endParaRPr lang="en-GB" sz="1200" b="1" dirty="0">
              <a:solidFill>
                <a:srgbClr val="471E74"/>
              </a:solidFill>
              <a:effectLst/>
              <a:latin typeface="Montserrat SemiBold" pitchFamily="2" charset="77"/>
            </a:endParaRPr>
          </a:p>
          <a:p>
            <a:r>
              <a:rPr lang="en-GB" sz="1050" b="1" dirty="0">
                <a:solidFill>
                  <a:schemeClr val="tx1">
                    <a:lumMod val="75000"/>
                    <a:lumOff val="25000"/>
                  </a:schemeClr>
                </a:solidFill>
                <a:latin typeface="Montserrat SemiBold" pitchFamily="2" charset="77"/>
              </a:rPr>
              <a:t>Operational Disruption: </a:t>
            </a:r>
            <a:r>
              <a:rPr lang="en-GB" sz="1050" dirty="0">
                <a:solidFill>
                  <a:schemeClr val="tx1">
                    <a:lumMod val="75000"/>
                    <a:lumOff val="25000"/>
                  </a:schemeClr>
                </a:solidFill>
                <a:latin typeface="Montserrat Medium" pitchFamily="2" charset="77"/>
              </a:rPr>
              <a:t>Flooding can block railways and cause significant delays, leading to poor customer experience and lost revenue. </a:t>
            </a:r>
          </a:p>
          <a:p>
            <a:endParaRPr lang="en-GB" sz="1050" dirty="0">
              <a:solidFill>
                <a:schemeClr val="tx1">
                  <a:lumMod val="75000"/>
                  <a:lumOff val="25000"/>
                </a:schemeClr>
              </a:solidFill>
              <a:latin typeface="Montserrat Medium" pitchFamily="2" charset="77"/>
            </a:endParaRPr>
          </a:p>
          <a:p>
            <a:endParaRPr lang="en-GB" sz="1050" dirty="0">
              <a:solidFill>
                <a:schemeClr val="tx1">
                  <a:lumMod val="75000"/>
                  <a:lumOff val="25000"/>
                </a:schemeClr>
              </a:solidFill>
              <a:latin typeface="Montserrat Medium" pitchFamily="2" charset="77"/>
            </a:endParaRPr>
          </a:p>
          <a:p>
            <a:endParaRPr lang="en-GB" sz="1050" dirty="0">
              <a:solidFill>
                <a:schemeClr val="tx1">
                  <a:lumMod val="75000"/>
                  <a:lumOff val="25000"/>
                </a:schemeClr>
              </a:solidFill>
              <a:latin typeface="Montserrat Medium" pitchFamily="2" charset="77"/>
            </a:endParaRPr>
          </a:p>
          <a:p>
            <a:r>
              <a:rPr lang="en-GB" sz="1050" b="1" dirty="0">
                <a:solidFill>
                  <a:schemeClr val="tx1">
                    <a:lumMod val="75000"/>
                    <a:lumOff val="25000"/>
                  </a:schemeClr>
                </a:solidFill>
                <a:latin typeface="Montserrat SemiBold" pitchFamily="2" charset="77"/>
              </a:rPr>
              <a:t>Infrastructure Damage: </a:t>
            </a:r>
            <a:r>
              <a:rPr lang="en-GB" sz="1050" dirty="0">
                <a:solidFill>
                  <a:schemeClr val="tx1">
                    <a:lumMod val="75000"/>
                    <a:lumOff val="25000"/>
                  </a:schemeClr>
                </a:solidFill>
                <a:latin typeface="Montserrat Medium" pitchFamily="2" charset="77"/>
              </a:rPr>
              <a:t>Floodwaters can cause damage to tracks, bridges, signalling systems, and associated equipment - resulting in costly repairs and additional delays.</a:t>
            </a:r>
          </a:p>
          <a:p>
            <a:endParaRPr lang="en-GB" sz="1050" dirty="0">
              <a:solidFill>
                <a:schemeClr val="tx1">
                  <a:lumMod val="75000"/>
                  <a:lumOff val="25000"/>
                </a:schemeClr>
              </a:solidFill>
              <a:latin typeface="Montserrat Medium" pitchFamily="2" charset="77"/>
            </a:endParaRPr>
          </a:p>
          <a:p>
            <a:endParaRPr lang="en-GB" sz="1050" dirty="0">
              <a:solidFill>
                <a:schemeClr val="tx1">
                  <a:lumMod val="75000"/>
                  <a:lumOff val="25000"/>
                </a:schemeClr>
              </a:solidFill>
              <a:latin typeface="Montserrat Medium" pitchFamily="2" charset="77"/>
            </a:endParaRPr>
          </a:p>
          <a:p>
            <a:endParaRPr lang="en-GB" sz="1050" dirty="0">
              <a:solidFill>
                <a:schemeClr val="tx1">
                  <a:lumMod val="75000"/>
                  <a:lumOff val="25000"/>
                </a:schemeClr>
              </a:solidFill>
              <a:latin typeface="Montserrat Medium" pitchFamily="2" charset="77"/>
            </a:endParaRPr>
          </a:p>
          <a:p>
            <a:r>
              <a:rPr lang="en-GB" sz="1050" b="1" dirty="0">
                <a:solidFill>
                  <a:schemeClr val="tx1">
                    <a:lumMod val="75000"/>
                    <a:lumOff val="25000"/>
                  </a:schemeClr>
                </a:solidFill>
                <a:latin typeface="Montserrat SemiBold" pitchFamily="2" charset="77"/>
              </a:rPr>
              <a:t>Safety Risks: </a:t>
            </a:r>
            <a:r>
              <a:rPr lang="en-GB" sz="1050" dirty="0">
                <a:solidFill>
                  <a:schemeClr val="tx1">
                    <a:lumMod val="75000"/>
                    <a:lumOff val="25000"/>
                  </a:schemeClr>
                </a:solidFill>
                <a:latin typeface="Montserrat Medium" pitchFamily="2" charset="77"/>
              </a:rPr>
              <a:t>Flooding poses serious safety concerns for both passengers and workers, necessitating prompt action to mitigate risks.</a:t>
            </a:r>
          </a:p>
        </p:txBody>
      </p:sp>
      <p:sp>
        <p:nvSpPr>
          <p:cNvPr id="8" name="TextBox 7">
            <a:extLst>
              <a:ext uri="{FF2B5EF4-FFF2-40B4-BE49-F238E27FC236}">
                <a16:creationId xmlns:a16="http://schemas.microsoft.com/office/drawing/2014/main" id="{0FDC09AA-2C72-939C-BB01-E2AA0CA8874C}"/>
              </a:ext>
            </a:extLst>
          </p:cNvPr>
          <p:cNvSpPr txBox="1"/>
          <p:nvPr/>
        </p:nvSpPr>
        <p:spPr>
          <a:xfrm>
            <a:off x="212618" y="3653987"/>
            <a:ext cx="6415984" cy="2128788"/>
          </a:xfrm>
          <a:prstGeom prst="rect">
            <a:avLst/>
          </a:prstGeom>
          <a:noFill/>
        </p:spPr>
        <p:txBody>
          <a:bodyPr wrap="square">
            <a:spAutoFit/>
          </a:bodyPr>
          <a:lstStyle/>
          <a:p>
            <a:pPr>
              <a:spcAft>
                <a:spcPts val="150"/>
              </a:spcAft>
              <a:buNone/>
            </a:pPr>
            <a:r>
              <a:rPr lang="en-GB" sz="1200" b="1" dirty="0">
                <a:solidFill>
                  <a:srgbClr val="471E74"/>
                </a:solidFill>
                <a:effectLst/>
                <a:latin typeface="Montserrat SemiBold" pitchFamily="2" charset="77"/>
              </a:rPr>
              <a:t>Challenges of Traditional Monitoring</a:t>
            </a:r>
          </a:p>
          <a:p>
            <a:pPr>
              <a:buNone/>
            </a:pPr>
            <a:r>
              <a:rPr lang="en-GB" sz="1050" dirty="0">
                <a:solidFill>
                  <a:schemeClr val="tx1">
                    <a:lumMod val="75000"/>
                    <a:lumOff val="25000"/>
                  </a:schemeClr>
                </a:solidFill>
                <a:effectLst/>
                <a:latin typeface="Montserrat Medium" pitchFamily="2" charset="77"/>
              </a:rPr>
              <a:t>Traditional monitoring approaches are often disjointed and manual, with independent systems creating fragmented data streams and limited visibility. Reliance on site visits and manual reporting delays response times, increases costs and reduces the ability to act proactively.</a:t>
            </a:r>
          </a:p>
          <a:p>
            <a:pPr>
              <a:buNone/>
            </a:pPr>
            <a:endParaRPr lang="en-GB" sz="1050" dirty="0">
              <a:solidFill>
                <a:schemeClr val="tx1">
                  <a:lumMod val="75000"/>
                  <a:lumOff val="25000"/>
                </a:schemeClr>
              </a:solidFill>
              <a:effectLst/>
              <a:latin typeface="Montserrat Medium" pitchFamily="2" charset="77"/>
            </a:endParaRPr>
          </a:p>
          <a:p>
            <a:pPr>
              <a:buNone/>
            </a:pPr>
            <a:endParaRPr lang="en-GB" sz="1050" dirty="0">
              <a:solidFill>
                <a:schemeClr val="tx1">
                  <a:lumMod val="75000"/>
                  <a:lumOff val="25000"/>
                </a:schemeClr>
              </a:solidFill>
              <a:effectLst/>
              <a:latin typeface="Montserrat Medium" pitchFamily="2" charset="77"/>
            </a:endParaRPr>
          </a:p>
          <a:p>
            <a:pPr>
              <a:spcAft>
                <a:spcPts val="150"/>
              </a:spcAft>
              <a:buNone/>
            </a:pPr>
            <a:r>
              <a:rPr lang="en-GB" sz="1200" b="1" dirty="0">
                <a:solidFill>
                  <a:srgbClr val="471E74"/>
                </a:solidFill>
                <a:effectLst/>
                <a:latin typeface="Montserrat SemiBold" pitchFamily="2" charset="77"/>
              </a:rPr>
              <a:t>System Overview</a:t>
            </a:r>
          </a:p>
          <a:p>
            <a:pPr>
              <a:buNone/>
            </a:pPr>
            <a:r>
              <a:rPr lang="en-GB" sz="1050" dirty="0">
                <a:solidFill>
                  <a:schemeClr val="tx1">
                    <a:lumMod val="75000"/>
                    <a:lumOff val="25000"/>
                  </a:schemeClr>
                </a:solidFill>
                <a:effectLst/>
                <a:latin typeface="Montserrat Medium" pitchFamily="2" charset="77"/>
              </a:rPr>
              <a:t>SIYTE provides an end-to-end Flood and Environmental Awareness solution, offering a unified platform that integrates live and historical data from multiple sources into a single interface. Teams can instantly access and analyse information across rainfall, groundwater, river and culvert levels, temperature, humidity, pump activity and more.</a:t>
            </a:r>
          </a:p>
        </p:txBody>
      </p:sp>
      <p:sp>
        <p:nvSpPr>
          <p:cNvPr id="9" name="TextBox 8">
            <a:extLst>
              <a:ext uri="{FF2B5EF4-FFF2-40B4-BE49-F238E27FC236}">
                <a16:creationId xmlns:a16="http://schemas.microsoft.com/office/drawing/2014/main" id="{496416D2-CA4D-4944-8F25-D07D3FEC475E}"/>
              </a:ext>
            </a:extLst>
          </p:cNvPr>
          <p:cNvSpPr txBox="1"/>
          <p:nvPr/>
        </p:nvSpPr>
        <p:spPr>
          <a:xfrm>
            <a:off x="212618" y="6008932"/>
            <a:ext cx="4770978" cy="3049553"/>
          </a:xfrm>
          <a:prstGeom prst="rect">
            <a:avLst/>
          </a:prstGeom>
          <a:noFill/>
        </p:spPr>
        <p:txBody>
          <a:bodyPr wrap="square">
            <a:spAutoFit/>
          </a:bodyPr>
          <a:lstStyle/>
          <a:p>
            <a:pPr>
              <a:spcAft>
                <a:spcPts val="150"/>
              </a:spcAft>
              <a:buNone/>
            </a:pPr>
            <a:r>
              <a:rPr lang="en-GB" sz="1200" b="1" dirty="0">
                <a:solidFill>
                  <a:srgbClr val="471E74"/>
                </a:solidFill>
                <a:effectLst/>
                <a:latin typeface="Montserrat SemiBold" pitchFamily="2" charset="77"/>
              </a:rPr>
              <a:t>Data Aggregation</a:t>
            </a:r>
          </a:p>
          <a:p>
            <a:pPr>
              <a:buNone/>
            </a:pPr>
            <a:r>
              <a:rPr lang="en-GB" sz="1050" dirty="0">
                <a:solidFill>
                  <a:schemeClr val="tx1">
                    <a:lumMod val="75000"/>
                    <a:lumOff val="25000"/>
                  </a:schemeClr>
                </a:solidFill>
                <a:effectLst/>
                <a:latin typeface="Montserrat Medium" pitchFamily="2" charset="77"/>
              </a:rPr>
              <a:t>SIYTE consolidates data from cameras, IoT sensors, programmable logic controllers (PLCs), and third-party sources - creating a complete picture of flood conditions across sites and the wider network.</a:t>
            </a:r>
          </a:p>
          <a:p>
            <a:pPr>
              <a:buNone/>
            </a:pPr>
            <a:endParaRPr lang="en-GB" sz="1050" dirty="0">
              <a:solidFill>
                <a:schemeClr val="tx1">
                  <a:lumMod val="75000"/>
                  <a:lumOff val="25000"/>
                </a:schemeClr>
              </a:solidFill>
              <a:effectLst/>
              <a:latin typeface="Montserrat Medium" pitchFamily="2" charset="77"/>
            </a:endParaRPr>
          </a:p>
          <a:p>
            <a:pPr marL="171450" indent="-171450">
              <a:buClr>
                <a:srgbClr val="39B09E"/>
              </a:buClr>
              <a:buFont typeface="Courier New" panose="02070309020205020404" pitchFamily="49" charset="0"/>
              <a:buChar char="o"/>
            </a:pPr>
            <a:r>
              <a:rPr lang="en-GB" sz="1050" b="1" dirty="0">
                <a:solidFill>
                  <a:schemeClr val="tx1">
                    <a:lumMod val="75000"/>
                    <a:lumOff val="25000"/>
                  </a:schemeClr>
                </a:solidFill>
                <a:effectLst/>
                <a:latin typeface="Montserrat SemiBold" pitchFamily="2" charset="77"/>
              </a:rPr>
              <a:t>CCTV cameras </a:t>
            </a:r>
            <a:r>
              <a:rPr lang="en-GB" sz="1050" dirty="0">
                <a:solidFill>
                  <a:schemeClr val="tx1">
                    <a:lumMod val="75000"/>
                    <a:lumOff val="25000"/>
                  </a:schemeClr>
                </a:solidFill>
                <a:effectLst/>
                <a:latin typeface="Montserrat Medium" pitchFamily="2" charset="77"/>
              </a:rPr>
              <a:t>provide real-time visual awareness and AI-assisted image analysis to detect flooding and anomalies.</a:t>
            </a:r>
          </a:p>
          <a:p>
            <a:pPr marL="171450" indent="-171450">
              <a:buClr>
                <a:srgbClr val="39B09E"/>
              </a:buClr>
              <a:buFont typeface="Courier New" panose="02070309020205020404" pitchFamily="49" charset="0"/>
              <a:buChar char="o"/>
            </a:pPr>
            <a:endParaRPr lang="en-GB" sz="1050" dirty="0">
              <a:solidFill>
                <a:schemeClr val="tx1">
                  <a:lumMod val="75000"/>
                  <a:lumOff val="25000"/>
                </a:schemeClr>
              </a:solidFill>
              <a:effectLst/>
              <a:latin typeface="Montserrat Medium" pitchFamily="2" charset="77"/>
            </a:endParaRPr>
          </a:p>
          <a:p>
            <a:pPr marL="171450" indent="-171450">
              <a:buClr>
                <a:srgbClr val="39B09E"/>
              </a:buClr>
              <a:buFont typeface="Courier New" panose="02070309020205020404" pitchFamily="49" charset="0"/>
              <a:buChar char="o"/>
            </a:pPr>
            <a:r>
              <a:rPr lang="en-GB" sz="1050" b="1" dirty="0">
                <a:solidFill>
                  <a:schemeClr val="tx1">
                    <a:lumMod val="75000"/>
                    <a:lumOff val="25000"/>
                  </a:schemeClr>
                </a:solidFill>
                <a:effectLst/>
                <a:latin typeface="Montserrat SemiBold" pitchFamily="2" charset="77"/>
              </a:rPr>
              <a:t>IoT sensors </a:t>
            </a:r>
            <a:r>
              <a:rPr lang="en-GB" sz="1050" dirty="0">
                <a:solidFill>
                  <a:schemeClr val="tx1">
                    <a:lumMod val="75000"/>
                    <a:lumOff val="25000"/>
                  </a:schemeClr>
                </a:solidFill>
                <a:effectLst/>
                <a:latin typeface="Montserrat Medium" pitchFamily="2" charset="77"/>
              </a:rPr>
              <a:t>monitor flow, water level, rainfall and pump performance</a:t>
            </a:r>
            <a:r>
              <a:rPr lang="en-GB" sz="1050" dirty="0">
                <a:solidFill>
                  <a:schemeClr val="tx1">
                    <a:lumMod val="75000"/>
                    <a:lumOff val="25000"/>
                  </a:schemeClr>
                </a:solidFill>
                <a:latin typeface="Montserrat Medium" pitchFamily="2" charset="77"/>
              </a:rPr>
              <a:t> - </a:t>
            </a:r>
            <a:r>
              <a:rPr lang="en-GB" sz="1050" dirty="0">
                <a:solidFill>
                  <a:schemeClr val="tx1">
                    <a:lumMod val="75000"/>
                    <a:lumOff val="25000"/>
                  </a:schemeClr>
                </a:solidFill>
                <a:effectLst/>
                <a:latin typeface="Montserrat Medium" pitchFamily="2" charset="77"/>
              </a:rPr>
              <a:t>sending data continuously for proactive risk management.</a:t>
            </a:r>
          </a:p>
          <a:p>
            <a:pPr marL="171450" indent="-171450">
              <a:buClr>
                <a:srgbClr val="39B09E"/>
              </a:buClr>
              <a:buFont typeface="Courier New" panose="02070309020205020404" pitchFamily="49" charset="0"/>
              <a:buChar char="o"/>
            </a:pPr>
            <a:endParaRPr lang="en-GB" sz="1050" dirty="0">
              <a:solidFill>
                <a:schemeClr val="tx1">
                  <a:lumMod val="75000"/>
                  <a:lumOff val="25000"/>
                </a:schemeClr>
              </a:solidFill>
              <a:effectLst/>
              <a:latin typeface="Montserrat Medium" pitchFamily="2" charset="77"/>
            </a:endParaRPr>
          </a:p>
          <a:p>
            <a:pPr marL="171450" indent="-171450">
              <a:buClr>
                <a:srgbClr val="39B09E"/>
              </a:buClr>
              <a:buFont typeface="Courier New" panose="02070309020205020404" pitchFamily="49" charset="0"/>
              <a:buChar char="o"/>
            </a:pPr>
            <a:r>
              <a:rPr lang="en-GB" sz="1050" b="1" dirty="0">
                <a:solidFill>
                  <a:schemeClr val="tx1">
                    <a:lumMod val="75000"/>
                    <a:lumOff val="25000"/>
                  </a:schemeClr>
                </a:solidFill>
                <a:effectLst/>
                <a:latin typeface="Montserrat SemiBold" pitchFamily="2" charset="77"/>
              </a:rPr>
              <a:t>PLCs</a:t>
            </a:r>
            <a:r>
              <a:rPr lang="en-GB" sz="1050" dirty="0">
                <a:solidFill>
                  <a:schemeClr val="tx1">
                    <a:lumMod val="75000"/>
                    <a:lumOff val="25000"/>
                  </a:schemeClr>
                </a:solidFill>
                <a:effectLst/>
                <a:latin typeface="Montserrat Medium" pitchFamily="2" charset="77"/>
              </a:rPr>
              <a:t> enable automated responses such as activating pumps.</a:t>
            </a:r>
          </a:p>
          <a:p>
            <a:pPr marL="171450" indent="-171450">
              <a:buClr>
                <a:srgbClr val="39B09E"/>
              </a:buClr>
              <a:buFont typeface="Courier New" panose="02070309020205020404" pitchFamily="49" charset="0"/>
              <a:buChar char="o"/>
            </a:pPr>
            <a:endParaRPr lang="en-GB" sz="1050" dirty="0">
              <a:solidFill>
                <a:schemeClr val="tx1">
                  <a:lumMod val="75000"/>
                  <a:lumOff val="25000"/>
                </a:schemeClr>
              </a:solidFill>
              <a:effectLst/>
              <a:latin typeface="Montserrat Medium" pitchFamily="2" charset="77"/>
            </a:endParaRPr>
          </a:p>
          <a:p>
            <a:pPr marL="171450" indent="-171450">
              <a:buClr>
                <a:srgbClr val="39B09E"/>
              </a:buClr>
              <a:buFont typeface="Courier New" panose="02070309020205020404" pitchFamily="49" charset="0"/>
              <a:buChar char="o"/>
            </a:pPr>
            <a:r>
              <a:rPr lang="en-GB" sz="1050" b="1" dirty="0">
                <a:solidFill>
                  <a:schemeClr val="tx1">
                    <a:lumMod val="75000"/>
                    <a:lumOff val="25000"/>
                  </a:schemeClr>
                </a:solidFill>
                <a:effectLst/>
                <a:latin typeface="Montserrat SemiBold" pitchFamily="2" charset="77"/>
              </a:rPr>
              <a:t>External data sources </a:t>
            </a:r>
            <a:r>
              <a:rPr lang="en-GB" sz="1050" dirty="0">
                <a:solidFill>
                  <a:schemeClr val="tx1">
                    <a:lumMod val="75000"/>
                    <a:lumOff val="25000"/>
                  </a:schemeClr>
                </a:solidFill>
                <a:effectLst/>
                <a:latin typeface="Montserrat Medium" pitchFamily="2" charset="77"/>
              </a:rPr>
              <a:t>such as the Environment Agency, Met Office</a:t>
            </a:r>
            <a:r>
              <a:rPr lang="en-GB" sz="1050" dirty="0">
                <a:solidFill>
                  <a:schemeClr val="tx1">
                    <a:lumMod val="75000"/>
                    <a:lumOff val="25000"/>
                  </a:schemeClr>
                </a:solidFill>
                <a:latin typeface="Montserrat Medium" pitchFamily="2" charset="77"/>
              </a:rPr>
              <a:t> </a:t>
            </a:r>
            <a:r>
              <a:rPr lang="en-GB" sz="1050" dirty="0">
                <a:solidFill>
                  <a:schemeClr val="tx1">
                    <a:lumMod val="75000"/>
                    <a:lumOff val="25000"/>
                  </a:schemeClr>
                </a:solidFill>
                <a:effectLst/>
                <a:latin typeface="Montserrat Medium" pitchFamily="2" charset="77"/>
              </a:rPr>
              <a:t>or local river trusts enhance predictive accuracy and situational awareness.</a:t>
            </a:r>
          </a:p>
        </p:txBody>
      </p:sp>
      <p:pic>
        <p:nvPicPr>
          <p:cNvPr id="11" name="Picture 10" descr="A screenshot of a phone&#10;&#10;AI-generated content may be incorrect.">
            <a:extLst>
              <a:ext uri="{FF2B5EF4-FFF2-40B4-BE49-F238E27FC236}">
                <a16:creationId xmlns:a16="http://schemas.microsoft.com/office/drawing/2014/main" id="{B6654819-2921-39D0-5915-A946C92DCB98}"/>
              </a:ext>
            </a:extLst>
          </p:cNvPr>
          <p:cNvPicPr>
            <a:picLocks noChangeAspect="1"/>
          </p:cNvPicPr>
          <p:nvPr/>
        </p:nvPicPr>
        <p:blipFill>
          <a:blip r:embed="rId2"/>
          <a:stretch>
            <a:fillRect/>
          </a:stretch>
        </p:blipFill>
        <p:spPr>
          <a:xfrm>
            <a:off x="5104223" y="5882537"/>
            <a:ext cx="1524379" cy="3103330"/>
          </a:xfrm>
          <a:prstGeom prst="rect">
            <a:avLst/>
          </a:prstGeom>
        </p:spPr>
      </p:pic>
      <p:pic>
        <p:nvPicPr>
          <p:cNvPr id="12" name="Graphic 11">
            <a:extLst>
              <a:ext uri="{FF2B5EF4-FFF2-40B4-BE49-F238E27FC236}">
                <a16:creationId xmlns:a16="http://schemas.microsoft.com/office/drawing/2014/main" id="{147C75CE-8DCA-82BE-2F87-064AC0F3C92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14108" y="1120168"/>
            <a:ext cx="345632" cy="345632"/>
          </a:xfrm>
          <a:prstGeom prst="rect">
            <a:avLst/>
          </a:prstGeom>
        </p:spPr>
      </p:pic>
      <p:pic>
        <p:nvPicPr>
          <p:cNvPr id="13" name="Graphic 12">
            <a:extLst>
              <a:ext uri="{FF2B5EF4-FFF2-40B4-BE49-F238E27FC236}">
                <a16:creationId xmlns:a16="http://schemas.microsoft.com/office/drawing/2014/main" id="{AFC7C5BA-6EB0-E073-CC66-8408EE4B5012}"/>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14108" y="1913173"/>
            <a:ext cx="345632" cy="345632"/>
          </a:xfrm>
          <a:prstGeom prst="rect">
            <a:avLst/>
          </a:prstGeom>
        </p:spPr>
      </p:pic>
      <p:pic>
        <p:nvPicPr>
          <p:cNvPr id="15" name="Graphic 14">
            <a:extLst>
              <a:ext uri="{FF2B5EF4-FFF2-40B4-BE49-F238E27FC236}">
                <a16:creationId xmlns:a16="http://schemas.microsoft.com/office/drawing/2014/main" id="{130E1911-140A-0C27-BDF9-84169D6D6A6E}"/>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14108" y="2716452"/>
            <a:ext cx="345632" cy="345632"/>
          </a:xfrm>
          <a:prstGeom prst="rect">
            <a:avLst/>
          </a:prstGeom>
        </p:spPr>
      </p:pic>
    </p:spTree>
    <p:extLst>
      <p:ext uri="{BB962C8B-B14F-4D97-AF65-F5344CB8AC3E}">
        <p14:creationId xmlns:p14="http://schemas.microsoft.com/office/powerpoint/2010/main" val="80438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97F08-E8D0-AED6-CDBB-93080D18E14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92D67B9-11EB-CDC0-1FF5-F0F941ACEC58}"/>
              </a:ext>
            </a:extLst>
          </p:cNvPr>
          <p:cNvSpPr txBox="1"/>
          <p:nvPr/>
        </p:nvSpPr>
        <p:spPr>
          <a:xfrm>
            <a:off x="229433" y="758485"/>
            <a:ext cx="3067950" cy="3098284"/>
          </a:xfrm>
          <a:prstGeom prst="rect">
            <a:avLst/>
          </a:prstGeom>
          <a:noFill/>
        </p:spPr>
        <p:txBody>
          <a:bodyPr wrap="square">
            <a:spAutoFit/>
          </a:bodyPr>
          <a:lstStyle/>
          <a:p>
            <a:pPr>
              <a:spcAft>
                <a:spcPts val="150"/>
              </a:spcAft>
              <a:buNone/>
            </a:pPr>
            <a:r>
              <a:rPr lang="en-GB" sz="1200" b="1" dirty="0">
                <a:solidFill>
                  <a:srgbClr val="471E74"/>
                </a:solidFill>
                <a:effectLst/>
                <a:latin typeface="Montserrat SemiBold" pitchFamily="2" charset="77"/>
              </a:rPr>
              <a:t>Unified Interface</a:t>
            </a:r>
          </a:p>
          <a:p>
            <a:pPr>
              <a:buNone/>
            </a:pPr>
            <a:r>
              <a:rPr lang="en-GB" sz="1050" dirty="0">
                <a:solidFill>
                  <a:schemeClr val="tx1">
                    <a:lumMod val="75000"/>
                    <a:lumOff val="25000"/>
                  </a:schemeClr>
                </a:solidFill>
                <a:effectLst/>
                <a:latin typeface="Montserrat Medium" pitchFamily="2" charset="77"/>
              </a:rPr>
              <a:t>SIYTE’s modular, configurable interface enables operators to visualise live and historical data, tailoring dashboards for specific roles, whether for Route Control, asset management or compliance teams. Mobile access allows field staff to view insights and respond in real-time.</a:t>
            </a:r>
          </a:p>
          <a:p>
            <a:pPr>
              <a:buNone/>
            </a:pPr>
            <a:endParaRPr lang="en-GB" sz="1050" dirty="0">
              <a:solidFill>
                <a:schemeClr val="tx1">
                  <a:lumMod val="75000"/>
                  <a:lumOff val="25000"/>
                </a:schemeClr>
              </a:solidFill>
              <a:effectLst/>
              <a:latin typeface="Montserrat Medium" pitchFamily="2" charset="77"/>
            </a:endParaRPr>
          </a:p>
          <a:p>
            <a:pPr>
              <a:buNone/>
            </a:pPr>
            <a:endParaRPr lang="en-GB" sz="1050" dirty="0">
              <a:solidFill>
                <a:schemeClr val="tx1">
                  <a:lumMod val="75000"/>
                  <a:lumOff val="25000"/>
                </a:schemeClr>
              </a:solidFill>
              <a:effectLst/>
              <a:latin typeface="Montserrat Medium" pitchFamily="2" charset="77"/>
            </a:endParaRPr>
          </a:p>
          <a:p>
            <a:pPr>
              <a:spcAft>
                <a:spcPts val="150"/>
              </a:spcAft>
              <a:buNone/>
            </a:pPr>
            <a:r>
              <a:rPr lang="en-GB" sz="1200" b="1" dirty="0">
                <a:solidFill>
                  <a:srgbClr val="471E74"/>
                </a:solidFill>
                <a:effectLst/>
                <a:latin typeface="Montserrat SemiBold" pitchFamily="2" charset="77"/>
              </a:rPr>
              <a:t>Workflow and Alerting</a:t>
            </a:r>
          </a:p>
          <a:p>
            <a:pPr>
              <a:buNone/>
            </a:pPr>
            <a:r>
              <a:rPr lang="en-GB" sz="1050" dirty="0">
                <a:solidFill>
                  <a:schemeClr val="tx1">
                    <a:lumMod val="75000"/>
                    <a:lumOff val="25000"/>
                  </a:schemeClr>
                </a:solidFill>
                <a:effectLst/>
                <a:latin typeface="Montserrat Medium" pitchFamily="2" charset="77"/>
              </a:rPr>
              <a:t>Automated alerts are triggered when thresholds are breached, notifying teams through dashboards, SMS, email or the mobile app. Alerts include contextual data such as sensor readings and camera images, ensuring rapid understanding and response.</a:t>
            </a:r>
          </a:p>
        </p:txBody>
      </p:sp>
      <p:pic>
        <p:nvPicPr>
          <p:cNvPr id="3" name="Picture 2" descr="A screenshot of a computer&#10;&#10;AI-generated content may be incorrect.">
            <a:extLst>
              <a:ext uri="{FF2B5EF4-FFF2-40B4-BE49-F238E27FC236}">
                <a16:creationId xmlns:a16="http://schemas.microsoft.com/office/drawing/2014/main" id="{953229D5-019B-74E2-0811-25000770FC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826" y="4501662"/>
            <a:ext cx="2825495" cy="4486704"/>
          </a:xfrm>
          <a:prstGeom prst="roundRect">
            <a:avLst>
              <a:gd name="adj" fmla="val 3558"/>
            </a:avLst>
          </a:prstGeom>
        </p:spPr>
      </p:pic>
      <p:pic>
        <p:nvPicPr>
          <p:cNvPr id="9" name="Picture 8" descr="A screenshot of a tablet&#10;&#10;AI-generated content may be incorrect.">
            <a:extLst>
              <a:ext uri="{FF2B5EF4-FFF2-40B4-BE49-F238E27FC236}">
                <a16:creationId xmlns:a16="http://schemas.microsoft.com/office/drawing/2014/main" id="{CA0B3AC6-B74B-6903-CC15-1BBD29BCCEEA}"/>
              </a:ext>
            </a:extLst>
          </p:cNvPr>
          <p:cNvPicPr>
            <a:picLocks noChangeAspect="1"/>
          </p:cNvPicPr>
          <p:nvPr/>
        </p:nvPicPr>
        <p:blipFill>
          <a:blip r:embed="rId3"/>
          <a:srcRect r="31996"/>
          <a:stretch>
            <a:fillRect/>
          </a:stretch>
        </p:blipFill>
        <p:spPr>
          <a:xfrm>
            <a:off x="1925782" y="226359"/>
            <a:ext cx="4932218" cy="4079671"/>
          </a:xfrm>
          <a:prstGeom prst="rect">
            <a:avLst/>
          </a:prstGeom>
        </p:spPr>
      </p:pic>
      <p:sp>
        <p:nvSpPr>
          <p:cNvPr id="10" name="TextBox 9">
            <a:extLst>
              <a:ext uri="{FF2B5EF4-FFF2-40B4-BE49-F238E27FC236}">
                <a16:creationId xmlns:a16="http://schemas.microsoft.com/office/drawing/2014/main" id="{9F2044E0-DC81-D597-268B-A2F1036333B8}"/>
              </a:ext>
            </a:extLst>
          </p:cNvPr>
          <p:cNvSpPr txBox="1"/>
          <p:nvPr/>
        </p:nvSpPr>
        <p:spPr>
          <a:xfrm>
            <a:off x="3297383" y="4535473"/>
            <a:ext cx="3463634" cy="4552528"/>
          </a:xfrm>
          <a:prstGeom prst="rect">
            <a:avLst/>
          </a:prstGeom>
          <a:noFill/>
        </p:spPr>
        <p:txBody>
          <a:bodyPr wrap="square">
            <a:spAutoFit/>
          </a:bodyPr>
          <a:lstStyle/>
          <a:p>
            <a:pPr>
              <a:spcAft>
                <a:spcPts val="150"/>
              </a:spcAft>
              <a:buNone/>
            </a:pPr>
            <a:r>
              <a:rPr lang="en-GB" sz="1200" b="1" dirty="0">
                <a:solidFill>
                  <a:srgbClr val="471E74"/>
                </a:solidFill>
                <a:effectLst/>
                <a:latin typeface="Montserrat SemiBold" pitchFamily="2" charset="77"/>
              </a:rPr>
              <a:t>Advanced Analytics</a:t>
            </a:r>
          </a:p>
          <a:p>
            <a:pPr>
              <a:buNone/>
            </a:pPr>
            <a:r>
              <a:rPr lang="en-GB" sz="1050" dirty="0">
                <a:solidFill>
                  <a:schemeClr val="tx1">
                    <a:lumMod val="75000"/>
                    <a:lumOff val="25000"/>
                  </a:schemeClr>
                </a:solidFill>
                <a:effectLst/>
                <a:latin typeface="Montserrat Medium" pitchFamily="2" charset="77"/>
              </a:rPr>
              <a:t>Machine learning and AI algorithms continuously analyse data, detecting anomalies and predicting flood risks. Historical pattern analysis improves forecasting and supports data-driven decision-making. Operators can also use SIYTE AI, a conversational agent, to query system data directly (e.g. “At what time will water reach the rail head at Chipping Sodbury?”).</a:t>
            </a:r>
          </a:p>
          <a:p>
            <a:pPr>
              <a:buNone/>
            </a:pPr>
            <a:endParaRPr lang="en-GB" sz="1050" dirty="0">
              <a:solidFill>
                <a:schemeClr val="tx1">
                  <a:lumMod val="75000"/>
                  <a:lumOff val="25000"/>
                </a:schemeClr>
              </a:solidFill>
              <a:effectLst/>
              <a:latin typeface="Montserrat Medium" pitchFamily="2" charset="77"/>
            </a:endParaRPr>
          </a:p>
          <a:p>
            <a:pPr>
              <a:buNone/>
            </a:pPr>
            <a:endParaRPr lang="en-GB" sz="1050" dirty="0">
              <a:solidFill>
                <a:schemeClr val="tx1">
                  <a:lumMod val="75000"/>
                  <a:lumOff val="25000"/>
                </a:schemeClr>
              </a:solidFill>
              <a:effectLst/>
              <a:latin typeface="Montserrat Medium" pitchFamily="2" charset="77"/>
            </a:endParaRPr>
          </a:p>
          <a:p>
            <a:pPr>
              <a:spcAft>
                <a:spcPts val="150"/>
              </a:spcAft>
              <a:buNone/>
            </a:pPr>
            <a:r>
              <a:rPr lang="en-GB" sz="1200" b="1" dirty="0">
                <a:solidFill>
                  <a:srgbClr val="471E74"/>
                </a:solidFill>
                <a:effectLst/>
                <a:latin typeface="Montserrat SemiBold" pitchFamily="2" charset="77"/>
              </a:rPr>
              <a:t>Business Benefits</a:t>
            </a:r>
          </a:p>
          <a:p>
            <a:pPr>
              <a:buNone/>
            </a:pPr>
            <a:r>
              <a:rPr lang="en-GB" sz="1050" b="1" dirty="0">
                <a:solidFill>
                  <a:schemeClr val="tx1">
                    <a:lumMod val="75000"/>
                    <a:lumOff val="25000"/>
                  </a:schemeClr>
                </a:solidFill>
                <a:effectLst/>
                <a:latin typeface="Montserrat SemiBold" pitchFamily="2" charset="77"/>
              </a:rPr>
              <a:t>Whole-System Visibility: </a:t>
            </a:r>
            <a:r>
              <a:rPr lang="en-GB" sz="1050" dirty="0">
                <a:solidFill>
                  <a:schemeClr val="tx1">
                    <a:lumMod val="75000"/>
                    <a:lumOff val="25000"/>
                  </a:schemeClr>
                </a:solidFill>
                <a:effectLst/>
                <a:latin typeface="Montserrat Medium" pitchFamily="2" charset="77"/>
              </a:rPr>
              <a:t>Unifies all relevant data into one platform for comprehensive understanding and faster, better-informed decisions.</a:t>
            </a:r>
          </a:p>
          <a:p>
            <a:pPr>
              <a:buNone/>
            </a:pPr>
            <a:br>
              <a:rPr lang="en-GB" sz="1050" dirty="0">
                <a:solidFill>
                  <a:schemeClr val="tx1">
                    <a:lumMod val="75000"/>
                    <a:lumOff val="25000"/>
                  </a:schemeClr>
                </a:solidFill>
                <a:effectLst/>
                <a:latin typeface="Montserrat Medium" pitchFamily="2" charset="77"/>
              </a:rPr>
            </a:br>
            <a:r>
              <a:rPr lang="en-GB" sz="1050" b="1" dirty="0">
                <a:solidFill>
                  <a:schemeClr val="tx1">
                    <a:lumMod val="75000"/>
                    <a:lumOff val="25000"/>
                  </a:schemeClr>
                </a:solidFill>
                <a:effectLst/>
                <a:latin typeface="Montserrat SemiBold" pitchFamily="2" charset="77"/>
              </a:rPr>
              <a:t>Cost Reduction: </a:t>
            </a:r>
            <a:r>
              <a:rPr lang="en-GB" sz="1050" dirty="0">
                <a:solidFill>
                  <a:schemeClr val="tx1">
                    <a:lumMod val="75000"/>
                    <a:lumOff val="25000"/>
                  </a:schemeClr>
                </a:solidFill>
                <a:effectLst/>
                <a:latin typeface="Montserrat Medium" pitchFamily="2" charset="77"/>
              </a:rPr>
              <a:t>Enables remote monitoring and early detection of blockages, reducing the need for manual inspections and costly emergency repairs.</a:t>
            </a:r>
          </a:p>
          <a:p>
            <a:pPr>
              <a:buNone/>
            </a:pPr>
            <a:br>
              <a:rPr lang="en-GB" sz="1050" dirty="0">
                <a:solidFill>
                  <a:schemeClr val="tx1">
                    <a:lumMod val="75000"/>
                    <a:lumOff val="25000"/>
                  </a:schemeClr>
                </a:solidFill>
                <a:effectLst/>
                <a:latin typeface="Montserrat Medium" pitchFamily="2" charset="77"/>
              </a:rPr>
            </a:br>
            <a:r>
              <a:rPr lang="en-GB" sz="1050" b="1" dirty="0">
                <a:solidFill>
                  <a:schemeClr val="tx1">
                    <a:lumMod val="75000"/>
                    <a:lumOff val="25000"/>
                  </a:schemeClr>
                </a:solidFill>
                <a:effectLst/>
                <a:latin typeface="Montserrat SemiBold" pitchFamily="2" charset="77"/>
              </a:rPr>
              <a:t>Improved Response Times: </a:t>
            </a:r>
            <a:r>
              <a:rPr lang="en-GB" sz="1050" dirty="0">
                <a:solidFill>
                  <a:schemeClr val="tx1">
                    <a:lumMod val="75000"/>
                    <a:lumOff val="25000"/>
                  </a:schemeClr>
                </a:solidFill>
                <a:effectLst/>
                <a:latin typeface="Montserrat Medium" pitchFamily="2" charset="77"/>
              </a:rPr>
              <a:t>Provides real-time alerts to Route Control and wider teams, helping prevent service disruption.</a:t>
            </a:r>
          </a:p>
        </p:txBody>
      </p:sp>
      <p:sp>
        <p:nvSpPr>
          <p:cNvPr id="12" name="TextBox 11">
            <a:extLst>
              <a:ext uri="{FF2B5EF4-FFF2-40B4-BE49-F238E27FC236}">
                <a16:creationId xmlns:a16="http://schemas.microsoft.com/office/drawing/2014/main" id="{E0880550-9D4A-412B-AFA7-44CBDE4E00AE}"/>
              </a:ext>
            </a:extLst>
          </p:cNvPr>
          <p:cNvSpPr txBox="1"/>
          <p:nvPr/>
        </p:nvSpPr>
        <p:spPr>
          <a:xfrm>
            <a:off x="229432" y="3876305"/>
            <a:ext cx="6531585" cy="430887"/>
          </a:xfrm>
          <a:prstGeom prst="rect">
            <a:avLst/>
          </a:prstGeom>
          <a:noFill/>
        </p:spPr>
        <p:txBody>
          <a:bodyPr wrap="square">
            <a:spAutoFit/>
          </a:bodyPr>
          <a:lstStyle/>
          <a:p>
            <a:r>
              <a:rPr lang="en-GB" sz="1050" dirty="0">
                <a:solidFill>
                  <a:schemeClr val="tx1">
                    <a:lumMod val="75000"/>
                    <a:lumOff val="25000"/>
                  </a:schemeClr>
                </a:solidFill>
                <a:effectLst/>
                <a:latin typeface="Montserrat Medium" pitchFamily="2" charset="77"/>
              </a:rPr>
              <a:t>A no-code workflow builder allows any data combination to trigger an alert, for example, when rainfall exceeds a set level and the forecast predicts further precipitation.</a:t>
            </a:r>
            <a:endParaRPr lang="en-US" sz="1050" dirty="0"/>
          </a:p>
        </p:txBody>
      </p:sp>
    </p:spTree>
    <p:extLst>
      <p:ext uri="{BB962C8B-B14F-4D97-AF65-F5344CB8AC3E}">
        <p14:creationId xmlns:p14="http://schemas.microsoft.com/office/powerpoint/2010/main" val="959359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8524A-7CF3-C7A0-2B5C-01B952B8E367}"/>
            </a:ext>
          </a:extLst>
        </p:cNvPr>
        <p:cNvGrpSpPr/>
        <p:nvPr/>
      </p:nvGrpSpPr>
      <p:grpSpPr>
        <a:xfrm>
          <a:off x="0" y="0"/>
          <a:ext cx="0" cy="0"/>
          <a:chOff x="0" y="0"/>
          <a:chExt cx="0" cy="0"/>
        </a:xfrm>
      </p:grpSpPr>
      <p:sp>
        <p:nvSpPr>
          <p:cNvPr id="9" name="Rounded Rectangle 8">
            <a:extLst>
              <a:ext uri="{FF2B5EF4-FFF2-40B4-BE49-F238E27FC236}">
                <a16:creationId xmlns:a16="http://schemas.microsoft.com/office/drawing/2014/main" id="{3C40D6C8-B1E1-9525-1A6D-F56D7680B063}"/>
              </a:ext>
            </a:extLst>
          </p:cNvPr>
          <p:cNvSpPr/>
          <p:nvPr/>
        </p:nvSpPr>
        <p:spPr>
          <a:xfrm>
            <a:off x="147127" y="2367419"/>
            <a:ext cx="6521649" cy="3901337"/>
          </a:xfrm>
          <a:prstGeom prst="roundRect">
            <a:avLst>
              <a:gd name="adj" fmla="val 7690"/>
            </a:avLst>
          </a:prstGeom>
          <a:solidFill>
            <a:srgbClr val="5ECAAB">
              <a:alpha val="1035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b="1" dirty="0">
              <a:latin typeface="Montserrat SemiBold" pitchFamily="2" charset="77"/>
            </a:endParaRPr>
          </a:p>
        </p:txBody>
      </p:sp>
      <p:sp>
        <p:nvSpPr>
          <p:cNvPr id="18" name="TextBox 17">
            <a:extLst>
              <a:ext uri="{FF2B5EF4-FFF2-40B4-BE49-F238E27FC236}">
                <a16:creationId xmlns:a16="http://schemas.microsoft.com/office/drawing/2014/main" id="{D42A33A2-C63C-DC5D-AF37-4111E6B93A1F}"/>
              </a:ext>
            </a:extLst>
          </p:cNvPr>
          <p:cNvSpPr txBox="1"/>
          <p:nvPr/>
        </p:nvSpPr>
        <p:spPr>
          <a:xfrm>
            <a:off x="147127" y="8850511"/>
            <a:ext cx="6580596" cy="240322"/>
          </a:xfrm>
          <a:prstGeom prst="rect">
            <a:avLst/>
          </a:prstGeom>
          <a:noFill/>
        </p:spPr>
        <p:txBody>
          <a:bodyPr wrap="square">
            <a:spAutoFit/>
          </a:bodyPr>
          <a:lstStyle/>
          <a:p>
            <a:pPr>
              <a:lnSpc>
                <a:spcPct val="115000"/>
              </a:lnSpc>
            </a:pPr>
            <a:r>
              <a:rPr lang="en-GB" sz="900" i="1" dirty="0">
                <a:solidFill>
                  <a:srgbClr val="39B09E"/>
                </a:solidFill>
                <a:effectLst/>
                <a:latin typeface="Montserrat" pitchFamily="2" charset="77"/>
                <a:ea typeface="Times New Roman" panose="02020603050405020304" pitchFamily="18" charset="0"/>
              </a:rPr>
              <a:t>Explore the case study on our website to see how we supported Wales &amp; Western at Chipping Sodbur</a:t>
            </a:r>
            <a:r>
              <a:rPr lang="en-GB" sz="900" i="1" dirty="0">
                <a:solidFill>
                  <a:srgbClr val="39B09E"/>
                </a:solidFill>
                <a:latin typeface="Montserrat" pitchFamily="2" charset="77"/>
                <a:ea typeface="Times New Roman" panose="02020603050405020304" pitchFamily="18" charset="0"/>
              </a:rPr>
              <a:t>y.</a:t>
            </a:r>
            <a:endParaRPr lang="en-GB" sz="1100" i="1" dirty="0">
              <a:solidFill>
                <a:srgbClr val="39B09E"/>
              </a:solidFill>
              <a:effectLst/>
              <a:latin typeface="Montserrat" pitchFamily="2" charset="77"/>
              <a:ea typeface="Times New Roman" panose="02020603050405020304" pitchFamily="18" charset="0"/>
            </a:endParaRPr>
          </a:p>
        </p:txBody>
      </p:sp>
      <p:sp>
        <p:nvSpPr>
          <p:cNvPr id="6" name="TextBox 5">
            <a:extLst>
              <a:ext uri="{FF2B5EF4-FFF2-40B4-BE49-F238E27FC236}">
                <a16:creationId xmlns:a16="http://schemas.microsoft.com/office/drawing/2014/main" id="{0846C697-6970-9CB0-51D5-604AFE1FDFEA}"/>
              </a:ext>
            </a:extLst>
          </p:cNvPr>
          <p:cNvSpPr txBox="1"/>
          <p:nvPr/>
        </p:nvSpPr>
        <p:spPr>
          <a:xfrm>
            <a:off x="221008" y="2473214"/>
            <a:ext cx="6415984" cy="3695884"/>
          </a:xfrm>
          <a:prstGeom prst="rect">
            <a:avLst/>
          </a:prstGeom>
          <a:noFill/>
        </p:spPr>
        <p:txBody>
          <a:bodyPr wrap="square">
            <a:spAutoFit/>
          </a:bodyPr>
          <a:lstStyle/>
          <a:p>
            <a:pPr>
              <a:spcAft>
                <a:spcPts val="150"/>
              </a:spcAft>
              <a:buNone/>
            </a:pPr>
            <a:r>
              <a:rPr lang="en-GB" sz="1200" b="1" dirty="0">
                <a:solidFill>
                  <a:srgbClr val="39B09E"/>
                </a:solidFill>
                <a:effectLst/>
                <a:latin typeface="Montserrat SemiBold" pitchFamily="2" charset="77"/>
              </a:rPr>
              <a:t>Implementation Approach</a:t>
            </a:r>
          </a:p>
          <a:p>
            <a:pPr>
              <a:buNone/>
            </a:pPr>
            <a:r>
              <a:rPr lang="en-GB" sz="1050" dirty="0">
                <a:solidFill>
                  <a:schemeClr val="tx1">
                    <a:lumMod val="75000"/>
                    <a:lumOff val="25000"/>
                  </a:schemeClr>
                </a:solidFill>
                <a:latin typeface="Montserrat Medium" pitchFamily="2" charset="77"/>
              </a:rPr>
              <a:t>We </a:t>
            </a:r>
            <a:r>
              <a:rPr lang="en-GB" sz="1050" dirty="0">
                <a:solidFill>
                  <a:schemeClr val="tx1">
                    <a:lumMod val="75000"/>
                    <a:lumOff val="25000"/>
                  </a:schemeClr>
                </a:solidFill>
                <a:effectLst/>
                <a:latin typeface="Montserrat Medium" pitchFamily="2" charset="77"/>
              </a:rPr>
              <a:t>deliver an end-to-end flood monitoring solution - combining technology, advisory services and deployment expertise to deliver measurable outcomes.</a:t>
            </a:r>
          </a:p>
          <a:p>
            <a:pPr>
              <a:buNone/>
            </a:pPr>
            <a:endParaRPr lang="en-GB" sz="1050" dirty="0">
              <a:solidFill>
                <a:schemeClr val="tx1">
                  <a:lumMod val="75000"/>
                  <a:lumOff val="25000"/>
                </a:schemeClr>
              </a:solidFill>
              <a:effectLst/>
              <a:latin typeface="Montserrat Medium" pitchFamily="2" charset="77"/>
            </a:endParaRPr>
          </a:p>
          <a:p>
            <a:pPr>
              <a:buNone/>
            </a:pPr>
            <a:endParaRPr lang="en-GB" sz="1050" dirty="0">
              <a:solidFill>
                <a:schemeClr val="tx1">
                  <a:lumMod val="75000"/>
                  <a:lumOff val="25000"/>
                </a:schemeClr>
              </a:solidFill>
              <a:effectLst/>
              <a:latin typeface="Montserrat Medium" pitchFamily="2" charset="77"/>
            </a:endParaRPr>
          </a:p>
          <a:p>
            <a:pPr marL="171450" indent="-171450">
              <a:buClr>
                <a:srgbClr val="39B09E"/>
              </a:buClr>
              <a:buFont typeface="Courier New" panose="02070309020205020404" pitchFamily="49" charset="0"/>
              <a:buChar char="o"/>
            </a:pPr>
            <a:r>
              <a:rPr lang="en-GB" sz="1050" b="1" dirty="0">
                <a:solidFill>
                  <a:schemeClr val="tx1">
                    <a:lumMod val="75000"/>
                    <a:lumOff val="25000"/>
                  </a:schemeClr>
                </a:solidFill>
                <a:effectLst/>
                <a:latin typeface="Montserrat SemiBold" pitchFamily="2" charset="77"/>
              </a:rPr>
              <a:t>Site Assessment: </a:t>
            </a:r>
            <a:r>
              <a:rPr lang="en-GB" sz="1050" dirty="0">
                <a:solidFill>
                  <a:schemeClr val="tx1">
                    <a:lumMod val="75000"/>
                    <a:lumOff val="25000"/>
                  </a:schemeClr>
                </a:solidFill>
                <a:effectLst/>
                <a:latin typeface="Montserrat Medium" pitchFamily="2" charset="77"/>
              </a:rPr>
              <a:t>Evaluate existing monitoring assets and identify high-risk areas along with existing devices that can be integrated into SIYTE.</a:t>
            </a:r>
          </a:p>
          <a:p>
            <a:pPr marL="171450" indent="-171450">
              <a:buClr>
                <a:srgbClr val="39B09E"/>
              </a:buClr>
              <a:buFont typeface="Courier New" panose="02070309020205020404" pitchFamily="49" charset="0"/>
              <a:buChar char="o"/>
            </a:pPr>
            <a:endParaRPr lang="en-GB" sz="1050" dirty="0">
              <a:solidFill>
                <a:schemeClr val="tx1">
                  <a:lumMod val="75000"/>
                  <a:lumOff val="25000"/>
                </a:schemeClr>
              </a:solidFill>
              <a:effectLst/>
              <a:latin typeface="Montserrat Medium" pitchFamily="2" charset="77"/>
            </a:endParaRPr>
          </a:p>
          <a:p>
            <a:pPr marL="171450" indent="-171450">
              <a:buClr>
                <a:srgbClr val="39B09E"/>
              </a:buClr>
              <a:buFont typeface="Courier New" panose="02070309020205020404" pitchFamily="49" charset="0"/>
              <a:buChar char="o"/>
            </a:pPr>
            <a:r>
              <a:rPr lang="en-GB" sz="1050" b="1" dirty="0">
                <a:solidFill>
                  <a:schemeClr val="tx1">
                    <a:lumMod val="75000"/>
                    <a:lumOff val="25000"/>
                  </a:schemeClr>
                </a:solidFill>
                <a:effectLst/>
                <a:latin typeface="Montserrat SemiBold" pitchFamily="2" charset="77"/>
              </a:rPr>
              <a:t>Sensor Deployment</a:t>
            </a:r>
            <a:r>
              <a:rPr lang="en-GB" sz="1050" dirty="0">
                <a:solidFill>
                  <a:schemeClr val="tx1">
                    <a:lumMod val="75000"/>
                    <a:lumOff val="25000"/>
                  </a:schemeClr>
                </a:solidFill>
                <a:effectLst/>
                <a:latin typeface="Montserrat Medium" pitchFamily="2" charset="77"/>
              </a:rPr>
              <a:t>: Deploy a LoRaWAN wireless network with long-range, low-power IoT sensors via secure protocols to provide multi-kilometre covers and battery life of up to 10 years. </a:t>
            </a:r>
          </a:p>
          <a:p>
            <a:pPr marL="171450" indent="-171450">
              <a:buClr>
                <a:srgbClr val="39B09E"/>
              </a:buClr>
              <a:buFont typeface="Courier New" panose="02070309020205020404" pitchFamily="49" charset="0"/>
              <a:buChar char="o"/>
            </a:pPr>
            <a:endParaRPr lang="en-GB" sz="1050" dirty="0">
              <a:solidFill>
                <a:schemeClr val="tx1">
                  <a:lumMod val="75000"/>
                  <a:lumOff val="25000"/>
                </a:schemeClr>
              </a:solidFill>
              <a:effectLst/>
              <a:latin typeface="Montserrat Medium" pitchFamily="2" charset="77"/>
            </a:endParaRPr>
          </a:p>
          <a:p>
            <a:pPr marL="171450" indent="-171450">
              <a:buClr>
                <a:srgbClr val="39B09E"/>
              </a:buClr>
              <a:buFont typeface="Courier New" panose="02070309020205020404" pitchFamily="49" charset="0"/>
              <a:buChar char="o"/>
            </a:pPr>
            <a:r>
              <a:rPr lang="en-GB" sz="1050" b="1" dirty="0">
                <a:solidFill>
                  <a:schemeClr val="tx1">
                    <a:lumMod val="75000"/>
                    <a:lumOff val="25000"/>
                  </a:schemeClr>
                </a:solidFill>
                <a:effectLst/>
                <a:latin typeface="Montserrat SemiBold" pitchFamily="2" charset="77"/>
              </a:rPr>
              <a:t>Camera Integration: </a:t>
            </a:r>
            <a:r>
              <a:rPr lang="en-GB" sz="1050" dirty="0">
                <a:solidFill>
                  <a:schemeClr val="tx1">
                    <a:lumMod val="75000"/>
                    <a:lumOff val="25000"/>
                  </a:schemeClr>
                </a:solidFill>
                <a:effectLst/>
                <a:latin typeface="Montserrat Medium" pitchFamily="2" charset="77"/>
              </a:rPr>
              <a:t>Install smart situational awareness cameras, powered by PoE or solar, integrating new and existing CCTV vide edge devices into the platform for real-time monitoring and enhanced analysis.</a:t>
            </a:r>
          </a:p>
          <a:p>
            <a:pPr marL="171450" indent="-171450">
              <a:buClr>
                <a:srgbClr val="39B09E"/>
              </a:buClr>
              <a:buFont typeface="Courier New" panose="02070309020205020404" pitchFamily="49" charset="0"/>
              <a:buChar char="o"/>
            </a:pPr>
            <a:endParaRPr lang="en-GB" sz="1050" dirty="0">
              <a:solidFill>
                <a:schemeClr val="tx1">
                  <a:lumMod val="75000"/>
                  <a:lumOff val="25000"/>
                </a:schemeClr>
              </a:solidFill>
              <a:effectLst/>
              <a:latin typeface="Montserrat Medium" pitchFamily="2" charset="77"/>
            </a:endParaRPr>
          </a:p>
          <a:p>
            <a:pPr marL="171450" indent="-171450">
              <a:buClr>
                <a:srgbClr val="39B09E"/>
              </a:buClr>
              <a:buFont typeface="Courier New" panose="02070309020205020404" pitchFamily="49" charset="0"/>
              <a:buChar char="o"/>
            </a:pPr>
            <a:r>
              <a:rPr lang="en-GB" sz="1050" b="1" dirty="0">
                <a:solidFill>
                  <a:schemeClr val="tx1">
                    <a:lumMod val="75000"/>
                    <a:lumOff val="25000"/>
                  </a:schemeClr>
                </a:solidFill>
                <a:effectLst/>
                <a:latin typeface="Montserrat SemiBold" pitchFamily="2" charset="77"/>
              </a:rPr>
              <a:t>Dashboard Setup: </a:t>
            </a:r>
            <a:r>
              <a:rPr lang="en-GB" sz="1050" dirty="0">
                <a:solidFill>
                  <a:schemeClr val="tx1">
                    <a:lumMod val="75000"/>
                    <a:lumOff val="25000"/>
                  </a:schemeClr>
                </a:solidFill>
                <a:effectLst/>
                <a:latin typeface="Montserrat Medium" pitchFamily="2" charset="77"/>
              </a:rPr>
              <a:t>Configure user-specific dashboards and reporting tools.</a:t>
            </a:r>
          </a:p>
          <a:p>
            <a:pPr marL="171450" indent="-171450">
              <a:buClr>
                <a:srgbClr val="39B09E"/>
              </a:buClr>
              <a:buFont typeface="Courier New" panose="02070309020205020404" pitchFamily="49" charset="0"/>
              <a:buChar char="o"/>
            </a:pPr>
            <a:endParaRPr lang="en-GB" sz="1050" dirty="0">
              <a:solidFill>
                <a:schemeClr val="tx1">
                  <a:lumMod val="75000"/>
                  <a:lumOff val="25000"/>
                </a:schemeClr>
              </a:solidFill>
              <a:effectLst/>
              <a:latin typeface="Montserrat Medium" pitchFamily="2" charset="77"/>
            </a:endParaRPr>
          </a:p>
          <a:p>
            <a:pPr marL="171450" indent="-171450">
              <a:buClr>
                <a:srgbClr val="39B09E"/>
              </a:buClr>
              <a:buFont typeface="Courier New" panose="02070309020205020404" pitchFamily="49" charset="0"/>
              <a:buChar char="o"/>
            </a:pPr>
            <a:r>
              <a:rPr lang="en-GB" sz="1050" b="1" dirty="0">
                <a:solidFill>
                  <a:schemeClr val="tx1">
                    <a:lumMod val="75000"/>
                    <a:lumOff val="25000"/>
                  </a:schemeClr>
                </a:solidFill>
                <a:effectLst/>
                <a:latin typeface="Montserrat SemiBold" pitchFamily="2" charset="77"/>
              </a:rPr>
              <a:t>Alerting Workflow: </a:t>
            </a:r>
            <a:r>
              <a:rPr lang="en-GB" sz="1050" dirty="0">
                <a:solidFill>
                  <a:schemeClr val="tx1">
                    <a:lumMod val="75000"/>
                    <a:lumOff val="25000"/>
                  </a:schemeClr>
                </a:solidFill>
                <a:effectLst/>
                <a:latin typeface="Montserrat Medium" pitchFamily="2" charset="77"/>
              </a:rPr>
              <a:t>Define triggers and notification channels for relevant stakeholders.</a:t>
            </a:r>
          </a:p>
          <a:p>
            <a:pPr marL="171450" indent="-171450">
              <a:buClr>
                <a:srgbClr val="39B09E"/>
              </a:buClr>
              <a:buFont typeface="Courier New" panose="02070309020205020404" pitchFamily="49" charset="0"/>
              <a:buChar char="o"/>
            </a:pPr>
            <a:endParaRPr lang="en-GB" sz="1050" dirty="0">
              <a:solidFill>
                <a:schemeClr val="tx1">
                  <a:lumMod val="75000"/>
                  <a:lumOff val="25000"/>
                </a:schemeClr>
              </a:solidFill>
              <a:effectLst/>
              <a:latin typeface="Montserrat Medium" pitchFamily="2" charset="77"/>
            </a:endParaRPr>
          </a:p>
          <a:p>
            <a:pPr marL="171450" indent="-171450">
              <a:buClr>
                <a:srgbClr val="39B09E"/>
              </a:buClr>
              <a:buFont typeface="Courier New" panose="02070309020205020404" pitchFamily="49" charset="0"/>
              <a:buChar char="o"/>
            </a:pPr>
            <a:r>
              <a:rPr lang="en-GB" sz="1050" b="1" dirty="0">
                <a:solidFill>
                  <a:schemeClr val="tx1">
                    <a:lumMod val="75000"/>
                    <a:lumOff val="25000"/>
                  </a:schemeClr>
                </a:solidFill>
                <a:effectLst/>
                <a:latin typeface="Montserrat SemiBold" pitchFamily="2" charset="77"/>
              </a:rPr>
              <a:t>Training &amp; Testing: </a:t>
            </a:r>
            <a:r>
              <a:rPr lang="en-GB" sz="1050" dirty="0">
                <a:solidFill>
                  <a:schemeClr val="tx1">
                    <a:lumMod val="75000"/>
                    <a:lumOff val="25000"/>
                  </a:schemeClr>
                </a:solidFill>
                <a:effectLst/>
                <a:latin typeface="Montserrat Medium" pitchFamily="2" charset="77"/>
              </a:rPr>
              <a:t>Equip staff with platform training, run simulations and calibrate alerts to ensure reliable performance.</a:t>
            </a:r>
          </a:p>
        </p:txBody>
      </p:sp>
      <p:sp>
        <p:nvSpPr>
          <p:cNvPr id="8" name="TextBox 7">
            <a:extLst>
              <a:ext uri="{FF2B5EF4-FFF2-40B4-BE49-F238E27FC236}">
                <a16:creationId xmlns:a16="http://schemas.microsoft.com/office/drawing/2014/main" id="{5D97748B-D0A4-D903-B364-230636A18E2D}"/>
              </a:ext>
            </a:extLst>
          </p:cNvPr>
          <p:cNvSpPr txBox="1"/>
          <p:nvPr/>
        </p:nvSpPr>
        <p:spPr>
          <a:xfrm>
            <a:off x="175642" y="755589"/>
            <a:ext cx="6506715" cy="1384995"/>
          </a:xfrm>
          <a:prstGeom prst="rect">
            <a:avLst/>
          </a:prstGeom>
          <a:noFill/>
        </p:spPr>
        <p:txBody>
          <a:bodyPr wrap="square">
            <a:spAutoFit/>
          </a:bodyPr>
          <a:lstStyle/>
          <a:p>
            <a:pPr>
              <a:buNone/>
            </a:pPr>
            <a:r>
              <a:rPr lang="en-GB" sz="1050" b="1" dirty="0">
                <a:solidFill>
                  <a:schemeClr val="tx1">
                    <a:lumMod val="75000"/>
                    <a:lumOff val="25000"/>
                  </a:schemeClr>
                </a:solidFill>
                <a:effectLst/>
                <a:latin typeface="Montserrat SemiBold" pitchFamily="2" charset="77"/>
              </a:rPr>
              <a:t>Predictive Analysis: </a:t>
            </a:r>
            <a:r>
              <a:rPr lang="en-GB" sz="1050" dirty="0">
                <a:solidFill>
                  <a:schemeClr val="tx1">
                    <a:lumMod val="75000"/>
                    <a:lumOff val="25000"/>
                  </a:schemeClr>
                </a:solidFill>
                <a:effectLst/>
                <a:latin typeface="Montserrat Medium" pitchFamily="2" charset="77"/>
              </a:rPr>
              <a:t>Anticipates flooding events and models time-to-impact, allowing operators to take preventive action.</a:t>
            </a:r>
          </a:p>
          <a:p>
            <a:pPr>
              <a:buNone/>
            </a:pPr>
            <a:br>
              <a:rPr lang="en-GB" sz="1050" dirty="0">
                <a:solidFill>
                  <a:schemeClr val="tx1">
                    <a:lumMod val="75000"/>
                    <a:lumOff val="25000"/>
                  </a:schemeClr>
                </a:solidFill>
                <a:effectLst/>
                <a:latin typeface="Montserrat Medium" pitchFamily="2" charset="77"/>
              </a:rPr>
            </a:br>
            <a:r>
              <a:rPr lang="en-GB" sz="1050" b="1" dirty="0">
                <a:solidFill>
                  <a:schemeClr val="tx1">
                    <a:lumMod val="75000"/>
                    <a:lumOff val="25000"/>
                  </a:schemeClr>
                </a:solidFill>
                <a:effectLst/>
                <a:latin typeface="Montserrat SemiBold" pitchFamily="2" charset="77"/>
              </a:rPr>
              <a:t>Regulatory Compliance: </a:t>
            </a:r>
            <a:r>
              <a:rPr lang="en-GB" sz="1050" dirty="0">
                <a:solidFill>
                  <a:schemeClr val="tx1">
                    <a:lumMod val="75000"/>
                    <a:lumOff val="25000"/>
                  </a:schemeClr>
                </a:solidFill>
                <a:effectLst/>
                <a:latin typeface="Montserrat Medium" pitchFamily="2" charset="77"/>
              </a:rPr>
              <a:t>Supports adherence to environmental and safety standards with continuous monitoring and audit-ready records.</a:t>
            </a:r>
          </a:p>
          <a:p>
            <a:pPr>
              <a:buNone/>
            </a:pPr>
            <a:br>
              <a:rPr lang="en-GB" sz="1050" dirty="0">
                <a:solidFill>
                  <a:schemeClr val="tx1">
                    <a:lumMod val="75000"/>
                    <a:lumOff val="25000"/>
                  </a:schemeClr>
                </a:solidFill>
                <a:effectLst/>
                <a:latin typeface="Montserrat Medium" pitchFamily="2" charset="77"/>
              </a:rPr>
            </a:br>
            <a:r>
              <a:rPr lang="en-GB" sz="1050" b="1" dirty="0">
                <a:solidFill>
                  <a:schemeClr val="tx1">
                    <a:lumMod val="75000"/>
                    <a:lumOff val="25000"/>
                  </a:schemeClr>
                </a:solidFill>
                <a:effectLst/>
                <a:latin typeface="Montserrat SemiBold" pitchFamily="2" charset="77"/>
              </a:rPr>
              <a:t>Sustainability: </a:t>
            </a:r>
            <a:r>
              <a:rPr lang="en-GB" sz="1050" dirty="0">
                <a:solidFill>
                  <a:schemeClr val="tx1">
                    <a:lumMod val="75000"/>
                    <a:lumOff val="25000"/>
                  </a:schemeClr>
                </a:solidFill>
                <a:effectLst/>
                <a:latin typeface="Montserrat Medium" pitchFamily="2" charset="77"/>
              </a:rPr>
              <a:t>Promotes proactive flood management, protecting communities, assets, and ecosystems while supporting long-term resilience.</a:t>
            </a:r>
          </a:p>
        </p:txBody>
      </p:sp>
      <p:sp>
        <p:nvSpPr>
          <p:cNvPr id="10" name="TextBox 9">
            <a:extLst>
              <a:ext uri="{FF2B5EF4-FFF2-40B4-BE49-F238E27FC236}">
                <a16:creationId xmlns:a16="http://schemas.microsoft.com/office/drawing/2014/main" id="{3A1FEBB1-C47D-4BE7-621E-13F726858334}"/>
              </a:ext>
            </a:extLst>
          </p:cNvPr>
          <p:cNvSpPr txBox="1"/>
          <p:nvPr/>
        </p:nvSpPr>
        <p:spPr>
          <a:xfrm>
            <a:off x="175642" y="6438814"/>
            <a:ext cx="6415984" cy="2241639"/>
          </a:xfrm>
          <a:prstGeom prst="rect">
            <a:avLst/>
          </a:prstGeom>
          <a:noFill/>
        </p:spPr>
        <p:txBody>
          <a:bodyPr wrap="square">
            <a:spAutoFit/>
          </a:bodyPr>
          <a:lstStyle/>
          <a:p>
            <a:pPr>
              <a:spcAft>
                <a:spcPts val="150"/>
              </a:spcAft>
              <a:buNone/>
            </a:pPr>
            <a:r>
              <a:rPr lang="en-GB" sz="1200" b="1" dirty="0">
                <a:solidFill>
                  <a:srgbClr val="471E74"/>
                </a:solidFill>
                <a:effectLst/>
                <a:latin typeface="Montserrat" pitchFamily="2" charset="77"/>
              </a:rPr>
              <a:t>Conclusion</a:t>
            </a:r>
          </a:p>
          <a:p>
            <a:pPr>
              <a:buNone/>
            </a:pPr>
            <a:r>
              <a:rPr lang="en-GB" sz="1050" dirty="0">
                <a:solidFill>
                  <a:schemeClr val="tx1">
                    <a:lumMod val="75000"/>
                    <a:lumOff val="25000"/>
                  </a:schemeClr>
                </a:solidFill>
                <a:effectLst/>
                <a:latin typeface="Montserrat Medium" pitchFamily="2" charset="77"/>
              </a:rPr>
              <a:t>SIYTE represents a transformative step forward in flood monitoring and management. By integrating real-time data from cameras, sensors and third-party systems into a unified platform - it enables the rail industry to predict, prevent and respond to flooding events more effectively.</a:t>
            </a:r>
          </a:p>
          <a:p>
            <a:pPr>
              <a:buNone/>
            </a:pPr>
            <a:endParaRPr lang="en-GB" sz="1050" dirty="0">
              <a:solidFill>
                <a:schemeClr val="tx1">
                  <a:lumMod val="75000"/>
                  <a:lumOff val="25000"/>
                </a:schemeClr>
              </a:solidFill>
              <a:effectLst/>
              <a:latin typeface="Montserrat Medium" pitchFamily="2" charset="77"/>
            </a:endParaRPr>
          </a:p>
          <a:p>
            <a:pPr>
              <a:buNone/>
            </a:pPr>
            <a:r>
              <a:rPr lang="en-GB" sz="1050" dirty="0">
                <a:solidFill>
                  <a:schemeClr val="tx1">
                    <a:lumMod val="75000"/>
                    <a:lumOff val="25000"/>
                  </a:schemeClr>
                </a:solidFill>
                <a:effectLst/>
                <a:latin typeface="Montserrat Medium" pitchFamily="2" charset="77"/>
              </a:rPr>
              <a:t>The solution enhances operational efficiency, improves passenger safety and delivers measurable cost savings - helping Network Rail and other operators strengthen resilience against climate change and extreme weather while upholding the highest standards of safety and service.</a:t>
            </a:r>
          </a:p>
          <a:p>
            <a:pPr>
              <a:buNone/>
            </a:pPr>
            <a:endParaRPr lang="en-GB" sz="1050" dirty="0">
              <a:solidFill>
                <a:schemeClr val="tx1">
                  <a:lumMod val="75000"/>
                  <a:lumOff val="25000"/>
                </a:schemeClr>
              </a:solidFill>
              <a:effectLst/>
              <a:latin typeface="Montserrat Medium" pitchFamily="2" charset="77"/>
            </a:endParaRPr>
          </a:p>
          <a:p>
            <a:pPr>
              <a:buNone/>
            </a:pPr>
            <a:r>
              <a:rPr lang="en-GB" sz="1050" dirty="0">
                <a:solidFill>
                  <a:schemeClr val="tx1">
                    <a:lumMod val="75000"/>
                    <a:lumOff val="25000"/>
                  </a:schemeClr>
                </a:solidFill>
                <a:effectLst/>
                <a:latin typeface="Montserrat Medium" pitchFamily="2" charset="77"/>
              </a:rPr>
              <a:t>Our goal is to deliver outcomes, not just technology - providing advisory, deployment and ongoing monitoring to ensure every project achieves its intended results.</a:t>
            </a:r>
          </a:p>
        </p:txBody>
      </p:sp>
    </p:spTree>
    <p:extLst>
      <p:ext uri="{BB962C8B-B14F-4D97-AF65-F5344CB8AC3E}">
        <p14:creationId xmlns:p14="http://schemas.microsoft.com/office/powerpoint/2010/main" val="14703952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16287</TotalTime>
  <Words>1188</Words>
  <Application>Microsoft Office PowerPoint</Application>
  <PresentationFormat>Custom</PresentationFormat>
  <Paragraphs>80</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Caroline Cole</dc:creator>
  <cp:lastModifiedBy>Caroline Cole</cp:lastModifiedBy>
  <cp:revision>136</cp:revision>
  <dcterms:created xsi:type="dcterms:W3CDTF">2024-11-08T16:14:22Z</dcterms:created>
  <dcterms:modified xsi:type="dcterms:W3CDTF">2025-10-31T13:28:19Z</dcterms:modified>
</cp:coreProperties>
</file>