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arlow SemiCondensed Bold" panose="020B0604020202020204" charset="0"/>
      <p:regular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Bold" panose="00000800000000000000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258" y="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573710" y="1028700"/>
            <a:ext cx="7685590" cy="7685590"/>
          </a:xfrm>
          <a:custGeom>
            <a:avLst/>
            <a:gdLst/>
            <a:ahLst/>
            <a:cxnLst/>
            <a:rect l="l" t="t" r="r" b="b"/>
            <a:pathLst>
              <a:path w="7685590" h="7685590">
                <a:moveTo>
                  <a:pt x="7685590" y="0"/>
                </a:moveTo>
                <a:lnTo>
                  <a:pt x="0" y="0"/>
                </a:lnTo>
                <a:lnTo>
                  <a:pt x="0" y="7685590"/>
                </a:lnTo>
                <a:lnTo>
                  <a:pt x="7685590" y="7685590"/>
                </a:lnTo>
                <a:lnTo>
                  <a:pt x="76855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891679" y="2212218"/>
            <a:ext cx="5049652" cy="9991604"/>
            <a:chOff x="0" y="0"/>
            <a:chExt cx="2620010" cy="5184140"/>
          </a:xfrm>
        </p:grpSpPr>
        <p:sp>
          <p:nvSpPr>
            <p:cNvPr id="4" name="Freeform 4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22" b="-22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2703394"/>
            <a:ext cx="4196078" cy="2465196"/>
          </a:xfrm>
          <a:custGeom>
            <a:avLst/>
            <a:gdLst/>
            <a:ahLst/>
            <a:cxnLst/>
            <a:rect l="l" t="t" r="r" b="b"/>
            <a:pathLst>
              <a:path w="4196078" h="2465196">
                <a:moveTo>
                  <a:pt x="0" y="0"/>
                </a:moveTo>
                <a:lnTo>
                  <a:pt x="4196078" y="0"/>
                </a:lnTo>
                <a:lnTo>
                  <a:pt x="4196078" y="2465195"/>
                </a:lnTo>
                <a:lnTo>
                  <a:pt x="0" y="24651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3080575" y="993322"/>
            <a:ext cx="1336228" cy="39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8"/>
              </a:lnSpc>
            </a:pPr>
            <a:r>
              <a:rPr lang="en-US" sz="23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mobile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1295" y="990600"/>
            <a:ext cx="2111901" cy="39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8"/>
              </a:lnSpc>
            </a:pPr>
            <a:r>
              <a:rPr lang="en-US" sz="239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Application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920233"/>
            <a:ext cx="7848501" cy="217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06"/>
              </a:lnSpc>
            </a:pPr>
            <a:r>
              <a:rPr lang="en-US" sz="7733" b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CHARTE PARTENAIRE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8477" y="5318128"/>
            <a:ext cx="4043483" cy="55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9"/>
              </a:lnSpc>
            </a:pPr>
            <a:r>
              <a:rPr lang="en-US" sz="30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QSE réinventée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94597" y="-4109227"/>
            <a:ext cx="6839091" cy="6839091"/>
          </a:xfrm>
          <a:custGeom>
            <a:avLst/>
            <a:gdLst/>
            <a:ahLst/>
            <a:cxnLst/>
            <a:rect l="l" t="t" r="r" b="b"/>
            <a:pathLst>
              <a:path w="6839091" h="6839091">
                <a:moveTo>
                  <a:pt x="0" y="0"/>
                </a:moveTo>
                <a:lnTo>
                  <a:pt x="6839091" y="0"/>
                </a:lnTo>
                <a:lnTo>
                  <a:pt x="6839091" y="6839091"/>
                </a:lnTo>
                <a:lnTo>
                  <a:pt x="0" y="6839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476768" y="0"/>
            <a:ext cx="1565065" cy="1565065"/>
          </a:xfrm>
          <a:custGeom>
            <a:avLst/>
            <a:gdLst/>
            <a:ahLst/>
            <a:cxnLst/>
            <a:rect l="l" t="t" r="r" b="b"/>
            <a:pathLst>
              <a:path w="1565065" h="1565065">
                <a:moveTo>
                  <a:pt x="0" y="0"/>
                </a:moveTo>
                <a:lnTo>
                  <a:pt x="1565064" y="0"/>
                </a:lnTo>
                <a:lnTo>
                  <a:pt x="1565064" y="1565065"/>
                </a:lnTo>
                <a:lnTo>
                  <a:pt x="0" y="15650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669618" y="6191620"/>
            <a:ext cx="6035728" cy="2528315"/>
            <a:chOff x="0" y="0"/>
            <a:chExt cx="1589657" cy="6658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89657" cy="665894"/>
            </a:xfrm>
            <a:custGeom>
              <a:avLst/>
              <a:gdLst/>
              <a:ahLst/>
              <a:cxnLst/>
              <a:rect l="l" t="t" r="r" b="b"/>
              <a:pathLst>
                <a:path w="1589657" h="665894">
                  <a:moveTo>
                    <a:pt x="65417" y="0"/>
                  </a:moveTo>
                  <a:lnTo>
                    <a:pt x="1524240" y="0"/>
                  </a:lnTo>
                  <a:cubicBezTo>
                    <a:pt x="1560369" y="0"/>
                    <a:pt x="1589657" y="29288"/>
                    <a:pt x="1589657" y="65417"/>
                  </a:cubicBezTo>
                  <a:lnTo>
                    <a:pt x="1589657" y="600477"/>
                  </a:lnTo>
                  <a:cubicBezTo>
                    <a:pt x="1589657" y="617827"/>
                    <a:pt x="1582765" y="634466"/>
                    <a:pt x="1570497" y="646734"/>
                  </a:cubicBezTo>
                  <a:cubicBezTo>
                    <a:pt x="1558229" y="659002"/>
                    <a:pt x="1541590" y="665894"/>
                    <a:pt x="1524240" y="665894"/>
                  </a:cubicBezTo>
                  <a:lnTo>
                    <a:pt x="65417" y="665894"/>
                  </a:lnTo>
                  <a:cubicBezTo>
                    <a:pt x="48067" y="665894"/>
                    <a:pt x="31428" y="659002"/>
                    <a:pt x="19160" y="646734"/>
                  </a:cubicBezTo>
                  <a:cubicBezTo>
                    <a:pt x="6892" y="634466"/>
                    <a:pt x="0" y="617827"/>
                    <a:pt x="0" y="600477"/>
                  </a:cubicBezTo>
                  <a:lnTo>
                    <a:pt x="0" y="65417"/>
                  </a:lnTo>
                  <a:cubicBezTo>
                    <a:pt x="0" y="48067"/>
                    <a:pt x="6892" y="31428"/>
                    <a:pt x="19160" y="19160"/>
                  </a:cubicBezTo>
                  <a:cubicBezTo>
                    <a:pt x="31428" y="6892"/>
                    <a:pt x="48067" y="0"/>
                    <a:pt x="65417" y="0"/>
                  </a:cubicBezTo>
                  <a:close/>
                </a:path>
              </a:pathLst>
            </a:custGeom>
            <a:solidFill>
              <a:srgbClr val="1C314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89657" cy="703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28600" y="314574"/>
            <a:ext cx="11624330" cy="1955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38"/>
              </a:lnSpc>
            </a:pPr>
            <a:r>
              <a:rPr lang="en-US" sz="6944" b="1">
                <a:solidFill>
                  <a:srgbClr val="1C314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POURQUOI UN PROGRAMME PARTENAIRES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975979"/>
            <a:ext cx="1340002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 Accompagner + outiller vos clients = plus d’impact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320275"/>
            <a:ext cx="1483827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une question de confiance ! Qui mieux que le consultant qui audite ou accompagne le client peut proposer une solution logicielle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8094" y="6039220"/>
            <a:ext cx="9648506" cy="1964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525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Vous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touchez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commission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récurrente</a:t>
            </a:r>
            <a:endParaRPr lang="en-US" sz="3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700" lvl="1" indent="-323850" algn="l">
              <a:lnSpc>
                <a:spcPts val="525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Vous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ajoutez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valeur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à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missions QSE</a:t>
            </a:r>
          </a:p>
          <a:p>
            <a:pPr marL="647700" lvl="1" indent="-323850" algn="l">
              <a:lnSpc>
                <a:spcPts val="525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Vous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fidélisez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clients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94680" y="6519894"/>
            <a:ext cx="5385603" cy="189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1"/>
              </a:lnSpc>
              <a:spcBef>
                <a:spcPct val="0"/>
              </a:spcBef>
            </a:pPr>
            <a:r>
              <a:rPr lang="en-US" sz="3383" b="1">
                <a:solidFill>
                  <a:srgbClr val="EF7E1B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 programme iZYS, c’est une offre prête à proposer, sans risque, sans exclusivité, 100 % alignée PME.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94597" y="-4109227"/>
            <a:ext cx="6839091" cy="6839091"/>
          </a:xfrm>
          <a:custGeom>
            <a:avLst/>
            <a:gdLst/>
            <a:ahLst/>
            <a:cxnLst/>
            <a:rect l="l" t="t" r="r" b="b"/>
            <a:pathLst>
              <a:path w="6839091" h="6839091">
                <a:moveTo>
                  <a:pt x="0" y="0"/>
                </a:moveTo>
                <a:lnTo>
                  <a:pt x="6839091" y="0"/>
                </a:lnTo>
                <a:lnTo>
                  <a:pt x="6839091" y="6839091"/>
                </a:lnTo>
                <a:lnTo>
                  <a:pt x="0" y="6839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476768" y="0"/>
            <a:ext cx="1565065" cy="1565065"/>
          </a:xfrm>
          <a:custGeom>
            <a:avLst/>
            <a:gdLst/>
            <a:ahLst/>
            <a:cxnLst/>
            <a:rect l="l" t="t" r="r" b="b"/>
            <a:pathLst>
              <a:path w="1565065" h="1565065">
                <a:moveTo>
                  <a:pt x="0" y="0"/>
                </a:moveTo>
                <a:lnTo>
                  <a:pt x="1565064" y="0"/>
                </a:lnTo>
                <a:lnTo>
                  <a:pt x="1565064" y="1565065"/>
                </a:lnTo>
                <a:lnTo>
                  <a:pt x="0" y="15650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3828600" y="314574"/>
            <a:ext cx="11624330" cy="1955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38"/>
              </a:lnSpc>
            </a:pPr>
            <a:r>
              <a:rPr lang="en-US" sz="6944" b="1">
                <a:solidFill>
                  <a:srgbClr val="1C314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CE QUE VOUS GAGNEZ CONCRÈTEMENT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75979"/>
            <a:ext cx="1340002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 avantages clairs, immédiats, et sans engagement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0619" y="4225025"/>
            <a:ext cx="11039112" cy="5362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25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Commission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mensuelle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sur les abonnements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graduelle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: 10 % 1ère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année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20 % 2ème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année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30% les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années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suivantes</a:t>
            </a:r>
            <a:endParaRPr lang="en-US" sz="3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700" lvl="1" indent="-323850" algn="l">
              <a:lnSpc>
                <a:spcPts val="525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Kit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partenaire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slides, support de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démo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script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d’entretien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devis type</a:t>
            </a:r>
          </a:p>
          <a:p>
            <a:pPr marL="647700" lvl="1" indent="-323850" algn="l">
              <a:lnSpc>
                <a:spcPts val="525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Visibilité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renforcée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référencement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sur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notre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site </a:t>
            </a:r>
          </a:p>
          <a:p>
            <a:pPr marL="647700" lvl="1" indent="-323850" algn="l">
              <a:lnSpc>
                <a:spcPts val="525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support technique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c’est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nous !</a:t>
            </a:r>
          </a:p>
          <a:p>
            <a:pPr marL="647700" lvl="1" indent="-323850" algn="l">
              <a:lnSpc>
                <a:spcPts val="525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Accès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avant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-première aux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évolutions</a:t>
            </a:r>
            <a:r>
              <a:rPr lang="en-US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à </a:t>
            </a:r>
            <a:r>
              <a:rPr lang="en-US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venir</a:t>
            </a:r>
            <a:endParaRPr lang="en-US" sz="3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239510" y="4709654"/>
            <a:ext cx="4426840" cy="3259628"/>
            <a:chOff x="0" y="0"/>
            <a:chExt cx="1165917" cy="8585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65917" cy="858503"/>
            </a:xfrm>
            <a:custGeom>
              <a:avLst/>
              <a:gdLst/>
              <a:ahLst/>
              <a:cxnLst/>
              <a:rect l="l" t="t" r="r" b="b"/>
              <a:pathLst>
                <a:path w="1165917" h="858503">
                  <a:moveTo>
                    <a:pt x="89192" y="0"/>
                  </a:moveTo>
                  <a:lnTo>
                    <a:pt x="1076725" y="0"/>
                  </a:lnTo>
                  <a:cubicBezTo>
                    <a:pt x="1100380" y="0"/>
                    <a:pt x="1123066" y="9397"/>
                    <a:pt x="1139793" y="26124"/>
                  </a:cubicBezTo>
                  <a:cubicBezTo>
                    <a:pt x="1156520" y="42850"/>
                    <a:pt x="1165917" y="65537"/>
                    <a:pt x="1165917" y="89192"/>
                  </a:cubicBezTo>
                  <a:lnTo>
                    <a:pt x="1165917" y="769311"/>
                  </a:lnTo>
                  <a:cubicBezTo>
                    <a:pt x="1165917" y="818570"/>
                    <a:pt x="1125984" y="858503"/>
                    <a:pt x="1076725" y="858503"/>
                  </a:cubicBezTo>
                  <a:lnTo>
                    <a:pt x="89192" y="858503"/>
                  </a:lnTo>
                  <a:cubicBezTo>
                    <a:pt x="65537" y="858503"/>
                    <a:pt x="42850" y="849106"/>
                    <a:pt x="26124" y="832379"/>
                  </a:cubicBezTo>
                  <a:cubicBezTo>
                    <a:pt x="9397" y="815652"/>
                    <a:pt x="0" y="792966"/>
                    <a:pt x="0" y="769311"/>
                  </a:cubicBezTo>
                  <a:lnTo>
                    <a:pt x="0" y="89192"/>
                  </a:lnTo>
                  <a:cubicBezTo>
                    <a:pt x="0" y="39933"/>
                    <a:pt x="39933" y="0"/>
                    <a:pt x="89192" y="0"/>
                  </a:cubicBezTo>
                  <a:close/>
                </a:path>
              </a:pathLst>
            </a:custGeom>
            <a:solidFill>
              <a:srgbClr val="1C314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65917" cy="896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727052" y="5271291"/>
            <a:ext cx="3484190" cy="2357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1"/>
              </a:lnSpc>
            </a:pPr>
            <a:r>
              <a:rPr lang="en-US" sz="3383" b="1">
                <a:solidFill>
                  <a:srgbClr val="EF7E1B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Tout le monde est gagnant</a:t>
            </a:r>
          </a:p>
          <a:p>
            <a:pPr algn="l">
              <a:lnSpc>
                <a:spcPts val="3721"/>
              </a:lnSpc>
            </a:pPr>
            <a:endParaRPr lang="en-US" sz="3383" b="1">
              <a:solidFill>
                <a:srgbClr val="EF7E1B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  <a:p>
            <a:pPr algn="l">
              <a:lnSpc>
                <a:spcPts val="3721"/>
              </a:lnSpc>
              <a:spcBef>
                <a:spcPct val="0"/>
              </a:spcBef>
            </a:pPr>
            <a:r>
              <a:rPr lang="en-US" sz="3383" b="1">
                <a:solidFill>
                  <a:srgbClr val="EF7E1B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Fidélité récompensée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94597" y="-4109227"/>
            <a:ext cx="6839091" cy="6839091"/>
          </a:xfrm>
          <a:custGeom>
            <a:avLst/>
            <a:gdLst/>
            <a:ahLst/>
            <a:cxnLst/>
            <a:rect l="l" t="t" r="r" b="b"/>
            <a:pathLst>
              <a:path w="6839091" h="6839091">
                <a:moveTo>
                  <a:pt x="0" y="0"/>
                </a:moveTo>
                <a:lnTo>
                  <a:pt x="6839091" y="0"/>
                </a:lnTo>
                <a:lnTo>
                  <a:pt x="6839091" y="6839091"/>
                </a:lnTo>
                <a:lnTo>
                  <a:pt x="0" y="6839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476768" y="0"/>
            <a:ext cx="1565065" cy="1565065"/>
          </a:xfrm>
          <a:custGeom>
            <a:avLst/>
            <a:gdLst/>
            <a:ahLst/>
            <a:cxnLst/>
            <a:rect l="l" t="t" r="r" b="b"/>
            <a:pathLst>
              <a:path w="1565065" h="1565065">
                <a:moveTo>
                  <a:pt x="0" y="0"/>
                </a:moveTo>
                <a:lnTo>
                  <a:pt x="1565064" y="0"/>
                </a:lnTo>
                <a:lnTo>
                  <a:pt x="1565064" y="1565065"/>
                </a:lnTo>
                <a:lnTo>
                  <a:pt x="0" y="15650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3828600" y="192689"/>
            <a:ext cx="11624330" cy="1955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38"/>
              </a:lnSpc>
            </a:pPr>
            <a:r>
              <a:rPr lang="en-US" sz="6944" b="1">
                <a:solidFill>
                  <a:srgbClr val="1C314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CE QU’ON ATTEND D’UN PARTENAIRE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2144" y="3264471"/>
            <a:ext cx="8115300" cy="405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0"/>
              </a:lnSpc>
            </a:pPr>
            <a:r>
              <a:rPr lang="en-US" sz="2382" b="1">
                <a:solidFill>
                  <a:srgbClr val="1C314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Vous êtes convaincu que la qualité se vit sur le terrain, pas dans des classeurs.</a:t>
            </a:r>
          </a:p>
          <a:p>
            <a:pPr algn="l">
              <a:lnSpc>
                <a:spcPts val="2382"/>
              </a:lnSpc>
            </a:pPr>
            <a:r>
              <a:rPr lang="en-US" sz="2165">
                <a:solidFill>
                  <a:srgbClr val="1C3144"/>
                </a:solidFill>
                <a:latin typeface="Montserrat"/>
                <a:ea typeface="Montserrat"/>
                <a:cs typeface="Montserrat"/>
                <a:sym typeface="Montserrat"/>
              </a:rPr>
              <a:t>Vous partagez notre vision : les outils QSE doivent être au service de l’action, pas de la paperasse. Vous valorisez iZYS comme un levier de performance, pas comme une contrainte supplémentaire.</a:t>
            </a:r>
          </a:p>
          <a:p>
            <a:pPr algn="l">
              <a:lnSpc>
                <a:spcPts val="2382"/>
              </a:lnSpc>
            </a:pPr>
            <a:endParaRPr lang="en-US" sz="2165">
              <a:solidFill>
                <a:srgbClr val="1C31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20"/>
              </a:lnSpc>
            </a:pPr>
            <a:r>
              <a:rPr lang="en-US" sz="2382" b="1">
                <a:solidFill>
                  <a:srgbClr val="1C314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Vous identifiez iZYS comme une solution adaptée à vos clients PME.</a:t>
            </a:r>
          </a:p>
          <a:p>
            <a:pPr algn="l">
              <a:lnSpc>
                <a:spcPts val="2382"/>
              </a:lnSpc>
            </a:pPr>
            <a:r>
              <a:rPr lang="en-US" sz="2165">
                <a:solidFill>
                  <a:srgbClr val="1C3144"/>
                </a:solidFill>
                <a:latin typeface="Montserrat"/>
                <a:ea typeface="Montserrat"/>
                <a:cs typeface="Montserrat"/>
                <a:sym typeface="Montserrat"/>
              </a:rPr>
              <a:t>Vous connaissez leurs contraintes, leurs réalités. Vous ne forcez jamais la vente, vous proposez une solution qui fait sens. Vous avez une posture de prescripteur, pas de commercial.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60556" y="3264471"/>
            <a:ext cx="8115300" cy="52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0"/>
              </a:lnSpc>
            </a:pPr>
            <a:r>
              <a:rPr lang="en-US" sz="2382" b="1">
                <a:solidFill>
                  <a:srgbClr val="1C314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Vous présentez iZYS dans le cadre de vos missions.</a:t>
            </a:r>
          </a:p>
          <a:p>
            <a:pPr algn="l">
              <a:lnSpc>
                <a:spcPts val="2382"/>
              </a:lnSpc>
            </a:pPr>
            <a:r>
              <a:rPr lang="en-US" sz="2165">
                <a:solidFill>
                  <a:srgbClr val="1C3144"/>
                </a:solidFill>
                <a:latin typeface="Montserrat"/>
                <a:ea typeface="Montserrat"/>
                <a:cs typeface="Montserrat"/>
                <a:sym typeface="Montserrat"/>
              </a:rPr>
              <a:t>Que ce soit lors d’un audit, d’un accompagnement à la certification ou d’un projet de transformation, vous prenez 15 minutes pour faire découvrir iZYS, en vous appuyant sur le kit fourni (démo, slides, argumentaires, devis type…).</a:t>
            </a:r>
          </a:p>
          <a:p>
            <a:pPr algn="l">
              <a:lnSpc>
                <a:spcPts val="2382"/>
              </a:lnSpc>
            </a:pPr>
            <a:endParaRPr lang="en-US" sz="2165">
              <a:solidFill>
                <a:srgbClr val="1C31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20"/>
              </a:lnSpc>
            </a:pPr>
            <a:r>
              <a:rPr lang="en-US" sz="2382" b="1">
                <a:solidFill>
                  <a:srgbClr val="1C314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Vous restez proche, mais vous n’assurez pas le support technique.</a:t>
            </a:r>
          </a:p>
          <a:p>
            <a:pPr algn="l">
              <a:lnSpc>
                <a:spcPts val="2382"/>
              </a:lnSpc>
            </a:pPr>
            <a:r>
              <a:rPr lang="en-US" sz="2165">
                <a:solidFill>
                  <a:srgbClr val="1C3144"/>
                </a:solidFill>
                <a:latin typeface="Montserrat"/>
                <a:ea typeface="Montserrat"/>
                <a:cs typeface="Montserrat"/>
                <a:sym typeface="Montserrat"/>
              </a:rPr>
              <a:t>Vous êtes le relais de confiance, celui qui a compris le besoin du client. Mais c’est nous qui assurons les démos, la formation, le support. Vous restez concentré sur votre métier.</a:t>
            </a:r>
          </a:p>
          <a:p>
            <a:pPr algn="l">
              <a:lnSpc>
                <a:spcPts val="2382"/>
              </a:lnSpc>
            </a:pPr>
            <a:endParaRPr lang="en-US" sz="2165">
              <a:solidFill>
                <a:srgbClr val="1C31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20"/>
              </a:lnSpc>
            </a:pPr>
            <a:r>
              <a:rPr lang="en-US" sz="2382" b="1">
                <a:solidFill>
                  <a:srgbClr val="1C314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Vous contribuez à faire vivre l’écosystème.</a:t>
            </a:r>
          </a:p>
          <a:p>
            <a:pPr algn="l">
              <a:lnSpc>
                <a:spcPts val="2382"/>
              </a:lnSpc>
            </a:pPr>
            <a:r>
              <a:rPr lang="en-US" sz="2165">
                <a:solidFill>
                  <a:srgbClr val="1C3144"/>
                </a:solidFill>
                <a:latin typeface="Montserrat"/>
                <a:ea typeface="Montserrat"/>
                <a:cs typeface="Montserrat"/>
                <a:sym typeface="Montserrat"/>
              </a:rPr>
              <a:t>Votre retour compte. Vous êtes dans la boucle pour tester les évolutions, donner votre avis, orienter les priorités produit. iZYS évolue aussi grâce à vous.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406</Words>
  <Application>Microsoft Office PowerPoint</Application>
  <PresentationFormat>Personnalisé</PresentationFormat>
  <Paragraphs>35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Montserrat Bold</vt:lpstr>
      <vt:lpstr>Arial</vt:lpstr>
      <vt:lpstr>Montserrat</vt:lpstr>
      <vt:lpstr>Barlow SemiCondensed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IZYS PROG PARTENAIRE</dc:title>
  <dc:creator>Laurent</dc:creator>
  <cp:lastModifiedBy>laurent SAMITIER</cp:lastModifiedBy>
  <cp:revision>2</cp:revision>
  <dcterms:created xsi:type="dcterms:W3CDTF">2006-08-16T00:00:00Z</dcterms:created>
  <dcterms:modified xsi:type="dcterms:W3CDTF">2025-07-12T08:44:29Z</dcterms:modified>
  <dc:identifier>DAGqQCD_1d8</dc:identifier>
</cp:coreProperties>
</file>