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9" r:id="rId1"/>
  </p:sldMasterIdLst>
  <p:notesMasterIdLst>
    <p:notesMasterId r:id="rId11"/>
  </p:notesMasterIdLst>
  <p:sldIdLst>
    <p:sldId id="2147473356" r:id="rId2"/>
    <p:sldId id="2147473362" r:id="rId3"/>
    <p:sldId id="2147473365" r:id="rId4"/>
    <p:sldId id="313" r:id="rId5"/>
    <p:sldId id="2145707478" r:id="rId6"/>
    <p:sldId id="2147473363" r:id="rId7"/>
    <p:sldId id="2147473364" r:id="rId8"/>
    <p:sldId id="214570744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32F"/>
    <a:srgbClr val="8E192E"/>
    <a:srgbClr val="62232F"/>
    <a:srgbClr val="32CCCC"/>
    <a:srgbClr val="D3C51A"/>
    <a:srgbClr val="D4C51A"/>
    <a:srgbClr val="C8102E"/>
    <a:srgbClr val="C90F2D"/>
    <a:srgbClr val="79B05B"/>
    <a:srgbClr val="459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9"/>
    <p:restoredTop sz="94766"/>
  </p:normalViewPr>
  <p:slideViewPr>
    <p:cSldViewPr snapToGrid="0" snapToObjects="1">
      <p:cViewPr varScale="1">
        <p:scale>
          <a:sx n="102" d="100"/>
          <a:sy n="102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Library/CloudStorage/OneDrive-BACCredomatic/Documentos/_ASEBAC%20AGOSTO%202024/Asambleas/Asamblea%202026/Copia%20de%20Informacio&#769;n%20Asamblea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Downloads/Informacio&#769;n%20Asamblea%202026%20Inversiones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Downloads/Informacio&#769;n%20Asamblea%202026%20Inversiones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Downloads/Informacio&#769;n%20Asamblea%202026%20Inversiones%20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Downloads/Informacio&#769;n%20Asamblea%202026%20Inversiones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schaubeck/Library/CloudStorage/OneDrive-BACCredomatic/Documentos/_ASEBAC%20AGOSTO%202024/Asambleas/Asamblea%202026/Copia%20de%20Informacio&#769;n%20Asamblea%20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38310918537867E-2"/>
          <c:y val="0.1475699912510936"/>
          <c:w val="0.90021248541382504"/>
          <c:h val="0.79224482356372117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259522036181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A4-814F-8BBD-1BAD7B81DD2E}"/>
                </c:ext>
              </c:extLst>
            </c:dLbl>
            <c:dLbl>
              <c:idx val="3"/>
              <c:layout>
                <c:manualLayout>
                  <c:x val="-6.017757359521792E-3"/>
                  <c:y val="2.519044072362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A4-814F-8BBD-1BAD7B81D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Excedentes!$K$4:$K$7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Excedentes!$M$4:$M$7</c:f>
              <c:numCache>
                <c:formatCode>#,##0_);[Red]\(#,##0\)</c:formatCode>
                <c:ptCount val="4"/>
                <c:pt idx="0">
                  <c:v>881.88426033000007</c:v>
                </c:pt>
                <c:pt idx="1">
                  <c:v>532.30193601999997</c:v>
                </c:pt>
                <c:pt idx="2">
                  <c:v>1131.62536</c:v>
                </c:pt>
                <c:pt idx="3">
                  <c:v>1101.2168200000001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4-814F-8BBD-1BAD7B81DD2E}"/>
            </c:ext>
          </c:extLst>
        </c:ser>
        <c:ser>
          <c:idx val="1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21966994022402E-3"/>
                  <c:y val="-2.5190440723620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A4-814F-8BBD-1BAD7B81D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Excedentes!$K$4:$K$7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Excedentes!$N$4:$N$7</c:f>
              <c:numCache>
                <c:formatCode>#,##0_);[Red]\(#,##0\)</c:formatCode>
                <c:ptCount val="4"/>
                <c:pt idx="0">
                  <c:v>-683.93083899999999</c:v>
                </c:pt>
                <c:pt idx="1">
                  <c:v>-1132.260499</c:v>
                </c:pt>
                <c:pt idx="2">
                  <c:v>-257.24488779000001</c:v>
                </c:pt>
                <c:pt idx="3">
                  <c:v>-150.384388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4-814F-8BBD-1BAD7B81D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05359776"/>
        <c:axId val="2005345376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Excedentes!$K$4:$K$7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Excedentes!$L$4:$L$7</c:f>
              <c:numCache>
                <c:formatCode>#,##0_);[Red]\(#,##0\)</c:formatCode>
                <c:ptCount val="4"/>
                <c:pt idx="0">
                  <c:v>1565.8151002699999</c:v>
                </c:pt>
                <c:pt idx="1">
                  <c:v>1664.56243462</c:v>
                </c:pt>
                <c:pt idx="2">
                  <c:v>1402.2105220000001</c:v>
                </c:pt>
                <c:pt idx="3">
                  <c:v>1251.601208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A4-814F-8BBD-1BAD7B81D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359776"/>
        <c:axId val="2005345376"/>
      </c:lineChart>
      <c:catAx>
        <c:axId val="20053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05345376"/>
        <c:crosses val="autoZero"/>
        <c:auto val="1"/>
        <c:lblAlgn val="ctr"/>
        <c:lblOffset val="100"/>
        <c:noMultiLvlLbl val="0"/>
      </c:catAx>
      <c:valAx>
        <c:axId val="20053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0535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R" sz="1200"/>
              <a:t>Comportamiento de la composición por moneda Inversiones ASEBAC</a:t>
            </a:r>
          </a:p>
          <a:p>
            <a:pPr>
              <a:defRPr/>
            </a:pPr>
            <a:r>
              <a:rPr lang="es-CR" sz="1200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Inversiones '!$D$310</c:f>
              <c:strCache>
                <c:ptCount val="1"/>
                <c:pt idx="0">
                  <c:v>% COLONES</c:v>
                </c:pt>
              </c:strCache>
            </c:strRef>
          </c:tx>
          <c:spPr>
            <a:solidFill>
              <a:srgbClr val="960000"/>
            </a:solidFill>
            <a:ln>
              <a:noFill/>
            </a:ln>
            <a:effectLst>
              <a:innerShdw blurRad="114300">
                <a:schemeClr val="accent2">
                  <a:shade val="65000"/>
                </a:schemeClr>
              </a:innerShdw>
            </a:effectLst>
          </c:spPr>
          <c:invertIfNegative val="0"/>
          <c:cat>
            <c:strRef>
              <c:f>'Histórico Inversiones '!$B$311:$C$315</c:f>
              <c:strCache>
                <c:ptCount val="5"/>
                <c:pt idx="0">
                  <c:v>dic-24</c:v>
                </c:pt>
                <c:pt idx="1">
                  <c:v>mar-25</c:v>
                </c:pt>
                <c:pt idx="2">
                  <c:v>jun-25</c:v>
                </c:pt>
                <c:pt idx="3">
                  <c:v>sept-25</c:v>
                </c:pt>
                <c:pt idx="4">
                  <c:v>dic-25</c:v>
                </c:pt>
              </c:strCache>
            </c:strRef>
          </c:cat>
          <c:val>
            <c:numRef>
              <c:f>'Histórico Inversiones '!$D$311:$D$315</c:f>
              <c:numCache>
                <c:formatCode>0.00%</c:formatCode>
                <c:ptCount val="5"/>
                <c:pt idx="0">
                  <c:v>0.66410425587251609</c:v>
                </c:pt>
                <c:pt idx="1">
                  <c:v>0.64749124461610907</c:v>
                </c:pt>
                <c:pt idx="2">
                  <c:v>0.64950950125090501</c:v>
                </c:pt>
                <c:pt idx="3">
                  <c:v>0.7165342069685896</c:v>
                </c:pt>
                <c:pt idx="4">
                  <c:v>0.64564448323662327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E-844A-9222-E980F7FC7E0D}"/>
            </c:ext>
          </c:extLst>
        </c:ser>
        <c:ser>
          <c:idx val="1"/>
          <c:order val="1"/>
          <c:tx>
            <c:strRef>
              <c:f>'Histórico Inversiones '!$E$310</c:f>
              <c:strCache>
                <c:ptCount val="1"/>
                <c:pt idx="0">
                  <c:v>% DÓLARES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6864979571131512E-2"/>
                  <c:y val="-4.629606526366486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E-844A-9222-E980F7FC7E0D}"/>
                </c:ext>
              </c:extLst>
            </c:dLbl>
            <c:dLbl>
              <c:idx val="1"/>
              <c:layout>
                <c:manualLayout>
                  <c:x val="1.1243319714087692E-2"/>
                  <c:y val="-4.629606526366486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2E-844A-9222-E980F7FC7E0D}"/>
                </c:ext>
              </c:extLst>
            </c:dLbl>
            <c:dLbl>
              <c:idx val="2"/>
              <c:layout>
                <c:manualLayout>
                  <c:x val="8.43248978556566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2E-844A-9222-E980F7FC7E0D}"/>
                </c:ext>
              </c:extLst>
            </c:dLbl>
            <c:dLbl>
              <c:idx val="3"/>
              <c:layout>
                <c:manualLayout>
                  <c:x val="5.6216598570438458E-3"/>
                  <c:y val="-9.25921305273297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2E-844A-9222-E980F7FC7E0D}"/>
                </c:ext>
              </c:extLst>
            </c:dLbl>
            <c:dLbl>
              <c:idx val="4"/>
              <c:layout>
                <c:manualLayout>
                  <c:x val="7.02707482130470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E-844A-9222-E980F7FC7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'Histórico Inversiones '!$B$311:$C$315</c:f>
              <c:strCache>
                <c:ptCount val="5"/>
                <c:pt idx="0">
                  <c:v>dic-24</c:v>
                </c:pt>
                <c:pt idx="1">
                  <c:v>mar-25</c:v>
                </c:pt>
                <c:pt idx="2">
                  <c:v>jun-25</c:v>
                </c:pt>
                <c:pt idx="3">
                  <c:v>sept-25</c:v>
                </c:pt>
                <c:pt idx="4">
                  <c:v>dic-25</c:v>
                </c:pt>
              </c:strCache>
            </c:strRef>
          </c:cat>
          <c:val>
            <c:numRef>
              <c:f>'Histórico Inversiones '!$E$311:$E$315</c:f>
              <c:numCache>
                <c:formatCode>0.00%</c:formatCode>
                <c:ptCount val="5"/>
                <c:pt idx="0">
                  <c:v>0.33589574412748396</c:v>
                </c:pt>
                <c:pt idx="1">
                  <c:v>0.35250875538389098</c:v>
                </c:pt>
                <c:pt idx="2">
                  <c:v>0.35049049874909494</c:v>
                </c:pt>
                <c:pt idx="3">
                  <c:v>0.28346579303141023</c:v>
                </c:pt>
                <c:pt idx="4">
                  <c:v>0.35435551676337657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E-844A-9222-E980F7FC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230768"/>
        <c:axId val="911373712"/>
      </c:barChart>
      <c:lineChart>
        <c:grouping val="standard"/>
        <c:varyColors val="0"/>
        <c:ser>
          <c:idx val="2"/>
          <c:order val="2"/>
          <c:tx>
            <c:strRef>
              <c:f>'Histórico Inversiones '!$F$310</c:f>
              <c:strCache>
                <c:ptCount val="1"/>
                <c:pt idx="0">
                  <c:v>Variación $</c:v>
                </c:pt>
              </c:strCache>
            </c:strRef>
          </c:tx>
          <c:spPr>
            <a:ln w="28575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'Histórico Inversiones '!$B$311:$C$315</c:f>
              <c:strCache>
                <c:ptCount val="5"/>
                <c:pt idx="0">
                  <c:v>dic-24</c:v>
                </c:pt>
                <c:pt idx="1">
                  <c:v>mar-25</c:v>
                </c:pt>
                <c:pt idx="2">
                  <c:v>jun-25</c:v>
                </c:pt>
                <c:pt idx="3">
                  <c:v>sept-25</c:v>
                </c:pt>
                <c:pt idx="4">
                  <c:v>dic-25</c:v>
                </c:pt>
              </c:strCache>
            </c:strRef>
          </c:cat>
          <c:val>
            <c:numRef>
              <c:f>'Histórico Inversiones '!$F$311:$F$315</c:f>
              <c:numCache>
                <c:formatCode>0.00%</c:formatCode>
                <c:ptCount val="5"/>
                <c:pt idx="0">
                  <c:v>0</c:v>
                </c:pt>
                <c:pt idx="1">
                  <c:v>1.6613011256407018E-2</c:v>
                </c:pt>
                <c:pt idx="2">
                  <c:v>1.4594754621610972E-2</c:v>
                </c:pt>
                <c:pt idx="3">
                  <c:v>-5.2429951096073735E-2</c:v>
                </c:pt>
                <c:pt idx="4">
                  <c:v>1.8459772635892602E-2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2E-844A-9222-E980F7FC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2607"/>
        <c:axId val="1934322815"/>
      </c:lineChart>
      <c:catAx>
        <c:axId val="53623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Meses 2025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11373712"/>
        <c:crosses val="autoZero"/>
        <c:auto val="0"/>
        <c:lblAlgn val="ctr"/>
        <c:lblOffset val="100"/>
        <c:noMultiLvlLbl val="1"/>
      </c:catAx>
      <c:valAx>
        <c:axId val="911373712"/>
        <c:scaling>
          <c:orientation val="minMax"/>
          <c:max val="0.5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Posición moneda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536230768"/>
        <c:crosses val="autoZero"/>
        <c:crossBetween val="between"/>
      </c:valAx>
      <c:valAx>
        <c:axId val="1934322815"/>
        <c:scaling>
          <c:orientation val="minMax"/>
          <c:min val="-9.0000000000000024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Variación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#.0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00382607"/>
        <c:crosses val="max"/>
        <c:crossBetween val="between"/>
      </c:valAx>
      <c:dateAx>
        <c:axId val="10038260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934322815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normalizeH="0" baseline="0">
                <a:solidFill>
                  <a:srgbClr val="60232F"/>
                </a:solidFill>
                <a:latin typeface="+mj-lt"/>
                <a:ea typeface="+mj-ea"/>
                <a:cs typeface="+mj-cs"/>
              </a:defRPr>
            </a:pPr>
            <a:r>
              <a:rPr lang="en-US" sz="1800" b="1">
                <a:solidFill>
                  <a:srgbClr val="60232F"/>
                </a:solidFill>
              </a:rPr>
              <a:t>Rendimiento Cartera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normalizeH="0" baseline="0">
              <a:solidFill>
                <a:srgbClr val="60232F"/>
              </a:solidFill>
              <a:latin typeface="+mj-lt"/>
              <a:ea typeface="+mj-ea"/>
              <a:cs typeface="+mj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11451197905102502"/>
          <c:y val="0.14462151042808163"/>
          <c:w val="0.88475191452743351"/>
          <c:h val="0.63533305058636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Rendimiento'!$C$4</c:f>
              <c:strCache>
                <c:ptCount val="1"/>
                <c:pt idx="0">
                  <c:v>Rendimiento Dólares / Colones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 Rendimiento'!$D$3:$O$3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 Rendimiento'!$D$4:$O$4</c:f>
              <c:numCache>
                <c:formatCode>0.00%</c:formatCode>
                <c:ptCount val="12"/>
                <c:pt idx="0">
                  <c:v>5.4904366382972025E-2</c:v>
                </c:pt>
                <c:pt idx="1">
                  <c:v>3.9309360196372441E-2</c:v>
                </c:pt>
                <c:pt idx="2">
                  <c:v>6.508842010451403E-2</c:v>
                </c:pt>
                <c:pt idx="3">
                  <c:v>5.6986381218123008E-2</c:v>
                </c:pt>
                <c:pt idx="4">
                  <c:v>6.16657489334516E-2</c:v>
                </c:pt>
                <c:pt idx="5">
                  <c:v>5.1651845088820633E-2</c:v>
                </c:pt>
                <c:pt idx="6">
                  <c:v>5.7135703168162438E-2</c:v>
                </c:pt>
                <c:pt idx="7">
                  <c:v>4.6620011471364041E-2</c:v>
                </c:pt>
                <c:pt idx="8">
                  <c:v>0.10035315084087293</c:v>
                </c:pt>
                <c:pt idx="9">
                  <c:v>0.10729452502969269</c:v>
                </c:pt>
                <c:pt idx="10">
                  <c:v>6.9157619650672533E-2</c:v>
                </c:pt>
                <c:pt idx="11">
                  <c:v>8.5120114471177497E-2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7-884D-979F-A562E73C58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99445520"/>
        <c:axId val="829129328"/>
      </c:barChart>
      <c:dateAx>
        <c:axId val="499445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29129328"/>
        <c:crosses val="autoZero"/>
        <c:auto val="1"/>
        <c:lblOffset val="100"/>
        <c:baseTimeUnit val="months"/>
      </c:dateAx>
      <c:valAx>
        <c:axId val="8291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49944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150" baseline="0">
                <a:solidFill>
                  <a:srgbClr val="60232F"/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>
                <a:solidFill>
                  <a:srgbClr val="60232F"/>
                </a:solidFill>
              </a:rPr>
              <a:t>Con </a:t>
            </a:r>
            <a:r>
              <a:rPr lang="en-US" cap="none" dirty="0" err="1">
                <a:solidFill>
                  <a:srgbClr val="60232F"/>
                </a:solidFill>
              </a:rPr>
              <a:t>efecto</a:t>
            </a:r>
            <a:r>
              <a:rPr lang="en-US" cap="none" dirty="0">
                <a:solidFill>
                  <a:srgbClr val="60232F"/>
                </a:solidFill>
              </a:rPr>
              <a:t> del </a:t>
            </a:r>
            <a:r>
              <a:rPr lang="en-US" cap="none" dirty="0" err="1">
                <a:solidFill>
                  <a:srgbClr val="60232F"/>
                </a:solidFill>
              </a:rPr>
              <a:t>tipo</a:t>
            </a:r>
            <a:r>
              <a:rPr lang="en-US" cap="none" dirty="0">
                <a:solidFill>
                  <a:srgbClr val="60232F"/>
                </a:solidFill>
              </a:rPr>
              <a:t> de </a:t>
            </a:r>
            <a:r>
              <a:rPr lang="en-US" cap="none" dirty="0" err="1">
                <a:solidFill>
                  <a:srgbClr val="60232F"/>
                </a:solidFill>
              </a:rPr>
              <a:t>cambio</a:t>
            </a:r>
            <a:endParaRPr lang="en-US" cap="none" dirty="0">
              <a:solidFill>
                <a:srgbClr val="60232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150" baseline="0">
              <a:solidFill>
                <a:srgbClr val="60232F"/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2.3435417475037589E-2"/>
          <c:y val="0.1779911111111111"/>
          <c:w val="0.95312916504992484"/>
          <c:h val="0.6655644444444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7"/>
              <c:layout>
                <c:manualLayout>
                  <c:x val="-1.6806722689075631E-3"/>
                  <c:y val="-5.3333333333333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6-754C-AEA5-A651CD9B193C}"/>
                </c:ext>
              </c:extLst>
            </c:dLbl>
            <c:dLbl>
              <c:idx val="9"/>
              <c:layout>
                <c:manualLayout>
                  <c:x val="0"/>
                  <c:y val="-4.622222222222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16-754C-AEA5-A651CD9B1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 Rendimiento'!$S$3:$AD$3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' Rendimiento'!$S$4:$AD$4</c:f>
              <c:numCache>
                <c:formatCode>0.00%</c:formatCode>
                <c:ptCount val="12"/>
                <c:pt idx="0">
                  <c:v>3.1189057284165631E-2</c:v>
                </c:pt>
                <c:pt idx="1">
                  <c:v>1.7543115021189312E-2</c:v>
                </c:pt>
                <c:pt idx="2">
                  <c:v>1.2560699709379987E-2</c:v>
                </c:pt>
                <c:pt idx="3">
                  <c:v>0.10227371273096948</c:v>
                </c:pt>
                <c:pt idx="4">
                  <c:v>8.4235066192879821E-2</c:v>
                </c:pt>
                <c:pt idx="5">
                  <c:v>3.2855544070941677E-2</c:v>
                </c:pt>
                <c:pt idx="6">
                  <c:v>5.7918532093362063E-2</c:v>
                </c:pt>
                <c:pt idx="7">
                  <c:v>5.6750359428109798E-2</c:v>
                </c:pt>
                <c:pt idx="8">
                  <c:v>6.4472853128272611E-2</c:v>
                </c:pt>
                <c:pt idx="9">
                  <c:v>8.7084682606166947E-2</c:v>
                </c:pt>
                <c:pt idx="10">
                  <c:v>-2.1690198672458395E-2</c:v>
                </c:pt>
                <c:pt idx="11">
                  <c:v>0.14600510846203626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 Rendimiento'!#REF!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6416-754C-AEA5-A651CD9B19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99445520"/>
        <c:axId val="829129328"/>
      </c:barChart>
      <c:dateAx>
        <c:axId val="499445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29129328"/>
        <c:crosses val="autoZero"/>
        <c:auto val="1"/>
        <c:lblOffset val="100"/>
        <c:baseTimeUnit val="months"/>
      </c:dateAx>
      <c:valAx>
        <c:axId val="82912932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49944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8751297903673"/>
          <c:y val="0.17248608696538156"/>
          <c:w val="0.95448196076940273"/>
          <c:h val="0.72896925259346368"/>
        </c:manualLayout>
      </c:layout>
      <c:pieChart>
        <c:varyColors val="1"/>
        <c:ser>
          <c:idx val="0"/>
          <c:order val="0"/>
          <c:tx>
            <c:strRef>
              <c:f>'Porcentaje Emisor '!$E$103</c:f>
              <c:strCache>
                <c:ptCount val="1"/>
                <c:pt idx="0">
                  <c:v> VALOR DE MK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8-E045-9885-033A65CCCFCF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8-E045-9885-033A65CCCFCF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8-E045-9885-033A65CCCFCF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8-E045-9885-033A65CCCFCF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8-E045-9885-033A65CCCFCF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8-E045-9885-033A65CCCFCF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8-E045-9885-033A65CCCFCF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8-E045-9885-033A65CCCFCF}"/>
              </c:ext>
            </c:extLst>
          </c:dPt>
          <c:dLbls>
            <c:dLbl>
              <c:idx val="0"/>
              <c:layout>
                <c:manualLayout>
                  <c:x val="7.7802983396901837E-2"/>
                  <c:y val="-7.65736818826498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E8-E045-9885-033A65CCCFCF}"/>
                </c:ext>
              </c:extLst>
            </c:dLbl>
            <c:dLbl>
              <c:idx val="1"/>
              <c:layout>
                <c:manualLayout>
                  <c:x val="-9.4771209215320257E-2"/>
                  <c:y val="9.40726925351407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E8-E045-9885-033A65CCCFC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'Porcentaje Emisor '!$D$104:$D$111</c:f>
              <c:strCache>
                <c:ptCount val="8"/>
                <c:pt idx="0">
                  <c:v>Gorbierno</c:v>
                </c:pt>
                <c:pt idx="1">
                  <c:v>BCCR</c:v>
                </c:pt>
                <c:pt idx="2">
                  <c:v>FISM</c:v>
                </c:pt>
                <c:pt idx="3">
                  <c:v>BDAVI</c:v>
                </c:pt>
                <c:pt idx="4">
                  <c:v>BSJ</c:v>
                </c:pt>
                <c:pt idx="5">
                  <c:v>ICE</c:v>
                </c:pt>
                <c:pt idx="6">
                  <c:v>SCOTI</c:v>
                </c:pt>
                <c:pt idx="7">
                  <c:v>BCIE</c:v>
                </c:pt>
              </c:strCache>
            </c:strRef>
          </c:cat>
          <c:val>
            <c:numRef>
              <c:f>'Porcentaje Emisor '!$E$104:$E$111</c:f>
              <c:numCache>
                <c:formatCode>_(* #,##0.00_);_(* \(#,##0.00\);_(* "-"??_);_(@_)</c:formatCode>
                <c:ptCount val="8"/>
                <c:pt idx="0">
                  <c:v>14400.668315147725</c:v>
                </c:pt>
                <c:pt idx="1">
                  <c:v>2962.5016999999998</c:v>
                </c:pt>
                <c:pt idx="2">
                  <c:v>403.23360000000002</c:v>
                </c:pt>
                <c:pt idx="3">
                  <c:v>150.80340000000001</c:v>
                </c:pt>
                <c:pt idx="4">
                  <c:v>119.931</c:v>
                </c:pt>
                <c:pt idx="5">
                  <c:v>92.3983381428</c:v>
                </c:pt>
                <c:pt idx="6">
                  <c:v>45.311470146000005</c:v>
                </c:pt>
                <c:pt idx="7">
                  <c:v>52.494900000000001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E8-E045-9885-033A65CCCFCF}"/>
            </c:ext>
          </c:extLst>
        </c:ser>
        <c:ser>
          <c:idx val="1"/>
          <c:order val="1"/>
          <c:tx>
            <c:strRef>
              <c:f>'Porcentaje Emisor '!$F$103</c:f>
              <c:strCache>
                <c:ptCount val="1"/>
                <c:pt idx="0">
                  <c:v>PORCENTUAL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3E8-E045-9885-033A65CCCFCF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3E8-E045-9885-033A65CCCFCF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3E8-E045-9885-033A65CCCFCF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3E8-E045-9885-033A65CCCFCF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3E8-E045-9885-033A65CCCFCF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3E8-E045-9885-033A65CCCFCF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3E8-E045-9885-033A65CCCFCF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3E8-E045-9885-033A65CCCF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'Porcentaje Emisor '!$D$104:$D$111</c:f>
              <c:strCache>
                <c:ptCount val="8"/>
                <c:pt idx="0">
                  <c:v>Gorbierno</c:v>
                </c:pt>
                <c:pt idx="1">
                  <c:v>BCCR</c:v>
                </c:pt>
                <c:pt idx="2">
                  <c:v>FISM</c:v>
                </c:pt>
                <c:pt idx="3">
                  <c:v>BDAVI</c:v>
                </c:pt>
                <c:pt idx="4">
                  <c:v>BSJ</c:v>
                </c:pt>
                <c:pt idx="5">
                  <c:v>ICE</c:v>
                </c:pt>
                <c:pt idx="6">
                  <c:v>SCOTI</c:v>
                </c:pt>
                <c:pt idx="7">
                  <c:v>BCIE</c:v>
                </c:pt>
              </c:strCache>
            </c:strRef>
          </c:cat>
          <c:val>
            <c:numRef>
              <c:f>'Porcentaje Emisor '!$F$104:$F$111</c:f>
              <c:numCache>
                <c:formatCode>0.00%</c:formatCode>
                <c:ptCount val="8"/>
                <c:pt idx="0">
                  <c:v>0.79005856935095076</c:v>
                </c:pt>
                <c:pt idx="1">
                  <c:v>0.16253064118835303</c:v>
                </c:pt>
                <c:pt idx="2">
                  <c:v>2.2122456691480677E-2</c:v>
                </c:pt>
                <c:pt idx="3">
                  <c:v>8.2734714702049558E-3</c:v>
                </c:pt>
                <c:pt idx="4">
                  <c:v>6.5797303435675223E-3</c:v>
                </c:pt>
                <c:pt idx="5">
                  <c:v>5.0692160423359564E-3</c:v>
                </c:pt>
                <c:pt idx="6">
                  <c:v>2.4859065215106198E-3</c:v>
                </c:pt>
                <c:pt idx="7">
                  <c:v>2.8800083915963576E-3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3E8-E045-9885-033A65CCC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crédito!$G$124:$K$124</c:f>
              <c:numCache>
                <c:formatCode>mmm\-yy</c:formatCode>
                <c:ptCount val="5"/>
                <c:pt idx="0">
                  <c:v>45627</c:v>
                </c:pt>
                <c:pt idx="1">
                  <c:v>45717</c:v>
                </c:pt>
                <c:pt idx="2">
                  <c:v>45809</c:v>
                </c:pt>
                <c:pt idx="3">
                  <c:v>45901</c:v>
                </c:pt>
                <c:pt idx="4">
                  <c:v>45992</c:v>
                </c:pt>
              </c:numCache>
            </c:numRef>
          </c:cat>
          <c:val>
            <c:numRef>
              <c:f>crédito!$G$125:$K$125</c:f>
              <c:numCache>
                <c:formatCode>_-[$₡-140A]* #,##0_-;\-[$₡-140A]* #,##0_-;_-[$₡-140A]* "-"??_-;_-@_-</c:formatCode>
                <c:ptCount val="5"/>
                <c:pt idx="0">
                  <c:v>7501</c:v>
                </c:pt>
                <c:pt idx="1">
                  <c:v>7521.294844</c:v>
                </c:pt>
                <c:pt idx="2">
                  <c:v>7459.4661859999997</c:v>
                </c:pt>
                <c:pt idx="3">
                  <c:v>7693.0874100000001</c:v>
                </c:pt>
                <c:pt idx="4">
                  <c:v>7607.5611799999997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C-174D-B605-3FB6199D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842848"/>
        <c:axId val="1407844560"/>
      </c:barChart>
      <c:catAx>
        <c:axId val="14078428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407844560"/>
        <c:crosses val="autoZero"/>
        <c:auto val="0"/>
        <c:lblAlgn val="ctr"/>
        <c:lblOffset val="100"/>
        <c:noMultiLvlLbl val="0"/>
      </c:catAx>
      <c:valAx>
        <c:axId val="140784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₡-140A]* #,##0_-;\-[$₡-140A]* #,##0_-;_-[$₡-140A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40784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0.80083</cdr:x>
      <cdr:y>0.9002</cdr:y>
    </cdr:from>
    <cdr:to>
      <cdr:x>0.98416</cdr:x>
      <cdr:y>0.97165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04DFC45-029F-F7EC-B2AB-1D565B3BAB4F}"/>
            </a:ext>
          </a:extLst>
        </cdr:cNvPr>
        <cdr:cNvSpPr/>
      </cdr:nvSpPr>
      <cdr:spPr>
        <a:xfrm xmlns:a="http://schemas.openxmlformats.org/drawingml/2006/main">
          <a:off x="5980906" y="3150393"/>
          <a:ext cx="1369219" cy="2500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R" b="1" kern="1200">
              <a:solidFill>
                <a:srgbClr val="960000"/>
              </a:solidFill>
            </a:rPr>
            <a:t>Promedio</a:t>
          </a:r>
          <a:r>
            <a:rPr lang="es-CR" b="1" kern="1200" baseline="0">
              <a:solidFill>
                <a:srgbClr val="960000"/>
              </a:solidFill>
            </a:rPr>
            <a:t> 5,67%</a:t>
          </a:r>
          <a:endParaRPr lang="es-CR" b="1" kern="1200">
            <a:solidFill>
              <a:srgbClr val="96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170DA-08DD-1B47-ACAE-24CE346BDCC3}" type="datetimeFigureOut">
              <a:rPr lang="en-CR" smtClean="0"/>
              <a:t>3/9/26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18AD-68AC-9341-A8F8-7F68DE81AB72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234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3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|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CDB0-3E19-E343-9D10-44834328E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4887" y="1903926"/>
            <a:ext cx="6284809" cy="11559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33ABF-18C2-434F-8B4E-A81D4FA58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4887" y="3420491"/>
            <a:ext cx="6294622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155A8D-FED9-F64E-AD8E-A1956AE32F56}"/>
              </a:ext>
            </a:extLst>
          </p:cNvPr>
          <p:cNvCxnSpPr>
            <a:cxnSpLocks/>
          </p:cNvCxnSpPr>
          <p:nvPr/>
        </p:nvCxnSpPr>
        <p:spPr>
          <a:xfrm>
            <a:off x="5464887" y="5636616"/>
            <a:ext cx="6284809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0C7688-8431-F648-8EC7-4271B9B3E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549" y="6037893"/>
            <a:ext cx="2070796" cy="2427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00, 2020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EFE30817-5283-7743-929A-399111BEF7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598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5000" sy="55000" flip="none" algn="ctr"/>
          </a:blip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4B4646C-6458-B448-A83D-EEA0DF710D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33556" y="5954095"/>
            <a:ext cx="1578113" cy="422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58594E-23E2-BA47-8934-B3E7C9D5B8F4}"/>
              </a:ext>
            </a:extLst>
          </p:cNvPr>
          <p:cNvSpPr/>
          <p:nvPr/>
        </p:nvSpPr>
        <p:spPr>
          <a:xfrm>
            <a:off x="5464887" y="1418100"/>
            <a:ext cx="1424428" cy="84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86425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Panam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7BB99148-FD32-1773-B99A-399CD8A8C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Reg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3545DB8-921F-56E4-5406-C3A65CFC7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235C3E-4FFC-D045-856A-73B8AF758599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74AD96-0E8D-894D-B2A3-C7A0AD4373F4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C9C5DE-37FC-2242-B0E2-85D4CC225C2E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F0ABF86-D973-5C46-A7E5-95D1FE97B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638EB3-061C-413B-628A-921D47CD36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c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958EAD-3A57-2549-901F-D7071E8F0D3D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1C5BC-2457-614C-BAC2-4F6173413A70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98854913-2C80-0407-71D4-C099A171E2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á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99" y="1482981"/>
            <a:ext cx="3274621" cy="5052542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3602" y="1476105"/>
            <a:ext cx="3788876" cy="506088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457F547E-F510-E34B-A6FC-74953965A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6560" y="823739"/>
            <a:ext cx="4155440" cy="60342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5000" sy="35000" flip="none" algn="ctr"/>
          </a:blip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34C6D-340B-9444-BB2F-4CA27BD2855A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3A245-CFD1-C348-8CD0-2F93E5E1A2F3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750185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CABDA-BFBF-F545-9DCC-F3DEDAA1686E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CF32EF39-50F9-6C40-9D77-74544DE67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F4B08E-F22E-C3C2-5C1F-3809A3F7C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+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80" y="1074731"/>
            <a:ext cx="3593104" cy="5366557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6573" y="1128725"/>
            <a:ext cx="4174374" cy="53185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7CE082DF-5CB6-5F4D-8EA5-8F3C91805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8714" y="0"/>
            <a:ext cx="2824844" cy="6857999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21DE9-A359-8A42-B33E-06AB25ED27D1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5C141C-A836-684F-A321-1FA7336C924F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391145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DFC7E3-AF73-AB42-967E-4A668D0E7754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ECA98A2-8919-EE40-B67F-8C77C5148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11434-E488-1149-B678-C7BD23FC1035}"/>
              </a:ext>
            </a:extLst>
          </p:cNvPr>
          <p:cNvCxnSpPr>
            <a:cxnSpLocks/>
          </p:cNvCxnSpPr>
          <p:nvPr/>
        </p:nvCxnSpPr>
        <p:spPr>
          <a:xfrm flipH="1">
            <a:off x="7422204" y="826718"/>
            <a:ext cx="4502574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3750705-1707-C051-1EF7-993494158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7593" y="1433646"/>
            <a:ext cx="10064237" cy="317752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C55A48-2711-7C4E-B06D-229FFF85A7BC}"/>
              </a:ext>
            </a:extLst>
          </p:cNvPr>
          <p:cNvSpPr/>
          <p:nvPr/>
        </p:nvSpPr>
        <p:spPr>
          <a:xfrm>
            <a:off x="480684" y="1424587"/>
            <a:ext cx="9144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DEA3026A-E50C-2642-8383-38728086EA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5055" y="4852959"/>
            <a:ext cx="10049312" cy="470787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– BAC </a:t>
            </a:r>
            <a:r>
              <a:rPr lang="en-US" dirty="0" err="1"/>
              <a:t>Credomatic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09193-464C-BE4F-8665-4D6264A37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1699806"/>
            <a:ext cx="386512" cy="34036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078ECB-7B36-9E4E-9EC6-2454DC0EC384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5EB0196-F4AB-C943-B475-FD878E3825BF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9768C6-DA87-BC43-B95F-6F9245F7DC38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7CA5C6AE-298E-D94F-9ADC-F40683CA1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79CC70-2C76-BA16-7307-3864EEF10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Roj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78" y="1262096"/>
            <a:ext cx="3265715" cy="5274879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000" y="1262096"/>
            <a:ext cx="3664857" cy="52748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457F547E-F510-E34B-A6FC-74953965A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2165" y="823739"/>
            <a:ext cx="4169836" cy="60342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5000" sy="35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D2221B-EAE0-CA40-B100-9BD052AEFCE8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745431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33406C-F795-3749-B718-76AC909762F7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9F7BD4-AA32-8440-867E-2960E524EEEC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8F0D34DD-8132-8B43-98B6-E12EC2C7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BD52CB-3174-A278-30A5-18542B568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457F547E-F510-E34B-A6FC-74953965A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49039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688D98-79D4-904A-9D0B-6028BCC7D788}"/>
              </a:ext>
            </a:extLst>
          </p:cNvPr>
          <p:cNvCxnSpPr/>
          <p:nvPr/>
        </p:nvCxnSpPr>
        <p:spPr>
          <a:xfrm>
            <a:off x="0" y="303273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AA2FF4-67E1-9248-82A9-4BAFE5AC5D15}"/>
              </a:ext>
            </a:extLst>
          </p:cNvPr>
          <p:cNvCxnSpPr>
            <a:cxnSpLocks/>
          </p:cNvCxnSpPr>
          <p:nvPr/>
        </p:nvCxnSpPr>
        <p:spPr>
          <a:xfrm>
            <a:off x="1156189" y="3427700"/>
            <a:ext cx="0" cy="496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DB0AFB5-22D4-5344-B386-9BE90C922E72}"/>
              </a:ext>
            </a:extLst>
          </p:cNvPr>
          <p:cNvSpPr/>
          <p:nvPr/>
        </p:nvSpPr>
        <p:spPr>
          <a:xfrm>
            <a:off x="717671" y="2591304"/>
            <a:ext cx="877036" cy="87703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C652CB-54F7-7147-A548-4BA5B193D3F4}"/>
              </a:ext>
            </a:extLst>
          </p:cNvPr>
          <p:cNvCxnSpPr>
            <a:cxnSpLocks/>
          </p:cNvCxnSpPr>
          <p:nvPr/>
        </p:nvCxnSpPr>
        <p:spPr>
          <a:xfrm>
            <a:off x="3299949" y="3427700"/>
            <a:ext cx="0" cy="496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DA8152-C221-224E-A8B7-BF1C7057B6A4}"/>
              </a:ext>
            </a:extLst>
          </p:cNvPr>
          <p:cNvSpPr/>
          <p:nvPr/>
        </p:nvSpPr>
        <p:spPr>
          <a:xfrm>
            <a:off x="2861431" y="2591304"/>
            <a:ext cx="877036" cy="87703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9450F4-689F-E146-971F-E43BC9F4B642}"/>
              </a:ext>
            </a:extLst>
          </p:cNvPr>
          <p:cNvCxnSpPr>
            <a:cxnSpLocks/>
          </p:cNvCxnSpPr>
          <p:nvPr/>
        </p:nvCxnSpPr>
        <p:spPr>
          <a:xfrm>
            <a:off x="5474189" y="3427700"/>
            <a:ext cx="0" cy="496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2878DE1-A7E8-7F4D-9C59-5C424F610A7E}"/>
              </a:ext>
            </a:extLst>
          </p:cNvPr>
          <p:cNvSpPr/>
          <p:nvPr/>
        </p:nvSpPr>
        <p:spPr>
          <a:xfrm>
            <a:off x="5035671" y="2591304"/>
            <a:ext cx="877036" cy="87703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3D0350-3483-E942-BBD9-58F44793FEBE}"/>
              </a:ext>
            </a:extLst>
          </p:cNvPr>
          <p:cNvCxnSpPr>
            <a:cxnSpLocks/>
          </p:cNvCxnSpPr>
          <p:nvPr/>
        </p:nvCxnSpPr>
        <p:spPr>
          <a:xfrm>
            <a:off x="7628109" y="3427700"/>
            <a:ext cx="0" cy="496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9B680C-8F62-CB42-A3E2-B3D8C5F0BD6B}"/>
              </a:ext>
            </a:extLst>
          </p:cNvPr>
          <p:cNvSpPr/>
          <p:nvPr/>
        </p:nvSpPr>
        <p:spPr>
          <a:xfrm>
            <a:off x="7189591" y="2591304"/>
            <a:ext cx="877036" cy="87703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076C9F-D83A-314F-A9FE-10D2725F7F3D}"/>
              </a:ext>
            </a:extLst>
          </p:cNvPr>
          <p:cNvCxnSpPr>
            <a:cxnSpLocks/>
          </p:cNvCxnSpPr>
          <p:nvPr/>
        </p:nvCxnSpPr>
        <p:spPr>
          <a:xfrm>
            <a:off x="9782029" y="3427700"/>
            <a:ext cx="0" cy="496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6511BE36-45A7-794E-B38A-CB73FDD0B9B0}"/>
              </a:ext>
            </a:extLst>
          </p:cNvPr>
          <p:cNvSpPr/>
          <p:nvPr/>
        </p:nvSpPr>
        <p:spPr>
          <a:xfrm>
            <a:off x="9343511" y="2591304"/>
            <a:ext cx="877036" cy="87703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85" y="4025402"/>
            <a:ext cx="2084153" cy="24532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094B7F0-35EF-7D47-B8C8-D88C210BC53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929303" y="4025402"/>
            <a:ext cx="2084153" cy="24532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D2B7C28-7EA5-E94A-9112-550E8774F95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090997" y="4025402"/>
            <a:ext cx="2084153" cy="24532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4C7737E-A2CE-EB49-B298-229CA4ADF7A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257370" y="4025402"/>
            <a:ext cx="2084153" cy="24532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1E079F3-36CD-6541-A5D1-A9F6437F4E2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434696" y="4025402"/>
            <a:ext cx="2084153" cy="24532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92F0E58A-E17E-C247-80C6-BFDA8AC01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5949" y="3626047"/>
            <a:ext cx="1480320" cy="298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9F36B937-F4FB-F94F-8FA3-D23FFA34FF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8040" y="3626047"/>
            <a:ext cx="1480320" cy="298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8DCDE032-3EB3-514B-8726-6AEAB1F396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7785" y="3626047"/>
            <a:ext cx="1480320" cy="298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6435A99D-48AE-A34B-A547-7FF0C6C480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0505" y="3626047"/>
            <a:ext cx="1480320" cy="298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82565D22-E906-4E42-A402-21D803C91F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2986" y="3626047"/>
            <a:ext cx="1480320" cy="298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Fecha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3F7C4-434C-3741-9F76-B18692F587BB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bg1"/>
                </a:solidFill>
              </a:rPr>
              <a:pPr algn="ctr"/>
              <a:t>‹Nº›</a:t>
            </a:fld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D19110-3B6E-B64F-948D-080FA0453276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E16CD27D-44F7-994A-9E1C-BB78B6A5C4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95CE43-B918-38FD-FDA1-41E086B739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E7E2F6-CAD6-A845-8A49-4AC6AF175F2A}"/>
              </a:ext>
            </a:extLst>
          </p:cNvPr>
          <p:cNvSpPr/>
          <p:nvPr/>
        </p:nvSpPr>
        <p:spPr>
          <a:xfrm>
            <a:off x="0" y="823739"/>
            <a:ext cx="12192000" cy="6034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9286EE17-9ED8-7245-9434-D389BB7A1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36" y="2483673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E615ACD-B50D-A74E-8826-4086633465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99" y="1059163"/>
            <a:ext cx="4694630" cy="317605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7930D71D-F1DF-4549-ADA6-EACCEB8F4B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74429" y="2483673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1700714F-2816-6B4A-A822-647D15BBA5B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6216" y="2483673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C2DE223-E070-9045-96A5-32DD2C79E6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70029" y="2483673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A44738C-E154-564E-B89D-CA70C7ABF23D}"/>
              </a:ext>
            </a:extLst>
          </p:cNvPr>
          <p:cNvCxnSpPr>
            <a:cxnSpLocks/>
          </p:cNvCxnSpPr>
          <p:nvPr/>
        </p:nvCxnSpPr>
        <p:spPr>
          <a:xfrm>
            <a:off x="594627" y="3728286"/>
            <a:ext cx="0" cy="17175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B0F94B5B-6AE9-514E-85BE-F61F412E738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89736" y="4228968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F8F9FBE0-B68E-414D-8EE0-5D79C5E21A7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574429" y="4228968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80090D08-CFBB-C34B-91D8-615A7764D7B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6216" y="4228968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4241688-3D9A-8F45-98AA-D79F0E4CBB83}"/>
              </a:ext>
            </a:extLst>
          </p:cNvPr>
          <p:cNvCxnSpPr>
            <a:cxnSpLocks/>
          </p:cNvCxnSpPr>
          <p:nvPr/>
        </p:nvCxnSpPr>
        <p:spPr>
          <a:xfrm>
            <a:off x="11780355" y="2003032"/>
            <a:ext cx="0" cy="17252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B349491A-0AED-7B47-BCBA-AA288824C55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470029" y="4228968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4F4640-4598-D843-A34A-04351289543F}"/>
              </a:ext>
            </a:extLst>
          </p:cNvPr>
          <p:cNvSpPr/>
          <p:nvPr/>
        </p:nvSpPr>
        <p:spPr>
          <a:xfrm>
            <a:off x="491926" y="1928708"/>
            <a:ext cx="128329" cy="1283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9E298282-31E7-B646-8D73-F07B0E8ED33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89736" y="5924780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C6725AD-7E84-124E-9826-F171782A9DC0}"/>
              </a:ext>
            </a:extLst>
          </p:cNvPr>
          <p:cNvSpPr/>
          <p:nvPr/>
        </p:nvSpPr>
        <p:spPr>
          <a:xfrm>
            <a:off x="11683433" y="5381703"/>
            <a:ext cx="128329" cy="1283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48F4E3-0FA3-5E46-97D3-C3F07AE96B02}"/>
              </a:ext>
            </a:extLst>
          </p:cNvPr>
          <p:cNvCxnSpPr>
            <a:cxnSpLocks/>
          </p:cNvCxnSpPr>
          <p:nvPr/>
        </p:nvCxnSpPr>
        <p:spPr>
          <a:xfrm>
            <a:off x="594216" y="5445867"/>
            <a:ext cx="1119673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000D1DA7-A077-B948-9FA2-931B49E69BE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574429" y="5924780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924C52-54C4-9141-A75E-BB4E9F3304D4}"/>
              </a:ext>
            </a:extLst>
          </p:cNvPr>
          <p:cNvCxnSpPr>
            <a:cxnSpLocks/>
          </p:cNvCxnSpPr>
          <p:nvPr/>
        </p:nvCxnSpPr>
        <p:spPr>
          <a:xfrm>
            <a:off x="594216" y="3728286"/>
            <a:ext cx="1119673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2AB34C09-01B1-3946-A4FF-E8CE6874758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356216" y="5924780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399C0D9-8D3B-CB41-B4F2-E4124BA59C41}"/>
              </a:ext>
            </a:extLst>
          </p:cNvPr>
          <p:cNvSpPr/>
          <p:nvPr/>
        </p:nvSpPr>
        <p:spPr>
          <a:xfrm>
            <a:off x="10070041" y="5064946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4976D90D-8296-F54C-B8DF-0944E73E4E4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70029" y="5924780"/>
            <a:ext cx="2164011" cy="298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endParaRPr lang="en-US" dirty="0"/>
          </a:p>
        </p:txBody>
      </p:sp>
      <p:sp>
        <p:nvSpPr>
          <p:cNvPr id="115" name="Text Placeholder 4">
            <a:extLst>
              <a:ext uri="{FF2B5EF4-FFF2-40B4-BE49-F238E27FC236}">
                <a16:creationId xmlns:a16="http://schemas.microsoft.com/office/drawing/2014/main" id="{39D69DE5-E57B-524C-AB50-C5F7676F914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0070042" y="5249153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F26957-58A0-0249-9578-119E91B401E1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F25163D-BA90-B94F-B88D-70626F6354F0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C965F31B-E7A8-9D41-8275-F6FC0F264B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F355CB2-DD8C-1B4A-8958-658C5E2F023F}"/>
              </a:ext>
            </a:extLst>
          </p:cNvPr>
          <p:cNvSpPr/>
          <p:nvPr/>
        </p:nvSpPr>
        <p:spPr>
          <a:xfrm>
            <a:off x="1423881" y="3369134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CF91AEC-64F1-5445-AF8A-1631EB76B89D}"/>
              </a:ext>
            </a:extLst>
          </p:cNvPr>
          <p:cNvSpPr/>
          <p:nvPr/>
        </p:nvSpPr>
        <p:spPr>
          <a:xfrm>
            <a:off x="4305934" y="3369134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997848B-459A-B044-863F-5DE7E560F304}"/>
              </a:ext>
            </a:extLst>
          </p:cNvPr>
          <p:cNvSpPr/>
          <p:nvPr/>
        </p:nvSpPr>
        <p:spPr>
          <a:xfrm>
            <a:off x="10070041" y="3369134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34FB2A8-3560-5B4D-BA08-AF151B9C0E75}"/>
              </a:ext>
            </a:extLst>
          </p:cNvPr>
          <p:cNvSpPr/>
          <p:nvPr/>
        </p:nvSpPr>
        <p:spPr>
          <a:xfrm>
            <a:off x="7187987" y="3369134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B7E9ED-D6CD-034D-B8B7-3AC448A4E47B}"/>
              </a:ext>
            </a:extLst>
          </p:cNvPr>
          <p:cNvCxnSpPr>
            <a:cxnSpLocks/>
          </p:cNvCxnSpPr>
          <p:nvPr/>
        </p:nvCxnSpPr>
        <p:spPr>
          <a:xfrm>
            <a:off x="594216" y="1992872"/>
            <a:ext cx="1119673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4E01DC5F-F945-1F4B-9E95-F79853271053}"/>
              </a:ext>
            </a:extLst>
          </p:cNvPr>
          <p:cNvSpPr/>
          <p:nvPr/>
        </p:nvSpPr>
        <p:spPr>
          <a:xfrm>
            <a:off x="1423881" y="5064946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81D1369-F86C-F148-8496-C1E10D051141}"/>
              </a:ext>
            </a:extLst>
          </p:cNvPr>
          <p:cNvSpPr/>
          <p:nvPr/>
        </p:nvSpPr>
        <p:spPr>
          <a:xfrm>
            <a:off x="4305934" y="5064946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5E60DC5-FEAD-2048-8137-5BB79F8ECA31}"/>
              </a:ext>
            </a:extLst>
          </p:cNvPr>
          <p:cNvSpPr/>
          <p:nvPr/>
        </p:nvSpPr>
        <p:spPr>
          <a:xfrm>
            <a:off x="7187987" y="5064946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 Placeholder 4">
            <a:extLst>
              <a:ext uri="{FF2B5EF4-FFF2-40B4-BE49-F238E27FC236}">
                <a16:creationId xmlns:a16="http://schemas.microsoft.com/office/drawing/2014/main" id="{31B99909-AD25-F049-9D1D-419441A2646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423882" y="3543181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5802E41C-F180-F54B-8F7B-0F7EF7A67F4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299162" y="3543181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id="{AAC09BC8-9D6B-3C4B-8EB9-F57FA7A3393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184602" y="3543181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1" name="Text Placeholder 4">
            <a:extLst>
              <a:ext uri="{FF2B5EF4-FFF2-40B4-BE49-F238E27FC236}">
                <a16:creationId xmlns:a16="http://schemas.microsoft.com/office/drawing/2014/main" id="{94BFFB82-3A48-D740-BE28-FA1C3B12B1D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070042" y="3543181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id="{D2B169E9-86D1-8842-A857-2D563AF0EA9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423882" y="5249153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3" name="Text Placeholder 4">
            <a:extLst>
              <a:ext uri="{FF2B5EF4-FFF2-40B4-BE49-F238E27FC236}">
                <a16:creationId xmlns:a16="http://schemas.microsoft.com/office/drawing/2014/main" id="{2D6ECFA0-9DED-5F4A-A36A-9542F2C65D8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299162" y="5249153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>
            <a:extLst>
              <a:ext uri="{FF2B5EF4-FFF2-40B4-BE49-F238E27FC236}">
                <a16:creationId xmlns:a16="http://schemas.microsoft.com/office/drawing/2014/main" id="{672634B4-A6F6-4C43-8B16-BB3C17D1E83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84602" y="5249153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7DCF12A-2D5C-D043-884C-86A4E1678AB4}"/>
              </a:ext>
            </a:extLst>
          </p:cNvPr>
          <p:cNvSpPr/>
          <p:nvPr/>
        </p:nvSpPr>
        <p:spPr>
          <a:xfrm>
            <a:off x="1423881" y="1623839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74A8C01D-A15C-EA40-BC09-E50088FED0D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423882" y="1787726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AFAC1F4-C2E5-DE4E-A422-39A0FA5D4F3A}"/>
              </a:ext>
            </a:extLst>
          </p:cNvPr>
          <p:cNvSpPr/>
          <p:nvPr/>
        </p:nvSpPr>
        <p:spPr>
          <a:xfrm>
            <a:off x="4305934" y="1623839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1CE449BB-64B8-EA4C-BA3A-E78CC9ABB21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299162" y="1787726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B7DB18B-6921-D644-9459-AF4B12BBFD9C}"/>
              </a:ext>
            </a:extLst>
          </p:cNvPr>
          <p:cNvSpPr/>
          <p:nvPr/>
        </p:nvSpPr>
        <p:spPr>
          <a:xfrm>
            <a:off x="7187987" y="1623839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F30F5565-7729-BA45-A25C-9666DD6E674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84602" y="1787726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0F1EA5-71A0-CC4A-861D-65C4CFFF2C92}"/>
              </a:ext>
            </a:extLst>
          </p:cNvPr>
          <p:cNvSpPr/>
          <p:nvPr/>
        </p:nvSpPr>
        <p:spPr>
          <a:xfrm>
            <a:off x="10070041" y="1623839"/>
            <a:ext cx="716041" cy="7160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 Placeholder 4">
            <a:extLst>
              <a:ext uri="{FF2B5EF4-FFF2-40B4-BE49-F238E27FC236}">
                <a16:creationId xmlns:a16="http://schemas.microsoft.com/office/drawing/2014/main" id="{3DABA63F-F238-6E4D-9927-E6DB371767B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070042" y="1787726"/>
            <a:ext cx="716040" cy="38597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1A21E3-53B3-59CC-6F79-924C9599B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2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|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A9E4E6-7C3E-4C4B-AC5F-A8D129D36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700" y="1506753"/>
            <a:ext cx="4998657" cy="202091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146FC0-D4A1-EF41-BB55-08D102B654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00" y="3941896"/>
            <a:ext cx="4998657" cy="39722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AAAD960-EBD6-3948-9E34-88744CF160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5688" y="0"/>
            <a:ext cx="6056312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5000" sy="55000" flip="none" algn="ctr"/>
          </a:blip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7A08C-08B4-1A47-AA6C-3A3F99229019}"/>
              </a:ext>
            </a:extLst>
          </p:cNvPr>
          <p:cNvSpPr/>
          <p:nvPr/>
        </p:nvSpPr>
        <p:spPr>
          <a:xfrm>
            <a:off x="634700" y="816851"/>
            <a:ext cx="1424428" cy="84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DDB0B-9160-1449-9248-D2AABC3477D0}"/>
              </a:ext>
            </a:extLst>
          </p:cNvPr>
          <p:cNvCxnSpPr>
            <a:cxnSpLocks/>
          </p:cNvCxnSpPr>
          <p:nvPr/>
        </p:nvCxnSpPr>
        <p:spPr>
          <a:xfrm>
            <a:off x="634700" y="5523882"/>
            <a:ext cx="499865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C1DCE540-55D5-869C-91B3-5061B71C3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1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457F547E-F510-E34B-A6FC-74953965A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23739"/>
            <a:ext cx="12192000" cy="60342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F4D1F-57AB-B746-8BEB-39EB5F28D5A6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3649C8-F974-9246-8CCF-671909C93EA3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D52925F0-CCE9-0D40-9D8A-D0ADF9994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A7933-FC7F-0FBC-02A6-31283F7FE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8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6">
            <a:extLst>
              <a:ext uri="{FF2B5EF4-FFF2-40B4-BE49-F238E27FC236}">
                <a16:creationId xmlns:a16="http://schemas.microsoft.com/office/drawing/2014/main" id="{7AB9BB82-335B-CE40-84B2-4073F161F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23739"/>
            <a:ext cx="7943850" cy="297191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16">
            <a:extLst>
              <a:ext uri="{FF2B5EF4-FFF2-40B4-BE49-F238E27FC236}">
                <a16:creationId xmlns:a16="http://schemas.microsoft.com/office/drawing/2014/main" id="{A189C21A-EE36-9D4C-A00D-390B1FDB4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4897" y="823738"/>
            <a:ext cx="4177102" cy="602830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55FE9C8-8340-5649-A43D-8D5B3C9DD4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886084"/>
            <a:ext cx="7943850" cy="297191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077E3B-8561-334B-A9B0-C23FAC8E59B3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138A3F-8253-A64C-91B6-640F291ED004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3D683DB9-141A-034A-B88C-A19C24812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6A7C70F-1382-7DE8-4CD6-DFF9EE8DE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ú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80" y="1070049"/>
            <a:ext cx="2769562" cy="536714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8746" y="1070049"/>
            <a:ext cx="4170111" cy="536714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A8DDE5C-3FEF-0647-A4FD-98036EA068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4479" y="10160"/>
            <a:ext cx="4117520" cy="684784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tl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13D33-791D-B04A-85F0-6414456BADCE}"/>
              </a:ext>
            </a:extLst>
          </p:cNvPr>
          <p:cNvSpPr txBox="1"/>
          <p:nvPr/>
        </p:nvSpPr>
        <p:spPr>
          <a:xfrm>
            <a:off x="11662998" y="6437196"/>
            <a:ext cx="407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800" smtClean="0">
                <a:solidFill>
                  <a:schemeClr val="bg2"/>
                </a:solidFill>
              </a:rPr>
              <a:pPr algn="ctr"/>
              <a:t>‹Nº›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4A61F-FB65-D64E-BF65-8AD14145BA64}"/>
              </a:ext>
            </a:extLst>
          </p:cNvPr>
          <p:cNvSpPr txBox="1"/>
          <p:nvPr/>
        </p:nvSpPr>
        <p:spPr>
          <a:xfrm>
            <a:off x="11662998" y="6437196"/>
            <a:ext cx="407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800" smtClean="0">
                <a:solidFill>
                  <a:schemeClr val="bg2"/>
                </a:solidFill>
              </a:rPr>
              <a:pPr algn="ctr"/>
              <a:t>‹Nº›</a:t>
            </a:fld>
            <a:endParaRPr lang="en-US" sz="800" dirty="0">
              <a:solidFill>
                <a:schemeClr val="bg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A54638-E8BE-A244-B254-E9AFDCACAD89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7615824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31EB21AF-F0A5-6F4A-AD88-B755027F4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741147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2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F7EA-2311-A84A-ADA0-061760FFE292}"/>
              </a:ext>
            </a:extLst>
          </p:cNvPr>
          <p:cNvSpPr/>
          <p:nvPr/>
        </p:nvSpPr>
        <p:spPr>
          <a:xfrm>
            <a:off x="7000688" y="1"/>
            <a:ext cx="51913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79" y="1476105"/>
            <a:ext cx="3535980" cy="1240200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504" y="2986566"/>
            <a:ext cx="3535980" cy="3453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5FA75-2C75-164D-8704-D9C465120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958" y="979344"/>
            <a:ext cx="7806567" cy="4679810"/>
          </a:xfrm>
          <a:prstGeom prst="rect">
            <a:avLst/>
          </a:prstGeom>
          <a:effectLst>
            <a:outerShdw blurRad="152400" dist="190500" dir="5400000" sx="95000" sy="95000" rotWithShape="0">
              <a:prstClr val="black">
                <a:alpha val="15000"/>
              </a:prstClr>
            </a:outerShdw>
          </a:effectLst>
        </p:spPr>
      </p:pic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32BA4B62-2A68-FE43-85FF-A01F976BD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0960" y="1350538"/>
            <a:ext cx="5984240" cy="3698981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tl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320E3-76D6-C840-976D-582598C177B8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5E330D-2CE0-2A4C-8416-9842C74E8260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652606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A0D66-AC15-1D49-8ED8-29B1BA310CF6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A18F798-DE65-1A41-90F4-AAC3A1F139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9A9C58-CE85-4CD2-D662-5671CD8562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 Mo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F472BE-79E0-F240-BFE5-F7F49009633A}"/>
              </a:ext>
            </a:extLst>
          </p:cNvPr>
          <p:cNvSpPr/>
          <p:nvPr/>
        </p:nvSpPr>
        <p:spPr>
          <a:xfrm>
            <a:off x="7000688" y="1"/>
            <a:ext cx="51913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527E9-5422-7F4A-8FE8-7323D7C5E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743" y="-1"/>
            <a:ext cx="9078256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2C3D2D-D0C6-1047-B9BE-625C97AE0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1391" y="1041010"/>
            <a:ext cx="2293034" cy="4896620"/>
          </a:xfrm>
          <a:prstGeom prst="roundRect">
            <a:avLst>
              <a:gd name="adj" fmla="val 10331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78" y="1476105"/>
            <a:ext cx="5338287" cy="723311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447" y="2364785"/>
            <a:ext cx="5337818" cy="404574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48A0E-FC69-B441-991D-039B0D7EFCCA}"/>
              </a:ext>
            </a:extLst>
          </p:cNvPr>
          <p:cNvCxnSpPr>
            <a:cxnSpLocks/>
          </p:cNvCxnSpPr>
          <p:nvPr/>
        </p:nvCxnSpPr>
        <p:spPr>
          <a:xfrm flipH="1">
            <a:off x="300625" y="823739"/>
            <a:ext cx="643076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91C6D1E-A81B-7548-8AE6-8E73DC4B4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A5E57F-B1FC-8E40-9B89-B1BA16E2026A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D951A3-8320-E448-81E2-DDBA323700B4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74048F10-C35E-6D36-7DCA-B05FE621F9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9B574-7756-E438-1FEC-11D50CAC6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744" y="0"/>
            <a:ext cx="9078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4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526DFD-425C-6541-933A-7985F449C9B3}"/>
              </a:ext>
            </a:extLst>
          </p:cNvPr>
          <p:cNvSpPr/>
          <p:nvPr/>
        </p:nvSpPr>
        <p:spPr>
          <a:xfrm>
            <a:off x="5053694" y="0"/>
            <a:ext cx="7138306" cy="6866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E90DD8-F9C9-2C41-B2D8-DC744964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8277" y="-384796"/>
            <a:ext cx="6543044" cy="654304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604CAD-929A-344D-A657-FBD328D3D645}"/>
              </a:ext>
            </a:extLst>
          </p:cNvPr>
          <p:cNvCxnSpPr>
            <a:cxnSpLocks/>
          </p:cNvCxnSpPr>
          <p:nvPr/>
        </p:nvCxnSpPr>
        <p:spPr>
          <a:xfrm>
            <a:off x="6700954" y="3848193"/>
            <a:ext cx="45769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1A602A-A803-B047-808D-29EE0AE0757B}"/>
              </a:ext>
            </a:extLst>
          </p:cNvPr>
          <p:cNvCxnSpPr>
            <a:cxnSpLocks/>
          </p:cNvCxnSpPr>
          <p:nvPr/>
        </p:nvCxnSpPr>
        <p:spPr>
          <a:xfrm>
            <a:off x="6700954" y="4742273"/>
            <a:ext cx="1372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4EA511-3315-324C-8E70-7CEBE3F4B32C}"/>
              </a:ext>
            </a:extLst>
          </p:cNvPr>
          <p:cNvCxnSpPr>
            <a:cxnSpLocks/>
          </p:cNvCxnSpPr>
          <p:nvPr/>
        </p:nvCxnSpPr>
        <p:spPr>
          <a:xfrm>
            <a:off x="6700954" y="5575393"/>
            <a:ext cx="3688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412" y="1165298"/>
            <a:ext cx="4017304" cy="726959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880" y="2056151"/>
            <a:ext cx="4017304" cy="44240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80D4170-F8F8-384D-AE55-0814D3288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201" y="3971274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0047811-BD00-FD4F-95D5-E5ADFCF67A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201" y="4853016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3A02EB91-1CD2-2544-B38B-B1091A0937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4201" y="5702102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272C559-1890-5444-94BF-A4F64D4860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7072" y="3032381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6115279-6765-BB43-AA85-D564789021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07072" y="2142473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48759CC-F6F3-D54B-A5D1-FCDF52FEDE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07072" y="1263603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FC537B-F093-8640-90F6-999A2A58F96A}"/>
              </a:ext>
            </a:extLst>
          </p:cNvPr>
          <p:cNvCxnSpPr>
            <a:cxnSpLocks/>
          </p:cNvCxnSpPr>
          <p:nvPr/>
        </p:nvCxnSpPr>
        <p:spPr>
          <a:xfrm flipV="1">
            <a:off x="6731434" y="1112928"/>
            <a:ext cx="3675638" cy="62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23C4AE-3158-D844-B0DE-7F6CC65BAE47}"/>
              </a:ext>
            </a:extLst>
          </p:cNvPr>
          <p:cNvCxnSpPr>
            <a:cxnSpLocks/>
          </p:cNvCxnSpPr>
          <p:nvPr/>
        </p:nvCxnSpPr>
        <p:spPr>
          <a:xfrm>
            <a:off x="8529067" y="2007006"/>
            <a:ext cx="18780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7C8DC5-A672-C645-94DC-C377364D36FA}"/>
              </a:ext>
            </a:extLst>
          </p:cNvPr>
          <p:cNvCxnSpPr>
            <a:cxnSpLocks/>
          </p:cNvCxnSpPr>
          <p:nvPr/>
        </p:nvCxnSpPr>
        <p:spPr>
          <a:xfrm>
            <a:off x="9366469" y="2937663"/>
            <a:ext cx="104060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78FE73-21DC-7A4B-9F60-1573E7193013}"/>
              </a:ext>
            </a:extLst>
          </p:cNvPr>
          <p:cNvCxnSpPr>
            <a:cxnSpLocks/>
          </p:cNvCxnSpPr>
          <p:nvPr/>
        </p:nvCxnSpPr>
        <p:spPr>
          <a:xfrm>
            <a:off x="9369314" y="2936308"/>
            <a:ext cx="0" cy="12377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C40B0C-E4D0-D647-9FAB-A76C28F8DA5E}"/>
              </a:ext>
            </a:extLst>
          </p:cNvPr>
          <p:cNvCxnSpPr>
            <a:cxnSpLocks/>
          </p:cNvCxnSpPr>
          <p:nvPr/>
        </p:nvCxnSpPr>
        <p:spPr>
          <a:xfrm>
            <a:off x="7161749" y="2616878"/>
            <a:ext cx="0" cy="12377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08D093-C6B3-4A45-8D95-398A403B0D97}"/>
              </a:ext>
            </a:extLst>
          </p:cNvPr>
          <p:cNvCxnSpPr>
            <a:cxnSpLocks/>
          </p:cNvCxnSpPr>
          <p:nvPr/>
        </p:nvCxnSpPr>
        <p:spPr>
          <a:xfrm>
            <a:off x="8068834" y="2908875"/>
            <a:ext cx="0" cy="18398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AD9F44-C1F4-7448-810E-95B1AB2AD8D2}"/>
              </a:ext>
            </a:extLst>
          </p:cNvPr>
          <p:cNvCxnSpPr>
            <a:cxnSpLocks/>
          </p:cNvCxnSpPr>
          <p:nvPr/>
        </p:nvCxnSpPr>
        <p:spPr>
          <a:xfrm>
            <a:off x="10382469" y="4598690"/>
            <a:ext cx="0" cy="9758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FCC903-7962-3D4B-B60C-485AA4CE25A6}"/>
              </a:ext>
            </a:extLst>
          </p:cNvPr>
          <p:cNvSpPr txBox="1"/>
          <p:nvPr/>
        </p:nvSpPr>
        <p:spPr>
          <a:xfrm>
            <a:off x="10407072" y="97186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Guatemala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317350-EF45-4741-8CD0-0BF8AD6B8832}"/>
              </a:ext>
            </a:extLst>
          </p:cNvPr>
          <p:cNvSpPr txBox="1"/>
          <p:nvPr/>
        </p:nvSpPr>
        <p:spPr>
          <a:xfrm>
            <a:off x="10407072" y="185578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Honduras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82D0A7-A458-AE4E-829A-29EF6AC84983}"/>
              </a:ext>
            </a:extLst>
          </p:cNvPr>
          <p:cNvSpPr txBox="1"/>
          <p:nvPr/>
        </p:nvSpPr>
        <p:spPr>
          <a:xfrm>
            <a:off x="10407072" y="277018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Costa Rica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B61A44-0591-0C47-B36E-9640EC2EB34B}"/>
              </a:ext>
            </a:extLst>
          </p:cNvPr>
          <p:cNvSpPr txBox="1"/>
          <p:nvPr/>
        </p:nvSpPr>
        <p:spPr>
          <a:xfrm>
            <a:off x="5388067" y="3688633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El Salvador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B59CC95-48CB-B64C-B6C0-BE84B395C2DB}"/>
              </a:ext>
            </a:extLst>
          </p:cNvPr>
          <p:cNvSpPr txBox="1"/>
          <p:nvPr/>
        </p:nvSpPr>
        <p:spPr>
          <a:xfrm>
            <a:off x="5388067" y="4562393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Nicaragua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3D4316-0330-574B-8269-1E9A52B11D1E}"/>
              </a:ext>
            </a:extLst>
          </p:cNvPr>
          <p:cNvSpPr txBox="1"/>
          <p:nvPr/>
        </p:nvSpPr>
        <p:spPr>
          <a:xfrm>
            <a:off x="5388067" y="5425550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Panamá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F5F208-C3EC-8249-8DFA-9A6B0C3611CC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F0DF60-278B-0649-8C09-AB337D1171AA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896A0E-AE0A-0D4F-91A6-BBD9C3960631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16E4D54D-237C-1546-9FE2-280E5B94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811464-40ED-FCF8-F248-7B239CE6D7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07CBD1-1F70-86F9-B178-7A7E97D8601F}"/>
              </a:ext>
            </a:extLst>
          </p:cNvPr>
          <p:cNvCxnSpPr>
            <a:cxnSpLocks/>
          </p:cNvCxnSpPr>
          <p:nvPr userDrawn="1"/>
        </p:nvCxnSpPr>
        <p:spPr>
          <a:xfrm>
            <a:off x="8529067" y="2007006"/>
            <a:ext cx="18780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8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4E140-8AB5-AC41-9242-65665B73E8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55" y="1325994"/>
            <a:ext cx="6336810" cy="42060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94DB56-665D-F14C-9739-150F715B1B0D}"/>
              </a:ext>
            </a:extLst>
          </p:cNvPr>
          <p:cNvSpPr/>
          <p:nvPr/>
        </p:nvSpPr>
        <p:spPr>
          <a:xfrm>
            <a:off x="7049461" y="0"/>
            <a:ext cx="5143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5EE87B-9311-DF44-9FA6-4804E3BCF3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45" y="4361018"/>
            <a:ext cx="2728393" cy="674698"/>
          </a:xfrm>
        </p:spPr>
        <p:txBody>
          <a:bodyPr anchor="t">
            <a:noAutofit/>
          </a:bodyPr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B27855BB-BDB7-F741-8937-4672E8EA9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195" y="5035715"/>
            <a:ext cx="3438131" cy="142840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r>
              <a:rPr lang="en-US" dirty="0"/>
              <a:t> de </a:t>
            </a:r>
            <a:r>
              <a:rPr lang="en-US" dirty="0" err="1"/>
              <a:t>apoyo</a:t>
            </a: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87E6F03-8D41-2245-BBCE-7D439E44053D}"/>
              </a:ext>
            </a:extLst>
          </p:cNvPr>
          <p:cNvSpPr/>
          <p:nvPr/>
        </p:nvSpPr>
        <p:spPr>
          <a:xfrm>
            <a:off x="6619793" y="2763593"/>
            <a:ext cx="71654" cy="71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B6A91E5-64BC-A246-945F-5EC4DBCE08A1}"/>
              </a:ext>
            </a:extLst>
          </p:cNvPr>
          <p:cNvSpPr/>
          <p:nvPr/>
        </p:nvSpPr>
        <p:spPr>
          <a:xfrm>
            <a:off x="5938659" y="2222418"/>
            <a:ext cx="71654" cy="71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96E418D3-2ABD-F34F-B3B6-F1895313495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302971" y="1450916"/>
            <a:ext cx="2487975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F5747C54-12D1-424E-A920-3DC56EF40A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302972" y="2197792"/>
            <a:ext cx="2487974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C2A8131D-F179-904B-9F25-909ECCB4753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302972" y="2874867"/>
            <a:ext cx="2487974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36B35F35-FB98-3542-8F79-73F518F4DAA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302972" y="3544961"/>
            <a:ext cx="2487974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34703498-1E62-B74E-AE90-963163D48FB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302972" y="4229016"/>
            <a:ext cx="2487974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D183C134-1FD8-FF40-9D91-7012DD4BB0B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302972" y="4934012"/>
            <a:ext cx="2487974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667C69-E2B2-0E4E-8021-A299101BD8B2}"/>
              </a:ext>
            </a:extLst>
          </p:cNvPr>
          <p:cNvCxnSpPr>
            <a:cxnSpLocks/>
          </p:cNvCxnSpPr>
          <p:nvPr/>
        </p:nvCxnSpPr>
        <p:spPr>
          <a:xfrm>
            <a:off x="1596291" y="1650750"/>
            <a:ext cx="638949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C912C92-9D7D-F544-B2CF-24E1BA153172}"/>
              </a:ext>
            </a:extLst>
          </p:cNvPr>
          <p:cNvCxnSpPr>
            <a:cxnSpLocks/>
          </p:cNvCxnSpPr>
          <p:nvPr/>
        </p:nvCxnSpPr>
        <p:spPr>
          <a:xfrm>
            <a:off x="2448560" y="2412750"/>
            <a:ext cx="553722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66CD03-797D-9E4E-9FDE-CED354542C5C}"/>
              </a:ext>
            </a:extLst>
          </p:cNvPr>
          <p:cNvCxnSpPr>
            <a:cxnSpLocks/>
          </p:cNvCxnSpPr>
          <p:nvPr/>
        </p:nvCxnSpPr>
        <p:spPr>
          <a:xfrm>
            <a:off x="2227260" y="3093470"/>
            <a:ext cx="575852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B80ECD-99DC-124A-B8C9-F85F6FC6855E}"/>
              </a:ext>
            </a:extLst>
          </p:cNvPr>
          <p:cNvCxnSpPr>
            <a:cxnSpLocks/>
          </p:cNvCxnSpPr>
          <p:nvPr/>
        </p:nvCxnSpPr>
        <p:spPr>
          <a:xfrm>
            <a:off x="3768660" y="3753870"/>
            <a:ext cx="421712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C53EF50-6136-524F-90B0-2B3CCDA469F6}"/>
              </a:ext>
            </a:extLst>
          </p:cNvPr>
          <p:cNvCxnSpPr>
            <a:cxnSpLocks/>
          </p:cNvCxnSpPr>
          <p:nvPr/>
        </p:nvCxnSpPr>
        <p:spPr>
          <a:xfrm>
            <a:off x="4074160" y="4454910"/>
            <a:ext cx="391162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F12176-2FD5-7842-8703-64783ECFFD05}"/>
              </a:ext>
            </a:extLst>
          </p:cNvPr>
          <p:cNvCxnSpPr>
            <a:cxnSpLocks/>
          </p:cNvCxnSpPr>
          <p:nvPr/>
        </p:nvCxnSpPr>
        <p:spPr>
          <a:xfrm>
            <a:off x="5217170" y="5135630"/>
            <a:ext cx="27686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8D9CFC-7C5B-014B-A5E1-217D67737DB4}"/>
              </a:ext>
            </a:extLst>
          </p:cNvPr>
          <p:cNvCxnSpPr>
            <a:cxnSpLocks/>
          </p:cNvCxnSpPr>
          <p:nvPr/>
        </p:nvCxnSpPr>
        <p:spPr>
          <a:xfrm>
            <a:off x="8001010" y="202667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615E12-BA3B-3D41-AB6A-5A331361FED4}"/>
              </a:ext>
            </a:extLst>
          </p:cNvPr>
          <p:cNvCxnSpPr>
            <a:cxnSpLocks/>
          </p:cNvCxnSpPr>
          <p:nvPr/>
        </p:nvCxnSpPr>
        <p:spPr>
          <a:xfrm>
            <a:off x="8001010" y="273787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B22777-4ADC-604A-BF6D-2AFC42020C85}"/>
              </a:ext>
            </a:extLst>
          </p:cNvPr>
          <p:cNvCxnSpPr>
            <a:cxnSpLocks/>
          </p:cNvCxnSpPr>
          <p:nvPr/>
        </p:nvCxnSpPr>
        <p:spPr>
          <a:xfrm>
            <a:off x="8001010" y="339827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AD7284D-C7A0-0943-9C45-3FDA3750577A}"/>
              </a:ext>
            </a:extLst>
          </p:cNvPr>
          <p:cNvCxnSpPr>
            <a:cxnSpLocks/>
          </p:cNvCxnSpPr>
          <p:nvPr/>
        </p:nvCxnSpPr>
        <p:spPr>
          <a:xfrm>
            <a:off x="8001010" y="407899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F0C1AE-0282-0E4B-9755-8480B713C6EB}"/>
              </a:ext>
            </a:extLst>
          </p:cNvPr>
          <p:cNvCxnSpPr>
            <a:cxnSpLocks/>
          </p:cNvCxnSpPr>
          <p:nvPr/>
        </p:nvCxnSpPr>
        <p:spPr>
          <a:xfrm>
            <a:off x="8001010" y="478003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DACD155-B984-6747-9194-51F226123BE3}"/>
              </a:ext>
            </a:extLst>
          </p:cNvPr>
          <p:cNvSpPr txBox="1"/>
          <p:nvPr/>
        </p:nvSpPr>
        <p:spPr>
          <a:xfrm>
            <a:off x="8023985" y="148137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Guatemala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4C7778-D42E-F041-B802-A039E0E242D7}"/>
              </a:ext>
            </a:extLst>
          </p:cNvPr>
          <p:cNvSpPr txBox="1"/>
          <p:nvPr/>
        </p:nvSpPr>
        <p:spPr>
          <a:xfrm>
            <a:off x="8023985" y="223321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Honduras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3A51EE-080E-F544-87C9-A75F5CA194F0}"/>
              </a:ext>
            </a:extLst>
          </p:cNvPr>
          <p:cNvSpPr txBox="1"/>
          <p:nvPr/>
        </p:nvSpPr>
        <p:spPr>
          <a:xfrm>
            <a:off x="8023985" y="291393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El Salvador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D4A536-A202-E849-859B-6A245DE5D260}"/>
              </a:ext>
            </a:extLst>
          </p:cNvPr>
          <p:cNvSpPr txBox="1"/>
          <p:nvPr/>
        </p:nvSpPr>
        <p:spPr>
          <a:xfrm>
            <a:off x="8023985" y="357433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Nicaragua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0EE235-3E39-B742-AF63-F79AA3A0D178}"/>
              </a:ext>
            </a:extLst>
          </p:cNvPr>
          <p:cNvSpPr txBox="1"/>
          <p:nvPr/>
        </p:nvSpPr>
        <p:spPr>
          <a:xfrm>
            <a:off x="8023985" y="427537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Costa Rica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646AB7-72CD-1B41-A69F-F59AFA539D06}"/>
              </a:ext>
            </a:extLst>
          </p:cNvPr>
          <p:cNvSpPr txBox="1"/>
          <p:nvPr/>
        </p:nvSpPr>
        <p:spPr>
          <a:xfrm>
            <a:off x="8023985" y="4956092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Panamá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6CC9C0-49C6-3449-836C-B2011E165862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DBD2AC8-8B88-3A46-ACAD-0857041DF82E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B724D9-E1DF-2F43-BF84-163433DDDD0A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084C7C0B-D1D9-DF4F-B120-DB27F35363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9A5126-BD7D-B9FF-1518-DADB302524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2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25AA9-0090-2349-8C22-88C7D61A78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65008" y="1857486"/>
            <a:ext cx="6644256" cy="4427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94DB56-665D-F14C-9739-150F715B1B0D}"/>
              </a:ext>
            </a:extLst>
          </p:cNvPr>
          <p:cNvSpPr/>
          <p:nvPr/>
        </p:nvSpPr>
        <p:spPr>
          <a:xfrm>
            <a:off x="-5969" y="0"/>
            <a:ext cx="51435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5EE87B-9311-DF44-9FA6-4804E3BCF3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24759" y="1116476"/>
            <a:ext cx="4368743" cy="557699"/>
          </a:xfrm>
        </p:spPr>
        <p:txBody>
          <a:bodyPr anchor="t">
            <a:noAutofit/>
          </a:bodyPr>
          <a:lstStyle>
            <a:lvl1pPr algn="r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B27855BB-BDB7-F741-8937-4672E8EA9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34794" y="1857486"/>
            <a:ext cx="2758705" cy="1868182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descriptivo</a:t>
            </a:r>
            <a:r>
              <a:rPr lang="en-US" dirty="0"/>
              <a:t> de </a:t>
            </a:r>
            <a:r>
              <a:rPr lang="en-US" dirty="0" err="1"/>
              <a:t>apoyo</a:t>
            </a:r>
            <a:endParaRPr lang="en-US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6328726-FBCE-D042-BBF2-DB44CBEB1A2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04978" y="2021909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2CCCC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5E9C8016-42C9-794D-B7FE-8E5C316A7D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04978" y="2768785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17029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79B262FE-0B52-CE4F-AC43-965A8840F35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04978" y="3445860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D3C51A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5A0F4C45-5FB5-CC4E-A7A9-8B1CAAD9227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04978" y="4220654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4591CE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A60434CE-88D7-F541-A28F-1A7356F034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04978" y="4974512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87A5A44-1AA4-4443-AAF0-75BCA960DB1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04978" y="5693466"/>
            <a:ext cx="2518088" cy="3996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9B05B"/>
                </a:solidFill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C13D90D-A3F0-BE46-AD93-3B5B64190F46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4427125" y="2218578"/>
            <a:ext cx="1922875" cy="84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33992C-8616-4F40-B7C2-688324CAC798}"/>
              </a:ext>
            </a:extLst>
          </p:cNvPr>
          <p:cNvCxnSpPr>
            <a:cxnSpLocks/>
          </p:cNvCxnSpPr>
          <p:nvPr/>
        </p:nvCxnSpPr>
        <p:spPr>
          <a:xfrm>
            <a:off x="-17594" y="200635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ADE498-4B1F-3C45-AB73-4750401E58A7}"/>
              </a:ext>
            </a:extLst>
          </p:cNvPr>
          <p:cNvCxnSpPr>
            <a:cxnSpLocks/>
          </p:cNvCxnSpPr>
          <p:nvPr/>
        </p:nvCxnSpPr>
        <p:spPr>
          <a:xfrm>
            <a:off x="-17594" y="271755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FBF4E85-9AAA-414B-8A05-142520E194E4}"/>
              </a:ext>
            </a:extLst>
          </p:cNvPr>
          <p:cNvCxnSpPr>
            <a:cxnSpLocks/>
          </p:cNvCxnSpPr>
          <p:nvPr/>
        </p:nvCxnSpPr>
        <p:spPr>
          <a:xfrm>
            <a:off x="-17594" y="343891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2C47F6-4987-5B4F-8E03-139C4D6F3244}"/>
              </a:ext>
            </a:extLst>
          </p:cNvPr>
          <p:cNvCxnSpPr>
            <a:cxnSpLocks/>
          </p:cNvCxnSpPr>
          <p:nvPr/>
        </p:nvCxnSpPr>
        <p:spPr>
          <a:xfrm>
            <a:off x="-17594" y="420091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9CD45C-798B-3142-BB02-FD0ED6F7571E}"/>
              </a:ext>
            </a:extLst>
          </p:cNvPr>
          <p:cNvCxnSpPr>
            <a:cxnSpLocks/>
          </p:cNvCxnSpPr>
          <p:nvPr/>
        </p:nvCxnSpPr>
        <p:spPr>
          <a:xfrm>
            <a:off x="-17594" y="4952750"/>
            <a:ext cx="41909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15A4492-4556-B24B-80AB-453FA93DDFC3}"/>
              </a:ext>
            </a:extLst>
          </p:cNvPr>
          <p:cNvSpPr txBox="1"/>
          <p:nvPr/>
        </p:nvSpPr>
        <p:spPr>
          <a:xfrm>
            <a:off x="3171199" y="2057773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32CCCC"/>
                </a:solidFill>
              </a:rPr>
              <a:t>Guatemala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8FCCC2-B1C1-D54D-BB91-16D5E2AF2022}"/>
              </a:ext>
            </a:extLst>
          </p:cNvPr>
          <p:cNvSpPr txBox="1"/>
          <p:nvPr/>
        </p:nvSpPr>
        <p:spPr>
          <a:xfrm>
            <a:off x="3171199" y="2791504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E17029"/>
                </a:solidFill>
              </a:rPr>
              <a:t>Honduras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0FFC61-B63A-B74F-8E18-60E43BB82740}"/>
              </a:ext>
            </a:extLst>
          </p:cNvPr>
          <p:cNvSpPr txBox="1"/>
          <p:nvPr/>
        </p:nvSpPr>
        <p:spPr>
          <a:xfrm>
            <a:off x="3171199" y="3525235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D3C51A"/>
                </a:solidFill>
              </a:rPr>
              <a:t>El Salvador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0255994-D1DD-8D48-AE3A-96D4150F8E01}"/>
              </a:ext>
            </a:extLst>
          </p:cNvPr>
          <p:cNvSpPr txBox="1"/>
          <p:nvPr/>
        </p:nvSpPr>
        <p:spPr>
          <a:xfrm>
            <a:off x="3171199" y="4258966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4591CE"/>
                </a:solidFill>
              </a:rPr>
              <a:t>Nicaragua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BD982B4-13A6-1C4D-A8A9-FA5EE87A982D}"/>
              </a:ext>
            </a:extLst>
          </p:cNvPr>
          <p:cNvSpPr txBox="1"/>
          <p:nvPr/>
        </p:nvSpPr>
        <p:spPr>
          <a:xfrm>
            <a:off x="3171199" y="4992697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C8102E"/>
                </a:solidFill>
              </a:rPr>
              <a:t>Costa Rica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C211B7-2039-FD47-9B57-4EDEBDA2B6E3}"/>
              </a:ext>
            </a:extLst>
          </p:cNvPr>
          <p:cNvSpPr txBox="1"/>
          <p:nvPr/>
        </p:nvSpPr>
        <p:spPr>
          <a:xfrm>
            <a:off x="3171199" y="5726429"/>
            <a:ext cx="1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79B05B"/>
                </a:solidFill>
              </a:rPr>
              <a:t>Panamá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4C9BF2-473C-A947-90C7-417C0CE62FE3}"/>
              </a:ext>
            </a:extLst>
          </p:cNvPr>
          <p:cNvCxnSpPr>
            <a:cxnSpLocks/>
          </p:cNvCxnSpPr>
          <p:nvPr/>
        </p:nvCxnSpPr>
        <p:spPr>
          <a:xfrm>
            <a:off x="4427125" y="2968730"/>
            <a:ext cx="318271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1346FD6-EE7C-0543-BA1D-6706721DFACF}"/>
              </a:ext>
            </a:extLst>
          </p:cNvPr>
          <p:cNvCxnSpPr>
            <a:cxnSpLocks/>
          </p:cNvCxnSpPr>
          <p:nvPr/>
        </p:nvCxnSpPr>
        <p:spPr>
          <a:xfrm>
            <a:off x="4427125" y="3690090"/>
            <a:ext cx="251215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EE96BFE-863F-4F49-A12D-767FFCA468BB}"/>
              </a:ext>
            </a:extLst>
          </p:cNvPr>
          <p:cNvCxnSpPr>
            <a:cxnSpLocks/>
          </p:cNvCxnSpPr>
          <p:nvPr/>
        </p:nvCxnSpPr>
        <p:spPr>
          <a:xfrm>
            <a:off x="4427125" y="4421610"/>
            <a:ext cx="4264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BF9DCC-EB43-D946-8AB7-C023A34B921E}"/>
              </a:ext>
            </a:extLst>
          </p:cNvPr>
          <p:cNvCxnSpPr>
            <a:cxnSpLocks/>
          </p:cNvCxnSpPr>
          <p:nvPr/>
        </p:nvCxnSpPr>
        <p:spPr>
          <a:xfrm>
            <a:off x="4427125" y="5153130"/>
            <a:ext cx="460511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885867D-4FD0-5049-9D9B-68BDCF7398F3}"/>
              </a:ext>
            </a:extLst>
          </p:cNvPr>
          <p:cNvCxnSpPr>
            <a:cxnSpLocks/>
          </p:cNvCxnSpPr>
          <p:nvPr/>
        </p:nvCxnSpPr>
        <p:spPr>
          <a:xfrm>
            <a:off x="4427125" y="5884650"/>
            <a:ext cx="60376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64E2023-7FEC-144D-BD73-1A0B4DD457B0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87FB6C-9226-204A-BE40-E287DB7111FD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4F2890-CE0D-E446-A5B8-5E5D22782337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E2A083-6072-8044-BAD2-3BDAEA5388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4FAF9-A801-7DB8-6F56-590453220E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áfi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81" y="1187229"/>
            <a:ext cx="3265714" cy="635669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79" y="2130039"/>
            <a:ext cx="3265715" cy="43074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FC0CF1-5CA1-E546-9F54-0AE871221F9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80113" y="1187229"/>
            <a:ext cx="7610833" cy="525028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EB403-C7CE-C64B-86A0-B494BAD43E41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80F36F-68E1-F645-8D31-CC3E82D704BC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5A3B08-E3A4-EE4C-AAE8-D4E8F8F38DC9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127D0347-6071-AB4C-A514-29C27F7A7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B6E49E-85E6-A936-8DA5-A21F436CE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áfic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FC0CF1-5CA1-E546-9F54-0AE871221F9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902200" y="1476375"/>
            <a:ext cx="6502400" cy="4173311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79" y="2213168"/>
            <a:ext cx="3968167" cy="34365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743D53-BF9C-A245-973E-09A67405D0E9}"/>
              </a:ext>
            </a:extLst>
          </p:cNvPr>
          <p:cNvSpPr/>
          <p:nvPr/>
        </p:nvSpPr>
        <p:spPr>
          <a:xfrm>
            <a:off x="8956965" y="0"/>
            <a:ext cx="3235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75968E2-5817-D44A-8858-58E4143E90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81" y="1476106"/>
            <a:ext cx="3968166" cy="731921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Subtitular</a:t>
            </a:r>
            <a:r>
              <a:rPr lang="en-US" dirty="0"/>
              <a:t> de la </a:t>
            </a:r>
            <a:r>
              <a:rPr lang="en-US" dirty="0" err="1"/>
              <a:t>filmina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60C93-9904-5F48-82FE-E217C375983E}"/>
              </a:ext>
            </a:extLst>
          </p:cNvPr>
          <p:cNvCxnSpPr>
            <a:cxnSpLocks/>
          </p:cNvCxnSpPr>
          <p:nvPr/>
        </p:nvCxnSpPr>
        <p:spPr>
          <a:xfrm flipH="1" flipV="1">
            <a:off x="300625" y="823739"/>
            <a:ext cx="11624153" cy="297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8E032D51-7B89-E947-B515-759133DC5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4667A2-A136-C545-B1DE-1E2B44240771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F3D01-35C9-C24D-BDFA-DEA226F1AAB1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2A7B8B1-5604-7854-1A99-4A74B18E3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|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70479E3C-8F81-DF4B-A6B7-FC6C99DB6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9006" y="3888276"/>
            <a:ext cx="6934437" cy="119927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1CE6F22-DB65-344C-8045-7B1649692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9007" y="1660635"/>
            <a:ext cx="6934454" cy="1753907"/>
          </a:xfrm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92381-EFCE-774E-B948-CF3E62C09322}"/>
              </a:ext>
            </a:extLst>
          </p:cNvPr>
          <p:cNvCxnSpPr>
            <a:cxnSpLocks/>
          </p:cNvCxnSpPr>
          <p:nvPr/>
        </p:nvCxnSpPr>
        <p:spPr>
          <a:xfrm flipV="1">
            <a:off x="4080130" y="0"/>
            <a:ext cx="0" cy="685800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A6600E-C2DF-474B-ABB5-07D9774A5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9007" y="609650"/>
            <a:ext cx="2070796" cy="2427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00, 2020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9EAC0465-29A1-1A4F-AAD8-9FB453ECA8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5698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5000" sy="55000" flip="none" algn="ctr"/>
          </a:blip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718220-1E2B-3146-99A5-6E6F1302714B}"/>
              </a:ext>
            </a:extLst>
          </p:cNvPr>
          <p:cNvCxnSpPr>
            <a:cxnSpLocks/>
          </p:cNvCxnSpPr>
          <p:nvPr/>
        </p:nvCxnSpPr>
        <p:spPr>
          <a:xfrm>
            <a:off x="4729007" y="993628"/>
            <a:ext cx="693445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89D8B87-E42E-D9DC-F98A-524D46AC35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29006" y="5712901"/>
            <a:ext cx="2229460" cy="5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adrícula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18EBAC-C5F0-624F-BADB-1BC86E95528B}"/>
              </a:ext>
            </a:extLst>
          </p:cNvPr>
          <p:cNvSpPr/>
          <p:nvPr/>
        </p:nvSpPr>
        <p:spPr>
          <a:xfrm>
            <a:off x="6167339" y="823739"/>
            <a:ext cx="6024662" cy="602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289B30-67C0-C540-B897-5650BB781CF3}"/>
              </a:ext>
            </a:extLst>
          </p:cNvPr>
          <p:cNvSpPr/>
          <p:nvPr/>
        </p:nvSpPr>
        <p:spPr>
          <a:xfrm>
            <a:off x="1" y="823739"/>
            <a:ext cx="6024662" cy="602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FC0CF1-5CA1-E546-9F54-0AE871221F9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04980" y="1569519"/>
            <a:ext cx="5160443" cy="4909102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30" name="Chart Placeholder 2">
            <a:extLst>
              <a:ext uri="{FF2B5EF4-FFF2-40B4-BE49-F238E27FC236}">
                <a16:creationId xmlns:a16="http://schemas.microsoft.com/office/drawing/2014/main" id="{DEF8C554-C4C1-314E-9CE5-9FB37886265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01995" y="1569519"/>
            <a:ext cx="5160443" cy="4909102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9D961-3247-E347-B2D2-6758626E45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1995" y="1123263"/>
            <a:ext cx="5160443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E0FA689-B764-1C4E-8302-796FF6195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979" y="1123263"/>
            <a:ext cx="5160443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6A8DD0-475A-3A4C-A536-E4095739DA49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DCBB4F-EFC7-7D46-8FA0-6F894145C6DA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33597D79-F785-7B42-90EB-E10930D68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3BBBA9-CC7C-B30D-51A1-05F2065CCC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adrícula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70BDBF4-82E9-6641-AE9C-3F206567B651}"/>
              </a:ext>
            </a:extLst>
          </p:cNvPr>
          <p:cNvSpPr/>
          <p:nvPr/>
        </p:nvSpPr>
        <p:spPr>
          <a:xfrm>
            <a:off x="6145999" y="821711"/>
            <a:ext cx="6050597" cy="29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AF0CF4-DAA6-3748-BDB7-BC332346E3F2}"/>
              </a:ext>
            </a:extLst>
          </p:cNvPr>
          <p:cNvSpPr/>
          <p:nvPr/>
        </p:nvSpPr>
        <p:spPr>
          <a:xfrm>
            <a:off x="0" y="3924835"/>
            <a:ext cx="6050597" cy="29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8153F-C07D-3249-BF91-6EE52D4E67FD}"/>
              </a:ext>
            </a:extLst>
          </p:cNvPr>
          <p:cNvSpPr/>
          <p:nvPr/>
        </p:nvSpPr>
        <p:spPr>
          <a:xfrm>
            <a:off x="6145999" y="3924835"/>
            <a:ext cx="6050597" cy="29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289B30-67C0-C540-B897-5650BB781CF3}"/>
              </a:ext>
            </a:extLst>
          </p:cNvPr>
          <p:cNvSpPr/>
          <p:nvPr/>
        </p:nvSpPr>
        <p:spPr>
          <a:xfrm>
            <a:off x="0" y="821711"/>
            <a:ext cx="6050597" cy="29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FC0CF1-5CA1-E546-9F54-0AE871221F9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04980" y="1524647"/>
            <a:ext cx="5288075" cy="198823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38" name="Chart Placeholder 2">
            <a:extLst>
              <a:ext uri="{FF2B5EF4-FFF2-40B4-BE49-F238E27FC236}">
                <a16:creationId xmlns:a16="http://schemas.microsoft.com/office/drawing/2014/main" id="{688FFB8C-45C1-C340-BB7C-5AB1EC3E815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4980" y="4618161"/>
            <a:ext cx="5288074" cy="1939167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1" name="Chart Placeholder 2">
            <a:extLst>
              <a:ext uri="{FF2B5EF4-FFF2-40B4-BE49-F238E27FC236}">
                <a16:creationId xmlns:a16="http://schemas.microsoft.com/office/drawing/2014/main" id="{D731CADD-FDD2-F145-AF33-67BE7441011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555576" y="1524647"/>
            <a:ext cx="5263529" cy="1996766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4" name="Chart Placeholder 2">
            <a:extLst>
              <a:ext uri="{FF2B5EF4-FFF2-40B4-BE49-F238E27FC236}">
                <a16:creationId xmlns:a16="http://schemas.microsoft.com/office/drawing/2014/main" id="{18DEA8DE-9204-CD4C-BD43-E1694EB28D3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555577" y="4618161"/>
            <a:ext cx="5263527" cy="1939167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75C2E71-119B-1743-8914-72F8B06C19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575" y="1078391"/>
            <a:ext cx="5263529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F6C54B5-6357-5140-9A6D-B94C98322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79" y="1078391"/>
            <a:ext cx="5288075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B1559CA-40E3-BC47-A8C5-2740089470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5575" y="4156335"/>
            <a:ext cx="5263527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F2A49CC-5EF0-FE40-AFE4-B06B59452F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79" y="4156335"/>
            <a:ext cx="5288074" cy="2863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DA6E59-0E54-3844-BD57-F5DA84186616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62C42C-D8E1-C942-BBA6-6FD7E6C839A6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DCA96F79-ACCB-6E43-8CAB-C2CACB28D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AE83AA-4CE2-F0E5-AA8A-497043DCA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FB92B6-3B42-894A-9BA3-95C1E8A55855}"/>
              </a:ext>
            </a:extLst>
          </p:cNvPr>
          <p:cNvSpPr/>
          <p:nvPr/>
        </p:nvSpPr>
        <p:spPr>
          <a:xfrm>
            <a:off x="0" y="823739"/>
            <a:ext cx="12192000" cy="6034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2381FA9-5041-2543-B788-740E7E6FAE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-435565" y="2934624"/>
            <a:ext cx="5061597" cy="2291975"/>
          </a:xfrm>
          <a:prstGeom prst="rect">
            <a:avLst/>
          </a:prstGeom>
          <a:solidFill>
            <a:schemeClr val="bg1"/>
          </a:solidFill>
          <a:effectLst>
            <a:outerShdw blurRad="444500" algn="ctr" rotWithShape="0">
              <a:schemeClr val="tx1">
                <a:alpha val="12000"/>
              </a:scheme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E9C8AD3F-FE38-9144-A280-74AEA1CF10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2220549" y="2934624"/>
            <a:ext cx="5061597" cy="2291975"/>
          </a:xfrm>
          <a:prstGeom prst="rect">
            <a:avLst/>
          </a:prstGeom>
          <a:solidFill>
            <a:schemeClr val="bg1"/>
          </a:solidFill>
          <a:effectLst>
            <a:outerShdw blurRad="444500" algn="ctr" rotWithShape="0">
              <a:schemeClr val="tx1">
                <a:alpha val="12000"/>
              </a:scheme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A307CD51-BB0E-3443-B216-23E0DE007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876663" y="2934624"/>
            <a:ext cx="5061597" cy="2291975"/>
          </a:xfrm>
          <a:prstGeom prst="rect">
            <a:avLst/>
          </a:prstGeom>
          <a:solidFill>
            <a:schemeClr val="bg1"/>
          </a:solidFill>
          <a:effectLst>
            <a:outerShdw blurRad="444500" algn="ctr" rotWithShape="0">
              <a:schemeClr val="tx1">
                <a:alpha val="12000"/>
              </a:scheme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A5F452A4-670C-5543-A58B-523503BF5C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7532778" y="2934624"/>
            <a:ext cx="5061597" cy="2291975"/>
          </a:xfrm>
          <a:prstGeom prst="rect">
            <a:avLst/>
          </a:prstGeom>
          <a:solidFill>
            <a:schemeClr val="bg1"/>
          </a:solidFill>
          <a:effectLst>
            <a:outerShdw blurRad="444500" algn="ctr" rotWithShape="0">
              <a:schemeClr val="tx1">
                <a:alpha val="12000"/>
              </a:scheme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E03C481-8D8F-D44D-89CC-B143D6A6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0472" y="3380319"/>
            <a:ext cx="2051958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5930771-138A-334C-91F3-DA8388D5F37E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3720193" y="3380319"/>
            <a:ext cx="2051958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5E9378C-03AA-C144-80C1-D0F2A0CAC89B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381482" y="3380319"/>
            <a:ext cx="2051958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74AD0CB-9B3A-F541-A9C9-9C82E292999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9026710" y="3380319"/>
            <a:ext cx="2051958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0D68E31-9B87-3442-9BF3-392AA975B88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050472" y="1231229"/>
            <a:ext cx="2051958" cy="1482570"/>
          </a:xfr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0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99E8097-FFCD-A140-B12B-1CBDDEE42A2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3752851" y="1231229"/>
            <a:ext cx="2051958" cy="1482570"/>
          </a:xfr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0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3B26425-505F-9747-9EC9-5A34930DAC5E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406244" y="1231229"/>
            <a:ext cx="2051958" cy="1482570"/>
          </a:xfr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0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D497C68-5A63-DF4B-8F1E-1B73BDB19327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059637" y="1231229"/>
            <a:ext cx="2051958" cy="1482570"/>
          </a:xfr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0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FAC18-BD30-F04F-A2F0-6AAFA487D0F0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763FAB-619A-1B40-BB5C-B04320461BC7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8EECE335-F4E4-EF4C-88C1-F6D3C070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E9A5B-D3F5-7461-BED9-A45D83C31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E03C481-8D8F-D44D-89CC-B143D6A6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79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5930771-138A-334C-91F3-DA8388D5F37E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2459468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5E9378C-03AA-C144-80C1-D0F2A0CAC89B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413957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74AD0CB-9B3A-F541-A9C9-9C82E292999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6368446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FAC18-BD30-F04F-A2F0-6AAFA487D0F0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763FAB-619A-1B40-BB5C-B04320461BC7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8EECE335-F4E4-EF4C-88C1-F6D3C070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E9A5B-D3F5-7461-BED9-A45D83C31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23E643F-C519-3EC5-49A5-FAE4D473B3E5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322935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B4F848-A03B-3CD0-E27E-8A0F1390B085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10277424" y="3380319"/>
            <a:ext cx="1593951" cy="2981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8067D9-E407-4647-DEAB-8C651EDF6F00}"/>
              </a:ext>
            </a:extLst>
          </p:cNvPr>
          <p:cNvCxnSpPr/>
          <p:nvPr/>
        </p:nvCxnSpPr>
        <p:spPr>
          <a:xfrm>
            <a:off x="2298700" y="1269189"/>
            <a:ext cx="0" cy="50927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5AB68D3-8E45-487E-4063-5FAD42892DF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504979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4D52B29-2C9D-4ACA-49D2-8D8D6C976473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459468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3C2DA82-28F4-1EFE-374E-7CFD587912A6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4413957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E33C836-216A-8CB6-2FF9-BF040EA0305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6368446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0E6F8F2-6F56-8981-CC44-2849FB38F2C1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8322935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3C1646F-0F00-0FA7-99DF-3FB344E9DC50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0277424" y="2542119"/>
            <a:ext cx="1593951" cy="7344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0F0EDB-6595-B575-1162-9CC83E708989}"/>
              </a:ext>
            </a:extLst>
          </p:cNvPr>
          <p:cNvCxnSpPr/>
          <p:nvPr/>
        </p:nvCxnSpPr>
        <p:spPr>
          <a:xfrm>
            <a:off x="4229100" y="1269189"/>
            <a:ext cx="0" cy="50927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28755A-1755-31E9-7062-F0F235BA2D29}"/>
              </a:ext>
            </a:extLst>
          </p:cNvPr>
          <p:cNvCxnSpPr/>
          <p:nvPr/>
        </p:nvCxnSpPr>
        <p:spPr>
          <a:xfrm>
            <a:off x="6197600" y="1269189"/>
            <a:ext cx="0" cy="50927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5E9882-6E5C-395B-ADB3-16002B021AF9}"/>
              </a:ext>
            </a:extLst>
          </p:cNvPr>
          <p:cNvCxnSpPr/>
          <p:nvPr/>
        </p:nvCxnSpPr>
        <p:spPr>
          <a:xfrm>
            <a:off x="8140700" y="1269189"/>
            <a:ext cx="0" cy="50927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67E618-0263-07A5-87B4-571AADBC3D05}"/>
              </a:ext>
            </a:extLst>
          </p:cNvPr>
          <p:cNvCxnSpPr/>
          <p:nvPr/>
        </p:nvCxnSpPr>
        <p:spPr>
          <a:xfrm>
            <a:off x="10096500" y="1269189"/>
            <a:ext cx="0" cy="50927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>
            <a:extLst>
              <a:ext uri="{FF2B5EF4-FFF2-40B4-BE49-F238E27FC236}">
                <a16:creationId xmlns:a16="http://schemas.microsoft.com/office/drawing/2014/main" id="{B9ECF36B-FDBC-288C-453B-CF63A5C3E5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3140" y="1533556"/>
            <a:ext cx="952500" cy="8128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D4820FA-4CC9-16F2-FE62-2C9BEADBC5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4320" y="1692306"/>
            <a:ext cx="952500" cy="4953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F8C84007-20CA-D056-7E39-1809DFD9BA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676" y="1516794"/>
            <a:ext cx="846324" cy="84632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9FFD3FD-4A5E-1A98-F013-772BE1499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84910" y="1654206"/>
            <a:ext cx="952500" cy="5715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A6D3172-FE2F-684D-DED2-C1DB5E2C55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03730" y="1527206"/>
            <a:ext cx="952500" cy="8255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23FBAC37-96F4-54B8-ABBB-689586B4208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22549" y="1730406"/>
            <a:ext cx="952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8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E03C481-8D8F-D44D-89CC-B143D6A6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2422" y="2208216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FAC18-BD30-F04F-A2F0-6AAFA487D0F0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763FAB-619A-1B40-BB5C-B04320461BC7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8EECE335-F4E4-EF4C-88C1-F6D3C0708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9" y="246589"/>
            <a:ext cx="9675350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E9A5B-D3F5-7461-BED9-A45D83C31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28755A-1755-31E9-7062-F0F235BA2D29}"/>
              </a:ext>
            </a:extLst>
          </p:cNvPr>
          <p:cNvCxnSpPr/>
          <p:nvPr/>
        </p:nvCxnSpPr>
        <p:spPr>
          <a:xfrm>
            <a:off x="7416800" y="1269189"/>
            <a:ext cx="0" cy="509270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5E9882-6E5C-395B-ADB3-16002B021AF9}"/>
              </a:ext>
            </a:extLst>
          </p:cNvPr>
          <p:cNvCxnSpPr/>
          <p:nvPr/>
        </p:nvCxnSpPr>
        <p:spPr>
          <a:xfrm>
            <a:off x="9677400" y="1269189"/>
            <a:ext cx="0" cy="509270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67E618-0263-07A5-87B4-571AADBC3D05}"/>
              </a:ext>
            </a:extLst>
          </p:cNvPr>
          <p:cNvCxnSpPr>
            <a:cxnSpLocks/>
          </p:cNvCxnSpPr>
          <p:nvPr/>
        </p:nvCxnSpPr>
        <p:spPr>
          <a:xfrm flipH="1">
            <a:off x="5245100" y="3821889"/>
            <a:ext cx="6704727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3404BDF-326F-7324-508B-CADE46D971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224" y="3968143"/>
            <a:ext cx="772443" cy="7724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C8BC084-99CF-6B8A-C4D9-81FF960EA5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4333" y="3970673"/>
            <a:ext cx="772443" cy="7724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741378-0E64-7712-A440-C82B2CEA9B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8934" y="3968143"/>
            <a:ext cx="774973" cy="7749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B424AD-7741-B134-6AF3-A4D5EEC822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2075" y="1217580"/>
            <a:ext cx="768691" cy="7686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2A9C06-6348-A0DF-6712-27134D4375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05223" y="1213828"/>
            <a:ext cx="772444" cy="7724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0E943B-9678-5244-3D92-AC0198C3585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24333" y="1213828"/>
            <a:ext cx="772443" cy="772443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1BF6E693-9BD0-42A2-A7C5-2754D4FC7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23739"/>
            <a:ext cx="4803623" cy="6034261"/>
          </a:xfr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B8EF151-5935-FDF8-C27D-D56F40DF7F9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61122" y="2208216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5C30C7-CED5-C860-14CC-6C830A885ED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959822" y="2208216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CE7372E-8192-4627-6C1A-56A564CFB87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362422" y="4983744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3D8B950-91B3-A42B-696D-1C3FB8781AD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61122" y="4983744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3AC7BC2-160D-DE53-AA25-C75CE965193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959822" y="4983744"/>
            <a:ext cx="1764618" cy="10013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742995-4FEB-EB48-D2E3-49E5E1EEE78D}"/>
              </a:ext>
            </a:extLst>
          </p:cNvPr>
          <p:cNvCxnSpPr>
            <a:cxnSpLocks/>
          </p:cNvCxnSpPr>
          <p:nvPr/>
        </p:nvCxnSpPr>
        <p:spPr>
          <a:xfrm flipH="1">
            <a:off x="4965055" y="823739"/>
            <a:ext cx="698477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18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 |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2235" y="2388606"/>
            <a:ext cx="4806950" cy="331784"/>
          </a:xfrm>
        </p:spPr>
        <p:txBody>
          <a:bodyPr lIns="0" rIns="0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73D2F96-EE6D-D944-9295-46938DB92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"/>
            <a:ext cx="5863194" cy="683967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70000" sy="70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E082C1-C20B-3149-A722-B9F1BD8B816D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002236" y="2018820"/>
            <a:ext cx="4806949" cy="331785"/>
          </a:xfr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2E0F63F-5E63-534C-B08D-AE7777107A02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7002235" y="3547934"/>
            <a:ext cx="4806950" cy="331784"/>
          </a:xfrm>
        </p:spPr>
        <p:txBody>
          <a:bodyPr lIns="0" rIns="0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A143710-FE7C-534D-8085-555A393A17B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7002236" y="3178148"/>
            <a:ext cx="4806949" cy="331785"/>
          </a:xfr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460FE2F-0366-3541-8CA6-E99348801238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7002235" y="4633784"/>
            <a:ext cx="4806950" cy="331784"/>
          </a:xfrm>
        </p:spPr>
        <p:txBody>
          <a:bodyPr lIns="0" rIns="0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39E3324-B80D-D74C-8F9E-D2DECC1AF6BB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7002236" y="4263998"/>
            <a:ext cx="4806949" cy="331785"/>
          </a:xfr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F62A825-17E2-584A-8300-F65AC7F7E32E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7002235" y="5760455"/>
            <a:ext cx="4806950" cy="331784"/>
          </a:xfrm>
        </p:spPr>
        <p:txBody>
          <a:bodyPr lIns="0" rIns="0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A54FC3-6312-504E-A326-1E886ABFBB82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7002236" y="5390669"/>
            <a:ext cx="4806949" cy="331785"/>
          </a:xfr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AB0D70-EE11-B442-BEDC-B988170D13B4}"/>
              </a:ext>
            </a:extLst>
          </p:cNvPr>
          <p:cNvSpPr/>
          <p:nvPr/>
        </p:nvSpPr>
        <p:spPr>
          <a:xfrm>
            <a:off x="6147641" y="2031447"/>
            <a:ext cx="757662" cy="7576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87D98C-FC89-AE4E-930A-206A6097F885}"/>
              </a:ext>
            </a:extLst>
          </p:cNvPr>
          <p:cNvSpPr/>
          <p:nvPr/>
        </p:nvSpPr>
        <p:spPr>
          <a:xfrm>
            <a:off x="6147641" y="3132114"/>
            <a:ext cx="757662" cy="7576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87BA1C-53C1-9140-8DDD-73F4F3CE2768}"/>
              </a:ext>
            </a:extLst>
          </p:cNvPr>
          <p:cNvSpPr/>
          <p:nvPr/>
        </p:nvSpPr>
        <p:spPr>
          <a:xfrm>
            <a:off x="6147641" y="4232781"/>
            <a:ext cx="757662" cy="7576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CE5B1B-4543-D54D-8596-885DF7087DC1}"/>
              </a:ext>
            </a:extLst>
          </p:cNvPr>
          <p:cNvSpPr/>
          <p:nvPr/>
        </p:nvSpPr>
        <p:spPr>
          <a:xfrm>
            <a:off x="6147641" y="5333447"/>
            <a:ext cx="757662" cy="7576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AE2944-2060-B848-A614-EAD5C8A8DF9A}"/>
              </a:ext>
            </a:extLst>
          </p:cNvPr>
          <p:cNvSpPr txBox="1"/>
          <p:nvPr/>
        </p:nvSpPr>
        <p:spPr>
          <a:xfrm>
            <a:off x="11575049" y="300672"/>
            <a:ext cx="374778" cy="27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AD28FC-9E7D-9242-B980-41A312FFAE2E}" type="slidenum">
              <a:rPr lang="en-US" sz="1200" smtClean="0">
                <a:solidFill>
                  <a:schemeClr val="accent1"/>
                </a:solidFill>
              </a:rPr>
              <a:pPr algn="ct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5E0980-2777-2143-B678-6C0D2F40AE74}"/>
              </a:ext>
            </a:extLst>
          </p:cNvPr>
          <p:cNvCxnSpPr>
            <a:cxnSpLocks/>
          </p:cNvCxnSpPr>
          <p:nvPr/>
        </p:nvCxnSpPr>
        <p:spPr>
          <a:xfrm flipH="1">
            <a:off x="6096000" y="826718"/>
            <a:ext cx="58287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7F545B-60BC-CC45-936E-D09AD00DFAEC}"/>
              </a:ext>
            </a:extLst>
          </p:cNvPr>
          <p:cNvCxnSpPr>
            <a:cxnSpLocks/>
          </p:cNvCxnSpPr>
          <p:nvPr/>
        </p:nvCxnSpPr>
        <p:spPr>
          <a:xfrm>
            <a:off x="11491115" y="196485"/>
            <a:ext cx="0" cy="471434"/>
          </a:xfrm>
          <a:prstGeom prst="line">
            <a:avLst/>
          </a:prstGeom>
          <a:ln w="952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993D8AD-5A2A-4D47-A48A-80EECE4EEA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2701" y="1052336"/>
            <a:ext cx="4067626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Titular de la </a:t>
            </a:r>
            <a:r>
              <a:rPr lang="en-US" dirty="0" err="1"/>
              <a:t>filmina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6047BA-91E4-3B82-F9A7-F47D733D9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3415" y="328128"/>
            <a:ext cx="884613" cy="2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 |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2555BB-5041-7541-BD7A-BDA3E6CBBE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01" y="3180204"/>
            <a:ext cx="1414283" cy="387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40CD1-E5E6-2346-A513-988D88B0B3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319" y="3180204"/>
            <a:ext cx="1534239" cy="4975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4E51A7-359E-F1EB-3CFB-7C97DE7F1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11485" y="3138936"/>
            <a:ext cx="2169030" cy="5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 |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CAEB5FB-B77E-797D-BF32-981225779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1485" y="3138936"/>
            <a:ext cx="2169030" cy="5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7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 |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E32CE3B-4066-A644-82A8-4449D2E43F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5000" sy="55000" flip="none" algn="ctr"/>
          </a:blip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963C52-1CB6-F94C-8B9F-0084F8AB08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346" y="2708058"/>
            <a:ext cx="4250662" cy="68672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Mensaje</a:t>
            </a:r>
            <a:r>
              <a:rPr lang="en-US" dirty="0"/>
              <a:t> final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36964-04F1-D54C-BAC6-491741F81FA3}"/>
              </a:ext>
            </a:extLst>
          </p:cNvPr>
          <p:cNvCxnSpPr>
            <a:cxnSpLocks/>
          </p:cNvCxnSpPr>
          <p:nvPr/>
        </p:nvCxnSpPr>
        <p:spPr>
          <a:xfrm>
            <a:off x="634700" y="4521933"/>
            <a:ext cx="499865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33FDC1-397B-F34F-ACEA-199E804B1CF4}"/>
              </a:ext>
            </a:extLst>
          </p:cNvPr>
          <p:cNvCxnSpPr>
            <a:cxnSpLocks/>
          </p:cNvCxnSpPr>
          <p:nvPr/>
        </p:nvCxnSpPr>
        <p:spPr>
          <a:xfrm>
            <a:off x="634700" y="1662001"/>
            <a:ext cx="499865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8F8C7-979E-7549-4FD0-E1115EFD0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4700" y="5432198"/>
            <a:ext cx="1621852" cy="4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 |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376B30-B9F1-2F41-8FD1-3500C92C6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6071" y="4387536"/>
            <a:ext cx="5027366" cy="21628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F45C892-8E84-12D2-0EE6-8362FBA9C5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11485" y="3138936"/>
            <a:ext cx="2169030" cy="5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|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70AB9C-B840-0A4A-A0DB-FB08B2809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3" y="1878507"/>
            <a:ext cx="4838639" cy="1687653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679B47A-8B1E-194F-9AAD-69368277A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4838638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EABEDC-3BA4-8A40-9E91-E9658AD2FE17}"/>
              </a:ext>
            </a:extLst>
          </p:cNvPr>
          <p:cNvCxnSpPr>
            <a:cxnSpLocks/>
          </p:cNvCxnSpPr>
          <p:nvPr/>
        </p:nvCxnSpPr>
        <p:spPr>
          <a:xfrm flipH="1">
            <a:off x="2186310" y="844246"/>
            <a:ext cx="963279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A9C1-9355-4146-ADE9-4CD5090CE8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484" y="722871"/>
            <a:ext cx="1635826" cy="2427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Mes</a:t>
            </a:r>
            <a:r>
              <a:rPr lang="en-US" dirty="0"/>
              <a:t> 00, 2020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7FC489-6991-3342-A425-CEF2674351CD}"/>
              </a:ext>
            </a:extLst>
          </p:cNvPr>
          <p:cNvCxnSpPr>
            <a:cxnSpLocks/>
          </p:cNvCxnSpPr>
          <p:nvPr/>
        </p:nvCxnSpPr>
        <p:spPr>
          <a:xfrm flipH="1">
            <a:off x="550484" y="5455157"/>
            <a:ext cx="1126862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10740FC9-4656-434C-91F6-51597351C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0358" y="1878507"/>
            <a:ext cx="6440826" cy="279765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C2154FD-4B43-E851-D8BE-F6A3B433C8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1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D339-7EF0-CA4D-8A10-2A904304A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93AF0-E17A-C445-8940-9B3B1714D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FBE5D-85A1-7D45-B096-DFB54142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1739-8157-AB40-9A61-093195316109}" type="datetimeFigureOut">
              <a:rPr lang="en-US" smtClean="0"/>
              <a:t>3/9/26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3CD6-05AB-3F46-A6C1-BD0DE24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1963-8530-B44E-AAB6-6AE49C78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34BF-11C8-CE4B-942B-F24B379469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7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526DFD-425C-6541-933A-7985F449C9B3}"/>
              </a:ext>
            </a:extLst>
          </p:cNvPr>
          <p:cNvSpPr/>
          <p:nvPr/>
        </p:nvSpPr>
        <p:spPr>
          <a:xfrm>
            <a:off x="5053694" y="0"/>
            <a:ext cx="7138306" cy="6866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24863-4DEE-B640-998D-961688DD4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307" y="963364"/>
            <a:ext cx="6141827" cy="495057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604CAD-929A-344D-A657-FBD328D3D645}"/>
              </a:ext>
            </a:extLst>
          </p:cNvPr>
          <p:cNvCxnSpPr>
            <a:cxnSpLocks/>
          </p:cNvCxnSpPr>
          <p:nvPr/>
        </p:nvCxnSpPr>
        <p:spPr>
          <a:xfrm>
            <a:off x="6700954" y="3848193"/>
            <a:ext cx="45769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1A602A-A803-B047-808D-29EE0AE0757B}"/>
              </a:ext>
            </a:extLst>
          </p:cNvPr>
          <p:cNvCxnSpPr>
            <a:cxnSpLocks/>
          </p:cNvCxnSpPr>
          <p:nvPr/>
        </p:nvCxnSpPr>
        <p:spPr>
          <a:xfrm>
            <a:off x="6700954" y="4742273"/>
            <a:ext cx="1372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4EA511-3315-324C-8E70-7CEBE3F4B32C}"/>
              </a:ext>
            </a:extLst>
          </p:cNvPr>
          <p:cNvCxnSpPr>
            <a:cxnSpLocks/>
          </p:cNvCxnSpPr>
          <p:nvPr/>
        </p:nvCxnSpPr>
        <p:spPr>
          <a:xfrm>
            <a:off x="6700954" y="5575393"/>
            <a:ext cx="3688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DAB5A3-2631-7745-8FFC-232D4BAECBE5}"/>
              </a:ext>
            </a:extLst>
          </p:cNvPr>
          <p:cNvCxnSpPr>
            <a:cxnSpLocks/>
          </p:cNvCxnSpPr>
          <p:nvPr/>
        </p:nvCxnSpPr>
        <p:spPr>
          <a:xfrm flipH="1">
            <a:off x="9249431" y="6142079"/>
            <a:ext cx="29425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202F3B-B74F-3744-A6A5-E814D7EC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412" y="1476105"/>
            <a:ext cx="4017304" cy="726959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_tradnl" noProof="0"/>
              <a:t>Subtitular de la diapositiva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31F51C-8309-294C-A77E-954440681C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80" y="2209174"/>
            <a:ext cx="4017304" cy="349292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80D4170-F8F8-384D-AE55-0814D3288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201" y="3971274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0047811-BD00-FD4F-95D5-E5ADFCF67A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201" y="4853016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3A02EB91-1CD2-2544-B38B-B1091A0937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4201" y="5702102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272C559-1890-5444-94BF-A4F64D4860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7072" y="3032381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6115279-6765-BB43-AA85-D564789021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07072" y="2142473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48759CC-F6F3-D54B-A5D1-FCDF52FEDE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07072" y="1263603"/>
            <a:ext cx="1226651" cy="3966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0%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8FAF919-23DA-DD44-BC1B-F3E1E60CE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85" y="6246056"/>
            <a:ext cx="829316" cy="2679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B0595F-AD6E-084D-94D3-EC80926EB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632" y="6276478"/>
            <a:ext cx="843678" cy="23124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63C7F8-2919-A64C-8A4D-9D3ABFCC7E7C}"/>
              </a:ext>
            </a:extLst>
          </p:cNvPr>
          <p:cNvCxnSpPr>
            <a:cxnSpLocks/>
          </p:cNvCxnSpPr>
          <p:nvPr/>
        </p:nvCxnSpPr>
        <p:spPr>
          <a:xfrm>
            <a:off x="1658639" y="6136102"/>
            <a:ext cx="0" cy="543193"/>
          </a:xfrm>
          <a:prstGeom prst="line">
            <a:avLst/>
          </a:prstGeom>
          <a:ln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92F31D-1284-DD47-B090-6685B26C81B9}"/>
              </a:ext>
            </a:extLst>
          </p:cNvPr>
          <p:cNvCxnSpPr>
            <a:cxnSpLocks/>
          </p:cNvCxnSpPr>
          <p:nvPr/>
        </p:nvCxnSpPr>
        <p:spPr>
          <a:xfrm flipH="1">
            <a:off x="0" y="817563"/>
            <a:ext cx="31840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E53E833C-E194-3347-B50B-4C32911B2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978" y="246589"/>
            <a:ext cx="11285969" cy="399676"/>
          </a:xfrm>
        </p:spPr>
        <p:txBody>
          <a:bodyPr anchor="ctr">
            <a:noAutofit/>
          </a:bodyPr>
          <a:lstStyle>
            <a:lvl1pPr marL="0" indent="0">
              <a:buNone/>
              <a:defRPr sz="2800" b="1" spc="0">
                <a:solidFill>
                  <a:schemeClr val="accent1"/>
                </a:solidFill>
              </a:defRPr>
            </a:lvl1pPr>
          </a:lstStyle>
          <a:p>
            <a:r>
              <a:rPr lang="es-ES_tradnl" noProof="0"/>
              <a:t>Titular de la diapositiva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FC537B-F093-8640-90F6-999A2A58F96A}"/>
              </a:ext>
            </a:extLst>
          </p:cNvPr>
          <p:cNvCxnSpPr>
            <a:cxnSpLocks/>
          </p:cNvCxnSpPr>
          <p:nvPr/>
        </p:nvCxnSpPr>
        <p:spPr>
          <a:xfrm flipV="1">
            <a:off x="6731434" y="1112928"/>
            <a:ext cx="3675638" cy="62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23C4AE-3158-D844-B0DE-7F6CC65BAE47}"/>
              </a:ext>
            </a:extLst>
          </p:cNvPr>
          <p:cNvCxnSpPr>
            <a:cxnSpLocks/>
          </p:cNvCxnSpPr>
          <p:nvPr userDrawn="1"/>
        </p:nvCxnSpPr>
        <p:spPr>
          <a:xfrm>
            <a:off x="8529067" y="2007006"/>
            <a:ext cx="18780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7C8DC5-A672-C645-94DC-C377364D36FA}"/>
              </a:ext>
            </a:extLst>
          </p:cNvPr>
          <p:cNvCxnSpPr>
            <a:cxnSpLocks/>
          </p:cNvCxnSpPr>
          <p:nvPr/>
        </p:nvCxnSpPr>
        <p:spPr>
          <a:xfrm>
            <a:off x="9366469" y="2937663"/>
            <a:ext cx="104060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78FE73-21DC-7A4B-9F60-1573E7193013}"/>
              </a:ext>
            </a:extLst>
          </p:cNvPr>
          <p:cNvCxnSpPr>
            <a:cxnSpLocks/>
          </p:cNvCxnSpPr>
          <p:nvPr/>
        </p:nvCxnSpPr>
        <p:spPr>
          <a:xfrm>
            <a:off x="9369314" y="2936308"/>
            <a:ext cx="0" cy="12377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C40B0C-E4D0-D647-9FAB-A76C28F8DA5E}"/>
              </a:ext>
            </a:extLst>
          </p:cNvPr>
          <p:cNvCxnSpPr>
            <a:cxnSpLocks/>
          </p:cNvCxnSpPr>
          <p:nvPr/>
        </p:nvCxnSpPr>
        <p:spPr>
          <a:xfrm>
            <a:off x="7161749" y="2616878"/>
            <a:ext cx="0" cy="12377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608D093-C6B3-4A45-8D95-398A403B0D97}"/>
              </a:ext>
            </a:extLst>
          </p:cNvPr>
          <p:cNvCxnSpPr>
            <a:cxnSpLocks/>
          </p:cNvCxnSpPr>
          <p:nvPr/>
        </p:nvCxnSpPr>
        <p:spPr>
          <a:xfrm>
            <a:off x="8068834" y="2908875"/>
            <a:ext cx="0" cy="18398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AD9F44-C1F4-7448-810E-95B1AB2AD8D2}"/>
              </a:ext>
            </a:extLst>
          </p:cNvPr>
          <p:cNvCxnSpPr>
            <a:cxnSpLocks/>
          </p:cNvCxnSpPr>
          <p:nvPr/>
        </p:nvCxnSpPr>
        <p:spPr>
          <a:xfrm>
            <a:off x="10382469" y="4598690"/>
            <a:ext cx="0" cy="97581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FCC903-7962-3D4B-B60C-485AA4CE25A6}"/>
              </a:ext>
            </a:extLst>
          </p:cNvPr>
          <p:cNvSpPr txBox="1"/>
          <p:nvPr/>
        </p:nvSpPr>
        <p:spPr>
          <a:xfrm>
            <a:off x="10407072" y="97186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Guatemala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317350-EF45-4741-8CD0-0BF8AD6B8832}"/>
              </a:ext>
            </a:extLst>
          </p:cNvPr>
          <p:cNvSpPr txBox="1"/>
          <p:nvPr/>
        </p:nvSpPr>
        <p:spPr>
          <a:xfrm>
            <a:off x="10407072" y="185578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Honduras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82D0A7-A458-AE4E-829A-29EF6AC84983}"/>
              </a:ext>
            </a:extLst>
          </p:cNvPr>
          <p:cNvSpPr txBox="1"/>
          <p:nvPr/>
        </p:nvSpPr>
        <p:spPr>
          <a:xfrm>
            <a:off x="10407072" y="2770181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Costa Rica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B61A44-0591-0C47-B36E-9640EC2EB34B}"/>
              </a:ext>
            </a:extLst>
          </p:cNvPr>
          <p:cNvSpPr txBox="1"/>
          <p:nvPr/>
        </p:nvSpPr>
        <p:spPr>
          <a:xfrm>
            <a:off x="5388067" y="3688633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El Salvador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B59CC95-48CB-B64C-B6C0-BE84B395C2DB}"/>
              </a:ext>
            </a:extLst>
          </p:cNvPr>
          <p:cNvSpPr txBox="1"/>
          <p:nvPr/>
        </p:nvSpPr>
        <p:spPr>
          <a:xfrm>
            <a:off x="5388067" y="4562393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Nicaragua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3D4316-0330-574B-8269-1E9A52B11D1E}"/>
              </a:ext>
            </a:extLst>
          </p:cNvPr>
          <p:cNvSpPr txBox="1"/>
          <p:nvPr/>
        </p:nvSpPr>
        <p:spPr>
          <a:xfrm>
            <a:off x="5388067" y="5425550"/>
            <a:ext cx="125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noProof="0" dirty="0">
                <a:solidFill>
                  <a:schemeClr val="accent1"/>
                </a:solidFill>
              </a:rPr>
              <a:t>Panamá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963CD2-BF16-CE4C-8926-6ECE00D52D43}"/>
              </a:ext>
            </a:extLst>
          </p:cNvPr>
          <p:cNvSpPr txBox="1"/>
          <p:nvPr/>
        </p:nvSpPr>
        <p:spPr>
          <a:xfrm>
            <a:off x="11463689" y="6437194"/>
            <a:ext cx="606632" cy="21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CAD28FC-9E7D-9242-B980-41A312FFAE2E}" type="slidenum">
              <a:rPr lang="en-US" sz="800" smtClean="0">
                <a:solidFill>
                  <a:schemeClr val="accent1"/>
                </a:solidFill>
              </a:rPr>
              <a:pPr algn="r"/>
              <a:t>‹Nº›</a:t>
            </a:fld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4CA1367-489C-499F-B98F-DA79DDBE335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956496" y="2883615"/>
            <a:ext cx="2880360" cy="8595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B7B3163-BA57-4353-8589-C0DDDDD02A8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6496" y="2607057"/>
            <a:ext cx="1709928" cy="274320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2784A966-907E-4D7B-94E1-1E23CC09170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56496" y="3977349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AEEA36C2-736E-47BE-B8FA-180949997330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1400995" y="3956162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992F91DC-A01E-440B-9B68-A66B60A56C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6496" y="4503796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372BDB0A-09F2-4701-9302-00C6D1BB72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400995" y="4482609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2DA70F62-A096-40C0-BA7C-5253FE8D32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96" y="5030243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D928066A-E226-4034-87D4-E5240E74F92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400995" y="5009056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DA0EB67-BB4F-47B8-B87E-8C3C4EAEBF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31660" y="3977349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62D94D9-F471-4F5A-8F93-13F0B63E44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1660" y="4503796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1E6C2D14-D35D-4B5E-B919-CCF7FE2222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1660" y="5030243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290F2C34-8B54-4106-B9CC-A25ED3BE01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06824" y="3977349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26EE74CB-E89C-4FFB-8E95-2C45AD5827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6824" y="4503796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C05B3CAF-7FA2-4320-B871-20CD7027E0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06824" y="5030243"/>
            <a:ext cx="484632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26A50195-611D-4F57-A146-4DA952AFBF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76159" y="3956162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D67114DB-A308-4087-9DFB-552FD57616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76159" y="4482609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A3332B3B-17A5-4A55-AADE-5466A5BF02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76159" y="5009056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117D3104-625C-4F46-AD6F-EBE244A5F7E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751323" y="3956162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7498F2C7-C1DB-4537-816D-7664A01E5A3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751323" y="4482609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C47870D3-C406-456F-9289-B421FE25CDC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751323" y="5009056"/>
            <a:ext cx="2267712" cy="4023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2F60312-7C0F-42DB-A941-C4F2BE9D30E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08931" y="1525766"/>
            <a:ext cx="1517904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9779D716-858E-4C51-93F5-EA8439540AA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808931" y="1854369"/>
            <a:ext cx="1856232" cy="365760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5244B25F-F8E4-4CF2-BFDE-6D8A6DD98E9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8741" y="1525766"/>
            <a:ext cx="1517904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504BCEF8-31DA-4675-842E-D9BAC4AF1F8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88741" y="1854369"/>
            <a:ext cx="1856232" cy="365760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A168DB0A-5112-4A8C-9037-FA236184C7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62163" y="1525766"/>
            <a:ext cx="1517904" cy="36576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A61D6DF8-BF28-4129-B859-506EFB77689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162163" y="1854369"/>
            <a:ext cx="1856232" cy="365760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0CEA7123-035A-48F1-BDFB-4DDE04DE85E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631660" y="2883615"/>
            <a:ext cx="2880360" cy="8595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7B3ABAD1-E442-4F34-9602-D4D09A30F2B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631660" y="2607057"/>
            <a:ext cx="1709928" cy="274320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C8FCDF85-585D-421D-9875-E3929DB6141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306824" y="2883615"/>
            <a:ext cx="2880360" cy="859536"/>
          </a:xfrm>
        </p:spPr>
        <p:txBody>
          <a:bodyPr/>
          <a:lstStyle>
            <a:lvl1pPr algn="l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6759D598-DF89-4E5D-B08A-B9042F2D79B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306824" y="2607057"/>
            <a:ext cx="1709928" cy="274320"/>
          </a:xfrm>
        </p:spPr>
        <p:txBody>
          <a:bodyPr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54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Guatem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69187E8-68B4-BF4B-BBF3-2456F19406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Hondu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A86A460-D099-AEF9-DA84-3A6D6ACB1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El Salv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43497F9-D37C-206D-5A5F-1278527DA0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Nicara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DEE611D-2255-B4AE-C438-6D27E406C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portada | Costa 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3E287-B57C-5660-C6E5-03B8F7D63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DC5A39-529F-FD40-9F9E-D880F531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484" y="1878507"/>
            <a:ext cx="5004010" cy="168765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E2BFD-F436-6144-BBBF-6304143E7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484" y="3919102"/>
            <a:ext cx="5004010" cy="9711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secundario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DCD384-247A-8A8D-02E0-12B4C3DA93A5}"/>
              </a:ext>
            </a:extLst>
          </p:cNvPr>
          <p:cNvCxnSpPr>
            <a:cxnSpLocks/>
          </p:cNvCxnSpPr>
          <p:nvPr/>
        </p:nvCxnSpPr>
        <p:spPr>
          <a:xfrm>
            <a:off x="550484" y="5329557"/>
            <a:ext cx="298858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67E60B-C255-6B4C-429E-118AA3832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84" y="5882739"/>
            <a:ext cx="1578113" cy="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C117-F2CB-814E-A9C3-F341DD48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15B16-54AF-2C4E-90E3-C8B26A94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4345B-1DA9-B14B-ABC6-20CC8C848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1739-8157-AB40-9A61-093195316109}" type="datetimeFigureOut">
              <a:rPr lang="en-US" smtClean="0"/>
              <a:t>3/9/26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B083-EFB3-CA49-9167-79EB4E4C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9CEDC-FDD8-DF47-BA66-D9B9C8892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34BF-11C8-CE4B-942B-F24B379469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  <p:sldLayoutId id="2147484129" r:id="rId30"/>
    <p:sldLayoutId id="2147484130" r:id="rId31"/>
    <p:sldLayoutId id="2147484131" r:id="rId32"/>
    <p:sldLayoutId id="2147484132" r:id="rId33"/>
    <p:sldLayoutId id="2147484133" r:id="rId34"/>
    <p:sldLayoutId id="2147484134" r:id="rId35"/>
    <p:sldLayoutId id="2147484135" r:id="rId36"/>
    <p:sldLayoutId id="2147484136" r:id="rId37"/>
    <p:sldLayoutId id="2147484137" r:id="rId38"/>
    <p:sldLayoutId id="2147484138" r:id="rId39"/>
    <p:sldLayoutId id="2147484139" r:id="rId40"/>
    <p:sldLayoutId id="2147483864" r:id="rId41"/>
    <p:sldLayoutId id="214748414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DDC3CA2-E798-5DE0-8E96-2926525C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6" t="23420" r="11290"/>
          <a:stretch/>
        </p:blipFill>
        <p:spPr>
          <a:xfrm>
            <a:off x="8406061" y="1103586"/>
            <a:ext cx="3712368" cy="1400504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21CED393-6920-48AF-9F1A-71F403CA47B8}"/>
              </a:ext>
            </a:extLst>
          </p:cNvPr>
          <p:cNvCxnSpPr>
            <a:cxnSpLocks/>
          </p:cNvCxnSpPr>
          <p:nvPr/>
        </p:nvCxnSpPr>
        <p:spPr>
          <a:xfrm>
            <a:off x="8175701" y="933337"/>
            <a:ext cx="0" cy="5071174"/>
          </a:xfrm>
          <a:prstGeom prst="straightConnector1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5F9BB10-E906-1AE4-7220-0697F23CA966}"/>
              </a:ext>
            </a:extLst>
          </p:cNvPr>
          <p:cNvSpPr txBox="1"/>
          <p:nvPr/>
        </p:nvSpPr>
        <p:spPr>
          <a:xfrm>
            <a:off x="719631" y="1930772"/>
            <a:ext cx="4696823" cy="1785104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Resultados </a:t>
            </a:r>
            <a:br>
              <a:rPr kumimoji="0" lang="es-419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</a:br>
            <a:r>
              <a:rPr kumimoji="0" lang="es-419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eNPS y Clima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2023 Organizacional</a:t>
            </a:r>
            <a:endParaRPr kumimoji="0" lang="es-419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FEC2DE5-8D9F-0A4A-1DE6-D9DE991D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52" y="4147394"/>
            <a:ext cx="1195049" cy="4170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151BAB-711B-862F-09FA-3CFAE83695F5}"/>
              </a:ext>
            </a:extLst>
          </p:cNvPr>
          <p:cNvSpPr txBox="1"/>
          <p:nvPr/>
        </p:nvSpPr>
        <p:spPr>
          <a:xfrm>
            <a:off x="8406061" y="2623900"/>
            <a:ext cx="33865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Informe de tesorería</a:t>
            </a:r>
          </a:p>
          <a:p>
            <a:pPr algn="ctr"/>
            <a:endParaRPr lang="es-CR" sz="2800" b="1" dirty="0">
              <a:solidFill>
                <a:srgbClr val="62232F"/>
              </a:solidFill>
            </a:endParaRPr>
          </a:p>
          <a:p>
            <a:pPr algn="ctr"/>
            <a:r>
              <a:rPr lang="es-CR" sz="2800" b="1" dirty="0">
                <a:solidFill>
                  <a:srgbClr val="62232F"/>
                </a:solidFill>
              </a:rPr>
              <a:t>Resumen de Situación Financiera</a:t>
            </a:r>
          </a:p>
          <a:p>
            <a:pPr algn="ctr"/>
            <a:endParaRPr lang="es-CR" sz="2800" b="1" dirty="0">
              <a:solidFill>
                <a:srgbClr val="8E192E"/>
              </a:solidFill>
            </a:endParaRP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Periodo 2025</a:t>
            </a:r>
            <a:endParaRPr lang="es-CR" sz="2400" dirty="0">
              <a:solidFill>
                <a:srgbClr val="8E192E"/>
              </a:solidFill>
            </a:endParaRPr>
          </a:p>
        </p:txBody>
      </p:sp>
      <p:pic>
        <p:nvPicPr>
          <p:cNvPr id="2" name="Imagen 1" descr="Imagen que contiene persona, joven, computadora, hombre&#10;&#10;El contenido generado por IA puede ser incorrecto.">
            <a:extLst>
              <a:ext uri="{FF2B5EF4-FFF2-40B4-BE49-F238E27FC236}">
                <a16:creationId xmlns:a16="http://schemas.microsoft.com/office/drawing/2014/main" id="{A8D5DDF2-EB42-7675-B083-B2CDA87C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73" y="1197834"/>
            <a:ext cx="6862637" cy="3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0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9371AA-1844-6161-44B2-1732D0FF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11839"/>
            <a:ext cx="1555969" cy="508163"/>
          </a:xfrm>
          <a:prstGeom prst="rect">
            <a:avLst/>
          </a:prstGeom>
        </p:spPr>
      </p:pic>
      <p:sp>
        <p:nvSpPr>
          <p:cNvPr id="10" name="Rectangle 50">
            <a:extLst>
              <a:ext uri="{FF2B5EF4-FFF2-40B4-BE49-F238E27FC236}">
                <a16:creationId xmlns:a16="http://schemas.microsoft.com/office/drawing/2014/main" id="{92AA3CC0-C9B1-5151-F325-E8D9995CE286}"/>
              </a:ext>
            </a:extLst>
          </p:cNvPr>
          <p:cNvSpPr/>
          <p:nvPr/>
        </p:nvSpPr>
        <p:spPr>
          <a:xfrm>
            <a:off x="-28926" y="0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6CF7026-0812-20E6-7E87-891AF4D7A717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DF1CCA2-3AE7-C6C4-B978-777356784D0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C68A09E3-0778-0910-0642-1B146F6B27B4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8DDC85C-99B5-EF45-B9AD-EE8C00AB4780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DCB63E-AFB2-DB6E-F870-66BC2A81FEF5}"/>
              </a:ext>
            </a:extLst>
          </p:cNvPr>
          <p:cNvSpPr txBox="1"/>
          <p:nvPr/>
        </p:nvSpPr>
        <p:spPr>
          <a:xfrm>
            <a:off x="-280316" y="4835838"/>
            <a:ext cx="3247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Resultado </a:t>
            </a: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Acumulado 2025</a:t>
            </a:r>
          </a:p>
          <a:p>
            <a:pPr algn="ctr"/>
            <a:r>
              <a:rPr lang="es-CR" sz="1400" b="1" dirty="0">
                <a:solidFill>
                  <a:srgbClr val="8E192E"/>
                </a:solidFill>
              </a:rPr>
              <a:t>(En colones)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5468AFA5-1CDE-5C7E-4BAF-54E008880D67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85CE220E-D310-B7EB-ED9B-391EEA3E795B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73B4F2E-2E93-3E11-E9DC-9DD13C0A4178}"/>
              </a:ext>
            </a:extLst>
          </p:cNvPr>
          <p:cNvSpPr txBox="1"/>
          <p:nvPr/>
        </p:nvSpPr>
        <p:spPr>
          <a:xfrm>
            <a:off x="5707201" y="2680176"/>
            <a:ext cx="77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Físicos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BDD871-E34B-146E-CA6A-C5ABCE60F8BF}"/>
              </a:ext>
            </a:extLst>
          </p:cNvPr>
          <p:cNvSpPr txBox="1"/>
          <p:nvPr/>
        </p:nvSpPr>
        <p:spPr>
          <a:xfrm>
            <a:off x="5520403" y="3514849"/>
            <a:ext cx="101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Jurídicos</a:t>
            </a:r>
          </a:p>
        </p:txBody>
      </p:sp>
      <p:cxnSp>
        <p:nvCxnSpPr>
          <p:cNvPr id="5" name="Straight Connector 42">
            <a:extLst>
              <a:ext uri="{FF2B5EF4-FFF2-40B4-BE49-F238E27FC236}">
                <a16:creationId xmlns:a16="http://schemas.microsoft.com/office/drawing/2014/main" id="{E7EB75BB-B1B7-078A-EB8F-5FC5FBF509DE}"/>
              </a:ext>
            </a:extLst>
          </p:cNvPr>
          <p:cNvCxnSpPr>
            <a:cxnSpLocks/>
          </p:cNvCxnSpPr>
          <p:nvPr/>
        </p:nvCxnSpPr>
        <p:spPr>
          <a:xfrm flipV="1">
            <a:off x="4056993" y="2154650"/>
            <a:ext cx="6201104" cy="12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B0150396-70FB-E198-AE7B-6BEA63DD87FB}"/>
              </a:ext>
            </a:extLst>
          </p:cNvPr>
          <p:cNvSpPr txBox="1">
            <a:spLocks/>
          </p:cNvSpPr>
          <p:nvPr/>
        </p:nvSpPr>
        <p:spPr>
          <a:xfrm>
            <a:off x="8255519" y="1746466"/>
            <a:ext cx="1615903" cy="29450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2.034.122.160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9828EAD-19ED-5E0F-629E-B50AB87DE983}"/>
              </a:ext>
            </a:extLst>
          </p:cNvPr>
          <p:cNvSpPr txBox="1">
            <a:spLocks/>
          </p:cNvSpPr>
          <p:nvPr/>
        </p:nvSpPr>
        <p:spPr>
          <a:xfrm>
            <a:off x="8303880" y="2222716"/>
            <a:ext cx="1505433" cy="29450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R" sz="1400" dirty="0">
                <a:solidFill>
                  <a:srgbClr val="000000">
                    <a:lumMod val="75000"/>
                  </a:srgbClr>
                </a:solidFill>
                <a:ea typeface="Open Sans Light"/>
              </a:rPr>
              <a:t>782.520.952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E22CEE8-66D8-D360-51C9-4846852F2F0D}"/>
              </a:ext>
            </a:extLst>
          </p:cNvPr>
          <p:cNvSpPr txBox="1">
            <a:spLocks/>
          </p:cNvSpPr>
          <p:nvPr/>
        </p:nvSpPr>
        <p:spPr>
          <a:xfrm>
            <a:off x="8264223" y="3561248"/>
            <a:ext cx="1567542" cy="29450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R" sz="1400" dirty="0">
                <a:solidFill>
                  <a:srgbClr val="000000">
                    <a:lumMod val="75000"/>
                  </a:srgbClr>
                </a:solidFill>
                <a:ea typeface="Open Sans Light"/>
              </a:rPr>
              <a:t>(150.384.388)</a:t>
            </a: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B3906D23-1118-0C5B-5D96-37A479D1DD89}"/>
              </a:ext>
            </a:extLst>
          </p:cNvPr>
          <p:cNvSpPr txBox="1">
            <a:spLocks/>
          </p:cNvSpPr>
          <p:nvPr/>
        </p:nvSpPr>
        <p:spPr>
          <a:xfrm>
            <a:off x="4290124" y="1751467"/>
            <a:ext cx="2367377" cy="28950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Ingresos</a:t>
            </a: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E8D99D16-B6A8-6A88-2F95-258882ED1F4C}"/>
              </a:ext>
            </a:extLst>
          </p:cNvPr>
          <p:cNvSpPr txBox="1">
            <a:spLocks/>
          </p:cNvSpPr>
          <p:nvPr/>
        </p:nvSpPr>
        <p:spPr>
          <a:xfrm>
            <a:off x="4290124" y="2227717"/>
            <a:ext cx="2295156" cy="28950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Gastos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D086A08-FF28-7DBE-0BD4-F56C12725968}"/>
              </a:ext>
            </a:extLst>
          </p:cNvPr>
          <p:cNvSpPr txBox="1">
            <a:spLocks/>
          </p:cNvSpPr>
          <p:nvPr/>
        </p:nvSpPr>
        <p:spPr>
          <a:xfrm>
            <a:off x="4265779" y="3314368"/>
            <a:ext cx="2701917" cy="59727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Menos</a:t>
            </a:r>
          </a:p>
          <a:p>
            <a:pPr marL="0" marR="0" lvl="0" indent="0" algn="l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Efecto neto tipo de cambio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68398CA3-7DF3-D911-4800-8180BD13A93E}"/>
              </a:ext>
            </a:extLst>
          </p:cNvPr>
          <p:cNvSpPr txBox="1"/>
          <p:nvPr/>
        </p:nvSpPr>
        <p:spPr>
          <a:xfrm>
            <a:off x="7941797" y="2623853"/>
            <a:ext cx="1929625" cy="307777"/>
          </a:xfrm>
          <a:prstGeom prst="rect">
            <a:avLst/>
          </a:prstGeom>
          <a:solidFill>
            <a:srgbClr val="8E192E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400" b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1.251.601.208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0C49041F-9CC4-54B9-DD2F-D4AD0E11DA30}"/>
              </a:ext>
            </a:extLst>
          </p:cNvPr>
          <p:cNvSpPr txBox="1"/>
          <p:nvPr/>
        </p:nvSpPr>
        <p:spPr>
          <a:xfrm>
            <a:off x="4267956" y="2623435"/>
            <a:ext cx="1929625" cy="347339"/>
          </a:xfrm>
          <a:prstGeom prst="rect">
            <a:avLst/>
          </a:prstGeom>
          <a:solidFill>
            <a:srgbClr val="8E192E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087636">
              <a:lnSpc>
                <a:spcPts val="2050"/>
              </a:lnSpc>
              <a:spcBef>
                <a:spcPct val="20000"/>
              </a:spcBef>
              <a:defRPr/>
            </a:pPr>
            <a:r>
              <a:rPr lang="es-CR" sz="1250" b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Utilidad Operativa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BA67112-FFB8-8198-0699-DD8FA2FCAC17}"/>
              </a:ext>
            </a:extLst>
          </p:cNvPr>
          <p:cNvSpPr txBox="1"/>
          <p:nvPr/>
        </p:nvSpPr>
        <p:spPr>
          <a:xfrm>
            <a:off x="5809658" y="4576194"/>
            <a:ext cx="77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Físicos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8F7BF86A-36C6-FE88-0C7A-D22F341BBFE8}"/>
              </a:ext>
            </a:extLst>
          </p:cNvPr>
          <p:cNvSpPr txBox="1"/>
          <p:nvPr/>
        </p:nvSpPr>
        <p:spPr>
          <a:xfrm>
            <a:off x="7941796" y="4109813"/>
            <a:ext cx="1929625" cy="307777"/>
          </a:xfrm>
          <a:prstGeom prst="rect">
            <a:avLst/>
          </a:prstGeom>
          <a:solidFill>
            <a:srgbClr val="8E192E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400" b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1.101.216.820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99A16B05-51C1-0CDE-5035-21C87E1CB9C9}"/>
              </a:ext>
            </a:extLst>
          </p:cNvPr>
          <p:cNvSpPr txBox="1"/>
          <p:nvPr/>
        </p:nvSpPr>
        <p:spPr>
          <a:xfrm>
            <a:off x="4297099" y="4070251"/>
            <a:ext cx="1929625" cy="347339"/>
          </a:xfrm>
          <a:prstGeom prst="rect">
            <a:avLst/>
          </a:prstGeom>
          <a:solidFill>
            <a:srgbClr val="8E192E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087636">
              <a:lnSpc>
                <a:spcPts val="2050"/>
              </a:lnSpc>
              <a:spcBef>
                <a:spcPct val="20000"/>
              </a:spcBef>
              <a:defRPr/>
            </a:pPr>
            <a:r>
              <a:rPr lang="es-CR" sz="1250" b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Utilidad Real</a:t>
            </a:r>
          </a:p>
        </p:txBody>
      </p: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C3A7F983-A450-B97D-69C0-1980A72F9323}"/>
              </a:ext>
            </a:extLst>
          </p:cNvPr>
          <p:cNvCxnSpPr>
            <a:cxnSpLocks/>
          </p:cNvCxnSpPr>
          <p:nvPr/>
        </p:nvCxnSpPr>
        <p:spPr>
          <a:xfrm>
            <a:off x="4056993" y="3211158"/>
            <a:ext cx="623073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5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7E37-3491-D896-203E-F9728455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92F0FB-D5D3-4580-755C-75F588A8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11839"/>
            <a:ext cx="1555969" cy="508163"/>
          </a:xfrm>
          <a:prstGeom prst="rect">
            <a:avLst/>
          </a:prstGeom>
        </p:spPr>
      </p:pic>
      <p:sp>
        <p:nvSpPr>
          <p:cNvPr id="10" name="Rectangle 50">
            <a:extLst>
              <a:ext uri="{FF2B5EF4-FFF2-40B4-BE49-F238E27FC236}">
                <a16:creationId xmlns:a16="http://schemas.microsoft.com/office/drawing/2014/main" id="{299C22D7-7DE9-848B-6BAD-879FB81E4680}"/>
              </a:ext>
            </a:extLst>
          </p:cNvPr>
          <p:cNvSpPr/>
          <p:nvPr/>
        </p:nvSpPr>
        <p:spPr>
          <a:xfrm>
            <a:off x="0" y="324000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F2C913C5-C9D8-9FDE-3012-531D93002349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B0D7E5E8-FCB9-3DC4-BCDC-6DC6B0BFAD9F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E466ADFD-C720-1F93-9B87-AACF50B144DB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FA28C87-B520-4673-9FDF-241024BAC362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F44EC5-15D8-7BE9-E38C-D56BBF6EA0C3}"/>
              </a:ext>
            </a:extLst>
          </p:cNvPr>
          <p:cNvSpPr txBox="1"/>
          <p:nvPr/>
        </p:nvSpPr>
        <p:spPr>
          <a:xfrm>
            <a:off x="-280316" y="4835838"/>
            <a:ext cx="3247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Resultado </a:t>
            </a: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Acumulado 2025</a:t>
            </a:r>
          </a:p>
          <a:p>
            <a:pPr algn="ctr"/>
            <a:r>
              <a:rPr lang="es-CR" sz="1400" b="1" dirty="0">
                <a:solidFill>
                  <a:srgbClr val="8E192E"/>
                </a:solidFill>
              </a:rPr>
              <a:t>(En colones)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AD70F56B-99FA-455E-8A60-FA4691A95C18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5CB3AB5F-0475-97B3-0373-80E1F42A4BFA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9813289-2CC9-3B5A-436B-BB3DABEA7D86}"/>
              </a:ext>
            </a:extLst>
          </p:cNvPr>
          <p:cNvSpPr txBox="1"/>
          <p:nvPr/>
        </p:nvSpPr>
        <p:spPr>
          <a:xfrm>
            <a:off x="5707201" y="2680176"/>
            <a:ext cx="77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Físicos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9B0A06-8217-F3FA-C857-80567C206C91}"/>
              </a:ext>
            </a:extLst>
          </p:cNvPr>
          <p:cNvSpPr txBox="1"/>
          <p:nvPr/>
        </p:nvSpPr>
        <p:spPr>
          <a:xfrm>
            <a:off x="5520403" y="3514849"/>
            <a:ext cx="101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Jurídicos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C794B6-3E3E-8CD4-7EA3-BEDAC22F7B94}"/>
              </a:ext>
            </a:extLst>
          </p:cNvPr>
          <p:cNvSpPr txBox="1"/>
          <p:nvPr/>
        </p:nvSpPr>
        <p:spPr>
          <a:xfrm>
            <a:off x="5809658" y="4576194"/>
            <a:ext cx="77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Físicos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1D94B88-920F-F679-E6E3-930A42462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26508"/>
              </p:ext>
            </p:extLst>
          </p:nvPr>
        </p:nvGraphicFramePr>
        <p:xfrm>
          <a:off x="2921660" y="914166"/>
          <a:ext cx="8816684" cy="5284375"/>
        </p:xfrm>
        <a:graphic>
          <a:graphicData uri="http://schemas.openxmlformats.org/drawingml/2006/table">
            <a:tbl>
              <a:tblPr/>
              <a:tblGrid>
                <a:gridCol w="3476458">
                  <a:extLst>
                    <a:ext uri="{9D8B030D-6E8A-4147-A177-3AD203B41FA5}">
                      <a16:colId xmlns:a16="http://schemas.microsoft.com/office/drawing/2014/main" val="2764827580"/>
                    </a:ext>
                  </a:extLst>
                </a:gridCol>
                <a:gridCol w="337989">
                  <a:extLst>
                    <a:ext uri="{9D8B030D-6E8A-4147-A177-3AD203B41FA5}">
                      <a16:colId xmlns:a16="http://schemas.microsoft.com/office/drawing/2014/main" val="1773957746"/>
                    </a:ext>
                  </a:extLst>
                </a:gridCol>
                <a:gridCol w="2365363">
                  <a:extLst>
                    <a:ext uri="{9D8B030D-6E8A-4147-A177-3AD203B41FA5}">
                      <a16:colId xmlns:a16="http://schemas.microsoft.com/office/drawing/2014/main" val="3426139752"/>
                    </a:ext>
                  </a:extLst>
                </a:gridCol>
                <a:gridCol w="435117">
                  <a:extLst>
                    <a:ext uri="{9D8B030D-6E8A-4147-A177-3AD203B41FA5}">
                      <a16:colId xmlns:a16="http://schemas.microsoft.com/office/drawing/2014/main" val="239439753"/>
                    </a:ext>
                  </a:extLst>
                </a:gridCol>
                <a:gridCol w="2201757">
                  <a:extLst>
                    <a:ext uri="{9D8B030D-6E8A-4147-A177-3AD203B41FA5}">
                      <a16:colId xmlns:a16="http://schemas.microsoft.com/office/drawing/2014/main" val="311934794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2024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2025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2304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Ingresos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5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5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05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3192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Por préstamos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825.206.057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831.174.597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7686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Por inversiones en instrumentos financieros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973.403.296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997.341.380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5339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Por arrendamientos financieros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  87.232.082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66.954.547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3837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Por disponibilidades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    6.162.748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 4.660.349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5945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Otros ingresos de operación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267.555.939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133.991.287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5239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Total de ingresos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2.159.560.122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2.034.122.160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7664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653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Gastos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6556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Gastos financieros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  80.745.327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111.595.703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55935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Gastos generales y administrativos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471.798.415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455.975.723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6598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Gastos sociales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    4.070.547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10.049.797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9446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Otros gastos de operación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214.075.586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204.899.729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87951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Total gastos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   770.689.875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  782.520.952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064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243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Efecto tipo de cambio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-₡                  257.244.887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393939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-₡                      150.384.388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93384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dirty="0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747474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947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Excedentes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 1.131.625.360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badi MT Condensed Light" panose="020B0306030101010103" pitchFamily="34" charset="77"/>
                        </a:rPr>
                        <a:t> ₡                    1.101.216.820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9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3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6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9371AA-1844-6161-44B2-1732D0FF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11838"/>
            <a:ext cx="1555969" cy="508163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07B046E-2B82-5E60-BBEA-B84909425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19612"/>
              </p:ext>
            </p:extLst>
          </p:nvPr>
        </p:nvGraphicFramePr>
        <p:xfrm>
          <a:off x="2922097" y="808288"/>
          <a:ext cx="8478660" cy="202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73">
                  <a:extLst>
                    <a:ext uri="{9D8B030D-6E8A-4147-A177-3AD203B41FA5}">
                      <a16:colId xmlns:a16="http://schemas.microsoft.com/office/drawing/2014/main" val="1815819544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403622484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697098413"/>
                    </a:ext>
                  </a:extLst>
                </a:gridCol>
                <a:gridCol w="1775638">
                  <a:extLst>
                    <a:ext uri="{9D8B030D-6E8A-4147-A177-3AD203B41FA5}">
                      <a16:colId xmlns:a16="http://schemas.microsoft.com/office/drawing/2014/main" val="869297082"/>
                    </a:ext>
                  </a:extLst>
                </a:gridCol>
                <a:gridCol w="1671966">
                  <a:extLst>
                    <a:ext uri="{9D8B030D-6E8A-4147-A177-3AD203B41FA5}">
                      <a16:colId xmlns:a16="http://schemas.microsoft.com/office/drawing/2014/main" val="816337438"/>
                    </a:ext>
                  </a:extLst>
                </a:gridCol>
              </a:tblGrid>
              <a:tr h="598895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/>
                        <a:t>Excedentes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19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41724"/>
                  </a:ext>
                </a:extLst>
              </a:tr>
              <a:tr h="598895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/>
                        <a:t>Excedentes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u="none" strike="noStrike" dirty="0">
                          <a:effectLst/>
                        </a:rPr>
                        <a:t>₡881,884,269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u="none" strike="noStrike" dirty="0">
                          <a:effectLst/>
                        </a:rPr>
                        <a:t>₡</a:t>
                      </a:r>
                      <a:r>
                        <a:rPr lang="en-US" sz="1600" dirty="0"/>
                        <a:t>532,301,936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u="none" strike="noStrike" dirty="0">
                          <a:effectLst/>
                        </a:rPr>
                        <a:t>₡</a:t>
                      </a:r>
                      <a:r>
                        <a:rPr lang="en-US" sz="1600" u="none" strike="noStrike" dirty="0">
                          <a:effectLst/>
                        </a:rPr>
                        <a:t>1.131.625.360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u="none" strike="noStrike" dirty="0">
                          <a:effectLst/>
                        </a:rPr>
                        <a:t>₡</a:t>
                      </a:r>
                      <a:r>
                        <a:rPr lang="en-US" sz="1600" u="none" strike="noStrike" dirty="0">
                          <a:effectLst/>
                        </a:rPr>
                        <a:t>1.101.216.820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76695"/>
                  </a:ext>
                </a:extLst>
              </a:tr>
              <a:tr h="775444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/>
                        <a:t>Neto Diferencial Cambiario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₡</a:t>
                      </a:r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683,930,839)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₡(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1,132,260,499)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₡(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257.244.888)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₡(</a:t>
                      </a:r>
                      <a:r>
                        <a:rPr lang="en-US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150.384.388)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698736"/>
                  </a:ext>
                </a:extLst>
              </a:tr>
            </a:tbl>
          </a:graphicData>
        </a:graphic>
      </p:graphicFrame>
      <p:sp>
        <p:nvSpPr>
          <p:cNvPr id="10" name="Rectangle 50">
            <a:extLst>
              <a:ext uri="{FF2B5EF4-FFF2-40B4-BE49-F238E27FC236}">
                <a16:creationId xmlns:a16="http://schemas.microsoft.com/office/drawing/2014/main" id="{92AA3CC0-C9B1-5151-F325-E8D9995CE286}"/>
              </a:ext>
            </a:extLst>
          </p:cNvPr>
          <p:cNvSpPr/>
          <p:nvPr/>
        </p:nvSpPr>
        <p:spPr>
          <a:xfrm>
            <a:off x="-28926" y="297712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6CF7026-0812-20E6-7E87-891AF4D7A717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DF1CCA2-3AE7-C6C4-B978-777356784D0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C68A09E3-0778-0910-0642-1B146F6B27B4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8DDC85C-99B5-EF45-B9AD-EE8C00AB4780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DCB63E-AFB2-DB6E-F870-66BC2A81FEF5}"/>
              </a:ext>
            </a:extLst>
          </p:cNvPr>
          <p:cNvSpPr txBox="1"/>
          <p:nvPr/>
        </p:nvSpPr>
        <p:spPr>
          <a:xfrm>
            <a:off x="-150727" y="4818898"/>
            <a:ext cx="298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Excedentes</a:t>
            </a:r>
            <a:endParaRPr lang="es-CR" sz="2800" b="1" dirty="0">
              <a:solidFill>
                <a:srgbClr val="8E192E"/>
              </a:solidFill>
            </a:endParaRP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2022- 2025</a:t>
            </a: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En colones</a:t>
            </a:r>
            <a:endParaRPr lang="es-CR" sz="2000" dirty="0">
              <a:solidFill>
                <a:srgbClr val="8E192E"/>
              </a:solidFill>
            </a:endParaRP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5468AFA5-1CDE-5C7E-4BAF-54E008880D67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85CE220E-D310-B7EB-ED9B-391EEA3E795B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0878884-E200-7C90-9725-D67B1056F6E9}"/>
              </a:ext>
            </a:extLst>
          </p:cNvPr>
          <p:cNvSpPr txBox="1"/>
          <p:nvPr/>
        </p:nvSpPr>
        <p:spPr>
          <a:xfrm>
            <a:off x="5609073" y="5942282"/>
            <a:ext cx="310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En millones de colones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EECB0D3-1BC6-04F5-372D-5582FCD0D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75389"/>
              </p:ext>
            </p:extLst>
          </p:nvPr>
        </p:nvGraphicFramePr>
        <p:xfrm>
          <a:off x="2959073" y="2917324"/>
          <a:ext cx="8441683" cy="302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98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9371AA-1844-6161-44B2-1732D0FF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11839"/>
            <a:ext cx="1555969" cy="508163"/>
          </a:xfrm>
          <a:prstGeom prst="rect">
            <a:avLst/>
          </a:prstGeom>
        </p:spPr>
      </p:pic>
      <p:sp>
        <p:nvSpPr>
          <p:cNvPr id="10" name="Rectangle 50">
            <a:extLst>
              <a:ext uri="{FF2B5EF4-FFF2-40B4-BE49-F238E27FC236}">
                <a16:creationId xmlns:a16="http://schemas.microsoft.com/office/drawing/2014/main" id="{92AA3CC0-C9B1-5151-F325-E8D9995CE286}"/>
              </a:ext>
            </a:extLst>
          </p:cNvPr>
          <p:cNvSpPr/>
          <p:nvPr/>
        </p:nvSpPr>
        <p:spPr>
          <a:xfrm>
            <a:off x="0" y="0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6CF7026-0812-20E6-7E87-891AF4D7A717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DF1CCA2-3AE7-C6C4-B978-777356784D0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C68A09E3-0778-0910-0642-1B146F6B27B4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8DDC85C-99B5-EF45-B9AD-EE8C00AB4780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DCB63E-AFB2-DB6E-F870-66BC2A81FEF5}"/>
              </a:ext>
            </a:extLst>
          </p:cNvPr>
          <p:cNvSpPr txBox="1"/>
          <p:nvPr/>
        </p:nvSpPr>
        <p:spPr>
          <a:xfrm>
            <a:off x="-150727" y="4818898"/>
            <a:ext cx="320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Composición por moneda</a:t>
            </a: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2025</a:t>
            </a:r>
            <a:endParaRPr lang="es-CR" sz="2800" dirty="0">
              <a:solidFill>
                <a:srgbClr val="8E192E"/>
              </a:solidFill>
            </a:endParaRP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5468AFA5-1CDE-5C7E-4BAF-54E008880D67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85CE220E-D310-B7EB-ED9B-391EEA3E795B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D170B93-F14C-496D-BE4E-D30005A75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90034"/>
              </p:ext>
            </p:extLst>
          </p:nvPr>
        </p:nvGraphicFramePr>
        <p:xfrm>
          <a:off x="2744397" y="776210"/>
          <a:ext cx="9036477" cy="502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535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0">
            <a:extLst>
              <a:ext uri="{FF2B5EF4-FFF2-40B4-BE49-F238E27FC236}">
                <a16:creationId xmlns:a16="http://schemas.microsoft.com/office/drawing/2014/main" id="{92AA3CC0-C9B1-5151-F325-E8D9995CE286}"/>
              </a:ext>
            </a:extLst>
          </p:cNvPr>
          <p:cNvSpPr/>
          <p:nvPr/>
        </p:nvSpPr>
        <p:spPr>
          <a:xfrm>
            <a:off x="-1605" y="0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6CF7026-0812-20E6-7E87-891AF4D7A717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DF1CCA2-3AE7-C6C4-B978-777356784D0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C68A09E3-0778-0910-0642-1B146F6B27B4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8DDC85C-99B5-EF45-B9AD-EE8C00AB4780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DCB63E-AFB2-DB6E-F870-66BC2A81FEF5}"/>
              </a:ext>
            </a:extLst>
          </p:cNvPr>
          <p:cNvSpPr txBox="1"/>
          <p:nvPr/>
        </p:nvSpPr>
        <p:spPr>
          <a:xfrm>
            <a:off x="-280315" y="4970541"/>
            <a:ext cx="3247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Rendimiento</a:t>
            </a:r>
            <a:endParaRPr lang="es-CR" sz="2800" b="1" dirty="0">
              <a:solidFill>
                <a:srgbClr val="8E192E"/>
              </a:solidFill>
            </a:endParaRP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Cartera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5468AFA5-1CDE-5C7E-4BAF-54E008880D67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85CE220E-D310-B7EB-ED9B-391EEA3E795B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23A4448-BFE1-43E7-3800-C706C838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22349"/>
            <a:ext cx="1555969" cy="5081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2357BC-9013-A178-DDDD-07D4A0E401E6}"/>
              </a:ext>
            </a:extLst>
          </p:cNvPr>
          <p:cNvSpPr txBox="1"/>
          <p:nvPr/>
        </p:nvSpPr>
        <p:spPr>
          <a:xfrm>
            <a:off x="9789159" y="3932372"/>
            <a:ext cx="11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9F0E01C-C711-4514-9013-40062A92A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285698"/>
              </p:ext>
            </p:extLst>
          </p:nvPr>
        </p:nvGraphicFramePr>
        <p:xfrm>
          <a:off x="2412699" y="449081"/>
          <a:ext cx="9633308" cy="296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6638CB4-0F6C-47EA-A73B-92C95DEBB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841758"/>
              </p:ext>
            </p:extLst>
          </p:nvPr>
        </p:nvGraphicFramePr>
        <p:xfrm>
          <a:off x="3016659" y="3544978"/>
          <a:ext cx="9029348" cy="315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535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7772D-D042-184E-FBC5-BADCD4212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0">
            <a:extLst>
              <a:ext uri="{FF2B5EF4-FFF2-40B4-BE49-F238E27FC236}">
                <a16:creationId xmlns:a16="http://schemas.microsoft.com/office/drawing/2014/main" id="{3E606EA8-60A2-3431-C3C0-FE1D9F5652BD}"/>
              </a:ext>
            </a:extLst>
          </p:cNvPr>
          <p:cNvSpPr/>
          <p:nvPr/>
        </p:nvSpPr>
        <p:spPr>
          <a:xfrm>
            <a:off x="-1605" y="0"/>
            <a:ext cx="27443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FAA3AB2-AC3C-1C21-389F-9A47481CC280}"/>
              </a:ext>
            </a:extLst>
          </p:cNvPr>
          <p:cNvGrpSpPr/>
          <p:nvPr/>
        </p:nvGrpSpPr>
        <p:grpSpPr>
          <a:xfrm rot="10800000">
            <a:off x="1190466" y="6534000"/>
            <a:ext cx="2376000" cy="324000"/>
            <a:chOff x="696686" y="3429000"/>
            <a:chExt cx="2409370" cy="52251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7B5BBE8-E8A8-170D-8B52-1B0A797EE1A1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B8EDD278-C8DF-8CDD-3129-0460E82F26CB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56B13D4-FB64-CE66-A56C-C338A473EB85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238D32-8015-5B5A-1F0D-A1A034F85108}"/>
              </a:ext>
            </a:extLst>
          </p:cNvPr>
          <p:cNvSpPr txBox="1"/>
          <p:nvPr/>
        </p:nvSpPr>
        <p:spPr>
          <a:xfrm>
            <a:off x="-280315" y="4970541"/>
            <a:ext cx="3247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62232F"/>
                </a:solidFill>
              </a:rPr>
              <a:t>Emisores</a:t>
            </a:r>
            <a:endParaRPr lang="es-CR" sz="2800" b="1" dirty="0">
              <a:solidFill>
                <a:srgbClr val="8E192E"/>
              </a:solidFill>
            </a:endParaRPr>
          </a:p>
          <a:p>
            <a:pPr algn="ctr"/>
            <a:r>
              <a:rPr lang="es-CR" sz="2400" b="1" dirty="0">
                <a:solidFill>
                  <a:srgbClr val="8E192E"/>
                </a:solidFill>
              </a:rPr>
              <a:t>Cartera de inversiones</a:t>
            </a: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1120F561-4B13-6745-3653-3D5580A4C27C}"/>
              </a:ext>
            </a:extLst>
          </p:cNvPr>
          <p:cNvCxnSpPr>
            <a:cxnSpLocks/>
          </p:cNvCxnSpPr>
          <p:nvPr/>
        </p:nvCxnSpPr>
        <p:spPr>
          <a:xfrm>
            <a:off x="191273" y="6198546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74C7FBB1-A36B-F42F-B4AB-7E52FCF616E3}"/>
              </a:ext>
            </a:extLst>
          </p:cNvPr>
          <p:cNvCxnSpPr>
            <a:cxnSpLocks/>
          </p:cNvCxnSpPr>
          <p:nvPr/>
        </p:nvCxnSpPr>
        <p:spPr>
          <a:xfrm>
            <a:off x="191273" y="4762689"/>
            <a:ext cx="230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3DF2CE6-867E-0E3C-3D19-A421599F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879" y="222349"/>
            <a:ext cx="1555969" cy="5081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B3323E-3DD7-07D0-6314-3B7235E9BA3D}"/>
              </a:ext>
            </a:extLst>
          </p:cNvPr>
          <p:cNvSpPr txBox="1"/>
          <p:nvPr/>
        </p:nvSpPr>
        <p:spPr>
          <a:xfrm>
            <a:off x="4860244" y="361180"/>
            <a:ext cx="401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8E192E"/>
                </a:solidFill>
              </a:rPr>
              <a:t>Porcentaje invertido por emisor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1FE02D-1793-58F9-6FD8-19EA0830FA4F}"/>
              </a:ext>
            </a:extLst>
          </p:cNvPr>
          <p:cNvSpPr txBox="1"/>
          <p:nvPr/>
        </p:nvSpPr>
        <p:spPr>
          <a:xfrm>
            <a:off x="9789159" y="3932372"/>
            <a:ext cx="11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F46217-4BFD-405A-B6D8-9F574790E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457835"/>
              </p:ext>
            </p:extLst>
          </p:nvPr>
        </p:nvGraphicFramePr>
        <p:xfrm>
          <a:off x="3136718" y="1087810"/>
          <a:ext cx="8036498" cy="511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0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">
            <a:extLst>
              <a:ext uri="{FF2B5EF4-FFF2-40B4-BE49-F238E27FC236}">
                <a16:creationId xmlns:a16="http://schemas.microsoft.com/office/drawing/2014/main" id="{E132FA78-C95E-AFE5-8CEE-087AD1C0AC2D}"/>
              </a:ext>
            </a:extLst>
          </p:cNvPr>
          <p:cNvGrpSpPr/>
          <p:nvPr/>
        </p:nvGrpSpPr>
        <p:grpSpPr>
          <a:xfrm>
            <a:off x="285182" y="349138"/>
            <a:ext cx="415176" cy="375774"/>
            <a:chOff x="317604" y="191081"/>
            <a:chExt cx="415176" cy="375774"/>
          </a:xfrm>
          <a:solidFill>
            <a:schemeClr val="bg1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092A5D71-B4BE-6322-ECCA-BF7781AD70C2}"/>
                </a:ext>
              </a:extLst>
            </p:cNvPr>
            <p:cNvSpPr/>
            <p:nvPr/>
          </p:nvSpPr>
          <p:spPr>
            <a:xfrm>
              <a:off x="588045" y="259550"/>
              <a:ext cx="144735" cy="211022"/>
            </a:xfrm>
            <a:custGeom>
              <a:avLst/>
              <a:gdLst>
                <a:gd name="connsiteX0" fmla="*/ 0 w 144735"/>
                <a:gd name="connsiteY0" fmla="*/ 0 h 211022"/>
                <a:gd name="connsiteX1" fmla="*/ 144736 w 144735"/>
                <a:gd name="connsiteY1" fmla="*/ 115808 h 211022"/>
                <a:gd name="connsiteX2" fmla="*/ 106139 w 144735"/>
                <a:gd name="connsiteY2" fmla="*/ 211022 h 211022"/>
                <a:gd name="connsiteX3" fmla="*/ 0 w 144735"/>
                <a:gd name="connsiteY3" fmla="*/ 211022 h 2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35" h="211022">
                  <a:moveTo>
                    <a:pt x="0" y="0"/>
                  </a:moveTo>
                  <a:lnTo>
                    <a:pt x="144736" y="115808"/>
                  </a:lnTo>
                  <a:lnTo>
                    <a:pt x="106139" y="211022"/>
                  </a:lnTo>
                  <a:lnTo>
                    <a:pt x="0" y="211022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419">
                <a:solidFill>
                  <a:schemeClr val="accent1"/>
                </a:solidFill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5EE181C2-8B8E-E846-0933-C183D83C36EC}"/>
                </a:ext>
              </a:extLst>
            </p:cNvPr>
            <p:cNvSpPr/>
            <p:nvPr/>
          </p:nvSpPr>
          <p:spPr>
            <a:xfrm>
              <a:off x="317604" y="191081"/>
              <a:ext cx="251143" cy="180532"/>
            </a:xfrm>
            <a:custGeom>
              <a:avLst/>
              <a:gdLst>
                <a:gd name="connsiteX0" fmla="*/ 251143 w 251143"/>
                <a:gd name="connsiteY0" fmla="*/ 0 h 180532"/>
                <a:gd name="connsiteX1" fmla="*/ 0 w 251143"/>
                <a:gd name="connsiteY1" fmla="*/ 67399 h 180532"/>
                <a:gd name="connsiteX2" fmla="*/ 0 w 251143"/>
                <a:gd name="connsiteY2" fmla="*/ 180532 h 180532"/>
                <a:gd name="connsiteX3" fmla="*/ 251143 w 251143"/>
                <a:gd name="connsiteY3" fmla="*/ 72748 h 18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43" h="180532">
                  <a:moveTo>
                    <a:pt x="251143" y="0"/>
                  </a:moveTo>
                  <a:lnTo>
                    <a:pt x="0" y="67399"/>
                  </a:lnTo>
                  <a:lnTo>
                    <a:pt x="0" y="180532"/>
                  </a:lnTo>
                  <a:lnTo>
                    <a:pt x="251143" y="72748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419">
                <a:solidFill>
                  <a:schemeClr val="accent1"/>
                </a:solidFill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E349A17-C8A4-C549-15FF-5A8B0DDFB9B0}"/>
                </a:ext>
              </a:extLst>
            </p:cNvPr>
            <p:cNvSpPr/>
            <p:nvPr/>
          </p:nvSpPr>
          <p:spPr>
            <a:xfrm>
              <a:off x="317604" y="284691"/>
              <a:ext cx="251143" cy="233221"/>
            </a:xfrm>
            <a:custGeom>
              <a:avLst/>
              <a:gdLst>
                <a:gd name="connsiteX0" fmla="*/ 251143 w 251143"/>
                <a:gd name="connsiteY0" fmla="*/ 0 h 233221"/>
                <a:gd name="connsiteX1" fmla="*/ 0 w 251143"/>
                <a:gd name="connsiteY1" fmla="*/ 108052 h 233221"/>
                <a:gd name="connsiteX2" fmla="*/ 0 w 251143"/>
                <a:gd name="connsiteY2" fmla="*/ 233221 h 233221"/>
                <a:gd name="connsiteX3" fmla="*/ 251143 w 251143"/>
                <a:gd name="connsiteY3" fmla="*/ 80237 h 23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43" h="233221">
                  <a:moveTo>
                    <a:pt x="251143" y="0"/>
                  </a:moveTo>
                  <a:lnTo>
                    <a:pt x="0" y="108052"/>
                  </a:lnTo>
                  <a:lnTo>
                    <a:pt x="0" y="233221"/>
                  </a:lnTo>
                  <a:lnTo>
                    <a:pt x="251143" y="80237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419">
                <a:solidFill>
                  <a:schemeClr val="accent1"/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6C98876-4884-8528-E048-294F00F03193}"/>
                </a:ext>
              </a:extLst>
            </p:cNvPr>
            <p:cNvSpPr/>
            <p:nvPr/>
          </p:nvSpPr>
          <p:spPr>
            <a:xfrm>
              <a:off x="500668" y="489829"/>
              <a:ext cx="164569" cy="77027"/>
            </a:xfrm>
            <a:custGeom>
              <a:avLst/>
              <a:gdLst>
                <a:gd name="connsiteX0" fmla="*/ 0 w 164569"/>
                <a:gd name="connsiteY0" fmla="*/ 77027 h 77027"/>
                <a:gd name="connsiteX1" fmla="*/ 164570 w 164569"/>
                <a:gd name="connsiteY1" fmla="*/ 77027 h 77027"/>
                <a:gd name="connsiteX2" fmla="*/ 164570 w 164569"/>
                <a:gd name="connsiteY2" fmla="*/ 0 h 77027"/>
                <a:gd name="connsiteX3" fmla="*/ 80141 w 164569"/>
                <a:gd name="connsiteY3" fmla="*/ 0 h 7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69" h="77027">
                  <a:moveTo>
                    <a:pt x="0" y="77027"/>
                  </a:moveTo>
                  <a:lnTo>
                    <a:pt x="164570" y="77027"/>
                  </a:lnTo>
                  <a:lnTo>
                    <a:pt x="164570" y="0"/>
                  </a:lnTo>
                  <a:lnTo>
                    <a:pt x="80141" y="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419">
                <a:solidFill>
                  <a:schemeClr val="accent1"/>
                </a:solidFill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7AC0E42-6FB7-50C9-7A95-D9F506DD4547}"/>
                </a:ext>
              </a:extLst>
            </p:cNvPr>
            <p:cNvSpPr/>
            <p:nvPr/>
          </p:nvSpPr>
          <p:spPr>
            <a:xfrm>
              <a:off x="317604" y="387394"/>
              <a:ext cx="251143" cy="179462"/>
            </a:xfrm>
            <a:custGeom>
              <a:avLst/>
              <a:gdLst>
                <a:gd name="connsiteX0" fmla="*/ 251143 w 251143"/>
                <a:gd name="connsiteY0" fmla="*/ 0 h 179462"/>
                <a:gd name="connsiteX1" fmla="*/ 0 w 251143"/>
                <a:gd name="connsiteY1" fmla="*/ 152984 h 179462"/>
                <a:gd name="connsiteX2" fmla="*/ 0 w 251143"/>
                <a:gd name="connsiteY2" fmla="*/ 179463 h 179462"/>
                <a:gd name="connsiteX3" fmla="*/ 155189 w 251143"/>
                <a:gd name="connsiteY3" fmla="*/ 179463 h 179462"/>
                <a:gd name="connsiteX4" fmla="*/ 251143 w 251143"/>
                <a:gd name="connsiteY4" fmla="*/ 87190 h 1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43" h="179462">
                  <a:moveTo>
                    <a:pt x="251143" y="0"/>
                  </a:moveTo>
                  <a:lnTo>
                    <a:pt x="0" y="152984"/>
                  </a:lnTo>
                  <a:lnTo>
                    <a:pt x="0" y="179463"/>
                  </a:lnTo>
                  <a:lnTo>
                    <a:pt x="155189" y="179463"/>
                  </a:lnTo>
                  <a:lnTo>
                    <a:pt x="251143" y="8719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419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BC99561-9481-20F3-37B9-A971946E88B2}"/>
              </a:ext>
            </a:extLst>
          </p:cNvPr>
          <p:cNvSpPr/>
          <p:nvPr/>
        </p:nvSpPr>
        <p:spPr>
          <a:xfrm>
            <a:off x="804354" y="377890"/>
            <a:ext cx="10721" cy="318271"/>
          </a:xfrm>
          <a:custGeom>
            <a:avLst/>
            <a:gdLst>
              <a:gd name="connsiteX0" fmla="*/ 0 w 10721"/>
              <a:gd name="connsiteY0" fmla="*/ 0 h 318271"/>
              <a:gd name="connsiteX1" fmla="*/ 10721 w 10721"/>
              <a:gd name="connsiteY1" fmla="*/ 0 h 318271"/>
              <a:gd name="connsiteX2" fmla="*/ 10721 w 10721"/>
              <a:gd name="connsiteY2" fmla="*/ 318272 h 318271"/>
              <a:gd name="connsiteX3" fmla="*/ 0 w 10721"/>
              <a:gd name="connsiteY3" fmla="*/ 318272 h 318271"/>
              <a:gd name="connsiteX4" fmla="*/ 0 w 10721"/>
              <a:gd name="connsiteY4" fmla="*/ 0 h 31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1" h="318271">
                <a:moveTo>
                  <a:pt x="0" y="0"/>
                </a:moveTo>
                <a:lnTo>
                  <a:pt x="10721" y="0"/>
                </a:lnTo>
                <a:lnTo>
                  <a:pt x="10721" y="318272"/>
                </a:lnTo>
                <a:lnTo>
                  <a:pt x="0" y="3182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662" cap="flat">
            <a:noFill/>
            <a:prstDash val="solid"/>
            <a:miter/>
          </a:ln>
        </p:spPr>
        <p:txBody>
          <a:bodyPr rtlCol="0" anchor="ctr"/>
          <a:lstStyle/>
          <a:p>
            <a:endParaRPr lang="es-419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0FCB6-0BB9-4CDB-3821-CF074D5422CB}"/>
              </a:ext>
            </a:extLst>
          </p:cNvPr>
          <p:cNvSpPr txBox="1"/>
          <p:nvPr/>
        </p:nvSpPr>
        <p:spPr>
          <a:xfrm>
            <a:off x="-1" y="-49515"/>
            <a:ext cx="12181279" cy="754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CR" sz="1800" b="1" dirty="0">
                <a:solidFill>
                  <a:srgbClr val="62232F"/>
                </a:solidFill>
              </a:rPr>
              <a:t>Cartera de Créditos – </a:t>
            </a:r>
            <a:r>
              <a:rPr lang="es-CR" sz="2400" b="1" dirty="0">
                <a:solidFill>
                  <a:srgbClr val="8E192E"/>
                </a:solidFill>
              </a:rPr>
              <a:t>Socios ASEBAC</a:t>
            </a:r>
          </a:p>
          <a:p>
            <a:pPr algn="ctr"/>
            <a:r>
              <a:rPr lang="es-CR" sz="1400" b="1" dirty="0">
                <a:solidFill>
                  <a:srgbClr val="8E192E"/>
                </a:solidFill>
              </a:rPr>
              <a:t>(en millones de colones)</a:t>
            </a:r>
            <a:endParaRPr lang="es-CR" sz="1200" b="1" dirty="0">
              <a:solidFill>
                <a:srgbClr val="8E192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ECFBA3-FC4D-9FCC-9774-3843CD5A5844}"/>
              </a:ext>
            </a:extLst>
          </p:cNvPr>
          <p:cNvCxnSpPr>
            <a:cxnSpLocks/>
          </p:cNvCxnSpPr>
          <p:nvPr/>
        </p:nvCxnSpPr>
        <p:spPr>
          <a:xfrm>
            <a:off x="2255748" y="797854"/>
            <a:ext cx="19054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7AAB06D9-90C6-5426-ADA8-C0F89668F450}"/>
              </a:ext>
            </a:extLst>
          </p:cNvPr>
          <p:cNvCxnSpPr>
            <a:cxnSpLocks/>
          </p:cNvCxnSpPr>
          <p:nvPr/>
        </p:nvCxnSpPr>
        <p:spPr>
          <a:xfrm>
            <a:off x="2091559" y="797854"/>
            <a:ext cx="8442329" cy="0"/>
          </a:xfrm>
          <a:prstGeom prst="line">
            <a:avLst/>
          </a:prstGeom>
          <a:ln w="12700">
            <a:solidFill>
              <a:srgbClr val="6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7">
            <a:extLst>
              <a:ext uri="{FF2B5EF4-FFF2-40B4-BE49-F238E27FC236}">
                <a16:creationId xmlns:a16="http://schemas.microsoft.com/office/drawing/2014/main" id="{924E71E0-26D3-90D5-B652-EA16152E68DC}"/>
              </a:ext>
            </a:extLst>
          </p:cNvPr>
          <p:cNvGrpSpPr/>
          <p:nvPr/>
        </p:nvGrpSpPr>
        <p:grpSpPr>
          <a:xfrm rot="5400000">
            <a:off x="10831278" y="5508000"/>
            <a:ext cx="2376000" cy="324000"/>
            <a:chOff x="696686" y="3429000"/>
            <a:chExt cx="2409370" cy="522514"/>
          </a:xfrm>
        </p:grpSpPr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25BB535A-4B81-375E-CA94-0F5DA234EB5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8E1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294449CE-B7BB-983F-4B8B-AC08A5BE432D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56853F2F-B445-3D48-BCB5-E452BED6748B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62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CFF3E242-4366-72F5-59CA-DAD93B19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0" y="6161170"/>
            <a:ext cx="1555969" cy="50816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A17D33A-FCF5-20D7-154B-08F56C39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182" y="3612122"/>
            <a:ext cx="1046587" cy="1046587"/>
          </a:xfrm>
          <a:prstGeom prst="rect">
            <a:avLst/>
          </a:prstGeom>
        </p:spPr>
      </p:pic>
      <p:sp>
        <p:nvSpPr>
          <p:cNvPr id="45" name="Proceso alternativo 44">
            <a:extLst>
              <a:ext uri="{FF2B5EF4-FFF2-40B4-BE49-F238E27FC236}">
                <a16:creationId xmlns:a16="http://schemas.microsoft.com/office/drawing/2014/main" id="{F4117D1B-624C-9A2A-577E-991E8D5CDFB5}"/>
              </a:ext>
            </a:extLst>
          </p:cNvPr>
          <p:cNvSpPr/>
          <p:nvPr/>
        </p:nvSpPr>
        <p:spPr>
          <a:xfrm>
            <a:off x="2255748" y="5512553"/>
            <a:ext cx="8754630" cy="87496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A8BE0FF-65CA-D64E-5603-606B3D0AD610}"/>
              </a:ext>
            </a:extLst>
          </p:cNvPr>
          <p:cNvSpPr txBox="1"/>
          <p:nvPr/>
        </p:nvSpPr>
        <p:spPr>
          <a:xfrm>
            <a:off x="2464710" y="5652515"/>
            <a:ext cx="82700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Helvetica Neue"/>
              </a:rPr>
              <a:t>Se analizaron las necesidades de los socios, realizando las modificaciones necesarias en los reglamentos y procesos internos.</a:t>
            </a:r>
            <a:endParaRPr lang="es-CR" sz="16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Helvetica Neue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CE4ECFD-B14C-C121-FE92-F6FDC062B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060955"/>
              </p:ext>
            </p:extLst>
          </p:nvPr>
        </p:nvGraphicFramePr>
        <p:xfrm>
          <a:off x="2091559" y="1212117"/>
          <a:ext cx="8643246" cy="385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E61FD7-4663-BE2B-7ED4-B3A1CAD4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10381"/>
            <a:ext cx="7772400" cy="42372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Corporativa BAC">
  <a:themeElements>
    <a:clrScheme name="BAC Credomatic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E1002B"/>
      </a:accent1>
      <a:accent2>
        <a:srgbClr val="C5102E"/>
      </a:accent2>
      <a:accent3>
        <a:srgbClr val="A3192E"/>
      </a:accent3>
      <a:accent4>
        <a:srgbClr val="76232F"/>
      </a:accent4>
      <a:accent5>
        <a:srgbClr val="F5881F"/>
      </a:accent5>
      <a:accent6>
        <a:srgbClr val="CD5527"/>
      </a:accent6>
      <a:hlink>
        <a:srgbClr val="E1002B"/>
      </a:hlink>
      <a:folHlink>
        <a:srgbClr val="7623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Corporativa BAC" id="{829238EB-FEC6-2449-B755-5C01781E7D1B}" vid="{7748FFE2-94C9-C045-8FEE-6DB1475E16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Corporativa BAC</Template>
  <TotalTime>16705</TotalTime>
  <Words>358</Words>
  <Application>Microsoft Macintosh PowerPoint</Application>
  <PresentationFormat>Panorámica</PresentationFormat>
  <Paragraphs>174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Abadi MT Condensed Light</vt:lpstr>
      <vt:lpstr>Arial</vt:lpstr>
      <vt:lpstr>Calibri</vt:lpstr>
      <vt:lpstr>Open Sans Light</vt:lpstr>
      <vt:lpstr>Theme Corporativa BAC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Jorge Manuel Schaubeck Madrigal</cp:lastModifiedBy>
  <cp:revision>80</cp:revision>
  <dcterms:created xsi:type="dcterms:W3CDTF">2020-02-19T16:49:08Z</dcterms:created>
  <dcterms:modified xsi:type="dcterms:W3CDTF">2026-03-11T16:40:58Z</dcterms:modified>
</cp:coreProperties>
</file>