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Average" pitchFamily="2" charset="77"/>
      <p:regular r:id="rId34"/>
    </p:embeddedFont>
    <p:embeddedFont>
      <p:font typeface="Oswald" pitchFamily="2" charset="77"/>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0"/>
    <p:restoredTop sz="94676"/>
  </p:normalViewPr>
  <p:slideViewPr>
    <p:cSldViewPr snapToGrid="0">
      <p:cViewPr varScale="1">
        <p:scale>
          <a:sx n="146" d="100"/>
          <a:sy n="146" d="100"/>
        </p:scale>
        <p:origin x="672"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hare.google/images/Nka3tgg1TK5ojyb8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althywomen.org/your-health/gut-health-and-brain-health-the-connectio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gutperformance.com.au/gut-brain-axis-and-your-mood/"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makeagif.com/gif/diaphragm-breathing-GkApgI"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healthywomen.org/your-health/gut-health-and-brain-health-the-connectio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bi.nlm.nih.gov/pmc/articles/PMC785020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dpi.com/2072-6643/13/2/38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mc/articles/PMC7673962/#:~:text=The%20present%20study%20of%20a,as%20IBD%20and%20celiac%20diseas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Left Image credit: Nerva App 2023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Right Image credit: Shutterstock</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9d4474c49d_0_5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9d4474c49d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3-minute video that I made a couple of years ago.</a:t>
            </a:r>
            <a:endParaRPr/>
          </a:p>
          <a:p>
            <a:pPr marL="0" lvl="0" indent="0" algn="l" rtl="0">
              <a:spcBef>
                <a:spcPts val="0"/>
              </a:spcBef>
              <a:spcAft>
                <a:spcPts val="0"/>
              </a:spcAft>
              <a:buNone/>
            </a:pPr>
            <a:endParaRPr/>
          </a:p>
          <a:p>
            <a:pPr marL="0" lvl="0" indent="0" algn="l" rtl="0">
              <a:spcBef>
                <a:spcPts val="0"/>
              </a:spcBef>
              <a:spcAft>
                <a:spcPts val="0"/>
              </a:spcAft>
              <a:buNone/>
            </a:pPr>
            <a:r>
              <a:rPr lang="en"/>
              <a:t>I want to share with you because I still agree with the recommendations, I articulate them reasonably well, and you may want to reference the video later on.</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a few amendments to some of the considerations, which I will elaborate on afterwards.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9d4474c49d_0_5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9d4474c49d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Set the expectation that compatibility may not work out the first time</a:t>
            </a:r>
            <a:endParaRPr/>
          </a:p>
          <a:p>
            <a:pPr marL="0" lvl="0" indent="0" algn="l" rtl="0">
              <a:spcBef>
                <a:spcPts val="0"/>
              </a:spcBef>
              <a:spcAft>
                <a:spcPts val="0"/>
              </a:spcAft>
              <a:buNone/>
            </a:pPr>
            <a:r>
              <a:rPr lang="en"/>
              <a:t>	</a:t>
            </a:r>
            <a:r>
              <a:rPr lang="en">
                <a:solidFill>
                  <a:schemeClr val="dk1"/>
                </a:solidFill>
              </a:rPr>
              <a:t>Sometimes you gotta try different providers!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Maybe not a good fit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But also not a fair “try” to meet with one person and say you don’t like it</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Like listening to one style of music and deciding you don’t like music as a whole</a:t>
            </a:r>
            <a:endParaRPr>
              <a:solidFill>
                <a:schemeClr val="dk1"/>
              </a:solidFill>
            </a:endParaRPr>
          </a:p>
          <a:p>
            <a:pPr marL="91440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t>3. The 5-minute Try</a:t>
            </a:r>
            <a:endParaRPr/>
          </a:p>
          <a:p>
            <a:pPr marL="457200" lvl="0" indent="-298450" algn="l" rtl="0">
              <a:spcBef>
                <a:spcPts val="0"/>
              </a:spcBef>
              <a:spcAft>
                <a:spcPts val="0"/>
              </a:spcAft>
              <a:buClr>
                <a:schemeClr val="dk1"/>
              </a:buClr>
              <a:buSzPts val="1100"/>
              <a:buChar char="●"/>
            </a:pPr>
            <a:r>
              <a:rPr lang="en">
                <a:solidFill>
                  <a:schemeClr val="dk1"/>
                </a:solidFill>
              </a:rPr>
              <a:t>Ask them to meet with the GI Psych for 5 minutes to start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Either help the patient ask for this or communicate w/ the provider directly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Some psychologists are very versed in working with people who don’t want to see them, and others almost work exclusively with people who want to see them and do not know how to navigate this.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4. Sometimes the behaviors we do accidentally encourages our symptoms and sometimes it’s a deeper re-wiring of the neurological connection that needs to be addressed through GI Psych</a:t>
            </a:r>
            <a:endParaRPr/>
          </a:p>
          <a:p>
            <a:pPr marL="457200" lvl="0" indent="-298450" algn="l" rtl="0">
              <a:spcBef>
                <a:spcPts val="0"/>
              </a:spcBef>
              <a:spcAft>
                <a:spcPts val="0"/>
              </a:spcAft>
              <a:buSzPts val="1100"/>
              <a:buChar char="●"/>
            </a:pPr>
            <a:r>
              <a:rPr lang="en"/>
              <a:t>GI Psych works through the action of neuroplasticity</a:t>
            </a:r>
            <a:endParaRPr/>
          </a:p>
          <a:p>
            <a:pPr marL="0" lvl="0" indent="0" algn="l" rtl="0">
              <a:spcBef>
                <a:spcPts val="0"/>
              </a:spcBef>
              <a:spcAft>
                <a:spcPts val="0"/>
              </a:spcAft>
              <a:buNone/>
            </a:pPr>
            <a:endParaRPr/>
          </a:p>
          <a:p>
            <a:pPr marL="0" lvl="0" indent="0" algn="l" rtl="0">
              <a:spcBef>
                <a:spcPts val="0"/>
              </a:spcBef>
              <a:spcAft>
                <a:spcPts val="0"/>
              </a:spcAft>
              <a:buNone/>
            </a:pPr>
            <a:r>
              <a:rPr lang="en"/>
              <a:t>5. Come back to it</a:t>
            </a:r>
            <a:endParaRPr/>
          </a:p>
          <a:p>
            <a:pPr marL="457200" lvl="0" indent="-298450" algn="l" rtl="0">
              <a:spcBef>
                <a:spcPts val="0"/>
              </a:spcBef>
              <a:spcAft>
                <a:spcPts val="0"/>
              </a:spcAft>
              <a:buSzPts val="1100"/>
              <a:buChar char="●"/>
            </a:pPr>
            <a:r>
              <a:rPr lang="en"/>
              <a:t>Can be somewhat more forceful about it depending on the patient, which I will elaborate on in several more slides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9d4474c49d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9d4474c49d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Beginning</a:t>
            </a:r>
            <a:endParaRPr>
              <a:solidFill>
                <a:schemeClr val="dk1"/>
              </a:solidFill>
            </a:endParaRPr>
          </a:p>
          <a:p>
            <a:pPr marL="0" lvl="0" indent="0" algn="l" rtl="0">
              <a:spcBef>
                <a:spcPts val="0"/>
              </a:spcBef>
              <a:spcAft>
                <a:spcPts val="0"/>
              </a:spcAft>
              <a:buNone/>
            </a:pPr>
            <a:r>
              <a:rPr lang="en">
                <a:solidFill>
                  <a:schemeClr val="dk1"/>
                </a:solidFill>
              </a:rPr>
              <a:t>Explain that there are several ways to treat whatever they’re managing</a:t>
            </a:r>
            <a:endParaRPr>
              <a:solidFill>
                <a:schemeClr val="dk1"/>
              </a:solidFill>
            </a:endParaRPr>
          </a:p>
          <a:p>
            <a:pPr marL="0" lvl="0" indent="0" algn="l" rtl="0">
              <a:spcBef>
                <a:spcPts val="0"/>
              </a:spcBef>
              <a:spcAft>
                <a:spcPts val="0"/>
              </a:spcAft>
              <a:buNone/>
            </a:pPr>
            <a:r>
              <a:rPr lang="en">
                <a:solidFill>
                  <a:schemeClr val="dk1"/>
                </a:solidFill>
              </a:rPr>
              <a:t>Explain how your specialty fits in with that treatment arm, maybe the “bio-psycho-social” model and language</a:t>
            </a:r>
            <a:endParaRPr>
              <a:solidFill>
                <a:schemeClr val="dk1"/>
              </a:solidFill>
            </a:endParaRPr>
          </a:p>
          <a:p>
            <a:pPr marL="0" lvl="0" indent="0" algn="l" rtl="0">
              <a:spcBef>
                <a:spcPts val="0"/>
              </a:spcBef>
              <a:spcAft>
                <a:spcPts val="0"/>
              </a:spcAft>
              <a:buNone/>
            </a:pPr>
            <a:r>
              <a:rPr lang="en">
                <a:solidFill>
                  <a:schemeClr val="dk1"/>
                </a:solidFill>
              </a:rPr>
              <a:t>Express that GI Psych is another arm of treatment that may be applicable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Image Credit: https://images.app.goo.gl/E8fzZiW5kMY3UeNj9</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9d4474c49d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9d4474c49d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Phrase - popular in Motivational Interviewing and other psychological frameworks</a:t>
            </a:r>
            <a:endParaRPr/>
          </a:p>
          <a:p>
            <a:pPr marL="0" lvl="0" indent="0" algn="l" rtl="0">
              <a:spcBef>
                <a:spcPts val="0"/>
              </a:spcBef>
              <a:spcAft>
                <a:spcPts val="0"/>
              </a:spcAft>
              <a:buNone/>
            </a:pPr>
            <a:endParaRPr/>
          </a:p>
          <a:p>
            <a:pPr marL="0" lvl="0" indent="0" algn="l" rtl="0">
              <a:spcBef>
                <a:spcPts val="0"/>
              </a:spcBef>
              <a:spcAft>
                <a:spcPts val="0"/>
              </a:spcAft>
              <a:buNone/>
            </a:pPr>
            <a:r>
              <a:rPr lang="en"/>
              <a:t>Find yourself thinking ““well they’ve said no before and they seemed pretty certain, so I’m not going to bring it up again”</a:t>
            </a:r>
            <a:endParaRPr/>
          </a:p>
          <a:p>
            <a:pPr marL="0" lvl="0" indent="0" algn="l" rtl="0">
              <a:spcBef>
                <a:spcPts val="0"/>
              </a:spcBef>
              <a:spcAft>
                <a:spcPts val="0"/>
              </a:spcAft>
              <a:buNone/>
            </a:pPr>
            <a:r>
              <a:rPr lang="en"/>
              <a:t>Fight against that</a:t>
            </a:r>
            <a:endParaRPr/>
          </a:p>
          <a:p>
            <a:pPr marL="0" lvl="0" indent="0" algn="l" rtl="0">
              <a:spcBef>
                <a:spcPts val="0"/>
              </a:spcBef>
              <a:spcAft>
                <a:spcPts val="0"/>
              </a:spcAft>
              <a:buNone/>
            </a:pPr>
            <a:endParaRPr/>
          </a:p>
          <a:p>
            <a:pPr marL="0" lvl="0" indent="0" algn="l" rtl="0">
              <a:spcBef>
                <a:spcPts val="0"/>
              </a:spcBef>
              <a:spcAft>
                <a:spcPts val="0"/>
              </a:spcAft>
              <a:buNone/>
            </a:pPr>
            <a:r>
              <a:rPr lang="en"/>
              <a:t>Dynamic process!</a:t>
            </a:r>
            <a:endParaRPr/>
          </a:p>
          <a:p>
            <a:pPr marL="0" lvl="0" indent="0" algn="l" rtl="0">
              <a:spcBef>
                <a:spcPts val="0"/>
              </a:spcBef>
              <a:spcAft>
                <a:spcPts val="0"/>
              </a:spcAft>
              <a:buNone/>
            </a:pPr>
            <a:r>
              <a:rPr lang="en"/>
              <a:t>Answers can change</a:t>
            </a:r>
            <a:endParaRPr/>
          </a:p>
          <a:p>
            <a:pPr marL="0" lvl="0" indent="0" algn="l" rtl="0">
              <a:spcBef>
                <a:spcPts val="0"/>
              </a:spcBef>
              <a:spcAft>
                <a:spcPts val="0"/>
              </a:spcAft>
              <a:buNone/>
            </a:pPr>
            <a:r>
              <a:rPr lang="en"/>
              <a:t>Consent is a little different here when it comes to accepting help</a:t>
            </a:r>
            <a:endParaRPr/>
          </a:p>
          <a:p>
            <a:pPr marL="0" lvl="0" indent="0" algn="l" rtl="0">
              <a:spcBef>
                <a:spcPts val="0"/>
              </a:spcBef>
              <a:spcAft>
                <a:spcPts val="0"/>
              </a:spcAft>
              <a:buNone/>
            </a:pPr>
            <a:r>
              <a:rPr lang="en"/>
              <a:t>“I guess” shrugs “maybe” “If you really think so”</a:t>
            </a:r>
            <a:endParaRPr/>
          </a:p>
          <a:p>
            <a:pPr marL="0" lvl="0" indent="0" algn="l" rtl="0">
              <a:spcBef>
                <a:spcPts val="0"/>
              </a:spcBef>
              <a:spcAft>
                <a:spcPts val="0"/>
              </a:spcAft>
              <a:buNone/>
            </a:pPr>
            <a:r>
              <a:rPr lang="en">
                <a:solidFill>
                  <a:schemeClr val="dk1"/>
                </a:solidFill>
              </a:rPr>
              <a:t>unless it’s a hard “no,” keep bringing it up, </a:t>
            </a:r>
            <a:r>
              <a:rPr lang="en"/>
              <a:t>and even then, maybe bring it up again still and even consult w/ a psych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9da83ca4c0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9da83ca4c0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you think it’s still clinically indicated and </a:t>
            </a:r>
            <a:r>
              <a:rPr lang="en" i="1"/>
              <a:t>are</a:t>
            </a:r>
            <a:r>
              <a:rPr lang="en"/>
              <a:t> going to bring it up again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9d4474c49d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9d4474c49d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Credit: </a:t>
            </a:r>
            <a:r>
              <a:rPr lang="en" u="sng">
                <a:solidFill>
                  <a:schemeClr val="hlink"/>
                </a:solidFill>
                <a:hlinkClick r:id="rId3"/>
              </a:rPr>
              <a:t>University of Cambridge</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9d4474c49d_0_4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9d4474c49d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9da83ca4c0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9da83ca4c0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“Feeling” in quotes because these aren’t actually feeling words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9d4474c49d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9d4474c49d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both points:</a:t>
            </a:r>
            <a:endParaRPr/>
          </a:p>
          <a:p>
            <a:pPr marL="0" lvl="0" indent="0" algn="l" rtl="0">
              <a:spcBef>
                <a:spcPts val="0"/>
              </a:spcBef>
              <a:spcAft>
                <a:spcPts val="0"/>
              </a:spcAft>
              <a:buNone/>
            </a:pPr>
            <a:endParaRPr/>
          </a:p>
          <a:p>
            <a:pPr marL="0" lvl="0" indent="0" algn="l" rtl="0">
              <a:spcBef>
                <a:spcPts val="0"/>
              </a:spcBef>
              <a:spcAft>
                <a:spcPts val="0"/>
              </a:spcAft>
              <a:buNone/>
            </a:pPr>
            <a:r>
              <a:rPr lang="en"/>
              <a:t>Sometimes choosing something a little bit more extreme than what you think is true is a strategy - on purpose exaggerate slightly so that they are the ones clarifying in a positive way - like the respect opinions comment here</a:t>
            </a:r>
            <a:endParaRPr/>
          </a:p>
          <a:p>
            <a:pPr marL="0" lvl="0" indent="0" algn="l" rtl="0">
              <a:spcBef>
                <a:spcPts val="0"/>
              </a:spcBef>
              <a:spcAft>
                <a:spcPts val="0"/>
              </a:spcAft>
              <a:buNone/>
            </a:pPr>
            <a:endParaRPr/>
          </a:p>
          <a:p>
            <a:pPr marL="0" lvl="0" indent="0" algn="l" rtl="0">
              <a:spcBef>
                <a:spcPts val="0"/>
              </a:spcBef>
              <a:spcAft>
                <a:spcPts val="0"/>
              </a:spcAft>
              <a:buNone/>
            </a:pPr>
            <a:r>
              <a:rPr lang="en"/>
              <a:t>Encourage to role play with each other or loved ones that are willing to so you can practice where to go with the conversation after that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9d4474c49d_0_5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9d4474c49d_0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Thank them - really important for brains</a:t>
            </a:r>
            <a:endParaRPr b="1"/>
          </a:p>
          <a:p>
            <a:pPr marL="0" lvl="0" indent="0" algn="l" rtl="0">
              <a:spcBef>
                <a:spcPts val="0"/>
              </a:spcBef>
              <a:spcAft>
                <a:spcPts val="0"/>
              </a:spcAft>
              <a:buNone/>
            </a:pPr>
            <a:r>
              <a:rPr lang="en"/>
              <a:t>Need to actually be grateful, so figure that out in your own self &lt; if you cannot access this, then don’t say it because it’s insincere</a:t>
            </a:r>
            <a:endParaRPr/>
          </a:p>
          <a:p>
            <a:pPr marL="0" lvl="0" indent="0" algn="l" rtl="0">
              <a:spcBef>
                <a:spcPts val="0"/>
              </a:spcBef>
              <a:spcAft>
                <a:spcPts val="0"/>
              </a:spcAft>
              <a:buNone/>
            </a:pPr>
            <a:r>
              <a:rPr lang="en"/>
              <a:t>Reinforcing that they’ll be up front with you next time as well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9d4474c49d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9d4474c49d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Text-heavy slides</a:t>
            </a:r>
            <a:endParaRPr b="1"/>
          </a:p>
          <a:p>
            <a:pPr marL="0" lvl="0" indent="0" algn="l" rtl="0">
              <a:spcBef>
                <a:spcPts val="0"/>
              </a:spcBef>
              <a:spcAft>
                <a:spcPts val="0"/>
              </a:spcAft>
              <a:buNone/>
            </a:pPr>
            <a:r>
              <a:rPr lang="en"/>
              <a:t>For quick reference for later or for people who are not able to attend live but look through the slides later</a:t>
            </a:r>
            <a:endParaRPr/>
          </a:p>
          <a:p>
            <a:pPr marL="0" lvl="0" indent="0" algn="l" rtl="0">
              <a:spcBef>
                <a:spcPts val="0"/>
              </a:spcBef>
              <a:spcAft>
                <a:spcPts val="0"/>
              </a:spcAft>
              <a:buNone/>
            </a:pPr>
            <a:endParaRPr/>
          </a:p>
          <a:p>
            <a:pPr marL="0" lvl="0" indent="0" algn="l" rtl="0">
              <a:spcBef>
                <a:spcPts val="0"/>
              </a:spcBef>
              <a:spcAft>
                <a:spcPts val="0"/>
              </a:spcAft>
              <a:buNone/>
            </a:pPr>
            <a:r>
              <a:rPr lang="en" b="1"/>
              <a:t>Questions</a:t>
            </a:r>
            <a:endParaRPr b="1"/>
          </a:p>
          <a:p>
            <a:pPr marL="0" lvl="0" indent="0" algn="l" rtl="0">
              <a:spcBef>
                <a:spcPts val="0"/>
              </a:spcBef>
              <a:spcAft>
                <a:spcPts val="0"/>
              </a:spcAft>
              <a:buNone/>
            </a:pPr>
            <a:r>
              <a:rPr lang="en"/>
              <a:t>Eloise please interrupt me if I forget to pause and ask if there are questions!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Image credit: </a:t>
            </a:r>
            <a:r>
              <a:rPr lang="en" u="sng">
                <a:solidFill>
                  <a:schemeClr val="hlink"/>
                </a:solidFill>
                <a:hlinkClick r:id="rId3"/>
              </a:rPr>
              <a:t>Healthy Women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9d4474c49d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9d4474c49d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Slowing down</a:t>
            </a:r>
            <a:endParaRPr b="1"/>
          </a:p>
          <a:p>
            <a:pPr marL="0" lvl="0" indent="0" algn="l" rtl="0">
              <a:spcBef>
                <a:spcPts val="0"/>
              </a:spcBef>
              <a:spcAft>
                <a:spcPts val="0"/>
              </a:spcAft>
              <a:buNone/>
            </a:pPr>
            <a:r>
              <a:rPr lang="en"/>
              <a:t>Elaborate on this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9d4474c49d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9d4474c49d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Warm hand-off</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Preference of patient: either talk w/ provider beforehand and circle back w/ pt</a:t>
            </a:r>
            <a:endParaRPr>
              <a:solidFill>
                <a:schemeClr val="dk1"/>
              </a:solidFill>
            </a:endParaRPr>
          </a:p>
          <a:p>
            <a:pPr marL="457200" lvl="0" indent="0" algn="l" rtl="0">
              <a:spcBef>
                <a:spcPts val="0"/>
              </a:spcBef>
              <a:spcAft>
                <a:spcPts val="0"/>
              </a:spcAft>
              <a:buNone/>
            </a:pPr>
            <a:r>
              <a:rPr lang="en">
                <a:solidFill>
                  <a:schemeClr val="dk1"/>
                </a:solidFill>
              </a:rPr>
              <a:t>Or</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Lead the joint session for the first 5-10 minutes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Discuss these concerns…</a:t>
            </a:r>
            <a:endParaRPr b="1">
              <a:solidFill>
                <a:schemeClr val="dk1"/>
              </a:solidFill>
            </a:endParaRPr>
          </a:p>
          <a:p>
            <a:pPr marL="0" lvl="0" indent="0" algn="l" rtl="0">
              <a:spcBef>
                <a:spcPts val="0"/>
              </a:spcBef>
              <a:spcAft>
                <a:spcPts val="0"/>
              </a:spcAft>
              <a:buNone/>
            </a:pPr>
            <a:r>
              <a:rPr lang="en">
                <a:solidFill>
                  <a:schemeClr val="dk1"/>
                </a:solidFill>
              </a:rPr>
              <a:t>Exs: I agree, you shouldn’t be required to talk about things that aren’t relevant to your treatment/symptoms.</a:t>
            </a:r>
            <a:endParaRPr>
              <a:solidFill>
                <a:schemeClr val="dk1"/>
              </a:solidFill>
            </a:endParaRPr>
          </a:p>
          <a:p>
            <a:pPr marL="0" lvl="0" indent="0" algn="l" rtl="0">
              <a:spcBef>
                <a:spcPts val="0"/>
              </a:spcBef>
              <a:spcAft>
                <a:spcPts val="0"/>
              </a:spcAft>
              <a:buNone/>
            </a:pPr>
            <a:r>
              <a:rPr lang="en">
                <a:solidFill>
                  <a:schemeClr val="dk1"/>
                </a:solidFill>
              </a:rPr>
              <a:t>“They might think I’m crazy” “Well, we are all a little crazy, so that might be true!”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Help them practice…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Role play with them about their concerns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Very underused by extremely useful</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9d4474c49d_0_5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9d4474c49d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Your recommendations often carry a lot of weight; </a:t>
            </a:r>
            <a:endParaRPr>
              <a:solidFill>
                <a:schemeClr val="dk1"/>
              </a:solidFill>
            </a:endParaRPr>
          </a:p>
          <a:p>
            <a:pPr marL="457200" lvl="0" indent="0" algn="l" rtl="0">
              <a:spcBef>
                <a:spcPts val="0"/>
              </a:spcBef>
              <a:spcAft>
                <a:spcPts val="0"/>
              </a:spcAft>
              <a:buNone/>
            </a:pPr>
            <a:r>
              <a:rPr lang="en">
                <a:solidFill>
                  <a:schemeClr val="dk1"/>
                </a:solidFill>
              </a:rPr>
              <a:t>Exs: Pts who do not leave their house because of the stress but they do it for doctors/medical appointments or because their providers say so</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Patients may get angry/frustrated - not a bad thing necessarily</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Think more about it later, talk to others about it who may reinforce what you were encouraging</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I’ve learned to let go of what I think is “good” or “not good” session - people surprise me with their conclusions or change of mind/heart</a:t>
            </a:r>
            <a:br>
              <a:rPr lang="en">
                <a:solidFill>
                  <a:schemeClr val="dk1"/>
                </a:solidFill>
              </a:rPr>
            </a:b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In person, in or out of their presence, and in written correspondence. With NB pts - doing this can really help with reducing skepticism and making your relationship better with them</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Image Credit: iStock</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0931b4f528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0931b4f52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Funny and Sad comic that captures how many patients feel, and sometimes ourselves when we are patients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b="1">
                <a:solidFill>
                  <a:schemeClr val="dk1"/>
                </a:solidFill>
              </a:rPr>
              <a:t>LOGISTICAL</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Doctors are under increasing pressure to do administrative work because of the digitization of patient records and expectation to see as many patients as possible; this leaves less time to spend with patients to learn how their experience of illness affects their daily life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Pts sometimes feel that their providers don’t care about their wellbeing </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Sometimes the providers are burnt out and they feel like they’ve tried everything and that the patient isn’t giving their fullest effort or isn’t listening to the medical recommendations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Some research shows that providers feel unfulfilled in their work with patients that don’t seem to get better :(</a:t>
            </a:r>
            <a:endParaRPr>
              <a:solidFill>
                <a:schemeClr val="dk1"/>
              </a:solidFill>
            </a:endParaRPr>
          </a:p>
          <a:p>
            <a:pPr marL="0" lvl="0" indent="0" algn="l" rtl="0">
              <a:spcBef>
                <a:spcPts val="0"/>
              </a:spcBef>
              <a:spcAft>
                <a:spcPts val="0"/>
              </a:spcAft>
              <a:buNone/>
            </a:pPr>
            <a:r>
              <a:rPr lang="en" b="1">
                <a:solidFill>
                  <a:schemeClr val="dk1"/>
                </a:solidFill>
              </a:rPr>
              <a:t>COMPOUNDED</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Referring someone to psych when they have these issues can make them feel like you’re </a:t>
            </a:r>
            <a:r>
              <a:rPr lang="en" b="1">
                <a:solidFill>
                  <a:schemeClr val="dk1"/>
                </a:solidFill>
              </a:rPr>
              <a:t>hot-potato’ing</a:t>
            </a:r>
            <a:r>
              <a:rPr lang="en">
                <a:solidFill>
                  <a:schemeClr val="dk1"/>
                </a:solidFill>
              </a:rPr>
              <a:t> them and dismissing their medical complaints even if you’re not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They may respond to a psych recommendation by requesting other tests, which may be seen as a </a:t>
            </a:r>
            <a:r>
              <a:rPr lang="en" b="1">
                <a:solidFill>
                  <a:schemeClr val="dk1"/>
                </a:solidFill>
              </a:rPr>
              <a:t>“healthcare-seeking behavior”</a:t>
            </a:r>
            <a:endParaRPr b="1">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Commonly hear things like “my doctor just hasn’t figured it out” or “the test was normal but I know it missed something”</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sometimes other MH conditions (OCD, anxiety, trauma) affect their pursuit of healthcare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Sometimes they really </a:t>
            </a:r>
            <a:r>
              <a:rPr lang="en" i="1">
                <a:solidFill>
                  <a:schemeClr val="dk1"/>
                </a:solidFill>
              </a:rPr>
              <a:t>do</a:t>
            </a:r>
            <a:r>
              <a:rPr lang="en">
                <a:solidFill>
                  <a:schemeClr val="dk1"/>
                </a:solidFill>
              </a:rPr>
              <a:t> have </a:t>
            </a:r>
            <a:r>
              <a:rPr lang="en" b="1">
                <a:solidFill>
                  <a:schemeClr val="dk1"/>
                </a:solidFill>
              </a:rPr>
              <a:t>complex conditions</a:t>
            </a:r>
            <a:r>
              <a:rPr lang="en">
                <a:solidFill>
                  <a:schemeClr val="dk1"/>
                </a:solidFill>
              </a:rPr>
              <a:t> that are not being appropriately medically diagnosed and treated because of unidentified dysautonomia symptoms or unusual conditions like visceroptosis that do not have standardized testing and treatment</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9d4474c49d_0_5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9d4474c49d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9d4474c49d_0_4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9d4474c49d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9d4474c49d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9d4474c49d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9da83ca4c0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9da83ca4c0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9da83ca4c0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9da83ca4c0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0931b4f528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0931b4f528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9d4474c49d_0_5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9d4474c49d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Visual Aids: </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Patient-centered research shows that patients - especially those who have experienced providers as being inattentive - highly value when providers use visual aids and take time to explain things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Practice being able to talk about the connection between the gut and brain in general, using the diagrams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Use this as a bridge to talk about GI Psych</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Incorporate time to let the person ask questions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Image credit: www.antonioskoletsas.com</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0931b4f528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0931b4f52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credit: </a:t>
            </a:r>
            <a:r>
              <a:rPr lang="en" u="sng">
                <a:solidFill>
                  <a:schemeClr val="hlink"/>
                </a:solidFill>
                <a:hlinkClick r:id="rId3"/>
              </a:rPr>
              <a:t>Gut Performance</a:t>
            </a:r>
            <a:r>
              <a:rPr lang="en"/>
              <a:t>, </a:t>
            </a:r>
            <a:r>
              <a:rPr lang="en" u="sng">
                <a:solidFill>
                  <a:schemeClr val="hlink"/>
                </a:solidFill>
                <a:hlinkClick r:id="rId4"/>
              </a:rPr>
              <a:t>Diaphragm</a:t>
            </a:r>
            <a:r>
              <a:rPr lang="en"/>
              <a:t>, Free Vector</a:t>
            </a:r>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9d4474c49d_0_4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9d4474c49d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 credit: </a:t>
            </a:r>
            <a:r>
              <a:rPr lang="en" u="sng">
                <a:solidFill>
                  <a:schemeClr val="hlink"/>
                </a:solidFill>
                <a:hlinkClick r:id="rId3"/>
              </a:rPr>
              <a:t>Healthy Women</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92c930a8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92c930a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Left Image credit: VectorStock</a:t>
            </a:r>
            <a:endParaRPr/>
          </a:p>
          <a:p>
            <a:pPr marL="0" lvl="0" indent="0" algn="l" rtl="0">
              <a:spcBef>
                <a:spcPts val="0"/>
              </a:spcBef>
              <a:spcAft>
                <a:spcPts val="0"/>
              </a:spcAft>
              <a:buNone/>
            </a:pPr>
            <a:r>
              <a:rPr lang="en"/>
              <a:t>Right Image credit: American Gastroenterological Association</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092c930a8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092c930a8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Millions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Gut has more nerve tissue than the brain and spinal cord combined together</a:t>
            </a:r>
            <a:endParaRPr>
              <a:solidFill>
                <a:schemeClr val="dk1"/>
              </a:solidFill>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Receptors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For hormones and neurotransmitters including cortisol, adrenaline, glucocorticoids</a:t>
            </a:r>
            <a:endParaRPr/>
          </a:p>
          <a:p>
            <a:pPr marL="0" lvl="0" indent="0" algn="l" rtl="0">
              <a:lnSpc>
                <a:spcPct val="115000"/>
              </a:lnSpc>
              <a:spcBef>
                <a:spcPts val="0"/>
              </a:spcBef>
              <a:spcAft>
                <a:spcPts val="0"/>
              </a:spcAft>
              <a:buNone/>
            </a:pPr>
            <a:r>
              <a:rPr lang="en">
                <a:solidFill>
                  <a:schemeClr val="dk1"/>
                </a:solidFill>
              </a:rPr>
              <a:t>The parts of your body that release these hormones (pineal gland, hypothalamus, pituitary, thyroid, adrenals, gonads) directly communicate with your gut.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_______________________</a:t>
            </a:r>
            <a:endParaRPr>
              <a:solidFill>
                <a:schemeClr val="dk1"/>
              </a:solidFill>
            </a:endParaRPr>
          </a:p>
          <a:p>
            <a:pPr marL="0" lvl="0" indent="0" algn="l" rtl="0">
              <a:lnSpc>
                <a:spcPct val="115000"/>
              </a:lnSpc>
              <a:spcBef>
                <a:spcPts val="0"/>
              </a:spcBef>
              <a:spcAft>
                <a:spcPts val="0"/>
              </a:spcAft>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These relationships are bidirectional, meaning they affect each other reciprocally.</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These are in constant communication; most of the time we aren’t aware of it. Sometimes we are:</a:t>
            </a:r>
            <a:endParaRPr>
              <a:solidFill>
                <a:schemeClr val="dk1"/>
              </a:solidFill>
            </a:endParaRPr>
          </a:p>
          <a:p>
            <a:pPr marL="0" lvl="0" indent="0" algn="l" rtl="0">
              <a:lnSpc>
                <a:spcPct val="115000"/>
              </a:lnSpc>
              <a:spcBef>
                <a:spcPts val="0"/>
              </a:spcBef>
              <a:spcAft>
                <a:spcPts val="0"/>
              </a:spcAft>
              <a:buNone/>
            </a:pPr>
            <a:r>
              <a:rPr lang="en">
                <a:solidFill>
                  <a:schemeClr val="dk1"/>
                </a:solidFill>
              </a:rPr>
              <a:t>excited= butterflies</a:t>
            </a:r>
            <a:endParaRPr>
              <a:solidFill>
                <a:schemeClr val="dk1"/>
              </a:solidFill>
            </a:endParaRPr>
          </a:p>
          <a:p>
            <a:pPr marL="0" lvl="0" indent="0" algn="l" rtl="0">
              <a:lnSpc>
                <a:spcPct val="115000"/>
              </a:lnSpc>
              <a:spcBef>
                <a:spcPts val="0"/>
              </a:spcBef>
              <a:spcAft>
                <a:spcPts val="0"/>
              </a:spcAft>
              <a:buNone/>
            </a:pPr>
            <a:r>
              <a:rPr lang="en">
                <a:solidFill>
                  <a:schemeClr val="dk1"/>
                </a:solidFill>
              </a:rPr>
              <a:t>nervous=stomach ache or throwing up</a:t>
            </a:r>
            <a:endParaRPr>
              <a:solidFill>
                <a:schemeClr val="dk1"/>
              </a:solidFill>
            </a:endParaRPr>
          </a:p>
          <a:p>
            <a:pPr marL="0" lvl="0" indent="0" algn="l" rtl="0">
              <a:lnSpc>
                <a:spcPct val="115000"/>
              </a:lnSpc>
              <a:spcBef>
                <a:spcPts val="0"/>
              </a:spcBef>
              <a:spcAft>
                <a:spcPts val="0"/>
              </a:spcAft>
              <a:buNone/>
            </a:pPr>
            <a:r>
              <a:rPr lang="en">
                <a:solidFill>
                  <a:schemeClr val="dk1"/>
                </a:solidFill>
              </a:rPr>
              <a:t>Changes in appetite (overeating, undereating, no appetite) due to depression, grief, anxiety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Changes in food taste/appeal</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If someone brings up polyvagal theory:</a:t>
            </a:r>
            <a:r>
              <a:rPr lang="en">
                <a:solidFill>
                  <a:schemeClr val="dk1"/>
                </a:solidFill>
              </a:rPr>
              <a:t> it’s a collection of psychologically interesting ideas that really break down when you look closely at the physiological claims. If you want to use the concepts from polyvagal theory, sure, but I don’t appreciate the efforts to make it seem scientific because there are too many assumptions and hypothetical leaps. I feel similarly about the work of Allan Schore and the claims he makes. It’s also stuff like this that makes psychology a soft science because we commandeer scientific words like “theory” and use them to describe good ideas that we have.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Left - Image credit:Prof. Simon Brookes, Flinders University, Adelaide, Australia.</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Right - Image credit: Axel Kock | Dreamstime.com</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0931b4f528_1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0931b4f528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Main point - Biopsychosocial framework of gut issues</a:t>
            </a:r>
            <a:endParaRPr/>
          </a:p>
          <a:p>
            <a:pPr marL="0" lvl="0" indent="0" algn="l" rtl="0">
              <a:spcBef>
                <a:spcPts val="0"/>
              </a:spcBef>
              <a:spcAft>
                <a:spcPts val="0"/>
              </a:spcAft>
              <a:buNone/>
            </a:pPr>
            <a:endParaRPr/>
          </a:p>
          <a:p>
            <a:pPr marL="0" lvl="0" indent="0" algn="l" rtl="0">
              <a:spcBef>
                <a:spcPts val="0"/>
              </a:spcBef>
              <a:spcAft>
                <a:spcPts val="0"/>
              </a:spcAft>
              <a:buNone/>
            </a:pPr>
            <a:r>
              <a:rPr lang="en"/>
              <a:t>Image Credit: </a:t>
            </a:r>
            <a:r>
              <a:rPr lang="en" u="sng">
                <a:solidFill>
                  <a:schemeClr val="hlink"/>
                </a:solidFill>
                <a:hlinkClick r:id="rId3"/>
              </a:rPr>
              <a:t>Management of functional gastrointestinal disorders (2021)</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0931b4f528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0931b4f528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Potentially helpful graphic to walk through with clients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Managing gut issues takes a biopsychosocial approach</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GI Psychs can help with the psycho social aspects of treatment, which affect the bio aspects of treatment, and vice versa</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Image Credit: </a:t>
            </a:r>
            <a:r>
              <a:rPr lang="en" u="sng">
                <a:solidFill>
                  <a:schemeClr val="hlink"/>
                </a:solidFill>
                <a:hlinkClick r:id="rId3"/>
              </a:rPr>
              <a:t>Gut-Brain-Microbiota Axis: Antibiotics and Functional Gastrointestinal Disorders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0931b4f528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0931b4f528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ADHD</a:t>
            </a:r>
            <a:endParaRPr b="1"/>
          </a:p>
          <a:p>
            <a:pPr marL="0" lvl="0" indent="0" algn="l" rtl="0">
              <a:spcBef>
                <a:spcPts val="0"/>
              </a:spcBef>
              <a:spcAft>
                <a:spcPts val="0"/>
              </a:spcAft>
              <a:buNone/>
            </a:pPr>
            <a:r>
              <a:rPr lang="en"/>
              <a:t>long periods of time without eating due to hyperfocus &amp; inconsistent meal time &amp; meal size, can contribute to constipation, overeating, issues with stopping oneself from eating or abstaining from certain foods that are known to cause issues (ex: alcohol or overeating with reflux) due to not remembering or not being able to practice self-control</a:t>
            </a:r>
            <a:endParaRPr/>
          </a:p>
          <a:p>
            <a:pPr marL="0" lvl="0" indent="0" algn="l" rtl="0">
              <a:spcBef>
                <a:spcPts val="0"/>
              </a:spcBef>
              <a:spcAft>
                <a:spcPts val="0"/>
              </a:spcAft>
              <a:buNone/>
            </a:pPr>
            <a:r>
              <a:rPr lang="en"/>
              <a:t>if hyperactive or combined type: can contribute to to slow digestion due to always “on the go” and with an activated sympathetic nervous system, scarfing food instead of chewing fully, there appears to be a </a:t>
            </a:r>
            <a:r>
              <a:rPr lang="en" u="sng">
                <a:solidFill>
                  <a:schemeClr val="hlink"/>
                </a:solidFill>
                <a:hlinkClick r:id="rId3"/>
              </a:rPr>
              <a:t>correlation between ADHD and functional GI disorders</a:t>
            </a:r>
            <a:endParaRPr/>
          </a:p>
          <a:p>
            <a:pPr marL="0" lvl="0" indent="0" algn="l" rtl="0">
              <a:spcBef>
                <a:spcPts val="0"/>
              </a:spcBef>
              <a:spcAft>
                <a:spcPts val="0"/>
              </a:spcAft>
              <a:buNone/>
            </a:pPr>
            <a:endParaRPr/>
          </a:p>
          <a:p>
            <a:pPr marL="0" lvl="0" indent="0" algn="l" rtl="0">
              <a:spcBef>
                <a:spcPts val="0"/>
              </a:spcBef>
              <a:spcAft>
                <a:spcPts val="0"/>
              </a:spcAft>
              <a:buNone/>
            </a:pPr>
            <a:r>
              <a:rPr lang="en" b="1"/>
              <a:t>Anxiety</a:t>
            </a:r>
            <a:endParaRPr b="1"/>
          </a:p>
          <a:p>
            <a:pPr marL="0" lvl="0" indent="0" algn="l" rtl="0">
              <a:spcBef>
                <a:spcPts val="0"/>
              </a:spcBef>
              <a:spcAft>
                <a:spcPts val="0"/>
              </a:spcAft>
              <a:buNone/>
            </a:pPr>
            <a:r>
              <a:rPr lang="en">
                <a:solidFill>
                  <a:schemeClr val="dk1"/>
                </a:solidFill>
              </a:rPr>
              <a:t>having anxiety can make people nauseous or lack appetite and eating irregularly or massively restricting food can cause GI and other medical problems</a:t>
            </a:r>
            <a:endParaRPr>
              <a:solidFill>
                <a:schemeClr val="dk1"/>
              </a:solidFill>
            </a:endParaRPr>
          </a:p>
          <a:p>
            <a:pPr marL="0" lvl="0" indent="0" algn="l" rtl="0">
              <a:spcBef>
                <a:spcPts val="0"/>
              </a:spcBef>
              <a:spcAft>
                <a:spcPts val="0"/>
              </a:spcAft>
              <a:buNone/>
            </a:pPr>
            <a:r>
              <a:rPr lang="en"/>
              <a:t>especially if anxiety is about assumed food-related GI symptoms, this can lead to a lot of restriction which massively increases GI symptoms (restriction can exacerbate constipation &amp; also lead to binging); fearing foods can be an issue</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Fearing foods and GI symptoms: it is rarely the food when it comes to FUNCTIONAL/DGBI, but often the circumstances around eating. Food sensitivities will be consistent and proportional.</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b="1"/>
              <a:t>Eating Disorders</a:t>
            </a:r>
            <a:r>
              <a:rPr lang="en"/>
              <a:t> - can arise because of GI symptoms &amp; food-related pain or discomfort, disordered eating behaviors exacerbate GI symptoms</a:t>
            </a:r>
            <a:endParaRPr/>
          </a:p>
          <a:p>
            <a:pPr marL="0" lvl="0" indent="0" algn="l" rtl="0">
              <a:spcBef>
                <a:spcPts val="0"/>
              </a:spcBef>
              <a:spcAft>
                <a:spcPts val="0"/>
              </a:spcAft>
              <a:buNone/>
            </a:pPr>
            <a:endParaRPr/>
          </a:p>
          <a:p>
            <a:pPr marL="0" lvl="0" indent="0" algn="l" rtl="0">
              <a:spcBef>
                <a:spcPts val="0"/>
              </a:spcBef>
              <a:spcAft>
                <a:spcPts val="0"/>
              </a:spcAft>
              <a:buNone/>
            </a:pPr>
            <a:r>
              <a:rPr lang="en" b="1"/>
              <a:t>Trauma</a:t>
            </a:r>
            <a:endParaRPr/>
          </a:p>
          <a:p>
            <a:pPr marL="0" lvl="0" indent="0" algn="l" rtl="0">
              <a:spcBef>
                <a:spcPts val="0"/>
              </a:spcBef>
              <a:spcAft>
                <a:spcPts val="0"/>
              </a:spcAft>
              <a:buNone/>
            </a:pPr>
            <a:r>
              <a:rPr lang="en"/>
              <a:t>will absolutely impact GI symptoms to begin with but can also make it challenging to adapt to new diagnoses or guidelines (e.g. celiac being a simple dx and simple fix, but not straightforward for people with a trauma hx); trauma ACES increases likelihood of GI sx and certain kinds of GI problems</a:t>
            </a:r>
            <a:endParaRPr/>
          </a:p>
          <a:p>
            <a:pPr marL="0" lvl="0" indent="0" algn="l" rtl="0">
              <a:spcBef>
                <a:spcPts val="0"/>
              </a:spcBef>
              <a:spcAft>
                <a:spcPts val="0"/>
              </a:spcAft>
              <a:buNone/>
            </a:pPr>
            <a:endParaRPr/>
          </a:p>
          <a:p>
            <a:pPr marL="0" lvl="0" indent="0" algn="l" rtl="0">
              <a:spcBef>
                <a:spcPts val="0"/>
              </a:spcBef>
              <a:spcAft>
                <a:spcPts val="0"/>
              </a:spcAft>
              <a:buNone/>
            </a:pPr>
            <a:r>
              <a:rPr lang="en" b="1"/>
              <a:t>Depression</a:t>
            </a:r>
            <a:r>
              <a:rPr lang="en"/>
              <a:t> - eating too much, overeating, eating “easy” foods that don’t help gut or brain health</a:t>
            </a:r>
            <a:endParaRPr/>
          </a:p>
          <a:p>
            <a:pPr marL="0" lvl="0" indent="0" algn="l" rtl="0">
              <a:spcBef>
                <a:spcPts val="0"/>
              </a:spcBef>
              <a:spcAft>
                <a:spcPts val="0"/>
              </a:spcAft>
              <a:buNone/>
            </a:pPr>
            <a:endParaRPr/>
          </a:p>
          <a:p>
            <a:pPr marL="0" lvl="0" indent="0" algn="l" rtl="0">
              <a:spcBef>
                <a:spcPts val="0"/>
              </a:spcBef>
              <a:spcAft>
                <a:spcPts val="0"/>
              </a:spcAft>
              <a:buNone/>
            </a:pPr>
            <a:r>
              <a:rPr lang="en" b="1"/>
              <a:t>Problematic substance use</a:t>
            </a:r>
            <a:r>
              <a:rPr lang="en"/>
              <a:t> - so many aspects are affected; routines, relationships, employment, celebrations and grievances, financial aspects, other risky behaviors that can accompany substance use, ability to follow medical advice or take particular medications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Image credits: Depression (Anxiety &amp; Depression Association of America); Trauma (BCS Group Integrated Mental and Emotional Well-being); Anxiety (Vecteezy); Eating Disorders (Kids Helpline); Problematic Substance Use (iStock); ADHD (Pinterest)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092c930a83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092c930a8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BOLDED AT THE END BECAUSE: Important to end with a question that is NOT yes/no</a:t>
            </a:r>
            <a:endParaRPr b="1"/>
          </a:p>
          <a:p>
            <a:pPr marL="0" lvl="0" indent="0" algn="l" rtl="0">
              <a:spcBef>
                <a:spcPts val="0"/>
              </a:spcBef>
              <a:spcAft>
                <a:spcPts val="0"/>
              </a:spcAft>
              <a:buNone/>
            </a:pPr>
            <a:endParaRPr/>
          </a:p>
          <a:p>
            <a:pPr marL="0" lvl="0" indent="0" algn="l" rtl="0">
              <a:spcBef>
                <a:spcPts val="0"/>
              </a:spcBef>
              <a:spcAft>
                <a:spcPts val="0"/>
              </a:spcAft>
              <a:buNone/>
            </a:pPr>
            <a:r>
              <a:rPr lang="en"/>
              <a:t>Image credit: familymedicineaustin.com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rgbClr val="679B8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4ahpz8oyFjY"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www.thelightphone.com/shop" TargetMode="External"/><Relationship Id="rId3" Type="http://schemas.openxmlformats.org/officeDocument/2006/relationships/hyperlink" Target="https://www.amazon.com/Dopamine-Nation-Finding-Balance-Indulgence/dp/152474672X" TargetMode="External"/><Relationship Id="rId7" Type="http://schemas.openxmlformats.org/officeDocument/2006/relationships/hyperlink" Target="https://wisephone.com/?gad_source=1&amp;gad_campaignid=22039225590&amp;gbraid=0AAAAAoThljmHbQ_pRPW03pDe1aV9pxm__&amp;gclid=CjwKCAjwjffHBhBuEiwAKMb8pLM0l9wJ7lx7QXNiPpI_lhcN1EnbDKtaiQ3w9nFIscENNRrT3LmgERoCH8sQAvD_BwE"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breaktimer.app/" TargetMode="External"/><Relationship Id="rId11" Type="http://schemas.openxmlformats.org/officeDocument/2006/relationships/image" Target="../media/image27.png"/><Relationship Id="rId5" Type="http://schemas.openxmlformats.org/officeDocument/2006/relationships/hyperlink" Target="https://www.screenzen.co/" TargetMode="External"/><Relationship Id="rId10" Type="http://schemas.openxmlformats.org/officeDocument/2006/relationships/image" Target="../media/image26.png"/><Relationship Id="rId4" Type="http://schemas.openxmlformats.org/officeDocument/2006/relationships/hyperlink" Target="https://one-sec.app/" TargetMode="External"/><Relationship Id="rId9"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docs.google.com/document/d/1aNdxNwhsi9mFxBTadRivHWFqRupwS-YlcD43QD84Y6U/edit?usp=sharing" TargetMode="External"/><Relationship Id="rId3" Type="http://schemas.openxmlformats.org/officeDocument/2006/relationships/hyperlink" Target="https://docs.google.com/document/d/1su4412LG8qs4QtvDkJdyC1NOCj1om5VYY1F68wldTgs/edit?usp=sharing" TargetMode="External"/><Relationship Id="rId7" Type="http://schemas.openxmlformats.org/officeDocument/2006/relationships/hyperlink" Target="https://docs.google.com/document/d/1JeP0JYHag2452RH05uwJ0TMN5bwyExbuqe2vG6Li2Cg/edit?usp=sharing" TargetMode="External"/><Relationship Id="rId12"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docs.google.com/document/d/1G06xPGOMWf4vIaNunL2rkQMSWRsa9PCVYvMuEzePKhM/edit?usp=sharing" TargetMode="External"/><Relationship Id="rId11" Type="http://schemas.openxmlformats.org/officeDocument/2006/relationships/image" Target="../media/image30.png"/><Relationship Id="rId5" Type="http://schemas.openxmlformats.org/officeDocument/2006/relationships/hyperlink" Target="https://docs.google.com/document/d/1TElEue7D430hQ8l5Eje-AvO3fivh5nTYzOtZRnJqKoE/edit?usp=sharing" TargetMode="External"/><Relationship Id="rId10" Type="http://schemas.openxmlformats.org/officeDocument/2006/relationships/image" Target="../media/image29.gif"/><Relationship Id="rId4" Type="http://schemas.openxmlformats.org/officeDocument/2006/relationships/hyperlink" Target="https://docs.google.com/document/d/17-2umlkHXhqZa4MCiiT2CgzhDNfkcGNYDtakrFLMCOk/edit?usp=sharing" TargetMode="External"/><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jimkantidakis.libsyn.com/2018/09" TargetMode="External"/><Relationship Id="rId7" Type="http://schemas.openxmlformats.org/officeDocument/2006/relationships/hyperlink" Target="mailto:brains.and.julianna@gmail.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docs.google.com/document/d/1biwudJGHkjlZTj7ZTV4aBCx8o1cf-9pDvlYmkpgntHQ/edit?usp=sharing" TargetMode="External"/><Relationship Id="rId5" Type="http://schemas.openxmlformats.org/officeDocument/2006/relationships/hyperlink" Target="https://a.co/d/aBwkGGy" TargetMode="External"/><Relationship Id="rId4" Type="http://schemas.openxmlformats.org/officeDocument/2006/relationships/hyperlink" Target="https://www.amazon.com/dp/0578759683?ref_=ppx_hzsearch_conn_dt_b_fed_asin_title_1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mdpi.com/2072-6643/13/2/389"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subTitle" idx="4294967295"/>
          </p:nvPr>
        </p:nvSpPr>
        <p:spPr>
          <a:xfrm>
            <a:off x="4163550" y="3585658"/>
            <a:ext cx="3686100" cy="7926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1200"/>
              </a:spcAft>
              <a:buNone/>
            </a:pPr>
            <a:r>
              <a:rPr lang="en" sz="2500">
                <a:solidFill>
                  <a:srgbClr val="222222"/>
                </a:solidFill>
              </a:rPr>
              <a:t>Dr. Julianna Di Miceli, PsyD</a:t>
            </a:r>
            <a:endParaRPr sz="2500">
              <a:solidFill>
                <a:srgbClr val="222222"/>
              </a:solidFill>
            </a:endParaRPr>
          </a:p>
        </p:txBody>
      </p:sp>
      <p:pic>
        <p:nvPicPr>
          <p:cNvPr id="60" name="Google Shape;60;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8325" y="1319850"/>
            <a:ext cx="2786400" cy="3584796"/>
          </a:xfrm>
          <a:prstGeom prst="rect">
            <a:avLst/>
          </a:prstGeom>
          <a:noFill/>
          <a:ln>
            <a:noFill/>
          </a:ln>
        </p:spPr>
      </p:pic>
      <p:sp>
        <p:nvSpPr>
          <p:cNvPr id="61" name="Google Shape;61;p13"/>
          <p:cNvSpPr txBox="1"/>
          <p:nvPr/>
        </p:nvSpPr>
        <p:spPr>
          <a:xfrm>
            <a:off x="158325" y="4706825"/>
            <a:ext cx="2786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800" i="1"/>
          </a:p>
        </p:txBody>
      </p:sp>
      <p:sp>
        <p:nvSpPr>
          <p:cNvPr id="62" name="Google Shape;62;p13"/>
          <p:cNvSpPr txBox="1">
            <a:spLocks noGrp="1"/>
          </p:cNvSpPr>
          <p:nvPr>
            <p:ph type="title"/>
          </p:nvPr>
        </p:nvSpPr>
        <p:spPr>
          <a:xfrm>
            <a:off x="3117600" y="498132"/>
            <a:ext cx="5778000" cy="28146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990"/>
              <a:buNone/>
            </a:pPr>
            <a:r>
              <a:rPr lang="en" sz="3880"/>
              <a:t>Addressing Patient Skepticism:</a:t>
            </a:r>
            <a:endParaRPr sz="3880"/>
          </a:p>
          <a:p>
            <a:pPr marL="0" lvl="0" indent="0" algn="ctr" rtl="0">
              <a:lnSpc>
                <a:spcPct val="115000"/>
              </a:lnSpc>
              <a:spcBef>
                <a:spcPts val="1000"/>
              </a:spcBef>
              <a:spcAft>
                <a:spcPts val="0"/>
              </a:spcAft>
              <a:buSzPts val="990"/>
              <a:buNone/>
            </a:pPr>
            <a:r>
              <a:rPr lang="en" sz="3880"/>
              <a:t>Practical GI-Psych Strategies for Clinical Practice</a:t>
            </a:r>
            <a:endParaRPr sz="3880"/>
          </a:p>
        </p:txBody>
      </p:sp>
      <p:pic>
        <p:nvPicPr>
          <p:cNvPr id="63" name="Google Shape;63;p1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28825" y="3719225"/>
            <a:ext cx="866775" cy="1295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311700" y="184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Video: 5 General Strategies</a:t>
            </a:r>
            <a:endParaRPr/>
          </a:p>
        </p:txBody>
      </p:sp>
      <p:pic>
        <p:nvPicPr>
          <p:cNvPr id="143" name="Google Shape;143;p22" descr="Tips for gastroenterologists who want to bring up psych as an intervention for their patients who are disinterested in therapy or psychological interventions." title="GI Psych Perspective: Bringing up GI Psych to Disinterested or Skeptical Patients">
            <a:hlinkClick r:id="rId3"/>
          </p:cNvPr>
          <p:cNvPicPr preferRelativeResize="0"/>
          <p:nvPr/>
        </p:nvPicPr>
        <p:blipFill>
          <a:blip r:embed="rId4">
            <a:alphaModFix/>
          </a:blip>
          <a:stretch>
            <a:fillRect/>
          </a:stretch>
        </p:blipFill>
        <p:spPr>
          <a:xfrm>
            <a:off x="651050" y="724746"/>
            <a:ext cx="7841900" cy="4411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5 General Strategies - Additional Considerations</a:t>
            </a:r>
            <a:endParaRPr/>
          </a:p>
        </p:txBody>
      </p:sp>
      <p:sp>
        <p:nvSpPr>
          <p:cNvPr id="149" name="Google Shape;149;p23"/>
          <p:cNvSpPr txBox="1">
            <a:spLocks noGrp="1"/>
          </p:cNvSpPr>
          <p:nvPr>
            <p:ph type="body" idx="1"/>
          </p:nvPr>
        </p:nvSpPr>
        <p:spPr>
          <a:xfrm>
            <a:off x="311700" y="1152475"/>
            <a:ext cx="8520600" cy="3828300"/>
          </a:xfrm>
          <a:prstGeom prst="rect">
            <a:avLst/>
          </a:prstGeom>
        </p:spPr>
        <p:txBody>
          <a:bodyPr spcFirstLastPara="1" wrap="square" lIns="91425" tIns="91425" rIns="91425" bIns="91425" anchor="t" anchorCtr="0">
            <a:noAutofit/>
          </a:bodyPr>
          <a:lstStyle/>
          <a:p>
            <a:pPr marL="457200" lvl="0" indent="-346075" algn="l" rtl="0">
              <a:spcBef>
                <a:spcPts val="0"/>
              </a:spcBef>
              <a:spcAft>
                <a:spcPts val="0"/>
              </a:spcAft>
              <a:buClr>
                <a:srgbClr val="000000"/>
              </a:buClr>
              <a:buSzPts val="1850"/>
              <a:buAutoNum type="arabicPeriod"/>
            </a:pPr>
            <a:r>
              <a:rPr lang="en" sz="1850">
                <a:solidFill>
                  <a:srgbClr val="000000"/>
                </a:solidFill>
              </a:rPr>
              <a:t>Align with the Skepticism</a:t>
            </a:r>
            <a:endParaRPr sz="1850">
              <a:solidFill>
                <a:srgbClr val="000000"/>
              </a:solidFill>
            </a:endParaRPr>
          </a:p>
          <a:p>
            <a:pPr marL="457200" lvl="0" indent="-346075" algn="l" rtl="0">
              <a:spcBef>
                <a:spcPts val="1000"/>
              </a:spcBef>
              <a:spcAft>
                <a:spcPts val="0"/>
              </a:spcAft>
              <a:buClr>
                <a:srgbClr val="212121"/>
              </a:buClr>
              <a:buSzPts val="1850"/>
              <a:buAutoNum type="arabicPeriod"/>
            </a:pPr>
            <a:r>
              <a:rPr lang="en" sz="1850">
                <a:solidFill>
                  <a:srgbClr val="212121"/>
                </a:solidFill>
              </a:rPr>
              <a:t>Talk to the provider openly about not wanting to be there</a:t>
            </a:r>
            <a:endParaRPr sz="1850">
              <a:solidFill>
                <a:srgbClr val="212121"/>
              </a:solidFill>
            </a:endParaRPr>
          </a:p>
          <a:p>
            <a:pPr marL="914400" lvl="1" indent="-330200" algn="l" rtl="0">
              <a:spcBef>
                <a:spcPts val="0"/>
              </a:spcBef>
              <a:spcAft>
                <a:spcPts val="0"/>
              </a:spcAft>
              <a:buClr>
                <a:srgbClr val="212121"/>
              </a:buClr>
              <a:buSzPts val="1600"/>
              <a:buAutoNum type="alphaLcPeriod"/>
            </a:pPr>
            <a:r>
              <a:rPr lang="en" sz="1600">
                <a:solidFill>
                  <a:srgbClr val="212121"/>
                </a:solidFill>
              </a:rPr>
              <a:t>Expectation of Seeking Compatibility</a:t>
            </a:r>
            <a:endParaRPr sz="1600">
              <a:solidFill>
                <a:srgbClr val="212121"/>
              </a:solidFill>
            </a:endParaRPr>
          </a:p>
          <a:p>
            <a:pPr marL="457200" lvl="0" indent="-346075" algn="l" rtl="0">
              <a:spcBef>
                <a:spcPts val="1000"/>
              </a:spcBef>
              <a:spcAft>
                <a:spcPts val="0"/>
              </a:spcAft>
              <a:buClr>
                <a:srgbClr val="212121"/>
              </a:buClr>
              <a:buSzPts val="1850"/>
              <a:buAutoNum type="arabicPeriod"/>
            </a:pPr>
            <a:r>
              <a:rPr lang="en" sz="1850">
                <a:solidFill>
                  <a:srgbClr val="212121"/>
                </a:solidFill>
              </a:rPr>
              <a:t>1-3 Session Trial</a:t>
            </a:r>
            <a:endParaRPr sz="1850">
              <a:solidFill>
                <a:srgbClr val="212121"/>
              </a:solidFill>
            </a:endParaRPr>
          </a:p>
          <a:p>
            <a:pPr marL="914400" lvl="1" indent="-330200" algn="l" rtl="0">
              <a:spcBef>
                <a:spcPts val="0"/>
              </a:spcBef>
              <a:spcAft>
                <a:spcPts val="0"/>
              </a:spcAft>
              <a:buClr>
                <a:srgbClr val="212121"/>
              </a:buClr>
              <a:buSzPts val="1600"/>
              <a:buAutoNum type="alphaLcPeriod"/>
            </a:pPr>
            <a:r>
              <a:rPr lang="en" sz="1600">
                <a:solidFill>
                  <a:srgbClr val="212121"/>
                </a:solidFill>
              </a:rPr>
              <a:t>The 5/10/15-minute Try</a:t>
            </a:r>
            <a:endParaRPr sz="1600">
              <a:solidFill>
                <a:srgbClr val="212121"/>
              </a:solidFill>
            </a:endParaRPr>
          </a:p>
          <a:p>
            <a:pPr marL="457200" lvl="0" indent="-346075" algn="l" rtl="0">
              <a:spcBef>
                <a:spcPts val="1000"/>
              </a:spcBef>
              <a:spcAft>
                <a:spcPts val="0"/>
              </a:spcAft>
              <a:buClr>
                <a:srgbClr val="212121"/>
              </a:buClr>
              <a:buSzPts val="1850"/>
              <a:buAutoNum type="arabicPeriod"/>
            </a:pPr>
            <a:r>
              <a:rPr lang="en" sz="1850">
                <a:solidFill>
                  <a:srgbClr val="212121"/>
                </a:solidFill>
              </a:rPr>
              <a:t>It’s not “all in your head”</a:t>
            </a:r>
            <a:endParaRPr sz="1850">
              <a:solidFill>
                <a:srgbClr val="212121"/>
              </a:solidFill>
            </a:endParaRPr>
          </a:p>
          <a:p>
            <a:pPr marL="914400" lvl="1" indent="-330200" algn="l" rtl="0">
              <a:spcBef>
                <a:spcPts val="0"/>
              </a:spcBef>
              <a:spcAft>
                <a:spcPts val="0"/>
              </a:spcAft>
              <a:buClr>
                <a:srgbClr val="212121"/>
              </a:buClr>
              <a:buSzPts val="1600"/>
              <a:buAutoNum type="alphaLcPeriod"/>
            </a:pPr>
            <a:r>
              <a:rPr lang="en" sz="1600">
                <a:solidFill>
                  <a:srgbClr val="212121"/>
                </a:solidFill>
              </a:rPr>
              <a:t>But it </a:t>
            </a:r>
            <a:r>
              <a:rPr lang="en" sz="1600" i="1">
                <a:solidFill>
                  <a:srgbClr val="212121"/>
                </a:solidFill>
              </a:rPr>
              <a:t>is</a:t>
            </a:r>
            <a:r>
              <a:rPr lang="en" sz="1600">
                <a:solidFill>
                  <a:srgbClr val="212121"/>
                </a:solidFill>
              </a:rPr>
              <a:t> neurological</a:t>
            </a:r>
            <a:endParaRPr sz="1600">
              <a:solidFill>
                <a:srgbClr val="212121"/>
              </a:solidFill>
            </a:endParaRPr>
          </a:p>
          <a:p>
            <a:pPr marL="914400" lvl="1" indent="-330200" algn="l" rtl="0">
              <a:spcBef>
                <a:spcPts val="0"/>
              </a:spcBef>
              <a:spcAft>
                <a:spcPts val="0"/>
              </a:spcAft>
              <a:buClr>
                <a:srgbClr val="212121"/>
              </a:buClr>
              <a:buSzPts val="1600"/>
              <a:buAutoNum type="alphaLcPeriod"/>
            </a:pPr>
            <a:r>
              <a:rPr lang="en" sz="1600">
                <a:solidFill>
                  <a:srgbClr val="212121"/>
                </a:solidFill>
              </a:rPr>
              <a:t>Neuroplasticity</a:t>
            </a:r>
            <a:endParaRPr sz="1600">
              <a:solidFill>
                <a:srgbClr val="212121"/>
              </a:solidFill>
            </a:endParaRPr>
          </a:p>
          <a:p>
            <a:pPr marL="457200" lvl="0" indent="-346075" algn="l" rtl="0">
              <a:spcBef>
                <a:spcPts val="1000"/>
              </a:spcBef>
              <a:spcAft>
                <a:spcPts val="0"/>
              </a:spcAft>
              <a:buClr>
                <a:srgbClr val="212121"/>
              </a:buClr>
              <a:buSzPts val="1850"/>
              <a:buAutoNum type="arabicPeriod"/>
            </a:pPr>
            <a:r>
              <a:rPr lang="en" sz="1850">
                <a:solidFill>
                  <a:srgbClr val="212121"/>
                </a:solidFill>
              </a:rPr>
              <a:t>Come back to it</a:t>
            </a:r>
            <a:endParaRPr sz="1850">
              <a:solidFill>
                <a:srgbClr val="212121"/>
              </a:solidFill>
            </a:endParaRPr>
          </a:p>
          <a:p>
            <a:pPr marL="914400" lvl="1" indent="-330200" algn="l" rtl="0">
              <a:spcBef>
                <a:spcPts val="0"/>
              </a:spcBef>
              <a:spcAft>
                <a:spcPts val="0"/>
              </a:spcAft>
              <a:buClr>
                <a:srgbClr val="212121"/>
              </a:buClr>
              <a:buSzPts val="1600"/>
              <a:buAutoNum type="alphaLcPeriod"/>
            </a:pPr>
            <a:r>
              <a:rPr lang="en" sz="1600">
                <a:solidFill>
                  <a:srgbClr val="212121"/>
                </a:solidFill>
              </a:rPr>
              <a:t>Sometimes more a more forceful approach is appropriate</a:t>
            </a:r>
            <a:endParaRPr sz="1600">
              <a:solidFill>
                <a:srgbClr val="212121"/>
              </a:solidFill>
            </a:endParaRPr>
          </a:p>
        </p:txBody>
      </p:sp>
      <p:pic>
        <p:nvPicPr>
          <p:cNvPr id="150" name="Google Shape;150;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108200" y="147350"/>
            <a:ext cx="866775" cy="1295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10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fade">
                                      <p:cBhvr>
                                        <p:cTn id="12" dur="10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xEl>
                                              <p:pRg st="2" end="2"/>
                                            </p:txEl>
                                          </p:spTgt>
                                        </p:tgtEl>
                                        <p:attrNameLst>
                                          <p:attrName>style.visibility</p:attrName>
                                        </p:attrNameLst>
                                      </p:cBhvr>
                                      <p:to>
                                        <p:strVal val="visible"/>
                                      </p:to>
                                    </p:set>
                                    <p:animEffect transition="in" filter="fade">
                                      <p:cBhvr>
                                        <p:cTn id="17" dur="1000"/>
                                        <p:tgtEl>
                                          <p:spTgt spid="1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
                                            <p:txEl>
                                              <p:pRg st="3" end="3"/>
                                            </p:txEl>
                                          </p:spTgt>
                                        </p:tgtEl>
                                        <p:attrNameLst>
                                          <p:attrName>style.visibility</p:attrName>
                                        </p:attrNameLst>
                                      </p:cBhvr>
                                      <p:to>
                                        <p:strVal val="visible"/>
                                      </p:to>
                                    </p:set>
                                    <p:animEffect transition="in" filter="fade">
                                      <p:cBhvr>
                                        <p:cTn id="22" dur="1000"/>
                                        <p:tgtEl>
                                          <p:spTgt spid="1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9">
                                            <p:txEl>
                                              <p:pRg st="4" end="4"/>
                                            </p:txEl>
                                          </p:spTgt>
                                        </p:tgtEl>
                                        <p:attrNameLst>
                                          <p:attrName>style.visibility</p:attrName>
                                        </p:attrNameLst>
                                      </p:cBhvr>
                                      <p:to>
                                        <p:strVal val="visible"/>
                                      </p:to>
                                    </p:set>
                                    <p:animEffect transition="in" filter="fade">
                                      <p:cBhvr>
                                        <p:cTn id="27" dur="1000"/>
                                        <p:tgtEl>
                                          <p:spTgt spid="1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9">
                                            <p:txEl>
                                              <p:pRg st="5" end="5"/>
                                            </p:txEl>
                                          </p:spTgt>
                                        </p:tgtEl>
                                        <p:attrNameLst>
                                          <p:attrName>style.visibility</p:attrName>
                                        </p:attrNameLst>
                                      </p:cBhvr>
                                      <p:to>
                                        <p:strVal val="visible"/>
                                      </p:to>
                                    </p:set>
                                    <p:animEffect transition="in" filter="fade">
                                      <p:cBhvr>
                                        <p:cTn id="32" dur="1000"/>
                                        <p:tgtEl>
                                          <p:spTgt spid="14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9">
                                            <p:txEl>
                                              <p:pRg st="6" end="6"/>
                                            </p:txEl>
                                          </p:spTgt>
                                        </p:tgtEl>
                                        <p:attrNameLst>
                                          <p:attrName>style.visibility</p:attrName>
                                        </p:attrNameLst>
                                      </p:cBhvr>
                                      <p:to>
                                        <p:strVal val="visible"/>
                                      </p:to>
                                    </p:set>
                                    <p:animEffect transition="in" filter="fade">
                                      <p:cBhvr>
                                        <p:cTn id="37" dur="1000"/>
                                        <p:tgtEl>
                                          <p:spTgt spid="14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9">
                                            <p:txEl>
                                              <p:pRg st="7" end="7"/>
                                            </p:txEl>
                                          </p:spTgt>
                                        </p:tgtEl>
                                        <p:attrNameLst>
                                          <p:attrName>style.visibility</p:attrName>
                                        </p:attrNameLst>
                                      </p:cBhvr>
                                      <p:to>
                                        <p:strVal val="visible"/>
                                      </p:to>
                                    </p:set>
                                    <p:animEffect transition="in" filter="fade">
                                      <p:cBhvr>
                                        <p:cTn id="42" dur="1000"/>
                                        <p:tgtEl>
                                          <p:spTgt spid="14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9">
                                            <p:txEl>
                                              <p:pRg st="8" end="8"/>
                                            </p:txEl>
                                          </p:spTgt>
                                        </p:tgtEl>
                                        <p:attrNameLst>
                                          <p:attrName>style.visibility</p:attrName>
                                        </p:attrNameLst>
                                      </p:cBhvr>
                                      <p:to>
                                        <p:strVal val="visible"/>
                                      </p:to>
                                    </p:set>
                                    <p:animEffect transition="in" filter="fade">
                                      <p:cBhvr>
                                        <p:cTn id="47" dur="1000"/>
                                        <p:tgtEl>
                                          <p:spTgt spid="14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9">
                                            <p:txEl>
                                              <p:pRg st="9" end="9"/>
                                            </p:txEl>
                                          </p:spTgt>
                                        </p:tgtEl>
                                        <p:attrNameLst>
                                          <p:attrName>style.visibility</p:attrName>
                                        </p:attrNameLst>
                                      </p:cBhvr>
                                      <p:to>
                                        <p:strVal val="visible"/>
                                      </p:to>
                                    </p:set>
                                    <p:animEffect transition="in" filter="fade">
                                      <p:cBhvr>
                                        <p:cTn id="52" dur="1000"/>
                                        <p:tgtEl>
                                          <p:spTgt spid="14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4"/>
          <p:cNvPicPr preferRelativeResize="0"/>
          <p:nvPr/>
        </p:nvPicPr>
        <p:blipFill>
          <a:blip r:embed="rId3" cstate="screen">
            <a:alphaModFix amt="55000"/>
            <a:extLst>
              <a:ext uri="{28A0092B-C50C-407E-A947-70E740481C1C}">
                <a14:useLocalDpi xmlns:a14="http://schemas.microsoft.com/office/drawing/2010/main"/>
              </a:ext>
            </a:extLst>
          </a:blip>
          <a:stretch>
            <a:fillRect/>
          </a:stretch>
        </p:blipFill>
        <p:spPr>
          <a:xfrm>
            <a:off x="4261326" y="357325"/>
            <a:ext cx="3863352" cy="2173150"/>
          </a:xfrm>
          <a:prstGeom prst="rect">
            <a:avLst/>
          </a:prstGeom>
          <a:noFill/>
          <a:ln>
            <a:noFill/>
          </a:ln>
        </p:spPr>
      </p:pic>
      <p:sp>
        <p:nvSpPr>
          <p:cNvPr id="156" name="Google Shape;156;p24"/>
          <p:cNvSpPr txBox="1">
            <a:spLocks noGrp="1"/>
          </p:cNvSpPr>
          <p:nvPr>
            <p:ph type="title"/>
          </p:nvPr>
        </p:nvSpPr>
        <p:spPr>
          <a:xfrm>
            <a:off x="311700" y="318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Planting and Watering GI Psych Seeds for Patients</a:t>
            </a:r>
            <a:endParaRPr/>
          </a:p>
        </p:txBody>
      </p:sp>
      <p:sp>
        <p:nvSpPr>
          <p:cNvPr id="157" name="Google Shape;157;p24"/>
          <p:cNvSpPr txBox="1">
            <a:spLocks noGrp="1"/>
          </p:cNvSpPr>
          <p:nvPr>
            <p:ph type="body" idx="1"/>
          </p:nvPr>
        </p:nvSpPr>
        <p:spPr>
          <a:xfrm>
            <a:off x="147775" y="890725"/>
            <a:ext cx="8684400" cy="416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b="1">
                <a:solidFill>
                  <a:schemeClr val="dk1"/>
                </a:solidFill>
              </a:rPr>
              <a:t>Bring it up in the beginning</a:t>
            </a:r>
            <a:endParaRPr sz="1700" b="1">
              <a:solidFill>
                <a:schemeClr val="dk1"/>
              </a:solidFill>
            </a:endParaRPr>
          </a:p>
          <a:p>
            <a:pPr marL="0" lvl="0" indent="0" algn="l" rtl="0">
              <a:spcBef>
                <a:spcPts val="0"/>
              </a:spcBef>
              <a:spcAft>
                <a:spcPts val="0"/>
              </a:spcAft>
              <a:buNone/>
            </a:pPr>
            <a:endParaRPr sz="1700" b="1">
              <a:solidFill>
                <a:schemeClr val="dk1"/>
              </a:solidFill>
            </a:endParaRPr>
          </a:p>
          <a:p>
            <a:pPr marL="0" lvl="0" indent="457200" algn="l" rtl="0">
              <a:spcBef>
                <a:spcPts val="0"/>
              </a:spcBef>
              <a:spcAft>
                <a:spcPts val="0"/>
              </a:spcAft>
              <a:buNone/>
            </a:pPr>
            <a:endParaRPr sz="1700" b="1">
              <a:solidFill>
                <a:schemeClr val="dk1"/>
              </a:solidFill>
            </a:endParaRPr>
          </a:p>
          <a:p>
            <a:pPr marL="0" lvl="0" indent="0" algn="l" rtl="0">
              <a:spcBef>
                <a:spcPts val="0"/>
              </a:spcBef>
              <a:spcAft>
                <a:spcPts val="0"/>
              </a:spcAft>
              <a:buNone/>
            </a:pPr>
            <a:r>
              <a:rPr lang="en" sz="1700" b="1">
                <a:solidFill>
                  <a:schemeClr val="dk1"/>
                </a:solidFill>
              </a:rPr>
              <a:t>Return to it as a treatment option</a:t>
            </a:r>
            <a:endParaRPr sz="1700" b="1">
              <a:solidFill>
                <a:schemeClr val="dk1"/>
              </a:solidFill>
            </a:endParaRPr>
          </a:p>
          <a:p>
            <a:pPr marL="457200" lvl="0" indent="0" algn="l" rtl="0">
              <a:spcBef>
                <a:spcPts val="0"/>
              </a:spcBef>
              <a:spcAft>
                <a:spcPts val="0"/>
              </a:spcAft>
              <a:buNone/>
            </a:pPr>
            <a:r>
              <a:rPr lang="en" sz="1700" b="1">
                <a:solidFill>
                  <a:schemeClr val="dk1"/>
                </a:solidFill>
              </a:rPr>
              <a:t>Practice neutral ways of revisiting the intervention that also acknowledge their earlier responses:</a:t>
            </a:r>
            <a:endParaRPr sz="1700" b="1">
              <a:solidFill>
                <a:schemeClr val="dk1"/>
              </a:solidFill>
            </a:endParaRPr>
          </a:p>
          <a:p>
            <a:pPr marL="914400" lvl="0" indent="0" algn="l" rtl="0">
              <a:spcBef>
                <a:spcPts val="0"/>
              </a:spcBef>
              <a:spcAft>
                <a:spcPts val="0"/>
              </a:spcAft>
              <a:buNone/>
            </a:pPr>
            <a:r>
              <a:rPr lang="en" sz="1700" b="1">
                <a:solidFill>
                  <a:srgbClr val="212121"/>
                </a:solidFill>
              </a:rPr>
              <a:t>“I know that when I’ve brought up GI Psych in the past, you’ve said you’re [not interested…don’t trust psychologists…have had a bad experience before…don’t think your problems are in your head…]. Can we talk more about that today so I can understand your perspective and what’s happened for you that you want to avoid that part of treatment?”</a:t>
            </a:r>
            <a:endParaRPr sz="1700" b="1">
              <a:solidFill>
                <a:srgbClr val="212121"/>
              </a:solidFill>
            </a:endParaRPr>
          </a:p>
          <a:p>
            <a:pPr marL="0" lvl="0" indent="457200" algn="l" rtl="0">
              <a:spcBef>
                <a:spcPts val="0"/>
              </a:spcBef>
              <a:spcAft>
                <a:spcPts val="0"/>
              </a:spcAft>
              <a:buNone/>
            </a:pPr>
            <a:endParaRPr sz="1700" b="1">
              <a:solidFill>
                <a:schemeClr val="dk1"/>
              </a:solidFill>
            </a:endParaRPr>
          </a:p>
          <a:p>
            <a:pPr marL="0" lvl="0" indent="0" algn="l" rtl="0">
              <a:spcBef>
                <a:spcPts val="0"/>
              </a:spcBef>
              <a:spcAft>
                <a:spcPts val="0"/>
              </a:spcAft>
              <a:buNone/>
            </a:pPr>
            <a:r>
              <a:rPr lang="en" sz="1700" b="1">
                <a:solidFill>
                  <a:schemeClr val="dk1"/>
                </a:solidFill>
              </a:rPr>
              <a:t>“Honor the ambivalence”</a:t>
            </a:r>
            <a:endParaRPr sz="1700" b="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xEl>
                                              <p:pRg st="0" end="0"/>
                                            </p:txEl>
                                          </p:spTgt>
                                        </p:tgtEl>
                                        <p:attrNameLst>
                                          <p:attrName>style.visibility</p:attrName>
                                        </p:attrNameLst>
                                      </p:cBhvr>
                                      <p:to>
                                        <p:strVal val="visible"/>
                                      </p:to>
                                    </p:set>
                                    <p:animEffect transition="in" filter="fade">
                                      <p:cBhvr>
                                        <p:cTn id="12" dur="1000"/>
                                        <p:tgtEl>
                                          <p:spTgt spid="1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
                                            <p:txEl>
                                              <p:pRg st="1" end="1"/>
                                            </p:txEl>
                                          </p:spTgt>
                                        </p:tgtEl>
                                        <p:attrNameLst>
                                          <p:attrName>style.visibility</p:attrName>
                                        </p:attrNameLst>
                                      </p:cBhvr>
                                      <p:to>
                                        <p:strVal val="visible"/>
                                      </p:to>
                                    </p:set>
                                    <p:animEffect transition="in" filter="fade">
                                      <p:cBhvr>
                                        <p:cTn id="17" dur="1000"/>
                                        <p:tgtEl>
                                          <p:spTgt spid="15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
                                            <p:txEl>
                                              <p:pRg st="2" end="2"/>
                                            </p:txEl>
                                          </p:spTgt>
                                        </p:tgtEl>
                                        <p:attrNameLst>
                                          <p:attrName>style.visibility</p:attrName>
                                        </p:attrNameLst>
                                      </p:cBhvr>
                                      <p:to>
                                        <p:strVal val="visible"/>
                                      </p:to>
                                    </p:set>
                                    <p:animEffect transition="in" filter="fade">
                                      <p:cBhvr>
                                        <p:cTn id="22" dur="1000"/>
                                        <p:tgtEl>
                                          <p:spTgt spid="15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7">
                                            <p:txEl>
                                              <p:pRg st="3" end="3"/>
                                            </p:txEl>
                                          </p:spTgt>
                                        </p:tgtEl>
                                        <p:attrNameLst>
                                          <p:attrName>style.visibility</p:attrName>
                                        </p:attrNameLst>
                                      </p:cBhvr>
                                      <p:to>
                                        <p:strVal val="visible"/>
                                      </p:to>
                                    </p:set>
                                    <p:animEffect transition="in" filter="fade">
                                      <p:cBhvr>
                                        <p:cTn id="27" dur="1000"/>
                                        <p:tgtEl>
                                          <p:spTgt spid="15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7">
                                            <p:txEl>
                                              <p:pRg st="4" end="4"/>
                                            </p:txEl>
                                          </p:spTgt>
                                        </p:tgtEl>
                                        <p:attrNameLst>
                                          <p:attrName>style.visibility</p:attrName>
                                        </p:attrNameLst>
                                      </p:cBhvr>
                                      <p:to>
                                        <p:strVal val="visible"/>
                                      </p:to>
                                    </p:set>
                                    <p:animEffect transition="in" filter="fade">
                                      <p:cBhvr>
                                        <p:cTn id="32" dur="1000"/>
                                        <p:tgtEl>
                                          <p:spTgt spid="15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7">
                                            <p:txEl>
                                              <p:pRg st="5" end="5"/>
                                            </p:txEl>
                                          </p:spTgt>
                                        </p:tgtEl>
                                        <p:attrNameLst>
                                          <p:attrName>style.visibility</p:attrName>
                                        </p:attrNameLst>
                                      </p:cBhvr>
                                      <p:to>
                                        <p:strVal val="visible"/>
                                      </p:to>
                                    </p:set>
                                    <p:animEffect transition="in" filter="fade">
                                      <p:cBhvr>
                                        <p:cTn id="37" dur="1000"/>
                                        <p:tgtEl>
                                          <p:spTgt spid="15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7">
                                            <p:txEl>
                                              <p:pRg st="6" end="6"/>
                                            </p:txEl>
                                          </p:spTgt>
                                        </p:tgtEl>
                                        <p:attrNameLst>
                                          <p:attrName>style.visibility</p:attrName>
                                        </p:attrNameLst>
                                      </p:cBhvr>
                                      <p:to>
                                        <p:strVal val="visible"/>
                                      </p:to>
                                    </p:set>
                                    <p:animEffect transition="in" filter="fade">
                                      <p:cBhvr>
                                        <p:cTn id="42" dur="1000"/>
                                        <p:tgtEl>
                                          <p:spTgt spid="15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7">
                                            <p:txEl>
                                              <p:pRg st="7" end="7"/>
                                            </p:txEl>
                                          </p:spTgt>
                                        </p:tgtEl>
                                        <p:attrNameLst>
                                          <p:attrName>style.visibility</p:attrName>
                                        </p:attrNameLst>
                                      </p:cBhvr>
                                      <p:to>
                                        <p:strVal val="visible"/>
                                      </p:to>
                                    </p:set>
                                    <p:animEffect transition="in" filter="fade">
                                      <p:cBhvr>
                                        <p:cTn id="47" dur="1000"/>
                                        <p:tgtEl>
                                          <p:spTgt spid="15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“Honor the Ambivalence”</a:t>
            </a:r>
            <a:endParaRPr/>
          </a:p>
        </p:txBody>
      </p:sp>
      <p:sp>
        <p:nvSpPr>
          <p:cNvPr id="163" name="Google Shape;163;p25"/>
          <p:cNvSpPr txBox="1">
            <a:spLocks noGrp="1"/>
          </p:cNvSpPr>
          <p:nvPr>
            <p:ph type="body" idx="1"/>
          </p:nvPr>
        </p:nvSpPr>
        <p:spPr>
          <a:xfrm>
            <a:off x="311700" y="1389000"/>
            <a:ext cx="8174100" cy="236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dirty="0">
                <a:solidFill>
                  <a:srgbClr val="000000"/>
                </a:solidFill>
              </a:rPr>
              <a:t>Popular phrase in the psych world</a:t>
            </a:r>
            <a:endParaRPr sz="1700" dirty="0">
              <a:solidFill>
                <a:srgbClr val="000000"/>
              </a:solidFill>
            </a:endParaRPr>
          </a:p>
          <a:p>
            <a:pPr marL="0" lvl="0" indent="0" algn="l" rtl="0">
              <a:spcBef>
                <a:spcPts val="0"/>
              </a:spcBef>
              <a:spcAft>
                <a:spcPts val="0"/>
              </a:spcAft>
              <a:buNone/>
            </a:pPr>
            <a:r>
              <a:rPr lang="en" sz="1700" dirty="0">
                <a:solidFill>
                  <a:srgbClr val="000000"/>
                </a:solidFill>
              </a:rPr>
              <a:t>	“Ambivalence” means we go back and forth, change our minds</a:t>
            </a:r>
            <a:endParaRPr sz="1700" dirty="0">
              <a:solidFill>
                <a:srgbClr val="000000"/>
              </a:solidFill>
            </a:endParaRPr>
          </a:p>
          <a:p>
            <a:pPr marL="0" lvl="0" indent="0" algn="l" rtl="0">
              <a:spcBef>
                <a:spcPts val="0"/>
              </a:spcBef>
              <a:spcAft>
                <a:spcPts val="0"/>
              </a:spcAft>
              <a:buNone/>
            </a:pPr>
            <a:endParaRPr sz="1700" dirty="0">
              <a:solidFill>
                <a:srgbClr val="000000"/>
              </a:solidFill>
            </a:endParaRPr>
          </a:p>
          <a:p>
            <a:pPr marL="0" lvl="0" indent="0" algn="l" rtl="0">
              <a:spcBef>
                <a:spcPts val="0"/>
              </a:spcBef>
              <a:spcAft>
                <a:spcPts val="0"/>
              </a:spcAft>
              <a:buNone/>
            </a:pPr>
            <a:r>
              <a:rPr lang="en" sz="1700" dirty="0">
                <a:solidFill>
                  <a:srgbClr val="000000"/>
                </a:solidFill>
              </a:rPr>
              <a:t>Honoring this means to recognize that our perspectives and opinions change, including those related to changing a behavior or trying something new, like a treatment option</a:t>
            </a:r>
            <a:endParaRPr sz="1700" dirty="0">
              <a:solidFill>
                <a:srgbClr val="000000"/>
              </a:solidFill>
            </a:endParaRPr>
          </a:p>
          <a:p>
            <a:pPr marL="0" lvl="0" indent="0" algn="l" rtl="0">
              <a:spcBef>
                <a:spcPts val="0"/>
              </a:spcBef>
              <a:spcAft>
                <a:spcPts val="0"/>
              </a:spcAft>
              <a:buNone/>
            </a:pPr>
            <a:endParaRPr sz="1700" dirty="0">
              <a:solidFill>
                <a:srgbClr val="000000"/>
              </a:solidFill>
            </a:endParaRPr>
          </a:p>
          <a:p>
            <a:pPr marL="0" lvl="0" indent="0" algn="l" rtl="0">
              <a:spcBef>
                <a:spcPts val="0"/>
              </a:spcBef>
              <a:spcAft>
                <a:spcPts val="0"/>
              </a:spcAft>
              <a:buNone/>
            </a:pPr>
            <a:r>
              <a:rPr lang="en" sz="1700" dirty="0">
                <a:solidFill>
                  <a:srgbClr val="000000"/>
                </a:solidFill>
              </a:rPr>
              <a:t>Dynamic process! Look for “</a:t>
            </a:r>
            <a:r>
              <a:rPr lang="en" sz="1700" dirty="0" err="1">
                <a:solidFill>
                  <a:srgbClr val="000000"/>
                </a:solidFill>
              </a:rPr>
              <a:t>yessy</a:t>
            </a:r>
            <a:r>
              <a:rPr lang="en" sz="1700" dirty="0">
                <a:solidFill>
                  <a:srgbClr val="000000"/>
                </a:solidFill>
              </a:rPr>
              <a:t>-no’s”</a:t>
            </a:r>
            <a:endParaRPr sz="1700" dirty="0">
              <a:solidFill>
                <a:srgbClr val="000000"/>
              </a:solidFill>
            </a:endParaRPr>
          </a:p>
        </p:txBody>
      </p:sp>
      <p:pic>
        <p:nvPicPr>
          <p:cNvPr id="164" name="Google Shape;164;p25"/>
          <p:cNvPicPr preferRelativeResize="0"/>
          <p:nvPr/>
        </p:nvPicPr>
        <p:blipFill>
          <a:blip r:embed="rId3" cstate="screen">
            <a:alphaModFix amt="55000"/>
            <a:extLst>
              <a:ext uri="{28A0092B-C50C-407E-A947-70E740481C1C}">
                <a14:useLocalDpi xmlns:a14="http://schemas.microsoft.com/office/drawing/2010/main"/>
              </a:ext>
            </a:extLst>
          </a:blip>
          <a:stretch>
            <a:fillRect/>
          </a:stretch>
        </p:blipFill>
        <p:spPr>
          <a:xfrm>
            <a:off x="6540500" y="330600"/>
            <a:ext cx="2212424" cy="12445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Effect transition="in" filter="fade">
                                      <p:cBhvr>
                                        <p:cTn id="7" dur="1000"/>
                                        <p:tgtEl>
                                          <p:spTgt spid="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xEl>
                                              <p:pRg st="1" end="1"/>
                                            </p:txEl>
                                          </p:spTgt>
                                        </p:tgtEl>
                                        <p:attrNameLst>
                                          <p:attrName>style.visibility</p:attrName>
                                        </p:attrNameLst>
                                      </p:cBhvr>
                                      <p:to>
                                        <p:strVal val="visible"/>
                                      </p:to>
                                    </p:set>
                                    <p:animEffect transition="in" filter="fade">
                                      <p:cBhvr>
                                        <p:cTn id="12" dur="1000"/>
                                        <p:tgtEl>
                                          <p:spTgt spid="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
                                            <p:txEl>
                                              <p:pRg st="2" end="2"/>
                                            </p:txEl>
                                          </p:spTgt>
                                        </p:tgtEl>
                                        <p:attrNameLst>
                                          <p:attrName>style.visibility</p:attrName>
                                        </p:attrNameLst>
                                      </p:cBhvr>
                                      <p:to>
                                        <p:strVal val="visible"/>
                                      </p:to>
                                    </p:set>
                                    <p:animEffect transition="in" filter="fade">
                                      <p:cBhvr>
                                        <p:cTn id="17" dur="1000"/>
                                        <p:tgtEl>
                                          <p:spTgt spid="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
                                            <p:txEl>
                                              <p:pRg st="3" end="3"/>
                                            </p:txEl>
                                          </p:spTgt>
                                        </p:tgtEl>
                                        <p:attrNameLst>
                                          <p:attrName>style.visibility</p:attrName>
                                        </p:attrNameLst>
                                      </p:cBhvr>
                                      <p:to>
                                        <p:strVal val="visible"/>
                                      </p:to>
                                    </p:set>
                                    <p:animEffect transition="in" filter="fade">
                                      <p:cBhvr>
                                        <p:cTn id="22" dur="1000"/>
                                        <p:tgtEl>
                                          <p:spTgt spid="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
                                            <p:txEl>
                                              <p:pRg st="4" end="4"/>
                                            </p:txEl>
                                          </p:spTgt>
                                        </p:tgtEl>
                                        <p:attrNameLst>
                                          <p:attrName>style.visibility</p:attrName>
                                        </p:attrNameLst>
                                      </p:cBhvr>
                                      <p:to>
                                        <p:strVal val="visible"/>
                                      </p:to>
                                    </p:set>
                                    <p:animEffect transition="in" filter="fade">
                                      <p:cBhvr>
                                        <p:cTn id="27" dur="1000"/>
                                        <p:tgtEl>
                                          <p:spTgt spid="1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
                                            <p:txEl>
                                              <p:pRg st="5" end="5"/>
                                            </p:txEl>
                                          </p:spTgt>
                                        </p:tgtEl>
                                        <p:attrNameLst>
                                          <p:attrName>style.visibility</p:attrName>
                                        </p:attrNameLst>
                                      </p:cBhvr>
                                      <p:to>
                                        <p:strVal val="visible"/>
                                      </p:to>
                                    </p:set>
                                    <p:animEffect transition="in" filter="fade">
                                      <p:cBhvr>
                                        <p:cTn id="32" dur="1000"/>
                                        <p:tgtEl>
                                          <p:spTgt spid="1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body" idx="1"/>
          </p:nvPr>
        </p:nvSpPr>
        <p:spPr>
          <a:xfrm>
            <a:off x="311700" y="983749"/>
            <a:ext cx="8174100" cy="39513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1700" b="1" dirty="0">
                <a:solidFill>
                  <a:schemeClr val="dk1"/>
                </a:solidFill>
              </a:rPr>
              <a:t>What if they say to stop bringing it up?     Appreciate, Bridge, and Double-Bind</a:t>
            </a:r>
            <a:endParaRPr sz="1700" b="1" dirty="0">
              <a:solidFill>
                <a:schemeClr val="dk1"/>
              </a:solidFill>
            </a:endParaRPr>
          </a:p>
          <a:p>
            <a:pPr marL="0" lvl="0" indent="457200" algn="l" rtl="0">
              <a:spcBef>
                <a:spcPts val="0"/>
              </a:spcBef>
              <a:spcAft>
                <a:spcPts val="0"/>
              </a:spcAft>
              <a:buNone/>
            </a:pPr>
            <a:endParaRPr sz="1700" b="1" dirty="0">
              <a:solidFill>
                <a:schemeClr val="dk1"/>
              </a:solidFill>
            </a:endParaRPr>
          </a:p>
          <a:p>
            <a:pPr marL="0" lvl="0" indent="457200" algn="l" rtl="0">
              <a:spcBef>
                <a:spcPts val="0"/>
              </a:spcBef>
              <a:spcAft>
                <a:spcPts val="0"/>
              </a:spcAft>
              <a:buNone/>
            </a:pPr>
            <a:r>
              <a:rPr lang="en" sz="1700" b="1" dirty="0">
                <a:solidFill>
                  <a:schemeClr val="dk1"/>
                </a:solidFill>
              </a:rPr>
              <a:t>Appreciate and Re-State</a:t>
            </a:r>
            <a:endParaRPr sz="1700" b="1" dirty="0">
              <a:solidFill>
                <a:schemeClr val="dk1"/>
              </a:solidFill>
            </a:endParaRPr>
          </a:p>
          <a:p>
            <a:pPr marL="914400" lvl="0" indent="0" algn="l" rtl="0">
              <a:spcBef>
                <a:spcPts val="0"/>
              </a:spcBef>
              <a:spcAft>
                <a:spcPts val="0"/>
              </a:spcAft>
              <a:buNone/>
            </a:pPr>
            <a:r>
              <a:rPr lang="en" sz="1700" b="1" dirty="0">
                <a:solidFill>
                  <a:srgbClr val="000000"/>
                </a:solidFill>
              </a:rPr>
              <a:t>Appreciate</a:t>
            </a:r>
            <a:r>
              <a:rPr lang="en" sz="1700" dirty="0">
                <a:solidFill>
                  <a:srgbClr val="000000"/>
                </a:solidFill>
              </a:rPr>
              <a:t> them being honest with you about the specific topic</a:t>
            </a:r>
            <a:endParaRPr sz="1700" dirty="0">
              <a:solidFill>
                <a:srgbClr val="000000"/>
              </a:solidFill>
            </a:endParaRPr>
          </a:p>
          <a:p>
            <a:pPr marL="914400" lvl="0" indent="0" algn="l" rtl="0">
              <a:spcBef>
                <a:spcPts val="0"/>
              </a:spcBef>
              <a:spcAft>
                <a:spcPts val="0"/>
              </a:spcAft>
              <a:buNone/>
            </a:pPr>
            <a:r>
              <a:rPr lang="en" sz="1700" dirty="0">
                <a:solidFill>
                  <a:srgbClr val="000000"/>
                </a:solidFill>
              </a:rPr>
              <a:t>“Thank you being so straightforward with me that you don’t want me to bring up GI Psych again as a treatment option.”</a:t>
            </a:r>
            <a:endParaRPr sz="1700" dirty="0">
              <a:solidFill>
                <a:srgbClr val="000000"/>
              </a:solidFill>
            </a:endParaRPr>
          </a:p>
          <a:p>
            <a:pPr marL="0" lvl="0" indent="457200" algn="l" rtl="0">
              <a:spcBef>
                <a:spcPts val="0"/>
              </a:spcBef>
              <a:spcAft>
                <a:spcPts val="0"/>
              </a:spcAft>
              <a:buNone/>
            </a:pPr>
            <a:r>
              <a:rPr lang="en" sz="1700" b="1" dirty="0">
                <a:solidFill>
                  <a:schemeClr val="dk1"/>
                </a:solidFill>
              </a:rPr>
              <a:t>Bridge </a:t>
            </a:r>
            <a:endParaRPr sz="1700" b="1" dirty="0">
              <a:solidFill>
                <a:srgbClr val="000000"/>
              </a:solidFill>
            </a:endParaRPr>
          </a:p>
          <a:p>
            <a:pPr marL="914400" lvl="0" indent="0" algn="l" rtl="0">
              <a:spcBef>
                <a:spcPts val="0"/>
              </a:spcBef>
              <a:spcAft>
                <a:spcPts val="0"/>
              </a:spcAft>
              <a:buNone/>
            </a:pPr>
            <a:r>
              <a:rPr lang="en" sz="1700" b="1" dirty="0">
                <a:solidFill>
                  <a:srgbClr val="000000"/>
                </a:solidFill>
              </a:rPr>
              <a:t>Bridge</a:t>
            </a:r>
            <a:r>
              <a:rPr lang="en" sz="1700" dirty="0">
                <a:solidFill>
                  <a:srgbClr val="000000"/>
                </a:solidFill>
              </a:rPr>
              <a:t> that back to them and to the future of possibility</a:t>
            </a:r>
            <a:endParaRPr sz="1700" dirty="0">
              <a:solidFill>
                <a:srgbClr val="000000"/>
              </a:solidFill>
            </a:endParaRPr>
          </a:p>
          <a:p>
            <a:pPr marL="914400" lvl="0" indent="0" algn="l" rtl="0">
              <a:spcBef>
                <a:spcPts val="0"/>
              </a:spcBef>
              <a:spcAft>
                <a:spcPts val="0"/>
              </a:spcAft>
              <a:buNone/>
            </a:pPr>
            <a:r>
              <a:rPr lang="en" sz="1700" dirty="0">
                <a:solidFill>
                  <a:srgbClr val="000000"/>
                </a:solidFill>
              </a:rPr>
              <a:t>“I want to return the honesty and say that I most likely will bring it up again because it is a part of treatment that we are not addressing and is out of my scope to help with. However, I want to figure out if it’s possible to make it palatable and reasonable for you. I’ll know that if you ever decide to try it, it’s because you’re willing to go out on a long limb and take a risk that I’m recommending, which I can see is a very uncomfortable option!”</a:t>
            </a:r>
            <a:endParaRPr sz="1700" dirty="0">
              <a:solidFill>
                <a:srgbClr val="000000"/>
              </a:solidFill>
            </a:endParaRPr>
          </a:p>
          <a:p>
            <a:pPr marL="0" lvl="0" indent="457200" algn="l" rtl="0">
              <a:spcBef>
                <a:spcPts val="0"/>
              </a:spcBef>
              <a:spcAft>
                <a:spcPts val="0"/>
              </a:spcAft>
              <a:buNone/>
            </a:pPr>
            <a:r>
              <a:rPr lang="en" sz="1700" b="1" dirty="0">
                <a:solidFill>
                  <a:schemeClr val="dk1"/>
                </a:solidFill>
              </a:rPr>
              <a:t>Double Bind</a:t>
            </a:r>
            <a:endParaRPr sz="1700" b="1" dirty="0">
              <a:solidFill>
                <a:schemeClr val="dk1"/>
              </a:solidFill>
            </a:endParaRPr>
          </a:p>
          <a:p>
            <a:pPr marL="914400" lvl="0" indent="0" algn="l" rtl="0">
              <a:spcBef>
                <a:spcPts val="0"/>
              </a:spcBef>
              <a:spcAft>
                <a:spcPts val="0"/>
              </a:spcAft>
              <a:buNone/>
            </a:pPr>
            <a:r>
              <a:rPr lang="en" sz="1700" dirty="0">
                <a:solidFill>
                  <a:srgbClr val="000000"/>
                </a:solidFill>
              </a:rPr>
              <a:t>Give them a </a:t>
            </a:r>
            <a:r>
              <a:rPr lang="en" sz="1700" b="1" dirty="0">
                <a:solidFill>
                  <a:srgbClr val="000000"/>
                </a:solidFill>
              </a:rPr>
              <a:t>double-bind</a:t>
            </a:r>
            <a:r>
              <a:rPr lang="en" sz="1700" dirty="0">
                <a:solidFill>
                  <a:srgbClr val="000000"/>
                </a:solidFill>
              </a:rPr>
              <a:t> option - they don’t choose whether or not it happens, but they can choose </a:t>
            </a:r>
            <a:r>
              <a:rPr lang="en" sz="1700" i="1" dirty="0">
                <a:solidFill>
                  <a:srgbClr val="000000"/>
                </a:solidFill>
              </a:rPr>
              <a:t>when</a:t>
            </a:r>
            <a:r>
              <a:rPr lang="en" sz="1700" dirty="0">
                <a:solidFill>
                  <a:srgbClr val="000000"/>
                </a:solidFill>
              </a:rPr>
              <a:t> it happens</a:t>
            </a:r>
            <a:endParaRPr sz="1700" dirty="0">
              <a:solidFill>
                <a:srgbClr val="000000"/>
              </a:solidFill>
            </a:endParaRPr>
          </a:p>
          <a:p>
            <a:pPr marL="914400" lvl="0" indent="0" algn="l" rtl="0">
              <a:spcBef>
                <a:spcPts val="0"/>
              </a:spcBef>
              <a:spcAft>
                <a:spcPts val="0"/>
              </a:spcAft>
              <a:buNone/>
            </a:pPr>
            <a:r>
              <a:rPr lang="en" sz="1700" dirty="0">
                <a:solidFill>
                  <a:srgbClr val="000000"/>
                </a:solidFill>
              </a:rPr>
              <a:t>“I can agree to not bring it up next session and maybe the following session. Would you rather me wait to bring it up in 2 sessions or 3 sessions from now?”</a:t>
            </a:r>
            <a:endParaRPr sz="1700" dirty="0">
              <a:solidFill>
                <a:srgbClr val="000000"/>
              </a:solidFill>
            </a:endParaRPr>
          </a:p>
        </p:txBody>
      </p:sp>
      <p:sp>
        <p:nvSpPr>
          <p:cNvPr id="170" name="Google Shape;17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“Honor the Ambivalence”</a:t>
            </a:r>
            <a:endParaRPr/>
          </a:p>
        </p:txBody>
      </p:sp>
      <p:pic>
        <p:nvPicPr>
          <p:cNvPr id="171" name="Google Shape;171;p26"/>
          <p:cNvPicPr preferRelativeResize="0"/>
          <p:nvPr/>
        </p:nvPicPr>
        <p:blipFill>
          <a:blip r:embed="rId3" cstate="screen">
            <a:alphaModFix amt="55000"/>
            <a:extLst>
              <a:ext uri="{28A0092B-C50C-407E-A947-70E740481C1C}">
                <a14:useLocalDpi xmlns:a14="http://schemas.microsoft.com/office/drawing/2010/main"/>
              </a:ext>
            </a:extLst>
          </a:blip>
          <a:stretch>
            <a:fillRect/>
          </a:stretch>
        </p:blipFill>
        <p:spPr>
          <a:xfrm>
            <a:off x="6679839" y="330600"/>
            <a:ext cx="2212424" cy="12445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Effect transition="in" filter="fade">
                                      <p:cBhvr>
                                        <p:cTn id="7" dur="1000"/>
                                        <p:tgtEl>
                                          <p:spTgt spid="1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xEl>
                                              <p:pRg st="1" end="1"/>
                                            </p:txEl>
                                          </p:spTgt>
                                        </p:tgtEl>
                                        <p:attrNameLst>
                                          <p:attrName>style.visibility</p:attrName>
                                        </p:attrNameLst>
                                      </p:cBhvr>
                                      <p:to>
                                        <p:strVal val="visible"/>
                                      </p:to>
                                    </p:set>
                                    <p:animEffect transition="in" filter="fade">
                                      <p:cBhvr>
                                        <p:cTn id="12" dur="1000"/>
                                        <p:tgtEl>
                                          <p:spTgt spid="1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
                                            <p:txEl>
                                              <p:pRg st="2" end="2"/>
                                            </p:txEl>
                                          </p:spTgt>
                                        </p:tgtEl>
                                        <p:attrNameLst>
                                          <p:attrName>style.visibility</p:attrName>
                                        </p:attrNameLst>
                                      </p:cBhvr>
                                      <p:to>
                                        <p:strVal val="visible"/>
                                      </p:to>
                                    </p:set>
                                    <p:animEffect transition="in" filter="fade">
                                      <p:cBhvr>
                                        <p:cTn id="17" dur="1000"/>
                                        <p:tgtEl>
                                          <p:spTgt spid="1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
                                            <p:txEl>
                                              <p:pRg st="3" end="3"/>
                                            </p:txEl>
                                          </p:spTgt>
                                        </p:tgtEl>
                                        <p:attrNameLst>
                                          <p:attrName>style.visibility</p:attrName>
                                        </p:attrNameLst>
                                      </p:cBhvr>
                                      <p:to>
                                        <p:strVal val="visible"/>
                                      </p:to>
                                    </p:set>
                                    <p:animEffect transition="in" filter="fade">
                                      <p:cBhvr>
                                        <p:cTn id="22" dur="1000"/>
                                        <p:tgtEl>
                                          <p:spTgt spid="1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9">
                                            <p:txEl>
                                              <p:pRg st="4" end="4"/>
                                            </p:txEl>
                                          </p:spTgt>
                                        </p:tgtEl>
                                        <p:attrNameLst>
                                          <p:attrName>style.visibility</p:attrName>
                                        </p:attrNameLst>
                                      </p:cBhvr>
                                      <p:to>
                                        <p:strVal val="visible"/>
                                      </p:to>
                                    </p:set>
                                    <p:animEffect transition="in" filter="fade">
                                      <p:cBhvr>
                                        <p:cTn id="27" dur="1000"/>
                                        <p:tgtEl>
                                          <p:spTgt spid="1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9">
                                            <p:txEl>
                                              <p:pRg st="5" end="5"/>
                                            </p:txEl>
                                          </p:spTgt>
                                        </p:tgtEl>
                                        <p:attrNameLst>
                                          <p:attrName>style.visibility</p:attrName>
                                        </p:attrNameLst>
                                      </p:cBhvr>
                                      <p:to>
                                        <p:strVal val="visible"/>
                                      </p:to>
                                    </p:set>
                                    <p:animEffect transition="in" filter="fade">
                                      <p:cBhvr>
                                        <p:cTn id="32" dur="1000"/>
                                        <p:tgtEl>
                                          <p:spTgt spid="16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9">
                                            <p:txEl>
                                              <p:pRg st="6" end="6"/>
                                            </p:txEl>
                                          </p:spTgt>
                                        </p:tgtEl>
                                        <p:attrNameLst>
                                          <p:attrName>style.visibility</p:attrName>
                                        </p:attrNameLst>
                                      </p:cBhvr>
                                      <p:to>
                                        <p:strVal val="visible"/>
                                      </p:to>
                                    </p:set>
                                    <p:animEffect transition="in" filter="fade">
                                      <p:cBhvr>
                                        <p:cTn id="37" dur="1000"/>
                                        <p:tgtEl>
                                          <p:spTgt spid="16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9">
                                            <p:txEl>
                                              <p:pRg st="7" end="7"/>
                                            </p:txEl>
                                          </p:spTgt>
                                        </p:tgtEl>
                                        <p:attrNameLst>
                                          <p:attrName>style.visibility</p:attrName>
                                        </p:attrNameLst>
                                      </p:cBhvr>
                                      <p:to>
                                        <p:strVal val="visible"/>
                                      </p:to>
                                    </p:set>
                                    <p:animEffect transition="in" filter="fade">
                                      <p:cBhvr>
                                        <p:cTn id="42" dur="1000"/>
                                        <p:tgtEl>
                                          <p:spTgt spid="16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9">
                                            <p:txEl>
                                              <p:pRg st="8" end="8"/>
                                            </p:txEl>
                                          </p:spTgt>
                                        </p:tgtEl>
                                        <p:attrNameLst>
                                          <p:attrName>style.visibility</p:attrName>
                                        </p:attrNameLst>
                                      </p:cBhvr>
                                      <p:to>
                                        <p:strVal val="visible"/>
                                      </p:to>
                                    </p:set>
                                    <p:animEffect transition="in" filter="fade">
                                      <p:cBhvr>
                                        <p:cTn id="47" dur="1000"/>
                                        <p:tgtEl>
                                          <p:spTgt spid="16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9">
                                            <p:txEl>
                                              <p:pRg st="9" end="9"/>
                                            </p:txEl>
                                          </p:spTgt>
                                        </p:tgtEl>
                                        <p:attrNameLst>
                                          <p:attrName>style.visibility</p:attrName>
                                        </p:attrNameLst>
                                      </p:cBhvr>
                                      <p:to>
                                        <p:strVal val="visible"/>
                                      </p:to>
                                    </p:set>
                                    <p:animEffect transition="in" filter="fade">
                                      <p:cBhvr>
                                        <p:cTn id="52" dur="1000"/>
                                        <p:tgtEl>
                                          <p:spTgt spid="16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9">
                                            <p:txEl>
                                              <p:pRg st="10" end="10"/>
                                            </p:txEl>
                                          </p:spTgt>
                                        </p:tgtEl>
                                        <p:attrNameLst>
                                          <p:attrName>style.visibility</p:attrName>
                                        </p:attrNameLst>
                                      </p:cBhvr>
                                      <p:to>
                                        <p:strVal val="visible"/>
                                      </p:to>
                                    </p:set>
                                    <p:animEffect transition="in" filter="fade">
                                      <p:cBhvr>
                                        <p:cTn id="57" dur="1000"/>
                                        <p:tgtEl>
                                          <p:spTgt spid="16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311700" y="445025"/>
            <a:ext cx="6345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Framework: Backbrain and Forebrain</a:t>
            </a:r>
            <a:endParaRPr/>
          </a:p>
        </p:txBody>
      </p:sp>
      <p:sp>
        <p:nvSpPr>
          <p:cNvPr id="177" name="Google Shape;177;p27"/>
          <p:cNvSpPr txBox="1">
            <a:spLocks noGrp="1"/>
          </p:cNvSpPr>
          <p:nvPr>
            <p:ph type="body" idx="1"/>
          </p:nvPr>
        </p:nvSpPr>
        <p:spPr>
          <a:xfrm>
            <a:off x="311700" y="1152475"/>
            <a:ext cx="6718200" cy="39018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en" dirty="0">
                <a:solidFill>
                  <a:srgbClr val="212121"/>
                </a:solidFill>
              </a:rPr>
              <a:t>It is helpful to think about a person’s brain state in any given moment and what this means for your communication choices:</a:t>
            </a:r>
            <a:endParaRPr dirty="0">
              <a:solidFill>
                <a:srgbClr val="212121"/>
              </a:solidFill>
            </a:endParaRPr>
          </a:p>
          <a:p>
            <a:pPr marL="0" lvl="0" indent="0" algn="l" rtl="0">
              <a:spcBef>
                <a:spcPts val="1000"/>
              </a:spcBef>
              <a:spcAft>
                <a:spcPts val="0"/>
              </a:spcAft>
              <a:buNone/>
            </a:pPr>
            <a:endParaRPr dirty="0">
              <a:solidFill>
                <a:srgbClr val="212121"/>
              </a:solidFill>
            </a:endParaRPr>
          </a:p>
          <a:p>
            <a:pPr marL="0" lvl="0" indent="0" algn="l" rtl="0">
              <a:spcBef>
                <a:spcPts val="0"/>
              </a:spcBef>
              <a:spcAft>
                <a:spcPts val="0"/>
              </a:spcAft>
              <a:buNone/>
            </a:pPr>
            <a:r>
              <a:rPr lang="en" b="1" dirty="0">
                <a:solidFill>
                  <a:schemeClr val="dk1"/>
                </a:solidFill>
              </a:rPr>
              <a:t>Forebrain</a:t>
            </a:r>
            <a:endParaRPr b="1" dirty="0">
              <a:solidFill>
                <a:schemeClr val="dk1"/>
              </a:solidFill>
            </a:endParaRPr>
          </a:p>
          <a:p>
            <a:pPr marL="0" lvl="0" indent="0" algn="l" rtl="0">
              <a:spcBef>
                <a:spcPts val="0"/>
              </a:spcBef>
              <a:spcAft>
                <a:spcPts val="0"/>
              </a:spcAft>
              <a:buNone/>
            </a:pPr>
            <a:r>
              <a:rPr lang="en" dirty="0">
                <a:solidFill>
                  <a:srgbClr val="212121"/>
                </a:solidFill>
              </a:rPr>
              <a:t>	Able to process emotional and conceptual information</a:t>
            </a:r>
            <a:endParaRPr dirty="0">
              <a:solidFill>
                <a:srgbClr val="212121"/>
              </a:solidFill>
            </a:endParaRPr>
          </a:p>
          <a:p>
            <a:pPr marL="0" lvl="0" indent="0" algn="l" rtl="0">
              <a:spcBef>
                <a:spcPts val="0"/>
              </a:spcBef>
              <a:spcAft>
                <a:spcPts val="0"/>
              </a:spcAft>
              <a:buNone/>
            </a:pPr>
            <a:r>
              <a:rPr lang="en" dirty="0">
                <a:solidFill>
                  <a:srgbClr val="212121"/>
                </a:solidFill>
              </a:rPr>
              <a:t>	Communicate clearly, both expression and comprehension</a:t>
            </a:r>
            <a:endParaRPr dirty="0">
              <a:solidFill>
                <a:srgbClr val="212121"/>
              </a:solidFill>
            </a:endParaRPr>
          </a:p>
          <a:p>
            <a:pPr marL="0" lvl="0" indent="0" algn="l" rtl="0">
              <a:spcBef>
                <a:spcPts val="1200"/>
              </a:spcBef>
              <a:spcAft>
                <a:spcPts val="0"/>
              </a:spcAft>
              <a:buNone/>
            </a:pPr>
            <a:r>
              <a:rPr lang="en" b="1" dirty="0" err="1">
                <a:solidFill>
                  <a:schemeClr val="dk1"/>
                </a:solidFill>
              </a:rPr>
              <a:t>Backbrain</a:t>
            </a:r>
            <a:endParaRPr b="1" dirty="0">
              <a:solidFill>
                <a:schemeClr val="dk1"/>
              </a:solidFill>
            </a:endParaRPr>
          </a:p>
          <a:p>
            <a:pPr marL="0" lvl="0" indent="0" algn="l" rtl="0">
              <a:spcBef>
                <a:spcPts val="0"/>
              </a:spcBef>
              <a:spcAft>
                <a:spcPts val="0"/>
              </a:spcAft>
              <a:buNone/>
            </a:pPr>
            <a:r>
              <a:rPr lang="en" dirty="0">
                <a:solidFill>
                  <a:srgbClr val="212121"/>
                </a:solidFill>
              </a:rPr>
              <a:t>	Good fighter and survivor</a:t>
            </a:r>
            <a:endParaRPr dirty="0">
              <a:solidFill>
                <a:srgbClr val="212121"/>
              </a:solidFill>
            </a:endParaRPr>
          </a:p>
          <a:p>
            <a:pPr marL="0" lvl="0" indent="0" algn="l" rtl="0">
              <a:spcBef>
                <a:spcPts val="0"/>
              </a:spcBef>
              <a:spcAft>
                <a:spcPts val="0"/>
              </a:spcAft>
              <a:buNone/>
            </a:pPr>
            <a:r>
              <a:rPr lang="en" dirty="0">
                <a:solidFill>
                  <a:srgbClr val="212121"/>
                </a:solidFill>
              </a:rPr>
              <a:t>	Not good at understanding the perspectives of others</a:t>
            </a:r>
            <a:endParaRPr dirty="0">
              <a:solidFill>
                <a:srgbClr val="212121"/>
              </a:solidFill>
            </a:endParaRPr>
          </a:p>
          <a:p>
            <a:pPr marL="0" lvl="0" indent="0" algn="l" rtl="0">
              <a:spcBef>
                <a:spcPts val="0"/>
              </a:spcBef>
              <a:spcAft>
                <a:spcPts val="0"/>
              </a:spcAft>
              <a:buNone/>
            </a:pPr>
            <a:r>
              <a:rPr lang="en" dirty="0">
                <a:solidFill>
                  <a:srgbClr val="212121"/>
                </a:solidFill>
              </a:rPr>
              <a:t>	Great at detecting threats</a:t>
            </a:r>
            <a:endParaRPr dirty="0">
              <a:solidFill>
                <a:srgbClr val="212121"/>
              </a:solidFill>
            </a:endParaRPr>
          </a:p>
          <a:p>
            <a:pPr marL="0" lvl="0" indent="0" algn="l" rtl="0">
              <a:spcBef>
                <a:spcPts val="0"/>
              </a:spcBef>
              <a:spcAft>
                <a:spcPts val="0"/>
              </a:spcAft>
              <a:buNone/>
            </a:pPr>
            <a:r>
              <a:rPr lang="en" dirty="0">
                <a:solidFill>
                  <a:srgbClr val="212121"/>
                </a:solidFill>
              </a:rPr>
              <a:t>	Not good at understanding conceptual information accurately</a:t>
            </a:r>
            <a:endParaRPr dirty="0">
              <a:solidFill>
                <a:srgbClr val="212121"/>
              </a:solidFill>
            </a:endParaRPr>
          </a:p>
        </p:txBody>
      </p:sp>
      <p:pic>
        <p:nvPicPr>
          <p:cNvPr id="178" name="Google Shape;178;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99100" y="114075"/>
            <a:ext cx="1885075" cy="1357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Effect transition="in" filter="fade">
                                      <p:cBhvr>
                                        <p:cTn id="7" dur="1000"/>
                                        <p:tgtEl>
                                          <p:spTgt spid="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xEl>
                                              <p:pRg st="2" end="2"/>
                                            </p:txEl>
                                          </p:spTgt>
                                        </p:tgtEl>
                                        <p:attrNameLst>
                                          <p:attrName>style.visibility</p:attrName>
                                        </p:attrNameLst>
                                      </p:cBhvr>
                                      <p:to>
                                        <p:strVal val="visible"/>
                                      </p:to>
                                    </p:set>
                                    <p:animEffect transition="in" filter="fade">
                                      <p:cBhvr>
                                        <p:cTn id="12" dur="1000"/>
                                        <p:tgtEl>
                                          <p:spTgt spid="17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7">
                                            <p:txEl>
                                              <p:pRg st="3" end="3"/>
                                            </p:txEl>
                                          </p:spTgt>
                                        </p:tgtEl>
                                        <p:attrNameLst>
                                          <p:attrName>style.visibility</p:attrName>
                                        </p:attrNameLst>
                                      </p:cBhvr>
                                      <p:to>
                                        <p:strVal val="visible"/>
                                      </p:to>
                                    </p:set>
                                    <p:animEffect transition="in" filter="fade">
                                      <p:cBhvr>
                                        <p:cTn id="17" dur="1000"/>
                                        <p:tgtEl>
                                          <p:spTgt spid="17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7">
                                            <p:txEl>
                                              <p:pRg st="4" end="4"/>
                                            </p:txEl>
                                          </p:spTgt>
                                        </p:tgtEl>
                                        <p:attrNameLst>
                                          <p:attrName>style.visibility</p:attrName>
                                        </p:attrNameLst>
                                      </p:cBhvr>
                                      <p:to>
                                        <p:strVal val="visible"/>
                                      </p:to>
                                    </p:set>
                                    <p:animEffect transition="in" filter="fade">
                                      <p:cBhvr>
                                        <p:cTn id="22" dur="1000"/>
                                        <p:tgtEl>
                                          <p:spTgt spid="17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7">
                                            <p:txEl>
                                              <p:pRg st="5" end="5"/>
                                            </p:txEl>
                                          </p:spTgt>
                                        </p:tgtEl>
                                        <p:attrNameLst>
                                          <p:attrName>style.visibility</p:attrName>
                                        </p:attrNameLst>
                                      </p:cBhvr>
                                      <p:to>
                                        <p:strVal val="visible"/>
                                      </p:to>
                                    </p:set>
                                    <p:animEffect transition="in" filter="fade">
                                      <p:cBhvr>
                                        <p:cTn id="27" dur="1000"/>
                                        <p:tgtEl>
                                          <p:spTgt spid="17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7">
                                            <p:txEl>
                                              <p:pRg st="6" end="6"/>
                                            </p:txEl>
                                          </p:spTgt>
                                        </p:tgtEl>
                                        <p:attrNameLst>
                                          <p:attrName>style.visibility</p:attrName>
                                        </p:attrNameLst>
                                      </p:cBhvr>
                                      <p:to>
                                        <p:strVal val="visible"/>
                                      </p:to>
                                    </p:set>
                                    <p:animEffect transition="in" filter="fade">
                                      <p:cBhvr>
                                        <p:cTn id="32" dur="1000"/>
                                        <p:tgtEl>
                                          <p:spTgt spid="17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7">
                                            <p:txEl>
                                              <p:pRg st="7" end="7"/>
                                            </p:txEl>
                                          </p:spTgt>
                                        </p:tgtEl>
                                        <p:attrNameLst>
                                          <p:attrName>style.visibility</p:attrName>
                                        </p:attrNameLst>
                                      </p:cBhvr>
                                      <p:to>
                                        <p:strVal val="visible"/>
                                      </p:to>
                                    </p:set>
                                    <p:animEffect transition="in" filter="fade">
                                      <p:cBhvr>
                                        <p:cTn id="37" dur="1000"/>
                                        <p:tgtEl>
                                          <p:spTgt spid="17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7">
                                            <p:txEl>
                                              <p:pRg st="8" end="8"/>
                                            </p:txEl>
                                          </p:spTgt>
                                        </p:tgtEl>
                                        <p:attrNameLst>
                                          <p:attrName>style.visibility</p:attrName>
                                        </p:attrNameLst>
                                      </p:cBhvr>
                                      <p:to>
                                        <p:strVal val="visible"/>
                                      </p:to>
                                    </p:set>
                                    <p:animEffect transition="in" filter="fade">
                                      <p:cBhvr>
                                        <p:cTn id="42" dur="1000"/>
                                        <p:tgtEl>
                                          <p:spTgt spid="17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7">
                                            <p:txEl>
                                              <p:pRg st="9" end="9"/>
                                            </p:txEl>
                                          </p:spTgt>
                                        </p:tgtEl>
                                        <p:attrNameLst>
                                          <p:attrName>style.visibility</p:attrName>
                                        </p:attrNameLst>
                                      </p:cBhvr>
                                      <p:to>
                                        <p:strVal val="visible"/>
                                      </p:to>
                                    </p:set>
                                    <p:animEffect transition="in" filter="fade">
                                      <p:cBhvr>
                                        <p:cTn id="47" dur="1000"/>
                                        <p:tgtEl>
                                          <p:spTgt spid="17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body" idx="1"/>
          </p:nvPr>
        </p:nvSpPr>
        <p:spPr>
          <a:xfrm>
            <a:off x="311700" y="1017725"/>
            <a:ext cx="8520600" cy="3744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Notice that the person is or might be in backbrain</a:t>
            </a:r>
            <a:endParaRPr>
              <a:solidFill>
                <a:srgbClr val="000000"/>
              </a:solidFill>
            </a:endParaRPr>
          </a:p>
          <a:p>
            <a:pPr marL="457200" lvl="0" indent="-342900" algn="l" rtl="0">
              <a:spcBef>
                <a:spcPts val="1000"/>
              </a:spcBef>
              <a:spcAft>
                <a:spcPts val="0"/>
              </a:spcAft>
              <a:buClr>
                <a:srgbClr val="000000"/>
              </a:buClr>
              <a:buSzPts val="1800"/>
              <a:buAutoNum type="arabicPeriod"/>
            </a:pPr>
            <a:r>
              <a:rPr lang="en">
                <a:solidFill>
                  <a:srgbClr val="000000"/>
                </a:solidFill>
              </a:rPr>
              <a:t>State their perspective, ask for feedback</a:t>
            </a:r>
            <a:endParaRPr>
              <a:solidFill>
                <a:srgbClr val="000000"/>
              </a:solidFill>
            </a:endParaRPr>
          </a:p>
          <a:p>
            <a:pPr marL="457200" lvl="0" indent="-342900" algn="l" rtl="0">
              <a:spcBef>
                <a:spcPts val="1000"/>
              </a:spcBef>
              <a:spcAft>
                <a:spcPts val="0"/>
              </a:spcAft>
              <a:buClr>
                <a:srgbClr val="000000"/>
              </a:buClr>
              <a:buSzPts val="1800"/>
              <a:buAutoNum type="arabicPeriod"/>
            </a:pPr>
            <a:r>
              <a:rPr lang="en">
                <a:solidFill>
                  <a:srgbClr val="000000"/>
                </a:solidFill>
              </a:rPr>
              <a:t>Ask to state or re-state your point of view</a:t>
            </a:r>
            <a:endParaRPr>
              <a:solidFill>
                <a:srgbClr val="000000"/>
              </a:solidFill>
            </a:endParaRPr>
          </a:p>
          <a:p>
            <a:pPr marL="457200" lvl="0" indent="-342900" algn="l" rtl="0">
              <a:spcBef>
                <a:spcPts val="1000"/>
              </a:spcBef>
              <a:spcAft>
                <a:spcPts val="0"/>
              </a:spcAft>
              <a:buClr>
                <a:srgbClr val="000000"/>
              </a:buClr>
              <a:buSzPts val="1800"/>
              <a:buAutoNum type="arabicPeriod"/>
            </a:pPr>
            <a:r>
              <a:rPr lang="en">
                <a:solidFill>
                  <a:srgbClr val="000000"/>
                </a:solidFill>
              </a:rPr>
              <a:t>Ask them to re-state what you said</a:t>
            </a:r>
            <a:endParaRPr>
              <a:solidFill>
                <a:srgbClr val="000000"/>
              </a:solidFill>
            </a:endParaRPr>
          </a:p>
          <a:p>
            <a:pPr marL="0" lvl="0" indent="0" algn="l" rtl="0">
              <a:spcBef>
                <a:spcPts val="1000"/>
              </a:spcBef>
              <a:spcAft>
                <a:spcPts val="0"/>
              </a:spcAft>
              <a:buNone/>
            </a:pPr>
            <a:endParaRPr>
              <a:solidFill>
                <a:srgbClr val="000000"/>
              </a:solidFill>
            </a:endParaRPr>
          </a:p>
          <a:p>
            <a:pPr marL="0" lvl="0" indent="0" algn="ctr" rtl="0">
              <a:spcBef>
                <a:spcPts val="0"/>
              </a:spcBef>
              <a:spcAft>
                <a:spcPts val="0"/>
              </a:spcAft>
              <a:buNone/>
            </a:pPr>
            <a:r>
              <a:rPr lang="en">
                <a:solidFill>
                  <a:srgbClr val="000000"/>
                </a:solidFill>
              </a:rPr>
              <a:t>Overall message: slow down the communication</a:t>
            </a:r>
            <a:endParaRPr>
              <a:solidFill>
                <a:srgbClr val="000000"/>
              </a:solidFill>
            </a:endParaRPr>
          </a:p>
        </p:txBody>
      </p:sp>
      <p:sp>
        <p:nvSpPr>
          <p:cNvPr id="184" name="Google Shape;18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Strategies for Someone in Backbrain</a:t>
            </a:r>
            <a:endParaRPr/>
          </a:p>
        </p:txBody>
      </p:sp>
      <p:pic>
        <p:nvPicPr>
          <p:cNvPr id="185" name="Google Shape;185;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26850" y="114075"/>
            <a:ext cx="1057325" cy="761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animEffect transition="in" filter="fade">
                                      <p:cBhvr>
                                        <p:cTn id="7" dur="1000"/>
                                        <p:tgtEl>
                                          <p:spTgt spid="1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xEl>
                                              <p:pRg st="1" end="1"/>
                                            </p:txEl>
                                          </p:spTgt>
                                        </p:tgtEl>
                                        <p:attrNameLst>
                                          <p:attrName>style.visibility</p:attrName>
                                        </p:attrNameLst>
                                      </p:cBhvr>
                                      <p:to>
                                        <p:strVal val="visible"/>
                                      </p:to>
                                    </p:set>
                                    <p:animEffect transition="in" filter="fade">
                                      <p:cBhvr>
                                        <p:cTn id="12" dur="1000"/>
                                        <p:tgtEl>
                                          <p:spTgt spid="1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xEl>
                                              <p:pRg st="2" end="2"/>
                                            </p:txEl>
                                          </p:spTgt>
                                        </p:tgtEl>
                                        <p:attrNameLst>
                                          <p:attrName>style.visibility</p:attrName>
                                        </p:attrNameLst>
                                      </p:cBhvr>
                                      <p:to>
                                        <p:strVal val="visible"/>
                                      </p:to>
                                    </p:set>
                                    <p:animEffect transition="in" filter="fade">
                                      <p:cBhvr>
                                        <p:cTn id="17" dur="1000"/>
                                        <p:tgtEl>
                                          <p:spTgt spid="1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
                                            <p:txEl>
                                              <p:pRg st="3" end="3"/>
                                            </p:txEl>
                                          </p:spTgt>
                                        </p:tgtEl>
                                        <p:attrNameLst>
                                          <p:attrName>style.visibility</p:attrName>
                                        </p:attrNameLst>
                                      </p:cBhvr>
                                      <p:to>
                                        <p:strVal val="visible"/>
                                      </p:to>
                                    </p:set>
                                    <p:animEffect transition="in" filter="fade">
                                      <p:cBhvr>
                                        <p:cTn id="22" dur="1000"/>
                                        <p:tgtEl>
                                          <p:spTgt spid="1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3">
                                            <p:txEl>
                                              <p:pRg st="4" end="4"/>
                                            </p:txEl>
                                          </p:spTgt>
                                        </p:tgtEl>
                                        <p:attrNameLst>
                                          <p:attrName>style.visibility</p:attrName>
                                        </p:attrNameLst>
                                      </p:cBhvr>
                                      <p:to>
                                        <p:strVal val="visible"/>
                                      </p:to>
                                    </p:set>
                                    <p:animEffect transition="in" filter="fade">
                                      <p:cBhvr>
                                        <p:cTn id="27" dur="1000"/>
                                        <p:tgtEl>
                                          <p:spTgt spid="1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3">
                                            <p:txEl>
                                              <p:pRg st="5" end="5"/>
                                            </p:txEl>
                                          </p:spTgt>
                                        </p:tgtEl>
                                        <p:attrNameLst>
                                          <p:attrName>style.visibility</p:attrName>
                                        </p:attrNameLst>
                                      </p:cBhvr>
                                      <p:to>
                                        <p:strVal val="visible"/>
                                      </p:to>
                                    </p:set>
                                    <p:animEffect transition="in" filter="fade">
                                      <p:cBhvr>
                                        <p:cTn id="32" dur="1000"/>
                                        <p:tgtEl>
                                          <p:spTgt spid="1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3">
                                            <p:txEl>
                                              <p:pRg st="6" end="6"/>
                                            </p:txEl>
                                          </p:spTgt>
                                        </p:tgtEl>
                                        <p:attrNameLst>
                                          <p:attrName>style.visibility</p:attrName>
                                        </p:attrNameLst>
                                      </p:cBhvr>
                                      <p:to>
                                        <p:strVal val="visible"/>
                                      </p:to>
                                    </p:set>
                                    <p:animEffect transition="in" filter="fade">
                                      <p:cBhvr>
                                        <p:cTn id="37" dur="1000"/>
                                        <p:tgtEl>
                                          <p:spTgt spid="1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body" idx="1"/>
          </p:nvPr>
        </p:nvSpPr>
        <p:spPr>
          <a:xfrm>
            <a:off x="4572000" y="1634113"/>
            <a:ext cx="3980700" cy="1506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solidFill>
                  <a:srgbClr val="212121"/>
                </a:solidFill>
              </a:rPr>
              <a:t>The provider might see</a:t>
            </a:r>
            <a:endParaRPr b="1">
              <a:solidFill>
                <a:srgbClr val="212121"/>
              </a:solidFill>
            </a:endParaRPr>
          </a:p>
          <a:p>
            <a:pPr marL="457200" lvl="0" indent="-330200" algn="l" rtl="0">
              <a:spcBef>
                <a:spcPts val="0"/>
              </a:spcBef>
              <a:spcAft>
                <a:spcPts val="0"/>
              </a:spcAft>
              <a:buClr>
                <a:srgbClr val="212121"/>
              </a:buClr>
              <a:buSzPts val="1600"/>
              <a:buChar char="●"/>
            </a:pPr>
            <a:r>
              <a:rPr lang="en" sz="1600">
                <a:solidFill>
                  <a:srgbClr val="212121"/>
                </a:solidFill>
              </a:rPr>
              <a:t>Withdrawing or checking out, talking less or giving shorter answers</a:t>
            </a:r>
            <a:endParaRPr sz="1600">
              <a:solidFill>
                <a:srgbClr val="212121"/>
              </a:solidFill>
            </a:endParaRPr>
          </a:p>
          <a:p>
            <a:pPr marL="457200" lvl="0" indent="-330200" algn="l" rtl="0">
              <a:spcBef>
                <a:spcPts val="0"/>
              </a:spcBef>
              <a:spcAft>
                <a:spcPts val="0"/>
              </a:spcAft>
              <a:buClr>
                <a:srgbClr val="212121"/>
              </a:buClr>
              <a:buSzPts val="1600"/>
              <a:buChar char="●"/>
            </a:pPr>
            <a:r>
              <a:rPr lang="en" sz="1600">
                <a:solidFill>
                  <a:srgbClr val="212121"/>
                </a:solidFill>
              </a:rPr>
              <a:t>Anger or upset</a:t>
            </a:r>
            <a:endParaRPr sz="1600">
              <a:solidFill>
                <a:srgbClr val="212121"/>
              </a:solidFill>
            </a:endParaRPr>
          </a:p>
        </p:txBody>
      </p:sp>
      <p:sp>
        <p:nvSpPr>
          <p:cNvPr id="191" name="Google Shape;191;p29"/>
          <p:cNvSpPr txBox="1">
            <a:spLocks noGrp="1"/>
          </p:cNvSpPr>
          <p:nvPr>
            <p:ph type="body" idx="1"/>
          </p:nvPr>
        </p:nvSpPr>
        <p:spPr>
          <a:xfrm>
            <a:off x="732625" y="1573980"/>
            <a:ext cx="3476400" cy="1626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solidFill>
                  <a:srgbClr val="212121"/>
                </a:solidFill>
              </a:rPr>
              <a:t>The patient might “feel”</a:t>
            </a:r>
            <a:endParaRPr b="1">
              <a:solidFill>
                <a:srgbClr val="212121"/>
              </a:solidFill>
            </a:endParaRPr>
          </a:p>
          <a:p>
            <a:pPr marL="457200" lvl="0" indent="-330200" algn="l" rtl="0">
              <a:spcBef>
                <a:spcPts val="0"/>
              </a:spcBef>
              <a:spcAft>
                <a:spcPts val="0"/>
              </a:spcAft>
              <a:buClr>
                <a:srgbClr val="212121"/>
              </a:buClr>
              <a:buSzPts val="1600"/>
              <a:buChar char="●"/>
            </a:pPr>
            <a:r>
              <a:rPr lang="en" sz="1600">
                <a:solidFill>
                  <a:srgbClr val="212121"/>
                </a:solidFill>
              </a:rPr>
              <a:t>Lectured</a:t>
            </a:r>
            <a:endParaRPr sz="1600">
              <a:solidFill>
                <a:srgbClr val="212121"/>
              </a:solidFill>
            </a:endParaRPr>
          </a:p>
          <a:p>
            <a:pPr marL="457200" lvl="0" indent="-330200" algn="l" rtl="0">
              <a:spcBef>
                <a:spcPts val="0"/>
              </a:spcBef>
              <a:spcAft>
                <a:spcPts val="0"/>
              </a:spcAft>
              <a:buClr>
                <a:srgbClr val="212121"/>
              </a:buClr>
              <a:buSzPts val="1600"/>
              <a:buChar char="●"/>
            </a:pPr>
            <a:r>
              <a:rPr lang="en" sz="1600">
                <a:solidFill>
                  <a:srgbClr val="212121"/>
                </a:solidFill>
              </a:rPr>
              <a:t>Belittled</a:t>
            </a:r>
            <a:endParaRPr sz="1600">
              <a:solidFill>
                <a:srgbClr val="212121"/>
              </a:solidFill>
            </a:endParaRPr>
          </a:p>
          <a:p>
            <a:pPr marL="457200" lvl="0" indent="-330200" algn="l" rtl="0">
              <a:spcBef>
                <a:spcPts val="0"/>
              </a:spcBef>
              <a:spcAft>
                <a:spcPts val="0"/>
              </a:spcAft>
              <a:buClr>
                <a:srgbClr val="212121"/>
              </a:buClr>
              <a:buSzPts val="1600"/>
              <a:buChar char="●"/>
            </a:pPr>
            <a:r>
              <a:rPr lang="en" sz="1600">
                <a:solidFill>
                  <a:srgbClr val="212121"/>
                </a:solidFill>
              </a:rPr>
              <a:t>Ignored</a:t>
            </a:r>
            <a:endParaRPr sz="1600">
              <a:solidFill>
                <a:srgbClr val="212121"/>
              </a:solidFill>
            </a:endParaRPr>
          </a:p>
        </p:txBody>
      </p:sp>
      <p:sp>
        <p:nvSpPr>
          <p:cNvPr id="192" name="Google Shape;192;p29"/>
          <p:cNvSpPr txBox="1">
            <a:spLocks noGrp="1"/>
          </p:cNvSpPr>
          <p:nvPr>
            <p:ph type="title"/>
          </p:nvPr>
        </p:nvSpPr>
        <p:spPr>
          <a:xfrm>
            <a:off x="311700" y="445025"/>
            <a:ext cx="8520600" cy="1014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Strategies for Someone in Backbrain</a:t>
            </a:r>
            <a:endParaRPr/>
          </a:p>
          <a:p>
            <a:pPr marL="457200" lvl="0" indent="-331470" algn="ctr" rtl="0">
              <a:lnSpc>
                <a:spcPct val="115000"/>
              </a:lnSpc>
              <a:spcBef>
                <a:spcPts val="1000"/>
              </a:spcBef>
              <a:spcAft>
                <a:spcPts val="1200"/>
              </a:spcAft>
              <a:buClr>
                <a:schemeClr val="dk1"/>
              </a:buClr>
              <a:buSzPct val="100000"/>
              <a:buFont typeface="Average"/>
              <a:buAutoNum type="arabicPeriod"/>
            </a:pPr>
            <a:r>
              <a:rPr lang="en" sz="1800" i="1">
                <a:latin typeface="Average"/>
                <a:ea typeface="Average"/>
                <a:cs typeface="Average"/>
                <a:sym typeface="Average"/>
              </a:rPr>
              <a:t>Notice that the person is or might be in backbrain</a:t>
            </a:r>
            <a:endParaRPr sz="1800" i="1">
              <a:latin typeface="Average"/>
              <a:ea typeface="Average"/>
              <a:cs typeface="Average"/>
              <a:sym typeface="Average"/>
            </a:endParaRPr>
          </a:p>
        </p:txBody>
      </p:sp>
      <p:pic>
        <p:nvPicPr>
          <p:cNvPr id="193" name="Google Shape;193;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26850" y="114075"/>
            <a:ext cx="1057325" cy="761475"/>
          </a:xfrm>
          <a:prstGeom prst="rect">
            <a:avLst/>
          </a:prstGeom>
          <a:noFill/>
          <a:ln>
            <a:noFill/>
          </a:ln>
        </p:spPr>
      </p:pic>
      <p:sp>
        <p:nvSpPr>
          <p:cNvPr id="194" name="Google Shape;194;p29"/>
          <p:cNvSpPr txBox="1">
            <a:spLocks noGrp="1"/>
          </p:cNvSpPr>
          <p:nvPr>
            <p:ph type="body" idx="1"/>
          </p:nvPr>
        </p:nvSpPr>
        <p:spPr>
          <a:xfrm>
            <a:off x="344400" y="3315496"/>
            <a:ext cx="8455200" cy="910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1400" i="1">
                <a:solidFill>
                  <a:srgbClr val="212121"/>
                </a:solidFill>
              </a:rPr>
              <a:t>As an aside, sometimes, the person feels relief for you bringing it up because they didn’t know how to!</a:t>
            </a:r>
            <a:endParaRPr sz="1400" i="1">
              <a:solidFill>
                <a:srgbClr val="212121"/>
              </a:solidFill>
            </a:endParaRPr>
          </a:p>
        </p:txBody>
      </p:sp>
      <p:sp>
        <p:nvSpPr>
          <p:cNvPr id="195" name="Google Shape;195;p29"/>
          <p:cNvSpPr txBox="1">
            <a:spLocks noGrp="1"/>
          </p:cNvSpPr>
          <p:nvPr>
            <p:ph type="body" idx="1"/>
          </p:nvPr>
        </p:nvSpPr>
        <p:spPr>
          <a:xfrm>
            <a:off x="311700" y="3971020"/>
            <a:ext cx="8455200" cy="8772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1200"/>
              </a:spcAft>
              <a:buNone/>
            </a:pPr>
            <a:r>
              <a:rPr lang="en">
                <a:solidFill>
                  <a:srgbClr val="212121"/>
                </a:solidFill>
              </a:rPr>
              <a:t>To successfully talk about something that someone doesn’t want to talk about, you need to strategically</a:t>
            </a:r>
            <a:r>
              <a:rPr lang="en">
                <a:solidFill>
                  <a:schemeClr val="dk1"/>
                </a:solidFill>
              </a:rPr>
              <a:t> communicate to balance forebrain and backbrain activity</a:t>
            </a:r>
            <a:r>
              <a:rPr lang="en">
                <a:solidFill>
                  <a:srgbClr val="212121"/>
                </a:solidFill>
              </a:rPr>
              <a:t>.</a:t>
            </a:r>
            <a:endParaRPr>
              <a:solidFill>
                <a:srgbClr val="21212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fade">
                                      <p:cBhvr>
                                        <p:cTn id="12" dur="1000"/>
                                        <p:tgtEl>
                                          <p:spTgt spid="1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fade">
                                      <p:cBhvr>
                                        <p:cTn id="17" dur="1000"/>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5"/>
                                        </p:tgtEl>
                                        <p:attrNameLst>
                                          <p:attrName>style.visibility</p:attrName>
                                        </p:attrNameLst>
                                      </p:cBhvr>
                                      <p:to>
                                        <p:strVal val="visible"/>
                                      </p:to>
                                    </p:set>
                                    <p:animEffect transition="in" filter="fade">
                                      <p:cBhvr>
                                        <p:cTn id="22"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body" idx="1"/>
          </p:nvPr>
        </p:nvSpPr>
        <p:spPr>
          <a:xfrm>
            <a:off x="311700" y="1226392"/>
            <a:ext cx="8520600" cy="2049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solidFill>
                  <a:schemeClr val="dk1"/>
                </a:solidFill>
              </a:rPr>
              <a:t>Pivot to (1) saying their perspective followed by (2) a complex question:</a:t>
            </a:r>
            <a:endParaRPr b="1">
              <a:solidFill>
                <a:schemeClr val="dk1"/>
              </a:solidFill>
            </a:endParaRPr>
          </a:p>
          <a:p>
            <a:pPr marL="457200" lvl="0" indent="-342900" algn="l" rtl="0">
              <a:spcBef>
                <a:spcPts val="0"/>
              </a:spcBef>
              <a:spcAft>
                <a:spcPts val="0"/>
              </a:spcAft>
              <a:buClr>
                <a:srgbClr val="212121"/>
              </a:buClr>
              <a:buSzPts val="1800"/>
              <a:buAutoNum type="arabicPeriod"/>
            </a:pPr>
            <a:r>
              <a:rPr lang="en">
                <a:solidFill>
                  <a:srgbClr val="212121"/>
                </a:solidFill>
              </a:rPr>
              <a:t>“I want to back up to make sure I understand your perspective. You’re saying that you don’t want me to bring up GI Psych anymore because you do not think you have any psychological problems that could be affecting your gut. I expect that you also might be thinking that I don’t really respect you or your opinions because I keep bringing this up.”</a:t>
            </a:r>
            <a:endParaRPr>
              <a:solidFill>
                <a:srgbClr val="212121"/>
              </a:solidFill>
            </a:endParaRPr>
          </a:p>
        </p:txBody>
      </p:sp>
      <p:sp>
        <p:nvSpPr>
          <p:cNvPr id="201" name="Google Shape;201;p30"/>
          <p:cNvSpPr txBox="1">
            <a:spLocks noGrp="1"/>
          </p:cNvSpPr>
          <p:nvPr>
            <p:ph type="title"/>
          </p:nvPr>
        </p:nvSpPr>
        <p:spPr>
          <a:xfrm>
            <a:off x="311700" y="302850"/>
            <a:ext cx="8520600" cy="923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Strategies for Someone in Backbrain</a:t>
            </a:r>
            <a:endParaRPr/>
          </a:p>
          <a:p>
            <a:pPr marL="457200" lvl="0" indent="-331470" algn="ctr" rtl="0">
              <a:lnSpc>
                <a:spcPct val="115000"/>
              </a:lnSpc>
              <a:spcBef>
                <a:spcPts val="1000"/>
              </a:spcBef>
              <a:spcAft>
                <a:spcPts val="1200"/>
              </a:spcAft>
              <a:buClr>
                <a:schemeClr val="dk1"/>
              </a:buClr>
              <a:buSzPct val="100000"/>
              <a:buFont typeface="Average"/>
              <a:buAutoNum type="arabicPeriod" startAt="2"/>
            </a:pPr>
            <a:r>
              <a:rPr lang="en" sz="1800" i="1">
                <a:latin typeface="Average"/>
                <a:ea typeface="Average"/>
                <a:cs typeface="Average"/>
                <a:sym typeface="Average"/>
              </a:rPr>
              <a:t>State their perspective, ask for feedback</a:t>
            </a:r>
            <a:endParaRPr sz="2022" b="1">
              <a:latin typeface="Average"/>
              <a:ea typeface="Average"/>
              <a:cs typeface="Average"/>
              <a:sym typeface="Average"/>
            </a:endParaRPr>
          </a:p>
        </p:txBody>
      </p:sp>
      <p:pic>
        <p:nvPicPr>
          <p:cNvPr id="202" name="Google Shape;202;p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26850" y="114075"/>
            <a:ext cx="1057325" cy="761475"/>
          </a:xfrm>
          <a:prstGeom prst="rect">
            <a:avLst/>
          </a:prstGeom>
          <a:noFill/>
          <a:ln>
            <a:noFill/>
          </a:ln>
        </p:spPr>
      </p:pic>
      <p:sp>
        <p:nvSpPr>
          <p:cNvPr id="203" name="Google Shape;203;p30"/>
          <p:cNvSpPr txBox="1">
            <a:spLocks noGrp="1"/>
          </p:cNvSpPr>
          <p:nvPr>
            <p:ph type="body" idx="1"/>
          </p:nvPr>
        </p:nvSpPr>
        <p:spPr>
          <a:xfrm>
            <a:off x="311700" y="3167100"/>
            <a:ext cx="8520600" cy="1863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solidFill>
                  <a:schemeClr val="dk1"/>
                </a:solidFill>
              </a:rPr>
              <a:t>“Complex questions” require more than simple yes/no answers. </a:t>
            </a:r>
            <a:endParaRPr b="1">
              <a:solidFill>
                <a:schemeClr val="dk1"/>
              </a:solidFill>
            </a:endParaRPr>
          </a:p>
          <a:p>
            <a:pPr marL="0" lvl="0" indent="0" algn="l" rtl="0">
              <a:spcBef>
                <a:spcPts val="0"/>
              </a:spcBef>
              <a:spcAft>
                <a:spcPts val="0"/>
              </a:spcAft>
              <a:buNone/>
            </a:pPr>
            <a:r>
              <a:rPr lang="en" b="1">
                <a:solidFill>
                  <a:schemeClr val="dk1"/>
                </a:solidFill>
              </a:rPr>
              <a:t>They elicit a longer response from the person, which recruits more forebrain.</a:t>
            </a:r>
            <a:endParaRPr b="1">
              <a:solidFill>
                <a:schemeClr val="dk1"/>
              </a:solidFill>
            </a:endParaRPr>
          </a:p>
          <a:p>
            <a:pPr marL="457200" lvl="0" indent="-330200" algn="l" rtl="0">
              <a:spcBef>
                <a:spcPts val="0"/>
              </a:spcBef>
              <a:spcAft>
                <a:spcPts val="0"/>
              </a:spcAft>
              <a:buClr>
                <a:srgbClr val="212121"/>
              </a:buClr>
              <a:buSzPts val="1600"/>
              <a:buAutoNum type="arabicPeriod" startAt="2"/>
            </a:pPr>
            <a:r>
              <a:rPr lang="en" sz="1600">
                <a:solidFill>
                  <a:srgbClr val="212121"/>
                </a:solidFill>
              </a:rPr>
              <a:t>Combine two yes/no questions to pull for a longer answer or choose a different question:</a:t>
            </a:r>
            <a:endParaRPr sz="1600">
              <a:solidFill>
                <a:srgbClr val="212121"/>
              </a:solidFill>
            </a:endParaRPr>
          </a:p>
          <a:p>
            <a:pPr marL="914400" lvl="1" indent="-323850" algn="l" rtl="0">
              <a:spcBef>
                <a:spcPts val="0"/>
              </a:spcBef>
              <a:spcAft>
                <a:spcPts val="0"/>
              </a:spcAft>
              <a:buClr>
                <a:srgbClr val="212121"/>
              </a:buClr>
              <a:buSzPts val="1500"/>
              <a:buAutoNum type="alphaLcPeriod"/>
            </a:pPr>
            <a:r>
              <a:rPr lang="en" sz="1500">
                <a:solidFill>
                  <a:srgbClr val="212121"/>
                </a:solidFill>
              </a:rPr>
              <a:t>“Am I understanding that right or did I not quite get it?”</a:t>
            </a:r>
            <a:endParaRPr sz="1500">
              <a:solidFill>
                <a:srgbClr val="212121"/>
              </a:solidFill>
            </a:endParaRPr>
          </a:p>
          <a:p>
            <a:pPr marL="914400" lvl="1" indent="-323850" algn="l" rtl="0">
              <a:spcBef>
                <a:spcPts val="0"/>
              </a:spcBef>
              <a:spcAft>
                <a:spcPts val="0"/>
              </a:spcAft>
              <a:buClr>
                <a:srgbClr val="212121"/>
              </a:buClr>
              <a:buSzPts val="1500"/>
              <a:buAutoNum type="alphaLcPeriod"/>
            </a:pPr>
            <a:r>
              <a:rPr lang="en" sz="1500">
                <a:solidFill>
                  <a:srgbClr val="212121"/>
                </a:solidFill>
              </a:rPr>
              <a:t>“Will you give me feedback on what I got accurately and what I need to fix to understand better?”</a:t>
            </a:r>
            <a:endParaRPr sz="1500">
              <a:solidFill>
                <a:srgbClr val="21212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body" idx="1"/>
          </p:nvPr>
        </p:nvSpPr>
        <p:spPr>
          <a:xfrm>
            <a:off x="311700" y="1367250"/>
            <a:ext cx="8520600" cy="1671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i="1">
                <a:solidFill>
                  <a:schemeClr val="dk1"/>
                </a:solidFill>
              </a:rPr>
              <a:t>After</a:t>
            </a:r>
            <a:r>
              <a:rPr lang="en" b="1">
                <a:solidFill>
                  <a:schemeClr val="dk1"/>
                </a:solidFill>
              </a:rPr>
              <a:t> you have the impression that they feel understood by you</a:t>
            </a:r>
            <a:endParaRPr b="1">
              <a:solidFill>
                <a:schemeClr val="dk1"/>
              </a:solidFill>
            </a:endParaRPr>
          </a:p>
          <a:p>
            <a:pPr marL="457200" lvl="0" indent="-342900" algn="l" rtl="0">
              <a:spcBef>
                <a:spcPts val="0"/>
              </a:spcBef>
              <a:spcAft>
                <a:spcPts val="0"/>
              </a:spcAft>
              <a:buClr>
                <a:schemeClr val="dk1"/>
              </a:buClr>
              <a:buSzPts val="1800"/>
              <a:buAutoNum type="arabicParenR"/>
            </a:pPr>
            <a:r>
              <a:rPr lang="en" b="1">
                <a:solidFill>
                  <a:schemeClr val="dk1"/>
                </a:solidFill>
              </a:rPr>
              <a:t>Thank them</a:t>
            </a:r>
            <a:endParaRPr b="1">
              <a:solidFill>
                <a:schemeClr val="dk1"/>
              </a:solidFill>
            </a:endParaRPr>
          </a:p>
          <a:p>
            <a:pPr marL="457200" lvl="0" indent="-342900" algn="l" rtl="0">
              <a:spcBef>
                <a:spcPts val="0"/>
              </a:spcBef>
              <a:spcAft>
                <a:spcPts val="0"/>
              </a:spcAft>
              <a:buClr>
                <a:schemeClr val="dk1"/>
              </a:buClr>
              <a:buSzPts val="1800"/>
              <a:buAutoNum type="arabicParenR"/>
            </a:pPr>
            <a:r>
              <a:rPr lang="en">
                <a:solidFill>
                  <a:schemeClr val="dk1"/>
                </a:solidFill>
              </a:rPr>
              <a:t>Ask if they are in the headspace where they can hear your perspective. </a:t>
            </a:r>
            <a:endParaRPr>
              <a:solidFill>
                <a:schemeClr val="dk1"/>
              </a:solidFill>
            </a:endParaRPr>
          </a:p>
          <a:p>
            <a:pPr marL="914400" lvl="1" indent="-317500" algn="l" rtl="0">
              <a:spcBef>
                <a:spcPts val="0"/>
              </a:spcBef>
              <a:spcAft>
                <a:spcPts val="0"/>
              </a:spcAft>
              <a:buClr>
                <a:schemeClr val="dk1"/>
              </a:buClr>
              <a:buSzPts val="1400"/>
              <a:buAutoNum type="alphaLcParenR"/>
            </a:pPr>
            <a:r>
              <a:rPr lang="en">
                <a:solidFill>
                  <a:schemeClr val="dk1"/>
                </a:solidFill>
              </a:rPr>
              <a:t>Give a cap to your perspective such as a number of points (3 points), number of sentences (ex: 2 sentences), or number of seconds (ex: 45 seconds)</a:t>
            </a:r>
            <a:endParaRPr>
              <a:solidFill>
                <a:srgbClr val="000000"/>
              </a:solidFill>
            </a:endParaRPr>
          </a:p>
        </p:txBody>
      </p:sp>
      <p:pic>
        <p:nvPicPr>
          <p:cNvPr id="209" name="Google Shape;209;p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26850" y="114075"/>
            <a:ext cx="1057325" cy="761475"/>
          </a:xfrm>
          <a:prstGeom prst="rect">
            <a:avLst/>
          </a:prstGeom>
          <a:noFill/>
          <a:ln>
            <a:noFill/>
          </a:ln>
        </p:spPr>
      </p:pic>
      <p:sp>
        <p:nvSpPr>
          <p:cNvPr id="210" name="Google Shape;210;p31"/>
          <p:cNvSpPr txBox="1">
            <a:spLocks noGrp="1"/>
          </p:cNvSpPr>
          <p:nvPr>
            <p:ph type="title"/>
          </p:nvPr>
        </p:nvSpPr>
        <p:spPr>
          <a:xfrm>
            <a:off x="311700" y="445025"/>
            <a:ext cx="8520600" cy="922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Strategies for Someone in Backbrain</a:t>
            </a:r>
            <a:endParaRPr/>
          </a:p>
          <a:p>
            <a:pPr marL="457200" lvl="0" indent="-331470" algn="ctr" rtl="0">
              <a:lnSpc>
                <a:spcPct val="115000"/>
              </a:lnSpc>
              <a:spcBef>
                <a:spcPts val="1000"/>
              </a:spcBef>
              <a:spcAft>
                <a:spcPts val="1200"/>
              </a:spcAft>
              <a:buClr>
                <a:schemeClr val="dk1"/>
              </a:buClr>
              <a:buSzPct val="100000"/>
              <a:buFont typeface="Average"/>
              <a:buAutoNum type="arabicPeriod" startAt="3"/>
            </a:pPr>
            <a:r>
              <a:rPr lang="en" sz="1800" i="1">
                <a:latin typeface="Average"/>
                <a:ea typeface="Average"/>
                <a:cs typeface="Average"/>
                <a:sym typeface="Average"/>
              </a:rPr>
              <a:t>Ask to state or re-state your point of view</a:t>
            </a:r>
            <a:endParaRPr sz="1800" i="1">
              <a:latin typeface="Average"/>
              <a:ea typeface="Average"/>
              <a:cs typeface="Average"/>
              <a:sym typeface="Average"/>
            </a:endParaRPr>
          </a:p>
        </p:txBody>
      </p:sp>
      <p:sp>
        <p:nvSpPr>
          <p:cNvPr id="211" name="Google Shape;211;p31"/>
          <p:cNvSpPr txBox="1">
            <a:spLocks noGrp="1"/>
          </p:cNvSpPr>
          <p:nvPr>
            <p:ph type="body" idx="1"/>
          </p:nvPr>
        </p:nvSpPr>
        <p:spPr>
          <a:xfrm>
            <a:off x="464100" y="3038550"/>
            <a:ext cx="8520600" cy="171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rPr>
              <a:t>“Thank you for clarifying your perspective so that I understand better. It is extremely helpful because then I really know where we are at and I appreciate that. Do you have the bandwidth for me to clarify my perspective in 2 points right now? Or would you rather me wait until our next appointment?”</a:t>
            </a: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animEffect transition="in" filter="fade">
                                      <p:cBhvr>
                                        <p:cTn id="7" dur="1000"/>
                                        <p:tgtEl>
                                          <p:spTgt spid="2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xEl>
                                              <p:pRg st="1" end="1"/>
                                            </p:txEl>
                                          </p:spTgt>
                                        </p:tgtEl>
                                        <p:attrNameLst>
                                          <p:attrName>style.visibility</p:attrName>
                                        </p:attrNameLst>
                                      </p:cBhvr>
                                      <p:to>
                                        <p:strVal val="visible"/>
                                      </p:to>
                                    </p:set>
                                    <p:animEffect transition="in" filter="fade">
                                      <p:cBhvr>
                                        <p:cTn id="12" dur="1000"/>
                                        <p:tgtEl>
                                          <p:spTgt spid="2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xEl>
                                              <p:pRg st="2" end="2"/>
                                            </p:txEl>
                                          </p:spTgt>
                                        </p:tgtEl>
                                        <p:attrNameLst>
                                          <p:attrName>style.visibility</p:attrName>
                                        </p:attrNameLst>
                                      </p:cBhvr>
                                      <p:to>
                                        <p:strVal val="visible"/>
                                      </p:to>
                                    </p:set>
                                    <p:animEffect transition="in" filter="fade">
                                      <p:cBhvr>
                                        <p:cTn id="17" dur="1000"/>
                                        <p:tgtEl>
                                          <p:spTgt spid="2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8">
                                            <p:txEl>
                                              <p:pRg st="3" end="3"/>
                                            </p:txEl>
                                          </p:spTgt>
                                        </p:tgtEl>
                                        <p:attrNameLst>
                                          <p:attrName>style.visibility</p:attrName>
                                        </p:attrNameLst>
                                      </p:cBhvr>
                                      <p:to>
                                        <p:strVal val="visible"/>
                                      </p:to>
                                    </p:set>
                                    <p:animEffect transition="in" filter="fade">
                                      <p:cBhvr>
                                        <p:cTn id="22" dur="1000"/>
                                        <p:tgtEl>
                                          <p:spTgt spid="2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1"/>
                                        </p:tgtEl>
                                        <p:attrNameLst>
                                          <p:attrName>style.visibility</p:attrName>
                                        </p:attrNameLst>
                                      </p:cBhvr>
                                      <p:to>
                                        <p:strVal val="visible"/>
                                      </p:to>
                                    </p:set>
                                    <p:animEffect transition="in" filter="fade">
                                      <p:cBhvr>
                                        <p:cTn id="27"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Overview</a:t>
            </a:r>
            <a:endParaRPr/>
          </a:p>
        </p:txBody>
      </p:sp>
      <p:sp>
        <p:nvSpPr>
          <p:cNvPr id="69" name="Google Shape;69;p14"/>
          <p:cNvSpPr txBox="1">
            <a:spLocks noGrp="1"/>
          </p:cNvSpPr>
          <p:nvPr>
            <p:ph type="body" idx="1"/>
          </p:nvPr>
        </p:nvSpPr>
        <p:spPr>
          <a:xfrm>
            <a:off x="311700" y="736981"/>
            <a:ext cx="8520600" cy="1633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solidFill>
                  <a:schemeClr val="dk1"/>
                </a:solidFill>
              </a:rPr>
              <a:t>Topics:</a:t>
            </a:r>
            <a:endParaRPr b="1">
              <a:solidFill>
                <a:schemeClr val="dk1"/>
              </a:solidFill>
            </a:endParaRPr>
          </a:p>
          <a:p>
            <a:pPr marL="457200" lvl="0" indent="-342900" algn="l" rtl="0">
              <a:spcBef>
                <a:spcPts val="0"/>
              </a:spcBef>
              <a:spcAft>
                <a:spcPts val="0"/>
              </a:spcAft>
              <a:buClr>
                <a:srgbClr val="212121"/>
              </a:buClr>
              <a:buSzPts val="1800"/>
              <a:buChar char="●"/>
            </a:pPr>
            <a:r>
              <a:rPr lang="en">
                <a:solidFill>
                  <a:srgbClr val="212121"/>
                </a:solidFill>
              </a:rPr>
              <a:t>What GI Psych is</a:t>
            </a:r>
            <a:endParaRPr>
              <a:solidFill>
                <a:srgbClr val="212121"/>
              </a:solidFill>
            </a:endParaRPr>
          </a:p>
          <a:p>
            <a:pPr marL="457200" lvl="0" indent="-342900" algn="l" rtl="0">
              <a:spcBef>
                <a:spcPts val="0"/>
              </a:spcBef>
              <a:spcAft>
                <a:spcPts val="0"/>
              </a:spcAft>
              <a:buClr>
                <a:srgbClr val="212121"/>
              </a:buClr>
              <a:buSzPts val="1800"/>
              <a:buChar char="●"/>
            </a:pPr>
            <a:r>
              <a:rPr lang="en">
                <a:solidFill>
                  <a:srgbClr val="212121"/>
                </a:solidFill>
              </a:rPr>
              <a:t>Guiding frameworks for skeptical patients</a:t>
            </a:r>
            <a:endParaRPr>
              <a:solidFill>
                <a:srgbClr val="212121"/>
              </a:solidFill>
            </a:endParaRPr>
          </a:p>
          <a:p>
            <a:pPr marL="457200" lvl="0" indent="-342900" algn="l" rtl="0">
              <a:spcBef>
                <a:spcPts val="0"/>
              </a:spcBef>
              <a:spcAft>
                <a:spcPts val="0"/>
              </a:spcAft>
              <a:buClr>
                <a:srgbClr val="212121"/>
              </a:buClr>
              <a:buSzPts val="1800"/>
              <a:buChar char="●"/>
            </a:pPr>
            <a:r>
              <a:rPr lang="en">
                <a:solidFill>
                  <a:srgbClr val="212121"/>
                </a:solidFill>
              </a:rPr>
              <a:t>Concrete examples</a:t>
            </a:r>
            <a:endParaRPr>
              <a:solidFill>
                <a:srgbClr val="212121"/>
              </a:solidFill>
            </a:endParaRPr>
          </a:p>
          <a:p>
            <a:pPr marL="457200" lvl="0" indent="-342900" algn="l" rtl="0">
              <a:spcBef>
                <a:spcPts val="0"/>
              </a:spcBef>
              <a:spcAft>
                <a:spcPts val="0"/>
              </a:spcAft>
              <a:buClr>
                <a:srgbClr val="212121"/>
              </a:buClr>
              <a:buSzPts val="1800"/>
              <a:buChar char="●"/>
            </a:pPr>
            <a:r>
              <a:rPr lang="en">
                <a:solidFill>
                  <a:srgbClr val="212121"/>
                </a:solidFill>
              </a:rPr>
              <a:t>Workshop audience examples</a:t>
            </a:r>
            <a:endParaRPr>
              <a:solidFill>
                <a:srgbClr val="212121"/>
              </a:solidFill>
            </a:endParaRPr>
          </a:p>
        </p:txBody>
      </p:sp>
      <p:pic>
        <p:nvPicPr>
          <p:cNvPr id="70" name="Google Shape;70;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36400" y="445025"/>
            <a:ext cx="2595900" cy="1316360"/>
          </a:xfrm>
          <a:prstGeom prst="rect">
            <a:avLst/>
          </a:prstGeom>
          <a:noFill/>
          <a:ln>
            <a:noFill/>
          </a:ln>
        </p:spPr>
      </p:pic>
      <p:sp>
        <p:nvSpPr>
          <p:cNvPr id="71" name="Google Shape;71;p14"/>
          <p:cNvSpPr txBox="1">
            <a:spLocks noGrp="1"/>
          </p:cNvSpPr>
          <p:nvPr>
            <p:ph type="body" idx="1"/>
          </p:nvPr>
        </p:nvSpPr>
        <p:spPr>
          <a:xfrm>
            <a:off x="311698" y="2291006"/>
            <a:ext cx="8520600" cy="2415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b="1" dirty="0">
                <a:solidFill>
                  <a:schemeClr val="dk1"/>
                </a:solidFill>
              </a:rPr>
              <a:t>Format and Context:</a:t>
            </a:r>
            <a:endParaRPr b="1" dirty="0">
              <a:solidFill>
                <a:schemeClr val="dk1"/>
              </a:solidFill>
            </a:endParaRPr>
          </a:p>
          <a:p>
            <a:pPr marL="457200" lvl="0" indent="-342900" algn="l" rtl="0">
              <a:spcBef>
                <a:spcPts val="0"/>
              </a:spcBef>
              <a:spcAft>
                <a:spcPts val="0"/>
              </a:spcAft>
              <a:buClr>
                <a:srgbClr val="212121"/>
              </a:buClr>
              <a:buSzPts val="1800"/>
              <a:buChar char="●"/>
            </a:pPr>
            <a:r>
              <a:rPr lang="en" dirty="0">
                <a:solidFill>
                  <a:srgbClr val="212121"/>
                </a:solidFill>
              </a:rPr>
              <a:t>Text-heavy slides</a:t>
            </a:r>
            <a:endParaRPr dirty="0">
              <a:solidFill>
                <a:srgbClr val="212121"/>
              </a:solidFill>
            </a:endParaRPr>
          </a:p>
          <a:p>
            <a:pPr marL="457200" lvl="0" indent="-342900" algn="l" rtl="0">
              <a:spcBef>
                <a:spcPts val="0"/>
              </a:spcBef>
              <a:spcAft>
                <a:spcPts val="0"/>
              </a:spcAft>
              <a:buClr>
                <a:srgbClr val="212121"/>
              </a:buClr>
              <a:buSzPts val="1800"/>
              <a:buChar char="●"/>
            </a:pPr>
            <a:r>
              <a:rPr lang="en" dirty="0">
                <a:solidFill>
                  <a:srgbClr val="212121"/>
                </a:solidFill>
              </a:rPr>
              <a:t>A lot of options are presented</a:t>
            </a:r>
            <a:endParaRPr dirty="0">
              <a:solidFill>
                <a:srgbClr val="212121"/>
              </a:solidFill>
            </a:endParaRPr>
          </a:p>
          <a:p>
            <a:pPr marL="914400" lvl="1" indent="-317500" algn="l" rtl="0">
              <a:spcBef>
                <a:spcPts val="0"/>
              </a:spcBef>
              <a:spcAft>
                <a:spcPts val="0"/>
              </a:spcAft>
              <a:buClr>
                <a:srgbClr val="212121"/>
              </a:buClr>
              <a:buSzPts val="1400"/>
              <a:buChar char="○"/>
            </a:pPr>
            <a:r>
              <a:rPr lang="en" dirty="0">
                <a:solidFill>
                  <a:srgbClr val="212121"/>
                </a:solidFill>
              </a:rPr>
              <a:t>As with anything, take what fits best with your style and scope!</a:t>
            </a:r>
            <a:endParaRPr dirty="0">
              <a:solidFill>
                <a:srgbClr val="212121"/>
              </a:solidFill>
            </a:endParaRPr>
          </a:p>
          <a:p>
            <a:pPr marL="457200" lvl="0" indent="-342900" algn="l" rtl="0">
              <a:spcBef>
                <a:spcPts val="0"/>
              </a:spcBef>
              <a:spcAft>
                <a:spcPts val="0"/>
              </a:spcAft>
              <a:buClr>
                <a:srgbClr val="212121"/>
              </a:buClr>
              <a:buSzPts val="1800"/>
              <a:buChar char="●"/>
            </a:pPr>
            <a:r>
              <a:rPr lang="en" dirty="0">
                <a:solidFill>
                  <a:srgbClr val="212121"/>
                </a:solidFill>
              </a:rPr>
              <a:t>Please ask your questions as we go!</a:t>
            </a:r>
            <a:endParaRPr dirty="0">
              <a:solidFill>
                <a:srgbClr val="212121"/>
              </a:solidFill>
            </a:endParaRPr>
          </a:p>
          <a:p>
            <a:pPr marL="457200" lvl="0" indent="-342900" algn="l" rtl="0">
              <a:spcBef>
                <a:spcPts val="0"/>
              </a:spcBef>
              <a:spcAft>
                <a:spcPts val="0"/>
              </a:spcAft>
              <a:buClr>
                <a:srgbClr val="212121"/>
              </a:buClr>
              <a:buSzPts val="1800"/>
              <a:buChar char="●"/>
            </a:pPr>
            <a:r>
              <a:rPr lang="en" dirty="0">
                <a:solidFill>
                  <a:srgbClr val="212121"/>
                </a:solidFill>
              </a:rPr>
              <a:t>You are welcome to contact me for professional and personal questions afterwards</a:t>
            </a:r>
            <a:endParaRPr dirty="0">
              <a:solidFill>
                <a:srgbClr val="212121"/>
              </a:solidFill>
            </a:endParaRPr>
          </a:p>
          <a:p>
            <a:pPr marL="457200" lvl="0" indent="-330200" algn="l" rtl="0">
              <a:spcBef>
                <a:spcPts val="0"/>
              </a:spcBef>
              <a:spcAft>
                <a:spcPts val="0"/>
              </a:spcAft>
              <a:buClr>
                <a:srgbClr val="212121"/>
              </a:buClr>
              <a:buSzPts val="1600"/>
              <a:buChar char="●"/>
            </a:pPr>
            <a:r>
              <a:rPr lang="en" sz="1600" dirty="0">
                <a:solidFill>
                  <a:srgbClr val="212121"/>
                </a:solidFill>
              </a:rPr>
              <a:t>Image credits are in the presenter’s notes, which will be made available to you in the shared google slides file.</a:t>
            </a:r>
            <a:endParaRPr sz="1600" dirty="0">
              <a:solidFill>
                <a:srgbClr val="21212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body" idx="1"/>
          </p:nvPr>
        </p:nvSpPr>
        <p:spPr>
          <a:xfrm>
            <a:off x="311700" y="1139352"/>
            <a:ext cx="8520600" cy="3662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b="1">
                <a:solidFill>
                  <a:schemeClr val="dk1"/>
                </a:solidFill>
              </a:rPr>
              <a:t>Comprehension Check for a Functioning Forebrain: Ask them to say your points back.</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a:solidFill>
                  <a:srgbClr val="000000"/>
                </a:solidFill>
              </a:rPr>
              <a:t>“Can you please say back some sort of summary of what you heard me say so I can make sure we’re on the same page or clear up anything I didn’t explain well?”</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 i="1">
                <a:solidFill>
                  <a:srgbClr val="000000"/>
                </a:solidFill>
              </a:rPr>
              <a:t>Depending on how dysregulated the person is, their summary can vary widely from what you actually said. If they miss something, specifically reinforce what they got correct frist. Then prompt them or re-explain what they missed and ask them to summarize back to you. </a:t>
            </a:r>
            <a:endParaRPr i="1">
              <a:solidFill>
                <a:srgbClr val="000000"/>
              </a:solidFill>
            </a:endParaRPr>
          </a:p>
          <a:p>
            <a:pPr marL="0" lvl="0" indent="0" algn="l" rtl="0">
              <a:spcBef>
                <a:spcPts val="0"/>
              </a:spcBef>
              <a:spcAft>
                <a:spcPts val="0"/>
              </a:spcAft>
              <a:buNone/>
            </a:pPr>
            <a:endParaRPr>
              <a:solidFill>
                <a:srgbClr val="000000"/>
              </a:solidFill>
            </a:endParaRPr>
          </a:p>
          <a:p>
            <a:pPr marL="0" lvl="0" indent="0" algn="ctr" rtl="0">
              <a:spcBef>
                <a:spcPts val="0"/>
              </a:spcBef>
              <a:spcAft>
                <a:spcPts val="0"/>
              </a:spcAft>
              <a:buNone/>
            </a:pPr>
            <a:r>
              <a:rPr lang="en">
                <a:solidFill>
                  <a:srgbClr val="000000"/>
                </a:solidFill>
              </a:rPr>
              <a:t>Slowing the communication down like this is important if someone has a trauma history - including and especially medical trauma.</a:t>
            </a:r>
            <a:endParaRPr>
              <a:solidFill>
                <a:srgbClr val="000000"/>
              </a:solidFill>
            </a:endParaRPr>
          </a:p>
        </p:txBody>
      </p:sp>
      <p:pic>
        <p:nvPicPr>
          <p:cNvPr id="217" name="Google Shape;217;p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26850" y="114075"/>
            <a:ext cx="1057325" cy="761475"/>
          </a:xfrm>
          <a:prstGeom prst="rect">
            <a:avLst/>
          </a:prstGeom>
          <a:noFill/>
          <a:ln>
            <a:noFill/>
          </a:ln>
        </p:spPr>
      </p:pic>
      <p:sp>
        <p:nvSpPr>
          <p:cNvPr id="218" name="Google Shape;218;p32"/>
          <p:cNvSpPr txBox="1">
            <a:spLocks noGrp="1"/>
          </p:cNvSpPr>
          <p:nvPr>
            <p:ph type="title"/>
          </p:nvPr>
        </p:nvSpPr>
        <p:spPr>
          <a:xfrm>
            <a:off x="311700" y="197375"/>
            <a:ext cx="8520600" cy="922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Strategies for Someone in Backbrain</a:t>
            </a:r>
            <a:endParaRPr/>
          </a:p>
          <a:p>
            <a:pPr marL="457200" lvl="0" indent="-331470" algn="ctr" rtl="0">
              <a:lnSpc>
                <a:spcPct val="115000"/>
              </a:lnSpc>
              <a:spcBef>
                <a:spcPts val="1000"/>
              </a:spcBef>
              <a:spcAft>
                <a:spcPts val="1200"/>
              </a:spcAft>
              <a:buClr>
                <a:schemeClr val="dk1"/>
              </a:buClr>
              <a:buSzPct val="100000"/>
              <a:buFont typeface="Average"/>
              <a:buAutoNum type="arabicPeriod" startAt="4"/>
            </a:pPr>
            <a:r>
              <a:rPr lang="en" sz="1800" i="1">
                <a:latin typeface="Average"/>
                <a:ea typeface="Average"/>
                <a:cs typeface="Average"/>
                <a:sym typeface="Average"/>
              </a:rPr>
              <a:t>Ask them to re-state what you said</a:t>
            </a:r>
            <a:endParaRPr sz="1800" i="1">
              <a:latin typeface="Average"/>
              <a:ea typeface="Average"/>
              <a:cs typeface="Average"/>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fade">
                                      <p:cBhvr>
                                        <p:cTn id="7" dur="1000"/>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Effect transition="in" filter="fade">
                                      <p:cBhvr>
                                        <p:cTn id="12" dur="1000"/>
                                        <p:tgtEl>
                                          <p:spTgt spid="2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xEl>
                                              <p:pRg st="2" end="2"/>
                                            </p:txEl>
                                          </p:spTgt>
                                        </p:tgtEl>
                                        <p:attrNameLst>
                                          <p:attrName>style.visibility</p:attrName>
                                        </p:attrNameLst>
                                      </p:cBhvr>
                                      <p:to>
                                        <p:strVal val="visible"/>
                                      </p:to>
                                    </p:set>
                                    <p:animEffect transition="in" filter="fade">
                                      <p:cBhvr>
                                        <p:cTn id="17" dur="1000"/>
                                        <p:tgtEl>
                                          <p:spTgt spid="2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6">
                                            <p:txEl>
                                              <p:pRg st="3" end="3"/>
                                            </p:txEl>
                                          </p:spTgt>
                                        </p:tgtEl>
                                        <p:attrNameLst>
                                          <p:attrName>style.visibility</p:attrName>
                                        </p:attrNameLst>
                                      </p:cBhvr>
                                      <p:to>
                                        <p:strVal val="visible"/>
                                      </p:to>
                                    </p:set>
                                    <p:animEffect transition="in" filter="fade">
                                      <p:cBhvr>
                                        <p:cTn id="22" dur="1000"/>
                                        <p:tgtEl>
                                          <p:spTgt spid="2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6">
                                            <p:txEl>
                                              <p:pRg st="4" end="4"/>
                                            </p:txEl>
                                          </p:spTgt>
                                        </p:tgtEl>
                                        <p:attrNameLst>
                                          <p:attrName>style.visibility</p:attrName>
                                        </p:attrNameLst>
                                      </p:cBhvr>
                                      <p:to>
                                        <p:strVal val="visible"/>
                                      </p:to>
                                    </p:set>
                                    <p:animEffect transition="in" filter="fade">
                                      <p:cBhvr>
                                        <p:cTn id="27" dur="1000"/>
                                        <p:tgtEl>
                                          <p:spTgt spid="2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6">
                                            <p:txEl>
                                              <p:pRg st="5" end="5"/>
                                            </p:txEl>
                                          </p:spTgt>
                                        </p:tgtEl>
                                        <p:attrNameLst>
                                          <p:attrName>style.visibility</p:attrName>
                                        </p:attrNameLst>
                                      </p:cBhvr>
                                      <p:to>
                                        <p:strVal val="visible"/>
                                      </p:to>
                                    </p:set>
                                    <p:animEffect transition="in" filter="fade">
                                      <p:cBhvr>
                                        <p:cTn id="32" dur="1000"/>
                                        <p:tgtEl>
                                          <p:spTgt spid="2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6">
                                            <p:txEl>
                                              <p:pRg st="6" end="6"/>
                                            </p:txEl>
                                          </p:spTgt>
                                        </p:tgtEl>
                                        <p:attrNameLst>
                                          <p:attrName>style.visibility</p:attrName>
                                        </p:attrNameLst>
                                      </p:cBhvr>
                                      <p:to>
                                        <p:strVal val="visible"/>
                                      </p:to>
                                    </p:set>
                                    <p:animEffect transition="in" filter="fade">
                                      <p:cBhvr>
                                        <p:cTn id="37" dur="1000"/>
                                        <p:tgtEl>
                                          <p:spTgt spid="2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Other Strategies to Encourage Patients </a:t>
            </a:r>
            <a:endParaRPr/>
          </a:p>
        </p:txBody>
      </p:sp>
      <p:sp>
        <p:nvSpPr>
          <p:cNvPr id="224" name="Google Shape;224;p33"/>
          <p:cNvSpPr txBox="1">
            <a:spLocks noGrp="1"/>
          </p:cNvSpPr>
          <p:nvPr>
            <p:ph type="body" idx="1"/>
          </p:nvPr>
        </p:nvSpPr>
        <p:spPr>
          <a:xfrm>
            <a:off x="311700" y="1111250"/>
            <a:ext cx="8520600" cy="3333600"/>
          </a:xfrm>
          <a:prstGeom prst="rect">
            <a:avLst/>
          </a:prstGeom>
        </p:spPr>
        <p:txBody>
          <a:bodyPr spcFirstLastPara="1" wrap="square" lIns="91425" tIns="91425" rIns="91425" bIns="91425" anchor="t" anchorCtr="0">
            <a:normAutofit fontScale="85000" lnSpcReduction="10000"/>
          </a:bodyPr>
          <a:lstStyle/>
          <a:p>
            <a:pPr marL="457200" lvl="0" indent="-357822" algn="l" rtl="0">
              <a:spcBef>
                <a:spcPts val="0"/>
              </a:spcBef>
              <a:spcAft>
                <a:spcPts val="0"/>
              </a:spcAft>
              <a:buClr>
                <a:srgbClr val="000000"/>
              </a:buClr>
              <a:buSzPct val="100000"/>
              <a:buAutoNum type="arabicPeriod"/>
            </a:pPr>
            <a:r>
              <a:rPr lang="en" sz="2200">
                <a:solidFill>
                  <a:srgbClr val="000000"/>
                </a:solidFill>
              </a:rPr>
              <a:t>Offer a warm hand-off</a:t>
            </a:r>
            <a:endParaRPr sz="2200">
              <a:solidFill>
                <a:srgbClr val="000000"/>
              </a:solidFill>
            </a:endParaRPr>
          </a:p>
          <a:p>
            <a:pPr marL="457200" lvl="0" indent="-357822" algn="l" rtl="0">
              <a:spcBef>
                <a:spcPts val="1000"/>
              </a:spcBef>
              <a:spcAft>
                <a:spcPts val="0"/>
              </a:spcAft>
              <a:buClr>
                <a:srgbClr val="000000"/>
              </a:buClr>
              <a:buSzPct val="100000"/>
              <a:buAutoNum type="arabicPeriod"/>
            </a:pPr>
            <a:r>
              <a:rPr lang="en" sz="2200">
                <a:solidFill>
                  <a:srgbClr val="000000"/>
                </a:solidFill>
              </a:rPr>
              <a:t>Role plays or Rehearsals for What Ifs</a:t>
            </a:r>
            <a:endParaRPr sz="2200">
              <a:solidFill>
                <a:srgbClr val="000000"/>
              </a:solidFill>
            </a:endParaRPr>
          </a:p>
          <a:p>
            <a:pPr marL="914400" lvl="0" indent="0" algn="l" rtl="0">
              <a:spcBef>
                <a:spcPts val="1000"/>
              </a:spcBef>
              <a:spcAft>
                <a:spcPts val="0"/>
              </a:spcAft>
              <a:buNone/>
            </a:pPr>
            <a:r>
              <a:rPr lang="en" sz="1800">
                <a:solidFill>
                  <a:srgbClr val="212121"/>
                </a:solidFill>
              </a:rPr>
              <a:t>Ask them about their concerns with meeting with a psychologist. Some common reasons include that they don’t want to talk about their childhood, they think it’s a waste of time, or they’ve tried seeing someone before and it </a:t>
            </a:r>
            <a:r>
              <a:rPr lang="en" sz="1800" i="1">
                <a:solidFill>
                  <a:srgbClr val="212121"/>
                </a:solidFill>
              </a:rPr>
              <a:t>was</a:t>
            </a:r>
            <a:r>
              <a:rPr lang="en" sz="1800">
                <a:solidFill>
                  <a:srgbClr val="212121"/>
                </a:solidFill>
              </a:rPr>
              <a:t> a waste of time and money.</a:t>
            </a:r>
            <a:endParaRPr sz="1800">
              <a:solidFill>
                <a:srgbClr val="212121"/>
              </a:solidFill>
            </a:endParaRPr>
          </a:p>
          <a:p>
            <a:pPr marL="914400" lvl="0" indent="0" algn="l" rtl="0">
              <a:spcBef>
                <a:spcPts val="1200"/>
              </a:spcBef>
              <a:spcAft>
                <a:spcPts val="0"/>
              </a:spcAft>
              <a:buNone/>
            </a:pPr>
            <a:r>
              <a:rPr lang="en">
                <a:solidFill>
                  <a:srgbClr val="212121"/>
                </a:solidFill>
              </a:rPr>
              <a:t>Discuss these concerns and find agreement where appropriate, use humor (helpful for brains)</a:t>
            </a:r>
            <a:endParaRPr>
              <a:solidFill>
                <a:srgbClr val="212121"/>
              </a:solidFill>
            </a:endParaRPr>
          </a:p>
          <a:p>
            <a:pPr marL="914400" lvl="0" indent="0" algn="l" rtl="0">
              <a:spcBef>
                <a:spcPts val="1200"/>
              </a:spcBef>
              <a:spcAft>
                <a:spcPts val="1200"/>
              </a:spcAft>
              <a:buNone/>
            </a:pPr>
            <a:r>
              <a:rPr lang="en">
                <a:solidFill>
                  <a:srgbClr val="212121"/>
                </a:solidFill>
              </a:rPr>
              <a:t>Help them practice what to say to providers up front or responses questions the patient does not want to discuss with a psychologist.</a:t>
            </a:r>
            <a:endParaRPr>
              <a:solidFill>
                <a:srgbClr val="21212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animEffect transition="in" filter="fade">
                                      <p:cBhvr>
                                        <p:cTn id="7" dur="1000"/>
                                        <p:tgtEl>
                                          <p:spTgt spid="2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xEl>
                                              <p:pRg st="1" end="1"/>
                                            </p:txEl>
                                          </p:spTgt>
                                        </p:tgtEl>
                                        <p:attrNameLst>
                                          <p:attrName>style.visibility</p:attrName>
                                        </p:attrNameLst>
                                      </p:cBhvr>
                                      <p:to>
                                        <p:strVal val="visible"/>
                                      </p:to>
                                    </p:set>
                                    <p:animEffect transition="in" filter="fade">
                                      <p:cBhvr>
                                        <p:cTn id="12" dur="1000"/>
                                        <p:tgtEl>
                                          <p:spTgt spid="2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4">
                                            <p:txEl>
                                              <p:pRg st="2" end="2"/>
                                            </p:txEl>
                                          </p:spTgt>
                                        </p:tgtEl>
                                        <p:attrNameLst>
                                          <p:attrName>style.visibility</p:attrName>
                                        </p:attrNameLst>
                                      </p:cBhvr>
                                      <p:to>
                                        <p:strVal val="visible"/>
                                      </p:to>
                                    </p:set>
                                    <p:animEffect transition="in" filter="fade">
                                      <p:cBhvr>
                                        <p:cTn id="17" dur="1000"/>
                                        <p:tgtEl>
                                          <p:spTgt spid="2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4">
                                            <p:txEl>
                                              <p:pRg st="3" end="3"/>
                                            </p:txEl>
                                          </p:spTgt>
                                        </p:tgtEl>
                                        <p:attrNameLst>
                                          <p:attrName>style.visibility</p:attrName>
                                        </p:attrNameLst>
                                      </p:cBhvr>
                                      <p:to>
                                        <p:strVal val="visible"/>
                                      </p:to>
                                    </p:set>
                                    <p:animEffect transition="in" filter="fade">
                                      <p:cBhvr>
                                        <p:cTn id="22" dur="1000"/>
                                        <p:tgtEl>
                                          <p:spTgt spid="2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4">
                                            <p:txEl>
                                              <p:pRg st="4" end="4"/>
                                            </p:txEl>
                                          </p:spTgt>
                                        </p:tgtEl>
                                        <p:attrNameLst>
                                          <p:attrName>style.visibility</p:attrName>
                                        </p:attrNameLst>
                                      </p:cBhvr>
                                      <p:to>
                                        <p:strVal val="visible"/>
                                      </p:to>
                                    </p:set>
                                    <p:animEffect transition="in" filter="fade">
                                      <p:cBhvr>
                                        <p:cTn id="27" dur="1000"/>
                                        <p:tgtEl>
                                          <p:spTgt spid="2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5 Things to Remember</a:t>
            </a:r>
            <a:endParaRPr/>
          </a:p>
        </p:txBody>
      </p:sp>
      <p:sp>
        <p:nvSpPr>
          <p:cNvPr id="230" name="Google Shape;230;p34"/>
          <p:cNvSpPr txBox="1">
            <a:spLocks noGrp="1"/>
          </p:cNvSpPr>
          <p:nvPr>
            <p:ph type="body" idx="1"/>
          </p:nvPr>
        </p:nvSpPr>
        <p:spPr>
          <a:xfrm>
            <a:off x="311700" y="1428900"/>
            <a:ext cx="8520600" cy="3238200"/>
          </a:xfrm>
          <a:prstGeom prst="rect">
            <a:avLst/>
          </a:prstGeom>
        </p:spPr>
        <p:txBody>
          <a:bodyPr spcFirstLastPara="1" wrap="square" lIns="91425" tIns="91425" rIns="91425" bIns="91425" anchor="t" anchorCtr="0">
            <a:noAutofit/>
          </a:bodyPr>
          <a:lstStyle/>
          <a:p>
            <a:pPr marL="457200" lvl="0" indent="-368300" algn="l" rtl="0">
              <a:lnSpc>
                <a:spcPct val="95000"/>
              </a:lnSpc>
              <a:spcBef>
                <a:spcPts val="0"/>
              </a:spcBef>
              <a:spcAft>
                <a:spcPts val="0"/>
              </a:spcAft>
              <a:buClr>
                <a:srgbClr val="000000"/>
              </a:buClr>
              <a:buSzPts val="2200"/>
              <a:buAutoNum type="arabicPeriod"/>
            </a:pPr>
            <a:r>
              <a:rPr lang="en" sz="2200">
                <a:solidFill>
                  <a:srgbClr val="000000"/>
                </a:solidFill>
              </a:rPr>
              <a:t>Providers have a lot of power!</a:t>
            </a:r>
            <a:endParaRPr sz="2200">
              <a:solidFill>
                <a:srgbClr val="000000"/>
              </a:solidFill>
            </a:endParaRPr>
          </a:p>
          <a:p>
            <a:pPr marL="457200" lvl="0" indent="-368300" algn="l" rtl="0">
              <a:lnSpc>
                <a:spcPct val="95000"/>
              </a:lnSpc>
              <a:spcBef>
                <a:spcPts val="1000"/>
              </a:spcBef>
              <a:spcAft>
                <a:spcPts val="0"/>
              </a:spcAft>
              <a:buClr>
                <a:srgbClr val="000000"/>
              </a:buClr>
              <a:buSzPts val="2200"/>
              <a:buAutoNum type="arabicPeriod"/>
            </a:pPr>
            <a:r>
              <a:rPr lang="en" sz="2200">
                <a:solidFill>
                  <a:srgbClr val="000000"/>
                </a:solidFill>
              </a:rPr>
              <a:t>“Bad” appointments</a:t>
            </a:r>
            <a:endParaRPr sz="2200">
              <a:solidFill>
                <a:srgbClr val="000000"/>
              </a:solidFill>
            </a:endParaRPr>
          </a:p>
          <a:p>
            <a:pPr marL="457200" lvl="0" indent="-368300" algn="l" rtl="0">
              <a:lnSpc>
                <a:spcPct val="95000"/>
              </a:lnSpc>
              <a:spcBef>
                <a:spcPts val="1000"/>
              </a:spcBef>
              <a:spcAft>
                <a:spcPts val="0"/>
              </a:spcAft>
              <a:buClr>
                <a:srgbClr val="000000"/>
              </a:buClr>
              <a:buSzPts val="2200"/>
              <a:buAutoNum type="arabicPeriod"/>
            </a:pPr>
            <a:r>
              <a:rPr lang="en" sz="2200">
                <a:solidFill>
                  <a:srgbClr val="000000"/>
                </a:solidFill>
              </a:rPr>
              <a:t>Really practice using correct pronouns for nonbinary patients</a:t>
            </a:r>
            <a:endParaRPr sz="2200">
              <a:solidFill>
                <a:srgbClr val="000000"/>
              </a:solidFill>
            </a:endParaRPr>
          </a:p>
          <a:p>
            <a:pPr marL="457200" lvl="0" indent="-368300" algn="l" rtl="0">
              <a:lnSpc>
                <a:spcPct val="95000"/>
              </a:lnSpc>
              <a:spcBef>
                <a:spcPts val="1000"/>
              </a:spcBef>
              <a:spcAft>
                <a:spcPts val="1000"/>
              </a:spcAft>
              <a:buClr>
                <a:srgbClr val="000000"/>
              </a:buClr>
              <a:buSzPts val="2200"/>
              <a:buAutoNum type="arabicPeriod"/>
            </a:pPr>
            <a:r>
              <a:rPr lang="en" sz="2200">
                <a:solidFill>
                  <a:srgbClr val="000000"/>
                </a:solidFill>
              </a:rPr>
              <a:t>If time permits, collaborating with other professionals and/or doing a chart review before an appointment with a skeptical patient helps them feel respected, understood, and cared for, which makes them more likely to be open to recommendations that they are wary of.</a:t>
            </a:r>
            <a:endParaRPr sz="2200">
              <a:solidFill>
                <a:srgbClr val="000000"/>
              </a:solidFill>
            </a:endParaRPr>
          </a:p>
        </p:txBody>
      </p:sp>
      <p:pic>
        <p:nvPicPr>
          <p:cNvPr id="231" name="Google Shape;231;p3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469075" y="628650"/>
            <a:ext cx="2128825" cy="1419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animEffect transition="in" filter="fade">
                                      <p:cBhvr>
                                        <p:cTn id="7" dur="1000"/>
                                        <p:tgtEl>
                                          <p:spTgt spid="2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xEl>
                                              <p:pRg st="1" end="1"/>
                                            </p:txEl>
                                          </p:spTgt>
                                        </p:tgtEl>
                                        <p:attrNameLst>
                                          <p:attrName>style.visibility</p:attrName>
                                        </p:attrNameLst>
                                      </p:cBhvr>
                                      <p:to>
                                        <p:strVal val="visible"/>
                                      </p:to>
                                    </p:set>
                                    <p:animEffect transition="in" filter="fade">
                                      <p:cBhvr>
                                        <p:cTn id="12" dur="1000"/>
                                        <p:tgtEl>
                                          <p:spTgt spid="2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xEl>
                                              <p:pRg st="2" end="2"/>
                                            </p:txEl>
                                          </p:spTgt>
                                        </p:tgtEl>
                                        <p:attrNameLst>
                                          <p:attrName>style.visibility</p:attrName>
                                        </p:attrNameLst>
                                      </p:cBhvr>
                                      <p:to>
                                        <p:strVal val="visible"/>
                                      </p:to>
                                    </p:set>
                                    <p:animEffect transition="in" filter="fade">
                                      <p:cBhvr>
                                        <p:cTn id="17" dur="1000"/>
                                        <p:tgtEl>
                                          <p:spTgt spid="2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xEl>
                                              <p:pRg st="3" end="3"/>
                                            </p:txEl>
                                          </p:spTgt>
                                        </p:tgtEl>
                                        <p:attrNameLst>
                                          <p:attrName>style.visibility</p:attrName>
                                        </p:attrNameLst>
                                      </p:cBhvr>
                                      <p:to>
                                        <p:strVal val="visible"/>
                                      </p:to>
                                    </p:set>
                                    <p:animEffect transition="in" filter="fade">
                                      <p:cBhvr>
                                        <p:cTn id="22" dur="1000"/>
                                        <p:tgtEl>
                                          <p:spTgt spid="2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5"/>
          <p:cNvPicPr preferRelativeResize="0"/>
          <p:nvPr/>
        </p:nvPicPr>
        <p:blipFill>
          <a:blip r:embed="rId3">
            <a:alphaModFix/>
          </a:blip>
          <a:stretch>
            <a:fillRect/>
          </a:stretch>
        </p:blipFill>
        <p:spPr>
          <a:xfrm>
            <a:off x="4656047" y="0"/>
            <a:ext cx="4487956" cy="5143500"/>
          </a:xfrm>
          <a:prstGeom prst="rect">
            <a:avLst/>
          </a:prstGeom>
          <a:noFill/>
          <a:ln>
            <a:noFill/>
          </a:ln>
        </p:spPr>
      </p:pic>
      <p:sp>
        <p:nvSpPr>
          <p:cNvPr id="237" name="Google Shape;237;p35"/>
          <p:cNvSpPr txBox="1"/>
          <p:nvPr/>
        </p:nvSpPr>
        <p:spPr>
          <a:xfrm>
            <a:off x="284298" y="277800"/>
            <a:ext cx="4203656" cy="458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Average"/>
                <a:ea typeface="Average"/>
                <a:cs typeface="Average"/>
                <a:sym typeface="Average"/>
              </a:rPr>
              <a:t>5. Skepticism in patients may be related to the medical system:</a:t>
            </a:r>
            <a:endParaRPr sz="1800" dirty="0">
              <a:latin typeface="Average"/>
              <a:ea typeface="Average"/>
              <a:cs typeface="Average"/>
              <a:sym typeface="Average"/>
            </a:endParaRPr>
          </a:p>
          <a:p>
            <a:pPr marL="457200" lvl="0" indent="-342900" algn="l" rtl="0">
              <a:spcBef>
                <a:spcPts val="1000"/>
              </a:spcBef>
              <a:spcAft>
                <a:spcPts val="0"/>
              </a:spcAft>
              <a:buSzPts val="1800"/>
              <a:buFont typeface="Average"/>
              <a:buChar char="●"/>
            </a:pPr>
            <a:r>
              <a:rPr lang="en" sz="1800" dirty="0">
                <a:latin typeface="Average"/>
                <a:ea typeface="Average"/>
                <a:cs typeface="Average"/>
                <a:sym typeface="Average"/>
              </a:rPr>
              <a:t>Logistical changes in the medical system have negatively affected provider-patient relationships</a:t>
            </a:r>
            <a:endParaRPr sz="1800" dirty="0">
              <a:latin typeface="Average"/>
              <a:ea typeface="Average"/>
              <a:cs typeface="Average"/>
              <a:sym typeface="Average"/>
            </a:endParaRPr>
          </a:p>
          <a:p>
            <a:pPr marL="457200" lvl="0" indent="-342900" algn="l" rtl="0">
              <a:spcBef>
                <a:spcPts val="1000"/>
              </a:spcBef>
              <a:spcAft>
                <a:spcPts val="0"/>
              </a:spcAft>
              <a:buSzPts val="1800"/>
              <a:buFont typeface="Average"/>
              <a:buChar char="●"/>
            </a:pPr>
            <a:r>
              <a:rPr lang="en" sz="1800" dirty="0">
                <a:latin typeface="Average"/>
                <a:ea typeface="Average"/>
                <a:cs typeface="Average"/>
                <a:sym typeface="Average"/>
              </a:rPr>
              <a:t>Compounded medical trauma and unresolved physical symptoms</a:t>
            </a:r>
            <a:endParaRPr sz="1800" dirty="0">
              <a:latin typeface="Average"/>
              <a:ea typeface="Average"/>
              <a:cs typeface="Average"/>
              <a:sym typeface="Average"/>
            </a:endParaRPr>
          </a:p>
          <a:p>
            <a:pPr marL="914400" lvl="1" indent="-342900" algn="l" rtl="0">
              <a:spcBef>
                <a:spcPts val="0"/>
              </a:spcBef>
              <a:spcAft>
                <a:spcPts val="0"/>
              </a:spcAft>
              <a:buSzPts val="1800"/>
              <a:buFont typeface="Average"/>
              <a:buChar char="○"/>
            </a:pPr>
            <a:r>
              <a:rPr lang="en" sz="1800" dirty="0">
                <a:latin typeface="Average"/>
                <a:ea typeface="Average"/>
                <a:cs typeface="Average"/>
                <a:sym typeface="Average"/>
              </a:rPr>
              <a:t>Hot-potato, dismissal of medical complaints</a:t>
            </a:r>
            <a:endParaRPr sz="1800" dirty="0">
              <a:latin typeface="Average"/>
              <a:ea typeface="Average"/>
              <a:cs typeface="Average"/>
              <a:sym typeface="Average"/>
            </a:endParaRPr>
          </a:p>
          <a:p>
            <a:pPr marL="914400" lvl="1" indent="-342900" algn="l" rtl="0">
              <a:spcBef>
                <a:spcPts val="0"/>
              </a:spcBef>
              <a:spcAft>
                <a:spcPts val="0"/>
              </a:spcAft>
              <a:buSzPts val="1800"/>
              <a:buFont typeface="Average"/>
              <a:buChar char="○"/>
            </a:pPr>
            <a:r>
              <a:rPr lang="en" sz="1800" dirty="0">
                <a:latin typeface="Average"/>
                <a:ea typeface="Average"/>
                <a:cs typeface="Average"/>
                <a:sym typeface="Average"/>
              </a:rPr>
              <a:t>Healthcare-seeking behaviors</a:t>
            </a:r>
            <a:endParaRPr sz="1800" dirty="0">
              <a:latin typeface="Average"/>
              <a:ea typeface="Average"/>
              <a:cs typeface="Average"/>
              <a:sym typeface="Average"/>
            </a:endParaRPr>
          </a:p>
          <a:p>
            <a:pPr marL="914400" lvl="1" indent="-342900" algn="l" rtl="0">
              <a:spcBef>
                <a:spcPts val="0"/>
              </a:spcBef>
              <a:spcAft>
                <a:spcPts val="0"/>
              </a:spcAft>
              <a:buSzPts val="1800"/>
              <a:buFont typeface="Average"/>
              <a:buChar char="○"/>
            </a:pPr>
            <a:r>
              <a:rPr lang="en" sz="1800" dirty="0">
                <a:latin typeface="Average"/>
                <a:ea typeface="Average"/>
                <a:cs typeface="Average"/>
                <a:sym typeface="Average"/>
              </a:rPr>
              <a:t>Complex or unusual conditions</a:t>
            </a:r>
            <a:endParaRPr sz="1800" dirty="0">
              <a:latin typeface="Average"/>
              <a:ea typeface="Average"/>
              <a:cs typeface="Average"/>
              <a:sym typeface="Average"/>
            </a:endParaRPr>
          </a:p>
          <a:p>
            <a:pPr marL="457200" lvl="0" indent="-342900" algn="l" rtl="0">
              <a:spcBef>
                <a:spcPts val="1000"/>
              </a:spcBef>
              <a:spcAft>
                <a:spcPts val="0"/>
              </a:spcAft>
              <a:buSzPts val="1800"/>
              <a:buFont typeface="Average"/>
              <a:buChar char="●"/>
            </a:pPr>
            <a:r>
              <a:rPr lang="en" sz="1800" dirty="0">
                <a:latin typeface="Average"/>
                <a:ea typeface="Average"/>
                <a:cs typeface="Average"/>
                <a:sym typeface="Average"/>
              </a:rPr>
              <a:t>Psych can be helpful with managing the psychological burdens of navigating chronic health challenges</a:t>
            </a:r>
            <a:endParaRPr sz="1800" dirty="0">
              <a:latin typeface="Average"/>
              <a:ea typeface="Average"/>
              <a:cs typeface="Average"/>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Effect transition="in" filter="fade">
                                      <p:cBhvr>
                                        <p:cTn id="7" dur="1000"/>
                                        <p:tgtEl>
                                          <p:spTgt spid="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xEl>
                                              <p:pRg st="1" end="1"/>
                                            </p:txEl>
                                          </p:spTgt>
                                        </p:tgtEl>
                                        <p:attrNameLst>
                                          <p:attrName>style.visibility</p:attrName>
                                        </p:attrNameLst>
                                      </p:cBhvr>
                                      <p:to>
                                        <p:strVal val="visible"/>
                                      </p:to>
                                    </p:set>
                                    <p:animEffect transition="in" filter="fade">
                                      <p:cBhvr>
                                        <p:cTn id="12" dur="1000"/>
                                        <p:tgtEl>
                                          <p:spTgt spid="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7">
                                            <p:txEl>
                                              <p:pRg st="2" end="2"/>
                                            </p:txEl>
                                          </p:spTgt>
                                        </p:tgtEl>
                                        <p:attrNameLst>
                                          <p:attrName>style.visibility</p:attrName>
                                        </p:attrNameLst>
                                      </p:cBhvr>
                                      <p:to>
                                        <p:strVal val="visible"/>
                                      </p:to>
                                    </p:set>
                                    <p:animEffect transition="in" filter="fade">
                                      <p:cBhvr>
                                        <p:cTn id="17" dur="1000"/>
                                        <p:tgtEl>
                                          <p:spTgt spid="2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7">
                                            <p:txEl>
                                              <p:pRg st="3" end="3"/>
                                            </p:txEl>
                                          </p:spTgt>
                                        </p:tgtEl>
                                        <p:attrNameLst>
                                          <p:attrName>style.visibility</p:attrName>
                                        </p:attrNameLst>
                                      </p:cBhvr>
                                      <p:to>
                                        <p:strVal val="visible"/>
                                      </p:to>
                                    </p:set>
                                    <p:animEffect transition="in" filter="fade">
                                      <p:cBhvr>
                                        <p:cTn id="22" dur="1000"/>
                                        <p:tgtEl>
                                          <p:spTgt spid="2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7">
                                            <p:txEl>
                                              <p:pRg st="4" end="4"/>
                                            </p:txEl>
                                          </p:spTgt>
                                        </p:tgtEl>
                                        <p:attrNameLst>
                                          <p:attrName>style.visibility</p:attrName>
                                        </p:attrNameLst>
                                      </p:cBhvr>
                                      <p:to>
                                        <p:strVal val="visible"/>
                                      </p:to>
                                    </p:set>
                                    <p:animEffect transition="in" filter="fade">
                                      <p:cBhvr>
                                        <p:cTn id="27" dur="1000"/>
                                        <p:tgtEl>
                                          <p:spTgt spid="2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7">
                                            <p:txEl>
                                              <p:pRg st="5" end="5"/>
                                            </p:txEl>
                                          </p:spTgt>
                                        </p:tgtEl>
                                        <p:attrNameLst>
                                          <p:attrName>style.visibility</p:attrName>
                                        </p:attrNameLst>
                                      </p:cBhvr>
                                      <p:to>
                                        <p:strVal val="visible"/>
                                      </p:to>
                                    </p:set>
                                    <p:animEffect transition="in" filter="fade">
                                      <p:cBhvr>
                                        <p:cTn id="32" dur="1000"/>
                                        <p:tgtEl>
                                          <p:spTgt spid="2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7">
                                            <p:txEl>
                                              <p:pRg st="6" end="6"/>
                                            </p:txEl>
                                          </p:spTgt>
                                        </p:tgtEl>
                                        <p:attrNameLst>
                                          <p:attrName>style.visibility</p:attrName>
                                        </p:attrNameLst>
                                      </p:cBhvr>
                                      <p:to>
                                        <p:strVal val="visible"/>
                                      </p:to>
                                    </p:set>
                                    <p:animEffect transition="in" filter="fade">
                                      <p:cBhvr>
                                        <p:cTn id="37" dur="1000"/>
                                        <p:tgtEl>
                                          <p:spTgt spid="2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Pre-Work Questions</a:t>
            </a:r>
            <a:endParaRPr/>
          </a:p>
        </p:txBody>
      </p:sp>
      <p:sp>
        <p:nvSpPr>
          <p:cNvPr id="243" name="Google Shape;243;p36"/>
          <p:cNvSpPr txBox="1">
            <a:spLocks noGrp="1"/>
          </p:cNvSpPr>
          <p:nvPr>
            <p:ph type="body" idx="1"/>
          </p:nvPr>
        </p:nvSpPr>
        <p:spPr>
          <a:xfrm>
            <a:off x="311700" y="2171400"/>
            <a:ext cx="8520600" cy="239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1. What fears or concerns do you have when introducing GI psychology interventions? (Example on next slide.)</a:t>
            </a:r>
            <a:endParaRPr>
              <a:solidFill>
                <a:schemeClr val="dk1"/>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1200"/>
              </a:spcAft>
              <a:buNone/>
            </a:pPr>
            <a:r>
              <a:rPr lang="en">
                <a:solidFill>
                  <a:schemeClr val="dk1"/>
                </a:solidFill>
              </a:rPr>
              <a:t>2. What’s something you’ve heard from patients about GI psychology services that you wish you could handle more effectively?</a:t>
            </a:r>
            <a:endParaRPr sz="2100" b="1">
              <a:solidFill>
                <a:schemeClr val="dk1"/>
              </a:solidFill>
            </a:endParaRPr>
          </a:p>
        </p:txBody>
      </p:sp>
      <p:sp>
        <p:nvSpPr>
          <p:cNvPr id="244" name="Google Shape;244;p36"/>
          <p:cNvSpPr txBox="1"/>
          <p:nvPr/>
        </p:nvSpPr>
        <p:spPr>
          <a:xfrm>
            <a:off x="155850" y="1154763"/>
            <a:ext cx="8832300" cy="879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100" b="1">
                <a:latin typeface="Average"/>
                <a:ea typeface="Average"/>
                <a:cs typeface="Average"/>
                <a:sym typeface="Average"/>
              </a:rPr>
              <a:t>If you think you have good responses to any of the questions that your colleagues share, please offer them in the chat!</a:t>
            </a:r>
            <a:endParaRPr sz="2100" b="1">
              <a:latin typeface="Average"/>
              <a:ea typeface="Average"/>
              <a:cs typeface="Average"/>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10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1" end="1"/>
                                            </p:txEl>
                                          </p:spTgt>
                                        </p:tgtEl>
                                        <p:attrNameLst>
                                          <p:attrName>style.visibility</p:attrName>
                                        </p:attrNameLst>
                                      </p:cBhvr>
                                      <p:to>
                                        <p:strVal val="visible"/>
                                      </p:to>
                                    </p:set>
                                    <p:animEffect transition="in" filter="fade">
                                      <p:cBhvr>
                                        <p:cTn id="12" dur="1000"/>
                                        <p:tgtEl>
                                          <p:spTgt spid="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2" end="2"/>
                                            </p:txEl>
                                          </p:spTgt>
                                        </p:tgtEl>
                                        <p:attrNameLst>
                                          <p:attrName>style.visibility</p:attrName>
                                        </p:attrNameLst>
                                      </p:cBhvr>
                                      <p:to>
                                        <p:strVal val="visible"/>
                                      </p:to>
                                    </p:set>
                                    <p:animEffect transition="in" filter="fade">
                                      <p:cBhvr>
                                        <p:cTn id="17" dur="1000"/>
                                        <p:tgtEl>
                                          <p:spTgt spid="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311700" y="30259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Pre-Work Questions</a:t>
            </a:r>
            <a:endParaRPr/>
          </a:p>
        </p:txBody>
      </p:sp>
      <p:sp>
        <p:nvSpPr>
          <p:cNvPr id="250" name="Google Shape;250;p37"/>
          <p:cNvSpPr txBox="1">
            <a:spLocks noGrp="1"/>
          </p:cNvSpPr>
          <p:nvPr>
            <p:ph type="body" idx="1"/>
          </p:nvPr>
        </p:nvSpPr>
        <p:spPr>
          <a:xfrm>
            <a:off x="311700" y="2171400"/>
            <a:ext cx="8520600" cy="2565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rgbClr val="000000"/>
                </a:solidFill>
              </a:rPr>
              <a:t>Example: “I don’t want my patient to think I don’t believe them or that I think it’s all in their head.”</a:t>
            </a:r>
            <a:endParaRPr>
              <a:solidFill>
                <a:srgbClr val="000000"/>
              </a:solidFill>
            </a:endParaRPr>
          </a:p>
          <a:p>
            <a:pPr marL="0" lvl="0" indent="0" algn="ctr" rtl="0">
              <a:spcBef>
                <a:spcPts val="1200"/>
              </a:spcBef>
              <a:spcAft>
                <a:spcPts val="0"/>
              </a:spcAft>
              <a:buNone/>
            </a:pPr>
            <a:endParaRPr>
              <a:solidFill>
                <a:srgbClr val="000000"/>
              </a:solidFill>
            </a:endParaRPr>
          </a:p>
          <a:p>
            <a:pPr marL="0" lvl="0" indent="0" algn="ctr" rtl="0">
              <a:spcBef>
                <a:spcPts val="1200"/>
              </a:spcBef>
              <a:spcAft>
                <a:spcPts val="1200"/>
              </a:spcAft>
              <a:buNone/>
            </a:pPr>
            <a:r>
              <a:rPr lang="en" sz="2000" i="1">
                <a:solidFill>
                  <a:srgbClr val="000000"/>
                </a:solidFill>
              </a:rPr>
              <a:t>It can often be appropriate to explicitly bring up your relational concern with your patient.</a:t>
            </a:r>
            <a:endParaRPr sz="2000" i="1">
              <a:solidFill>
                <a:srgbClr val="000000"/>
              </a:solidFill>
            </a:endParaRPr>
          </a:p>
        </p:txBody>
      </p:sp>
      <p:sp>
        <p:nvSpPr>
          <p:cNvPr id="251" name="Google Shape;251;p37"/>
          <p:cNvSpPr txBox="1">
            <a:spLocks noGrp="1"/>
          </p:cNvSpPr>
          <p:nvPr>
            <p:ph type="title"/>
          </p:nvPr>
        </p:nvSpPr>
        <p:spPr>
          <a:xfrm>
            <a:off x="311700" y="967293"/>
            <a:ext cx="8520600" cy="1040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300"/>
              <a:t>Q1: What fears or concerns do you have when introducing GI psychology interventions?</a:t>
            </a:r>
            <a:endParaRPr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1000"/>
                                        <p:tgtEl>
                                          <p:spTgt spid="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0">
                                            <p:txEl>
                                              <p:pRg st="1" end="1"/>
                                            </p:txEl>
                                          </p:spTgt>
                                        </p:tgtEl>
                                        <p:attrNameLst>
                                          <p:attrName>style.visibility</p:attrName>
                                        </p:attrNameLst>
                                      </p:cBhvr>
                                      <p:to>
                                        <p:strVal val="visible"/>
                                      </p:to>
                                    </p:set>
                                    <p:animEffect transition="in" filter="fade">
                                      <p:cBhvr>
                                        <p:cTn id="12" dur="1000"/>
                                        <p:tgtEl>
                                          <p:spTgt spid="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0">
                                            <p:txEl>
                                              <p:pRg st="2" end="2"/>
                                            </p:txEl>
                                          </p:spTgt>
                                        </p:tgtEl>
                                        <p:attrNameLst>
                                          <p:attrName>style.visibility</p:attrName>
                                        </p:attrNameLst>
                                      </p:cBhvr>
                                      <p:to>
                                        <p:strVal val="visible"/>
                                      </p:to>
                                    </p:set>
                                    <p:animEffect transition="in" filter="fade">
                                      <p:cBhvr>
                                        <p:cTn id="17" dur="1000"/>
                                        <p:tgtEl>
                                          <p:spTgt spid="2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8"/>
          <p:cNvSpPr txBox="1">
            <a:spLocks noGrp="1"/>
          </p:cNvSpPr>
          <p:nvPr>
            <p:ph type="body" idx="1"/>
          </p:nvPr>
        </p:nvSpPr>
        <p:spPr>
          <a:xfrm>
            <a:off x="189925" y="1266100"/>
            <a:ext cx="8799300" cy="3798300"/>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0"/>
              </a:spcAft>
              <a:buNone/>
            </a:pPr>
            <a:r>
              <a:rPr lang="en">
                <a:solidFill>
                  <a:srgbClr val="212121"/>
                </a:solidFill>
              </a:rPr>
              <a:t>Practice a way to bring your concern up directly, </a:t>
            </a:r>
            <a:r>
              <a:rPr lang="en" b="1">
                <a:solidFill>
                  <a:srgbClr val="212121"/>
                </a:solidFill>
              </a:rPr>
              <a:t>incorporating 2 things:</a:t>
            </a:r>
            <a:endParaRPr b="1">
              <a:solidFill>
                <a:srgbClr val="212121"/>
              </a:solidFill>
            </a:endParaRPr>
          </a:p>
          <a:p>
            <a:pPr marL="457200" lvl="0" indent="-334327" algn="l" rtl="0">
              <a:spcBef>
                <a:spcPts val="1200"/>
              </a:spcBef>
              <a:spcAft>
                <a:spcPts val="0"/>
              </a:spcAft>
              <a:buClr>
                <a:srgbClr val="212121"/>
              </a:buClr>
              <a:buSzPct val="100000"/>
              <a:buAutoNum type="arabicPeriod"/>
            </a:pPr>
            <a:r>
              <a:rPr lang="en">
                <a:solidFill>
                  <a:srgbClr val="212121"/>
                </a:solidFill>
              </a:rPr>
              <a:t>If you state what you </a:t>
            </a:r>
            <a:r>
              <a:rPr lang="en" i="1">
                <a:solidFill>
                  <a:srgbClr val="212121"/>
                </a:solidFill>
              </a:rPr>
              <a:t>don’t want</a:t>
            </a:r>
            <a:r>
              <a:rPr lang="en">
                <a:solidFill>
                  <a:srgbClr val="212121"/>
                </a:solidFill>
              </a:rPr>
              <a:t>, then also </a:t>
            </a:r>
            <a:r>
              <a:rPr lang="en" b="1">
                <a:solidFill>
                  <a:srgbClr val="212121"/>
                </a:solidFill>
              </a:rPr>
              <a:t>state what you </a:t>
            </a:r>
            <a:r>
              <a:rPr lang="en" b="1" i="1">
                <a:solidFill>
                  <a:srgbClr val="212121"/>
                </a:solidFill>
              </a:rPr>
              <a:t>do want</a:t>
            </a:r>
            <a:endParaRPr b="1">
              <a:solidFill>
                <a:srgbClr val="212121"/>
              </a:solidFill>
            </a:endParaRPr>
          </a:p>
          <a:p>
            <a:pPr marL="457200" lvl="0" indent="-334327" algn="l" rtl="0">
              <a:spcBef>
                <a:spcPts val="0"/>
              </a:spcBef>
              <a:spcAft>
                <a:spcPts val="0"/>
              </a:spcAft>
              <a:buClr>
                <a:srgbClr val="212121"/>
              </a:buClr>
              <a:buSzPct val="100000"/>
              <a:buAutoNum type="arabicPeriod"/>
            </a:pPr>
            <a:r>
              <a:rPr lang="en">
                <a:solidFill>
                  <a:srgbClr val="212121"/>
                </a:solidFill>
              </a:rPr>
              <a:t>Have a </a:t>
            </a:r>
            <a:r>
              <a:rPr lang="en" b="1">
                <a:solidFill>
                  <a:srgbClr val="212121"/>
                </a:solidFill>
              </a:rPr>
              <a:t>relational aspect or question</a:t>
            </a:r>
            <a:r>
              <a:rPr lang="en">
                <a:solidFill>
                  <a:srgbClr val="212121"/>
                </a:solidFill>
              </a:rPr>
              <a:t> that is </a:t>
            </a:r>
            <a:r>
              <a:rPr lang="en" i="1">
                <a:solidFill>
                  <a:srgbClr val="212121"/>
                </a:solidFill>
              </a:rPr>
              <a:t>not</a:t>
            </a:r>
            <a:r>
              <a:rPr lang="en">
                <a:solidFill>
                  <a:srgbClr val="212121"/>
                </a:solidFill>
              </a:rPr>
              <a:t> a yes/no question at the end of your upcoming spiel</a:t>
            </a:r>
            <a:endParaRPr>
              <a:solidFill>
                <a:srgbClr val="212121"/>
              </a:solidFill>
            </a:endParaRPr>
          </a:p>
          <a:p>
            <a:pPr marL="0" lvl="0" indent="0" algn="l" rtl="0">
              <a:spcBef>
                <a:spcPts val="1200"/>
              </a:spcBef>
              <a:spcAft>
                <a:spcPts val="0"/>
              </a:spcAft>
              <a:buNone/>
            </a:pPr>
            <a:r>
              <a:rPr lang="en">
                <a:solidFill>
                  <a:srgbClr val="212121"/>
                </a:solidFill>
              </a:rPr>
              <a:t>“I want to bring up or revisit the GI Psych intervention, but I </a:t>
            </a:r>
            <a:r>
              <a:rPr lang="en" b="1">
                <a:solidFill>
                  <a:srgbClr val="212121"/>
                </a:solidFill>
              </a:rPr>
              <a:t>don’t want</a:t>
            </a:r>
            <a:r>
              <a:rPr lang="en">
                <a:solidFill>
                  <a:srgbClr val="212121"/>
                </a:solidFill>
              </a:rPr>
              <a:t> to give you the impression that I don’t believe your symptoms or that I think they are all in your head. I’m going to give this a shot and you can let me know if I </a:t>
            </a:r>
            <a:r>
              <a:rPr lang="en" b="1">
                <a:solidFill>
                  <a:srgbClr val="212121"/>
                </a:solidFill>
              </a:rPr>
              <a:t>accomplish this goal</a:t>
            </a:r>
            <a:r>
              <a:rPr lang="en">
                <a:solidFill>
                  <a:srgbClr val="212121"/>
                </a:solidFill>
              </a:rPr>
              <a:t> of wanting to talk about GI Psych in a way that feels respectful to you and your efforts. Are you up for that?”</a:t>
            </a:r>
            <a:endParaRPr>
              <a:solidFill>
                <a:srgbClr val="212121"/>
              </a:solidFill>
            </a:endParaRPr>
          </a:p>
          <a:p>
            <a:pPr marL="0" lvl="0" indent="0" algn="ctr" rtl="0">
              <a:spcBef>
                <a:spcPts val="1200"/>
              </a:spcBef>
              <a:spcAft>
                <a:spcPts val="0"/>
              </a:spcAft>
              <a:buNone/>
            </a:pPr>
            <a:r>
              <a:rPr lang="en" i="1">
                <a:solidFill>
                  <a:srgbClr val="212121"/>
                </a:solidFill>
              </a:rPr>
              <a:t>“Are you up for that?” is a yes/no question, but the relational task of the patient giving feedback to the provider about whether or not they felt respected by the spiel is the more involved relational experience.</a:t>
            </a:r>
            <a:endParaRPr i="1">
              <a:solidFill>
                <a:srgbClr val="212121"/>
              </a:solidFill>
            </a:endParaRPr>
          </a:p>
          <a:p>
            <a:pPr marL="0" lvl="0" indent="0" algn="ctr" rtl="0">
              <a:spcBef>
                <a:spcPts val="1200"/>
              </a:spcBef>
              <a:spcAft>
                <a:spcPts val="1200"/>
              </a:spcAft>
              <a:buNone/>
            </a:pPr>
            <a:r>
              <a:rPr lang="en">
                <a:solidFill>
                  <a:srgbClr val="212121"/>
                </a:solidFill>
              </a:rPr>
              <a:t>Remember to circle back to your feedback question at the end of your spiel!</a:t>
            </a:r>
            <a:endParaRPr>
              <a:solidFill>
                <a:srgbClr val="212121"/>
              </a:solidFill>
            </a:endParaRPr>
          </a:p>
        </p:txBody>
      </p:sp>
      <p:sp>
        <p:nvSpPr>
          <p:cNvPr id="257" name="Google Shape;257;p38"/>
          <p:cNvSpPr txBox="1">
            <a:spLocks noGrp="1"/>
          </p:cNvSpPr>
          <p:nvPr>
            <p:ph type="title"/>
          </p:nvPr>
        </p:nvSpPr>
        <p:spPr>
          <a:xfrm>
            <a:off x="311700" y="807133"/>
            <a:ext cx="8520600" cy="42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000"/>
              <a:t>“I don’t want my patient to think I don’t believe them or that I think it’s all in their head.”</a:t>
            </a:r>
            <a:endParaRPr sz="2000"/>
          </a:p>
        </p:txBody>
      </p:sp>
      <p:sp>
        <p:nvSpPr>
          <p:cNvPr id="258" name="Google Shape;258;p38"/>
          <p:cNvSpPr txBox="1">
            <a:spLocks noGrp="1"/>
          </p:cNvSpPr>
          <p:nvPr>
            <p:ph type="title"/>
          </p:nvPr>
        </p:nvSpPr>
        <p:spPr>
          <a:xfrm>
            <a:off x="311700" y="30259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Pre-Work Questions: Q1 Example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xEl>
                                              <p:pRg st="0" end="0"/>
                                            </p:txEl>
                                          </p:spTgt>
                                        </p:tgtEl>
                                        <p:attrNameLst>
                                          <p:attrName>style.visibility</p:attrName>
                                        </p:attrNameLst>
                                      </p:cBhvr>
                                      <p:to>
                                        <p:strVal val="visible"/>
                                      </p:to>
                                    </p:set>
                                    <p:animEffect transition="in" filter="fade">
                                      <p:cBhvr>
                                        <p:cTn id="7" dur="1000"/>
                                        <p:tgtEl>
                                          <p:spTgt spid="2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
                                            <p:txEl>
                                              <p:pRg st="1" end="1"/>
                                            </p:txEl>
                                          </p:spTgt>
                                        </p:tgtEl>
                                        <p:attrNameLst>
                                          <p:attrName>style.visibility</p:attrName>
                                        </p:attrNameLst>
                                      </p:cBhvr>
                                      <p:to>
                                        <p:strVal val="visible"/>
                                      </p:to>
                                    </p:set>
                                    <p:animEffect transition="in" filter="fade">
                                      <p:cBhvr>
                                        <p:cTn id="12" dur="1000"/>
                                        <p:tgtEl>
                                          <p:spTgt spid="2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
                                            <p:txEl>
                                              <p:pRg st="2" end="2"/>
                                            </p:txEl>
                                          </p:spTgt>
                                        </p:tgtEl>
                                        <p:attrNameLst>
                                          <p:attrName>style.visibility</p:attrName>
                                        </p:attrNameLst>
                                      </p:cBhvr>
                                      <p:to>
                                        <p:strVal val="visible"/>
                                      </p:to>
                                    </p:set>
                                    <p:animEffect transition="in" filter="fade">
                                      <p:cBhvr>
                                        <p:cTn id="17" dur="1000"/>
                                        <p:tgtEl>
                                          <p:spTgt spid="2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
                                            <p:txEl>
                                              <p:pRg st="3" end="3"/>
                                            </p:txEl>
                                          </p:spTgt>
                                        </p:tgtEl>
                                        <p:attrNameLst>
                                          <p:attrName>style.visibility</p:attrName>
                                        </p:attrNameLst>
                                      </p:cBhvr>
                                      <p:to>
                                        <p:strVal val="visible"/>
                                      </p:to>
                                    </p:set>
                                    <p:animEffect transition="in" filter="fade">
                                      <p:cBhvr>
                                        <p:cTn id="22" dur="1000"/>
                                        <p:tgtEl>
                                          <p:spTgt spid="2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
                                            <p:txEl>
                                              <p:pRg st="4" end="4"/>
                                            </p:txEl>
                                          </p:spTgt>
                                        </p:tgtEl>
                                        <p:attrNameLst>
                                          <p:attrName>style.visibility</p:attrName>
                                        </p:attrNameLst>
                                      </p:cBhvr>
                                      <p:to>
                                        <p:strVal val="visible"/>
                                      </p:to>
                                    </p:set>
                                    <p:animEffect transition="in" filter="fade">
                                      <p:cBhvr>
                                        <p:cTn id="27" dur="1000"/>
                                        <p:tgtEl>
                                          <p:spTgt spid="25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
                                            <p:txEl>
                                              <p:pRg st="5" end="5"/>
                                            </p:txEl>
                                          </p:spTgt>
                                        </p:tgtEl>
                                        <p:attrNameLst>
                                          <p:attrName>style.visibility</p:attrName>
                                        </p:attrNameLst>
                                      </p:cBhvr>
                                      <p:to>
                                        <p:strVal val="visible"/>
                                      </p:to>
                                    </p:set>
                                    <p:animEffect transition="in" filter="fade">
                                      <p:cBhvr>
                                        <p:cTn id="32" dur="1000"/>
                                        <p:tgtEl>
                                          <p:spTgt spid="2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9"/>
          <p:cNvSpPr txBox="1">
            <a:spLocks noGrp="1"/>
          </p:cNvSpPr>
          <p:nvPr>
            <p:ph type="title"/>
          </p:nvPr>
        </p:nvSpPr>
        <p:spPr>
          <a:xfrm>
            <a:off x="311700" y="967293"/>
            <a:ext cx="8520600" cy="1040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SzPct val="43043"/>
              <a:buNone/>
            </a:pPr>
            <a:r>
              <a:rPr lang="en" sz="2300"/>
              <a:t>Q1: What fears or concerns do you have when introducing GI psychology interventions?</a:t>
            </a:r>
            <a:endParaRPr sz="2300"/>
          </a:p>
          <a:p>
            <a:pPr marL="0" lvl="0" indent="0" algn="ctr" rtl="0">
              <a:spcBef>
                <a:spcPts val="0"/>
              </a:spcBef>
              <a:spcAft>
                <a:spcPts val="0"/>
              </a:spcAft>
              <a:buSzPct val="43043"/>
              <a:buNone/>
            </a:pPr>
            <a:endParaRPr sz="2300"/>
          </a:p>
          <a:p>
            <a:pPr marL="0" lvl="0" indent="0" algn="ctr" rtl="0">
              <a:spcBef>
                <a:spcPts val="0"/>
              </a:spcBef>
              <a:spcAft>
                <a:spcPts val="0"/>
              </a:spcAft>
              <a:buSzPct val="43043"/>
              <a:buNone/>
            </a:pPr>
            <a:r>
              <a:rPr lang="en" sz="2300"/>
              <a:t>Answers from the audience?</a:t>
            </a:r>
            <a:endParaRPr sz="2300"/>
          </a:p>
        </p:txBody>
      </p:sp>
      <p:sp>
        <p:nvSpPr>
          <p:cNvPr id="264" name="Google Shape;264;p39"/>
          <p:cNvSpPr txBox="1">
            <a:spLocks noGrp="1"/>
          </p:cNvSpPr>
          <p:nvPr>
            <p:ph type="body" idx="1"/>
          </p:nvPr>
        </p:nvSpPr>
        <p:spPr>
          <a:xfrm>
            <a:off x="189925" y="2571750"/>
            <a:ext cx="8799300" cy="24927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en" sz="1600" b="1">
                <a:solidFill>
                  <a:srgbClr val="212121"/>
                </a:solidFill>
              </a:rPr>
              <a:t>Incorporate 2 Things:</a:t>
            </a:r>
            <a:endParaRPr sz="1600" b="1">
              <a:solidFill>
                <a:srgbClr val="212121"/>
              </a:solidFill>
            </a:endParaRPr>
          </a:p>
          <a:p>
            <a:pPr marL="457200" lvl="0" indent="0" algn="l" rtl="0">
              <a:spcBef>
                <a:spcPts val="0"/>
              </a:spcBef>
              <a:spcAft>
                <a:spcPts val="0"/>
              </a:spcAft>
              <a:buNone/>
            </a:pPr>
            <a:endParaRPr sz="1600" b="1">
              <a:solidFill>
                <a:srgbClr val="212121"/>
              </a:solidFill>
            </a:endParaRPr>
          </a:p>
          <a:p>
            <a:pPr marL="457200" lvl="0" indent="-330200" algn="l" rtl="0">
              <a:spcBef>
                <a:spcPts val="0"/>
              </a:spcBef>
              <a:spcAft>
                <a:spcPts val="0"/>
              </a:spcAft>
              <a:buClr>
                <a:srgbClr val="212121"/>
              </a:buClr>
              <a:buSzPts val="1600"/>
              <a:buAutoNum type="arabicParenR"/>
            </a:pPr>
            <a:r>
              <a:rPr lang="en" sz="1600">
                <a:solidFill>
                  <a:srgbClr val="212121"/>
                </a:solidFill>
              </a:rPr>
              <a:t>If you state what you </a:t>
            </a:r>
            <a:r>
              <a:rPr lang="en" sz="1600" i="1">
                <a:solidFill>
                  <a:srgbClr val="212121"/>
                </a:solidFill>
              </a:rPr>
              <a:t>don’t want</a:t>
            </a:r>
            <a:r>
              <a:rPr lang="en" sz="1600">
                <a:solidFill>
                  <a:srgbClr val="212121"/>
                </a:solidFill>
              </a:rPr>
              <a:t>, then also state what you </a:t>
            </a:r>
            <a:r>
              <a:rPr lang="en" sz="1600" i="1">
                <a:solidFill>
                  <a:srgbClr val="212121"/>
                </a:solidFill>
              </a:rPr>
              <a:t>do want</a:t>
            </a:r>
            <a:endParaRPr sz="1600" i="1">
              <a:solidFill>
                <a:srgbClr val="212121"/>
              </a:solidFill>
            </a:endParaRPr>
          </a:p>
          <a:p>
            <a:pPr marL="0" lvl="0" indent="0" algn="l" rtl="0">
              <a:spcBef>
                <a:spcPts val="0"/>
              </a:spcBef>
              <a:spcAft>
                <a:spcPts val="0"/>
              </a:spcAft>
              <a:buNone/>
            </a:pPr>
            <a:endParaRPr sz="1600" i="1">
              <a:solidFill>
                <a:srgbClr val="212121"/>
              </a:solidFill>
            </a:endParaRPr>
          </a:p>
          <a:p>
            <a:pPr marL="457200" lvl="0" indent="-330200" algn="l" rtl="0">
              <a:spcBef>
                <a:spcPts val="0"/>
              </a:spcBef>
              <a:spcAft>
                <a:spcPts val="0"/>
              </a:spcAft>
              <a:buClr>
                <a:srgbClr val="212121"/>
              </a:buClr>
              <a:buSzPts val="1600"/>
              <a:buAutoNum type="arabicParenR"/>
            </a:pPr>
            <a:r>
              <a:rPr lang="en" sz="1600">
                <a:solidFill>
                  <a:srgbClr val="212121"/>
                </a:solidFill>
              </a:rPr>
              <a:t>Have a relational aspect or question that is not a yes/no question at the end of upcoming your spiel</a:t>
            </a:r>
            <a:endParaRPr sz="1600">
              <a:solidFill>
                <a:srgbClr val="212121"/>
              </a:solidFill>
            </a:endParaRPr>
          </a:p>
        </p:txBody>
      </p:sp>
      <p:sp>
        <p:nvSpPr>
          <p:cNvPr id="265" name="Google Shape;265;p39"/>
          <p:cNvSpPr txBox="1">
            <a:spLocks noGrp="1"/>
          </p:cNvSpPr>
          <p:nvPr>
            <p:ph type="title"/>
          </p:nvPr>
        </p:nvSpPr>
        <p:spPr>
          <a:xfrm>
            <a:off x="311700" y="30259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Pre-Work Questions: Q1 Workshop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1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0"/>
          <p:cNvSpPr txBox="1">
            <a:spLocks noGrp="1"/>
          </p:cNvSpPr>
          <p:nvPr>
            <p:ph type="title"/>
          </p:nvPr>
        </p:nvSpPr>
        <p:spPr>
          <a:xfrm>
            <a:off x="311700" y="1841503"/>
            <a:ext cx="8520600" cy="1333500"/>
          </a:xfrm>
          <a:prstGeom prst="rect">
            <a:avLst/>
          </a:prstGeom>
        </p:spPr>
        <p:txBody>
          <a:bodyPr spcFirstLastPara="1" wrap="square" lIns="91425" tIns="91425" rIns="91425" bIns="91425" anchor="t" anchorCtr="0">
            <a:normAutofit fontScale="90000"/>
          </a:bodyPr>
          <a:lstStyle/>
          <a:p>
            <a:pPr marL="0" lvl="0" indent="0" algn="ctr" rtl="0">
              <a:lnSpc>
                <a:spcPct val="150000"/>
              </a:lnSpc>
              <a:spcBef>
                <a:spcPts val="0"/>
              </a:spcBef>
              <a:spcAft>
                <a:spcPts val="0"/>
              </a:spcAft>
              <a:buSzPts val="990"/>
              <a:buNone/>
            </a:pPr>
            <a:r>
              <a:rPr lang="en" sz="2600"/>
              <a:t>Q2: What’s something you’ve heard from patients about GI psychology services that you wish you could handle more effectively?</a:t>
            </a:r>
            <a:endParaRPr sz="2600"/>
          </a:p>
        </p:txBody>
      </p:sp>
      <p:sp>
        <p:nvSpPr>
          <p:cNvPr id="271" name="Google Shape;271;p40"/>
          <p:cNvSpPr txBox="1">
            <a:spLocks noGrp="1"/>
          </p:cNvSpPr>
          <p:nvPr>
            <p:ph type="title"/>
          </p:nvPr>
        </p:nvSpPr>
        <p:spPr>
          <a:xfrm>
            <a:off x="311700" y="30259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Pre-Work Questions: Q2 Workshop</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400"/>
              <a:t>My PSA: Always Include Screen Time in your Assessment &amp; Treatment Plan</a:t>
            </a:r>
            <a:endParaRPr sz="2400"/>
          </a:p>
        </p:txBody>
      </p:sp>
      <p:sp>
        <p:nvSpPr>
          <p:cNvPr id="277" name="Google Shape;277;p41"/>
          <p:cNvSpPr txBox="1">
            <a:spLocks noGrp="1"/>
          </p:cNvSpPr>
          <p:nvPr>
            <p:ph type="body" idx="1"/>
          </p:nvPr>
        </p:nvSpPr>
        <p:spPr>
          <a:xfrm>
            <a:off x="6900" y="712925"/>
            <a:ext cx="8910300" cy="4430700"/>
          </a:xfrm>
          <a:prstGeom prst="rect">
            <a:avLst/>
          </a:prstGeom>
        </p:spPr>
        <p:txBody>
          <a:bodyPr spcFirstLastPara="1" wrap="square" lIns="91425" tIns="91425" rIns="91425" bIns="91425" anchor="t" anchorCtr="0">
            <a:normAutofit fontScale="92500" lnSpcReduction="20000"/>
          </a:bodyPr>
          <a:lstStyle/>
          <a:p>
            <a:pPr marL="457200" marR="794503" lvl="0" indent="-334327" algn="l" rtl="0">
              <a:lnSpc>
                <a:spcPct val="115000"/>
              </a:lnSpc>
              <a:spcBef>
                <a:spcPts val="1000"/>
              </a:spcBef>
              <a:spcAft>
                <a:spcPts val="0"/>
              </a:spcAft>
              <a:buClr>
                <a:srgbClr val="212121"/>
              </a:buClr>
              <a:buSzPct val="100000"/>
              <a:buChar char="●"/>
            </a:pPr>
            <a:r>
              <a:rPr lang="en">
                <a:solidFill>
                  <a:srgbClr val="212121"/>
                </a:solidFill>
              </a:rPr>
              <a:t>Relationship to screen time is crucial for all people, patients, clients, and ourselves</a:t>
            </a:r>
            <a:endParaRPr>
              <a:solidFill>
                <a:srgbClr val="212121"/>
              </a:solidFill>
            </a:endParaRPr>
          </a:p>
          <a:p>
            <a:pPr marL="914400" marR="794503" lvl="1" indent="-310832" algn="l" rtl="0">
              <a:lnSpc>
                <a:spcPct val="115000"/>
              </a:lnSpc>
              <a:spcBef>
                <a:spcPts val="0"/>
              </a:spcBef>
              <a:spcAft>
                <a:spcPts val="0"/>
              </a:spcAft>
              <a:buClr>
                <a:srgbClr val="212121"/>
              </a:buClr>
              <a:buSzPct val="100000"/>
              <a:buChar char="○"/>
            </a:pPr>
            <a:r>
              <a:rPr lang="en">
                <a:solidFill>
                  <a:srgbClr val="212121"/>
                </a:solidFill>
              </a:rPr>
              <a:t>Medical relevance: googling symptoms and treatments</a:t>
            </a:r>
            <a:endParaRPr>
              <a:solidFill>
                <a:srgbClr val="212121"/>
              </a:solidFill>
            </a:endParaRPr>
          </a:p>
          <a:p>
            <a:pPr marL="1371600" marR="794503" lvl="2" indent="-310832" algn="l" rtl="0">
              <a:spcBef>
                <a:spcPts val="0"/>
              </a:spcBef>
              <a:spcAft>
                <a:spcPts val="0"/>
              </a:spcAft>
              <a:buClr>
                <a:srgbClr val="212121"/>
              </a:buClr>
              <a:buSzPct val="100000"/>
              <a:buChar char="■"/>
            </a:pPr>
            <a:r>
              <a:rPr lang="en" sz="1400">
                <a:solidFill>
                  <a:srgbClr val="212121"/>
                </a:solidFill>
              </a:rPr>
              <a:t>Predatory chiropractors on YouTube and elsewhere</a:t>
            </a:r>
            <a:endParaRPr sz="1400">
              <a:solidFill>
                <a:srgbClr val="212121"/>
              </a:solidFill>
            </a:endParaRPr>
          </a:p>
          <a:p>
            <a:pPr marL="1371600" marR="794503" lvl="2" indent="-310832" algn="l" rtl="0">
              <a:spcBef>
                <a:spcPts val="0"/>
              </a:spcBef>
              <a:spcAft>
                <a:spcPts val="0"/>
              </a:spcAft>
              <a:buClr>
                <a:srgbClr val="212121"/>
              </a:buClr>
              <a:buSzPct val="100000"/>
              <a:buChar char="■"/>
            </a:pPr>
            <a:r>
              <a:rPr lang="en">
                <a:solidFill>
                  <a:srgbClr val="212121"/>
                </a:solidFill>
              </a:rPr>
              <a:t>Highly restrictive or extreme diets - can increase hypervigilance without sx control</a:t>
            </a:r>
            <a:endParaRPr>
              <a:solidFill>
                <a:srgbClr val="212121"/>
              </a:solidFill>
            </a:endParaRPr>
          </a:p>
          <a:p>
            <a:pPr marL="914400" marR="794503" lvl="1" indent="-310832" algn="l" rtl="0">
              <a:lnSpc>
                <a:spcPct val="115000"/>
              </a:lnSpc>
              <a:spcBef>
                <a:spcPts val="0"/>
              </a:spcBef>
              <a:spcAft>
                <a:spcPts val="0"/>
              </a:spcAft>
              <a:buClr>
                <a:srgbClr val="212121"/>
              </a:buClr>
              <a:buSzPct val="100000"/>
              <a:buChar char="○"/>
            </a:pPr>
            <a:r>
              <a:rPr lang="en">
                <a:solidFill>
                  <a:srgbClr val="212121"/>
                </a:solidFill>
              </a:rPr>
              <a:t>Distraction from sx as a management strategy</a:t>
            </a:r>
            <a:endParaRPr>
              <a:solidFill>
                <a:srgbClr val="212121"/>
              </a:solidFill>
            </a:endParaRPr>
          </a:p>
          <a:p>
            <a:pPr marL="1371600" marR="794503" lvl="2" indent="-310832" algn="l" rtl="0">
              <a:lnSpc>
                <a:spcPct val="115000"/>
              </a:lnSpc>
              <a:spcBef>
                <a:spcPts val="0"/>
              </a:spcBef>
              <a:spcAft>
                <a:spcPts val="0"/>
              </a:spcAft>
              <a:buClr>
                <a:srgbClr val="212121"/>
              </a:buClr>
              <a:buSzPct val="100000"/>
              <a:buChar char="■"/>
            </a:pPr>
            <a:r>
              <a:rPr lang="en">
                <a:solidFill>
                  <a:srgbClr val="212121"/>
                </a:solidFill>
              </a:rPr>
              <a:t>Includes video games, phone apps, movies, binge-watching shows</a:t>
            </a:r>
            <a:endParaRPr>
              <a:solidFill>
                <a:srgbClr val="212121"/>
              </a:solidFill>
            </a:endParaRPr>
          </a:p>
          <a:p>
            <a:pPr marL="457200" marR="794503" lvl="0" indent="-334327" algn="l" rtl="0">
              <a:lnSpc>
                <a:spcPct val="115000"/>
              </a:lnSpc>
              <a:spcBef>
                <a:spcPts val="1000"/>
              </a:spcBef>
              <a:spcAft>
                <a:spcPts val="0"/>
              </a:spcAft>
              <a:buClr>
                <a:srgbClr val="212121"/>
              </a:buClr>
              <a:buSzPct val="100000"/>
              <a:buChar char="●"/>
            </a:pPr>
            <a:r>
              <a:rPr lang="en">
                <a:solidFill>
                  <a:srgbClr val="212121"/>
                </a:solidFill>
              </a:rPr>
              <a:t>My Observation: Mental health challenges cannot be managed without this toolkit</a:t>
            </a:r>
            <a:endParaRPr>
              <a:solidFill>
                <a:srgbClr val="212121"/>
              </a:solidFill>
            </a:endParaRPr>
          </a:p>
          <a:p>
            <a:pPr marL="457200" marR="794503" lvl="0" indent="-334327" algn="l" rtl="0">
              <a:lnSpc>
                <a:spcPct val="115000"/>
              </a:lnSpc>
              <a:spcBef>
                <a:spcPts val="1000"/>
              </a:spcBef>
              <a:spcAft>
                <a:spcPts val="0"/>
              </a:spcAft>
              <a:buClr>
                <a:srgbClr val="212121"/>
              </a:buClr>
              <a:buSzPct val="100000"/>
              <a:buChar char="●"/>
            </a:pPr>
            <a:r>
              <a:rPr lang="en">
                <a:solidFill>
                  <a:srgbClr val="212121"/>
                </a:solidFill>
              </a:rPr>
              <a:t>Dopamine: enjoyment/satisfaction, motivation, baseline, peaks &amp; troughs</a:t>
            </a:r>
            <a:endParaRPr>
              <a:solidFill>
                <a:srgbClr val="212121"/>
              </a:solidFill>
            </a:endParaRPr>
          </a:p>
          <a:p>
            <a:pPr marL="914400" marR="794503" lvl="1" indent="-310832" algn="l" rtl="0">
              <a:lnSpc>
                <a:spcPct val="115000"/>
              </a:lnSpc>
              <a:spcBef>
                <a:spcPts val="0"/>
              </a:spcBef>
              <a:spcAft>
                <a:spcPts val="0"/>
              </a:spcAft>
              <a:buClr>
                <a:srgbClr val="212121"/>
              </a:buClr>
              <a:buSzPct val="100000"/>
              <a:buChar char="○"/>
            </a:pPr>
            <a:r>
              <a:rPr lang="en">
                <a:solidFill>
                  <a:srgbClr val="212121"/>
                </a:solidFill>
              </a:rPr>
              <a:t>30-day Dopamine fast of </a:t>
            </a:r>
            <a:r>
              <a:rPr lang="en" i="1">
                <a:solidFill>
                  <a:srgbClr val="212121"/>
                </a:solidFill>
              </a:rPr>
              <a:t>all</a:t>
            </a:r>
            <a:r>
              <a:rPr lang="en">
                <a:solidFill>
                  <a:srgbClr val="212121"/>
                </a:solidFill>
              </a:rPr>
              <a:t> spike-inducing activities (no replacements, first 2 weeks are rough, effective for anything dopamine-related for 80% of people)</a:t>
            </a:r>
            <a:endParaRPr>
              <a:solidFill>
                <a:srgbClr val="212121"/>
              </a:solidFill>
            </a:endParaRPr>
          </a:p>
          <a:p>
            <a:pPr marL="914400" marR="794503" lvl="1" indent="-310832" algn="l" rtl="0">
              <a:lnSpc>
                <a:spcPct val="115000"/>
              </a:lnSpc>
              <a:spcBef>
                <a:spcPts val="0"/>
              </a:spcBef>
              <a:spcAft>
                <a:spcPts val="0"/>
              </a:spcAft>
              <a:buClr>
                <a:srgbClr val="212121"/>
              </a:buClr>
              <a:buSzPct val="100000"/>
              <a:buChar char="○"/>
            </a:pPr>
            <a:r>
              <a:rPr lang="en" u="sng">
                <a:solidFill>
                  <a:schemeClr val="hlink"/>
                </a:solidFill>
                <a:hlinkClick r:id="rId3"/>
              </a:rPr>
              <a:t>Dopamine Nation: Finding Balance in the Age of Indulgence</a:t>
            </a:r>
            <a:endParaRPr>
              <a:solidFill>
                <a:srgbClr val="212121"/>
              </a:solidFill>
            </a:endParaRPr>
          </a:p>
          <a:p>
            <a:pPr marL="457200" marR="794503" lvl="0" indent="-334327" algn="l" rtl="0">
              <a:lnSpc>
                <a:spcPct val="115000"/>
              </a:lnSpc>
              <a:spcBef>
                <a:spcPts val="1000"/>
              </a:spcBef>
              <a:spcAft>
                <a:spcPts val="0"/>
              </a:spcAft>
              <a:buClr>
                <a:srgbClr val="212121"/>
              </a:buClr>
              <a:buSzPct val="100000"/>
              <a:buChar char="●"/>
            </a:pPr>
            <a:r>
              <a:rPr lang="en">
                <a:solidFill>
                  <a:srgbClr val="212121"/>
                </a:solidFill>
              </a:rPr>
              <a:t>Apps: </a:t>
            </a:r>
            <a:r>
              <a:rPr lang="en" u="sng">
                <a:solidFill>
                  <a:schemeClr val="hlink"/>
                </a:solidFill>
                <a:hlinkClick r:id="rId4"/>
              </a:rPr>
              <a:t>One Sec</a:t>
            </a:r>
            <a:r>
              <a:rPr lang="en">
                <a:solidFill>
                  <a:srgbClr val="212121"/>
                </a:solidFill>
              </a:rPr>
              <a:t> and </a:t>
            </a:r>
            <a:r>
              <a:rPr lang="en" u="sng">
                <a:solidFill>
                  <a:schemeClr val="hlink"/>
                </a:solidFill>
                <a:hlinkClick r:id="rId5"/>
              </a:rPr>
              <a:t>ScreenZen</a:t>
            </a:r>
            <a:r>
              <a:rPr lang="en">
                <a:solidFill>
                  <a:srgbClr val="212121"/>
                </a:solidFill>
              </a:rPr>
              <a:t> are good for phones; </a:t>
            </a:r>
            <a:r>
              <a:rPr lang="en" u="sng">
                <a:solidFill>
                  <a:schemeClr val="hlink"/>
                </a:solidFill>
                <a:hlinkClick r:id="rId6"/>
              </a:rPr>
              <a:t>BreakTimer</a:t>
            </a:r>
            <a:r>
              <a:rPr lang="en">
                <a:solidFill>
                  <a:srgbClr val="212121"/>
                </a:solidFill>
              </a:rPr>
              <a:t> is good for computers.</a:t>
            </a:r>
            <a:endParaRPr>
              <a:solidFill>
                <a:srgbClr val="212121"/>
              </a:solidFill>
            </a:endParaRPr>
          </a:p>
          <a:p>
            <a:pPr marL="457200" marR="794503" lvl="0" indent="-334327" algn="l" rtl="0">
              <a:lnSpc>
                <a:spcPct val="115000"/>
              </a:lnSpc>
              <a:spcBef>
                <a:spcPts val="1000"/>
              </a:spcBef>
              <a:spcAft>
                <a:spcPts val="0"/>
              </a:spcAft>
              <a:buClr>
                <a:srgbClr val="212121"/>
              </a:buClr>
              <a:buSzPct val="100000"/>
              <a:buChar char="●"/>
            </a:pPr>
            <a:r>
              <a:rPr lang="en">
                <a:solidFill>
                  <a:srgbClr val="212121"/>
                </a:solidFill>
              </a:rPr>
              <a:t>Consider getting a dumb phone such as: the </a:t>
            </a:r>
            <a:r>
              <a:rPr lang="en" u="sng">
                <a:solidFill>
                  <a:schemeClr val="hlink"/>
                </a:solidFill>
                <a:hlinkClick r:id="rId7"/>
              </a:rPr>
              <a:t>WisePhone</a:t>
            </a:r>
            <a:r>
              <a:rPr lang="en">
                <a:solidFill>
                  <a:srgbClr val="212121"/>
                </a:solidFill>
              </a:rPr>
              <a:t> or the </a:t>
            </a:r>
            <a:r>
              <a:rPr lang="en" u="sng">
                <a:solidFill>
                  <a:schemeClr val="hlink"/>
                </a:solidFill>
                <a:hlinkClick r:id="rId8"/>
              </a:rPr>
              <a:t>Light Phone</a:t>
            </a:r>
            <a:endParaRPr>
              <a:solidFill>
                <a:srgbClr val="212121"/>
              </a:solidFill>
            </a:endParaRPr>
          </a:p>
          <a:p>
            <a:pPr marL="457200" marR="794503" lvl="0" indent="-334327" algn="l" rtl="0">
              <a:lnSpc>
                <a:spcPct val="115000"/>
              </a:lnSpc>
              <a:spcBef>
                <a:spcPts val="1000"/>
              </a:spcBef>
              <a:spcAft>
                <a:spcPts val="1200"/>
              </a:spcAft>
              <a:buClr>
                <a:srgbClr val="212121"/>
              </a:buClr>
              <a:buSzPct val="100000"/>
              <a:buChar char="●"/>
            </a:pPr>
            <a:r>
              <a:rPr lang="en">
                <a:solidFill>
                  <a:srgbClr val="212121"/>
                </a:solidFill>
              </a:rPr>
              <a:t>For anyone still dependent on their parents, encourage screen time limitations!</a:t>
            </a:r>
            <a:endParaRPr>
              <a:solidFill>
                <a:srgbClr val="212121"/>
              </a:solidFill>
            </a:endParaRPr>
          </a:p>
        </p:txBody>
      </p:sp>
      <p:pic>
        <p:nvPicPr>
          <p:cNvPr id="278" name="Google Shape;278;p41" descr="Dopamine Nation: Finding Balance in the Age of Indulgence: Lembke, Dr.  Anna: 9781524746728: Amazon.com: Books"/>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8076102" y="2308325"/>
            <a:ext cx="987600" cy="1494804"/>
          </a:xfrm>
          <a:prstGeom prst="rect">
            <a:avLst/>
          </a:prstGeom>
          <a:noFill/>
          <a:ln>
            <a:noFill/>
          </a:ln>
        </p:spPr>
      </p:pic>
      <p:pic>
        <p:nvPicPr>
          <p:cNvPr id="279" name="Google Shape;279;p41"/>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8076100" y="3965224"/>
            <a:ext cx="987604" cy="695375"/>
          </a:xfrm>
          <a:prstGeom prst="rect">
            <a:avLst/>
          </a:prstGeom>
          <a:noFill/>
          <a:ln>
            <a:noFill/>
          </a:ln>
        </p:spPr>
      </p:pic>
      <p:pic>
        <p:nvPicPr>
          <p:cNvPr id="280" name="Google Shape;280;p41"/>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8006688" y="1685251"/>
            <a:ext cx="1126425" cy="522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animEffect transition="in" filter="fade">
                                      <p:cBhvr>
                                        <p:cTn id="7" dur="1000"/>
                                        <p:tgtEl>
                                          <p:spTgt spid="2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7">
                                            <p:txEl>
                                              <p:pRg st="1" end="1"/>
                                            </p:txEl>
                                          </p:spTgt>
                                        </p:tgtEl>
                                        <p:attrNameLst>
                                          <p:attrName>style.visibility</p:attrName>
                                        </p:attrNameLst>
                                      </p:cBhvr>
                                      <p:to>
                                        <p:strVal val="visible"/>
                                      </p:to>
                                    </p:set>
                                    <p:animEffect transition="in" filter="fade">
                                      <p:cBhvr>
                                        <p:cTn id="12" dur="1000"/>
                                        <p:tgtEl>
                                          <p:spTgt spid="2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7">
                                            <p:txEl>
                                              <p:pRg st="2" end="2"/>
                                            </p:txEl>
                                          </p:spTgt>
                                        </p:tgtEl>
                                        <p:attrNameLst>
                                          <p:attrName>style.visibility</p:attrName>
                                        </p:attrNameLst>
                                      </p:cBhvr>
                                      <p:to>
                                        <p:strVal val="visible"/>
                                      </p:to>
                                    </p:set>
                                    <p:animEffect transition="in" filter="fade">
                                      <p:cBhvr>
                                        <p:cTn id="17" dur="1000"/>
                                        <p:tgtEl>
                                          <p:spTgt spid="2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7">
                                            <p:txEl>
                                              <p:pRg st="3" end="3"/>
                                            </p:txEl>
                                          </p:spTgt>
                                        </p:tgtEl>
                                        <p:attrNameLst>
                                          <p:attrName>style.visibility</p:attrName>
                                        </p:attrNameLst>
                                      </p:cBhvr>
                                      <p:to>
                                        <p:strVal val="visible"/>
                                      </p:to>
                                    </p:set>
                                    <p:animEffect transition="in" filter="fade">
                                      <p:cBhvr>
                                        <p:cTn id="22" dur="1000"/>
                                        <p:tgtEl>
                                          <p:spTgt spid="2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7">
                                            <p:txEl>
                                              <p:pRg st="4" end="4"/>
                                            </p:txEl>
                                          </p:spTgt>
                                        </p:tgtEl>
                                        <p:attrNameLst>
                                          <p:attrName>style.visibility</p:attrName>
                                        </p:attrNameLst>
                                      </p:cBhvr>
                                      <p:to>
                                        <p:strVal val="visible"/>
                                      </p:to>
                                    </p:set>
                                    <p:animEffect transition="in" filter="fade">
                                      <p:cBhvr>
                                        <p:cTn id="27" dur="1000"/>
                                        <p:tgtEl>
                                          <p:spTgt spid="2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7">
                                            <p:txEl>
                                              <p:pRg st="5" end="5"/>
                                            </p:txEl>
                                          </p:spTgt>
                                        </p:tgtEl>
                                        <p:attrNameLst>
                                          <p:attrName>style.visibility</p:attrName>
                                        </p:attrNameLst>
                                      </p:cBhvr>
                                      <p:to>
                                        <p:strVal val="visible"/>
                                      </p:to>
                                    </p:set>
                                    <p:animEffect transition="in" filter="fade">
                                      <p:cBhvr>
                                        <p:cTn id="32" dur="1000"/>
                                        <p:tgtEl>
                                          <p:spTgt spid="2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7">
                                            <p:txEl>
                                              <p:pRg st="6" end="6"/>
                                            </p:txEl>
                                          </p:spTgt>
                                        </p:tgtEl>
                                        <p:attrNameLst>
                                          <p:attrName>style.visibility</p:attrName>
                                        </p:attrNameLst>
                                      </p:cBhvr>
                                      <p:to>
                                        <p:strVal val="visible"/>
                                      </p:to>
                                    </p:set>
                                    <p:animEffect transition="in" filter="fade">
                                      <p:cBhvr>
                                        <p:cTn id="37" dur="1000"/>
                                        <p:tgtEl>
                                          <p:spTgt spid="27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7">
                                            <p:txEl>
                                              <p:pRg st="7" end="7"/>
                                            </p:txEl>
                                          </p:spTgt>
                                        </p:tgtEl>
                                        <p:attrNameLst>
                                          <p:attrName>style.visibility</p:attrName>
                                        </p:attrNameLst>
                                      </p:cBhvr>
                                      <p:to>
                                        <p:strVal val="visible"/>
                                      </p:to>
                                    </p:set>
                                    <p:animEffect transition="in" filter="fade">
                                      <p:cBhvr>
                                        <p:cTn id="42" dur="1000"/>
                                        <p:tgtEl>
                                          <p:spTgt spid="27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7">
                                            <p:txEl>
                                              <p:pRg st="8" end="8"/>
                                            </p:txEl>
                                          </p:spTgt>
                                        </p:tgtEl>
                                        <p:attrNameLst>
                                          <p:attrName>style.visibility</p:attrName>
                                        </p:attrNameLst>
                                      </p:cBhvr>
                                      <p:to>
                                        <p:strVal val="visible"/>
                                      </p:to>
                                    </p:set>
                                    <p:animEffect transition="in" filter="fade">
                                      <p:cBhvr>
                                        <p:cTn id="47" dur="1000"/>
                                        <p:tgtEl>
                                          <p:spTgt spid="27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7">
                                            <p:txEl>
                                              <p:pRg st="9" end="9"/>
                                            </p:txEl>
                                          </p:spTgt>
                                        </p:tgtEl>
                                        <p:attrNameLst>
                                          <p:attrName>style.visibility</p:attrName>
                                        </p:attrNameLst>
                                      </p:cBhvr>
                                      <p:to>
                                        <p:strVal val="visible"/>
                                      </p:to>
                                    </p:set>
                                    <p:animEffect transition="in" filter="fade">
                                      <p:cBhvr>
                                        <p:cTn id="52" dur="1000"/>
                                        <p:tgtEl>
                                          <p:spTgt spid="27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7">
                                            <p:txEl>
                                              <p:pRg st="10" end="10"/>
                                            </p:txEl>
                                          </p:spTgt>
                                        </p:tgtEl>
                                        <p:attrNameLst>
                                          <p:attrName>style.visibility</p:attrName>
                                        </p:attrNameLst>
                                      </p:cBhvr>
                                      <p:to>
                                        <p:strVal val="visible"/>
                                      </p:to>
                                    </p:set>
                                    <p:animEffect transition="in" filter="fade">
                                      <p:cBhvr>
                                        <p:cTn id="57" dur="1000"/>
                                        <p:tgtEl>
                                          <p:spTgt spid="27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7">
                                            <p:txEl>
                                              <p:pRg st="11" end="11"/>
                                            </p:txEl>
                                          </p:spTgt>
                                        </p:tgtEl>
                                        <p:attrNameLst>
                                          <p:attrName>style.visibility</p:attrName>
                                        </p:attrNameLst>
                                      </p:cBhvr>
                                      <p:to>
                                        <p:strVal val="visible"/>
                                      </p:to>
                                    </p:set>
                                    <p:animEffect transition="in" filter="fade">
                                      <p:cBhvr>
                                        <p:cTn id="62" dur="1000"/>
                                        <p:tgtEl>
                                          <p:spTgt spid="27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7">
                                            <p:txEl>
                                              <p:pRg st="12" end="12"/>
                                            </p:txEl>
                                          </p:spTgt>
                                        </p:tgtEl>
                                        <p:attrNameLst>
                                          <p:attrName>style.visibility</p:attrName>
                                        </p:attrNameLst>
                                      </p:cBhvr>
                                      <p:to>
                                        <p:strVal val="visible"/>
                                      </p:to>
                                    </p:set>
                                    <p:animEffect transition="in" filter="fade">
                                      <p:cBhvr>
                                        <p:cTn id="67" dur="1000"/>
                                        <p:tgtEl>
                                          <p:spTgt spid="27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445025"/>
            <a:ext cx="5816100" cy="1190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Foundational Strategy:</a:t>
            </a:r>
            <a:endParaRPr/>
          </a:p>
          <a:p>
            <a:pPr marL="0" lvl="0" indent="0" algn="ctr" rtl="0">
              <a:spcBef>
                <a:spcPts val="0"/>
              </a:spcBef>
              <a:spcAft>
                <a:spcPts val="0"/>
              </a:spcAft>
              <a:buNone/>
            </a:pPr>
            <a:r>
              <a:rPr lang="en"/>
              <a:t>Legitimize GI Psych Outright</a:t>
            </a:r>
            <a:endParaRPr/>
          </a:p>
        </p:txBody>
      </p:sp>
      <p:sp>
        <p:nvSpPr>
          <p:cNvPr id="77" name="Google Shape;77;p15"/>
          <p:cNvSpPr txBox="1">
            <a:spLocks noGrp="1"/>
          </p:cNvSpPr>
          <p:nvPr>
            <p:ph type="body" idx="1"/>
          </p:nvPr>
        </p:nvSpPr>
        <p:spPr>
          <a:xfrm>
            <a:off x="449400" y="1873250"/>
            <a:ext cx="8245200" cy="2810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AutoNum type="arabicPeriod"/>
            </a:pPr>
            <a:r>
              <a:rPr lang="en" b="1">
                <a:solidFill>
                  <a:schemeClr val="dk1"/>
                </a:solidFill>
              </a:rPr>
              <a:t>Know what GI Psych is and be able to skillfully articulate it to patients. </a:t>
            </a:r>
            <a:endParaRPr b="1">
              <a:solidFill>
                <a:schemeClr val="dk1"/>
              </a:solidFill>
            </a:endParaRPr>
          </a:p>
          <a:p>
            <a:pPr marL="914400" lvl="0" indent="0" algn="l" rtl="0">
              <a:spcBef>
                <a:spcPts val="0"/>
              </a:spcBef>
              <a:spcAft>
                <a:spcPts val="0"/>
              </a:spcAft>
              <a:buNone/>
            </a:pPr>
            <a:r>
              <a:rPr lang="en" b="1" i="1">
                <a:solidFill>
                  <a:schemeClr val="dk1"/>
                </a:solidFill>
              </a:rPr>
              <a:t>Do not make recommendations to patients about specific interventions, instead be aware of the general treatment experience of working with a GI Psych.</a:t>
            </a:r>
            <a:endParaRPr b="1" i="1">
              <a:solidFill>
                <a:schemeClr val="dk1"/>
              </a:solidFill>
            </a:endParaRPr>
          </a:p>
          <a:p>
            <a:pPr marL="914400" lvl="0" indent="0" algn="l" rtl="0">
              <a:spcBef>
                <a:spcPts val="0"/>
              </a:spcBef>
              <a:spcAft>
                <a:spcPts val="0"/>
              </a:spcAft>
              <a:buNone/>
            </a:pPr>
            <a:endParaRPr b="1" i="1">
              <a:solidFill>
                <a:schemeClr val="dk1"/>
              </a:solidFill>
            </a:endParaRPr>
          </a:p>
          <a:p>
            <a:pPr marL="0" lvl="0" indent="0" algn="l" rtl="0">
              <a:spcBef>
                <a:spcPts val="0"/>
              </a:spcBef>
              <a:spcAft>
                <a:spcPts val="0"/>
              </a:spcAft>
              <a:buNone/>
            </a:pPr>
            <a:r>
              <a:rPr lang="en" b="1">
                <a:solidFill>
                  <a:schemeClr val="dk1"/>
                </a:solidFill>
              </a:rPr>
              <a:t>2.    Use visuals and diagrams that include the brain and the GI tract</a:t>
            </a:r>
            <a:endParaRPr b="1">
              <a:solidFill>
                <a:schemeClr val="dk1"/>
              </a:solidFill>
            </a:endParaRPr>
          </a:p>
        </p:txBody>
      </p:sp>
      <p:pic>
        <p:nvPicPr>
          <p:cNvPr id="78" name="Google Shape;78;p15"/>
          <p:cNvPicPr preferRelativeResize="0"/>
          <p:nvPr/>
        </p:nvPicPr>
        <p:blipFill>
          <a:blip r:embed="rId3" cstate="screen">
            <a:alphaModFix amt="71000"/>
            <a:extLst>
              <a:ext uri="{28A0092B-C50C-407E-A947-70E740481C1C}">
                <a14:useLocalDpi xmlns:a14="http://schemas.microsoft.com/office/drawing/2010/main"/>
              </a:ext>
            </a:extLst>
          </a:blip>
          <a:stretch>
            <a:fillRect/>
          </a:stretch>
        </p:blipFill>
        <p:spPr>
          <a:xfrm>
            <a:off x="6234500" y="234475"/>
            <a:ext cx="2753224" cy="15483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fade">
                                      <p:cBhvr>
                                        <p:cTn id="7" dur="1000"/>
                                        <p:tgtEl>
                                          <p:spTgt spid="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xEl>
                                              <p:pRg st="1" end="1"/>
                                            </p:txEl>
                                          </p:spTgt>
                                        </p:tgtEl>
                                        <p:attrNameLst>
                                          <p:attrName>style.visibility</p:attrName>
                                        </p:attrNameLst>
                                      </p:cBhvr>
                                      <p:to>
                                        <p:strVal val="visible"/>
                                      </p:to>
                                    </p:set>
                                    <p:animEffect transition="in" filter="fade">
                                      <p:cBhvr>
                                        <p:cTn id="12" dur="1000"/>
                                        <p:tgtEl>
                                          <p:spTgt spid="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
                                            <p:txEl>
                                              <p:pRg st="2" end="2"/>
                                            </p:txEl>
                                          </p:spTgt>
                                        </p:tgtEl>
                                        <p:attrNameLst>
                                          <p:attrName>style.visibility</p:attrName>
                                        </p:attrNameLst>
                                      </p:cBhvr>
                                      <p:to>
                                        <p:strVal val="visible"/>
                                      </p:to>
                                    </p:set>
                                    <p:animEffect transition="in" filter="fade">
                                      <p:cBhvr>
                                        <p:cTn id="17" dur="1000"/>
                                        <p:tgtEl>
                                          <p:spTgt spid="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
                                            <p:txEl>
                                              <p:pRg st="3" end="3"/>
                                            </p:txEl>
                                          </p:spTgt>
                                        </p:tgtEl>
                                        <p:attrNameLst>
                                          <p:attrName>style.visibility</p:attrName>
                                        </p:attrNameLst>
                                      </p:cBhvr>
                                      <p:to>
                                        <p:strVal val="visible"/>
                                      </p:to>
                                    </p:set>
                                    <p:animEffect transition="in" filter="fade">
                                      <p:cBhvr>
                                        <p:cTn id="22" dur="1000"/>
                                        <p:tgtEl>
                                          <p:spTgt spid="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Julianna’s Compiled Resources</a:t>
            </a:r>
            <a:endParaRPr/>
          </a:p>
        </p:txBody>
      </p:sp>
      <p:sp>
        <p:nvSpPr>
          <p:cNvPr id="286" name="Google Shape;286;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a:solidFill>
                  <a:schemeClr val="hlink"/>
                </a:solidFill>
                <a:hlinkClick r:id="rId3"/>
              </a:rPr>
              <a:t>Mealtime Tips</a:t>
            </a:r>
            <a:endParaRPr/>
          </a:p>
          <a:p>
            <a:pPr marL="0" lvl="0" indent="0" algn="l" rtl="0">
              <a:spcBef>
                <a:spcPts val="1200"/>
              </a:spcBef>
              <a:spcAft>
                <a:spcPts val="0"/>
              </a:spcAft>
              <a:buNone/>
            </a:pPr>
            <a:r>
              <a:rPr lang="en" u="sng">
                <a:solidFill>
                  <a:schemeClr val="hlink"/>
                </a:solidFill>
                <a:hlinkClick r:id="rId4"/>
              </a:rPr>
              <a:t>Psychogastroenterology</a:t>
            </a:r>
            <a:r>
              <a:rPr lang="en"/>
              <a:t> </a:t>
            </a:r>
            <a:r>
              <a:rPr lang="en">
                <a:solidFill>
                  <a:srgbClr val="212121"/>
                </a:solidFill>
              </a:rPr>
              <a:t>(books, websites, podcasts)</a:t>
            </a:r>
            <a:endParaRPr>
              <a:solidFill>
                <a:srgbClr val="212121"/>
              </a:solidFill>
            </a:endParaRPr>
          </a:p>
          <a:p>
            <a:pPr marL="0" lvl="0" indent="0" algn="l" rtl="0">
              <a:spcBef>
                <a:spcPts val="1200"/>
              </a:spcBef>
              <a:spcAft>
                <a:spcPts val="0"/>
              </a:spcAft>
              <a:buNone/>
            </a:pPr>
            <a:r>
              <a:rPr lang="en" u="sng">
                <a:solidFill>
                  <a:schemeClr val="hlink"/>
                </a:solidFill>
                <a:hlinkClick r:id="rId5"/>
              </a:rPr>
              <a:t>Gut-Directed Hypnosis</a:t>
            </a:r>
            <a:endParaRPr/>
          </a:p>
          <a:p>
            <a:pPr marL="0" lvl="0" indent="0" algn="l" rtl="0">
              <a:spcBef>
                <a:spcPts val="1200"/>
              </a:spcBef>
              <a:spcAft>
                <a:spcPts val="0"/>
              </a:spcAft>
              <a:buNone/>
            </a:pPr>
            <a:r>
              <a:rPr lang="en" u="sng">
                <a:solidFill>
                  <a:schemeClr val="hlink"/>
                </a:solidFill>
                <a:hlinkClick r:id="rId6"/>
              </a:rPr>
              <a:t>GI Tracking - Getting to Know Your Gut!</a:t>
            </a:r>
            <a:endParaRPr/>
          </a:p>
          <a:p>
            <a:pPr marL="0" lvl="0" indent="0" algn="l" rtl="0">
              <a:spcBef>
                <a:spcPts val="1200"/>
              </a:spcBef>
              <a:spcAft>
                <a:spcPts val="0"/>
              </a:spcAft>
              <a:buNone/>
            </a:pPr>
            <a:r>
              <a:rPr lang="en" u="sng">
                <a:solidFill>
                  <a:schemeClr val="hlink"/>
                </a:solidFill>
                <a:hlinkClick r:id="rId7"/>
              </a:rPr>
              <a:t>Diaphragmatic Breathing</a:t>
            </a:r>
            <a:endParaRPr/>
          </a:p>
          <a:p>
            <a:pPr marL="0" lvl="0" indent="0" algn="l" rtl="0">
              <a:spcBef>
                <a:spcPts val="1200"/>
              </a:spcBef>
              <a:spcAft>
                <a:spcPts val="1200"/>
              </a:spcAft>
              <a:buNone/>
            </a:pPr>
            <a:r>
              <a:rPr lang="en" u="sng">
                <a:solidFill>
                  <a:schemeClr val="hlink"/>
                </a:solidFill>
                <a:hlinkClick r:id="rId8"/>
              </a:rPr>
              <a:t>Sleep Tips and Habits</a:t>
            </a:r>
            <a:endParaRPr/>
          </a:p>
        </p:txBody>
      </p:sp>
      <p:pic>
        <p:nvPicPr>
          <p:cNvPr id="287" name="Google Shape;287;p42"/>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6046100" y="157425"/>
            <a:ext cx="2952750" cy="1657350"/>
          </a:xfrm>
          <a:prstGeom prst="rect">
            <a:avLst/>
          </a:prstGeom>
          <a:noFill/>
          <a:ln>
            <a:noFill/>
          </a:ln>
        </p:spPr>
      </p:pic>
      <p:pic>
        <p:nvPicPr>
          <p:cNvPr id="288" name="Google Shape;288;p42"/>
          <p:cNvPicPr preferRelativeResize="0"/>
          <p:nvPr/>
        </p:nvPicPr>
        <p:blipFill rotWithShape="1">
          <a:blip r:embed="rId10" cstate="screen">
            <a:alphaModFix/>
            <a:extLst>
              <a:ext uri="{28A0092B-C50C-407E-A947-70E740481C1C}">
                <a14:useLocalDpi xmlns:a14="http://schemas.microsoft.com/office/drawing/2010/main"/>
              </a:ext>
            </a:extLst>
          </a:blip>
          <a:srcRect l="12503"/>
          <a:stretch/>
        </p:blipFill>
        <p:spPr>
          <a:xfrm>
            <a:off x="6943925" y="3014025"/>
            <a:ext cx="1824200" cy="1554850"/>
          </a:xfrm>
          <a:prstGeom prst="rect">
            <a:avLst/>
          </a:prstGeom>
          <a:noFill/>
          <a:ln>
            <a:noFill/>
          </a:ln>
        </p:spPr>
      </p:pic>
      <p:pic>
        <p:nvPicPr>
          <p:cNvPr id="289" name="Google Shape;289;p42"/>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455475" y="3437198"/>
            <a:ext cx="1647825" cy="1500270"/>
          </a:xfrm>
          <a:prstGeom prst="rect">
            <a:avLst/>
          </a:prstGeom>
          <a:noFill/>
          <a:ln>
            <a:noFill/>
          </a:ln>
        </p:spPr>
      </p:pic>
      <p:pic>
        <p:nvPicPr>
          <p:cNvPr id="290" name="Google Shape;290;p42" title="intestines headphones.jpg"/>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5302097" y="2072950"/>
            <a:ext cx="1443041" cy="17304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3"/>
          <p:cNvSpPr txBox="1">
            <a:spLocks noGrp="1"/>
          </p:cNvSpPr>
          <p:nvPr>
            <p:ph type="subTitle" idx="4294967295"/>
          </p:nvPr>
        </p:nvSpPr>
        <p:spPr>
          <a:xfrm>
            <a:off x="324150" y="285750"/>
            <a:ext cx="8495700" cy="4857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700" b="1">
                <a:solidFill>
                  <a:schemeClr val="dk1"/>
                </a:solidFill>
              </a:rPr>
              <a:t>Other resources:</a:t>
            </a:r>
            <a:endParaRPr sz="1700" b="1">
              <a:solidFill>
                <a:schemeClr val="dk1"/>
              </a:solidFill>
            </a:endParaRPr>
          </a:p>
          <a:p>
            <a:pPr marL="457200" lvl="0" indent="-336550" algn="l" rtl="0">
              <a:spcBef>
                <a:spcPts val="0"/>
              </a:spcBef>
              <a:spcAft>
                <a:spcPts val="0"/>
              </a:spcAft>
              <a:buClr>
                <a:srgbClr val="000000"/>
              </a:buClr>
              <a:buSzPts val="1700"/>
              <a:buChar char="●"/>
            </a:pPr>
            <a:r>
              <a:rPr lang="en" sz="1700" u="sng">
                <a:solidFill>
                  <a:schemeClr val="hlink"/>
                </a:solidFill>
                <a:hlinkClick r:id="rId3"/>
              </a:rPr>
              <a:t>Dr. Laurie Keefer on Brain Gut Psychogastroenterology</a:t>
            </a:r>
            <a:r>
              <a:rPr lang="en" sz="1700">
                <a:solidFill>
                  <a:srgbClr val="000000"/>
                </a:solidFill>
              </a:rPr>
              <a:t> </a:t>
            </a:r>
            <a:r>
              <a:rPr lang="en" sz="1700" i="1">
                <a:solidFill>
                  <a:srgbClr val="000000"/>
                </a:solidFill>
              </a:rPr>
              <a:t>(podcast)</a:t>
            </a:r>
            <a:endParaRPr sz="1700" i="1">
              <a:solidFill>
                <a:srgbClr val="000000"/>
              </a:solidFill>
            </a:endParaRPr>
          </a:p>
          <a:p>
            <a:pPr marL="457200" lvl="0" indent="-336550" algn="l" rtl="0">
              <a:spcBef>
                <a:spcPts val="0"/>
              </a:spcBef>
              <a:spcAft>
                <a:spcPts val="0"/>
              </a:spcAft>
              <a:buClr>
                <a:srgbClr val="000000"/>
              </a:buClr>
              <a:buSzPts val="1700"/>
              <a:buChar char="●"/>
            </a:pPr>
            <a:r>
              <a:rPr lang="en" sz="1700" u="sng">
                <a:solidFill>
                  <a:schemeClr val="hlink"/>
                </a:solidFill>
                <a:hlinkClick r:id="rId4"/>
              </a:rPr>
              <a:t>Gut Feelings--Disorders of Gut-Brain Interaction and the Patient-Doctor Relationship: A Guide for Patients and Doctors</a:t>
            </a:r>
            <a:r>
              <a:rPr lang="en" sz="1700">
                <a:solidFill>
                  <a:srgbClr val="000000"/>
                </a:solidFill>
              </a:rPr>
              <a:t> </a:t>
            </a:r>
            <a:r>
              <a:rPr lang="en" sz="1700" i="1">
                <a:solidFill>
                  <a:srgbClr val="000000"/>
                </a:solidFill>
              </a:rPr>
              <a:t>(book, no audiobook available)</a:t>
            </a:r>
            <a:endParaRPr sz="1700" i="1">
              <a:solidFill>
                <a:srgbClr val="000000"/>
              </a:solidFill>
            </a:endParaRPr>
          </a:p>
          <a:p>
            <a:pPr marL="914400" lvl="1" indent="-336550" algn="l" rtl="0">
              <a:spcBef>
                <a:spcPts val="0"/>
              </a:spcBef>
              <a:spcAft>
                <a:spcPts val="0"/>
              </a:spcAft>
              <a:buClr>
                <a:srgbClr val="000000"/>
              </a:buClr>
              <a:buSzPts val="1700"/>
              <a:buChar char="○"/>
            </a:pPr>
            <a:r>
              <a:rPr lang="en" sz="1700" u="sng">
                <a:solidFill>
                  <a:schemeClr val="hlink"/>
                </a:solidFill>
                <a:hlinkClick r:id="rId5"/>
              </a:rPr>
              <a:t>Follow-up volume: Gut Feelings--The Patient's Story: Personal Accounts of the Illness Journey</a:t>
            </a:r>
            <a:endParaRPr sz="1700">
              <a:solidFill>
                <a:srgbClr val="000000"/>
              </a:solidFill>
            </a:endParaRPr>
          </a:p>
          <a:p>
            <a:pPr marL="457200" lvl="0" indent="-336550" algn="l" rtl="0">
              <a:spcBef>
                <a:spcPts val="0"/>
              </a:spcBef>
              <a:spcAft>
                <a:spcPts val="0"/>
              </a:spcAft>
              <a:buClr>
                <a:srgbClr val="000000"/>
              </a:buClr>
              <a:buSzPts val="1700"/>
              <a:buChar char="●"/>
            </a:pPr>
            <a:r>
              <a:rPr lang="en" sz="1700" u="sng">
                <a:solidFill>
                  <a:schemeClr val="hlink"/>
                </a:solidFill>
                <a:hlinkClick r:id="rId6"/>
              </a:rPr>
              <a:t>Resources</a:t>
            </a:r>
            <a:r>
              <a:rPr lang="en" sz="1700">
                <a:solidFill>
                  <a:srgbClr val="000000"/>
                </a:solidFill>
              </a:rPr>
              <a:t> that I’ve compiled </a:t>
            </a:r>
            <a:r>
              <a:rPr lang="en" sz="1700" i="1">
                <a:solidFill>
                  <a:srgbClr val="000000"/>
                </a:solidFill>
              </a:rPr>
              <a:t>(videos and written resources)</a:t>
            </a:r>
            <a:endParaRPr sz="1700" i="1">
              <a:solidFill>
                <a:srgbClr val="000000"/>
              </a:solidFill>
            </a:endParaRPr>
          </a:p>
          <a:p>
            <a:pPr marL="0" lvl="0" indent="0" algn="l" rtl="0">
              <a:spcBef>
                <a:spcPts val="0"/>
              </a:spcBef>
              <a:spcAft>
                <a:spcPts val="0"/>
              </a:spcAft>
              <a:buNone/>
            </a:pPr>
            <a:endParaRPr sz="1700">
              <a:solidFill>
                <a:srgbClr val="000000"/>
              </a:solidFill>
            </a:endParaRPr>
          </a:p>
          <a:p>
            <a:pPr marL="0" lvl="0" indent="0" algn="l" rtl="0">
              <a:spcBef>
                <a:spcPts val="0"/>
              </a:spcBef>
              <a:spcAft>
                <a:spcPts val="0"/>
              </a:spcAft>
              <a:buNone/>
            </a:pPr>
            <a:r>
              <a:rPr lang="en" sz="1700" b="1">
                <a:solidFill>
                  <a:schemeClr val="dk1"/>
                </a:solidFill>
              </a:rPr>
              <a:t>Post-Webinar Inquiry:</a:t>
            </a:r>
            <a:endParaRPr sz="1700" b="1">
              <a:solidFill>
                <a:schemeClr val="dk1"/>
              </a:solidFill>
            </a:endParaRPr>
          </a:p>
          <a:p>
            <a:pPr marL="0" lvl="0" indent="0" algn="l" rtl="0">
              <a:spcBef>
                <a:spcPts val="0"/>
              </a:spcBef>
              <a:spcAft>
                <a:spcPts val="0"/>
              </a:spcAft>
              <a:buNone/>
            </a:pPr>
            <a:r>
              <a:rPr lang="en" sz="1700">
                <a:solidFill>
                  <a:srgbClr val="000000"/>
                </a:solidFill>
              </a:rPr>
              <a:t>I’m interested in 1 or 2 specific, practical changes you took away or implemented based on the webinar 1 week and 3 weeks later.</a:t>
            </a:r>
            <a:endParaRPr sz="1700">
              <a:solidFill>
                <a:srgbClr val="000000"/>
              </a:solidFill>
            </a:endParaRPr>
          </a:p>
          <a:p>
            <a:pPr marL="0" lvl="0" indent="0" algn="l" rtl="0">
              <a:spcBef>
                <a:spcPts val="0"/>
              </a:spcBef>
              <a:spcAft>
                <a:spcPts val="0"/>
              </a:spcAft>
              <a:buNone/>
            </a:pPr>
            <a:endParaRPr sz="1700">
              <a:solidFill>
                <a:srgbClr val="000000"/>
              </a:solidFill>
            </a:endParaRPr>
          </a:p>
          <a:p>
            <a:pPr marL="0" lvl="0" indent="0" algn="l" rtl="0">
              <a:spcBef>
                <a:spcPts val="0"/>
              </a:spcBef>
              <a:spcAft>
                <a:spcPts val="0"/>
              </a:spcAft>
              <a:buNone/>
            </a:pPr>
            <a:r>
              <a:rPr lang="en" sz="1700" b="1">
                <a:solidFill>
                  <a:schemeClr val="dk1"/>
                </a:solidFill>
              </a:rPr>
              <a:t>My contact info: </a:t>
            </a:r>
            <a:endParaRPr sz="1700" b="1">
              <a:solidFill>
                <a:schemeClr val="dk1"/>
              </a:solidFill>
            </a:endParaRPr>
          </a:p>
          <a:p>
            <a:pPr marL="0" lvl="0" indent="0" algn="l" rtl="0">
              <a:spcBef>
                <a:spcPts val="0"/>
              </a:spcBef>
              <a:spcAft>
                <a:spcPts val="0"/>
              </a:spcAft>
              <a:buNone/>
            </a:pPr>
            <a:r>
              <a:rPr lang="en" sz="1700">
                <a:solidFill>
                  <a:srgbClr val="000000"/>
                </a:solidFill>
              </a:rPr>
              <a:t>Julianna Di Miceli</a:t>
            </a:r>
            <a:endParaRPr sz="1700">
              <a:solidFill>
                <a:srgbClr val="000000"/>
              </a:solidFill>
            </a:endParaRPr>
          </a:p>
          <a:p>
            <a:pPr marL="0" lvl="0" indent="0" algn="l" rtl="0">
              <a:spcBef>
                <a:spcPts val="0"/>
              </a:spcBef>
              <a:spcAft>
                <a:spcPts val="0"/>
              </a:spcAft>
              <a:buNone/>
            </a:pPr>
            <a:r>
              <a:rPr lang="en" sz="1700" u="sng">
                <a:solidFill>
                  <a:schemeClr val="accent5"/>
                </a:solidFill>
                <a:hlinkClick r:id="rId7">
                  <a:extLst>
                    <a:ext uri="{A12FA001-AC4F-418D-AE19-62706E023703}">
                      <ahyp:hlinkClr xmlns:ahyp="http://schemas.microsoft.com/office/drawing/2018/hyperlinkcolor" val="tx"/>
                    </a:ext>
                  </a:extLst>
                </a:hlinkClick>
              </a:rPr>
              <a:t>brains.and.julianna@gmail.com</a:t>
            </a:r>
            <a:endParaRPr sz="1700">
              <a:solidFill>
                <a:srgbClr val="000000"/>
              </a:solidFill>
            </a:endParaRPr>
          </a:p>
          <a:p>
            <a:pPr marL="0" lvl="0" indent="0" algn="l" rtl="0">
              <a:spcBef>
                <a:spcPts val="0"/>
              </a:spcBef>
              <a:spcAft>
                <a:spcPts val="0"/>
              </a:spcAft>
              <a:buNone/>
            </a:pPr>
            <a:r>
              <a:rPr lang="en" sz="1700">
                <a:solidFill>
                  <a:srgbClr val="000000"/>
                </a:solidFill>
              </a:rPr>
              <a:t>925-639-7055 for texting, voicemails, and voice texts</a:t>
            </a:r>
            <a:endParaRPr sz="1700">
              <a:solidFill>
                <a:srgbClr val="000000"/>
              </a:solidFill>
            </a:endParaRPr>
          </a:p>
        </p:txBody>
      </p:sp>
      <p:sp>
        <p:nvSpPr>
          <p:cNvPr id="296" name="Google Shape;296;p43"/>
          <p:cNvSpPr txBox="1">
            <a:spLocks noGrp="1"/>
          </p:cNvSpPr>
          <p:nvPr>
            <p:ph type="title"/>
          </p:nvPr>
        </p:nvSpPr>
        <p:spPr>
          <a:xfrm>
            <a:off x="5901225" y="4058155"/>
            <a:ext cx="2595900" cy="723300"/>
          </a:xfrm>
          <a:prstGeom prst="rect">
            <a:avLst/>
          </a:prstGeom>
        </p:spPr>
        <p:txBody>
          <a:bodyPr spcFirstLastPara="1" wrap="square" lIns="91425" tIns="91425" rIns="91425" bIns="91425" anchor="ctr" anchorCtr="0">
            <a:noAutofit/>
          </a:bodyPr>
          <a:lstStyle/>
          <a:p>
            <a:pPr marL="0" lvl="0" indent="0" algn="ctr" rtl="0">
              <a:lnSpc>
                <a:spcPct val="115000"/>
              </a:lnSpc>
              <a:spcBef>
                <a:spcPts val="1000"/>
              </a:spcBef>
              <a:spcAft>
                <a:spcPts val="0"/>
              </a:spcAft>
              <a:buSzPts val="990"/>
              <a:buNone/>
            </a:pPr>
            <a:r>
              <a:rPr lang="en" sz="3880"/>
              <a:t>Thank you!</a:t>
            </a:r>
            <a:endParaRPr sz="3880"/>
          </a:p>
        </p:txBody>
      </p:sp>
      <p:pic>
        <p:nvPicPr>
          <p:cNvPr id="297" name="Google Shape;297;p43"/>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314111" y="190500"/>
            <a:ext cx="1426365" cy="723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660450" y="282262"/>
            <a:ext cx="5420400" cy="11790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SzPts val="990"/>
              <a:buNone/>
            </a:pPr>
            <a:r>
              <a:rPr lang="en" sz="2820"/>
              <a:t>What is it?</a:t>
            </a:r>
            <a:endParaRPr sz="2820"/>
          </a:p>
          <a:p>
            <a:pPr marL="0" lvl="0" indent="0" algn="ctr" rtl="0">
              <a:lnSpc>
                <a:spcPct val="150000"/>
              </a:lnSpc>
              <a:spcBef>
                <a:spcPts val="0"/>
              </a:spcBef>
              <a:spcAft>
                <a:spcPts val="1200"/>
              </a:spcAft>
              <a:buClr>
                <a:schemeClr val="dk1"/>
              </a:buClr>
              <a:buSzPts val="1100"/>
              <a:buFont typeface="Arial"/>
              <a:buNone/>
            </a:pPr>
            <a:r>
              <a:rPr lang="en" sz="2500">
                <a:solidFill>
                  <a:srgbClr val="376FAA"/>
                </a:solidFill>
              </a:rPr>
              <a:t>Psychogastroenterology</a:t>
            </a:r>
            <a:endParaRPr sz="2820">
              <a:solidFill>
                <a:srgbClr val="376FAA"/>
              </a:solidFill>
            </a:endParaRPr>
          </a:p>
        </p:txBody>
      </p:sp>
      <p:sp>
        <p:nvSpPr>
          <p:cNvPr id="84" name="Google Shape;84;p16"/>
          <p:cNvSpPr txBox="1">
            <a:spLocks noGrp="1"/>
          </p:cNvSpPr>
          <p:nvPr>
            <p:ph type="body" idx="1"/>
          </p:nvPr>
        </p:nvSpPr>
        <p:spPr>
          <a:xfrm>
            <a:off x="0" y="1678100"/>
            <a:ext cx="6741300" cy="9750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solidFill>
                  <a:srgbClr val="000000"/>
                </a:solidFill>
              </a:rPr>
              <a:t>GI Psych or GastroPsych is the practical application of psychology to gastrointestinal health, wellness, and disease management.</a:t>
            </a:r>
            <a:endParaRPr>
              <a:solidFill>
                <a:srgbClr val="000000"/>
              </a:solidFill>
            </a:endParaRPr>
          </a:p>
        </p:txBody>
      </p:sp>
      <p:pic>
        <p:nvPicPr>
          <p:cNvPr id="85" name="Google Shape;85;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41225" y="79888"/>
            <a:ext cx="2133850" cy="4983725"/>
          </a:xfrm>
          <a:prstGeom prst="rect">
            <a:avLst/>
          </a:prstGeom>
          <a:noFill/>
          <a:ln>
            <a:noFill/>
          </a:ln>
        </p:spPr>
      </p:pic>
      <p:pic>
        <p:nvPicPr>
          <p:cNvPr id="86" name="Google Shape;86;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8200" y="2994800"/>
            <a:ext cx="2247975" cy="1849150"/>
          </a:xfrm>
          <a:prstGeom prst="rect">
            <a:avLst/>
          </a:prstGeom>
          <a:noFill/>
          <a:ln>
            <a:noFill/>
          </a:ln>
        </p:spPr>
      </p:pic>
      <p:sp>
        <p:nvSpPr>
          <p:cNvPr id="87" name="Google Shape;87;p16"/>
          <p:cNvSpPr txBox="1"/>
          <p:nvPr/>
        </p:nvSpPr>
        <p:spPr>
          <a:xfrm>
            <a:off x="2627700" y="3323375"/>
            <a:ext cx="3888600" cy="141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latin typeface="Average"/>
                <a:ea typeface="Average"/>
                <a:cs typeface="Average"/>
                <a:sym typeface="Average"/>
              </a:rPr>
              <a:t>Often entails symptom-specific work</a:t>
            </a:r>
            <a:endParaRPr sz="1800">
              <a:latin typeface="Average"/>
              <a:ea typeface="Average"/>
              <a:cs typeface="Average"/>
              <a:sym typeface="Average"/>
            </a:endParaRPr>
          </a:p>
          <a:p>
            <a:pPr marL="0" lvl="0" indent="0" algn="l" rtl="0">
              <a:lnSpc>
                <a:spcPct val="115000"/>
              </a:lnSpc>
              <a:spcBef>
                <a:spcPts val="0"/>
              </a:spcBef>
              <a:spcAft>
                <a:spcPts val="0"/>
              </a:spcAft>
              <a:buNone/>
            </a:pPr>
            <a:endParaRPr sz="1800">
              <a:latin typeface="Average"/>
              <a:ea typeface="Average"/>
              <a:cs typeface="Average"/>
              <a:sym typeface="Average"/>
            </a:endParaRPr>
          </a:p>
          <a:p>
            <a:pPr marL="0" lvl="0" indent="0" algn="l" rtl="0">
              <a:lnSpc>
                <a:spcPct val="115000"/>
              </a:lnSpc>
              <a:spcBef>
                <a:spcPts val="0"/>
              </a:spcBef>
              <a:spcAft>
                <a:spcPts val="0"/>
              </a:spcAft>
              <a:buClr>
                <a:schemeClr val="dk1"/>
              </a:buClr>
              <a:buSzPts val="1100"/>
              <a:buFont typeface="Arial"/>
              <a:buNone/>
            </a:pPr>
            <a:r>
              <a:rPr lang="en" sz="1800">
                <a:latin typeface="Average"/>
                <a:ea typeface="Average"/>
                <a:cs typeface="Average"/>
                <a:sym typeface="Average"/>
              </a:rPr>
              <a:t>Includes general distress management that affects symptoms</a:t>
            </a:r>
            <a:endParaRPr sz="1800">
              <a:latin typeface="Average"/>
              <a:ea typeface="Average"/>
              <a:cs typeface="Average"/>
              <a:sym typeface="Average"/>
            </a:endParaRPr>
          </a:p>
        </p:txBody>
      </p:sp>
      <p:sp>
        <p:nvSpPr>
          <p:cNvPr id="88" name="Google Shape;88;p16"/>
          <p:cNvSpPr txBox="1"/>
          <p:nvPr/>
        </p:nvSpPr>
        <p:spPr>
          <a:xfrm>
            <a:off x="0" y="2533106"/>
            <a:ext cx="37623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a:latin typeface="Average"/>
                <a:ea typeface="Average"/>
                <a:cs typeface="Average"/>
                <a:sym typeface="Average"/>
              </a:rPr>
              <a:t>Front Seat or Back Seat of bother?</a:t>
            </a:r>
            <a:endParaRPr sz="1800">
              <a:latin typeface="Average"/>
              <a:ea typeface="Average"/>
              <a:cs typeface="Average"/>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1000"/>
                                        <p:tgtEl>
                                          <p:spTgt spid="88"/>
                                        </p:tgtEl>
                                      </p:cBhvr>
                                    </p:animEffect>
                                  </p:childTnLst>
                                </p:cTn>
                              </p:par>
                              <p:par>
                                <p:cTn id="13" presetID="10" presetClass="entr" presetSubtype="0"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1000"/>
                                        <p:tgtEl>
                                          <p:spTgt spid="8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body" idx="1"/>
          </p:nvPr>
        </p:nvSpPr>
        <p:spPr>
          <a:xfrm>
            <a:off x="2371875" y="1367875"/>
            <a:ext cx="6627000" cy="2092500"/>
          </a:xfrm>
          <a:prstGeom prst="rect">
            <a:avLst/>
          </a:prstGeom>
        </p:spPr>
        <p:txBody>
          <a:bodyPr spcFirstLastPara="1" wrap="square" lIns="91425" tIns="91425" rIns="91425" bIns="91425" anchor="t" anchorCtr="0">
            <a:normAutofit lnSpcReduction="10000"/>
          </a:bodyPr>
          <a:lstStyle/>
          <a:p>
            <a:pPr marL="0" marR="1600791" lvl="0" indent="0" algn="l" rtl="0">
              <a:spcBef>
                <a:spcPts val="0"/>
              </a:spcBef>
              <a:spcAft>
                <a:spcPts val="0"/>
              </a:spcAft>
              <a:buNone/>
            </a:pPr>
            <a:r>
              <a:rPr lang="en" b="1" dirty="0">
                <a:solidFill>
                  <a:srgbClr val="212121"/>
                </a:solidFill>
              </a:rPr>
              <a:t>Enteric Nervous System:</a:t>
            </a:r>
            <a:r>
              <a:rPr lang="en" dirty="0">
                <a:solidFill>
                  <a:srgbClr val="212121"/>
                </a:solidFill>
              </a:rPr>
              <a:t> the nervous system of the gut; “second brain” </a:t>
            </a:r>
            <a:endParaRPr dirty="0">
              <a:solidFill>
                <a:srgbClr val="212121"/>
              </a:solidFill>
            </a:endParaRPr>
          </a:p>
          <a:p>
            <a:pPr marL="457200" marR="1600791" lvl="0" indent="-330200" algn="l" rtl="0">
              <a:spcBef>
                <a:spcPts val="0"/>
              </a:spcBef>
              <a:spcAft>
                <a:spcPts val="0"/>
              </a:spcAft>
              <a:buClr>
                <a:srgbClr val="212121"/>
              </a:buClr>
              <a:buSzPts val="1600"/>
              <a:buChar char="●"/>
            </a:pPr>
            <a:r>
              <a:rPr lang="en" sz="1600" dirty="0">
                <a:solidFill>
                  <a:srgbClr val="212121"/>
                </a:solidFill>
              </a:rPr>
              <a:t>Millions of nerves (including the </a:t>
            </a:r>
            <a:r>
              <a:rPr lang="en" sz="1600" dirty="0" err="1">
                <a:solidFill>
                  <a:srgbClr val="212121"/>
                </a:solidFill>
              </a:rPr>
              <a:t>vagus</a:t>
            </a:r>
            <a:r>
              <a:rPr lang="en" sz="1600" dirty="0">
                <a:solidFill>
                  <a:srgbClr val="212121"/>
                </a:solidFill>
              </a:rPr>
              <a:t> nerve)</a:t>
            </a:r>
            <a:endParaRPr sz="1600" dirty="0">
              <a:solidFill>
                <a:srgbClr val="212121"/>
              </a:solidFill>
            </a:endParaRPr>
          </a:p>
          <a:p>
            <a:pPr marL="457200" marR="1600791" lvl="0" indent="-330200" algn="l" rtl="0">
              <a:spcBef>
                <a:spcPts val="0"/>
              </a:spcBef>
              <a:spcAft>
                <a:spcPts val="0"/>
              </a:spcAft>
              <a:buClr>
                <a:srgbClr val="212121"/>
              </a:buClr>
              <a:buSzPts val="1600"/>
              <a:buChar char="●"/>
            </a:pPr>
            <a:r>
              <a:rPr lang="en" sz="1600" dirty="0">
                <a:solidFill>
                  <a:srgbClr val="212121"/>
                </a:solidFill>
              </a:rPr>
              <a:t>Receptors directly in your gut</a:t>
            </a:r>
            <a:endParaRPr sz="1600" dirty="0">
              <a:solidFill>
                <a:srgbClr val="212121"/>
              </a:solidFill>
            </a:endParaRPr>
          </a:p>
          <a:p>
            <a:pPr marL="457200" marR="1600791" lvl="0" indent="-330200" algn="l" rtl="0">
              <a:spcBef>
                <a:spcPts val="0"/>
              </a:spcBef>
              <a:spcAft>
                <a:spcPts val="0"/>
              </a:spcAft>
              <a:buClr>
                <a:srgbClr val="212121"/>
              </a:buClr>
              <a:buSzPts val="1600"/>
              <a:buChar char="●"/>
            </a:pPr>
            <a:r>
              <a:rPr lang="en" sz="1600" dirty="0">
                <a:solidFill>
                  <a:srgbClr val="212121"/>
                </a:solidFill>
              </a:rPr>
              <a:t>“Second brain” is also used to refer to our gut microbiome, which weighs roughly the same weight as our true brain</a:t>
            </a:r>
            <a:endParaRPr b="1" dirty="0">
              <a:solidFill>
                <a:srgbClr val="212121"/>
              </a:solidFill>
            </a:endParaRPr>
          </a:p>
        </p:txBody>
      </p:sp>
      <p:pic>
        <p:nvPicPr>
          <p:cNvPr id="94" name="Google Shape;94;p17" descr="The enteric nervous system: “A little brain in the gu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200" y="906175"/>
            <a:ext cx="2282700" cy="3817766"/>
          </a:xfrm>
          <a:prstGeom prst="rect">
            <a:avLst/>
          </a:prstGeom>
          <a:noFill/>
          <a:ln>
            <a:noFill/>
          </a:ln>
          <a:effectLst>
            <a:outerShdw blurRad="57150" dist="19050" dir="5400000" algn="bl" rotWithShape="0">
              <a:srgbClr val="000000">
                <a:alpha val="50000"/>
              </a:srgbClr>
            </a:outerShdw>
          </a:effectLst>
        </p:spPr>
      </p:pic>
      <p:sp>
        <p:nvSpPr>
          <p:cNvPr id="95" name="Google Shape;95;p17"/>
          <p:cNvSpPr txBox="1">
            <a:spLocks noGrp="1"/>
          </p:cNvSpPr>
          <p:nvPr>
            <p:ph type="title"/>
          </p:nvPr>
        </p:nvSpPr>
        <p:spPr>
          <a:xfrm>
            <a:off x="1325375" y="105725"/>
            <a:ext cx="5111400" cy="579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Brain-Gut/Gut-Brain Connection</a:t>
            </a:r>
            <a:endParaRPr/>
          </a:p>
        </p:txBody>
      </p:sp>
      <p:pic>
        <p:nvPicPr>
          <p:cNvPr id="96" name="Google Shape;96;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73075" y="0"/>
            <a:ext cx="1770924" cy="3464526"/>
          </a:xfrm>
          <a:prstGeom prst="rect">
            <a:avLst/>
          </a:prstGeom>
          <a:noFill/>
          <a:ln>
            <a:noFill/>
          </a:ln>
        </p:spPr>
      </p:pic>
      <p:sp>
        <p:nvSpPr>
          <p:cNvPr id="97" name="Google Shape;97;p17"/>
          <p:cNvSpPr txBox="1"/>
          <p:nvPr/>
        </p:nvSpPr>
        <p:spPr>
          <a:xfrm>
            <a:off x="-396375" y="4944800"/>
            <a:ext cx="40017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700" i="1"/>
          </a:p>
        </p:txBody>
      </p:sp>
      <p:sp>
        <p:nvSpPr>
          <p:cNvPr id="98" name="Google Shape;98;p17"/>
          <p:cNvSpPr txBox="1">
            <a:spLocks noGrp="1"/>
          </p:cNvSpPr>
          <p:nvPr>
            <p:ph type="body" idx="1"/>
          </p:nvPr>
        </p:nvSpPr>
        <p:spPr>
          <a:xfrm>
            <a:off x="2371875" y="3333375"/>
            <a:ext cx="6627000" cy="1579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600">
                <a:solidFill>
                  <a:srgbClr val="212121"/>
                </a:solidFill>
              </a:rPr>
              <a:t>Vagus Nerve: 10th cranial nerve</a:t>
            </a:r>
            <a:endParaRPr sz="1600">
              <a:solidFill>
                <a:srgbClr val="212121"/>
              </a:solidFill>
            </a:endParaRPr>
          </a:p>
          <a:p>
            <a:pPr marL="457200" lvl="0" indent="-330200" algn="l" rtl="0">
              <a:spcBef>
                <a:spcPts val="0"/>
              </a:spcBef>
              <a:spcAft>
                <a:spcPts val="0"/>
              </a:spcAft>
              <a:buClr>
                <a:srgbClr val="212121"/>
              </a:buClr>
              <a:buSzPts val="1600"/>
              <a:buChar char="●"/>
            </a:pPr>
            <a:r>
              <a:rPr lang="en" sz="1600">
                <a:solidFill>
                  <a:srgbClr val="212121"/>
                </a:solidFill>
              </a:rPr>
              <a:t>Big part of parasympathetic nervous system (rest &amp; digest)</a:t>
            </a:r>
            <a:endParaRPr sz="1600">
              <a:solidFill>
                <a:srgbClr val="212121"/>
              </a:solidFill>
            </a:endParaRPr>
          </a:p>
          <a:p>
            <a:pPr marL="457200" lvl="0" indent="-330200" algn="l" rtl="0">
              <a:spcBef>
                <a:spcPts val="0"/>
              </a:spcBef>
              <a:spcAft>
                <a:spcPts val="0"/>
              </a:spcAft>
              <a:buClr>
                <a:srgbClr val="212121"/>
              </a:buClr>
              <a:buSzPts val="1600"/>
              <a:buChar char="●"/>
            </a:pPr>
            <a:r>
              <a:rPr lang="en" sz="1600">
                <a:solidFill>
                  <a:srgbClr val="212121"/>
                </a:solidFill>
              </a:rPr>
              <a:t>peristalsis, basic functions (respiratory &amp; heart rate)</a:t>
            </a:r>
            <a:endParaRPr sz="1600">
              <a:solidFill>
                <a:srgbClr val="212121"/>
              </a:solidFill>
            </a:endParaRPr>
          </a:p>
          <a:p>
            <a:pPr marL="0" lvl="0" indent="0" algn="ctr" rtl="0">
              <a:spcBef>
                <a:spcPts val="1200"/>
              </a:spcBef>
              <a:spcAft>
                <a:spcPts val="1200"/>
              </a:spcAft>
              <a:buNone/>
            </a:pPr>
            <a:r>
              <a:rPr lang="en" b="1">
                <a:solidFill>
                  <a:srgbClr val="212121"/>
                </a:solidFill>
              </a:rPr>
              <a:t>These systems affect each other bidirectionally.</a:t>
            </a:r>
            <a:endParaRPr b="1">
              <a:solidFill>
                <a:srgbClr val="212121"/>
              </a:solidFill>
            </a:endParaRPr>
          </a:p>
        </p:txBody>
      </p:sp>
      <p:sp>
        <p:nvSpPr>
          <p:cNvPr id="99" name="Google Shape;99;p17"/>
          <p:cNvSpPr txBox="1"/>
          <p:nvPr/>
        </p:nvSpPr>
        <p:spPr>
          <a:xfrm>
            <a:off x="2358900" y="906175"/>
            <a:ext cx="6473100" cy="461700"/>
          </a:xfrm>
          <a:prstGeom prst="rect">
            <a:avLst/>
          </a:prstGeom>
          <a:noFill/>
          <a:ln>
            <a:noFill/>
          </a:ln>
        </p:spPr>
        <p:txBody>
          <a:bodyPr spcFirstLastPara="1" wrap="square" lIns="91425" tIns="91425" rIns="91425" bIns="91425" anchor="t" anchorCtr="0">
            <a:spAutoFit/>
          </a:bodyPr>
          <a:lstStyle/>
          <a:p>
            <a:pPr marL="0" marR="1600791" lvl="0" indent="0" algn="l" rtl="0">
              <a:lnSpc>
                <a:spcPct val="115000"/>
              </a:lnSpc>
              <a:spcBef>
                <a:spcPts val="0"/>
              </a:spcBef>
              <a:spcAft>
                <a:spcPts val="1200"/>
              </a:spcAft>
              <a:buNone/>
            </a:pPr>
            <a:r>
              <a:rPr lang="en" sz="1800" b="1">
                <a:solidFill>
                  <a:srgbClr val="212121"/>
                </a:solidFill>
                <a:latin typeface="Average"/>
                <a:ea typeface="Average"/>
                <a:cs typeface="Average"/>
                <a:sym typeface="Average"/>
              </a:rPr>
              <a:t>Central Nervous System:</a:t>
            </a:r>
            <a:r>
              <a:rPr lang="en" sz="1800">
                <a:solidFill>
                  <a:srgbClr val="212121"/>
                </a:solidFill>
                <a:latin typeface="Average"/>
                <a:ea typeface="Average"/>
                <a:cs typeface="Average"/>
                <a:sym typeface="Average"/>
              </a:rPr>
              <a:t> Brain &amp; Spinal Cord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xEl>
                                              <p:pRg st="0" end="0"/>
                                            </p:txEl>
                                          </p:spTgt>
                                        </p:tgtEl>
                                        <p:attrNameLst>
                                          <p:attrName>style.visibility</p:attrName>
                                        </p:attrNameLst>
                                      </p:cBhvr>
                                      <p:to>
                                        <p:strVal val="visible"/>
                                      </p:to>
                                    </p:set>
                                    <p:animEffect transition="in" filter="fade">
                                      <p:cBhvr>
                                        <p:cTn id="12" dur="1000"/>
                                        <p:tgtEl>
                                          <p:spTgt spid="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xEl>
                                              <p:pRg st="1" end="1"/>
                                            </p:txEl>
                                          </p:spTgt>
                                        </p:tgtEl>
                                        <p:attrNameLst>
                                          <p:attrName>style.visibility</p:attrName>
                                        </p:attrNameLst>
                                      </p:cBhvr>
                                      <p:to>
                                        <p:strVal val="visible"/>
                                      </p:to>
                                    </p:set>
                                    <p:animEffect transition="in" filter="fade">
                                      <p:cBhvr>
                                        <p:cTn id="17" dur="1000"/>
                                        <p:tgtEl>
                                          <p:spTgt spid="9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xEl>
                                              <p:pRg st="2" end="2"/>
                                            </p:txEl>
                                          </p:spTgt>
                                        </p:tgtEl>
                                        <p:attrNameLst>
                                          <p:attrName>style.visibility</p:attrName>
                                        </p:attrNameLst>
                                      </p:cBhvr>
                                      <p:to>
                                        <p:strVal val="visible"/>
                                      </p:to>
                                    </p:set>
                                    <p:animEffect transition="in" filter="fade">
                                      <p:cBhvr>
                                        <p:cTn id="22" dur="1000"/>
                                        <p:tgtEl>
                                          <p:spTgt spid="9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
                                            <p:txEl>
                                              <p:pRg st="3" end="3"/>
                                            </p:txEl>
                                          </p:spTgt>
                                        </p:tgtEl>
                                        <p:attrNameLst>
                                          <p:attrName>style.visibility</p:attrName>
                                        </p:attrNameLst>
                                      </p:cBhvr>
                                      <p:to>
                                        <p:strVal val="visible"/>
                                      </p:to>
                                    </p:set>
                                    <p:animEffect transition="in" filter="fade">
                                      <p:cBhvr>
                                        <p:cTn id="27" dur="1000"/>
                                        <p:tgtEl>
                                          <p:spTgt spid="9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8">
                                            <p:txEl>
                                              <p:pRg st="0" end="0"/>
                                            </p:txEl>
                                          </p:spTgt>
                                        </p:tgtEl>
                                        <p:attrNameLst>
                                          <p:attrName>style.visibility</p:attrName>
                                        </p:attrNameLst>
                                      </p:cBhvr>
                                      <p:to>
                                        <p:strVal val="visible"/>
                                      </p:to>
                                    </p:set>
                                    <p:animEffect transition="in" filter="fade">
                                      <p:cBhvr>
                                        <p:cTn id="32" dur="1000"/>
                                        <p:tgtEl>
                                          <p:spTgt spid="9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8">
                                            <p:txEl>
                                              <p:pRg st="1" end="1"/>
                                            </p:txEl>
                                          </p:spTgt>
                                        </p:tgtEl>
                                        <p:attrNameLst>
                                          <p:attrName>style.visibility</p:attrName>
                                        </p:attrNameLst>
                                      </p:cBhvr>
                                      <p:to>
                                        <p:strVal val="visible"/>
                                      </p:to>
                                    </p:set>
                                    <p:animEffect transition="in" filter="fade">
                                      <p:cBhvr>
                                        <p:cTn id="37" dur="1000"/>
                                        <p:tgtEl>
                                          <p:spTgt spid="9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8">
                                            <p:txEl>
                                              <p:pRg st="2" end="2"/>
                                            </p:txEl>
                                          </p:spTgt>
                                        </p:tgtEl>
                                        <p:attrNameLst>
                                          <p:attrName>style.visibility</p:attrName>
                                        </p:attrNameLst>
                                      </p:cBhvr>
                                      <p:to>
                                        <p:strVal val="visible"/>
                                      </p:to>
                                    </p:set>
                                    <p:animEffect transition="in" filter="fade">
                                      <p:cBhvr>
                                        <p:cTn id="42" dur="1000"/>
                                        <p:tgtEl>
                                          <p:spTgt spid="9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8">
                                            <p:txEl>
                                              <p:pRg st="3" end="3"/>
                                            </p:txEl>
                                          </p:spTgt>
                                        </p:tgtEl>
                                        <p:attrNameLst>
                                          <p:attrName>style.visibility</p:attrName>
                                        </p:attrNameLst>
                                      </p:cBhvr>
                                      <p:to>
                                        <p:strVal val="visible"/>
                                      </p:to>
                                    </p:set>
                                    <p:animEffect transition="in" filter="fade">
                                      <p:cBhvr>
                                        <p:cTn id="47" dur="1000"/>
                                        <p:tgtEl>
                                          <p:spTgt spid="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00" y="1227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u="sng"/>
              <a:t>Biopsychosocial</a:t>
            </a:r>
            <a:r>
              <a:rPr lang="en" sz="2000"/>
              <a:t> model of functional gastrointestinal disorders. </a:t>
            </a:r>
            <a:endParaRPr sz="2000"/>
          </a:p>
          <a:p>
            <a:pPr marL="0" lvl="0" indent="0" algn="ctr" rtl="0">
              <a:spcBef>
                <a:spcPts val="0"/>
              </a:spcBef>
              <a:spcAft>
                <a:spcPts val="0"/>
              </a:spcAft>
              <a:buNone/>
            </a:pPr>
            <a:r>
              <a:rPr lang="en" sz="1300"/>
              <a:t>CNS = central nervous system; ENS = enteric nervous system; FGID = functional gastrointestinal disorders.</a:t>
            </a:r>
            <a:endParaRPr sz="1300"/>
          </a:p>
        </p:txBody>
      </p:sp>
      <p:pic>
        <p:nvPicPr>
          <p:cNvPr id="105" name="Google Shape;105;p18"/>
          <p:cNvPicPr preferRelativeResize="0"/>
          <p:nvPr/>
        </p:nvPicPr>
        <p:blipFill>
          <a:blip r:embed="rId3">
            <a:alphaModFix/>
          </a:blip>
          <a:stretch>
            <a:fillRect/>
          </a:stretch>
        </p:blipFill>
        <p:spPr>
          <a:xfrm>
            <a:off x="771613" y="872675"/>
            <a:ext cx="7600775" cy="4091100"/>
          </a:xfrm>
          <a:prstGeom prst="rect">
            <a:avLst/>
          </a:prstGeom>
          <a:noFill/>
          <a:ln>
            <a:noFill/>
          </a:ln>
        </p:spPr>
      </p:pic>
      <p:sp>
        <p:nvSpPr>
          <p:cNvPr id="106" name="Google Shape;106;p18"/>
          <p:cNvSpPr txBox="1">
            <a:spLocks noGrp="1"/>
          </p:cNvSpPr>
          <p:nvPr>
            <p:ph type="title"/>
          </p:nvPr>
        </p:nvSpPr>
        <p:spPr>
          <a:xfrm>
            <a:off x="317608" y="119474"/>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u="sng">
                <a:highlight>
                  <a:srgbClr val="A499FD"/>
                </a:highlight>
              </a:rPr>
              <a:t>Biopsychosocial</a:t>
            </a:r>
            <a:r>
              <a:rPr lang="en" sz="2000"/>
              <a:t> model of functional gastrointestinal disorders. </a:t>
            </a:r>
            <a:endParaRPr sz="2000"/>
          </a:p>
          <a:p>
            <a:pPr marL="0" lvl="0" indent="0" algn="ctr" rtl="0">
              <a:spcBef>
                <a:spcPts val="0"/>
              </a:spcBef>
              <a:spcAft>
                <a:spcPts val="0"/>
              </a:spcAft>
              <a:buNone/>
            </a:pPr>
            <a:r>
              <a:rPr lang="en" sz="1300"/>
              <a:t>CNS = central nervous system; ENS = enteric nervous system; FGID = functional gastrointestinal disorders.</a:t>
            </a:r>
            <a:endParaRPr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152400"/>
            <a:ext cx="8572370" cy="4838701"/>
          </a:xfrm>
          <a:prstGeom prst="rect">
            <a:avLst/>
          </a:prstGeom>
          <a:noFill/>
          <a:ln>
            <a:noFill/>
          </a:ln>
        </p:spPr>
      </p:pic>
      <p:sp>
        <p:nvSpPr>
          <p:cNvPr id="112" name="Google Shape;112;p19"/>
          <p:cNvSpPr txBox="1"/>
          <p:nvPr/>
        </p:nvSpPr>
        <p:spPr>
          <a:xfrm>
            <a:off x="71452" y="4901242"/>
            <a:ext cx="3333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u="sng" dirty="0">
                <a:solidFill>
                  <a:schemeClr val="hlink"/>
                </a:solidFill>
                <a:hlinkClick r:id="rId4"/>
              </a:rPr>
              <a:t>Gut-Brain-Microbiota Axis: Antibiotics and Functional Gastrointestinal Disorders</a:t>
            </a:r>
            <a:endParaRPr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body" idx="1"/>
          </p:nvPr>
        </p:nvSpPr>
        <p:spPr>
          <a:xfrm>
            <a:off x="207750" y="750014"/>
            <a:ext cx="8728500" cy="5727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770"/>
              <a:buNone/>
            </a:pPr>
            <a:r>
              <a:rPr lang="en" sz="1865">
                <a:solidFill>
                  <a:srgbClr val="000000"/>
                </a:solidFill>
              </a:rPr>
              <a:t>GI Psych can help with the overlap GI challenges and characteristics commonly associated with a variety of psychological challenges</a:t>
            </a:r>
            <a:endParaRPr sz="1865">
              <a:solidFill>
                <a:srgbClr val="000000"/>
              </a:solidFill>
            </a:endParaRPr>
          </a:p>
        </p:txBody>
      </p:sp>
      <p:sp>
        <p:nvSpPr>
          <p:cNvPr id="118" name="Google Shape;118;p2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Provider Considerations for GI Psych Referrals</a:t>
            </a:r>
            <a:endParaRPr/>
          </a:p>
        </p:txBody>
      </p:sp>
      <p:pic>
        <p:nvPicPr>
          <p:cNvPr id="119" name="Google Shape;119;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900" y="3157450"/>
            <a:ext cx="3425851" cy="1771900"/>
          </a:xfrm>
          <a:prstGeom prst="rect">
            <a:avLst/>
          </a:prstGeom>
          <a:noFill/>
          <a:ln>
            <a:noFill/>
          </a:ln>
        </p:spPr>
      </p:pic>
      <p:sp>
        <p:nvSpPr>
          <p:cNvPr id="120" name="Google Shape;120;p20"/>
          <p:cNvSpPr txBox="1"/>
          <p:nvPr/>
        </p:nvSpPr>
        <p:spPr>
          <a:xfrm>
            <a:off x="981400" y="2685699"/>
            <a:ext cx="16860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t>ADHD</a:t>
            </a:r>
            <a:endParaRPr sz="1500"/>
          </a:p>
        </p:txBody>
      </p:sp>
      <p:sp>
        <p:nvSpPr>
          <p:cNvPr id="121" name="Google Shape;121;p20"/>
          <p:cNvSpPr txBox="1"/>
          <p:nvPr/>
        </p:nvSpPr>
        <p:spPr>
          <a:xfrm>
            <a:off x="5415000" y="1868700"/>
            <a:ext cx="867600" cy="41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t>Anxiety</a:t>
            </a:r>
            <a:endParaRPr sz="1500"/>
          </a:p>
        </p:txBody>
      </p:sp>
      <p:sp>
        <p:nvSpPr>
          <p:cNvPr id="122" name="Google Shape;122;p20"/>
          <p:cNvSpPr txBox="1"/>
          <p:nvPr/>
        </p:nvSpPr>
        <p:spPr>
          <a:xfrm>
            <a:off x="7290325" y="4507275"/>
            <a:ext cx="1727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t>Eating Disorders</a:t>
            </a:r>
            <a:endParaRPr sz="1500"/>
          </a:p>
        </p:txBody>
      </p:sp>
      <p:sp>
        <p:nvSpPr>
          <p:cNvPr id="123" name="Google Shape;123;p20"/>
          <p:cNvSpPr txBox="1"/>
          <p:nvPr/>
        </p:nvSpPr>
        <p:spPr>
          <a:xfrm>
            <a:off x="1856575" y="1719002"/>
            <a:ext cx="1268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t>Trauma</a:t>
            </a:r>
            <a:endParaRPr sz="1500"/>
          </a:p>
        </p:txBody>
      </p:sp>
      <p:sp>
        <p:nvSpPr>
          <p:cNvPr id="124" name="Google Shape;124;p20"/>
          <p:cNvSpPr txBox="1"/>
          <p:nvPr/>
        </p:nvSpPr>
        <p:spPr>
          <a:xfrm>
            <a:off x="4207725" y="4588661"/>
            <a:ext cx="19623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t>Depression</a:t>
            </a:r>
            <a:endParaRPr sz="1500"/>
          </a:p>
        </p:txBody>
      </p:sp>
      <p:pic>
        <p:nvPicPr>
          <p:cNvPr id="125" name="Google Shape;125;p2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207725" y="3018805"/>
            <a:ext cx="1962300" cy="1569846"/>
          </a:xfrm>
          <a:prstGeom prst="rect">
            <a:avLst/>
          </a:prstGeom>
          <a:noFill/>
          <a:ln>
            <a:noFill/>
          </a:ln>
        </p:spPr>
      </p:pic>
      <p:pic>
        <p:nvPicPr>
          <p:cNvPr id="126" name="Google Shape;126;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27977" y="1302668"/>
            <a:ext cx="1532589" cy="1318124"/>
          </a:xfrm>
          <a:prstGeom prst="rect">
            <a:avLst/>
          </a:prstGeom>
          <a:noFill/>
          <a:ln>
            <a:noFill/>
          </a:ln>
        </p:spPr>
      </p:pic>
      <p:pic>
        <p:nvPicPr>
          <p:cNvPr id="127" name="Google Shape;127;p2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330723" y="1478923"/>
            <a:ext cx="2084275" cy="1172376"/>
          </a:xfrm>
          <a:prstGeom prst="rect">
            <a:avLst/>
          </a:prstGeom>
          <a:noFill/>
          <a:ln>
            <a:noFill/>
          </a:ln>
        </p:spPr>
      </p:pic>
      <p:pic>
        <p:nvPicPr>
          <p:cNvPr id="128" name="Google Shape;128;p20"/>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7257760" y="3323601"/>
            <a:ext cx="1727401" cy="1211731"/>
          </a:xfrm>
          <a:prstGeom prst="rect">
            <a:avLst/>
          </a:prstGeom>
          <a:noFill/>
          <a:ln>
            <a:noFill/>
          </a:ln>
        </p:spPr>
      </p:pic>
      <p:sp>
        <p:nvSpPr>
          <p:cNvPr id="129" name="Google Shape;129;p20"/>
          <p:cNvSpPr txBox="1"/>
          <p:nvPr/>
        </p:nvSpPr>
        <p:spPr>
          <a:xfrm>
            <a:off x="6536938" y="2489130"/>
            <a:ext cx="2409300" cy="72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t>Problematic substance use</a:t>
            </a:r>
            <a:endParaRPr sz="1500"/>
          </a:p>
        </p:txBody>
      </p:sp>
      <p:pic>
        <p:nvPicPr>
          <p:cNvPr id="130" name="Google Shape;130;p20"/>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7044553" y="1592628"/>
            <a:ext cx="1268101" cy="9676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1000"/>
                                        <p:tgtEl>
                                          <p:spTgt spid="1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1000"/>
                                        <p:tgtEl>
                                          <p:spTgt spid="127"/>
                                        </p:tgtEl>
                                      </p:cBhvr>
                                    </p:animEffect>
                                  </p:childTnLst>
                                </p:cTn>
                              </p:par>
                              <p:par>
                                <p:cTn id="16" presetID="10" presetClass="entr" presetSubtype="0" fill="hold"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fade">
                                      <p:cBhvr>
                                        <p:cTn id="18" dur="10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fade">
                                      <p:cBhvr>
                                        <p:cTn id="23" dur="1000"/>
                                        <p:tgtEl>
                                          <p:spTgt spid="128"/>
                                        </p:tgtEl>
                                      </p:cBhvr>
                                    </p:animEffect>
                                  </p:childTnLst>
                                </p:cTn>
                              </p:par>
                              <p:par>
                                <p:cTn id="24" presetID="10" presetClass="entr" presetSubtype="0" fill="hold" nodeType="withEffect">
                                  <p:stCondLst>
                                    <p:cond delay="0"/>
                                  </p:stCondLst>
                                  <p:childTnLst>
                                    <p:set>
                                      <p:cBhvr>
                                        <p:cTn id="25" dur="1" fill="hold">
                                          <p:stCondLst>
                                            <p:cond delay="0"/>
                                          </p:stCondLst>
                                        </p:cTn>
                                        <p:tgtEl>
                                          <p:spTgt spid="122"/>
                                        </p:tgtEl>
                                        <p:attrNameLst>
                                          <p:attrName>style.visibility</p:attrName>
                                        </p:attrNameLst>
                                      </p:cBhvr>
                                      <p:to>
                                        <p:strVal val="visible"/>
                                      </p:to>
                                    </p:set>
                                    <p:animEffect transition="in" filter="fade">
                                      <p:cBhvr>
                                        <p:cTn id="26" dur="1000"/>
                                        <p:tgtEl>
                                          <p:spTgt spid="1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6"/>
                                        </p:tgtEl>
                                        <p:attrNameLst>
                                          <p:attrName>style.visibility</p:attrName>
                                        </p:attrNameLst>
                                      </p:cBhvr>
                                      <p:to>
                                        <p:strVal val="visible"/>
                                      </p:to>
                                    </p:set>
                                    <p:animEffect transition="in" filter="fade">
                                      <p:cBhvr>
                                        <p:cTn id="31" dur="1000"/>
                                        <p:tgtEl>
                                          <p:spTgt spid="126"/>
                                        </p:tgtEl>
                                      </p:cBhvr>
                                    </p:animEffect>
                                  </p:childTnLst>
                                </p:cTn>
                              </p:par>
                              <p:par>
                                <p:cTn id="32" presetID="10" presetClass="entr" presetSubtype="0" fill="hold" nodeType="withEffect">
                                  <p:stCondLst>
                                    <p:cond delay="0"/>
                                  </p:stCondLst>
                                  <p:childTnLst>
                                    <p:set>
                                      <p:cBhvr>
                                        <p:cTn id="33" dur="1" fill="hold">
                                          <p:stCondLst>
                                            <p:cond delay="0"/>
                                          </p:stCondLst>
                                        </p:cTn>
                                        <p:tgtEl>
                                          <p:spTgt spid="123"/>
                                        </p:tgtEl>
                                        <p:attrNameLst>
                                          <p:attrName>style.visibility</p:attrName>
                                        </p:attrNameLst>
                                      </p:cBhvr>
                                      <p:to>
                                        <p:strVal val="visible"/>
                                      </p:to>
                                    </p:set>
                                    <p:animEffect transition="in" filter="fade">
                                      <p:cBhvr>
                                        <p:cTn id="34" dur="1000"/>
                                        <p:tgtEl>
                                          <p:spTgt spid="1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fade">
                                      <p:cBhvr>
                                        <p:cTn id="39" dur="1000"/>
                                        <p:tgtEl>
                                          <p:spTgt spid="125"/>
                                        </p:tgtEl>
                                      </p:cBhvr>
                                    </p:animEffect>
                                  </p:childTnLst>
                                </p:cTn>
                              </p:par>
                              <p:par>
                                <p:cTn id="40" presetID="10" presetClass="entr" presetSubtype="0" fill="hold" nodeType="withEffect">
                                  <p:stCondLst>
                                    <p:cond delay="0"/>
                                  </p:stCondLst>
                                  <p:childTnLst>
                                    <p:set>
                                      <p:cBhvr>
                                        <p:cTn id="41" dur="1" fill="hold">
                                          <p:stCondLst>
                                            <p:cond delay="0"/>
                                          </p:stCondLst>
                                        </p:cTn>
                                        <p:tgtEl>
                                          <p:spTgt spid="124"/>
                                        </p:tgtEl>
                                        <p:attrNameLst>
                                          <p:attrName>style.visibility</p:attrName>
                                        </p:attrNameLst>
                                      </p:cBhvr>
                                      <p:to>
                                        <p:strVal val="visible"/>
                                      </p:to>
                                    </p:set>
                                    <p:animEffect transition="in" filter="fade">
                                      <p:cBhvr>
                                        <p:cTn id="42" dur="1000"/>
                                        <p:tgtEl>
                                          <p:spTgt spid="1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1000"/>
                                        <p:tgtEl>
                                          <p:spTgt spid="130"/>
                                        </p:tgtEl>
                                      </p:cBhvr>
                                    </p:animEffect>
                                  </p:childTnLst>
                                </p:cTn>
                              </p:par>
                              <p:par>
                                <p:cTn id="48" presetID="10" presetClass="entr" presetSubtype="0" fill="hold" nodeType="with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fade">
                                      <p:cBhvr>
                                        <p:cTn id="50"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“Verbage” to Discuss GI Psych</a:t>
            </a:r>
            <a:endParaRPr/>
          </a:p>
        </p:txBody>
      </p:sp>
      <p:pic>
        <p:nvPicPr>
          <p:cNvPr id="136" name="Google Shape;136;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57638" y="1633338"/>
            <a:ext cx="1586375" cy="2216850"/>
          </a:xfrm>
          <a:prstGeom prst="rect">
            <a:avLst/>
          </a:prstGeom>
          <a:noFill/>
          <a:ln>
            <a:noFill/>
          </a:ln>
        </p:spPr>
      </p:pic>
      <p:sp>
        <p:nvSpPr>
          <p:cNvPr id="137" name="Google Shape;137;p21"/>
          <p:cNvSpPr txBox="1"/>
          <p:nvPr/>
        </p:nvSpPr>
        <p:spPr>
          <a:xfrm>
            <a:off x="214025" y="712925"/>
            <a:ext cx="7761600" cy="43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Average"/>
                <a:ea typeface="Average"/>
                <a:cs typeface="Average"/>
                <a:sym typeface="Average"/>
              </a:rPr>
              <a:t>“Our gut and brain talk with each other continuously, all day every day. When we have issues with one, we usually develop issues with the other. This also means that if we help one of them, we positively affect the other one too.</a:t>
            </a:r>
            <a:endParaRPr sz="1800">
              <a:latin typeface="Average"/>
              <a:ea typeface="Average"/>
              <a:cs typeface="Average"/>
              <a:sym typeface="Average"/>
            </a:endParaRPr>
          </a:p>
          <a:p>
            <a:pPr marL="0" lvl="0" indent="0" algn="l" rtl="0">
              <a:spcBef>
                <a:spcPts val="0"/>
              </a:spcBef>
              <a:spcAft>
                <a:spcPts val="0"/>
              </a:spcAft>
              <a:buNone/>
            </a:pPr>
            <a:endParaRPr sz="1800">
              <a:latin typeface="Average"/>
              <a:ea typeface="Average"/>
              <a:cs typeface="Average"/>
              <a:sym typeface="Average"/>
            </a:endParaRPr>
          </a:p>
          <a:p>
            <a:pPr marL="0" lvl="0" indent="0" algn="l" rtl="0">
              <a:spcBef>
                <a:spcPts val="0"/>
              </a:spcBef>
              <a:spcAft>
                <a:spcPts val="0"/>
              </a:spcAft>
              <a:buNone/>
            </a:pPr>
            <a:r>
              <a:rPr lang="en" sz="1800">
                <a:latin typeface="Average"/>
                <a:ea typeface="Average"/>
                <a:cs typeface="Average"/>
                <a:sym typeface="Average"/>
              </a:rPr>
              <a:t>The things that caused your symptoms initially may not be the things that maintain them. Working with a GI Psych can help lessen or resolve these symptoms because of how their interventions affects the neurological communication between your gut and your brain.</a:t>
            </a:r>
            <a:endParaRPr sz="1800">
              <a:latin typeface="Average"/>
              <a:ea typeface="Average"/>
              <a:cs typeface="Average"/>
              <a:sym typeface="Average"/>
            </a:endParaRPr>
          </a:p>
          <a:p>
            <a:pPr marL="0" lvl="0" indent="0" algn="l" rtl="0">
              <a:spcBef>
                <a:spcPts val="0"/>
              </a:spcBef>
              <a:spcAft>
                <a:spcPts val="0"/>
              </a:spcAft>
              <a:buNone/>
            </a:pPr>
            <a:endParaRPr sz="1800">
              <a:latin typeface="Average"/>
              <a:ea typeface="Average"/>
              <a:cs typeface="Average"/>
              <a:sym typeface="Average"/>
            </a:endParaRPr>
          </a:p>
          <a:p>
            <a:pPr marL="0" lvl="0" indent="0" algn="l" rtl="0">
              <a:spcBef>
                <a:spcPts val="0"/>
              </a:spcBef>
              <a:spcAft>
                <a:spcPts val="0"/>
              </a:spcAft>
              <a:buNone/>
            </a:pPr>
            <a:r>
              <a:rPr lang="en" sz="1800">
                <a:latin typeface="Average"/>
                <a:ea typeface="Average"/>
                <a:cs typeface="Average"/>
                <a:sym typeface="Average"/>
              </a:rPr>
              <a:t>In appointments, GI psychs can brainstorm and assess strategies with you, recommend specific interventions to try, and help connect you with other providers. Working with a GI Psych generally involves helping you with your present-day symptoms and related emotional distress.</a:t>
            </a:r>
            <a:endParaRPr sz="1800">
              <a:latin typeface="Average"/>
              <a:ea typeface="Average"/>
              <a:cs typeface="Average"/>
              <a:sym typeface="Average"/>
            </a:endParaRPr>
          </a:p>
          <a:p>
            <a:pPr marL="0" lvl="0" indent="0" algn="l" rtl="0">
              <a:spcBef>
                <a:spcPts val="0"/>
              </a:spcBef>
              <a:spcAft>
                <a:spcPts val="0"/>
              </a:spcAft>
              <a:buNone/>
            </a:pPr>
            <a:endParaRPr sz="1800">
              <a:latin typeface="Average"/>
              <a:ea typeface="Average"/>
              <a:cs typeface="Average"/>
              <a:sym typeface="Average"/>
            </a:endParaRPr>
          </a:p>
          <a:p>
            <a:pPr marL="0" lvl="0" indent="0" algn="l" rtl="0">
              <a:spcBef>
                <a:spcPts val="0"/>
              </a:spcBef>
              <a:spcAft>
                <a:spcPts val="0"/>
              </a:spcAft>
              <a:buNone/>
            </a:pPr>
            <a:r>
              <a:rPr lang="en" sz="1800" b="1" i="1">
                <a:latin typeface="Average"/>
                <a:ea typeface="Average"/>
                <a:cs typeface="Average"/>
                <a:sym typeface="Average"/>
              </a:rPr>
              <a:t>What are your thoughts about this as a treatment option? </a:t>
            </a:r>
            <a:r>
              <a:rPr lang="en" sz="1800">
                <a:latin typeface="Average"/>
                <a:ea typeface="Average"/>
                <a:cs typeface="Average"/>
                <a:sym typeface="Average"/>
              </a:rPr>
              <a:t>”</a:t>
            </a:r>
            <a:endParaRPr sz="1800">
              <a:latin typeface="Average"/>
              <a:ea typeface="Average"/>
              <a:cs typeface="Average"/>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1000"/>
                                        <p:tgtEl>
                                          <p:spTgt spid="1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xEl>
                                              <p:pRg st="1" end="1"/>
                                            </p:txEl>
                                          </p:spTgt>
                                        </p:tgtEl>
                                        <p:attrNameLst>
                                          <p:attrName>style.visibility</p:attrName>
                                        </p:attrNameLst>
                                      </p:cBhvr>
                                      <p:to>
                                        <p:strVal val="visible"/>
                                      </p:to>
                                    </p:set>
                                    <p:animEffect transition="in" filter="fade">
                                      <p:cBhvr>
                                        <p:cTn id="12" dur="1000"/>
                                        <p:tgtEl>
                                          <p:spTgt spid="1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1000"/>
                                        <p:tgtEl>
                                          <p:spTgt spid="1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xEl>
                                              <p:pRg st="3" end="3"/>
                                            </p:txEl>
                                          </p:spTgt>
                                        </p:tgtEl>
                                        <p:attrNameLst>
                                          <p:attrName>style.visibility</p:attrName>
                                        </p:attrNameLst>
                                      </p:cBhvr>
                                      <p:to>
                                        <p:strVal val="visible"/>
                                      </p:to>
                                    </p:set>
                                    <p:animEffect transition="in" filter="fade">
                                      <p:cBhvr>
                                        <p:cTn id="22" dur="1000"/>
                                        <p:tgtEl>
                                          <p:spTgt spid="1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7">
                                            <p:txEl>
                                              <p:pRg st="4" end="4"/>
                                            </p:txEl>
                                          </p:spTgt>
                                        </p:tgtEl>
                                        <p:attrNameLst>
                                          <p:attrName>style.visibility</p:attrName>
                                        </p:attrNameLst>
                                      </p:cBhvr>
                                      <p:to>
                                        <p:strVal val="visible"/>
                                      </p:to>
                                    </p:set>
                                    <p:animEffect transition="in" filter="fade">
                                      <p:cBhvr>
                                        <p:cTn id="27" dur="1000"/>
                                        <p:tgtEl>
                                          <p:spTgt spid="1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7">
                                            <p:txEl>
                                              <p:pRg st="5" end="5"/>
                                            </p:txEl>
                                          </p:spTgt>
                                        </p:tgtEl>
                                        <p:attrNameLst>
                                          <p:attrName>style.visibility</p:attrName>
                                        </p:attrNameLst>
                                      </p:cBhvr>
                                      <p:to>
                                        <p:strVal val="visible"/>
                                      </p:to>
                                    </p:set>
                                    <p:animEffect transition="in" filter="fade">
                                      <p:cBhvr>
                                        <p:cTn id="32" dur="1000"/>
                                        <p:tgtEl>
                                          <p:spTgt spid="1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
                                            <p:txEl>
                                              <p:pRg st="6" end="6"/>
                                            </p:txEl>
                                          </p:spTgt>
                                        </p:tgtEl>
                                        <p:attrNameLst>
                                          <p:attrName>style.visibility</p:attrName>
                                        </p:attrNameLst>
                                      </p:cBhvr>
                                      <p:to>
                                        <p:strVal val="visible"/>
                                      </p:to>
                                    </p:set>
                                    <p:animEffect transition="in" filter="fade">
                                      <p:cBhvr>
                                        <p:cTn id="37" dur="1000"/>
                                        <p:tgtEl>
                                          <p:spTgt spid="1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4611</Words>
  <Application>Microsoft Macintosh PowerPoint</Application>
  <PresentationFormat>On-screen Show (16:9)</PresentationFormat>
  <Paragraphs>397</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Oswald</vt:lpstr>
      <vt:lpstr>Average</vt:lpstr>
      <vt:lpstr>Slate</vt:lpstr>
      <vt:lpstr>Addressing Patient Skepticism: Practical GI-Psych Strategies for Clinical Practice</vt:lpstr>
      <vt:lpstr>Overview</vt:lpstr>
      <vt:lpstr>Foundational Strategy: Legitimize GI Psych Outright</vt:lpstr>
      <vt:lpstr>What is it? Psychogastroenterology</vt:lpstr>
      <vt:lpstr>Brain-Gut/Gut-Brain Connection</vt:lpstr>
      <vt:lpstr>Biopsychosocial model of functional gastrointestinal disorders.  CNS = central nervous system; ENS = enteric nervous system; FGID = functional gastrointestinal disorders.</vt:lpstr>
      <vt:lpstr>PowerPoint Presentation</vt:lpstr>
      <vt:lpstr>Provider Considerations for GI Psych Referrals</vt:lpstr>
      <vt:lpstr>“Verbage” to Discuss GI Psych</vt:lpstr>
      <vt:lpstr>Video: 5 General Strategies</vt:lpstr>
      <vt:lpstr>5 General Strategies - Additional Considerations</vt:lpstr>
      <vt:lpstr>Planting and Watering GI Psych Seeds for Patients</vt:lpstr>
      <vt:lpstr>“Honor the Ambivalence”</vt:lpstr>
      <vt:lpstr>“Honor the Ambivalence”</vt:lpstr>
      <vt:lpstr>Framework: Backbrain and Forebrain</vt:lpstr>
      <vt:lpstr>Strategies for Someone in Backbrain</vt:lpstr>
      <vt:lpstr>Strategies for Someone in Backbrain Notice that the person is or might be in backbrain</vt:lpstr>
      <vt:lpstr>Strategies for Someone in Backbrain State their perspective, ask for feedback</vt:lpstr>
      <vt:lpstr>Strategies for Someone in Backbrain Ask to state or re-state your point of view</vt:lpstr>
      <vt:lpstr>Strategies for Someone in Backbrain Ask them to re-state what you said</vt:lpstr>
      <vt:lpstr>Other Strategies to Encourage Patients </vt:lpstr>
      <vt:lpstr>5 Things to Remember</vt:lpstr>
      <vt:lpstr>PowerPoint Presentation</vt:lpstr>
      <vt:lpstr>Pre-Work Questions</vt:lpstr>
      <vt:lpstr>Pre-Work Questions</vt:lpstr>
      <vt:lpstr>“I don’t want my patient to think I don’t believe them or that I think it’s all in their head.”</vt:lpstr>
      <vt:lpstr>Q1: What fears or concerns do you have when introducing GI psychology interventions?  Answers from the audience?</vt:lpstr>
      <vt:lpstr>Q2: What’s something you’ve heard from patients about GI psychology services that you wish you could handle more effectively?</vt:lpstr>
      <vt:lpstr>My PSA: Always Include Screen Time in your Assessment &amp; Treatment Plan</vt:lpstr>
      <vt:lpstr>Julianna’s Compiled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Amy Robinson</cp:lastModifiedBy>
  <cp:revision>2</cp:revision>
  <dcterms:modified xsi:type="dcterms:W3CDTF">2025-10-30T01:05:08Z</dcterms:modified>
</cp:coreProperties>
</file>