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57" r:id="rId6"/>
    <p:sldId id="274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70" r:id="rId17"/>
    <p:sldId id="271" r:id="rId18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4" autoAdjust="0"/>
    <p:restoredTop sz="94685"/>
  </p:normalViewPr>
  <p:slideViewPr>
    <p:cSldViewPr snapToGrid="0">
      <p:cViewPr varScale="1">
        <p:scale>
          <a:sx n="61" d="100"/>
          <a:sy n="61" d="100"/>
        </p:scale>
        <p:origin x="22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08B0B-A579-4331-8C45-7791742157B6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2C077-15BC-4DA7-B97A-07B29E4F7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5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2C077-15BC-4DA7-B97A-07B29E4F74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7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2C077-15BC-4DA7-B97A-07B29E4F74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5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8DE619-E73A-7316-7E93-3B9C30AB3D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0055" y="485777"/>
            <a:ext cx="6865145" cy="71151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22BF234-AC27-73FC-02E5-C847BAADD2F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3425" y="7929563"/>
            <a:ext cx="2771775" cy="16430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ACD5D7-224C-4EED-D442-E521882DD9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7929563"/>
            <a:ext cx="3765550" cy="164306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Sales Deck Headline</a:t>
            </a:r>
          </a:p>
        </p:txBody>
      </p:sp>
    </p:spTree>
    <p:extLst>
      <p:ext uri="{BB962C8B-B14F-4D97-AF65-F5344CB8AC3E}">
        <p14:creationId xmlns:p14="http://schemas.microsoft.com/office/powerpoint/2010/main" val="279067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aragraphs,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082665-E3A3-8CEE-DA11-2A6B02618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719311"/>
            <a:ext cx="3601452" cy="16849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spc="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Paragraph Text 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7128D3D7-1D64-0761-007D-1F39F15BDE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81638" y="4120314"/>
            <a:ext cx="1828800" cy="18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699B276A-946E-E787-3E8D-2B84089DD3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1638" y="1719311"/>
            <a:ext cx="1828800" cy="16849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 </a:t>
            </a:r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91C94A4F-80D4-DB23-160A-F8B188DF5C3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81638" y="5948223"/>
            <a:ext cx="1828800" cy="18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ABC5D7B5-3146-8CEC-A12A-CF46B1174F0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52838" y="5948223"/>
            <a:ext cx="1828800" cy="18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8D5361C0-A862-C795-42AE-DA2A6D32F9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652838" y="7777023"/>
            <a:ext cx="3657600" cy="18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C8C534F-0BBC-E765-0B55-B8E76C91C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868906"/>
            <a:ext cx="6857999" cy="5939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8D83110-6F3E-3F6E-5A4E-D2C671421A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52577"/>
            <a:ext cx="4017963" cy="415786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0C7871A9-FB69-6014-645C-268C0CD911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00644"/>
            <a:ext cx="2642187" cy="14701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2B8E0558-A850-CF4A-E32C-578715EB62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199" y="6204152"/>
            <a:ext cx="2642187" cy="14701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3304E0CA-364E-B978-599F-EB1F6325CA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199" y="8107660"/>
            <a:ext cx="2642187" cy="14701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</p:spTree>
    <p:extLst>
      <p:ext uri="{BB962C8B-B14F-4D97-AF65-F5344CB8AC3E}">
        <p14:creationId xmlns:p14="http://schemas.microsoft.com/office/powerpoint/2010/main" val="151455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aragraphs, 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082665-E3A3-8CEE-DA11-2A6B02618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2969985"/>
            <a:ext cx="3428998" cy="129459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spc="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Paragraph Text 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C7D5BB04-B61B-AD45-CBF3-337BEC3D2A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5881995"/>
            <a:ext cx="2951744" cy="1165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ABC5D7B5-3146-8CEC-A12A-CF46B1174F0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2" y="5029200"/>
            <a:ext cx="640080" cy="640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C8C534F-0BBC-E765-0B55-B8E76C91C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873528"/>
            <a:ext cx="3428998" cy="204052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8D83110-6F3E-3F6E-5A4E-D2C671421A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1" y="457199"/>
            <a:ext cx="3088104" cy="415786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D5B60EF-A94D-4715-F55D-EA6BBB61D6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1" y="8309357"/>
            <a:ext cx="2951744" cy="1165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C97B0804-87EA-589E-F03B-D3820ED0B3E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57202" y="7434634"/>
            <a:ext cx="640080" cy="640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C5FED0-93F5-0C07-B166-E2764B7BB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3455" y="5881995"/>
            <a:ext cx="2951744" cy="1165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9F956E80-B201-1001-6042-A7637A52EBD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63456" y="5029200"/>
            <a:ext cx="640080" cy="640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A81BE5B-7ED8-BC1F-ED0B-0D10629A79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3455" y="8309357"/>
            <a:ext cx="2951744" cy="1165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17104345-4FAF-D74B-2D79-9279D9C7545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63456" y="7434634"/>
            <a:ext cx="640080" cy="640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592FA1D-8627-C8CE-CBDA-1654CBA2F8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63455" y="3564590"/>
            <a:ext cx="2951744" cy="1165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6" name="Picture Placeholder 20">
            <a:extLst>
              <a:ext uri="{FF2B5EF4-FFF2-40B4-BE49-F238E27FC236}">
                <a16:creationId xmlns:a16="http://schemas.microsoft.com/office/drawing/2014/main" id="{D86C5CEA-DB04-BE60-CFAF-D9FFB992070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363456" y="2711795"/>
            <a:ext cx="640080" cy="640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92328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ragraph, 1 photo, 6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082665-E3A3-8CEE-DA11-2A6B02618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579" y="7348173"/>
            <a:ext cx="3088104" cy="173387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spc="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Paragraph Text 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7128D3D7-1D64-0761-007D-1F39F15BDE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9579" y="457199"/>
            <a:ext cx="6853241" cy="3505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C8C534F-0BBC-E765-0B55-B8E76C91C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79" y="5307652"/>
            <a:ext cx="3088104" cy="204052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8D83110-6F3E-3F6E-5A4E-D2C671421A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9579" y="4891323"/>
            <a:ext cx="3088104" cy="415786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5A0EE4AB-466F-836C-3D67-9A0BF6518B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20656" y="4891323"/>
            <a:ext cx="2492164" cy="6400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F2B43E5D-BD14-9A2E-C59E-23972936BEF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180576" y="4891322"/>
            <a:ext cx="640080" cy="640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2A0CB01A-EBFF-F5CB-763C-C2F92EE282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20656" y="5648594"/>
            <a:ext cx="2492164" cy="6400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6A923682-F93A-F084-EDA8-E6AD1D8FB43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180576" y="5648593"/>
            <a:ext cx="640080" cy="640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7F57FE8B-F4C0-FB4E-AA90-3FFA5065C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20656" y="6405863"/>
            <a:ext cx="2492164" cy="6400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0FB4B374-863E-7629-3CA8-EC7E237F0114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180576" y="6405862"/>
            <a:ext cx="640080" cy="640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22B9C5F5-3698-60EE-7190-028590C15D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20656" y="7163131"/>
            <a:ext cx="2492164" cy="6400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6" name="Picture Placeholder 20">
            <a:extLst>
              <a:ext uri="{FF2B5EF4-FFF2-40B4-BE49-F238E27FC236}">
                <a16:creationId xmlns:a16="http://schemas.microsoft.com/office/drawing/2014/main" id="{4CEA2E22-FC96-6058-56AA-D65375C7FBB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180576" y="7163130"/>
            <a:ext cx="640080" cy="640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20CB8D6F-6AF6-C230-D0EF-B390B7E361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820656" y="7920402"/>
            <a:ext cx="2492164" cy="6400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712F3F0F-A24D-768E-68A9-75AE18D9AF5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180576" y="7920401"/>
            <a:ext cx="640080" cy="640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718A676B-CE94-094B-4A3F-FB0000F4368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820656" y="8677671"/>
            <a:ext cx="2492164" cy="6400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EDD0EF2-25D5-8C55-DA49-2CF3505916C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180576" y="8677670"/>
            <a:ext cx="640080" cy="640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37292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ragraph, 9 Photo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082665-E3A3-8CEE-DA11-2A6B02618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475122"/>
            <a:ext cx="6853236" cy="83494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spc="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Paragraph Text 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C7D5BB04-B61B-AD45-CBF3-337BEC3D2A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4318194"/>
            <a:ext cx="2197767" cy="3075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Helvetica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ABC5D7B5-3146-8CEC-A12A-CF46B1174F0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1" y="2845067"/>
            <a:ext cx="2197767" cy="14542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C8C534F-0BBC-E765-0B55-B8E76C91C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873529"/>
            <a:ext cx="6853237" cy="586304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8D83110-6F3E-3F6E-5A4E-D2C671421A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1" y="457199"/>
            <a:ext cx="3088104" cy="415786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EE76A41E-C7C1-61F9-38EC-3F2E7F4C54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87316" y="4318194"/>
            <a:ext cx="2197767" cy="3075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3" name="Picture Placeholder 20">
            <a:extLst>
              <a:ext uri="{FF2B5EF4-FFF2-40B4-BE49-F238E27FC236}">
                <a16:creationId xmlns:a16="http://schemas.microsoft.com/office/drawing/2014/main" id="{7B2D42BD-EAB9-5FC6-942D-567DD14C69E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787316" y="2845067"/>
            <a:ext cx="2197767" cy="14542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031A1AB2-7C93-D57B-72F5-633428B302D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12671" y="4318194"/>
            <a:ext cx="2197767" cy="3075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306980D5-A8D8-3E63-C39E-1838ADCD571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12671" y="2845067"/>
            <a:ext cx="2197767" cy="14542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51BA9E2-AB34-3548-A524-549D168A7E6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6395647"/>
            <a:ext cx="2197767" cy="3075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3B489A1E-C302-78F8-FCE9-2014290594E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7199" y="4922520"/>
            <a:ext cx="2197767" cy="14542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1BD71E9A-B67A-BC13-39E8-338A2495B5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87314" y="6395647"/>
            <a:ext cx="2197767" cy="3075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8178AAC3-7B89-7198-7ECC-292B88CB901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787314" y="4922520"/>
            <a:ext cx="2197767" cy="14542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1FA056A-9768-3E12-6824-AD708C327A6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2669" y="6395647"/>
            <a:ext cx="2197767" cy="3075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E5103616-406E-5723-BDFA-B5E87AF744E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12669" y="4922520"/>
            <a:ext cx="2197767" cy="14542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3CD71D51-BED9-DA06-C2D8-261AF4DC04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1" y="8502777"/>
            <a:ext cx="2197767" cy="3075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6" name="Picture Placeholder 20">
            <a:extLst>
              <a:ext uri="{FF2B5EF4-FFF2-40B4-BE49-F238E27FC236}">
                <a16:creationId xmlns:a16="http://schemas.microsoft.com/office/drawing/2014/main" id="{575E99CA-A2A6-A724-7D39-18ADD986A21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57201" y="7029650"/>
            <a:ext cx="2197767" cy="14542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EEB90C3C-B025-7E24-BFE4-78ACBDDB9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87316" y="8502777"/>
            <a:ext cx="2197767" cy="3075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A1179D3E-87AA-89F8-0A80-CBDCBB6D599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787316" y="7029650"/>
            <a:ext cx="2197767" cy="14542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404B9F7-B050-8714-A231-A088765A6A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12671" y="8502777"/>
            <a:ext cx="2197767" cy="3075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16B0F453-8CE3-07E1-32E3-D87BA613389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112671" y="7029650"/>
            <a:ext cx="2197767" cy="14542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</p:spTree>
    <p:extLst>
      <p:ext uri="{BB962C8B-B14F-4D97-AF65-F5344CB8AC3E}">
        <p14:creationId xmlns:p14="http://schemas.microsoft.com/office/powerpoint/2010/main" val="113939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ragraph,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082665-E3A3-8CEE-DA11-2A6B02618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7116" y="4087654"/>
            <a:ext cx="4058652" cy="24286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Paragraph Text 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7128D3D7-1D64-0761-007D-1F39F15BDE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9579" y="480498"/>
            <a:ext cx="3426621" cy="3337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C8C534F-0BBC-E765-0B55-B8E76C91C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334" y="873528"/>
            <a:ext cx="3088104" cy="204052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8D83110-6F3E-3F6E-5A4E-D2C671421A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22334" y="457199"/>
            <a:ext cx="3088104" cy="415786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A7BA6934-34FD-06C3-B65D-60B3F015B6E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7201" y="6785985"/>
            <a:ext cx="6853237" cy="2791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</p:spTree>
    <p:extLst>
      <p:ext uri="{BB962C8B-B14F-4D97-AF65-F5344CB8AC3E}">
        <p14:creationId xmlns:p14="http://schemas.microsoft.com/office/powerpoint/2010/main" val="327069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ragraph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D3F4778-DB05-E213-B722-2EDB9D255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868906"/>
            <a:ext cx="6857999" cy="5939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082665-E3A3-8CEE-DA11-2A6B02618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95994"/>
            <a:ext cx="5269832" cy="186535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Paragraph Text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BB1CBEB-6DFC-600C-74B5-FF63878DDB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2438" y="3794459"/>
            <a:ext cx="6858000" cy="3705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8B92FCAF-B519-830C-8495-67275E6CE4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2438" y="7732798"/>
            <a:ext cx="3317457" cy="18202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7128D3D7-1D64-0761-007D-1F39F15BDE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02508" y="7732797"/>
            <a:ext cx="3307930" cy="18202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6C2DA5FC-84F3-A01E-1898-A803EE96B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52577"/>
            <a:ext cx="4017963" cy="415786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7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agraphs,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082665-E3A3-8CEE-DA11-2A6B02618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6797623"/>
            <a:ext cx="3429000" cy="279117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Paragraph Text 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7128D3D7-1D64-0761-007D-1F39F15BDE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197" y="469605"/>
            <a:ext cx="6853241" cy="45595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C7D5BB04-B61B-AD45-CBF3-337BEC3D2A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1369" y="7436307"/>
            <a:ext cx="2979069" cy="21524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ABC5D7B5-3146-8CEC-A12A-CF46B1174F0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1369" y="5498806"/>
            <a:ext cx="2979070" cy="18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C8C534F-0BBC-E765-0B55-B8E76C91C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5915135"/>
            <a:ext cx="3429000" cy="91720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8D83110-6F3E-3F6E-5A4E-D2C671421A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1" y="5498806"/>
            <a:ext cx="3429000" cy="415786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8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agraph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082665-E3A3-8CEE-DA11-2A6B02618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751395"/>
            <a:ext cx="5269831" cy="118307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Paragraph Text 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7128D3D7-1D64-0761-007D-1F39F15BDE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197" y="3206937"/>
            <a:ext cx="6853241" cy="43235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C7D5BB04-B61B-AD45-CBF3-337BEC3D2A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198" y="7814632"/>
            <a:ext cx="2649455" cy="7803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91C94A4F-80D4-DB23-160A-F8B188DF5C3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81638" y="7750865"/>
            <a:ext cx="1828800" cy="18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ABC5D7B5-3146-8CEC-A12A-CF46B1174F0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376111" y="7750865"/>
            <a:ext cx="1828800" cy="18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C8C534F-0BBC-E765-0B55-B8E76C91C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868906"/>
            <a:ext cx="6857999" cy="59397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8D83110-6F3E-3F6E-5A4E-D2C671421A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52577"/>
            <a:ext cx="4017963" cy="415786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097CBE84-C755-9DDC-167E-07DDF24DCE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928" y="8799322"/>
            <a:ext cx="2649455" cy="7803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</p:spTree>
    <p:extLst>
      <p:ext uri="{BB962C8B-B14F-4D97-AF65-F5344CB8AC3E}">
        <p14:creationId xmlns:p14="http://schemas.microsoft.com/office/powerpoint/2010/main" val="186159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ragraphs,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082665-E3A3-8CEE-DA11-2A6B02618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6042" y="485351"/>
            <a:ext cx="3484396" cy="24286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Paragraph Text 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7128D3D7-1D64-0761-007D-1F39F15BDE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9579" y="3276319"/>
            <a:ext cx="6853241" cy="3505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C7D5BB04-B61B-AD45-CBF3-337BEC3D2A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8435402"/>
            <a:ext cx="2197767" cy="1165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ABC5D7B5-3146-8CEC-A12A-CF46B1174F0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1" y="6999971"/>
            <a:ext cx="2197767" cy="11657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C8C534F-0BBC-E765-0B55-B8E76C91C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873528"/>
            <a:ext cx="3088104" cy="204052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8D83110-6F3E-3F6E-5A4E-D2C671421A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1" y="457199"/>
            <a:ext cx="3088104" cy="415786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EE76A41E-C7C1-61F9-38EC-3F2E7F4C54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87316" y="8435402"/>
            <a:ext cx="2197767" cy="1165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3" name="Picture Placeholder 20">
            <a:extLst>
              <a:ext uri="{FF2B5EF4-FFF2-40B4-BE49-F238E27FC236}">
                <a16:creationId xmlns:a16="http://schemas.microsoft.com/office/drawing/2014/main" id="{7B2D42BD-EAB9-5FC6-942D-567DD14C69E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787316" y="6999971"/>
            <a:ext cx="2197767" cy="11657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031A1AB2-7C93-D57B-72F5-633428B302D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12671" y="8435402"/>
            <a:ext cx="2197767" cy="1165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306980D5-A8D8-3E63-C39E-1838ADCD571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12671" y="6999971"/>
            <a:ext cx="2197767" cy="11657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</p:spTree>
    <p:extLst>
      <p:ext uri="{BB962C8B-B14F-4D97-AF65-F5344CB8AC3E}">
        <p14:creationId xmlns:p14="http://schemas.microsoft.com/office/powerpoint/2010/main" val="285598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ragraphs, 4 Photos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C7D5BB04-B61B-AD45-CBF3-337BEC3D2A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472" y="4160763"/>
            <a:ext cx="3088104" cy="1165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ABC5D7B5-3146-8CEC-A12A-CF46B1174F0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22334" y="3814764"/>
            <a:ext cx="3088104" cy="18577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EE76A41E-C7C1-61F9-38EC-3F2E7F4C54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0472" y="6018559"/>
            <a:ext cx="3088104" cy="1165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031A1AB2-7C93-D57B-72F5-633428B302D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0471" y="7876354"/>
            <a:ext cx="3088104" cy="1165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8CFD70F9-A6EC-71ED-0845-CABEF629AA0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9579" y="480499"/>
            <a:ext cx="3426621" cy="29882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E63356A-C5BF-FB4F-6490-C85FD22CE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334" y="873529"/>
            <a:ext cx="3088104" cy="132424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41402EAE-9468-7887-0A74-321EEA4E87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22334" y="457199"/>
            <a:ext cx="3088104" cy="415786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E45A7A6E-9427-70BD-9048-23FB1A466B6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222334" y="5672560"/>
            <a:ext cx="3088104" cy="18577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5" name="Picture Placeholder 20">
            <a:extLst>
              <a:ext uri="{FF2B5EF4-FFF2-40B4-BE49-F238E27FC236}">
                <a16:creationId xmlns:a16="http://schemas.microsoft.com/office/drawing/2014/main" id="{22081ED8-AB0B-E8ED-92B6-1BF62764B8C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22334" y="7530356"/>
            <a:ext cx="3088104" cy="18577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C2B7D0B2-AA82-91F0-901D-6B7E374C54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22334" y="2254418"/>
            <a:ext cx="3088104" cy="121434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Paragraph Text </a:t>
            </a:r>
          </a:p>
        </p:txBody>
      </p:sp>
    </p:spTree>
    <p:extLst>
      <p:ext uri="{BB962C8B-B14F-4D97-AF65-F5344CB8AC3E}">
        <p14:creationId xmlns:p14="http://schemas.microsoft.com/office/powerpoint/2010/main" val="313075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ragraphs, 5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C7D5BB04-B61B-AD45-CBF3-337BEC3D2A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8738" y="2262603"/>
            <a:ext cx="2628525" cy="94062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ABC5D7B5-3146-8CEC-A12A-CF46B1174F0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58738" y="480499"/>
            <a:ext cx="2641304" cy="15890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8CFD70F9-A6EC-71ED-0845-CABEF629AA0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9579" y="480499"/>
            <a:ext cx="3426621" cy="29882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E63356A-C5BF-FB4F-6490-C85FD22CE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578" y="4314061"/>
            <a:ext cx="3426621" cy="116579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41402EAE-9468-7887-0A74-321EEA4E87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9578" y="3897731"/>
            <a:ext cx="3426621" cy="415786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C2B7D0B2-AA82-91F0-901D-6B7E374C54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578" y="5479860"/>
            <a:ext cx="3426621" cy="80989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Paragraph Text </a:t>
            </a:r>
          </a:p>
        </p:txBody>
      </p:sp>
      <p:sp>
        <p:nvSpPr>
          <p:cNvPr id="3" name="Picture Placeholder 20">
            <a:extLst>
              <a:ext uri="{FF2B5EF4-FFF2-40B4-BE49-F238E27FC236}">
                <a16:creationId xmlns:a16="http://schemas.microsoft.com/office/drawing/2014/main" id="{60E8B136-53F5-033F-41E3-82AF4864DD5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9579" y="6589633"/>
            <a:ext cx="3426621" cy="29882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DDAEF2B8-F2B6-8707-2E45-564ABA1CE24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58738" y="5479860"/>
            <a:ext cx="2628525" cy="94062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F4C031A8-642A-0F22-7F98-48454939E34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658738" y="3697756"/>
            <a:ext cx="2641304" cy="15890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22DCDDD-2B85-9480-F6A6-F1EF2B09DC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58738" y="8637274"/>
            <a:ext cx="2628525" cy="94062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D23B5C5B-3A63-440D-1C97-C14742F98F54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658738" y="6855170"/>
            <a:ext cx="2641304" cy="15890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</p:spTree>
    <p:extLst>
      <p:ext uri="{BB962C8B-B14F-4D97-AF65-F5344CB8AC3E}">
        <p14:creationId xmlns:p14="http://schemas.microsoft.com/office/powerpoint/2010/main" val="317020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aragraphs, 2 photos, 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082665-E3A3-8CEE-DA11-2A6B02618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5390147"/>
            <a:ext cx="3428998" cy="129459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Paragraph Text 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C8C534F-0BBC-E765-0B55-B8E76C91C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3703276"/>
            <a:ext cx="3428998" cy="168687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8D83110-6F3E-3F6E-5A4E-D2C671421A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1" y="3286947"/>
            <a:ext cx="3088104" cy="415786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C5FED0-93F5-0C07-B166-E2764B7BB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3454" y="3726365"/>
            <a:ext cx="2951744" cy="1165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9F956E80-B201-1001-6042-A7637A52EBD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63455" y="2873570"/>
            <a:ext cx="1203156" cy="640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Icon/logo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A81BE5B-7ED8-BC1F-ED0B-0D10629A79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3454" y="6153727"/>
            <a:ext cx="2951744" cy="1165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17104345-4FAF-D74B-2D79-9279D9C7545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63455" y="5279004"/>
            <a:ext cx="1203156" cy="640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Icon/logo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592FA1D-8627-C8CE-CBDA-1654CBA2F8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63454" y="1408960"/>
            <a:ext cx="2951744" cy="1165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6" name="Picture Placeholder 20">
            <a:extLst>
              <a:ext uri="{FF2B5EF4-FFF2-40B4-BE49-F238E27FC236}">
                <a16:creationId xmlns:a16="http://schemas.microsoft.com/office/drawing/2014/main" id="{D86C5CEA-DB04-BE60-CFAF-D9FFB992070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363455" y="556165"/>
            <a:ext cx="1203156" cy="640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Icon/logo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66D1A8BB-5FC2-C812-9EA2-3B15B377BC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63454" y="8428892"/>
            <a:ext cx="2951744" cy="1165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3" name="Picture Placeholder 20">
            <a:extLst>
              <a:ext uri="{FF2B5EF4-FFF2-40B4-BE49-F238E27FC236}">
                <a16:creationId xmlns:a16="http://schemas.microsoft.com/office/drawing/2014/main" id="{C637302D-DA68-2DFF-FBA7-4CEC7D87C58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63455" y="7554169"/>
            <a:ext cx="1203156" cy="6400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Icon/logo</a:t>
            </a:r>
          </a:p>
        </p:txBody>
      </p:sp>
      <p:sp>
        <p:nvSpPr>
          <p:cNvPr id="5" name="Picture Placeholder 20">
            <a:extLst>
              <a:ext uri="{FF2B5EF4-FFF2-40B4-BE49-F238E27FC236}">
                <a16:creationId xmlns:a16="http://schemas.microsoft.com/office/drawing/2014/main" id="{DD923CDB-BE5B-8992-AC63-41623DD54D0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7201" y="347267"/>
            <a:ext cx="3449051" cy="22274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CCB8F152-32E4-3D97-FA35-A2BB17D10CA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57201" y="7257867"/>
            <a:ext cx="3449051" cy="23433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beautiful photo</a:t>
            </a:r>
          </a:p>
        </p:txBody>
      </p:sp>
    </p:spTree>
    <p:extLst>
      <p:ext uri="{BB962C8B-B14F-4D97-AF65-F5344CB8AC3E}">
        <p14:creationId xmlns:p14="http://schemas.microsoft.com/office/powerpoint/2010/main" val="14433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F0A8D4-A8C7-4E18-A9A8-8189FB4EFDE3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544D5F-A439-4C87-88ED-8269A0F5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2" r:id="rId3"/>
    <p:sldLayoutId id="2147483674" r:id="rId4"/>
    <p:sldLayoutId id="2147483673" r:id="rId5"/>
    <p:sldLayoutId id="2147483675" r:id="rId6"/>
    <p:sldLayoutId id="2147483681" r:id="rId7"/>
    <p:sldLayoutId id="2147483682" r:id="rId8"/>
    <p:sldLayoutId id="2147483677" r:id="rId9"/>
    <p:sldLayoutId id="2147483672" r:id="rId10"/>
    <p:sldLayoutId id="2147483676" r:id="rId11"/>
    <p:sldLayoutId id="2147483678" r:id="rId12"/>
    <p:sldLayoutId id="2147483679" r:id="rId1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Poppins SemiBold" panose="00000700000000000000" pitchFamily="2" charset="0"/>
          <a:ea typeface="+mj-ea"/>
          <a:cs typeface="Poppins SemiBold" panose="00000700000000000000" pitchFamily="2" charset="0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Poppins Light" panose="00000400000000000000" pitchFamily="2" charset="0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Poppins Light" panose="00000400000000000000" pitchFamily="2" charset="0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Poppins Light" panose="00000400000000000000" pitchFamily="2" charset="0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Poppins Light" panose="00000400000000000000" pitchFamily="2" charset="0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Poppins Light" panose="00000400000000000000" pitchFamily="2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microsoft.com/office/2007/relationships/hdphoto" Target="../media/hdphoto7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9.wdp"/><Relationship Id="rId5" Type="http://schemas.openxmlformats.org/officeDocument/2006/relationships/image" Target="../media/image33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37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B558330-C757-20B5-1C8C-E5CBFD6018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55" y="485777"/>
            <a:ext cx="6865145" cy="7115173"/>
          </a:xfrm>
        </p:spPr>
      </p:pic>
      <p:pic>
        <p:nvPicPr>
          <p:cNvPr id="8" name="Picture Placeholder 7" descr="A red and white logo&#10;&#10;AI-generated content may be incorrect.">
            <a:extLst>
              <a:ext uri="{FF2B5EF4-FFF2-40B4-BE49-F238E27FC236}">
                <a16:creationId xmlns:a16="http://schemas.microsoft.com/office/drawing/2014/main" id="{AD8DEC6E-2335-18FD-4CEF-9092FCFC426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052" b="-33052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05411-BF7F-7235-6361-3B99A10C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263" y="7929563"/>
            <a:ext cx="3665537" cy="1643062"/>
          </a:xfrm>
        </p:spPr>
        <p:txBody>
          <a:bodyPr>
            <a:normAutofit/>
          </a:bodyPr>
          <a:lstStyle/>
          <a:p>
            <a:r>
              <a:rPr lang="en-US" dirty="0"/>
              <a:t>Bolt360</a:t>
            </a:r>
          </a:p>
          <a:p>
            <a:r>
              <a:rPr lang="en-US" sz="1600" dirty="0">
                <a:latin typeface="Poppins Light" panose="00000400000000000000" pitchFamily="2" charset="0"/>
              </a:rPr>
              <a:t>The Future of Seamless Parking</a:t>
            </a:r>
          </a:p>
        </p:txBody>
      </p:sp>
    </p:spTree>
    <p:extLst>
      <p:ext uri="{BB962C8B-B14F-4D97-AF65-F5344CB8AC3E}">
        <p14:creationId xmlns:p14="http://schemas.microsoft.com/office/powerpoint/2010/main" val="215615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0A23E0ED-6557-2FF1-1314-16EF39085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226" y="5454071"/>
            <a:ext cx="3628523" cy="1752014"/>
          </a:xfrm>
        </p:spPr>
        <p:txBody>
          <a:bodyPr>
            <a:normAutofit/>
          </a:bodyPr>
          <a:lstStyle/>
          <a:p>
            <a:r>
              <a:rPr lang="en-US" dirty="0"/>
              <a:t>Bolt360 provides operators with real-time performance data and guest behavior insights that support faster decision-making, smarter staffing, and continuous optimization across individual facilities and entire parking portfolios.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6048751E-57EB-3899-89A1-2FD168CBD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1" y="3702057"/>
            <a:ext cx="3428998" cy="1752014"/>
          </a:xfrm>
        </p:spPr>
        <p:txBody>
          <a:bodyPr>
            <a:normAutofit/>
          </a:bodyPr>
          <a:lstStyle/>
          <a:p>
            <a:r>
              <a:rPr lang="en-US" dirty="0"/>
              <a:t>Real-Time Operational Insights</a:t>
            </a:r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C920036D-8A63-F54D-503A-009A5C0EE04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63454" y="3702057"/>
            <a:ext cx="2951744" cy="992970"/>
          </a:xfrm>
        </p:spPr>
        <p:txBody>
          <a:bodyPr>
            <a:normAutofit/>
          </a:bodyPr>
          <a:lstStyle/>
          <a:p>
            <a:r>
              <a:rPr lang="en-US" sz="1400" dirty="0"/>
              <a:t>Session-Level Detail</a:t>
            </a:r>
          </a:p>
          <a:p>
            <a:r>
              <a:rPr lang="en-US" dirty="0"/>
              <a:t>Access transaction-level insights about guest behavior, stay durations, and usage trends.</a:t>
            </a:r>
          </a:p>
        </p:txBody>
      </p:sp>
      <p:pic>
        <p:nvPicPr>
          <p:cNvPr id="15" name="Picture Placeholder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F9B6A0B-340D-7590-BAD6-A934EF9D4EEC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045" r="-44045"/>
          <a:stretch/>
        </p:blipFill>
        <p:spPr>
          <a:xfrm>
            <a:off x="4364038" y="2849563"/>
            <a:ext cx="1203325" cy="639762"/>
          </a:xfrm>
        </p:spPr>
      </p:pic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A7E92EF1-623B-EE29-3F6E-BE7BE00B921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63454" y="6113470"/>
            <a:ext cx="2951744" cy="992969"/>
          </a:xfrm>
        </p:spPr>
        <p:txBody>
          <a:bodyPr>
            <a:normAutofit/>
          </a:bodyPr>
          <a:lstStyle/>
          <a:p>
            <a:r>
              <a:rPr lang="en-US" sz="1400" dirty="0"/>
              <a:t>Revenue Performance Metrics</a:t>
            </a:r>
          </a:p>
          <a:p>
            <a:r>
              <a:rPr lang="en-US" dirty="0"/>
              <a:t>Track sales data by day, week, or month to identify trends and improve forecasting.</a:t>
            </a:r>
          </a:p>
        </p:txBody>
      </p:sp>
      <p:pic>
        <p:nvPicPr>
          <p:cNvPr id="11" name="Picture Placeholder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105FC23-8720-77B5-38E3-8F61852E628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045" r="-44045"/>
          <a:stretch/>
        </p:blipFill>
        <p:spPr>
          <a:xfrm>
            <a:off x="4364038" y="7757226"/>
            <a:ext cx="1203325" cy="639763"/>
          </a:xfrm>
        </p:spPr>
      </p:pic>
      <p:sp>
        <p:nvSpPr>
          <p:cNvPr id="115" name="Text Placeholder 114">
            <a:extLst>
              <a:ext uri="{FF2B5EF4-FFF2-40B4-BE49-F238E27FC236}">
                <a16:creationId xmlns:a16="http://schemas.microsoft.com/office/drawing/2014/main" id="{89D39808-C783-4BD0-668E-B272557693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63454" y="1244071"/>
            <a:ext cx="2951744" cy="960664"/>
          </a:xfrm>
        </p:spPr>
        <p:txBody>
          <a:bodyPr>
            <a:normAutofit/>
          </a:bodyPr>
          <a:lstStyle/>
          <a:p>
            <a:r>
              <a:rPr lang="en-US" sz="1400" dirty="0"/>
              <a:t>Live Occupancy Tracking</a:t>
            </a:r>
          </a:p>
          <a:p>
            <a:r>
              <a:rPr lang="en-US" dirty="0"/>
              <a:t>Monitor real-time usage and peak patterns to manage flow, staffing, and pricing effectively.</a:t>
            </a:r>
          </a:p>
        </p:txBody>
      </p:sp>
      <p:pic>
        <p:nvPicPr>
          <p:cNvPr id="9" name="Picture Placeholder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72B121D-E4A0-E045-9B25-296AB5BE02AE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812" r="-43812"/>
          <a:stretch/>
        </p:blipFill>
        <p:spPr>
          <a:xfrm>
            <a:off x="4364038" y="390525"/>
            <a:ext cx="1203325" cy="641350"/>
          </a:xfrm>
        </p:spPr>
      </p:pic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20FBD470-623C-0B09-A130-F963AD33EEB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63454" y="8525448"/>
            <a:ext cx="2951744" cy="992969"/>
          </a:xfrm>
        </p:spPr>
        <p:txBody>
          <a:bodyPr>
            <a:normAutofit/>
          </a:bodyPr>
          <a:lstStyle/>
          <a:p>
            <a:r>
              <a:rPr lang="en-US" sz="1400" dirty="0"/>
              <a:t>Customizable Dashboards</a:t>
            </a:r>
          </a:p>
          <a:p>
            <a:r>
              <a:rPr lang="en-US" dirty="0"/>
              <a:t>Filter, export, and visualize KPIs to support planning, reporting, and operational improvements.</a:t>
            </a:r>
          </a:p>
        </p:txBody>
      </p:sp>
      <p:pic>
        <p:nvPicPr>
          <p:cNvPr id="13" name="Picture Placeholder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6954847-79C2-861C-19CA-69AF270F15D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812" r="-43812"/>
          <a:stretch/>
        </p:blipFill>
        <p:spPr>
          <a:xfrm>
            <a:off x="4364038" y="5254400"/>
            <a:ext cx="1203325" cy="641350"/>
          </a:xfrm>
        </p:spPr>
      </p:pic>
      <p:pic>
        <p:nvPicPr>
          <p:cNvPr id="3" name="Picture Placeholder 2" descr="A person using a computer&#10;&#10;Description automatically generated">
            <a:extLst>
              <a:ext uri="{FF2B5EF4-FFF2-40B4-BE49-F238E27FC236}">
                <a16:creationId xmlns:a16="http://schemas.microsoft.com/office/drawing/2014/main" id="{8D499D6B-1A50-0D92-35E0-82A69012EDDB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 descr="A cloud shaped image over a city&#10;&#10;Description automatically generated with medium confidence">
            <a:extLst>
              <a:ext uri="{FF2B5EF4-FFF2-40B4-BE49-F238E27FC236}">
                <a16:creationId xmlns:a16="http://schemas.microsoft.com/office/drawing/2014/main" id="{46C79FDD-3DD4-7306-1BEF-2BB4AC97B863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EC351C2-8EAC-FE88-E6C2-697F359380B1}"/>
              </a:ext>
            </a:extLst>
          </p:cNvPr>
          <p:cNvSpPr txBox="1">
            <a:spLocks/>
          </p:cNvSpPr>
          <p:nvPr/>
        </p:nvSpPr>
        <p:spPr>
          <a:xfrm>
            <a:off x="457201" y="3138488"/>
            <a:ext cx="2079524" cy="47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l" defTabSz="777240" rtl="0" eaLnBrk="1" latinLnBrk="0" hangingPunct="1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Benefit</a:t>
            </a:r>
          </a:p>
        </p:txBody>
      </p:sp>
    </p:spTree>
    <p:extLst>
      <p:ext uri="{BB962C8B-B14F-4D97-AF65-F5344CB8AC3E}">
        <p14:creationId xmlns:p14="http://schemas.microsoft.com/office/powerpoint/2010/main" val="4203847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AD95653-8859-313F-0E11-AC9014547C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26042" y="857249"/>
            <a:ext cx="3484396" cy="2056799"/>
          </a:xfrm>
        </p:spPr>
        <p:txBody>
          <a:bodyPr/>
          <a:lstStyle/>
          <a:p>
            <a:r>
              <a:rPr lang="en-US" dirty="0"/>
              <a:t>Bolt360 operates independently of PARCS equipment, ensuring access and payment systems remain live during outages — so operations continue, revenue is protected, and guest experiences stay uninterrupted even when other systems go offline.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C568278D-EACD-6F2A-DCF7-511A7C7B22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79" y="3276319"/>
            <a:ext cx="6853241" cy="3505761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161BC8F-A51E-5283-0F69-CDF5E06804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 dirty="0"/>
              <a:t>Independent Gate Access</a:t>
            </a:r>
          </a:p>
          <a:p>
            <a:r>
              <a:rPr lang="en-US" dirty="0"/>
              <a:t>Guests can scan and pay normally, even if your PARCS controller or gate system is down.</a:t>
            </a:r>
          </a:p>
        </p:txBody>
      </p:sp>
      <p:pic>
        <p:nvPicPr>
          <p:cNvPr id="5" name="Picture Placeholder 4" descr="A building with a sign and a diagram&#10;&#10;Description automatically generated with medium confidence">
            <a:extLst>
              <a:ext uri="{FF2B5EF4-FFF2-40B4-BE49-F238E27FC236}">
                <a16:creationId xmlns:a16="http://schemas.microsoft.com/office/drawing/2014/main" id="{215FD9EC-2C97-F3AD-E6E1-C41389E46A0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725A12C-1551-77DA-F21D-CC5FC59332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1" y="879498"/>
            <a:ext cx="3088104" cy="2034551"/>
          </a:xfrm>
        </p:spPr>
        <p:txBody>
          <a:bodyPr>
            <a:normAutofit/>
          </a:bodyPr>
          <a:lstStyle/>
          <a:p>
            <a:r>
              <a:rPr lang="en-US" dirty="0"/>
              <a:t>Continuous Reliable Access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5AC45A6-37EF-601C-DA25-E32DD892A83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Continuous Revenue Flow</a:t>
            </a:r>
          </a:p>
          <a:p>
            <a:r>
              <a:rPr lang="en-US" dirty="0"/>
              <a:t>Bolt360 keeps sessions active and prevents lost payments during equipment downtime.</a:t>
            </a:r>
          </a:p>
        </p:txBody>
      </p:sp>
      <p:pic>
        <p:nvPicPr>
          <p:cNvPr id="7" name="Picture Placeholder 6" descr="A city skyline with trees and buildings&#10;&#10;Description automatically generated">
            <a:extLst>
              <a:ext uri="{FF2B5EF4-FFF2-40B4-BE49-F238E27FC236}">
                <a16:creationId xmlns:a16="http://schemas.microsoft.com/office/drawing/2014/main" id="{F3D75B64-DD31-0C0A-D924-1C1332F823E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17"/>
          <a:stretch/>
        </p:blipFill>
        <p:spPr>
          <a:xfrm>
            <a:off x="2787316" y="6999971"/>
            <a:ext cx="2197767" cy="1165798"/>
          </a:xfr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6F1B13A-53A4-0102-5CD8-3CDFCD3795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1400" dirty="0"/>
              <a:t>Operational Resilience</a:t>
            </a:r>
          </a:p>
          <a:p>
            <a:r>
              <a:rPr lang="en-US" dirty="0"/>
              <a:t>Preserves uptime across access and payment systems, reducing service disruptions.</a:t>
            </a:r>
          </a:p>
        </p:txBody>
      </p:sp>
      <p:pic>
        <p:nvPicPr>
          <p:cNvPr id="9" name="Picture Placeholder 8" descr="A person in a car&#10;&#10;Description automatically generated">
            <a:extLst>
              <a:ext uri="{FF2B5EF4-FFF2-40B4-BE49-F238E27FC236}">
                <a16:creationId xmlns:a16="http://schemas.microsoft.com/office/drawing/2014/main" id="{9561266E-27D2-98F1-89D1-7553CB623BC0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BA10456-0B57-405B-AADF-087602E03882}"/>
              </a:ext>
            </a:extLst>
          </p:cNvPr>
          <p:cNvSpPr txBox="1">
            <a:spLocks/>
          </p:cNvSpPr>
          <p:nvPr/>
        </p:nvSpPr>
        <p:spPr>
          <a:xfrm>
            <a:off x="457201" y="401264"/>
            <a:ext cx="2079524" cy="47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l" defTabSz="777240" rtl="0" eaLnBrk="1" latinLnBrk="0" hangingPunct="1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Benefit</a:t>
            </a:r>
          </a:p>
        </p:txBody>
      </p:sp>
    </p:spTree>
    <p:extLst>
      <p:ext uri="{BB962C8B-B14F-4D97-AF65-F5344CB8AC3E}">
        <p14:creationId xmlns:p14="http://schemas.microsoft.com/office/powerpoint/2010/main" val="176907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AEEA6F5E-8B89-2666-311F-8750E5757D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472" y="4160764"/>
            <a:ext cx="3088104" cy="868436"/>
          </a:xfrm>
        </p:spPr>
        <p:txBody>
          <a:bodyPr/>
          <a:lstStyle/>
          <a:p>
            <a:r>
              <a:rPr lang="en-US" sz="1400" dirty="0"/>
              <a:t>Retail Centers</a:t>
            </a:r>
          </a:p>
          <a:p>
            <a:r>
              <a:rPr lang="en-US" dirty="0"/>
              <a:t>Reduce congestion and improve the guest experience with faster entry and mobile payment.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7C9001E9-BA6F-DE33-90CA-236B08DCA7E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0472" y="5562172"/>
            <a:ext cx="3088104" cy="817371"/>
          </a:xfrm>
        </p:spPr>
        <p:txBody>
          <a:bodyPr/>
          <a:lstStyle/>
          <a:p>
            <a:r>
              <a:rPr lang="en-US" sz="1400" dirty="0"/>
              <a:t>Event Venues</a:t>
            </a:r>
          </a:p>
          <a:p>
            <a:r>
              <a:rPr lang="en-US" dirty="0"/>
              <a:t>Speed up access and exit to reduce backups and support smooth high-volume operations.</a:t>
            </a:r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9B952AFF-DB74-5AD2-E720-33969EBDBA8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0471" y="6942011"/>
            <a:ext cx="3088104" cy="1036805"/>
          </a:xfrm>
        </p:spPr>
        <p:txBody>
          <a:bodyPr/>
          <a:lstStyle/>
          <a:p>
            <a:r>
              <a:rPr lang="en-US" sz="1400" dirty="0"/>
              <a:t>Municipal Garages</a:t>
            </a:r>
          </a:p>
          <a:p>
            <a:r>
              <a:rPr lang="en-US" dirty="0"/>
              <a:t>Offer mobile-first access without PARCS replacement, reducing equipment costs and support needs</a:t>
            </a:r>
            <a:r>
              <a:rPr lang="en-US" sz="1400" dirty="0"/>
              <a:t>.</a:t>
            </a:r>
          </a:p>
        </p:txBody>
      </p:sp>
      <p:pic>
        <p:nvPicPr>
          <p:cNvPr id="3" name="Picture Placeholder 2" descr="A parking lot with a flag and cars&#10;&#10;Description automatically generated">
            <a:extLst>
              <a:ext uri="{FF2B5EF4-FFF2-40B4-BE49-F238E27FC236}">
                <a16:creationId xmlns:a16="http://schemas.microsoft.com/office/drawing/2014/main" id="{27137D1A-CC45-64CC-2761-3D42A1189FBB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26"/>
          <a:stretch/>
        </p:blipFill>
        <p:spPr>
          <a:xfrm>
            <a:off x="459579" y="480499"/>
            <a:ext cx="3426621" cy="2988268"/>
          </a:xfrm>
        </p:spPr>
      </p:pic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69C84D27-8B70-1B51-CAAC-FE4448D186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334" y="1076631"/>
            <a:ext cx="3088104" cy="2131263"/>
          </a:xfrm>
        </p:spPr>
        <p:txBody>
          <a:bodyPr>
            <a:normAutofit/>
          </a:bodyPr>
          <a:lstStyle/>
          <a:p>
            <a:r>
              <a:rPr lang="en-US" dirty="0"/>
              <a:t>Where Bolt360 Works Best</a:t>
            </a:r>
          </a:p>
        </p:txBody>
      </p:sp>
      <p:pic>
        <p:nvPicPr>
          <p:cNvPr id="5" name="Picture Placeholder 4" descr="Cars parked cars in a parking garage&#10;&#10;Description automatically generated">
            <a:extLst>
              <a:ext uri="{FF2B5EF4-FFF2-40B4-BE49-F238E27FC236}">
                <a16:creationId xmlns:a16="http://schemas.microsoft.com/office/drawing/2014/main" id="{7CFBFB5A-1DE1-8379-0FD9-44E6B3CF6F42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 descr="A parking lot with cars and buildings&#10;&#10;Description automatically generated">
            <a:extLst>
              <a:ext uri="{FF2B5EF4-FFF2-40B4-BE49-F238E27FC236}">
                <a16:creationId xmlns:a16="http://schemas.microsoft.com/office/drawing/2014/main" id="{9CFF6B0F-F955-D19A-4B08-05963E3C768A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EA72C94E-3576-81B4-D1EF-7E757B802D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2334" y="2956129"/>
            <a:ext cx="3088104" cy="1717270"/>
          </a:xfrm>
        </p:spPr>
        <p:txBody>
          <a:bodyPr>
            <a:normAutofit/>
          </a:bodyPr>
          <a:lstStyle/>
          <a:p>
            <a:r>
              <a:rPr lang="en-US" dirty="0"/>
              <a:t>Bolt360 works across a variety of asset types to improve flow, reduce equipment costs, and offer mobile-first access — without complex upgrades or disruptive transitions for staff, guests, or infrastructure.</a:t>
            </a:r>
          </a:p>
        </p:txBody>
      </p:sp>
      <p:sp>
        <p:nvSpPr>
          <p:cNvPr id="102" name="Text Placeholder 97">
            <a:extLst>
              <a:ext uri="{FF2B5EF4-FFF2-40B4-BE49-F238E27FC236}">
                <a16:creationId xmlns:a16="http://schemas.microsoft.com/office/drawing/2014/main" id="{F5876ACB-07E1-C759-1A9A-DA2478E91860}"/>
              </a:ext>
            </a:extLst>
          </p:cNvPr>
          <p:cNvSpPr txBox="1">
            <a:spLocks/>
          </p:cNvSpPr>
          <p:nvPr/>
        </p:nvSpPr>
        <p:spPr>
          <a:xfrm>
            <a:off x="798096" y="8541285"/>
            <a:ext cx="3088104" cy="817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Mixed-Use Developments</a:t>
            </a:r>
          </a:p>
          <a:p>
            <a:r>
              <a:rPr lang="en-US" dirty="0"/>
              <a:t>Support seamless transitions between parking types with frictionless access and payment</a:t>
            </a:r>
            <a:r>
              <a:rPr lang="en-US" sz="1400" dirty="0"/>
              <a:t>.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6B4E4AD-3DD7-F0C9-B630-F9CD2D0655F0}"/>
              </a:ext>
            </a:extLst>
          </p:cNvPr>
          <p:cNvSpPr txBox="1">
            <a:spLocks/>
          </p:cNvSpPr>
          <p:nvPr/>
        </p:nvSpPr>
        <p:spPr>
          <a:xfrm>
            <a:off x="4222334" y="401264"/>
            <a:ext cx="2079524" cy="47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l" defTabSz="777240" rtl="0" eaLnBrk="1" latinLnBrk="0" hangingPunct="1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Use Cases</a:t>
            </a:r>
          </a:p>
        </p:txBody>
      </p:sp>
    </p:spTree>
    <p:extLst>
      <p:ext uri="{BB962C8B-B14F-4D97-AF65-F5344CB8AC3E}">
        <p14:creationId xmlns:p14="http://schemas.microsoft.com/office/powerpoint/2010/main" val="100574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E9B78C-523B-6371-D67F-EBD4263064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84693"/>
            <a:ext cx="6423285" cy="9575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Common Questions About Bolt360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587DAC-4D65-BE94-3B58-7959C08B3A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047442"/>
            <a:ext cx="5269832" cy="957556"/>
          </a:xfrm>
        </p:spPr>
        <p:txBody>
          <a:bodyPr/>
          <a:lstStyle/>
          <a:p>
            <a:r>
              <a:rPr lang="en-US" dirty="0"/>
              <a:t>Bolt360 modernizes your parking access with simple, app-free technology. Here are the most common questions operators ask when considering how it fits into their locations, systems, and guest journey.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B40C6A9-37B1-9A94-FCF9-909EB3A428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38" y="3259393"/>
            <a:ext cx="6858000" cy="3512881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6ED167-212E-C970-4125-7BC3A72EEA10}"/>
              </a:ext>
            </a:extLst>
          </p:cNvPr>
          <p:cNvSpPr txBox="1"/>
          <p:nvPr/>
        </p:nvSpPr>
        <p:spPr>
          <a:xfrm>
            <a:off x="704918" y="7122132"/>
            <a:ext cx="635303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How does it work without an app?</a:t>
            </a:r>
            <a:b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Guests scan a QR code on signage and use a text link for mobile payment — no downloads or logins.</a:t>
            </a:r>
          </a:p>
          <a:p>
            <a:pPr>
              <a:spcAft>
                <a:spcPts val="1800"/>
              </a:spcAft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Do I need to replace my current equipment?</a:t>
            </a:r>
            <a:b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No, Bolt360 installs directly on your existing gate arms with no new equipment required.</a:t>
            </a:r>
          </a:p>
          <a:p>
            <a:pPr>
              <a:spcAft>
                <a:spcPts val="1800"/>
              </a:spcAft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Is the system secure?</a:t>
            </a:r>
            <a:b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Yes, Bolt360 uses a PCI-compliant payment processor and does not store guest payment data.</a:t>
            </a:r>
          </a:p>
          <a:p>
            <a:pPr>
              <a:spcAft>
                <a:spcPts val="1800"/>
              </a:spcAft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Can I use it with my current PARCS system?</a:t>
            </a:r>
            <a:b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n-US" sz="1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Absolutely! Bolt360 works with your PARCS system and continues operating independently during outages.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41B5E670-AE6A-9A9B-B5E5-B2646E8319AB}"/>
              </a:ext>
            </a:extLst>
          </p:cNvPr>
          <p:cNvSpPr txBox="1">
            <a:spLocks/>
          </p:cNvSpPr>
          <p:nvPr/>
        </p:nvSpPr>
        <p:spPr>
          <a:xfrm>
            <a:off x="457201" y="401264"/>
            <a:ext cx="2079524" cy="47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l" defTabSz="777240" rtl="0" eaLnBrk="1" latinLnBrk="0" hangingPunct="1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FAQ</a:t>
            </a:r>
          </a:p>
        </p:txBody>
      </p:sp>
    </p:spTree>
    <p:extLst>
      <p:ext uri="{BB962C8B-B14F-4D97-AF65-F5344CB8AC3E}">
        <p14:creationId xmlns:p14="http://schemas.microsoft.com/office/powerpoint/2010/main" val="165134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8FE684-2BC2-4FAB-07AA-0EC9A1BE3DB5}"/>
              </a:ext>
            </a:extLst>
          </p:cNvPr>
          <p:cNvSpPr txBox="1">
            <a:spLocks/>
          </p:cNvSpPr>
          <p:nvPr/>
        </p:nvSpPr>
        <p:spPr>
          <a:xfrm>
            <a:off x="448489" y="5790387"/>
            <a:ext cx="6928169" cy="1953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j-lt"/>
                <a:ea typeface="+mn-ea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Poppins SemiBold"/>
              </a:rPr>
              <a:t>Let’s Simplify Parking Together</a:t>
            </a:r>
            <a:br>
              <a:rPr lang="en-US" dirty="0">
                <a:solidFill>
                  <a:prstClr val="black"/>
                </a:solidFill>
                <a:latin typeface="Poppins SemiBold"/>
              </a:rPr>
            </a:br>
            <a:br>
              <a:rPr lang="en-US" dirty="0">
                <a:solidFill>
                  <a:prstClr val="black"/>
                </a:solidFill>
                <a:latin typeface="Poppins SemiBold"/>
              </a:rPr>
            </a:br>
            <a:r>
              <a:rPr lang="en-US" sz="1800" dirty="0">
                <a:solidFill>
                  <a:prstClr val="black"/>
                </a:solidFill>
                <a:latin typeface="Poppins SemiBold"/>
              </a:rPr>
              <a:t>Improve access. Reduce costs. Increase revenue.</a:t>
            </a:r>
          </a:p>
        </p:txBody>
      </p:sp>
      <p:pic>
        <p:nvPicPr>
          <p:cNvPr id="9" name="Picture Placeholder 7" descr="A red and white logo&#10;&#10;AI-generated content may be incorrect.">
            <a:extLst>
              <a:ext uri="{FF2B5EF4-FFF2-40B4-BE49-F238E27FC236}">
                <a16:creationId xmlns:a16="http://schemas.microsoft.com/office/drawing/2014/main" id="{7C1B286D-61F7-6AA4-4762-E9EA016EA8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052" b="-33052"/>
          <a:stretch/>
        </p:blipFill>
        <p:spPr>
          <a:xfrm>
            <a:off x="4604883" y="7996991"/>
            <a:ext cx="2771775" cy="164306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E4E78E-827F-BD35-EA70-477BB3333064}"/>
              </a:ext>
            </a:extLst>
          </p:cNvPr>
          <p:cNvSpPr txBox="1">
            <a:spLocks/>
          </p:cNvSpPr>
          <p:nvPr/>
        </p:nvSpPr>
        <p:spPr>
          <a:xfrm>
            <a:off x="510175" y="8504172"/>
            <a:ext cx="4692232" cy="1017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j-lt"/>
                <a:ea typeface="+mn-ea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prstClr val="black"/>
                </a:solidFill>
                <a:latin typeface="Poppins Light" panose="00000400000000000000" pitchFamily="2" charset="0"/>
              </a:rPr>
              <a:t>Connect with us today inquiries@propark.com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6F5A2AD-DACE-74EE-4976-4367049F8F8F}"/>
              </a:ext>
            </a:extLst>
          </p:cNvPr>
          <p:cNvSpPr txBox="1">
            <a:spLocks/>
          </p:cNvSpPr>
          <p:nvPr/>
        </p:nvSpPr>
        <p:spPr>
          <a:xfrm>
            <a:off x="457201" y="5312153"/>
            <a:ext cx="2079524" cy="47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l" defTabSz="777240" rtl="0" eaLnBrk="1" latinLnBrk="0" hangingPunct="1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Next Steps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7F663F-CACD-B011-DB7C-91DAA907A477}"/>
              </a:ext>
            </a:extLst>
          </p:cNvPr>
          <p:cNvSpPr/>
          <p:nvPr/>
        </p:nvSpPr>
        <p:spPr>
          <a:xfrm>
            <a:off x="510175" y="537030"/>
            <a:ext cx="6800262" cy="4325256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8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DDDA7-6EFC-DBA6-7196-11EE72B0A5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05327"/>
            <a:ext cx="6857999" cy="1112046"/>
          </a:xfrm>
        </p:spPr>
        <p:txBody>
          <a:bodyPr>
            <a:normAutofit/>
          </a:bodyPr>
          <a:lstStyle/>
          <a:p>
            <a:r>
              <a:rPr lang="en-US" dirty="0"/>
              <a:t>Why Contactless Access Matters Now More Than Ever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0764AA-056C-41E5-1E73-E470A8EF6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961" y="1778221"/>
            <a:ext cx="6894100" cy="682539"/>
          </a:xfrm>
        </p:spPr>
        <p:txBody>
          <a:bodyPr>
            <a:noAutofit/>
          </a:bodyPr>
          <a:lstStyle/>
          <a:p>
            <a:r>
              <a:rPr lang="en-US" sz="1400" dirty="0"/>
              <a:t>Parking guests today expect speed, simplicity, and a mobile-first experience — but outdated systems still rely on hardware, tickets, and slow entry. </a:t>
            </a:r>
          </a:p>
        </p:txBody>
      </p:sp>
      <p:pic>
        <p:nvPicPr>
          <p:cNvPr id="3" name="Picture Placeholder 2" descr="Aerial view of a parking lot with cars&#10;&#10;Description automatically generated">
            <a:extLst>
              <a:ext uri="{FF2B5EF4-FFF2-40B4-BE49-F238E27FC236}">
                <a16:creationId xmlns:a16="http://schemas.microsoft.com/office/drawing/2014/main" id="{BA25062D-8D8C-0F00-72D8-E30735B608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961" y="2875935"/>
            <a:ext cx="6858000" cy="3845282"/>
          </a:xfr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B99F24B-634B-B7FC-E287-1390F589153A}"/>
              </a:ext>
            </a:extLst>
          </p:cNvPr>
          <p:cNvSpPr txBox="1">
            <a:spLocks/>
          </p:cNvSpPr>
          <p:nvPr/>
        </p:nvSpPr>
        <p:spPr>
          <a:xfrm>
            <a:off x="4171953" y="8027670"/>
            <a:ext cx="3317458" cy="1049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77240" rtl="0" eaLnBrk="1" latinLnBrk="0" hangingPunct="1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Operators need a solution that modernizes access without driving up costs or disrupting operations.</a:t>
            </a:r>
          </a:p>
        </p:txBody>
      </p:sp>
      <p:pic>
        <p:nvPicPr>
          <p:cNvPr id="5" name="Picture Placeholder 2" descr="A person in a car looking at her phone&#10;&#10;Description automatically generated">
            <a:extLst>
              <a:ext uri="{FF2B5EF4-FFF2-40B4-BE49-F238E27FC236}">
                <a16:creationId xmlns:a16="http://schemas.microsoft.com/office/drawing/2014/main" id="{0218AC7F-2564-13CA-3D73-B72A580E6C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8" r="1818"/>
          <a:stretch/>
        </p:blipFill>
        <p:spPr>
          <a:xfrm>
            <a:off x="457200" y="7182465"/>
            <a:ext cx="3426621" cy="237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0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40F9A2E5-1E61-5196-62A0-7F0456180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01" y="1785825"/>
            <a:ext cx="3968749" cy="1578886"/>
          </a:xfrm>
        </p:spPr>
        <p:txBody>
          <a:bodyPr>
            <a:normAutofit/>
          </a:bodyPr>
          <a:lstStyle/>
          <a:p>
            <a:r>
              <a:rPr lang="en-US" dirty="0"/>
              <a:t>Outdated systems frustrate guests and overburden operators. Bolt360 delivers smooth, app-free parking that eliminates hardware costs, speeds up entry and exit, and simplifies daily operations.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31230E-F3AB-82EA-289E-36F6511038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800" y="4100556"/>
            <a:ext cx="3160292" cy="5280560"/>
          </a:xfrm>
        </p:spPr>
        <p:txBody>
          <a:bodyPr>
            <a:normAutofit/>
          </a:bodyPr>
          <a:lstStyle/>
          <a:p>
            <a:r>
              <a:rPr lang="en-US" sz="1400" dirty="0">
                <a:effectLst/>
                <a:cs typeface="Times New Roman" panose="02020603050405020304" pitchFamily="18" charset="0"/>
              </a:rPr>
              <a:t>Clunky Entry Methods</a:t>
            </a:r>
            <a:br>
              <a:rPr lang="en-US" sz="1400" dirty="0">
                <a:effectLst/>
                <a:cs typeface="Times New Roman" panose="02020603050405020304" pitchFamily="18" charset="0"/>
              </a:rPr>
            </a:br>
            <a:r>
              <a:rPr lang="en-US" dirty="0">
                <a:effectLst/>
                <a:cs typeface="Times New Roman" panose="02020603050405020304" pitchFamily="18" charset="0"/>
              </a:rPr>
              <a:t>App downloads, ticket machines, and kiosk delays cause guest frustration and long lines.</a:t>
            </a:r>
          </a:p>
          <a:p>
            <a:endParaRPr lang="en-US" dirty="0">
              <a:effectLst/>
              <a:cs typeface="Times New Roman" panose="02020603050405020304" pitchFamily="18" charset="0"/>
            </a:endParaRPr>
          </a:p>
          <a:p>
            <a:endParaRPr lang="en-US" dirty="0">
              <a:effectLst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cs typeface="Times New Roman" panose="02020603050405020304" pitchFamily="18" charset="0"/>
              </a:rPr>
              <a:t>High Equipment Costs</a:t>
            </a:r>
            <a:br>
              <a:rPr lang="en-US" sz="1400" dirty="0">
                <a:effectLst/>
                <a:cs typeface="Times New Roman" panose="02020603050405020304" pitchFamily="18" charset="0"/>
              </a:rPr>
            </a:br>
            <a:r>
              <a:rPr lang="en-US" dirty="0">
                <a:effectLst/>
                <a:cs typeface="Times New Roman" panose="02020603050405020304" pitchFamily="18" charset="0"/>
              </a:rPr>
              <a:t>Gated systems, kiosks, and maintenance drive up capital and operational expenses.</a:t>
            </a:r>
          </a:p>
          <a:p>
            <a:endParaRPr lang="en-US" dirty="0">
              <a:effectLst/>
              <a:cs typeface="Times New Roman" panose="02020603050405020304" pitchFamily="18" charset="0"/>
            </a:endParaRPr>
          </a:p>
          <a:p>
            <a:endParaRPr lang="en-US" dirty="0">
              <a:effectLst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cs typeface="Times New Roman" panose="02020603050405020304" pitchFamily="18" charset="0"/>
              </a:rPr>
              <a:t>Limited Payment Flexibility</a:t>
            </a:r>
            <a:br>
              <a:rPr lang="en-US" sz="1400" dirty="0">
                <a:effectLst/>
                <a:cs typeface="Times New Roman" panose="02020603050405020304" pitchFamily="18" charset="0"/>
              </a:rPr>
            </a:br>
            <a:r>
              <a:rPr lang="en-US" dirty="0">
                <a:effectLst/>
                <a:cs typeface="Times New Roman" panose="02020603050405020304" pitchFamily="18" charset="0"/>
              </a:rPr>
              <a:t>Slow, confusing payment options reduce conversions and delay exit.</a:t>
            </a:r>
          </a:p>
          <a:p>
            <a:endParaRPr lang="en-US" dirty="0">
              <a:effectLst/>
              <a:cs typeface="Times New Roman" panose="02020603050405020304" pitchFamily="18" charset="0"/>
            </a:endParaRPr>
          </a:p>
          <a:p>
            <a:endParaRPr lang="en-US" dirty="0">
              <a:effectLst/>
              <a:cs typeface="Times New Roman" panose="02020603050405020304" pitchFamily="18" charset="0"/>
            </a:endParaRPr>
          </a:p>
          <a:p>
            <a:r>
              <a:rPr lang="en-US" sz="1400" dirty="0">
                <a:cs typeface="Times New Roman" panose="02020603050405020304" pitchFamily="18" charset="0"/>
              </a:rPr>
              <a:t>L</a:t>
            </a:r>
            <a:r>
              <a:rPr lang="en-US" sz="1400" dirty="0">
                <a:effectLst/>
                <a:cs typeface="Times New Roman" panose="02020603050405020304" pitchFamily="18" charset="0"/>
              </a:rPr>
              <a:t>ow Turnover, Lost Revenue</a:t>
            </a:r>
            <a:br>
              <a:rPr lang="en-US" sz="1400" dirty="0">
                <a:effectLst/>
                <a:cs typeface="Times New Roman" panose="02020603050405020304" pitchFamily="18" charset="0"/>
              </a:rPr>
            </a:br>
            <a:r>
              <a:rPr lang="en-US" dirty="0">
                <a:effectLst/>
                <a:cs typeface="Times New Roman" panose="02020603050405020304" pitchFamily="18" charset="0"/>
              </a:rPr>
              <a:t>Exit congestion and friction reduce space utilization and cut into peak revenue.</a:t>
            </a:r>
          </a:p>
          <a:p>
            <a:endParaRPr lang="en-US" dirty="0">
              <a:effectLst/>
              <a:cs typeface="Times New Roman" panose="02020603050405020304" pitchFamily="18" charset="0"/>
            </a:endParaRPr>
          </a:p>
          <a:p>
            <a:endParaRPr lang="en-US" dirty="0">
              <a:effectLst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cs typeface="Times New Roman" panose="02020603050405020304" pitchFamily="18" charset="0"/>
              </a:rPr>
              <a:t>Lack of Real-Time Visibility</a:t>
            </a:r>
            <a:br>
              <a:rPr lang="en-US" sz="1400" dirty="0">
                <a:effectLst/>
                <a:cs typeface="Times New Roman" panose="02020603050405020304" pitchFamily="18" charset="0"/>
              </a:rPr>
            </a:br>
            <a:r>
              <a:rPr lang="en-US" dirty="0">
                <a:effectLst/>
                <a:cs typeface="Times New Roman" panose="02020603050405020304" pitchFamily="18" charset="0"/>
              </a:rPr>
              <a:t>No centralized data on guest behavior, session timing, or revenue trends.</a:t>
            </a:r>
          </a:p>
          <a:p>
            <a:endParaRPr lang="en-US" sz="14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C5A216E-5170-AC92-ADF1-7E22210282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479206"/>
            <a:ext cx="4362449" cy="1175085"/>
          </a:xfrm>
        </p:spPr>
        <p:txBody>
          <a:bodyPr>
            <a:normAutofit/>
          </a:bodyPr>
          <a:lstStyle/>
          <a:p>
            <a:r>
              <a:rPr lang="en-US" dirty="0"/>
              <a:t>Challenges Solved by Bolt360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C944606-6B2C-F29F-227C-36BF05BD50D9}"/>
              </a:ext>
            </a:extLst>
          </p:cNvPr>
          <p:cNvSpPr txBox="1">
            <a:spLocks/>
          </p:cNvSpPr>
          <p:nvPr/>
        </p:nvSpPr>
        <p:spPr>
          <a:xfrm>
            <a:off x="4193270" y="4100556"/>
            <a:ext cx="2931692" cy="5466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App-Free QR Access</a:t>
            </a:r>
            <a:br>
              <a:rPr lang="en-US" sz="1400" dirty="0"/>
            </a:br>
            <a:r>
              <a:rPr lang="en-US" dirty="0"/>
              <a:t>Guests scan to enter and exit — no apps, no tickets, no hardware barriers.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Zero Hardware Investment</a:t>
            </a:r>
            <a:br>
              <a:rPr lang="en-US" sz="1400" dirty="0"/>
            </a:br>
            <a:r>
              <a:rPr lang="en-US" dirty="0"/>
              <a:t>Installs directly on gate arms — no construction or infrastructure upgrades required.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Instant Mobile Checkout</a:t>
            </a:r>
            <a:br>
              <a:rPr lang="en-US" sz="1400" dirty="0"/>
            </a:br>
            <a:r>
              <a:rPr lang="en-US" dirty="0"/>
              <a:t>Guests receive a secure link via text and pay in seconds — no accounts or portals.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Faster Exit Flow</a:t>
            </a:r>
            <a:br>
              <a:rPr lang="en-US" sz="1400" dirty="0"/>
            </a:br>
            <a:r>
              <a:rPr lang="en-US" dirty="0"/>
              <a:t>Quick scans and automatic payment increase turnover and minimize bottlenecks.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Live Usage &amp; Revenue Data</a:t>
            </a:r>
            <a:br>
              <a:rPr lang="en-US" sz="1400" dirty="0"/>
            </a:br>
            <a:r>
              <a:rPr lang="en-US" dirty="0"/>
              <a:t>Dashboards provide instant insights to optimize flow, staffing, and pricing.</a:t>
            </a:r>
          </a:p>
          <a:p>
            <a:endParaRPr lang="en-US" sz="1400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B47FA18-3634-98C6-5429-0724CD71BA70}"/>
              </a:ext>
            </a:extLst>
          </p:cNvPr>
          <p:cNvSpPr txBox="1">
            <a:spLocks/>
          </p:cNvSpPr>
          <p:nvPr/>
        </p:nvSpPr>
        <p:spPr>
          <a:xfrm>
            <a:off x="685800" y="3364711"/>
            <a:ext cx="1918229" cy="502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77240" rtl="0" eaLnBrk="1" latinLnBrk="0" hangingPunct="1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None/>
              <a:defRPr sz="1100" kern="1200" spc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/>
              <a:t>Problem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6D720CC-3314-69E7-F02F-6FCD2C50481C}"/>
              </a:ext>
            </a:extLst>
          </p:cNvPr>
          <p:cNvSpPr txBox="1">
            <a:spLocks/>
          </p:cNvSpPr>
          <p:nvPr/>
        </p:nvSpPr>
        <p:spPr>
          <a:xfrm>
            <a:off x="4193270" y="3364711"/>
            <a:ext cx="3448160" cy="502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77240" rtl="0" eaLnBrk="1" latinLnBrk="0" hangingPunct="1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None/>
              <a:defRPr sz="1100" kern="1200" spc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/>
              <a:t>How Bolt360 Solves It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EE5325-199D-AFD3-1CAD-20E51D8EED67}"/>
              </a:ext>
            </a:extLst>
          </p:cNvPr>
          <p:cNvCxnSpPr>
            <a:cxnSpLocks/>
          </p:cNvCxnSpPr>
          <p:nvPr/>
        </p:nvCxnSpPr>
        <p:spPr>
          <a:xfrm>
            <a:off x="452438" y="4960479"/>
            <a:ext cx="686276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CA91D3-38F7-AEDC-5795-A74393DC88A0}"/>
              </a:ext>
            </a:extLst>
          </p:cNvPr>
          <p:cNvCxnSpPr>
            <a:cxnSpLocks/>
          </p:cNvCxnSpPr>
          <p:nvPr/>
        </p:nvCxnSpPr>
        <p:spPr>
          <a:xfrm>
            <a:off x="452438" y="6145812"/>
            <a:ext cx="686276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6791DD-AF8B-C7DE-669E-95B712D4C26D}"/>
              </a:ext>
            </a:extLst>
          </p:cNvPr>
          <p:cNvCxnSpPr>
            <a:cxnSpLocks/>
          </p:cNvCxnSpPr>
          <p:nvPr/>
        </p:nvCxnSpPr>
        <p:spPr>
          <a:xfrm>
            <a:off x="452438" y="7331145"/>
            <a:ext cx="686276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74C249-5D58-38EE-B67A-101A49E3B00C}"/>
              </a:ext>
            </a:extLst>
          </p:cNvPr>
          <p:cNvCxnSpPr>
            <a:cxnSpLocks/>
          </p:cNvCxnSpPr>
          <p:nvPr/>
        </p:nvCxnSpPr>
        <p:spPr>
          <a:xfrm>
            <a:off x="452438" y="8516478"/>
            <a:ext cx="686276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48ECEB-BDBE-9117-9917-D01D69981A1E}"/>
              </a:ext>
            </a:extLst>
          </p:cNvPr>
          <p:cNvCxnSpPr>
            <a:cxnSpLocks/>
          </p:cNvCxnSpPr>
          <p:nvPr/>
        </p:nvCxnSpPr>
        <p:spPr>
          <a:xfrm>
            <a:off x="454819" y="3867419"/>
            <a:ext cx="68627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black and white logo&#10;&#10;AI-generated content may be incorrect.">
            <a:extLst>
              <a:ext uri="{FF2B5EF4-FFF2-40B4-BE49-F238E27FC236}">
                <a16:creationId xmlns:a16="http://schemas.microsoft.com/office/drawing/2014/main" id="{6DCBF77B-5B5F-4C5C-43A7-DFD06FF95D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692" y="1806960"/>
            <a:ext cx="1995270" cy="119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A5328D7-9023-F668-9C3F-00844BDC1D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4338" y="2693003"/>
            <a:ext cx="3088104" cy="881885"/>
          </a:xfrm>
        </p:spPr>
        <p:txBody>
          <a:bodyPr/>
          <a:lstStyle/>
          <a:p>
            <a:r>
              <a:rPr lang="en-US" sz="1400" dirty="0"/>
              <a:t>Step 1: Enter</a:t>
            </a:r>
          </a:p>
          <a:p>
            <a:r>
              <a:rPr lang="en-US" dirty="0"/>
              <a:t>Scan the QR code on the entry sign. A text appears — tap send and the gate opens.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3A9019D-4B96-C923-7B6F-31FECE95292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37" y="3720522"/>
            <a:ext cx="3088104" cy="1613290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1708B5E-26BB-B4CB-36D8-DAAEF8C16B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86200" y="2679556"/>
            <a:ext cx="3088104" cy="881884"/>
          </a:xfrm>
        </p:spPr>
        <p:txBody>
          <a:bodyPr/>
          <a:lstStyle/>
          <a:p>
            <a:r>
              <a:rPr lang="en-US" sz="1400" dirty="0"/>
              <a:t>Step 2: Park &amp; Pay</a:t>
            </a:r>
          </a:p>
          <a:p>
            <a:r>
              <a:rPr lang="en-US" dirty="0"/>
              <a:t>Park your vehicle and receive a confirmation text with a link to pay via mobile.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D4C1992-FDDC-AAF2-AF93-81485EC6DB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337" y="6236090"/>
            <a:ext cx="3088104" cy="881884"/>
          </a:xfrm>
        </p:spPr>
        <p:txBody>
          <a:bodyPr/>
          <a:lstStyle/>
          <a:p>
            <a:r>
              <a:rPr lang="en-US" sz="1400" dirty="0"/>
              <a:t>Step 3: End Session</a:t>
            </a:r>
          </a:p>
          <a:p>
            <a:r>
              <a:rPr lang="en-US" dirty="0"/>
              <a:t>When ready to leave, scan the QR code at the exit gate and tap send again.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3EF43FF-164F-E844-80C7-52B26F5A54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962" y="981591"/>
            <a:ext cx="6848476" cy="5924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Bolt360 Works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432CEA4-197A-52D3-3771-062654024F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961" y="1633992"/>
            <a:ext cx="6848475" cy="708487"/>
          </a:xfrm>
        </p:spPr>
        <p:txBody>
          <a:bodyPr>
            <a:normAutofit/>
          </a:bodyPr>
          <a:lstStyle/>
          <a:p>
            <a:r>
              <a:rPr lang="en-US" dirty="0"/>
              <a:t>Bolt360 makes parking fast, simple, and app-free. In four easy steps, guests enjoy contactless entry, quick mobile payment, and smooth exits — no apps, no machines, no confusion.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EF03ADFA-5CE9-10F1-6FEB-01C4E03DEF6D}"/>
              </a:ext>
            </a:extLst>
          </p:cNvPr>
          <p:cNvSpPr txBox="1">
            <a:spLocks/>
          </p:cNvSpPr>
          <p:nvPr/>
        </p:nvSpPr>
        <p:spPr>
          <a:xfrm>
            <a:off x="3886200" y="6236090"/>
            <a:ext cx="3088104" cy="881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Step 4: Exit</a:t>
            </a:r>
          </a:p>
          <a:p>
            <a:r>
              <a:rPr lang="en-US" dirty="0"/>
              <a:t>Your payment is processed automatically and the gate opens — no delays, no confusion.</a:t>
            </a: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E5D384AF-007F-31A6-EDC3-1A2AA08628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6200" y="3646633"/>
            <a:ext cx="3088104" cy="1761067"/>
          </a:xfrm>
          <a:prstGeom prst="rect">
            <a:avLst/>
          </a:prstGeom>
        </p:spPr>
      </p:pic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8150C2C3-89DF-A89F-7D68-36DC708A47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94" y="7484532"/>
            <a:ext cx="3088104" cy="19473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AE8FA1B-B81C-9D05-7ED8-0DE1DE901C9D}"/>
              </a:ext>
            </a:extLst>
          </p:cNvPr>
          <p:cNvGrpSpPr/>
          <p:nvPr/>
        </p:nvGrpSpPr>
        <p:grpSpPr>
          <a:xfrm>
            <a:off x="3886198" y="5052626"/>
            <a:ext cx="2978152" cy="440267"/>
            <a:chOff x="3886198" y="5052626"/>
            <a:chExt cx="2978152" cy="44026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CE29B9-DED5-3F82-244C-2F228A8411B6}"/>
                </a:ext>
              </a:extLst>
            </p:cNvPr>
            <p:cNvCxnSpPr>
              <a:cxnSpLocks/>
            </p:cNvCxnSpPr>
            <p:nvPr/>
          </p:nvCxnSpPr>
          <p:spPr>
            <a:xfrm>
              <a:off x="3886198" y="5052626"/>
              <a:ext cx="2472268" cy="44026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CC421D-4D29-4344-172C-EA7BE8EBD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9416" y="5261046"/>
              <a:ext cx="524934" cy="23184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 descr="A red car with a barrier&#10;&#10;AI-generated content may be incorrect.">
            <a:extLst>
              <a:ext uri="{FF2B5EF4-FFF2-40B4-BE49-F238E27FC236}">
                <a16:creationId xmlns:a16="http://schemas.microsoft.com/office/drawing/2014/main" id="{4D0C2E29-57A3-F38E-556C-52F428CB05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198" y="7399189"/>
            <a:ext cx="3236497" cy="2032678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46900AB-C1DC-C248-18F5-1D3B159E3369}"/>
              </a:ext>
            </a:extLst>
          </p:cNvPr>
          <p:cNvSpPr txBox="1">
            <a:spLocks/>
          </p:cNvSpPr>
          <p:nvPr/>
        </p:nvSpPr>
        <p:spPr>
          <a:xfrm>
            <a:off x="457201" y="401264"/>
            <a:ext cx="2079524" cy="47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l" defTabSz="777240" rtl="0" eaLnBrk="1" latinLnBrk="0" hangingPunct="1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55631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37834AB-3D97-6998-A8D2-80345D0C34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91131" y="1622997"/>
            <a:ext cx="3424238" cy="1518506"/>
          </a:xfrm>
        </p:spPr>
        <p:txBody>
          <a:bodyPr>
            <a:normAutofit/>
          </a:bodyPr>
          <a:lstStyle/>
          <a:p>
            <a:r>
              <a:rPr lang="en-US" dirty="0"/>
              <a:t>Clear, intuitive signage is integral to the Bolt360 experience — helping guests navigate entry and payment quickly while reducing confusion, guest support needs, and reliance on hardware or in-lane staff.</a:t>
            </a:r>
          </a:p>
        </p:txBody>
      </p:sp>
      <p:pic>
        <p:nvPicPr>
          <p:cNvPr id="3" name="Picture Placeholder 2" descr="A machine with a qr code on it&#10;&#10;Description automatically generated">
            <a:extLst>
              <a:ext uri="{FF2B5EF4-FFF2-40B4-BE49-F238E27FC236}">
                <a16:creationId xmlns:a16="http://schemas.microsoft.com/office/drawing/2014/main" id="{95E55BDC-9C3B-8885-7103-31782E987E9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" b="-334"/>
          <a:stretch/>
        </p:blipFill>
        <p:spPr>
          <a:xfrm>
            <a:off x="458788" y="3411135"/>
            <a:ext cx="6854825" cy="3154362"/>
          </a:xfrm>
        </p:spPr>
      </p:pic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660CD80-5A30-3DC8-A19C-FF91F38CD8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1" y="6999970"/>
            <a:ext cx="2197767" cy="1165799"/>
          </a:xfrm>
        </p:spPr>
        <p:txBody>
          <a:bodyPr>
            <a:normAutofit/>
          </a:bodyPr>
          <a:lstStyle/>
          <a:p>
            <a:r>
              <a:rPr lang="en-US" sz="1400" dirty="0"/>
              <a:t>Simple QR Code Signs</a:t>
            </a:r>
          </a:p>
          <a:p>
            <a:r>
              <a:rPr lang="en-US" dirty="0"/>
              <a:t>Guests scan instructional signage at entry and exit — no screens, tickets, or confusion.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6E3251D-2FB9-DB07-4183-E75B76043E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57200"/>
            <a:ext cx="4527883" cy="1165798"/>
          </a:xfrm>
        </p:spPr>
        <p:txBody>
          <a:bodyPr>
            <a:normAutofit/>
          </a:bodyPr>
          <a:lstStyle/>
          <a:p>
            <a:r>
              <a:rPr lang="en-US" dirty="0"/>
              <a:t>Signage &amp; Onsite Experience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35C2713-CCDF-96B6-CF15-41C4ADA109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87316" y="6999970"/>
            <a:ext cx="2197767" cy="1165799"/>
          </a:xfrm>
        </p:spPr>
        <p:txBody>
          <a:bodyPr>
            <a:normAutofit/>
          </a:bodyPr>
          <a:lstStyle/>
          <a:p>
            <a:r>
              <a:rPr lang="en-US" sz="1400" dirty="0"/>
              <a:t>Fast Onboarding for First-Time Users</a:t>
            </a:r>
          </a:p>
          <a:p>
            <a:r>
              <a:rPr lang="en-US" dirty="0"/>
              <a:t>Step-by-step instructions help new guests complete payment quickly and easily.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9D96972-6106-4E09-0BF4-B90D826B0A0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148"/>
          <a:stretch/>
        </p:blipFill>
        <p:spPr>
          <a:xfrm>
            <a:off x="5113338" y="6999971"/>
            <a:ext cx="2197100" cy="2601230"/>
          </a:xfrm>
        </p:spPr>
      </p:pic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C3C2AC43-7B00-9FB1-FC28-81E2AA293B78}"/>
              </a:ext>
            </a:extLst>
          </p:cNvPr>
          <p:cNvSpPr txBox="1">
            <a:spLocks/>
          </p:cNvSpPr>
          <p:nvPr/>
        </p:nvSpPr>
        <p:spPr>
          <a:xfrm>
            <a:off x="457201" y="8435401"/>
            <a:ext cx="2197767" cy="116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Customizable for Each Location</a:t>
            </a:r>
          </a:p>
          <a:p>
            <a:r>
              <a:rPr lang="en-US" dirty="0"/>
              <a:t>Signage can be tailored to brand standards — including logo, color, layout, and messaging.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FDDBE4B-B3EB-E64E-DD6E-A4325FF8F383}"/>
              </a:ext>
            </a:extLst>
          </p:cNvPr>
          <p:cNvSpPr txBox="1">
            <a:spLocks/>
          </p:cNvSpPr>
          <p:nvPr/>
        </p:nvSpPr>
        <p:spPr>
          <a:xfrm>
            <a:off x="2787316" y="8435401"/>
            <a:ext cx="2197767" cy="116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Reduces Support Needs</a:t>
            </a:r>
          </a:p>
          <a:p>
            <a:r>
              <a:rPr lang="en-US" dirty="0"/>
              <a:t>Clear guidance minimizes guest confusion and reduces on-site staff interventions or help requests.</a:t>
            </a:r>
          </a:p>
        </p:txBody>
      </p:sp>
    </p:spTree>
    <p:extLst>
      <p:ext uri="{BB962C8B-B14F-4D97-AF65-F5344CB8AC3E}">
        <p14:creationId xmlns:p14="http://schemas.microsoft.com/office/powerpoint/2010/main" val="365496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D101E1-4DFC-CE82-CFC9-B6325DDB9D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2205337"/>
            <a:ext cx="3428998" cy="12945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Bolt360 gives parking operators an easier way to modernize access, streamline operations, and increase revenue without requiring major equipment upgrades or disruptive infrastructure changes.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92F9AD-9B52-6A58-BAAA-10FBA0325C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 dirty="0"/>
              <a:t>Frictionless Guest Experience</a:t>
            </a:r>
          </a:p>
          <a:p>
            <a:r>
              <a:rPr lang="en-US" dirty="0"/>
              <a:t>Delivers app-free entry, mobile payments, and fast exits for a smoother experience.</a:t>
            </a:r>
          </a:p>
        </p:txBody>
      </p:sp>
      <p:pic>
        <p:nvPicPr>
          <p:cNvPr id="3" name="Picture Placeholder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7BC2FD6-DACB-EA35-77EB-F237010F7FF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32922BB-8015-1307-B8C7-742E8D0C5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1" y="879499"/>
            <a:ext cx="5250425" cy="1261181"/>
          </a:xfrm>
        </p:spPr>
        <p:txBody>
          <a:bodyPr>
            <a:normAutofit/>
          </a:bodyPr>
          <a:lstStyle/>
          <a:p>
            <a:r>
              <a:rPr lang="en-US" dirty="0"/>
              <a:t>Why Operators Choose Bolt360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19FC969-10D3-B5A7-6097-C780F056C7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400" dirty="0"/>
              <a:t>Lower Operational Costs</a:t>
            </a:r>
          </a:p>
          <a:p>
            <a:r>
              <a:rPr lang="en-US" dirty="0"/>
              <a:t>Eliminates equipment upgrades, app maintenance, and guest support for hardware issues.</a:t>
            </a:r>
          </a:p>
        </p:txBody>
      </p:sp>
      <p:pic>
        <p:nvPicPr>
          <p:cNvPr id="9" name="Picture Placeholder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A1E49B3-91F8-4EF4-9C86-DBBF86BFDFE0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6698159-3FA3-0217-BC48-7259776FE4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1400" dirty="0"/>
              <a:t>Real-Time Operational Insights</a:t>
            </a:r>
          </a:p>
          <a:p>
            <a:r>
              <a:rPr lang="en-US" dirty="0"/>
              <a:t>Live dashboards provide instant visibility into usage trends, session history, and revenue.</a:t>
            </a:r>
          </a:p>
        </p:txBody>
      </p:sp>
      <p:pic>
        <p:nvPicPr>
          <p:cNvPr id="5" name="Picture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8816241-32FC-8F22-FEAD-D2473846EE10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8EE58AB-BCCC-498B-955C-6D5CBA7B332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7DE4039-113F-D0F2-DAB2-461936FD59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400" dirty="0"/>
              <a:t>Increased Revenue</a:t>
            </a:r>
          </a:p>
          <a:p>
            <a:r>
              <a:rPr lang="en-US" dirty="0"/>
              <a:t>Improves turnover, reduces drop-off, and boosts retention through stored payment history.</a:t>
            </a:r>
          </a:p>
        </p:txBody>
      </p:sp>
      <p:pic>
        <p:nvPicPr>
          <p:cNvPr id="7" name="Picture Placeholder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EFBBCA2-D23B-B16E-6681-D1E980A93160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2918FDF1-3B73-365B-1AD1-07438B4296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64038" y="8308975"/>
            <a:ext cx="2951162" cy="1166813"/>
          </a:xfrm>
        </p:spPr>
        <p:txBody>
          <a:bodyPr/>
          <a:lstStyle/>
          <a:p>
            <a:r>
              <a:rPr lang="en-US" sz="1400" dirty="0"/>
              <a:t>Continuous Reliable Access</a:t>
            </a:r>
          </a:p>
          <a:p>
            <a:r>
              <a:rPr lang="en-US" dirty="0"/>
              <a:t>Ensures uninterrupted entry and payment flow — even if PARCS equipment goes offline.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B3EF9CE-4987-80A1-F26A-FBC210740DFB}"/>
              </a:ext>
            </a:extLst>
          </p:cNvPr>
          <p:cNvSpPr txBox="1">
            <a:spLocks/>
          </p:cNvSpPr>
          <p:nvPr/>
        </p:nvSpPr>
        <p:spPr>
          <a:xfrm>
            <a:off x="457201" y="401264"/>
            <a:ext cx="2079524" cy="47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l" defTabSz="777240" rtl="0" eaLnBrk="1" latinLnBrk="0" hangingPunct="1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Benefits Overview</a:t>
            </a:r>
          </a:p>
        </p:txBody>
      </p:sp>
    </p:spTree>
    <p:extLst>
      <p:ext uri="{BB962C8B-B14F-4D97-AF65-F5344CB8AC3E}">
        <p14:creationId xmlns:p14="http://schemas.microsoft.com/office/powerpoint/2010/main" val="56990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AAD5F6FB-556E-7EEE-B535-17BC6ED0F2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117309"/>
            <a:ext cx="6018551" cy="935986"/>
          </a:xfrm>
        </p:spPr>
        <p:txBody>
          <a:bodyPr/>
          <a:lstStyle/>
          <a:p>
            <a:r>
              <a:rPr lang="en-US" dirty="0"/>
              <a:t>Bolt360 removes friction from every part of the parking journey by replacing hardware, tickets, and apps with a fast, mobile-first experience that encourages guest satisfaction, repeat visits, and long-term loyalty.</a:t>
            </a:r>
          </a:p>
        </p:txBody>
      </p:sp>
      <p:pic>
        <p:nvPicPr>
          <p:cNvPr id="3" name="Picture Placeholder 2" descr="A gate in a parking garage&#10;&#10;Description automatically generated">
            <a:extLst>
              <a:ext uri="{FF2B5EF4-FFF2-40B4-BE49-F238E27FC236}">
                <a16:creationId xmlns:a16="http://schemas.microsoft.com/office/drawing/2014/main" id="{59594D3A-29FE-821E-5A4C-520CB6CB7D2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223546"/>
            <a:ext cx="6853238" cy="3413063"/>
          </a:xfr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B7F20D8-F970-30E3-2D16-B3FCC304A6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127" y="7391545"/>
            <a:ext cx="3050500" cy="780343"/>
          </a:xfrm>
        </p:spPr>
        <p:txBody>
          <a:bodyPr>
            <a:normAutofit fontScale="92500"/>
          </a:bodyPr>
          <a:lstStyle/>
          <a:p>
            <a:r>
              <a:rPr lang="en-US" sz="1500" dirty="0"/>
              <a:t>App-Free Entry</a:t>
            </a:r>
          </a:p>
          <a:p>
            <a:r>
              <a:rPr lang="en-US" sz="1200" dirty="0"/>
              <a:t>Guests scan a QR code to enter — no apps, downloads, or login credentials required.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0CDDFBC-F56A-4073-CCAE-EF847DF543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06869"/>
            <a:ext cx="6857999" cy="1183070"/>
          </a:xfrm>
        </p:spPr>
        <p:txBody>
          <a:bodyPr>
            <a:normAutofit/>
          </a:bodyPr>
          <a:lstStyle/>
          <a:p>
            <a:r>
              <a:rPr lang="en-US" dirty="0"/>
              <a:t>Frictionless Guest Experience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AC6DEB72-0547-2FF8-7F4C-2664781364E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2857" y="8575420"/>
            <a:ext cx="3050500" cy="1004245"/>
          </a:xfrm>
        </p:spPr>
        <p:txBody>
          <a:bodyPr>
            <a:normAutofit/>
          </a:bodyPr>
          <a:lstStyle/>
          <a:p>
            <a:r>
              <a:rPr lang="en-US" sz="1500" dirty="0"/>
              <a:t>No Hardware Interaction</a:t>
            </a:r>
          </a:p>
          <a:p>
            <a:r>
              <a:rPr lang="en-US" sz="1100" dirty="0"/>
              <a:t>Removes the need for guests to use kiosks or keypads, reducing confusion and delays. </a:t>
            </a:r>
          </a:p>
        </p:txBody>
      </p:sp>
      <p:sp>
        <p:nvSpPr>
          <p:cNvPr id="49" name="Text Placeholder 43">
            <a:extLst>
              <a:ext uri="{FF2B5EF4-FFF2-40B4-BE49-F238E27FC236}">
                <a16:creationId xmlns:a16="http://schemas.microsoft.com/office/drawing/2014/main" id="{D9E62C01-5213-015F-9BAA-E0040D66729A}"/>
              </a:ext>
            </a:extLst>
          </p:cNvPr>
          <p:cNvSpPr txBox="1">
            <a:spLocks/>
          </p:cNvSpPr>
          <p:nvPr/>
        </p:nvSpPr>
        <p:spPr>
          <a:xfrm>
            <a:off x="4089130" y="7391545"/>
            <a:ext cx="3050500" cy="78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Text-Based Payments</a:t>
            </a:r>
          </a:p>
          <a:p>
            <a:r>
              <a:rPr lang="en-US" dirty="0"/>
              <a:t>A text link opens the secure mobile payment process with no account, login, or app setup.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2B335A94-7D71-2875-4858-488DFBC61653}"/>
              </a:ext>
            </a:extLst>
          </p:cNvPr>
          <p:cNvSpPr txBox="1">
            <a:spLocks/>
          </p:cNvSpPr>
          <p:nvPr/>
        </p:nvSpPr>
        <p:spPr>
          <a:xfrm>
            <a:off x="4081860" y="8575420"/>
            <a:ext cx="3050500" cy="121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77240" rtl="0" eaLnBrk="1" latinLnBrk="0" hangingPunct="1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Fast Exit Flow</a:t>
            </a:r>
          </a:p>
          <a:p>
            <a:r>
              <a:rPr lang="en-US" dirty="0"/>
              <a:t>Guests pay automatically and exit without stopping, improving turnover and reducing congestion.</a:t>
            </a:r>
            <a:endParaRPr lang="en-US" sz="140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2EA59CC-3526-B840-9CD3-C4DC224364A3}"/>
              </a:ext>
            </a:extLst>
          </p:cNvPr>
          <p:cNvSpPr txBox="1">
            <a:spLocks/>
          </p:cNvSpPr>
          <p:nvPr/>
        </p:nvSpPr>
        <p:spPr>
          <a:xfrm>
            <a:off x="457201" y="401264"/>
            <a:ext cx="2079524" cy="47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l" defTabSz="777240" rtl="0" eaLnBrk="1" latinLnBrk="0" hangingPunct="1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Benefit</a:t>
            </a:r>
          </a:p>
        </p:txBody>
      </p:sp>
    </p:spTree>
    <p:extLst>
      <p:ext uri="{BB962C8B-B14F-4D97-AF65-F5344CB8AC3E}">
        <p14:creationId xmlns:p14="http://schemas.microsoft.com/office/powerpoint/2010/main" val="333061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D418ACB-B7D9-561E-9990-0408CE4325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5362000"/>
            <a:ext cx="3428998" cy="1686871"/>
          </a:xfrm>
        </p:spPr>
        <p:txBody>
          <a:bodyPr>
            <a:normAutofit/>
          </a:bodyPr>
          <a:lstStyle/>
          <a:p>
            <a:r>
              <a:rPr lang="en-US" dirty="0"/>
              <a:t>Bolt360 helps operators reduce equipment, software, and labor expenses by eliminating the need for app support, in-lane maintenance, and costly hardware upgrades across both gated and ungated locations.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4AADE97-FB49-717C-BF6F-C030114F7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1" y="3675129"/>
            <a:ext cx="3428998" cy="1686871"/>
          </a:xfrm>
        </p:spPr>
        <p:txBody>
          <a:bodyPr/>
          <a:lstStyle/>
          <a:p>
            <a:r>
              <a:rPr lang="en-US" dirty="0"/>
              <a:t>Lower Operational Costs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5B3E8CFC-006A-8CFA-D8D1-F030F6208C7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1400" dirty="0"/>
              <a:t>Quick Installation</a:t>
            </a:r>
          </a:p>
          <a:p>
            <a:r>
              <a:rPr lang="en-US" dirty="0"/>
              <a:t>Deploy across your portfolio with no construction, downtime, or disruption to operations.</a:t>
            </a:r>
          </a:p>
        </p:txBody>
      </p:sp>
      <p:pic>
        <p:nvPicPr>
          <p:cNvPr id="11" name="Picture Placeholder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6DB4FC4-AA67-6DF8-5597-D6EA43D22583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985" r="-43985"/>
          <a:stretch/>
        </p:blipFill>
        <p:spPr/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66E4BB5-1FA6-291B-3EC8-EFEEF8BD082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1400" dirty="0"/>
              <a:t>No App Support Required</a:t>
            </a:r>
          </a:p>
          <a:p>
            <a:r>
              <a:rPr lang="en-US" dirty="0"/>
              <a:t>Eliminates the need to maintain, update, or troubleshoot guest apps across different devices. </a:t>
            </a:r>
          </a:p>
        </p:txBody>
      </p:sp>
      <p:pic>
        <p:nvPicPr>
          <p:cNvPr id="15" name="Picture Placeholder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CB58767-02F5-7464-90F9-F5263A8BE348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985" r="-43985"/>
          <a:stretch/>
        </p:blipFill>
        <p:spPr/>
      </p:pic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6256D6A-948E-FD9D-1688-5FC206955C1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400" dirty="0"/>
              <a:t>Zero Hardware Investment</a:t>
            </a:r>
          </a:p>
          <a:p>
            <a:r>
              <a:rPr lang="en-US" dirty="0"/>
              <a:t>Free to owners, Bolt360 installs on gate arms, reducing upfront and maintenance costs.</a:t>
            </a:r>
          </a:p>
        </p:txBody>
      </p:sp>
      <p:pic>
        <p:nvPicPr>
          <p:cNvPr id="9" name="Picture Placeholder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5C1C0A1-1A3A-B1BA-A2EB-961DB924D4DD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985" r="-43985"/>
          <a:stretch/>
        </p:blipFill>
        <p:spPr/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3068E0E-769F-CEFB-DC2F-F99B8143012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1400" dirty="0"/>
              <a:t>Minimal Downtime</a:t>
            </a:r>
          </a:p>
          <a:p>
            <a:r>
              <a:rPr lang="en-US" dirty="0"/>
              <a:t>Operates independently of PARCS equipment, ensuring it stays live during outages. </a:t>
            </a:r>
          </a:p>
        </p:txBody>
      </p:sp>
      <p:pic>
        <p:nvPicPr>
          <p:cNvPr id="13" name="Picture Placeholder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F3EDB6B-3BA2-B5C5-94B0-523B0131EE7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985" r="-43985"/>
          <a:stretch/>
        </p:blipFill>
        <p:spPr/>
      </p:pic>
      <p:pic>
        <p:nvPicPr>
          <p:cNvPr id="3" name="Picture Placeholder 2" descr="A person taking a picture of a car&#10;&#10;Description automatically generated">
            <a:extLst>
              <a:ext uri="{FF2B5EF4-FFF2-40B4-BE49-F238E27FC236}">
                <a16:creationId xmlns:a16="http://schemas.microsoft.com/office/drawing/2014/main" id="{79875150-1FB9-AFF2-5574-0381EF5CBE33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" name="Picture Placeholder 4" descr="A parking lot full of cars&#10;&#10;Description automatically generated">
            <a:extLst>
              <a:ext uri="{FF2B5EF4-FFF2-40B4-BE49-F238E27FC236}">
                <a16:creationId xmlns:a16="http://schemas.microsoft.com/office/drawing/2014/main" id="{AAA16236-7495-D900-8CBB-C518569204E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25F033-A342-3239-E082-A72F74D8A002}"/>
              </a:ext>
            </a:extLst>
          </p:cNvPr>
          <p:cNvCxnSpPr/>
          <p:nvPr/>
        </p:nvCxnSpPr>
        <p:spPr>
          <a:xfrm flipV="1">
            <a:off x="4610100" y="556165"/>
            <a:ext cx="647700" cy="491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F3266F-8961-E734-88FD-7FFA3595A4FB}"/>
              </a:ext>
            </a:extLst>
          </p:cNvPr>
          <p:cNvCxnSpPr/>
          <p:nvPr/>
        </p:nvCxnSpPr>
        <p:spPr>
          <a:xfrm flipV="1">
            <a:off x="4641183" y="5362000"/>
            <a:ext cx="647700" cy="491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05715BA-BF6B-A0D2-FECA-A2343AA046FD}"/>
              </a:ext>
            </a:extLst>
          </p:cNvPr>
          <p:cNvSpPr txBox="1">
            <a:spLocks/>
          </p:cNvSpPr>
          <p:nvPr/>
        </p:nvSpPr>
        <p:spPr>
          <a:xfrm>
            <a:off x="457201" y="3009419"/>
            <a:ext cx="2079524" cy="47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l" defTabSz="777240" rtl="0" eaLnBrk="1" latinLnBrk="0" hangingPunct="1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Benefit</a:t>
            </a:r>
          </a:p>
        </p:txBody>
      </p:sp>
    </p:spTree>
    <p:extLst>
      <p:ext uri="{BB962C8B-B14F-4D97-AF65-F5344CB8AC3E}">
        <p14:creationId xmlns:p14="http://schemas.microsoft.com/office/powerpoint/2010/main" val="215873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32D99D0-CF32-BD09-4C90-6FA5989621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7445455"/>
            <a:ext cx="3429000" cy="1464126"/>
          </a:xfrm>
        </p:spPr>
        <p:txBody>
          <a:bodyPr/>
          <a:lstStyle/>
          <a:p>
            <a:r>
              <a:rPr lang="en-US" dirty="0"/>
              <a:t>Bolt360 drives revenue by increasing parking turnover, reducing drop-off, and encouraging repeat visits — all while helping operators optimize pricing and recover revenue lost to friction in traditional systems.</a:t>
            </a:r>
          </a:p>
        </p:txBody>
      </p:sp>
      <p:pic>
        <p:nvPicPr>
          <p:cNvPr id="3" name="Picture Placeholder 2" descr="A city skyline with a graph&#10;&#10;Description automatically generated with medium confidence">
            <a:extLst>
              <a:ext uri="{FF2B5EF4-FFF2-40B4-BE49-F238E27FC236}">
                <a16:creationId xmlns:a16="http://schemas.microsoft.com/office/drawing/2014/main" id="{CB2A731E-3527-AD9D-4D6F-2B2DD84CF03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47231ED6-E091-2D43-1EDD-8504B09B12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1369" y="5498806"/>
            <a:ext cx="2979069" cy="4089989"/>
          </a:xfrm>
        </p:spPr>
        <p:txBody>
          <a:bodyPr>
            <a:normAutofit/>
          </a:bodyPr>
          <a:lstStyle/>
          <a:p>
            <a:r>
              <a:rPr lang="en-US" sz="1400" dirty="0"/>
              <a:t>Higher Turnover</a:t>
            </a:r>
          </a:p>
          <a:p>
            <a:r>
              <a:rPr lang="en-US" dirty="0"/>
              <a:t>Faster entry and exit flow allows more paid sessions per space during peak periods.</a:t>
            </a:r>
            <a:br>
              <a:rPr lang="en-US" sz="1100" dirty="0"/>
            </a:br>
            <a:endParaRPr lang="en-US" sz="1100" dirty="0"/>
          </a:p>
          <a:p>
            <a:r>
              <a:rPr lang="en-US" sz="1400" dirty="0"/>
              <a:t>Improved Retention</a:t>
            </a:r>
          </a:p>
          <a:p>
            <a:r>
              <a:rPr lang="en-US" dirty="0"/>
              <a:t>Returning customers pay faster with saved information, encouraging loyalty and repeat visits.</a:t>
            </a:r>
            <a:br>
              <a:rPr lang="en-US" dirty="0"/>
            </a:br>
            <a:endParaRPr lang="en-US" dirty="0"/>
          </a:p>
          <a:p>
            <a:r>
              <a:rPr lang="en-US" sz="1400" dirty="0"/>
              <a:t>Fewer Abandoned Sessions</a:t>
            </a:r>
          </a:p>
          <a:p>
            <a:r>
              <a:rPr lang="en-US" dirty="0"/>
              <a:t>App-free access and QR scanning prevent drop-off caused by slow apps or unclear instructions.</a:t>
            </a:r>
            <a:br>
              <a:rPr lang="en-US" dirty="0"/>
            </a:br>
            <a:endParaRPr lang="en-US" dirty="0"/>
          </a:p>
          <a:p>
            <a:r>
              <a:rPr lang="en-US" sz="1400" dirty="0"/>
              <a:t>Optimized Rate Strategy</a:t>
            </a:r>
          </a:p>
          <a:p>
            <a:r>
              <a:rPr lang="en-US" dirty="0"/>
              <a:t>Real-time data helps operators adjust pricing dynamically to capitalize on demand.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557CEBE-85AE-9883-77D6-62FDDC81C1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1" y="6268065"/>
            <a:ext cx="3429000" cy="1569372"/>
          </a:xfrm>
        </p:spPr>
        <p:txBody>
          <a:bodyPr>
            <a:normAutofit/>
          </a:bodyPr>
          <a:lstStyle/>
          <a:p>
            <a:r>
              <a:rPr lang="en-US" dirty="0"/>
              <a:t>Increased Revenue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10A2438-671A-BF83-F9EE-7D0991C1C3C8}"/>
              </a:ext>
            </a:extLst>
          </p:cNvPr>
          <p:cNvSpPr txBox="1">
            <a:spLocks/>
          </p:cNvSpPr>
          <p:nvPr/>
        </p:nvSpPr>
        <p:spPr>
          <a:xfrm>
            <a:off x="457201" y="5789830"/>
            <a:ext cx="2079524" cy="47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l" defTabSz="777240" rtl="0" eaLnBrk="1" latinLnBrk="0" hangingPunct="1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Poppins Light" panose="00000400000000000000" pitchFamily="2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Benefit</a:t>
            </a:r>
          </a:p>
        </p:txBody>
      </p:sp>
    </p:spTree>
    <p:extLst>
      <p:ext uri="{BB962C8B-B14F-4D97-AF65-F5344CB8AC3E}">
        <p14:creationId xmlns:p14="http://schemas.microsoft.com/office/powerpoint/2010/main" val="171225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Brand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les Deck Layout Template 2025" id="{75224574-9035-4BC0-B445-231A6B12C931}" vid="{84043D23-F29E-41DF-8E59-73476F7BEB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DA0AFF28E764C9A35199571ADB5F9" ma:contentTypeVersion="27" ma:contentTypeDescription="Create a new document." ma:contentTypeScope="" ma:versionID="cacfcf6a0be916b3d819b0bd10fd5294">
  <xsd:schema xmlns:xsd="http://www.w3.org/2001/XMLSchema" xmlns:xs="http://www.w3.org/2001/XMLSchema" xmlns:p="http://schemas.microsoft.com/office/2006/metadata/properties" xmlns:ns2="1d32bb9d-a561-45bf-a407-f4fb7d231afe" xmlns:ns3="c487af05-b048-4a07-83c3-4eb1816455c2" targetNamespace="http://schemas.microsoft.com/office/2006/metadata/properties" ma:root="true" ma:fieldsID="a5fb6255ef048f664fc3f80edfe3d066" ns2:_="" ns3:_="">
    <xsd:import namespace="1d32bb9d-a561-45bf-a407-f4fb7d231afe"/>
    <xsd:import namespace="c487af05-b048-4a07-83c3-4eb1816455c2"/>
    <xsd:element name="properties">
      <xsd:complexType>
        <xsd:sequence>
          <xsd:element name="documentManagement">
            <xsd:complexType>
              <xsd:all>
                <xsd:element ref="ns2:Thumbnail" minOccurs="0"/>
                <xsd:element ref="ns2:ReleaseDate" minOccurs="0"/>
                <xsd:element ref="ns2:Format" minOccurs="0"/>
                <xsd:element ref="ns2:Content" minOccurs="0"/>
                <xsd:element ref="ns2:Status" minOccurs="0"/>
                <xsd:element ref="ns2:Notes" minOccurs="0"/>
                <xsd:element ref="ns2:Rights" minOccurs="0"/>
                <xsd:element ref="ns2:Regions" minOccurs="0"/>
                <xsd:element ref="ns2:Date" minOccurs="0"/>
                <xsd:element ref="ns2:Topic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2bb9d-a561-45bf-a407-f4fb7d231afe" elementFormDefault="qualified">
    <xsd:import namespace="http://schemas.microsoft.com/office/2006/documentManagement/types"/>
    <xsd:import namespace="http://schemas.microsoft.com/office/infopath/2007/PartnerControls"/>
    <xsd:element name="Thumbnail" ma:index="2" nillable="true" ma:displayName="Thumbnail" ma:format="Thumbnail" ma:internalName="Thumbnail" ma:readOnly="false">
      <xsd:simpleType>
        <xsd:restriction base="dms:Unknown"/>
      </xsd:simpleType>
    </xsd:element>
    <xsd:element name="ReleaseDate" ma:index="3" nillable="true" ma:displayName="Release date" ma:format="DateOnly" ma:internalName="ReleaseDate" ma:readOnly="false">
      <xsd:simpleType>
        <xsd:restriction base="dms:DateTime"/>
      </xsd:simpleType>
    </xsd:element>
    <xsd:element name="Format" ma:index="4" nillable="true" ma:displayName="Format" ma:format="Dropdown" ma:internalName="Format">
      <xsd:simpleType>
        <xsd:restriction base="dms:Choice">
          <xsd:enumeration value="PDF"/>
          <xsd:enumeration value="Compressed PDF"/>
          <xsd:enumeration value="PowerPoint"/>
        </xsd:restriction>
      </xsd:simpleType>
    </xsd:element>
    <xsd:element name="Content" ma:index="5" nillable="true" ma:displayName="Content" ma:format="Dropdown" ma:internalName="Content" ma:readOnly="false">
      <xsd:simpleType>
        <xsd:restriction base="dms:Choice">
          <xsd:enumeration value="Case Study"/>
          <xsd:enumeration value="One-pager"/>
          <xsd:enumeration value="Sales Deck"/>
        </xsd:restriction>
      </xsd:simpleType>
    </xsd:element>
    <xsd:element name="Status" ma:index="6" nillable="true" ma:displayName="Vertical" ma:format="Dropdown" ma:internalName="Statu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irports"/>
                        <xsd:enumeration value="Class A Office"/>
                        <xsd:enumeration value="Commercial"/>
                        <xsd:enumeration value="Healthcare"/>
                        <xsd:enumeration value="Hospitality"/>
                        <xsd:enumeration value="Mobility"/>
                        <xsd:enumeration value="Residential"/>
                        <xsd:enumeration value="Stadium"/>
                        <xsd:enumeration value="University"/>
                        <xsd:enumeration value="Event"/>
                        <xsd:enumeration value="Municipalit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otes" ma:index="7" nillable="true" ma:displayName="Technology" ma:format="Dropdown" ma:internalName="Not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loudpark Command"/>
                    <xsd:enumeration value="Lightning Pay"/>
                    <xsd:enumeration value="EnforceLite"/>
                    <xsd:enumeration value="Virtual Valet"/>
                  </xsd:restriction>
                </xsd:simpleType>
              </xsd:element>
            </xsd:sequence>
          </xsd:extension>
        </xsd:complexContent>
      </xsd:complexType>
    </xsd:element>
    <xsd:element name="Rights" ma:index="8" nillable="true" ma:displayName="Services" ma:format="Dropdown" ma:internalName="Right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Electrification"/>
                        <xsd:enumeration value="Marketing"/>
                        <xsd:enumeration value="Shuttles"/>
                        <xsd:enumeration value="Transportation"/>
                        <xsd:enumeration value="Valet"/>
                        <xsd:enumeration value="Ancillary Services"/>
                        <xsd:enumeration value="PARCS Equipment"/>
                        <xsd:enumeration value="Cloudpark Technology"/>
                        <xsd:enumeration value="Stacked Parking"/>
                        <xsd:enumeration value="Brand Standard Reviews"/>
                        <xsd:enumeration value="TDM"/>
                        <xsd:enumeration value="Micromobility"/>
                        <xsd:enumeration value="Concierge"/>
                        <xsd:enumeration value="Training"/>
                        <xsd:enumeration value="EV Charging"/>
                        <xsd:enumeration value="Healthcare Specialties"/>
                        <xsd:enumeration value="Bell &amp; Door Services"/>
                        <xsd:enumeration value="License Plate Recognition"/>
                        <xsd:enumeration value="Signage"/>
                        <xsd:enumeration value="Reputation Management"/>
                        <xsd:enumeration value="Consultation"/>
                        <xsd:enumeration value="Reporting"/>
                        <xsd:enumeration value="Yield Management"/>
                        <xsd:enumeration value="Aggregator Management"/>
                        <xsd:enumeration value="Rate Optimization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Regions" ma:index="9" nillable="true" ma:displayName="Regions" ma:format="Dropdown" ma:internalName="Regions" ma:readOnly="false">
      <xsd:simpleType>
        <xsd:restriction base="dms:Choice">
          <xsd:enumeration value="Northeast"/>
          <xsd:enumeration value="New York-New Jersey"/>
          <xsd:enumeration value="Connecticut"/>
          <xsd:enumeration value="Mid-Atlantic"/>
          <xsd:enumeration value="Southeast"/>
          <xsd:enumeration value="Midwest"/>
          <xsd:enumeration value="Mountain"/>
          <xsd:enumeration value="Texas"/>
          <xsd:enumeration value="Northern CA &amp; Northwest"/>
          <xsd:enumeration value="Southern California"/>
        </xsd:restriction>
      </xsd:simpleType>
    </xsd:element>
    <xsd:element name="Date" ma:index="16" nillable="true" ma:displayName="Date" ma:format="Dropdown" ma:internalName="Date">
      <xsd:simpleType>
        <xsd:union memberTypes="dms:Text">
          <xsd:simpleType>
            <xsd:restriction base="dms:Choice">
              <xsd:enumeration value="January 2024"/>
              <xsd:enumeration value="February 2024"/>
              <xsd:enumeration value="March 2024"/>
              <xsd:enumeration value="April 2024"/>
              <xsd:enumeration value="May 2024"/>
              <xsd:enumeration value="December 2023"/>
              <xsd:enumeration value="July 2023"/>
              <xsd:enumeration value="April 2023"/>
              <xsd:enumeration value="Pre-2020"/>
              <xsd:enumeration value="August 2023"/>
            </xsd:restriction>
          </xsd:simpleType>
        </xsd:union>
      </xsd:simpleType>
    </xsd:element>
    <xsd:element name="Topic" ma:index="17" nillable="true" ma:displayName="Topic" ma:format="Dropdown" ma:internalName="Topic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Revenue Generation"/>
                        <xsd:enumeration value="Customer Service"/>
                        <xsd:enumeration value="Cost Savings"/>
                        <xsd:enumeration value="Growth"/>
                        <xsd:enumeration value="Training"/>
                        <xsd:enumeration value="Transition"/>
                        <xsd:enumeration value="Local Presence"/>
                        <xsd:enumeration value="About Us"/>
                        <xsd:enumeration value="Overview"/>
                        <xsd:enumeration value="Technology"/>
                        <xsd:enumeration value="Service"/>
                        <xsd:enumeration value="Benefit"/>
                        <xsd:enumeration value="Company Info"/>
                        <xsd:enumeration value="5 Questions"/>
                        <xsd:enumeration value="Marketing"/>
                        <xsd:enumeration value="Self-Parking"/>
                        <xsd:enumeration value="EV Charging"/>
                        <xsd:enumeration value="Ancillary Services"/>
                        <xsd:enumeration value="Reputation Management"/>
                        <xsd:enumeration value="Tenant Lease Analysis"/>
                        <xsd:enumeration value="PARCS Equipment"/>
                        <xsd:enumeration value="Reporting"/>
                        <xsd:enumeration value="Yield Management"/>
                        <xsd:enumeration value="Aggregator Management"/>
                        <xsd:enumeration value="Rate Optimization"/>
                        <xsd:enumeration value="Safety"/>
                        <xsd:enumeration value="Signag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e3e68183-46f2-4b52-96e7-71250e3c1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7af05-b048-4a07-83c3-4eb1816455c2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ac3f5e5-0595-4093-b567-940775fa7b76}" ma:internalName="TaxCatchAll" ma:showField="CatchAllData" ma:web="c487af05-b048-4a07-83c3-4eb1816455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easeDate xmlns="1d32bb9d-a561-45bf-a407-f4fb7d231afe" xsi:nil="true"/>
    <Topic xmlns="1d32bb9d-a561-45bf-a407-f4fb7d231afe" xsi:nil="true"/>
    <lcf76f155ced4ddcb4097134ff3c332f xmlns="1d32bb9d-a561-45bf-a407-f4fb7d231afe">
      <Terms xmlns="http://schemas.microsoft.com/office/infopath/2007/PartnerControls"/>
    </lcf76f155ced4ddcb4097134ff3c332f>
    <Thumbnail xmlns="1d32bb9d-a561-45bf-a407-f4fb7d231afe" xsi:nil="true"/>
    <Date xmlns="1d32bb9d-a561-45bf-a407-f4fb7d231afe" xsi:nil="true"/>
    <Notes xmlns="1d32bb9d-a561-45bf-a407-f4fb7d231afe" xsi:nil="true"/>
    <TaxCatchAll xmlns="c487af05-b048-4a07-83c3-4eb1816455c2" xsi:nil="true"/>
    <Rights xmlns="1d32bb9d-a561-45bf-a407-f4fb7d231afe" xsi:nil="true"/>
    <Regions xmlns="1d32bb9d-a561-45bf-a407-f4fb7d231afe" xsi:nil="true"/>
    <Status xmlns="1d32bb9d-a561-45bf-a407-f4fb7d231afe" xsi:nil="true"/>
    <Content xmlns="1d32bb9d-a561-45bf-a407-f4fb7d231afe" xsi:nil="true"/>
    <Format xmlns="1d32bb9d-a561-45bf-a407-f4fb7d231af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B50385-D80A-42DF-B759-D879FD7D81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2bb9d-a561-45bf-a407-f4fb7d231afe"/>
    <ds:schemaRef ds:uri="c487af05-b048-4a07-83c3-4eb181645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16C058-94BE-4C3A-AC1A-98EF86BA3D19}">
  <ds:schemaRefs>
    <ds:schemaRef ds:uri="http://schemas.microsoft.com/office/2006/metadata/properties"/>
    <ds:schemaRef ds:uri="http://schemas.microsoft.com/office/infopath/2007/PartnerControls"/>
    <ds:schemaRef ds:uri="1d32bb9d-a561-45bf-a407-f4fb7d231afe"/>
    <ds:schemaRef ds:uri="c487af05-b048-4a07-83c3-4eb1816455c2"/>
  </ds:schemaRefs>
</ds:datastoreItem>
</file>

<file path=customXml/itemProps3.xml><?xml version="1.0" encoding="utf-8"?>
<ds:datastoreItem xmlns:ds="http://schemas.openxmlformats.org/officeDocument/2006/customXml" ds:itemID="{0C5EACE2-FF64-4025-BCEE-E6412BEFB8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Sales Deck Layout Template 2025</Template>
  <TotalTime>4060</TotalTime>
  <Words>1445</Words>
  <Application>Microsoft Office PowerPoint</Application>
  <PresentationFormat>Custom</PresentationFormat>
  <Paragraphs>145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Helvetica</vt:lpstr>
      <vt:lpstr>Poppins</vt:lpstr>
      <vt:lpstr>Poppins Light</vt:lpstr>
      <vt:lpstr>Poppins SemiBold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Rotkowitz</dc:creator>
  <cp:lastModifiedBy>Betsy Marone</cp:lastModifiedBy>
  <cp:revision>11</cp:revision>
  <dcterms:created xsi:type="dcterms:W3CDTF">2025-05-01T12:30:59Z</dcterms:created>
  <dcterms:modified xsi:type="dcterms:W3CDTF">2025-08-08T18:48:11Z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0x010100FFBDA0AFF28E764C9A35199571ADB5F9</vt:lpwstr>
  </property>
  <property fmtid="{D5CDD505-2E9C-101B-9397-08002B2CF9AE}" pid="3" name="MediaServiceImageTags">
    <vt:lpwstr/>
  </property>
</Properties>
</file>