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72" r:id="rId5"/>
    <p:sldId id="269" r:id="rId6"/>
    <p:sldId id="274" r:id="rId7"/>
    <p:sldId id="275" r:id="rId8"/>
    <p:sldId id="276" r:id="rId9"/>
    <p:sldId id="277" r:id="rId10"/>
    <p:sldId id="270" r:id="rId11"/>
    <p:sldId id="278" r:id="rId12"/>
    <p:sldId id="279" r:id="rId13"/>
    <p:sldId id="263" r:id="rId14"/>
    <p:sldId id="266" r:id="rId15"/>
    <p:sldId id="281" r:id="rId16"/>
    <p:sldId id="290" r:id="rId17"/>
    <p:sldId id="295" r:id="rId18"/>
    <p:sldId id="282" r:id="rId19"/>
    <p:sldId id="296" r:id="rId20"/>
    <p:sldId id="280" r:id="rId21"/>
    <p:sldId id="260" r:id="rId22"/>
    <p:sldId id="292" r:id="rId23"/>
    <p:sldId id="302" r:id="rId24"/>
    <p:sldId id="303" r:id="rId25"/>
    <p:sldId id="289" r:id="rId26"/>
    <p:sldId id="30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408" userDrawn="1">
          <p15:clr>
            <a:srgbClr val="A4A3A4"/>
          </p15:clr>
        </p15:guide>
        <p15:guide id="3" pos="5568" userDrawn="1">
          <p15:clr>
            <a:srgbClr val="A4A3A4"/>
          </p15:clr>
        </p15:guide>
        <p15:guide id="5" orient="horz" pos="17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8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7"/>
    <p:restoredTop sz="94728"/>
  </p:normalViewPr>
  <p:slideViewPr>
    <p:cSldViewPr snapToGrid="0" snapToObjects="1" showGuides="1">
      <p:cViewPr varScale="1">
        <p:scale>
          <a:sx n="99" d="100"/>
          <a:sy n="99" d="100"/>
        </p:scale>
        <p:origin x="360" y="168"/>
      </p:cViewPr>
      <p:guideLst>
        <p:guide orient="horz" pos="1440"/>
        <p:guide pos="408"/>
        <p:guide pos="5568"/>
        <p:guide orient="horz" pos="17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D1C5EF-9A3E-0C4C-A112-64345970C507}" type="doc">
      <dgm:prSet loTypeId="urn:microsoft.com/office/officeart/2005/8/layout/default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67FCA8-EF12-B748-A17D-7C0BAAD96E81}">
      <dgm:prSet phldrT="[Text]"/>
      <dgm:spPr/>
      <dgm:t>
        <a:bodyPr/>
        <a:lstStyle/>
        <a:p>
          <a:r>
            <a:rPr lang="en-US"/>
            <a:t>Scalability</a:t>
          </a:r>
        </a:p>
      </dgm:t>
    </dgm:pt>
    <dgm:pt modelId="{343527F6-6CBD-1F48-B60D-4B0D20975CE5}" type="parTrans" cxnId="{62FE5064-776A-7B4B-B528-1E863BBD49FF}">
      <dgm:prSet/>
      <dgm:spPr/>
      <dgm:t>
        <a:bodyPr/>
        <a:lstStyle/>
        <a:p>
          <a:endParaRPr lang="en-US"/>
        </a:p>
      </dgm:t>
    </dgm:pt>
    <dgm:pt modelId="{704E678D-4A4C-9C43-AAC2-2F4FDE070400}" type="sibTrans" cxnId="{62FE5064-776A-7B4B-B528-1E863BBD49FF}">
      <dgm:prSet/>
      <dgm:spPr/>
      <dgm:t>
        <a:bodyPr/>
        <a:lstStyle/>
        <a:p>
          <a:endParaRPr lang="en-US"/>
        </a:p>
      </dgm:t>
    </dgm:pt>
    <dgm:pt modelId="{9F08C6FE-1F27-F44B-B3FB-58D6F17CBFAC}">
      <dgm:prSet phldrT="[Text]"/>
      <dgm:spPr/>
      <dgm:t>
        <a:bodyPr/>
        <a:lstStyle/>
        <a:p>
          <a:r>
            <a:rPr lang="en-US" dirty="0"/>
            <a:t>Reliability</a:t>
          </a:r>
        </a:p>
      </dgm:t>
    </dgm:pt>
    <dgm:pt modelId="{1BAD3F69-934F-A644-855C-7EC3E44F5BE5}" type="parTrans" cxnId="{428E774B-6577-0A49-8678-D0345F92E0D2}">
      <dgm:prSet/>
      <dgm:spPr/>
      <dgm:t>
        <a:bodyPr/>
        <a:lstStyle/>
        <a:p>
          <a:endParaRPr lang="en-US"/>
        </a:p>
      </dgm:t>
    </dgm:pt>
    <dgm:pt modelId="{E0C4113E-09BF-D540-856C-78C0F74A6F2F}" type="sibTrans" cxnId="{428E774B-6577-0A49-8678-D0345F92E0D2}">
      <dgm:prSet/>
      <dgm:spPr/>
      <dgm:t>
        <a:bodyPr/>
        <a:lstStyle/>
        <a:p>
          <a:endParaRPr lang="en-US"/>
        </a:p>
      </dgm:t>
    </dgm:pt>
    <dgm:pt modelId="{C8E14D96-6B2A-7149-9F36-333D673133D7}">
      <dgm:prSet phldrT="[Text]"/>
      <dgm:spPr/>
      <dgm:t>
        <a:bodyPr/>
        <a:lstStyle/>
        <a:p>
          <a:r>
            <a:rPr lang="en-US" dirty="0"/>
            <a:t>Security</a:t>
          </a:r>
        </a:p>
      </dgm:t>
    </dgm:pt>
    <dgm:pt modelId="{75309346-605F-D640-8E3D-01A533BA055D}" type="parTrans" cxnId="{B3FAACCA-981A-D840-9D22-FED68EE24045}">
      <dgm:prSet/>
      <dgm:spPr/>
      <dgm:t>
        <a:bodyPr/>
        <a:lstStyle/>
        <a:p>
          <a:endParaRPr lang="en-US"/>
        </a:p>
      </dgm:t>
    </dgm:pt>
    <dgm:pt modelId="{EE993BE7-2A05-F146-843D-638AE02990DB}" type="sibTrans" cxnId="{B3FAACCA-981A-D840-9D22-FED68EE24045}">
      <dgm:prSet/>
      <dgm:spPr/>
      <dgm:t>
        <a:bodyPr/>
        <a:lstStyle/>
        <a:p>
          <a:endParaRPr lang="en-US"/>
        </a:p>
      </dgm:t>
    </dgm:pt>
    <dgm:pt modelId="{C483791E-154E-CC4D-84F4-5ADF4473EC85}">
      <dgm:prSet phldrT="[Text]"/>
      <dgm:spPr/>
      <dgm:t>
        <a:bodyPr/>
        <a:lstStyle/>
        <a:p>
          <a:r>
            <a:rPr lang="en-US" dirty="0"/>
            <a:t>Universal Access</a:t>
          </a:r>
        </a:p>
      </dgm:t>
    </dgm:pt>
    <dgm:pt modelId="{47282362-EF53-5E41-833C-DC26A029222B}" type="parTrans" cxnId="{B2877EDF-A669-BF41-8A6A-DDDF1B04A3B9}">
      <dgm:prSet/>
      <dgm:spPr/>
      <dgm:t>
        <a:bodyPr/>
        <a:lstStyle/>
        <a:p>
          <a:endParaRPr lang="en-US"/>
        </a:p>
      </dgm:t>
    </dgm:pt>
    <dgm:pt modelId="{3D063A1B-EBDA-EA48-8AF2-979A1C6E5625}" type="sibTrans" cxnId="{B2877EDF-A669-BF41-8A6A-DDDF1B04A3B9}">
      <dgm:prSet/>
      <dgm:spPr/>
      <dgm:t>
        <a:bodyPr/>
        <a:lstStyle/>
        <a:p>
          <a:endParaRPr lang="en-US"/>
        </a:p>
      </dgm:t>
    </dgm:pt>
    <dgm:pt modelId="{FE056FF1-46B4-E043-A438-FBE84F7FFAF5}">
      <dgm:prSet phldrT="[Text]"/>
      <dgm:spPr/>
      <dgm:t>
        <a:bodyPr/>
        <a:lstStyle/>
        <a:p>
          <a:r>
            <a:rPr lang="en-US" dirty="0"/>
            <a:t>Reduced Maintenance</a:t>
          </a:r>
        </a:p>
      </dgm:t>
    </dgm:pt>
    <dgm:pt modelId="{E1697C98-40E8-3C44-AEFE-8C1558EDBB13}" type="parTrans" cxnId="{E622499C-A9D3-B14A-949F-9F0D8E59B7A6}">
      <dgm:prSet/>
      <dgm:spPr/>
      <dgm:t>
        <a:bodyPr/>
        <a:lstStyle/>
        <a:p>
          <a:endParaRPr lang="en-US"/>
        </a:p>
      </dgm:t>
    </dgm:pt>
    <dgm:pt modelId="{51C210B3-84B4-4C42-9446-9E5A5B14CB5E}" type="sibTrans" cxnId="{E622499C-A9D3-B14A-949F-9F0D8E59B7A6}">
      <dgm:prSet/>
      <dgm:spPr/>
      <dgm:t>
        <a:bodyPr/>
        <a:lstStyle/>
        <a:p>
          <a:endParaRPr lang="en-US"/>
        </a:p>
      </dgm:t>
    </dgm:pt>
    <dgm:pt modelId="{54F1C3F3-60CD-8049-AE38-3ACA64E99BCF}">
      <dgm:prSet phldrT="[Text]"/>
      <dgm:spPr/>
      <dgm:t>
        <a:bodyPr/>
        <a:lstStyle/>
        <a:p>
          <a:r>
            <a:rPr lang="en-US" dirty="0"/>
            <a:t>Greater Value</a:t>
          </a:r>
        </a:p>
      </dgm:t>
    </dgm:pt>
    <dgm:pt modelId="{5627C4EC-B37F-1841-80A9-DB60DE653EBE}" type="parTrans" cxnId="{D417B95C-D059-9147-BB33-602CC0F76A5A}">
      <dgm:prSet/>
      <dgm:spPr/>
      <dgm:t>
        <a:bodyPr/>
        <a:lstStyle/>
        <a:p>
          <a:endParaRPr lang="en-US"/>
        </a:p>
      </dgm:t>
    </dgm:pt>
    <dgm:pt modelId="{703A51FB-0F3D-B345-AC8F-B57C40EC3BD7}" type="sibTrans" cxnId="{D417B95C-D059-9147-BB33-602CC0F76A5A}">
      <dgm:prSet/>
      <dgm:spPr/>
      <dgm:t>
        <a:bodyPr/>
        <a:lstStyle/>
        <a:p>
          <a:endParaRPr lang="en-US"/>
        </a:p>
      </dgm:t>
    </dgm:pt>
    <dgm:pt modelId="{982BE144-CD7A-3B4A-BF48-CB1FEB3E56A3}" type="pres">
      <dgm:prSet presAssocID="{67D1C5EF-9A3E-0C4C-A112-64345970C507}" presName="diagram" presStyleCnt="0">
        <dgm:presLayoutVars>
          <dgm:dir/>
          <dgm:resizeHandles val="exact"/>
        </dgm:presLayoutVars>
      </dgm:prSet>
      <dgm:spPr/>
    </dgm:pt>
    <dgm:pt modelId="{0D077D17-5316-0C4F-A52A-6C824C8C6AE2}" type="pres">
      <dgm:prSet presAssocID="{2F67FCA8-EF12-B748-A17D-7C0BAAD96E81}" presName="node" presStyleLbl="node1" presStyleIdx="0" presStyleCnt="6">
        <dgm:presLayoutVars>
          <dgm:bulletEnabled val="1"/>
        </dgm:presLayoutVars>
      </dgm:prSet>
      <dgm:spPr/>
    </dgm:pt>
    <dgm:pt modelId="{30F87280-A6EA-A540-AAC2-46D75958D701}" type="pres">
      <dgm:prSet presAssocID="{704E678D-4A4C-9C43-AAC2-2F4FDE070400}" presName="sibTrans" presStyleCnt="0"/>
      <dgm:spPr/>
    </dgm:pt>
    <dgm:pt modelId="{775425E1-D732-5249-B42F-46B395C85FCD}" type="pres">
      <dgm:prSet presAssocID="{9F08C6FE-1F27-F44B-B3FB-58D6F17CBFAC}" presName="node" presStyleLbl="node1" presStyleIdx="1" presStyleCnt="6">
        <dgm:presLayoutVars>
          <dgm:bulletEnabled val="1"/>
        </dgm:presLayoutVars>
      </dgm:prSet>
      <dgm:spPr/>
    </dgm:pt>
    <dgm:pt modelId="{795AC983-CC20-E843-A3B0-F60772F52DC1}" type="pres">
      <dgm:prSet presAssocID="{E0C4113E-09BF-D540-856C-78C0F74A6F2F}" presName="sibTrans" presStyleCnt="0"/>
      <dgm:spPr/>
    </dgm:pt>
    <dgm:pt modelId="{49AD3A2B-B12B-964D-80D5-68412EA58F91}" type="pres">
      <dgm:prSet presAssocID="{C8E14D96-6B2A-7149-9F36-333D673133D7}" presName="node" presStyleLbl="node1" presStyleIdx="2" presStyleCnt="6">
        <dgm:presLayoutVars>
          <dgm:bulletEnabled val="1"/>
        </dgm:presLayoutVars>
      </dgm:prSet>
      <dgm:spPr/>
    </dgm:pt>
    <dgm:pt modelId="{700A76A4-7475-2542-829E-6119C8895525}" type="pres">
      <dgm:prSet presAssocID="{EE993BE7-2A05-F146-843D-638AE02990DB}" presName="sibTrans" presStyleCnt="0"/>
      <dgm:spPr/>
    </dgm:pt>
    <dgm:pt modelId="{4C20BCA0-216D-6B4B-9846-8F6C6E3D009E}" type="pres">
      <dgm:prSet presAssocID="{C483791E-154E-CC4D-84F4-5ADF4473EC85}" presName="node" presStyleLbl="node1" presStyleIdx="3" presStyleCnt="6">
        <dgm:presLayoutVars>
          <dgm:bulletEnabled val="1"/>
        </dgm:presLayoutVars>
      </dgm:prSet>
      <dgm:spPr/>
    </dgm:pt>
    <dgm:pt modelId="{1516910B-39B5-A84B-BEF9-BBAA3A8F94F5}" type="pres">
      <dgm:prSet presAssocID="{3D063A1B-EBDA-EA48-8AF2-979A1C6E5625}" presName="sibTrans" presStyleCnt="0"/>
      <dgm:spPr/>
    </dgm:pt>
    <dgm:pt modelId="{C8A7E89A-EA99-D84F-86CA-3356DC6F9411}" type="pres">
      <dgm:prSet presAssocID="{FE056FF1-46B4-E043-A438-FBE84F7FFAF5}" presName="node" presStyleLbl="node1" presStyleIdx="4" presStyleCnt="6">
        <dgm:presLayoutVars>
          <dgm:bulletEnabled val="1"/>
        </dgm:presLayoutVars>
      </dgm:prSet>
      <dgm:spPr/>
    </dgm:pt>
    <dgm:pt modelId="{3C3F3E9E-40EB-BA46-95F7-B89AE7169441}" type="pres">
      <dgm:prSet presAssocID="{51C210B3-84B4-4C42-9446-9E5A5B14CB5E}" presName="sibTrans" presStyleCnt="0"/>
      <dgm:spPr/>
    </dgm:pt>
    <dgm:pt modelId="{EA28FB0D-08A5-924B-8136-4D33BA6CC424}" type="pres">
      <dgm:prSet presAssocID="{54F1C3F3-60CD-8049-AE38-3ACA64E99BCF}" presName="node" presStyleLbl="node1" presStyleIdx="5" presStyleCnt="6">
        <dgm:presLayoutVars>
          <dgm:bulletEnabled val="1"/>
        </dgm:presLayoutVars>
      </dgm:prSet>
      <dgm:spPr/>
    </dgm:pt>
  </dgm:ptLst>
  <dgm:cxnLst>
    <dgm:cxn modelId="{169F1747-4C7F-0447-90A9-26900266736F}" type="presOf" srcId="{FE056FF1-46B4-E043-A438-FBE84F7FFAF5}" destId="{C8A7E89A-EA99-D84F-86CA-3356DC6F9411}" srcOrd="0" destOrd="0" presId="urn:microsoft.com/office/officeart/2005/8/layout/default"/>
    <dgm:cxn modelId="{428E774B-6577-0A49-8678-D0345F92E0D2}" srcId="{67D1C5EF-9A3E-0C4C-A112-64345970C507}" destId="{9F08C6FE-1F27-F44B-B3FB-58D6F17CBFAC}" srcOrd="1" destOrd="0" parTransId="{1BAD3F69-934F-A644-855C-7EC3E44F5BE5}" sibTransId="{E0C4113E-09BF-D540-856C-78C0F74A6F2F}"/>
    <dgm:cxn modelId="{D097F158-349F-E143-A4CB-45F593CD27D4}" type="presOf" srcId="{9F08C6FE-1F27-F44B-B3FB-58D6F17CBFAC}" destId="{775425E1-D732-5249-B42F-46B395C85FCD}" srcOrd="0" destOrd="0" presId="urn:microsoft.com/office/officeart/2005/8/layout/default"/>
    <dgm:cxn modelId="{D417B95C-D059-9147-BB33-602CC0F76A5A}" srcId="{67D1C5EF-9A3E-0C4C-A112-64345970C507}" destId="{54F1C3F3-60CD-8049-AE38-3ACA64E99BCF}" srcOrd="5" destOrd="0" parTransId="{5627C4EC-B37F-1841-80A9-DB60DE653EBE}" sibTransId="{703A51FB-0F3D-B345-AC8F-B57C40EC3BD7}"/>
    <dgm:cxn modelId="{62FE5064-776A-7B4B-B528-1E863BBD49FF}" srcId="{67D1C5EF-9A3E-0C4C-A112-64345970C507}" destId="{2F67FCA8-EF12-B748-A17D-7C0BAAD96E81}" srcOrd="0" destOrd="0" parTransId="{343527F6-6CBD-1F48-B60D-4B0D20975CE5}" sibTransId="{704E678D-4A4C-9C43-AAC2-2F4FDE070400}"/>
    <dgm:cxn modelId="{71698C6C-90EA-FA4F-8D47-7396BEC1527E}" type="presOf" srcId="{C8E14D96-6B2A-7149-9F36-333D673133D7}" destId="{49AD3A2B-B12B-964D-80D5-68412EA58F91}" srcOrd="0" destOrd="0" presId="urn:microsoft.com/office/officeart/2005/8/layout/default"/>
    <dgm:cxn modelId="{C1A69B82-7A0E-DB45-B96F-23AD57629806}" type="presOf" srcId="{2F67FCA8-EF12-B748-A17D-7C0BAAD96E81}" destId="{0D077D17-5316-0C4F-A52A-6C824C8C6AE2}" srcOrd="0" destOrd="0" presId="urn:microsoft.com/office/officeart/2005/8/layout/default"/>
    <dgm:cxn modelId="{8DF0E18E-E7DA-B74C-94E8-647D6462B11A}" type="presOf" srcId="{C483791E-154E-CC4D-84F4-5ADF4473EC85}" destId="{4C20BCA0-216D-6B4B-9846-8F6C6E3D009E}" srcOrd="0" destOrd="0" presId="urn:microsoft.com/office/officeart/2005/8/layout/default"/>
    <dgm:cxn modelId="{E622499C-A9D3-B14A-949F-9F0D8E59B7A6}" srcId="{67D1C5EF-9A3E-0C4C-A112-64345970C507}" destId="{FE056FF1-46B4-E043-A438-FBE84F7FFAF5}" srcOrd="4" destOrd="0" parTransId="{E1697C98-40E8-3C44-AEFE-8C1558EDBB13}" sibTransId="{51C210B3-84B4-4C42-9446-9E5A5B14CB5E}"/>
    <dgm:cxn modelId="{CEC5ADBF-9EBB-CD43-AAC1-78CD0748BAE4}" type="presOf" srcId="{67D1C5EF-9A3E-0C4C-A112-64345970C507}" destId="{982BE144-CD7A-3B4A-BF48-CB1FEB3E56A3}" srcOrd="0" destOrd="0" presId="urn:microsoft.com/office/officeart/2005/8/layout/default"/>
    <dgm:cxn modelId="{9CA1A8C7-60A6-8E43-BB3E-DD6C0A170909}" type="presOf" srcId="{54F1C3F3-60CD-8049-AE38-3ACA64E99BCF}" destId="{EA28FB0D-08A5-924B-8136-4D33BA6CC424}" srcOrd="0" destOrd="0" presId="urn:microsoft.com/office/officeart/2005/8/layout/default"/>
    <dgm:cxn modelId="{B3FAACCA-981A-D840-9D22-FED68EE24045}" srcId="{67D1C5EF-9A3E-0C4C-A112-64345970C507}" destId="{C8E14D96-6B2A-7149-9F36-333D673133D7}" srcOrd="2" destOrd="0" parTransId="{75309346-605F-D640-8E3D-01A533BA055D}" sibTransId="{EE993BE7-2A05-F146-843D-638AE02990DB}"/>
    <dgm:cxn modelId="{B2877EDF-A669-BF41-8A6A-DDDF1B04A3B9}" srcId="{67D1C5EF-9A3E-0C4C-A112-64345970C507}" destId="{C483791E-154E-CC4D-84F4-5ADF4473EC85}" srcOrd="3" destOrd="0" parTransId="{47282362-EF53-5E41-833C-DC26A029222B}" sibTransId="{3D063A1B-EBDA-EA48-8AF2-979A1C6E5625}"/>
    <dgm:cxn modelId="{23896F13-FD5B-3D4A-AD53-CEB29E37280A}" type="presParOf" srcId="{982BE144-CD7A-3B4A-BF48-CB1FEB3E56A3}" destId="{0D077D17-5316-0C4F-A52A-6C824C8C6AE2}" srcOrd="0" destOrd="0" presId="urn:microsoft.com/office/officeart/2005/8/layout/default"/>
    <dgm:cxn modelId="{CBA0A561-28BA-D741-8481-DD9CA31719B9}" type="presParOf" srcId="{982BE144-CD7A-3B4A-BF48-CB1FEB3E56A3}" destId="{30F87280-A6EA-A540-AAC2-46D75958D701}" srcOrd="1" destOrd="0" presId="urn:microsoft.com/office/officeart/2005/8/layout/default"/>
    <dgm:cxn modelId="{81171824-2B04-4744-A5EC-89F21E3AC8C2}" type="presParOf" srcId="{982BE144-CD7A-3B4A-BF48-CB1FEB3E56A3}" destId="{775425E1-D732-5249-B42F-46B395C85FCD}" srcOrd="2" destOrd="0" presId="urn:microsoft.com/office/officeart/2005/8/layout/default"/>
    <dgm:cxn modelId="{5DF58B40-13B7-9249-9D72-A4B3BD7D225B}" type="presParOf" srcId="{982BE144-CD7A-3B4A-BF48-CB1FEB3E56A3}" destId="{795AC983-CC20-E843-A3B0-F60772F52DC1}" srcOrd="3" destOrd="0" presId="urn:microsoft.com/office/officeart/2005/8/layout/default"/>
    <dgm:cxn modelId="{263E249F-8BBF-1B4D-A974-778C78FABA20}" type="presParOf" srcId="{982BE144-CD7A-3B4A-BF48-CB1FEB3E56A3}" destId="{49AD3A2B-B12B-964D-80D5-68412EA58F91}" srcOrd="4" destOrd="0" presId="urn:microsoft.com/office/officeart/2005/8/layout/default"/>
    <dgm:cxn modelId="{16142089-9506-664E-A053-1FBE5E0B92E5}" type="presParOf" srcId="{982BE144-CD7A-3B4A-BF48-CB1FEB3E56A3}" destId="{700A76A4-7475-2542-829E-6119C8895525}" srcOrd="5" destOrd="0" presId="urn:microsoft.com/office/officeart/2005/8/layout/default"/>
    <dgm:cxn modelId="{0614CB09-B1E9-8746-B217-4615925E4778}" type="presParOf" srcId="{982BE144-CD7A-3B4A-BF48-CB1FEB3E56A3}" destId="{4C20BCA0-216D-6B4B-9846-8F6C6E3D009E}" srcOrd="6" destOrd="0" presId="urn:microsoft.com/office/officeart/2005/8/layout/default"/>
    <dgm:cxn modelId="{6E21CEDF-984B-D542-890C-E9C03E218B78}" type="presParOf" srcId="{982BE144-CD7A-3B4A-BF48-CB1FEB3E56A3}" destId="{1516910B-39B5-A84B-BEF9-BBAA3A8F94F5}" srcOrd="7" destOrd="0" presId="urn:microsoft.com/office/officeart/2005/8/layout/default"/>
    <dgm:cxn modelId="{DE8329BB-01AA-F845-AE44-802B192D4811}" type="presParOf" srcId="{982BE144-CD7A-3B4A-BF48-CB1FEB3E56A3}" destId="{C8A7E89A-EA99-D84F-86CA-3356DC6F9411}" srcOrd="8" destOrd="0" presId="urn:microsoft.com/office/officeart/2005/8/layout/default"/>
    <dgm:cxn modelId="{D79136AA-DEA4-E540-958C-DCAFE51C6508}" type="presParOf" srcId="{982BE144-CD7A-3B4A-BF48-CB1FEB3E56A3}" destId="{3C3F3E9E-40EB-BA46-95F7-B89AE7169441}" srcOrd="9" destOrd="0" presId="urn:microsoft.com/office/officeart/2005/8/layout/default"/>
    <dgm:cxn modelId="{BB8AD02A-4638-6F47-8EC7-A87960D2350C}" type="presParOf" srcId="{982BE144-CD7A-3B4A-BF48-CB1FEB3E56A3}" destId="{EA28FB0D-08A5-924B-8136-4D33BA6CC42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77D17-5316-0C4F-A52A-6C824C8C6AE2}">
      <dsp:nvSpPr>
        <dsp:cNvPr id="0" name=""/>
        <dsp:cNvSpPr/>
      </dsp:nvSpPr>
      <dsp:spPr>
        <a:xfrm>
          <a:off x="408850" y="1984"/>
          <a:ext cx="2830135" cy="1698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Scalability</a:t>
          </a:r>
        </a:p>
      </dsp:txBody>
      <dsp:txXfrm>
        <a:off x="408850" y="1984"/>
        <a:ext cx="2830135" cy="1698081"/>
      </dsp:txXfrm>
    </dsp:sp>
    <dsp:sp modelId="{775425E1-D732-5249-B42F-46B395C85FCD}">
      <dsp:nvSpPr>
        <dsp:cNvPr id="0" name=""/>
        <dsp:cNvSpPr/>
      </dsp:nvSpPr>
      <dsp:spPr>
        <a:xfrm>
          <a:off x="3521999" y="1984"/>
          <a:ext cx="2830135" cy="1698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Reliability</a:t>
          </a:r>
        </a:p>
      </dsp:txBody>
      <dsp:txXfrm>
        <a:off x="3521999" y="1984"/>
        <a:ext cx="2830135" cy="1698081"/>
      </dsp:txXfrm>
    </dsp:sp>
    <dsp:sp modelId="{49AD3A2B-B12B-964D-80D5-68412EA58F91}">
      <dsp:nvSpPr>
        <dsp:cNvPr id="0" name=""/>
        <dsp:cNvSpPr/>
      </dsp:nvSpPr>
      <dsp:spPr>
        <a:xfrm>
          <a:off x="6635148" y="1984"/>
          <a:ext cx="2830135" cy="1698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Security</a:t>
          </a:r>
        </a:p>
      </dsp:txBody>
      <dsp:txXfrm>
        <a:off x="6635148" y="1984"/>
        <a:ext cx="2830135" cy="1698081"/>
      </dsp:txXfrm>
    </dsp:sp>
    <dsp:sp modelId="{4C20BCA0-216D-6B4B-9846-8F6C6E3D009E}">
      <dsp:nvSpPr>
        <dsp:cNvPr id="0" name=""/>
        <dsp:cNvSpPr/>
      </dsp:nvSpPr>
      <dsp:spPr>
        <a:xfrm>
          <a:off x="408850" y="1983079"/>
          <a:ext cx="2830135" cy="1698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Universal Access</a:t>
          </a:r>
        </a:p>
      </dsp:txBody>
      <dsp:txXfrm>
        <a:off x="408850" y="1983079"/>
        <a:ext cx="2830135" cy="1698081"/>
      </dsp:txXfrm>
    </dsp:sp>
    <dsp:sp modelId="{C8A7E89A-EA99-D84F-86CA-3356DC6F9411}">
      <dsp:nvSpPr>
        <dsp:cNvPr id="0" name=""/>
        <dsp:cNvSpPr/>
      </dsp:nvSpPr>
      <dsp:spPr>
        <a:xfrm>
          <a:off x="3521999" y="1983079"/>
          <a:ext cx="2830135" cy="1698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Reduced Maintenance</a:t>
          </a:r>
        </a:p>
      </dsp:txBody>
      <dsp:txXfrm>
        <a:off x="3521999" y="1983079"/>
        <a:ext cx="2830135" cy="1698081"/>
      </dsp:txXfrm>
    </dsp:sp>
    <dsp:sp modelId="{EA28FB0D-08A5-924B-8136-4D33BA6CC424}">
      <dsp:nvSpPr>
        <dsp:cNvPr id="0" name=""/>
        <dsp:cNvSpPr/>
      </dsp:nvSpPr>
      <dsp:spPr>
        <a:xfrm>
          <a:off x="6635148" y="1983079"/>
          <a:ext cx="2830135" cy="16980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Greater Value</a:t>
          </a:r>
        </a:p>
      </dsp:txBody>
      <dsp:txXfrm>
        <a:off x="6635148" y="1983079"/>
        <a:ext cx="2830135" cy="1698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C8BCE-8A1D-9C40-ACE6-0433F9A18FBB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51B8-D570-2546-90E0-8A86CF1C7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7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51B8-D570-2546-90E0-8A86CF1C76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39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251B8-D570-2546-90E0-8A86CF1C76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97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$ in front</a:t>
            </a:r>
            <a:r>
              <a:rPr lang="en-US" baseline="0" dirty="0"/>
              <a:t> of 0s on </a:t>
            </a:r>
            <a:r>
              <a:rPr lang="en-US" baseline="0" dirty="0" err="1"/>
              <a:t>eGoldFax</a:t>
            </a:r>
            <a:r>
              <a:rPr lang="en-US" baseline="0" dirty="0"/>
              <a:t> column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51B8-D570-2546-90E0-8A86CF1C76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8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251B8-D570-2546-90E0-8A86CF1C76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6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higher res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251B8-D570-2546-90E0-8A86CF1C76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0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642"/>
          <a:stretch/>
        </p:blipFill>
        <p:spPr bwMode="auto">
          <a:xfrm>
            <a:off x="0" y="-1"/>
            <a:ext cx="12192000" cy="5818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BF802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eGoldFax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A61-24D9-D544-83EF-CA8DD989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6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95F7-05B4-7A4F-A444-CDF400C0A3B2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A61-24D9-D544-83EF-CA8DD989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9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95F7-05B4-7A4F-A444-CDF400C0A3B2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A61-24D9-D544-83EF-CA8DD989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" y="0"/>
            <a:ext cx="12188577" cy="1712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572" y="431627"/>
            <a:ext cx="11032369" cy="12641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eGoldFax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A61-24D9-D544-83EF-CA8DD989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642"/>
          <a:stretch/>
        </p:blipFill>
        <p:spPr bwMode="auto">
          <a:xfrm>
            <a:off x="0" y="-1"/>
            <a:ext cx="12192000" cy="58189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BF802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eGoldFax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A61-24D9-D544-83EF-CA8DD989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87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" y="0"/>
            <a:ext cx="12188577" cy="1712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eGoldFax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A61-24D9-D544-83EF-CA8DD989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38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" y="0"/>
            <a:ext cx="12188577" cy="1712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eGoldFax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A61-24D9-D544-83EF-CA8DD989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90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" y="0"/>
            <a:ext cx="12188577" cy="1712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eGoldFax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A61-24D9-D544-83EF-CA8DD989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7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eGoldFax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A61-24D9-D544-83EF-CA8DD989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95F7-05B4-7A4F-A444-CDF400C0A3B2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A61-24D9-D544-83EF-CA8DD989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9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495F7-05B4-7A4F-A444-CDF400C0A3B2}" type="datetimeFigureOut">
              <a:rPr lang="en-US" smtClean="0"/>
              <a:t>12/10/19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94A61-24D9-D544-83EF-CA8DD9894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55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5572" y="431627"/>
            <a:ext cx="110323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5572" y="2058377"/>
            <a:ext cx="11032369" cy="3876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© </a:t>
            </a:r>
            <a:r>
              <a:rPr lang="de-DE" dirty="0" err="1"/>
              <a:t>eGoldFax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94A61-24D9-D544-83EF-CA8DD98949FE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8" y="6100596"/>
            <a:ext cx="2261061" cy="458145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2676698" y="6379548"/>
            <a:ext cx="9515302" cy="0"/>
          </a:xfrm>
          <a:prstGeom prst="line">
            <a:avLst/>
          </a:prstGeom>
          <a:ln>
            <a:solidFill>
              <a:srgbClr val="BF8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76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Poppins" charset="0"/>
          <a:ea typeface="Poppins" charset="0"/>
          <a:cs typeface="Poppi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2060"/>
        </a:buClr>
        <a:buFont typeface="Arial"/>
        <a:buChar char="•"/>
        <a:defRPr sz="2800" kern="1200">
          <a:solidFill>
            <a:schemeClr val="tx1"/>
          </a:solidFill>
          <a:latin typeface="Poppins" charset="0"/>
          <a:ea typeface="Poppins" charset="0"/>
          <a:cs typeface="Poppi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026"/>
        </a:buClr>
        <a:buFont typeface="Arial"/>
        <a:buChar char="•"/>
        <a:defRPr sz="2400" kern="1200">
          <a:solidFill>
            <a:schemeClr val="tx1"/>
          </a:solidFill>
          <a:latin typeface="Poppins" charset="0"/>
          <a:ea typeface="Poppins" charset="0"/>
          <a:cs typeface="Poppi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026"/>
        </a:buClr>
        <a:buFont typeface="Arial"/>
        <a:buChar char="•"/>
        <a:defRPr sz="2000" kern="1200">
          <a:solidFill>
            <a:schemeClr val="tx1"/>
          </a:solidFill>
          <a:latin typeface="Poppins" charset="0"/>
          <a:ea typeface="Poppins" charset="0"/>
          <a:cs typeface="Poppi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026"/>
        </a:buClr>
        <a:buFont typeface="Arial"/>
        <a:buChar char="•"/>
        <a:defRPr sz="1800" kern="1200">
          <a:solidFill>
            <a:schemeClr val="tx1"/>
          </a:solidFill>
          <a:latin typeface="Poppins" charset="0"/>
          <a:ea typeface="Poppins" charset="0"/>
          <a:cs typeface="Poppi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F8026"/>
        </a:buClr>
        <a:buFont typeface="Arial"/>
        <a:buChar char="•"/>
        <a:defRPr sz="1800" kern="1200">
          <a:solidFill>
            <a:schemeClr val="tx1"/>
          </a:solidFill>
          <a:latin typeface="Poppins" charset="0"/>
          <a:ea typeface="Poppins" charset="0"/>
          <a:cs typeface="Poppi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tiff"/><Relationship Id="rId3" Type="http://schemas.openxmlformats.org/officeDocument/2006/relationships/image" Target="../media/image36.tiff"/><Relationship Id="rId7" Type="http://schemas.openxmlformats.org/officeDocument/2006/relationships/image" Target="../media/image4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iff"/><Relationship Id="rId5" Type="http://schemas.openxmlformats.org/officeDocument/2006/relationships/image" Target="../media/image38.tiff"/><Relationship Id="rId4" Type="http://schemas.openxmlformats.org/officeDocument/2006/relationships/image" Target="../media/image37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FaxNumber@egoldfax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18" Type="http://schemas.openxmlformats.org/officeDocument/2006/relationships/image" Target="../media/image20.jpeg"/><Relationship Id="rId3" Type="http://schemas.openxmlformats.org/officeDocument/2006/relationships/image" Target="../media/image5.gif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gif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083" y="1214438"/>
            <a:ext cx="10762982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eGoldFax</a:t>
            </a:r>
            <a:br>
              <a:rPr lang="en-US" dirty="0"/>
            </a:br>
            <a:r>
              <a:rPr lang="en-US" sz="4000" b="0" dirty="0"/>
              <a:t>The Secure and Cost-Effective </a:t>
            </a:r>
            <a:br>
              <a:rPr lang="en-US" sz="4000" b="0" dirty="0"/>
            </a:br>
            <a:r>
              <a:rPr lang="en-US" sz="4000" b="0" dirty="0"/>
              <a:t>Alternative to MFP Fax Kits</a:t>
            </a:r>
            <a:endParaRPr lang="en-US" b="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1B75476-4690-9740-8C74-D2625B36F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388"/>
            <a:ext cx="10015470" cy="1471411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[Presenter name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company name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presentation date here]</a:t>
            </a:r>
          </a:p>
        </p:txBody>
      </p:sp>
    </p:spTree>
    <p:extLst>
      <p:ext uri="{BB962C8B-B14F-4D97-AF65-F5344CB8AC3E}">
        <p14:creationId xmlns:p14="http://schemas.microsoft.com/office/powerpoint/2010/main" val="601040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Access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75" y="2028311"/>
            <a:ext cx="10515600" cy="3915901"/>
          </a:xfrm>
        </p:spPr>
        <p:txBody>
          <a:bodyPr/>
          <a:lstStyle/>
          <a:p>
            <a:r>
              <a:rPr lang="en-US" dirty="0"/>
              <a:t>Fax from anywhere, on any device</a:t>
            </a:r>
          </a:p>
          <a:p>
            <a:pPr lvl="1"/>
            <a:r>
              <a:rPr lang="en-US" dirty="0"/>
              <a:t>Multi-Function Products</a:t>
            </a:r>
          </a:p>
          <a:p>
            <a:pPr lvl="1"/>
            <a:r>
              <a:rPr lang="en-US" dirty="0"/>
              <a:t>Desktop Computers</a:t>
            </a:r>
          </a:p>
          <a:p>
            <a:pPr lvl="1"/>
            <a:r>
              <a:rPr lang="en-US" dirty="0"/>
              <a:t>Mobile Devices</a:t>
            </a:r>
          </a:p>
          <a:p>
            <a:endParaRPr lang="en-US" dirty="0"/>
          </a:p>
          <a:p>
            <a:r>
              <a:rPr lang="en-US" dirty="0"/>
              <a:t>Improved productivity</a:t>
            </a:r>
          </a:p>
          <a:p>
            <a:r>
              <a:rPr lang="en-US" dirty="0"/>
              <a:t>Improved security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70" y="3106957"/>
            <a:ext cx="4448418" cy="2348825"/>
          </a:xfrm>
          <a:prstGeom prst="rect">
            <a:avLst/>
          </a:prstGeom>
        </p:spPr>
      </p:pic>
      <p:pic>
        <p:nvPicPr>
          <p:cNvPr id="9" name="Picture 8" descr="A close up of electronics&#13;&#10;&#13;&#10;Description automatically generated">
            <a:extLst>
              <a:ext uri="{FF2B5EF4-FFF2-40B4-BE49-F238E27FC236}">
                <a16:creationId xmlns:a16="http://schemas.microsoft.com/office/drawing/2014/main" id="{5C47B9DB-42FB-3148-A55F-223FB82EA8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63" r="26680"/>
          <a:stretch/>
        </p:blipFill>
        <p:spPr>
          <a:xfrm>
            <a:off x="5200354" y="2896732"/>
            <a:ext cx="2328916" cy="263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3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Maintenance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fax hardware to install, maintain, or upgrade</a:t>
            </a:r>
          </a:p>
          <a:p>
            <a:r>
              <a:rPr lang="en-US" dirty="0"/>
              <a:t>No fax software to install or maintain</a:t>
            </a:r>
          </a:p>
          <a:p>
            <a:r>
              <a:rPr lang="en-US" dirty="0"/>
              <a:t>No user training </a:t>
            </a:r>
            <a:r>
              <a:rPr lang="mr-IN" dirty="0"/>
              <a:t>–</a:t>
            </a:r>
            <a:r>
              <a:rPr lang="en-US" dirty="0"/>
              <a:t> if you can email </a:t>
            </a:r>
            <a:br>
              <a:rPr lang="en-US" dirty="0"/>
            </a:br>
            <a:r>
              <a:rPr lang="en-US" dirty="0"/>
              <a:t>you can fax</a:t>
            </a:r>
          </a:p>
          <a:p>
            <a:r>
              <a:rPr lang="en-US" dirty="0"/>
              <a:t>Simplified installation</a:t>
            </a:r>
          </a:p>
          <a:p>
            <a:pPr lvl="1"/>
            <a:r>
              <a:rPr lang="en-US" dirty="0"/>
              <a:t>Cloud fax ready right out of the box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483" t="2980" r="15724"/>
          <a:stretch/>
        </p:blipFill>
        <p:spPr>
          <a:xfrm>
            <a:off x="7880465" y="2626822"/>
            <a:ext cx="3374967" cy="32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69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Greater 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Reduced Costs</a:t>
            </a:r>
          </a:p>
          <a:p>
            <a:pPr lvl="1"/>
            <a:r>
              <a:rPr lang="en-US" dirty="0"/>
              <a:t>No analog fax lines or MFP fax hardware</a:t>
            </a:r>
          </a:p>
          <a:p>
            <a:pPr lvl="1"/>
            <a:r>
              <a:rPr lang="en-US" dirty="0"/>
              <a:t>No long distance charges in USA and Canada</a:t>
            </a:r>
          </a:p>
          <a:p>
            <a:pPr lvl="1"/>
            <a:r>
              <a:rPr lang="en-US" dirty="0"/>
              <a:t>No hardware or software maintenance costs</a:t>
            </a:r>
          </a:p>
          <a:p>
            <a:r>
              <a:rPr lang="en-US" dirty="0"/>
              <a:t>Flexible plans for specific needs</a:t>
            </a:r>
          </a:p>
          <a:p>
            <a:r>
              <a:rPr lang="en-US" dirty="0"/>
              <a:t>Added value built-in</a:t>
            </a:r>
          </a:p>
          <a:p>
            <a:pPr lvl="1"/>
            <a:r>
              <a:rPr lang="en-US" dirty="0"/>
              <a:t>Fault-tolerance</a:t>
            </a:r>
          </a:p>
          <a:p>
            <a:pPr lvl="1"/>
            <a:r>
              <a:rPr lang="en-US" dirty="0"/>
              <a:t>Disaster Recovery</a:t>
            </a:r>
          </a:p>
          <a:p>
            <a:pPr lvl="1"/>
            <a:r>
              <a:rPr lang="en-US" dirty="0"/>
              <a:t>Peak overflow scalability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369" y="3889420"/>
            <a:ext cx="3710627" cy="222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13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eGoldFax</a:t>
            </a:r>
            <a:r>
              <a:rPr lang="en-US" dirty="0"/>
              <a:t> vs. MFP Fax Kit Costs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954639"/>
              </p:ext>
            </p:extLst>
          </p:nvPr>
        </p:nvGraphicFramePr>
        <p:xfrm>
          <a:off x="838200" y="1825624"/>
          <a:ext cx="10515600" cy="400367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66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4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073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Costs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eGoldFax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MFP</a:t>
                      </a:r>
                      <a:r>
                        <a:rPr lang="en-US" sz="3200" baseline="0" dirty="0"/>
                        <a:t> Fax Kit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735">
                <a:tc>
                  <a:txBody>
                    <a:bodyPr/>
                    <a:lstStyle/>
                    <a:p>
                      <a:r>
                        <a:rPr lang="en-US" dirty="0"/>
                        <a:t>MFP fax hardware</a:t>
                      </a:r>
                      <a:r>
                        <a:rPr lang="en-US" baseline="0" dirty="0"/>
                        <a:t> and installation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6"/>
                          </a:solidFill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735">
                <a:tc>
                  <a:txBody>
                    <a:bodyPr/>
                    <a:lstStyle/>
                    <a:p>
                      <a:r>
                        <a:rPr lang="en-US" dirty="0"/>
                        <a:t>Analog phone 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6"/>
                          </a:solidFill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735">
                <a:tc>
                  <a:txBody>
                    <a:bodyPr/>
                    <a:lstStyle/>
                    <a:p>
                      <a:r>
                        <a:rPr lang="en-US" dirty="0"/>
                        <a:t>Telco transmission charges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6"/>
                          </a:solidFill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735">
                <a:tc>
                  <a:txBody>
                    <a:bodyPr/>
                    <a:lstStyle/>
                    <a:p>
                      <a:r>
                        <a:rPr lang="en-US" dirty="0"/>
                        <a:t>MFP fax hardware maintenance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accent6"/>
                          </a:solidFill>
                        </a:rPr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92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Fax directly from email and MFPs</a:t>
            </a:r>
          </a:p>
        </p:txBody>
      </p:sp>
    </p:spTree>
    <p:extLst>
      <p:ext uri="{BB962C8B-B14F-4D97-AF65-F5344CB8AC3E}">
        <p14:creationId xmlns:p14="http://schemas.microsoft.com/office/powerpoint/2010/main" val="1666855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Faxing Direct from Email </a:t>
            </a:r>
            <a:br>
              <a:rPr lang="en-US" dirty="0"/>
            </a:br>
            <a:r>
              <a:rPr lang="en-US" sz="3200" b="0" dirty="0"/>
              <a:t>If you can email, you can fax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a new email message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 to [</a:t>
            </a:r>
            <a:r>
              <a:rPr lang="en-US" dirty="0" err="1"/>
              <a:t>faxnumber</a:t>
            </a:r>
            <a:r>
              <a:rPr lang="en-US" dirty="0"/>
              <a:t>]@</a:t>
            </a:r>
            <a:r>
              <a:rPr lang="en-US" dirty="0" err="1"/>
              <a:t>egoldfax.com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Attach any type of document (.doc, .</a:t>
            </a:r>
            <a:r>
              <a:rPr lang="en-US" dirty="0" err="1"/>
              <a:t>xls</a:t>
            </a:r>
            <a:r>
              <a:rPr lang="en-US" dirty="0"/>
              <a:t>, .pdf,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Send from any device</a:t>
            </a:r>
          </a:p>
          <a:p>
            <a:pPr lvl="1"/>
            <a:r>
              <a:rPr lang="en-US" dirty="0"/>
              <a:t>Desktop computer</a:t>
            </a:r>
          </a:p>
          <a:p>
            <a:pPr lvl="1"/>
            <a:r>
              <a:rPr lang="en-US" dirty="0"/>
              <a:t>Smart phone/tablet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1696"/>
          <a:stretch/>
        </p:blipFill>
        <p:spPr>
          <a:xfrm>
            <a:off x="4954384" y="4217560"/>
            <a:ext cx="6719909" cy="19280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260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Faxing Direct from Email</a:t>
            </a:r>
            <a:br>
              <a:rPr lang="en-US" dirty="0"/>
            </a:br>
            <a:r>
              <a:rPr lang="en-US" sz="3200" b="0" dirty="0"/>
              <a:t>If you can email, you can fax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72" y="2058377"/>
            <a:ext cx="6560123" cy="387690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Subject and message text are included on customizable cover page</a:t>
            </a:r>
          </a:p>
          <a:p>
            <a:pPr lvl="1"/>
            <a:r>
              <a:rPr lang="en-US" dirty="0"/>
              <a:t>Email signature</a:t>
            </a:r>
          </a:p>
          <a:p>
            <a:pPr lvl="1"/>
            <a:r>
              <a:rPr lang="en-US" dirty="0"/>
              <a:t>Logos and other graphics</a:t>
            </a:r>
          </a:p>
          <a:p>
            <a:pPr lvl="1"/>
            <a:r>
              <a:rPr lang="en-US" dirty="0"/>
              <a:t>Confidentiality statements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D273AD-CEDC-409E-A9B1-A5C92102B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240" y="2096193"/>
            <a:ext cx="3108225" cy="404716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9725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Faxing Direct from Email</a:t>
            </a:r>
            <a:br>
              <a:rPr lang="en-US" dirty="0"/>
            </a:br>
            <a:r>
              <a:rPr lang="en-US" sz="3200" b="0" dirty="0"/>
              <a:t>If you can email, you can fax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Receive notifications</a:t>
            </a:r>
            <a:br>
              <a:rPr lang="en-US" dirty="0"/>
            </a:br>
            <a:r>
              <a:rPr lang="en-US" dirty="0"/>
              <a:t>of fax status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188" y="2011679"/>
            <a:ext cx="4624017" cy="41148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651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Faxing Direct from Scan-to-Email MFPs </a:t>
            </a:r>
            <a:br>
              <a:rPr lang="en-US" dirty="0"/>
            </a:br>
            <a:r>
              <a:rPr lang="en-US" sz="3200" b="0" dirty="0"/>
              <a:t>Direct integration with the product you are already using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55572" y="2058377"/>
            <a:ext cx="7945491" cy="387690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 MFP Fax Kit required</a:t>
            </a:r>
          </a:p>
          <a:p>
            <a:pPr lvl="1"/>
            <a:r>
              <a:rPr lang="en-US" dirty="0"/>
              <a:t>A savings of up to $1,000 per MFP</a:t>
            </a:r>
          </a:p>
          <a:p>
            <a:r>
              <a:rPr lang="en-US" dirty="0"/>
              <a:t>No fax telephone line required</a:t>
            </a:r>
          </a:p>
          <a:p>
            <a:pPr lvl="1"/>
            <a:r>
              <a:rPr lang="en-US" dirty="0"/>
              <a:t>A savings of $40+ per month per analog line</a:t>
            </a:r>
          </a:p>
          <a:p>
            <a:r>
              <a:rPr lang="en-US" dirty="0"/>
              <a:t>Supports the MFPs you are already using</a:t>
            </a:r>
          </a:p>
          <a:p>
            <a:pPr lvl="1"/>
            <a:r>
              <a:rPr lang="en-US" dirty="0"/>
              <a:t>Sharp</a:t>
            </a:r>
          </a:p>
          <a:p>
            <a:pPr lvl="1"/>
            <a:r>
              <a:rPr lang="en-US" dirty="0"/>
              <a:t>Kyocera</a:t>
            </a:r>
          </a:p>
          <a:p>
            <a:pPr lvl="1"/>
            <a:r>
              <a:rPr lang="en-US" dirty="0"/>
              <a:t>Xerox</a:t>
            </a:r>
          </a:p>
          <a:p>
            <a:pPr lvl="1"/>
            <a:r>
              <a:rPr lang="en-US" dirty="0"/>
              <a:t>Lexmark</a:t>
            </a:r>
          </a:p>
          <a:p>
            <a:pPr lvl="1"/>
            <a:r>
              <a:rPr lang="en-US" dirty="0"/>
              <a:t>Ricoh</a:t>
            </a:r>
          </a:p>
          <a:p>
            <a:pPr lvl="1"/>
            <a:r>
              <a:rPr lang="en-US" dirty="0"/>
              <a:t>Konica Minolta</a:t>
            </a:r>
          </a:p>
          <a:p>
            <a:pPr lvl="1"/>
            <a:r>
              <a:rPr lang="en-US" dirty="0"/>
              <a:t>…and more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D4226-766E-6148-AB73-4AD23E8EA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2261" y="2253380"/>
            <a:ext cx="2297604" cy="324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72AD42-0072-B142-BC06-F81532C67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444" y="2989480"/>
            <a:ext cx="2491984" cy="6229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486D82-A6A9-724A-B3F0-40F9C89608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0087" b="11241"/>
          <a:stretch/>
        </p:blipFill>
        <p:spPr>
          <a:xfrm>
            <a:off x="9314389" y="4683349"/>
            <a:ext cx="2416103" cy="808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6565BA-6CA6-BE45-9B84-138B979A1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5438" y="5707396"/>
            <a:ext cx="2320545" cy="5027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557112-9C36-4147-BE0C-A295931B5C1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2696" b="34590"/>
          <a:stretch/>
        </p:blipFill>
        <p:spPr>
          <a:xfrm>
            <a:off x="4718757" y="4614151"/>
            <a:ext cx="2633504" cy="861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E0B28A-73D5-AF4B-A316-D724C3E95F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52261" y="3485399"/>
            <a:ext cx="18669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55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Faxing Direct from Scan-to-Email MFPs </a:t>
            </a:r>
            <a:br>
              <a:rPr lang="en-US" dirty="0"/>
            </a:br>
            <a:r>
              <a:rPr lang="en-US" sz="3200" b="0" dirty="0"/>
              <a:t>Direct integration with the product you are already using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eGoldFax from the MFP touch panel or select scan-to-email or Internet Fax</a:t>
            </a:r>
          </a:p>
          <a:p>
            <a:r>
              <a:rPr lang="en-US" dirty="0"/>
              <a:t>Enter </a:t>
            </a:r>
            <a:r>
              <a:rPr lang="en-US" dirty="0">
                <a:hlinkClick r:id="rId3"/>
              </a:rPr>
              <a:t>FaxNumber@egoldfax.com</a:t>
            </a:r>
            <a:r>
              <a:rPr lang="en-US" dirty="0"/>
              <a:t> in the “To:” field</a:t>
            </a:r>
          </a:p>
          <a:p>
            <a:r>
              <a:rPr lang="en-US" dirty="0"/>
              <a:t>Benefit from improved security and tighter accountability</a:t>
            </a:r>
          </a:p>
          <a:p>
            <a:pPr lvl="1"/>
            <a:r>
              <a:rPr lang="en-US" dirty="0"/>
              <a:t>Includes automatic fax </a:t>
            </a:r>
            <a:br>
              <a:rPr lang="en-US" dirty="0"/>
            </a:br>
            <a:r>
              <a:rPr lang="en-US" dirty="0"/>
              <a:t>cover pages</a:t>
            </a:r>
          </a:p>
          <a:p>
            <a:pPr lvl="1"/>
            <a:r>
              <a:rPr lang="en-US" dirty="0"/>
              <a:t>Records all fax transactions</a:t>
            </a:r>
          </a:p>
          <a:p>
            <a:pPr lvl="1"/>
            <a:r>
              <a:rPr lang="en-US" dirty="0"/>
              <a:t>Saves copy of all sent and </a:t>
            </a:r>
            <a:br>
              <a:rPr lang="en-US" dirty="0"/>
            </a:br>
            <a:r>
              <a:rPr lang="en-US" dirty="0"/>
              <a:t>received faxes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3834BE-5EE0-EF4E-A57E-8AA6D871DE4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1"/>
          <a:stretch/>
        </p:blipFill>
        <p:spPr bwMode="auto">
          <a:xfrm>
            <a:off x="6684134" y="4329447"/>
            <a:ext cx="3286621" cy="1186423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63500" dir="3000000" sx="99000" sy="99000" algn="tl" rotWithShape="0">
              <a:prstClr val="black">
                <a:alpha val="2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129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Brief Introduction to eGoldFax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72" y="1955345"/>
            <a:ext cx="11032369" cy="3876906"/>
          </a:xfrm>
        </p:spPr>
        <p:txBody>
          <a:bodyPr/>
          <a:lstStyle/>
          <a:p>
            <a:r>
              <a:rPr lang="en-US" dirty="0" err="1"/>
              <a:t>GoldFax</a:t>
            </a:r>
            <a:r>
              <a:rPr lang="en-US" dirty="0"/>
              <a:t> is a 25+ year fax industry leader </a:t>
            </a:r>
          </a:p>
          <a:p>
            <a:r>
              <a:rPr lang="en-US" dirty="0"/>
              <a:t>Customers in nearly every sector of the market</a:t>
            </a:r>
          </a:p>
          <a:p>
            <a:pPr lvl="1"/>
            <a:r>
              <a:rPr lang="en-US" dirty="0"/>
              <a:t>Healthcare</a:t>
            </a:r>
          </a:p>
          <a:p>
            <a:pPr lvl="1"/>
            <a:r>
              <a:rPr lang="en-US" dirty="0"/>
              <a:t>Financial Services</a:t>
            </a:r>
          </a:p>
          <a:p>
            <a:pPr lvl="1"/>
            <a:r>
              <a:rPr lang="en-US" dirty="0"/>
              <a:t>Government</a:t>
            </a:r>
          </a:p>
          <a:p>
            <a:pPr lvl="1"/>
            <a:r>
              <a:rPr lang="en-US" dirty="0"/>
              <a:t>Education</a:t>
            </a:r>
          </a:p>
          <a:p>
            <a:r>
              <a:rPr lang="en-US" dirty="0"/>
              <a:t>Customers range from large, Fortune 1000 enterprises to small and mid-size businesses</a:t>
            </a:r>
          </a:p>
        </p:txBody>
      </p:sp>
    </p:spTree>
    <p:extLst>
      <p:ext uri="{BB962C8B-B14F-4D97-AF65-F5344CB8AC3E}">
        <p14:creationId xmlns:p14="http://schemas.microsoft.com/office/powerpoint/2010/main" val="1236367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eGoldFax</a:t>
            </a:r>
            <a:r>
              <a:rPr lang="en-US" dirty="0"/>
              <a:t> vs. MFP Fax Kit Benefits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755027"/>
              </p:ext>
            </p:extLst>
          </p:nvPr>
        </p:nvGraphicFramePr>
        <p:xfrm>
          <a:off x="838200" y="1825624"/>
          <a:ext cx="10515603" cy="37146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40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2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10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Benefits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eGoldFax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MFP</a:t>
                      </a:r>
                      <a:r>
                        <a:rPr lang="en-US" sz="3200" baseline="0" dirty="0"/>
                        <a:t> Fax Kit</a:t>
                      </a:r>
                      <a:endParaRPr lang="en-US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102">
                <a:tc>
                  <a:txBody>
                    <a:bodyPr/>
                    <a:lstStyle/>
                    <a:p>
                      <a:r>
                        <a:rPr lang="en-US" dirty="0"/>
                        <a:t>Fax enable every MFP for</a:t>
                      </a:r>
                      <a:r>
                        <a:rPr lang="en-US" baseline="0" dirty="0"/>
                        <a:t> no additional cost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endParaRPr lang="en-US" sz="2800" b="1" dirty="0">
                        <a:solidFill>
                          <a:schemeClr val="accent6"/>
                        </a:solidFill>
                        <a:latin typeface="Wingdings" charset="2"/>
                        <a:ea typeface="Wingdings" charset="2"/>
                        <a:cs typeface="Wingdings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102">
                <a:tc>
                  <a:txBody>
                    <a:bodyPr/>
                    <a:lstStyle/>
                    <a:p>
                      <a:r>
                        <a:rPr lang="en-US" dirty="0"/>
                        <a:t>On-demand scalability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endParaRPr lang="en-US" sz="28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102">
                <a:tc>
                  <a:txBody>
                    <a:bodyPr/>
                    <a:lstStyle/>
                    <a:p>
                      <a:r>
                        <a:rPr lang="en-US" dirty="0"/>
                        <a:t>Never</a:t>
                      </a:r>
                      <a:r>
                        <a:rPr lang="en-US" baseline="0" dirty="0"/>
                        <a:t> miss a fax due to a busy signal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endParaRPr lang="en-US" sz="28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102">
                <a:tc>
                  <a:txBody>
                    <a:bodyPr/>
                    <a:lstStyle/>
                    <a:p>
                      <a:r>
                        <a:rPr lang="en-US" dirty="0"/>
                        <a:t>Enterprise-grade</a:t>
                      </a:r>
                      <a:r>
                        <a:rPr lang="en-US" baseline="0" dirty="0"/>
                        <a:t> security and compliance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endParaRPr lang="en-US" sz="28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102">
                <a:tc>
                  <a:txBody>
                    <a:bodyPr/>
                    <a:lstStyle/>
                    <a:p>
                      <a:r>
                        <a:rPr lang="en-US" dirty="0"/>
                        <a:t>Zero training costs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endParaRPr lang="en-US" sz="28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dist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 descr="C:\Users\bvanek\AppData\Local\Microsoft\Windows\Temporary Internet Files\Content.IE5\AWRP15M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21" y="2478575"/>
            <a:ext cx="550861" cy="5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bvanek\AppData\Local\Microsoft\Windows\Temporary Internet Files\Content.IE5\AWRP15M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21" y="3116312"/>
            <a:ext cx="550861" cy="5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vanek\AppData\Local\Microsoft\Windows\Temporary Internet Files\Content.IE5\AWRP15M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21" y="3700973"/>
            <a:ext cx="550861" cy="5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bvanek\AppData\Local\Microsoft\Windows\Temporary Internet Files\Content.IE5\AWRP15M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21" y="4380664"/>
            <a:ext cx="550861" cy="5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bvanek\AppData\Local\Microsoft\Windows\Temporary Internet Files\Content.IE5\AWRP15M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21" y="5015202"/>
            <a:ext cx="550861" cy="5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441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Makes </a:t>
            </a:r>
            <a:r>
              <a:rPr lang="en-US" dirty="0" err="1"/>
              <a:t>eGoldFax</a:t>
            </a:r>
            <a:r>
              <a:rPr lang="en-US" dirty="0"/>
              <a:t>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0375" indent="-460375">
              <a:buClr>
                <a:srgbClr val="002060"/>
              </a:buClr>
              <a:buSzPct val="120000"/>
              <a:buFont typeface="Wingdings" charset="2"/>
              <a:buChar char="ü"/>
            </a:pPr>
            <a:r>
              <a:rPr lang="en-US" dirty="0"/>
              <a:t>Enterprise-class features </a:t>
            </a:r>
            <a:r>
              <a:rPr lang="en-US" i="1" dirty="0"/>
              <a:t>at a small business price</a:t>
            </a:r>
          </a:p>
          <a:p>
            <a:pPr marL="460375" indent="-460375">
              <a:buClr>
                <a:srgbClr val="002060"/>
              </a:buClr>
              <a:buSzPct val="120000"/>
              <a:buFont typeface="Wingdings" charset="2"/>
              <a:buChar char="ü"/>
            </a:pPr>
            <a:r>
              <a:rPr lang="en-US" dirty="0"/>
              <a:t>Scalability when you need it – </a:t>
            </a:r>
            <a:r>
              <a:rPr lang="en-US" i="1" dirty="0"/>
              <a:t>never miss a fax due to a busy signal</a:t>
            </a:r>
          </a:p>
          <a:p>
            <a:pPr marL="460375" indent="-460375">
              <a:buSzPct val="120000"/>
              <a:buFont typeface="Wingdings" charset="2"/>
              <a:buChar char="ü"/>
            </a:pPr>
            <a:r>
              <a:rPr lang="en-US" dirty="0"/>
              <a:t>Custom integration with the MFPs you’re already using</a:t>
            </a:r>
          </a:p>
          <a:p>
            <a:pPr marL="460375" indent="-460375">
              <a:buSzPct val="120000"/>
              <a:buFont typeface="Wingdings" charset="2"/>
              <a:buChar char="ü"/>
            </a:pPr>
            <a:r>
              <a:rPr lang="en-US" dirty="0"/>
              <a:t>Grows with your business – </a:t>
            </a:r>
            <a:r>
              <a:rPr lang="en-US" i="1" dirty="0"/>
              <a:t>Unlimited users; unlimited MFPs</a:t>
            </a:r>
          </a:p>
          <a:p>
            <a:pPr marL="460375" indent="-460375">
              <a:buClr>
                <a:srgbClr val="002060"/>
              </a:buClr>
              <a:buSzPct val="120000"/>
              <a:buFont typeface="Wingdings" charset="2"/>
              <a:buChar char="ü"/>
            </a:pPr>
            <a:r>
              <a:rPr lang="en-US" dirty="0"/>
              <a:t>Improved security with end-to-end encrypted faxing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935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Enterprise-Class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74" y="2075000"/>
            <a:ext cx="11298375" cy="3876906"/>
          </a:xfrm>
        </p:spPr>
        <p:txBody>
          <a:bodyPr>
            <a:normAutofit/>
          </a:bodyPr>
          <a:lstStyle/>
          <a:p>
            <a:r>
              <a:rPr lang="en-US" sz="2400" b="1" dirty="0"/>
              <a:t>FREE Fax Archive</a:t>
            </a:r>
            <a:r>
              <a:rPr lang="en-US" sz="2400" dirty="0"/>
              <a:t>: optionally save sent and received faxes for up to 10 years</a:t>
            </a:r>
          </a:p>
          <a:p>
            <a:r>
              <a:rPr lang="en-US" sz="2400" b="1" dirty="0"/>
              <a:t>Admin Portal</a:t>
            </a:r>
            <a:r>
              <a:rPr lang="en-US" sz="2400" dirty="0"/>
              <a:t>: manage user lists, fax routing rules, and more</a:t>
            </a:r>
          </a:p>
          <a:p>
            <a:r>
              <a:rPr lang="en-US" sz="2400" b="1" dirty="0"/>
              <a:t>Secure Fax Access</a:t>
            </a:r>
            <a:r>
              <a:rPr lang="en-US" sz="2400" dirty="0"/>
              <a:t>: bypass email and access faxes via a secure HTTPS pull down</a:t>
            </a:r>
          </a:p>
          <a:p>
            <a:r>
              <a:rPr lang="en-US" sz="2400" b="1" dirty="0"/>
              <a:t>Advanced Fax Routing</a:t>
            </a:r>
            <a:r>
              <a:rPr lang="en-US" sz="2400" dirty="0"/>
              <a:t>: Automatically route to folder, auto-print </a:t>
            </a:r>
          </a:p>
          <a:p>
            <a:r>
              <a:rPr lang="en-US" sz="2400" b="1" dirty="0"/>
              <a:t>Application Integration</a:t>
            </a:r>
            <a:r>
              <a:rPr lang="en-US" sz="2400" dirty="0"/>
              <a:t>: Insert fax into your business applications and workflows</a:t>
            </a:r>
          </a:p>
        </p:txBody>
      </p:sp>
    </p:spTree>
    <p:extLst>
      <p:ext uri="{BB962C8B-B14F-4D97-AF65-F5344CB8AC3E}">
        <p14:creationId xmlns:p14="http://schemas.microsoft.com/office/powerpoint/2010/main" val="34004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8172-D92E-6A4A-AD18-2AA5D18B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Does Faxing Impact Your Business?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989FE-0970-E640-933E-89582373E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types of documents do you send and receive by fax? Are these mission critical to your business?</a:t>
            </a:r>
          </a:p>
          <a:p>
            <a:r>
              <a:rPr lang="en-US" sz="2400" dirty="0"/>
              <a:t>What happens if you miss an inbound fax because of a busy signal?</a:t>
            </a:r>
          </a:p>
          <a:p>
            <a:r>
              <a:rPr lang="en-US" sz="2400" dirty="0"/>
              <a:t>How many pages a month do you fax? </a:t>
            </a:r>
          </a:p>
          <a:p>
            <a:r>
              <a:rPr lang="en-US" sz="2400" dirty="0"/>
              <a:t>How much are you spending on telco lines and transmission charges?</a:t>
            </a:r>
          </a:p>
          <a:p>
            <a:r>
              <a:rPr lang="en-US" sz="2400" dirty="0"/>
              <a:t>How much time do your employees spend printing, scanning, and faxing paper documents?</a:t>
            </a:r>
          </a:p>
        </p:txBody>
      </p:sp>
    </p:spTree>
    <p:extLst>
      <p:ext uri="{BB962C8B-B14F-4D97-AF65-F5344CB8AC3E}">
        <p14:creationId xmlns:p14="http://schemas.microsoft.com/office/powerpoint/2010/main" val="1046998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18172-D92E-6A4A-AD18-2AA5D18BB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Secure is Your Fax Environment? 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989FE-0970-E640-933E-89582373E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72" y="2058377"/>
            <a:ext cx="11511932" cy="4367996"/>
          </a:xfrm>
        </p:spPr>
        <p:txBody>
          <a:bodyPr>
            <a:normAutofit/>
          </a:bodyPr>
          <a:lstStyle/>
          <a:p>
            <a:r>
              <a:rPr lang="en-US" sz="1800" dirty="0"/>
              <a:t>Can you access and control your faxes around the clock?</a:t>
            </a:r>
          </a:p>
          <a:p>
            <a:r>
              <a:rPr lang="en-US" sz="1800" dirty="0"/>
              <a:t>Are you able to restrict unauthorized people from sending, receiving, viewing, and copying faxes?</a:t>
            </a:r>
          </a:p>
          <a:p>
            <a:r>
              <a:rPr lang="en-US" sz="1800" dirty="0"/>
              <a:t>Can you reproduce sent and received fax pages?</a:t>
            </a:r>
          </a:p>
          <a:p>
            <a:r>
              <a:rPr lang="en-US" sz="1800" dirty="0"/>
              <a:t>Can you easily report all fax transactions?</a:t>
            </a:r>
          </a:p>
          <a:p>
            <a:r>
              <a:rPr lang="en-US" sz="1800" dirty="0"/>
              <a:t>Are your inbound faxes received directly by the intended recipient without sitting on a shared fax device?</a:t>
            </a:r>
          </a:p>
          <a:p>
            <a:r>
              <a:rPr lang="en-US" sz="1800" dirty="0"/>
              <a:t>Do all sent faxes automatically include your fax cover page with contact information and confidentiality statement?</a:t>
            </a:r>
          </a:p>
          <a:p>
            <a:r>
              <a:rPr lang="en-US" sz="1800" dirty="0"/>
              <a:t>Can you send or receive faxes when your fax telephone service or fax devices fail?</a:t>
            </a:r>
            <a:endParaRPr lang="en-US" sz="1800" b="1" i="1" dirty="0"/>
          </a:p>
          <a:p>
            <a:pPr marL="0" indent="0">
              <a:spcBef>
                <a:spcPts val="2200"/>
              </a:spcBef>
              <a:buNone/>
            </a:pPr>
            <a:r>
              <a:rPr lang="en-US" sz="1800" b="1" i="1" dirty="0"/>
              <a:t>If you answer “No” to any of these questions, you could be at risk of security and compliance violations</a:t>
            </a:r>
          </a:p>
          <a:p>
            <a:pPr marL="0" indent="0">
              <a:buNone/>
            </a:pPr>
            <a:endParaRPr lang="en-US" sz="1800" b="1" i="1" dirty="0"/>
          </a:p>
        </p:txBody>
      </p:sp>
    </p:spTree>
    <p:extLst>
      <p:ext uri="{BB962C8B-B14F-4D97-AF65-F5344CB8AC3E}">
        <p14:creationId xmlns:p14="http://schemas.microsoft.com/office/powerpoint/2010/main" val="3668463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9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F1DF-B0DE-1543-B83D-38A0D6C6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-62203"/>
            <a:ext cx="10515600" cy="2852737"/>
          </a:xfrm>
        </p:spPr>
        <p:txBody>
          <a:bodyPr>
            <a:normAutofit/>
          </a:bodyPr>
          <a:lstStyle/>
          <a:p>
            <a:r>
              <a:rPr lang="en-US" sz="4800" dirty="0"/>
              <a:t>Contact us for more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773C6-9910-AD4D-A015-CB7365CBD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56165"/>
            <a:ext cx="10515600" cy="15226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[Your company contact information here]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D5844B-43EC-974E-AA72-B74A6BB13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12" r="13250"/>
          <a:stretch/>
        </p:blipFill>
        <p:spPr>
          <a:xfrm>
            <a:off x="8849786" y="4434840"/>
            <a:ext cx="640080" cy="640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17DD25-E9E7-C84F-85A3-DC053CD3C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356" y="4434840"/>
            <a:ext cx="640080" cy="640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382271-AC88-714A-A9F9-B263C1D13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760" y="4437022"/>
            <a:ext cx="640080" cy="6400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F5C4C9-520A-4F4A-8882-38BBA94A1244}"/>
              </a:ext>
            </a:extLst>
          </p:cNvPr>
          <p:cNvSpPr txBox="1"/>
          <p:nvPr/>
        </p:nvSpPr>
        <p:spPr>
          <a:xfrm>
            <a:off x="8785391" y="3946894"/>
            <a:ext cx="139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Follow 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792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Customers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0" y="1900535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Healthcare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71800" y="190053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Financial Services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96000" y="19005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Government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144000" y="19005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Education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2888675" y="2131368"/>
            <a:ext cx="0" cy="3837170"/>
          </a:xfrm>
          <a:prstGeom prst="line">
            <a:avLst/>
          </a:prstGeom>
          <a:ln>
            <a:solidFill>
              <a:srgbClr val="BF8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9144000" y="2100888"/>
            <a:ext cx="0" cy="3837170"/>
          </a:xfrm>
          <a:prstGeom prst="line">
            <a:avLst/>
          </a:prstGeom>
          <a:ln>
            <a:solidFill>
              <a:srgbClr val="BF8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96000" y="2153535"/>
            <a:ext cx="0" cy="3837170"/>
          </a:xfrm>
          <a:prstGeom prst="line">
            <a:avLst/>
          </a:prstGeom>
          <a:ln>
            <a:solidFill>
              <a:srgbClr val="BF80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" descr="http://www.xmatters.com/wp-content/uploads/2014/11/CernerLogo_Modified_CMYK_Horizont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38" y="3281699"/>
            <a:ext cx="2056508" cy="56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http://www2.iaeste.ethz.ch/Trainees/Events/2007/IndustrialSightNovartis/novartis_logo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99" b="35567"/>
          <a:stretch/>
        </p:blipFill>
        <p:spPr bwMode="auto">
          <a:xfrm>
            <a:off x="239616" y="4582269"/>
            <a:ext cx="2433612" cy="41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8" descr="http://www.logodesignlove.com/images/evolution/bayer-log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0" t="7407" r="31111" b="4112"/>
          <a:stretch/>
        </p:blipFill>
        <p:spPr bwMode="auto">
          <a:xfrm>
            <a:off x="1153444" y="5087389"/>
            <a:ext cx="785934" cy="8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http://pibf.org/images/dmImage/SourceImage/2-12-08_CVSCaremark_CVSRED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9" y="2539790"/>
            <a:ext cx="1735852" cy="67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http://weijiblog.com/wp-content/uploads/2010/01/merck-logo-innovation-innovator-disruption-incubator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" y="3956859"/>
            <a:ext cx="1732474" cy="55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29" y="2953310"/>
            <a:ext cx="1661588" cy="4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http://caasc.net/images/Sponsors_2007/Bankofthewes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06" y="5171437"/>
            <a:ext cx="1357414" cy="61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21" y="5157274"/>
            <a:ext cx="780063" cy="70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0176" y="2510166"/>
            <a:ext cx="2168983" cy="39135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1192" y="3502837"/>
            <a:ext cx="1711833" cy="859934"/>
          </a:xfrm>
          <a:prstGeom prst="rect">
            <a:avLst/>
          </a:prstGeom>
        </p:spPr>
      </p:pic>
      <p:pic>
        <p:nvPicPr>
          <p:cNvPr id="55" name="Picture 4" descr="http://www.crcptf.org/wp-content/uploads/2014/08/Fresno_SheriffSeal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15" y="2719366"/>
            <a:ext cx="1036902" cy="10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www.tucsonaz.gov/files/business/SBA_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34" y="4043710"/>
            <a:ext cx="1593886" cy="4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https://upload.wikimedia.org/wikipedia/en/0/0e/US-DeptOfVeteransAffairs-Seal-Larg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641" y="2693325"/>
            <a:ext cx="1072066" cy="107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0" descr="https://d2q79iu7y748jz.cloudfront.net/s/_logo/362de3bbf42c498efecc272346cb3ab8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77" y="4867961"/>
            <a:ext cx="1027116" cy="9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2" descr="https://upload.wikimedia.org/wikipedia/en/thumb/e/e3/Seal_of_Los_Alamos_County,_New_Mexico.svg/465px-Seal_of_Los_Alamos_County,_New_Mexico.svg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79" y="4720841"/>
            <a:ext cx="1246164" cy="122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0" descr="http://communications.uwo.ca/brandnew/images/logo-stacked2.gif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512" y="2653407"/>
            <a:ext cx="976287" cy="112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2" descr="http://www.cpp.edu/%7Eprepharmsociety/images/UCSF-logo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798" y="5220393"/>
            <a:ext cx="1563250" cy="66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40908" y="4072555"/>
            <a:ext cx="1360837" cy="866856"/>
          </a:xfrm>
          <a:prstGeom prst="rect">
            <a:avLst/>
          </a:prstGeom>
        </p:spPr>
      </p:pic>
      <p:pic>
        <p:nvPicPr>
          <p:cNvPr id="63" name="Picture 18" descr="http://lynnwoodtoday.com/wp-content/uploads/sites/4/2015/11/EDMONDS-SCHOOL-DISTRICT-15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548" y="3807406"/>
            <a:ext cx="697863" cy="10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509758" y="5231749"/>
            <a:ext cx="872975" cy="80339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02260" y="2588462"/>
            <a:ext cx="1280226" cy="95202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72" b="38955"/>
          <a:stretch/>
        </p:blipFill>
        <p:spPr>
          <a:xfrm>
            <a:off x="3225339" y="4356583"/>
            <a:ext cx="2737658" cy="68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5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 of </a:t>
            </a:r>
            <a:br>
              <a:rPr lang="en-US" dirty="0"/>
            </a:br>
            <a:r>
              <a:rPr lang="en-US" dirty="0"/>
              <a:t>Pure Cloud Faxing™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0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97776" y="860024"/>
            <a:ext cx="107400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“[Cloud] fax services increase security, speed up the transmission of information, help with archiving and filing, reduce an organization's paper footprint, and decrease maintenance costs.”</a:t>
            </a:r>
          </a:p>
          <a:p>
            <a:endParaRPr lang="en-US" sz="4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Business.com, September 7, 2018</a:t>
            </a:r>
          </a:p>
        </p:txBody>
      </p:sp>
    </p:spTree>
    <p:extLst>
      <p:ext uri="{BB962C8B-B14F-4D97-AF65-F5344CB8AC3E}">
        <p14:creationId xmlns:p14="http://schemas.microsoft.com/office/powerpoint/2010/main" val="80898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Benefits of Pure Cloud Faxing™</a:t>
            </a:r>
            <a:br>
              <a:rPr lang="en-US" dirty="0"/>
            </a:br>
            <a:r>
              <a:rPr lang="en-US" sz="3200" b="0" dirty="0"/>
              <a:t>(vs. traditional MFP Fax Kits)</a:t>
            </a:r>
            <a:endParaRPr lang="en-US" b="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086989"/>
              </p:ext>
            </p:extLst>
          </p:nvPr>
        </p:nvGraphicFramePr>
        <p:xfrm>
          <a:off x="1346660" y="2111431"/>
          <a:ext cx="9874135" cy="368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510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Scalability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NEVER miss an inbound fax due to a busy signal</a:t>
            </a:r>
          </a:p>
          <a:p>
            <a:r>
              <a:rPr lang="en-US" dirty="0"/>
              <a:t>”Just-in-time” capacity</a:t>
            </a:r>
          </a:p>
          <a:p>
            <a:pPr lvl="1"/>
            <a:r>
              <a:rPr lang="en-US" dirty="0"/>
              <a:t>Automatically scales up or down based on fluctuation in fax volumes</a:t>
            </a:r>
          </a:p>
          <a:p>
            <a:r>
              <a:rPr lang="en-US" dirty="0"/>
              <a:t>Grows with your business</a:t>
            </a:r>
          </a:p>
          <a:p>
            <a:pPr lvl="1"/>
            <a:r>
              <a:rPr lang="en-US" dirty="0"/>
              <a:t>Unlimited users</a:t>
            </a:r>
          </a:p>
          <a:p>
            <a:pPr lvl="1"/>
            <a:r>
              <a:rPr lang="en-US" dirty="0"/>
              <a:t>Unlimited MFPs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295" t="12112" r="21753" b="4756"/>
          <a:stretch/>
        </p:blipFill>
        <p:spPr>
          <a:xfrm>
            <a:off x="7632884" y="3657600"/>
            <a:ext cx="3539422" cy="251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91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NEVER miss an inbound fax due to a busy signal</a:t>
            </a:r>
          </a:p>
          <a:p>
            <a:r>
              <a:rPr lang="en-US" dirty="0"/>
              <a:t>Improved transmission success</a:t>
            </a:r>
          </a:p>
          <a:p>
            <a:pPr lvl="1"/>
            <a:r>
              <a:rPr lang="en-US" dirty="0"/>
              <a:t>Eliminates downtime due to fax card failures or telco outages</a:t>
            </a:r>
          </a:p>
          <a:p>
            <a:r>
              <a:rPr lang="en-US" dirty="0"/>
              <a:t>Greater redundancy and fault tolerance through network of carriers</a:t>
            </a:r>
          </a:p>
          <a:p>
            <a:r>
              <a:rPr lang="en-US" dirty="0"/>
              <a:t>Faster, error-free transmissions</a:t>
            </a:r>
          </a:p>
          <a:p>
            <a:pPr lvl="1"/>
            <a:r>
              <a:rPr lang="en-US" dirty="0"/>
              <a:t>Voice-quality PRI T1 voice circuits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230" y="4116731"/>
            <a:ext cx="2177705" cy="2129738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0573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Security &amp; Compliance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Eliminates security risk of confidential documents sitting on a shared device</a:t>
            </a:r>
          </a:p>
          <a:p>
            <a:r>
              <a:rPr lang="en-US" dirty="0"/>
              <a:t>Built on Azure, the enterprise-class transmission backbone used by 90% of the Fortune 500</a:t>
            </a:r>
          </a:p>
          <a:p>
            <a:r>
              <a:rPr lang="en-US" dirty="0"/>
              <a:t>End-to-End encryption using TLS 1.2 encryption</a:t>
            </a:r>
          </a:p>
          <a:p>
            <a:r>
              <a:rPr lang="en-US" dirty="0"/>
              <a:t>Meets industry-specific security and </a:t>
            </a:r>
            <a:br>
              <a:rPr lang="en-US" dirty="0"/>
            </a:br>
            <a:r>
              <a:rPr lang="en-US" dirty="0"/>
              <a:t>compliance requirements</a:t>
            </a:r>
          </a:p>
          <a:p>
            <a:pPr lvl="1"/>
            <a:r>
              <a:rPr lang="en-US" dirty="0"/>
              <a:t>PCI-DSS Level 1 Certified data center</a:t>
            </a:r>
          </a:p>
          <a:p>
            <a:pPr lvl="1"/>
            <a:r>
              <a:rPr lang="en-US" dirty="0"/>
              <a:t>HIPAA, FERPA, GDPR, and more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3066" t="7966" b="7129"/>
          <a:stretch/>
        </p:blipFill>
        <p:spPr>
          <a:xfrm>
            <a:off x="8711738" y="4056612"/>
            <a:ext cx="3289152" cy="217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33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18287</TotalTime>
  <Words>930</Words>
  <Application>Microsoft Macintosh PowerPoint</Application>
  <PresentationFormat>Widescreen</PresentationFormat>
  <Paragraphs>181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Poppins</vt:lpstr>
      <vt:lpstr>Wingdings</vt:lpstr>
      <vt:lpstr>Office Theme</vt:lpstr>
      <vt:lpstr>eGoldFax The Secure and Cost-Effective  Alternative to MFP Fax Kits</vt:lpstr>
      <vt:lpstr>A Brief Introduction to eGoldFax</vt:lpstr>
      <vt:lpstr>Notable Customers</vt:lpstr>
      <vt:lpstr>The Benefits of  Pure Cloud Faxing™</vt:lpstr>
      <vt:lpstr>PowerPoint Presentation</vt:lpstr>
      <vt:lpstr>The Benefits of Pure Cloud Faxing™ (vs. traditional MFP Fax Kits)</vt:lpstr>
      <vt:lpstr>Scalability</vt:lpstr>
      <vt:lpstr>Reliability</vt:lpstr>
      <vt:lpstr>Security &amp; Compliance</vt:lpstr>
      <vt:lpstr>Universal Access</vt:lpstr>
      <vt:lpstr>Reduced Maintenance</vt:lpstr>
      <vt:lpstr>Greater Value</vt:lpstr>
      <vt:lpstr>eGoldFax vs. MFP Fax Kit Costs</vt:lpstr>
      <vt:lpstr>How Does it Work?</vt:lpstr>
      <vt:lpstr>Faxing Direct from Email  If you can email, you can fax</vt:lpstr>
      <vt:lpstr>Faxing Direct from Email If you can email, you can fax</vt:lpstr>
      <vt:lpstr>Faxing Direct from Email If you can email, you can fax</vt:lpstr>
      <vt:lpstr>Faxing Direct from Scan-to-Email MFPs  Direct integration with the product you are already using</vt:lpstr>
      <vt:lpstr>Faxing Direct from Scan-to-Email MFPs  Direct integration with the product you are already using</vt:lpstr>
      <vt:lpstr>eGoldFax vs. MFP Fax Kit Benefits</vt:lpstr>
      <vt:lpstr>What Makes eGoldFax Different?</vt:lpstr>
      <vt:lpstr>Enterprise-Class Features</vt:lpstr>
      <vt:lpstr>How Does Faxing Impact Your Business?</vt:lpstr>
      <vt:lpstr>How Secure is Your Fax Environment? </vt:lpstr>
      <vt:lpstr>Q&amp;A</vt:lpstr>
      <vt:lpstr>Contact us 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Freguia</dc:creator>
  <cp:lastModifiedBy>Julie Freguia</cp:lastModifiedBy>
  <cp:revision>107</cp:revision>
  <dcterms:created xsi:type="dcterms:W3CDTF">2019-01-18T17:40:12Z</dcterms:created>
  <dcterms:modified xsi:type="dcterms:W3CDTF">2019-12-10T16:48:34Z</dcterms:modified>
</cp:coreProperties>
</file>