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796" r:id="rId3"/>
    <p:sldId id="797" r:id="rId4"/>
    <p:sldId id="795" r:id="rId5"/>
    <p:sldId id="792" r:id="rId6"/>
    <p:sldId id="793" r:id="rId7"/>
    <p:sldId id="791" r:id="rId8"/>
    <p:sldId id="802" r:id="rId9"/>
    <p:sldId id="798" r:id="rId10"/>
    <p:sldId id="799" r:id="rId11"/>
    <p:sldId id="800" r:id="rId12"/>
    <p:sldId id="794" r:id="rId13"/>
    <p:sldId id="257" r:id="rId14"/>
    <p:sldId id="803" r:id="rId15"/>
    <p:sldId id="804" r:id="rId16"/>
    <p:sldId id="8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04"/>
    <a:srgbClr val="FF913A"/>
    <a:srgbClr val="42D2EE"/>
    <a:srgbClr val="FF7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7"/>
    <p:restoredTop sz="76694"/>
  </p:normalViewPr>
  <p:slideViewPr>
    <p:cSldViewPr snapToGrid="0">
      <p:cViewPr varScale="1">
        <p:scale>
          <a:sx n="95" d="100"/>
          <a:sy n="95" d="100"/>
        </p:scale>
        <p:origin x="1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BBBC6-673B-C54C-ADAC-478B081E2EA0}" type="datetimeFigureOut">
              <a:rPr lang="en-US" smtClean="0"/>
              <a:t>6/25/23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1678B-F1FE-D94B-8813-256222B5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Afternoon…..I am ani </a:t>
            </a:r>
            <a:r>
              <a:rPr lang="en-US" dirty="0" err="1"/>
              <a:t>aprahamian</a:t>
            </a:r>
            <a:r>
              <a:rPr lang="en-US" dirty="0"/>
              <a:t> and in behalf of the Armenian Society of Fellows Executive Board,</a:t>
            </a:r>
          </a:p>
          <a:p>
            <a:r>
              <a:rPr lang="en-US" dirty="0"/>
              <a:t>I welcome you all who have traveled far from the four corners of the world to be here with us in Dilijan and the large list  (&gt;100)  participants on-line!</a:t>
            </a:r>
          </a:p>
          <a:p>
            <a:endParaRPr lang="en-US" dirty="0"/>
          </a:p>
          <a:p>
            <a:r>
              <a:rPr lang="en-US" dirty="0"/>
              <a:t>While some of the ideas for ASOF existed in parts amongst many of us….after the 2020 war and with the encouragement of Vartan Gregorian...</a:t>
            </a:r>
          </a:p>
          <a:p>
            <a:endParaRPr lang="en-US" dirty="0"/>
          </a:p>
          <a:p>
            <a:r>
              <a:rPr lang="en-US" dirty="0"/>
              <a:t>We bring together scholars from all over the world to work with scholars here in Armenia, with private companies, and with the government of Armenia to transform Armenia....</a:t>
            </a:r>
          </a:p>
          <a:p>
            <a:endParaRPr lang="en-US" dirty="0"/>
          </a:p>
          <a:p>
            <a:r>
              <a:rPr lang="en-US" dirty="0"/>
              <a:t>we launched ASOF in 2021….</a:t>
            </a:r>
          </a:p>
          <a:p>
            <a:endParaRPr lang="en-US" dirty="0"/>
          </a:p>
          <a:p>
            <a:r>
              <a:rPr lang="en-US" dirty="0"/>
              <a:t>Our first conference was in 2022 in Venice on the island of </a:t>
            </a:r>
            <a:r>
              <a:rPr lang="en-US" dirty="0" err="1"/>
              <a:t>SanLazarro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1678B-F1FE-D94B-8813-256222B556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3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 of </a:t>
            </a:r>
            <a:r>
              <a:rPr lang="en-US" dirty="0" err="1"/>
              <a:t>venice</a:t>
            </a:r>
            <a:r>
              <a:rPr lang="en-US" dirty="0"/>
              <a:t> was important to our society of scholars...Venice and San </a:t>
            </a:r>
            <a:r>
              <a:rPr lang="en-US" dirty="0" err="1"/>
              <a:t>Lazarro</a:t>
            </a:r>
            <a:r>
              <a:rPr lang="en-US" dirty="0"/>
              <a:t>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1678B-F1FE-D94B-8813-256222B556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4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these lavish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1678B-F1FE-D94B-8813-256222B556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1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be the inspiration for transforming Armenia…working together with you, with private companies, and the government of Armenia to achieve a new Armenian civil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1678B-F1FE-D94B-8813-256222B556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intend to do that…..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1678B-F1FE-D94B-8813-256222B556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8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community of scholars…with one mission…..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1678B-F1FE-D94B-8813-256222B556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end my welcome by asking you to join us to transform Armenia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1678B-F1FE-D94B-8813-256222B556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0575-6477-AD8C-67F4-844617537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FE1CF-17D2-7A70-9743-162D07B10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AEA95-22F4-2B57-C803-D32BA834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E19-EBC1-1541-B673-4591C8F6DF86}" type="datetimeFigureOut">
              <a:rPr lang="en-US" smtClean="0"/>
              <a:t>6/25/23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92654-030F-B45E-7174-3558A416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C32B1-3D3E-D2B8-A8FF-7A80D5DD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C043-CE16-B148-95E8-B15F0D4A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4431-467D-34EF-3C77-843A749C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40D4D-C9FC-98C4-E406-322D05436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E709E-5DA5-9DB9-DB50-9A140355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E19-EBC1-1541-B673-4591C8F6DF86}" type="datetimeFigureOut">
              <a:rPr lang="en-US" smtClean="0"/>
              <a:t>6/25/23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E94C2-C103-2D31-8712-88D7F3AA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84EEE-3F87-6421-D144-BF7AFE0F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C043-CE16-B148-95E8-B15F0D4A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2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E0516D-AE02-3910-057F-E9659BEAE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E8DB9-5844-C13A-316D-9E9FEDCD3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48CF1-B472-CBD5-960F-CCA1FFD4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E19-EBC1-1541-B673-4591C8F6DF86}" type="datetimeFigureOut">
              <a:rPr lang="en-US" smtClean="0"/>
              <a:t>6/25/23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2F61E-B271-9DB5-5041-E55D8106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2DD29-25AF-8E38-241D-B2250F9E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C043-CE16-B148-95E8-B15F0D4A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6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D4F99-B947-6057-9934-2A440EAC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99DE-83B9-176C-0301-4D3ABFD2D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5BD8C-D34A-B3DC-0E6E-96EDDB9E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E19-EBC1-1541-B673-4591C8F6DF86}" type="datetimeFigureOut">
              <a:rPr lang="en-US" smtClean="0"/>
              <a:t>6/25/23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0F8F8-D334-AF6A-492F-C70F1384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213AF-623C-FE03-2864-99420007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C043-CE16-B148-95E8-B15F0D4A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03E5-8E56-3578-D2F5-3EF728A5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3D8C5-6BA0-F4CD-4628-20610F222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19A4E-76D0-FEA3-3E74-E6AE0D9D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E19-EBC1-1541-B673-4591C8F6DF86}" type="datetimeFigureOut">
              <a:rPr lang="en-US" smtClean="0"/>
              <a:t>6/25/23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45BD-781F-6831-2C94-414C8459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1B637-CE53-2B75-0EC7-6A64E219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C043-CE16-B148-95E8-B15F0D4A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1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6120-E084-62F0-9400-1DEA5837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6D7EC-E557-B063-5AFB-57A180456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89BDF-FA7A-F917-3400-4A6C7DE86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E861C-8E2A-9FEB-CB80-B628385D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E19-EBC1-1541-B673-4591C8F6DF86}" type="datetimeFigureOut">
              <a:rPr lang="en-US" smtClean="0"/>
              <a:t>6/25/23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4E218-EE21-635B-45BF-A752544B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E2089-7296-E71C-23B7-1EA581CE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C043-CE16-B148-95E8-B15F0D4A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9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2DB4A-00E0-68D8-F76D-1AAFEF8A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3AE36-F208-220D-AAA7-D29BDB749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04BD9-2F1B-CB26-74D7-F74929639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02079-DE0B-79F5-5D07-8A7DF7366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BD26C-5107-FD09-DC65-804661EDA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1E185-B95A-68DC-9D35-C22DD778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E19-EBC1-1541-B673-4591C8F6DF86}" type="datetimeFigureOut">
              <a:rPr lang="en-US" smtClean="0"/>
              <a:t>6/25/23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A9E12-1FCE-A99B-5972-6AAF081C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C14D7A-E8E6-7053-A08E-842A5305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C043-CE16-B148-95E8-B15F0D4A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7768-7BD9-9D31-63A6-23B0913B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56E90E-D489-90FC-7F27-6411079D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E19-EBC1-1541-B673-4591C8F6DF86}" type="datetimeFigureOut">
              <a:rPr lang="en-US" smtClean="0"/>
              <a:t>6/25/23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18AA5-6C8E-D706-D1D3-D63209E2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82453-2A62-A6BE-305B-C851CF32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C043-CE16-B148-95E8-B15F0D4A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4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26F78-DE4F-DE12-3061-49731402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E19-EBC1-1541-B673-4591C8F6DF86}" type="datetimeFigureOut">
              <a:rPr lang="en-US" smtClean="0"/>
              <a:t>6/25/23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F8F98-5F46-6859-47D3-9F80DC70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CA955-862D-C2B1-95F0-B1B5489F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C043-CE16-B148-95E8-B15F0D4A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8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6E57-3ABB-C37C-3301-869AF9C9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92734-23C2-6CE2-5125-7CC44212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D8DDE-44A9-03A9-8F54-5D3F72E6C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9A7E0-B318-5EE4-99D7-945950FD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E19-EBC1-1541-B673-4591C8F6DF86}" type="datetimeFigureOut">
              <a:rPr lang="en-US" smtClean="0"/>
              <a:t>6/25/23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DEFE5-1475-2E77-4DED-72587194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FDBB3-21DE-D71E-9BC3-EA9CC60D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C043-CE16-B148-95E8-B15F0D4A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4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E554-E88E-0974-B716-9FFC0D22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FD8E0-B887-8C79-E5CF-211DD22D9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C2ED1-58AE-599A-516E-784234F5C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702AF-8A41-3DAF-DDA1-D69C1F30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7E19-EBC1-1541-B673-4591C8F6DF86}" type="datetimeFigureOut">
              <a:rPr lang="en-US" smtClean="0"/>
              <a:t>6/25/23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211B1-8287-0B5C-2502-E8BB4048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FA090-44B7-51D5-EE8F-EB690E21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C043-CE16-B148-95E8-B15F0D4A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1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FCB79-49F4-E06A-A849-BF00AD59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762FA-B08E-A929-A264-ABA73F20D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E4D57-B13C-2D6C-82E2-1D11980DB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7E19-EBC1-1541-B673-4591C8F6DF86}" type="datetimeFigureOut">
              <a:rPr lang="en-US" smtClean="0"/>
              <a:t>6/25/23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CA054-1267-6504-1C2B-D5CA8F1C8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27CAE-6165-1776-80DF-55D8C782A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C043-CE16-B148-95E8-B15F0D4A7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6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gnaize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5DBDAF-1E9B-4F2B-BF4F-D90C64977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43" y="-249517"/>
            <a:ext cx="10905066" cy="3816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80CF4-8235-4772-806A-A32767FF9B02}"/>
              </a:ext>
            </a:extLst>
          </p:cNvPr>
          <p:cNvSpPr txBox="1"/>
          <p:nvPr/>
        </p:nvSpPr>
        <p:spPr>
          <a:xfrm>
            <a:off x="1014955" y="5132956"/>
            <a:ext cx="38121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ASOF conference II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Dilijan, Armenia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</a:rPr>
              <a:t>June 26-28,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9F6CB7-47D0-89F4-7DEB-BFB49F892419}"/>
              </a:ext>
            </a:extLst>
          </p:cNvPr>
          <p:cNvSpPr txBox="1"/>
          <p:nvPr/>
        </p:nvSpPr>
        <p:spPr>
          <a:xfrm>
            <a:off x="574771" y="3888441"/>
            <a:ext cx="4692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Ani </a:t>
            </a:r>
            <a:r>
              <a:rPr lang="en-US" sz="5400" dirty="0" err="1">
                <a:solidFill>
                  <a:srgbClr val="C00000"/>
                </a:solidFill>
              </a:rPr>
              <a:t>Aprahamian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520364-65E4-6260-2FE6-DA53C03006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86"/>
          <a:stretch/>
        </p:blipFill>
        <p:spPr>
          <a:xfrm>
            <a:off x="6096000" y="3888441"/>
            <a:ext cx="6091403" cy="279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5E9BF-56D3-0BF9-EBDD-EA9CF3350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4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E46E7-9D0F-D2A9-5E9C-040EC24F2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1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715FC5-F4A2-C185-CD7E-756086E7A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9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BC7AB5-C100-36E7-A1F2-CCF25F69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4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D8C8A4-0E31-FECC-C0F6-729B6A235D53}"/>
              </a:ext>
            </a:extLst>
          </p:cNvPr>
          <p:cNvSpPr txBox="1"/>
          <p:nvPr/>
        </p:nvSpPr>
        <p:spPr>
          <a:xfrm>
            <a:off x="1627094" y="228600"/>
            <a:ext cx="174278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913A"/>
                </a:solidFill>
              </a:rPr>
              <a:t>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30024-0232-2873-3F85-624A09F3A677}"/>
              </a:ext>
            </a:extLst>
          </p:cNvPr>
          <p:cNvSpPr txBox="1"/>
          <p:nvPr/>
        </p:nvSpPr>
        <p:spPr>
          <a:xfrm>
            <a:off x="3243949" y="1042557"/>
            <a:ext cx="50848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1. Implemented</a:t>
            </a:r>
          </a:p>
          <a:p>
            <a:r>
              <a:rPr lang="en-US" sz="3200" dirty="0">
                <a:solidFill>
                  <a:srgbClr val="FF0000"/>
                </a:solidFill>
              </a:rPr>
              <a:t>2. In process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3. In discussion/development</a:t>
            </a:r>
          </a:p>
        </p:txBody>
      </p:sp>
    </p:spTree>
    <p:extLst>
      <p:ext uri="{BB962C8B-B14F-4D97-AF65-F5344CB8AC3E}">
        <p14:creationId xmlns:p14="http://schemas.microsoft.com/office/powerpoint/2010/main" val="28699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CEEF-5DBC-3AC0-84EB-F74BCA9BE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8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346FCC-E025-7254-6286-FE1B88BCC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8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6205F-DE22-101B-977E-A3954A818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0"/>
            <a:ext cx="10905066" cy="3816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D0EFE0-6AB1-7F26-9396-8B59B0C5D791}"/>
              </a:ext>
            </a:extLst>
          </p:cNvPr>
          <p:cNvSpPr txBox="1"/>
          <p:nvPr/>
        </p:nvSpPr>
        <p:spPr>
          <a:xfrm>
            <a:off x="2595283" y="4020671"/>
            <a:ext cx="7883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Join us to transform Armenia…</a:t>
            </a:r>
          </a:p>
        </p:txBody>
      </p:sp>
    </p:spTree>
    <p:extLst>
      <p:ext uri="{BB962C8B-B14F-4D97-AF65-F5344CB8AC3E}">
        <p14:creationId xmlns:p14="http://schemas.microsoft.com/office/powerpoint/2010/main" val="429155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0BF24B-70A6-0EC0-1536-988323E60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420" y="11972"/>
            <a:ext cx="12268839" cy="684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70A35-FFEB-5277-CC01-79B07DFB1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605" y="4424973"/>
            <a:ext cx="3376133" cy="2250755"/>
          </a:xfrm>
          <a:prstGeom prst="rect">
            <a:avLst/>
          </a:prstGeom>
          <a:effectLst>
            <a:softEdge rad="187553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64966-E146-393E-9C48-CAE2998683CF}"/>
              </a:ext>
            </a:extLst>
          </p:cNvPr>
          <p:cNvSpPr txBox="1"/>
          <p:nvPr/>
        </p:nvSpPr>
        <p:spPr>
          <a:xfrm>
            <a:off x="0" y="1213717"/>
            <a:ext cx="632968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E704"/>
                </a:solidFill>
              </a:rPr>
              <a:t>ASOF Conference I</a:t>
            </a:r>
          </a:p>
          <a:p>
            <a:r>
              <a:rPr lang="en-US" sz="6000" b="1" dirty="0">
                <a:solidFill>
                  <a:srgbClr val="FFE704"/>
                </a:solidFill>
              </a:rPr>
              <a:t>San </a:t>
            </a:r>
            <a:r>
              <a:rPr lang="en-US" sz="6000" b="1" dirty="0" err="1">
                <a:solidFill>
                  <a:srgbClr val="FFE704"/>
                </a:solidFill>
              </a:rPr>
              <a:t>Lazarro</a:t>
            </a:r>
            <a:r>
              <a:rPr lang="en-US" sz="6000" b="1" dirty="0">
                <a:solidFill>
                  <a:srgbClr val="FFE704"/>
                </a:solidFill>
              </a:rPr>
              <a:t>, Venice</a:t>
            </a:r>
          </a:p>
          <a:p>
            <a:endParaRPr lang="en-US" sz="6000" b="1" dirty="0">
              <a:solidFill>
                <a:srgbClr val="FFE704"/>
              </a:solidFill>
            </a:endParaRPr>
          </a:p>
          <a:p>
            <a:endParaRPr lang="en-US" sz="6000" b="1" dirty="0">
              <a:solidFill>
                <a:srgbClr val="FFE704"/>
              </a:solidFill>
            </a:endParaRPr>
          </a:p>
          <a:p>
            <a:endParaRPr lang="en-US" sz="6000" b="1" dirty="0">
              <a:solidFill>
                <a:srgbClr val="FFE704"/>
              </a:solidFill>
            </a:endParaRPr>
          </a:p>
          <a:p>
            <a:r>
              <a:rPr lang="en-US" sz="6000" b="1" dirty="0">
                <a:solidFill>
                  <a:srgbClr val="FFE704"/>
                </a:solidFill>
              </a:rPr>
              <a:t>1512</a:t>
            </a:r>
          </a:p>
        </p:txBody>
      </p:sp>
    </p:spTree>
    <p:extLst>
      <p:ext uri="{BB962C8B-B14F-4D97-AF65-F5344CB8AC3E}">
        <p14:creationId xmlns:p14="http://schemas.microsoft.com/office/powerpoint/2010/main" val="394800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C6E94-08DB-F20F-48BC-CA5246B9FC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5938" r="-1" b="2191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42CAA4-A7F4-768A-FF0F-73638BD5B0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19" r="-1" b="1572"/>
          <a:stretch/>
        </p:blipFill>
        <p:spPr>
          <a:xfrm>
            <a:off x="4547938" y="3684079"/>
            <a:ext cx="7644062" cy="31765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C7AF7-D2B8-51BD-1A01-CBAE9EFE1F14}"/>
              </a:ext>
            </a:extLst>
          </p:cNvPr>
          <p:cNvSpPr txBox="1"/>
          <p:nvPr/>
        </p:nvSpPr>
        <p:spPr>
          <a:xfrm>
            <a:off x="550813" y="-23271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ASOF Conference II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Dilijan, Armenia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843215-0ABC-FB77-E3E5-13AADC630B63}"/>
              </a:ext>
            </a:extLst>
          </p:cNvPr>
          <p:cNvSpPr txBox="1"/>
          <p:nvPr/>
        </p:nvSpPr>
        <p:spPr>
          <a:xfrm>
            <a:off x="711444" y="2991683"/>
            <a:ext cx="424731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42D2EE"/>
                </a:solidFill>
              </a:rPr>
              <a:t>Sponsors:</a:t>
            </a:r>
          </a:p>
          <a:p>
            <a:endParaRPr lang="en-US" sz="2800" b="1" dirty="0">
              <a:solidFill>
                <a:srgbClr val="42D2EE"/>
              </a:solidFill>
            </a:endParaRPr>
          </a:p>
          <a:p>
            <a:r>
              <a:rPr lang="en-US" sz="3200" dirty="0">
                <a:solidFill>
                  <a:srgbClr val="42D2EE"/>
                </a:solidFill>
              </a:rPr>
              <a:t>Central Bank of Armenia</a:t>
            </a:r>
          </a:p>
          <a:p>
            <a:r>
              <a:rPr lang="en-US" sz="3200" dirty="0">
                <a:solidFill>
                  <a:srgbClr val="42D2EE"/>
                </a:solidFill>
              </a:rPr>
              <a:t>ASOF Board members</a:t>
            </a:r>
          </a:p>
          <a:p>
            <a:r>
              <a:rPr lang="en-US" sz="3200" dirty="0" err="1">
                <a:solidFill>
                  <a:srgbClr val="42D2EE"/>
                </a:solidFill>
              </a:rPr>
              <a:t>Cognaize</a:t>
            </a:r>
            <a:endParaRPr lang="en-US" sz="3200" dirty="0">
              <a:solidFill>
                <a:srgbClr val="42D2EE"/>
              </a:solidFill>
            </a:endParaRPr>
          </a:p>
          <a:p>
            <a:r>
              <a:rPr lang="en-US" sz="3200" dirty="0">
                <a:solidFill>
                  <a:srgbClr val="42D2EE"/>
                </a:solidFill>
              </a:rPr>
              <a:t>UATE</a:t>
            </a:r>
          </a:p>
          <a:p>
            <a:endParaRPr lang="en-US" sz="3200" dirty="0">
              <a:solidFill>
                <a:srgbClr val="42D2E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3CA7F-0D03-F718-7BD1-04B2F135D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785" y="3722486"/>
            <a:ext cx="838200" cy="838200"/>
          </a:xfrm>
          <a:prstGeom prst="rect">
            <a:avLst/>
          </a:prstGeom>
          <a:effectLst>
            <a:softEdge rad="43231"/>
          </a:effectLst>
        </p:spPr>
      </p:pic>
      <p:sp>
        <p:nvSpPr>
          <p:cNvPr id="9" name="AutoShape 2" descr="logo-rgb-cognaize-white-1">
            <a:hlinkClick r:id="rId6"/>
            <a:extLst>
              <a:ext uri="{FF2B5EF4-FFF2-40B4-BE49-F238E27FC236}">
                <a16:creationId xmlns:a16="http://schemas.microsoft.com/office/drawing/2014/main" id="{98F38F4C-4407-28B0-4D80-FED22E264F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5380" y="1936218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logo-rgb-cognaize-white-1">
            <a:hlinkClick r:id="rId6"/>
            <a:extLst>
              <a:ext uri="{FF2B5EF4-FFF2-40B4-BE49-F238E27FC236}">
                <a16:creationId xmlns:a16="http://schemas.microsoft.com/office/drawing/2014/main" id="{B77AE8A9-8CBA-F9CD-185C-D92C5EF501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41439" y="2094435"/>
            <a:ext cx="2540000" cy="25400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7C158F-8F49-43FC-8340-B2D875DC2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7016" y="5623951"/>
            <a:ext cx="2235200" cy="1155700"/>
          </a:xfrm>
          <a:prstGeom prst="rect">
            <a:avLst/>
          </a:prstGeom>
          <a:effectLst>
            <a:softEdge rad="219445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3B767D-915F-A444-DD06-695AD9885A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456"/>
          <a:stretch/>
        </p:blipFill>
        <p:spPr>
          <a:xfrm>
            <a:off x="2532499" y="5025264"/>
            <a:ext cx="2846050" cy="630491"/>
          </a:xfrm>
          <a:prstGeom prst="rect">
            <a:avLst/>
          </a:prstGeom>
          <a:effectLst>
            <a:softEdge rad="157636"/>
          </a:effectLst>
        </p:spPr>
      </p:pic>
    </p:spTree>
    <p:extLst>
      <p:ext uri="{BB962C8B-B14F-4D97-AF65-F5344CB8AC3E}">
        <p14:creationId xmlns:p14="http://schemas.microsoft.com/office/powerpoint/2010/main" val="40263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BA5BF8-8CBA-A542-5729-1EA5F3122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7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88684-5A71-225E-369B-C942D5736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62" y="0"/>
            <a:ext cx="1235112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BF216-820B-6856-2065-035F84AD6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80658">
            <a:off x="10200607" y="4971071"/>
            <a:ext cx="1869095" cy="830708"/>
          </a:xfrm>
          <a:prstGeom prst="rect">
            <a:avLst/>
          </a:prstGeom>
          <a:effectLst>
            <a:softEdge rad="112228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308123-DFCF-3F04-BBC3-5BC26559ECA7}"/>
              </a:ext>
            </a:extLst>
          </p:cNvPr>
          <p:cNvSpPr txBox="1"/>
          <p:nvPr/>
        </p:nvSpPr>
        <p:spPr>
          <a:xfrm rot="19623117">
            <a:off x="9774199" y="4653225"/>
            <a:ext cx="20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anose="030F0902030302020204" pitchFamily="66" charset="0"/>
              </a:rPr>
              <a:t>the Arts</a:t>
            </a:r>
          </a:p>
        </p:txBody>
      </p:sp>
    </p:spTree>
    <p:extLst>
      <p:ext uri="{BB962C8B-B14F-4D97-AF65-F5344CB8AC3E}">
        <p14:creationId xmlns:p14="http://schemas.microsoft.com/office/powerpoint/2010/main" val="4377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14C133-71DA-E3E2-29F6-E56A8DED7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6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AB34A-2A35-A53C-FFF4-1DA748BF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107" y="0"/>
            <a:ext cx="887505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7A524-4CE9-72B2-96A3-1570FEFB547C}"/>
              </a:ext>
            </a:extLst>
          </p:cNvPr>
          <p:cNvSpPr txBox="1"/>
          <p:nvPr/>
        </p:nvSpPr>
        <p:spPr>
          <a:xfrm>
            <a:off x="7663725" y="1331259"/>
            <a:ext cx="2502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28 countries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2008A-70D8-0403-722D-E4826064333D}"/>
              </a:ext>
            </a:extLst>
          </p:cNvPr>
          <p:cNvSpPr txBox="1"/>
          <p:nvPr/>
        </p:nvSpPr>
        <p:spPr>
          <a:xfrm>
            <a:off x="7624484" y="4048463"/>
            <a:ext cx="292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196 disciplines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28CE6-0E57-62DD-6293-C68471D3A659}"/>
              </a:ext>
            </a:extLst>
          </p:cNvPr>
          <p:cNvSpPr txBox="1"/>
          <p:nvPr/>
        </p:nvSpPr>
        <p:spPr>
          <a:xfrm>
            <a:off x="349623" y="107576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F6C2F-26D5-084F-9D86-5EBAD5E8B7EA}"/>
              </a:ext>
            </a:extLst>
          </p:cNvPr>
          <p:cNvSpPr txBox="1"/>
          <p:nvPr/>
        </p:nvSpPr>
        <p:spPr>
          <a:xfrm>
            <a:off x="7627914" y="173332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26257-C306-BA53-D4B0-27628719E3F4}"/>
              </a:ext>
            </a:extLst>
          </p:cNvPr>
          <p:cNvSpPr txBox="1"/>
          <p:nvPr/>
        </p:nvSpPr>
        <p:spPr>
          <a:xfrm>
            <a:off x="435832" y="6165649"/>
            <a:ext cx="4084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168 Experts &amp; Scholars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10465D-192A-663B-F725-76E874D3EA03}"/>
              </a:ext>
            </a:extLst>
          </p:cNvPr>
          <p:cNvSpPr txBox="1"/>
          <p:nvPr/>
        </p:nvSpPr>
        <p:spPr>
          <a:xfrm>
            <a:off x="7574823" y="6046105"/>
            <a:ext cx="4084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259 Experts &amp; Scholars </a:t>
            </a:r>
          </a:p>
        </p:txBody>
      </p:sp>
    </p:spTree>
    <p:extLst>
      <p:ext uri="{BB962C8B-B14F-4D97-AF65-F5344CB8AC3E}">
        <p14:creationId xmlns:p14="http://schemas.microsoft.com/office/powerpoint/2010/main" val="358518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4F0E25-8748-AD72-BD3E-EA51AF0CA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05" y="3429000"/>
            <a:ext cx="11364173" cy="2071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E3589E-25EC-C740-2680-788B785A4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571" y="0"/>
            <a:ext cx="9052858" cy="31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F9B0E-72FB-0412-4DBE-F6C269076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2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293</Words>
  <Application>Microsoft Macintosh PowerPoint</Application>
  <PresentationFormat>Widescreen</PresentationFormat>
  <Paragraphs>53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 Aprahamian</dc:creator>
  <cp:lastModifiedBy>Ani Aprahamian</cp:lastModifiedBy>
  <cp:revision>7</cp:revision>
  <dcterms:created xsi:type="dcterms:W3CDTF">2023-06-24T17:35:07Z</dcterms:created>
  <dcterms:modified xsi:type="dcterms:W3CDTF">2023-06-25T19:47:57Z</dcterms:modified>
</cp:coreProperties>
</file>