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6F42B9"/>
    <a:srgbClr val="FFC03D"/>
    <a:srgbClr val="A7A2CD"/>
    <a:srgbClr val="DFD6FF"/>
    <a:srgbClr val="332A75"/>
    <a:srgbClr val="3E3284"/>
    <a:srgbClr val="FBDA50"/>
    <a:srgbClr val="B93097"/>
    <a:srgbClr val="453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58"/>
  </p:normalViewPr>
  <p:slideViewPr>
    <p:cSldViewPr snapToGrid="0">
      <p:cViewPr varScale="1">
        <p:scale>
          <a:sx n="116" d="100"/>
          <a:sy n="116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ln w="31750" cap="flat">
              <a:solidFill>
                <a:srgbClr val="633DA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O</c:v>
                </c:pt>
                <c:pt idx="1">
                  <c:v>N</c:v>
                </c:pt>
                <c:pt idx="2">
                  <c:v>D</c:v>
                </c:pt>
                <c:pt idx="3">
                  <c:v>J</c:v>
                </c:pt>
                <c:pt idx="4">
                  <c:v>F</c:v>
                </c:pt>
                <c:pt idx="5">
                  <c:v>M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248</c:v>
                </c:pt>
                <c:pt idx="1">
                  <c:v>275</c:v>
                </c:pt>
                <c:pt idx="2">
                  <c:v>301</c:v>
                </c:pt>
                <c:pt idx="3">
                  <c:v>342</c:v>
                </c:pt>
                <c:pt idx="4">
                  <c:v>362</c:v>
                </c:pt>
                <c:pt idx="5">
                  <c:v>412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B3D-45E5-9C20-1DF3D860D2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4"/>
        <c:axId val="2094734552"/>
      </c:lineChart>
      <c:catAx>
        <c:axId val="209473455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($K)</c:v>
                </c:pt>
              </c:strCache>
            </c:strRef>
          </c:tx>
          <c:spPr>
            <a:ln w="31750" cap="flat">
              <a:solidFill>
                <a:srgbClr val="633DA5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633DA5"/>
              </a:solidFill>
              <a:ln w="9525" cap="flat">
                <a:solidFill>
                  <a:srgbClr val="633DA5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Oct</c:v>
                </c:pt>
                <c:pt idx="1">
                  <c:v>Nov</c:v>
                </c:pt>
                <c:pt idx="2">
                  <c:v>Dec</c:v>
                </c:pt>
                <c:pt idx="3">
                  <c:v>Jan</c:v>
                </c:pt>
                <c:pt idx="4">
                  <c:v>Feb</c:v>
                </c:pt>
                <c:pt idx="5">
                  <c:v>Mar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248</c:v>
                </c:pt>
                <c:pt idx="1">
                  <c:v>275</c:v>
                </c:pt>
                <c:pt idx="2">
                  <c:v>301</c:v>
                </c:pt>
                <c:pt idx="3">
                  <c:v>342</c:v>
                </c:pt>
                <c:pt idx="4">
                  <c:v>362</c:v>
                </c:pt>
                <c:pt idx="5">
                  <c:v>412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31B-4999-A157-8743C29D71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Net Burn ($K)</c:v>
                </c:pt>
              </c:strCache>
            </c:strRef>
          </c:tx>
          <c:spPr>
            <a:ln w="31750" cap="flat">
              <a:solidFill>
                <a:srgbClr val="B7289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B72894"/>
              </a:solidFill>
              <a:ln w="9525" cap="flat">
                <a:solidFill>
                  <a:srgbClr val="B72894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Oct</c:v>
                </c:pt>
                <c:pt idx="1">
                  <c:v>Nov</c:v>
                </c:pt>
                <c:pt idx="2">
                  <c:v>Dec</c:v>
                </c:pt>
                <c:pt idx="3">
                  <c:v>Jan</c:v>
                </c:pt>
                <c:pt idx="4">
                  <c:v>Feb</c:v>
                </c:pt>
                <c:pt idx="5">
                  <c:v>Mar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151</c:v>
                </c:pt>
                <c:pt idx="1">
                  <c:v>148</c:v>
                </c:pt>
                <c:pt idx="2">
                  <c:v>142</c:v>
                </c:pt>
                <c:pt idx="3">
                  <c:v>133</c:v>
                </c:pt>
                <c:pt idx="4">
                  <c:v>123</c:v>
                </c:pt>
                <c:pt idx="5">
                  <c:v>118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31B-4999-A157-8743C29D7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7E4F2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E6B87"/>
                </a:solidFill>
                <a:latin typeface="Open Sauce Sans Light" pitchFamily="2" charset="77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F0EEF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E7E4F2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E6B87"/>
                </a:solidFill>
                <a:latin typeface="Open Sauce Sans" pitchFamily="2" charset="77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E6B87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Gross Margin %</c:v>
                </c:pt>
              </c:strCache>
            </c:strRef>
          </c:tx>
          <c:spPr>
            <a:ln w="31750" cap="flat">
              <a:solidFill>
                <a:srgbClr val="B72894"/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rgbClr val="B72894"/>
              </a:solidFill>
              <a:ln w="9525" cap="flat">
                <a:solidFill>
                  <a:srgbClr val="B72894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Oct</c:v>
                </c:pt>
                <c:pt idx="1">
                  <c:v>Nov</c:v>
                </c:pt>
                <c:pt idx="2">
                  <c:v>Dec</c:v>
                </c:pt>
                <c:pt idx="3">
                  <c:v>Jan</c:v>
                </c:pt>
                <c:pt idx="4">
                  <c:v>Feb</c:v>
                </c:pt>
                <c:pt idx="5">
                  <c:v>Mar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74</c:v>
                </c:pt>
                <c:pt idx="1">
                  <c:v>75</c:v>
                </c:pt>
                <c:pt idx="2">
                  <c:v>76</c:v>
                </c:pt>
                <c:pt idx="3">
                  <c:v>77</c:v>
                </c:pt>
                <c:pt idx="4">
                  <c:v>77</c:v>
                </c:pt>
                <c:pt idx="5">
                  <c:v>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917-4E99-A38F-0A63D18531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7E4F2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E6B8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90"/>
          <c:min val="60"/>
        </c:scaling>
        <c:delete val="0"/>
        <c:axPos val="l"/>
        <c:majorGridlines>
          <c:spPr>
            <a:ln w="12700" cap="flat">
              <a:solidFill>
                <a:srgbClr val="F0EEF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E7E4F2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6E6B8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Opex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332A7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4C8-4046-BD94-32FEAF688F31}"/>
              </c:ext>
            </c:extLst>
          </c:dPt>
          <c:dPt>
            <c:idx val="1"/>
            <c:bubble3D val="0"/>
            <c:spPr>
              <a:solidFill>
                <a:srgbClr val="B9309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4C8-4046-BD94-32FEAF688F31}"/>
              </c:ext>
            </c:extLst>
          </c:dPt>
          <c:dPt>
            <c:idx val="2"/>
            <c:bubble3D val="0"/>
            <c:spPr>
              <a:solidFill>
                <a:srgbClr val="FFC03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4C8-4046-BD94-32FEAF688F31}"/>
              </c:ext>
            </c:extLst>
          </c:dPt>
          <c:cat>
            <c:strRef>
              <c:f>Sheet1!$A$2:$A$4</c:f>
              <c:strCache>
                <c:ptCount val="3"/>
                <c:pt idx="0">
                  <c:v>S&amp;M</c:v>
                </c:pt>
                <c:pt idx="1">
                  <c:v>R&amp;D</c:v>
                </c:pt>
                <c:pt idx="2">
                  <c:v>G&amp;A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190</c:v>
                </c:pt>
                <c:pt idx="1">
                  <c:v>165</c:v>
                </c:pt>
                <c:pt idx="2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C8-4046-BD94-32FEAF688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Cash Balance ($K)</c:v>
                </c:pt>
              </c:strCache>
            </c:strRef>
          </c:tx>
          <c:spPr>
            <a:solidFill>
              <a:srgbClr val="633DA5">
                <a:alpha val="25000"/>
              </a:srgbClr>
            </a:solidFill>
            <a:effectLst/>
          </c:spPr>
          <c:cat>
            <c:strRef>
              <c:f>Sheet1!$A$2:$A$7</c:f>
              <c:strCache>
                <c:ptCount val="6"/>
                <c:pt idx="0">
                  <c:v>Oct</c:v>
                </c:pt>
                <c:pt idx="1">
                  <c:v>Nov</c:v>
                </c:pt>
                <c:pt idx="2">
                  <c:v>Dec</c:v>
                </c:pt>
                <c:pt idx="3">
                  <c:v>Jan</c:v>
                </c:pt>
                <c:pt idx="4">
                  <c:v>Feb</c:v>
                </c:pt>
                <c:pt idx="5">
                  <c:v>Mar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2380</c:v>
                </c:pt>
                <c:pt idx="1">
                  <c:v>2260</c:v>
                </c:pt>
                <c:pt idx="2">
                  <c:v>2140</c:v>
                </c:pt>
                <c:pt idx="3">
                  <c:v>2040</c:v>
                </c:pt>
                <c:pt idx="4">
                  <c:v>1965</c:v>
                </c:pt>
                <c:pt idx="5">
                  <c:v>1900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03-489F-B389-BCAE2E99A3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area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7E4F2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6E6B87"/>
                </a:solidFill>
                <a:latin typeface="Open Sauce Sans Light" pitchFamily="2" charset="77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F0EEF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E7E4F2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6E6B87"/>
                </a:solidFill>
                <a:latin typeface="Open Sauce Sans Light" pitchFamily="2" charset="77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Ownership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gradFill>
                <a:gsLst>
                  <a:gs pos="0">
                    <a:srgbClr val="332A75"/>
                  </a:gs>
                  <a:gs pos="100000">
                    <a:srgbClr val="45398E"/>
                  </a:gs>
                </a:gsLst>
                <a:lin ang="5400000" scaled="1"/>
              </a:gradFill>
              <a:effectLst/>
            </c:spPr>
            <c:extLst>
              <c:ext xmlns:c16="http://schemas.microsoft.com/office/drawing/2014/chart" uri="{C3380CC4-5D6E-409C-BE32-E72D297353CC}">
                <c16:uniqueId val="{00000001-61FA-4DBF-BC4E-954534E76403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rgbClr val="603BA2"/>
                  </a:gs>
                  <a:gs pos="100000">
                    <a:srgbClr val="7244BD"/>
                  </a:gs>
                </a:gsLst>
                <a:lin ang="5400000" scaled="1"/>
              </a:gradFill>
              <a:effectLst/>
            </c:spPr>
            <c:extLst>
              <c:ext xmlns:c16="http://schemas.microsoft.com/office/drawing/2014/chart" uri="{C3380CC4-5D6E-409C-BE32-E72D297353CC}">
                <c16:uniqueId val="{00000003-61FA-4DBF-BC4E-954534E76403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rgbClr val="B52991"/>
                  </a:gs>
                  <a:gs pos="100000">
                    <a:srgbClr val="BB349A"/>
                  </a:gs>
                </a:gsLst>
                <a:lin ang="5400000" scaled="1"/>
              </a:gradFill>
              <a:effectLst/>
            </c:spPr>
            <c:extLst>
              <c:ext xmlns:c16="http://schemas.microsoft.com/office/drawing/2014/chart" uri="{C3380CC4-5D6E-409C-BE32-E72D297353CC}">
                <c16:uniqueId val="{00000005-61FA-4DBF-BC4E-954534E76403}"/>
              </c:ext>
            </c:extLst>
          </c:dPt>
          <c:dPt>
            <c:idx val="3"/>
            <c:bubble3D val="0"/>
            <c:spPr>
              <a:gradFill>
                <a:gsLst>
                  <a:gs pos="0">
                    <a:srgbClr val="FFC03D"/>
                  </a:gs>
                  <a:gs pos="100000">
                    <a:srgbClr val="FEBF3D"/>
                  </a:gs>
                </a:gsLst>
                <a:lin ang="5400000" scaled="1"/>
              </a:gradFill>
              <a:effectLst/>
            </c:spPr>
            <c:extLst>
              <c:ext xmlns:c16="http://schemas.microsoft.com/office/drawing/2014/chart" uri="{C3380CC4-5D6E-409C-BE32-E72D297353CC}">
                <c16:uniqueId val="{00000007-61FA-4DBF-BC4E-954534E76403}"/>
              </c:ext>
            </c:extLst>
          </c:dPt>
          <c:cat>
            <c:strRef>
              <c:f>Sheet1!$A$2:$A$5</c:f>
              <c:strCache>
                <c:ptCount val="4"/>
                <c:pt idx="0">
                  <c:v>Founders</c:v>
                </c:pt>
                <c:pt idx="1">
                  <c:v>Series A</c:v>
                </c:pt>
                <c:pt idx="2">
                  <c:v>Seed</c:v>
                </c:pt>
                <c:pt idx="3">
                  <c:v>ESOP Pool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48</c:v>
                </c:pt>
                <c:pt idx="1">
                  <c:v>22</c:v>
                </c:pt>
                <c:pt idx="2">
                  <c:v>16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FA-4DBF-BC4E-954534E76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392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41583-EC88-E06D-C8E1-E9467AF9B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19B576-A1B1-1783-BAAA-CDFF585BE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F8EC83-5302-9E3F-6871-0066BB838C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7980D-96F9-9912-E52F-A5B97233DB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06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BCF63-AD9F-30C1-B1C0-677785C38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DD813E-76E6-C752-AC84-01B1E906A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D080EF-E7B2-8C6F-6060-3F14C935E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CECA4-C4DA-9FDD-761F-B4E2F8AFC9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0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3C29A-3E40-2362-478A-9206D8316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B1278C-244B-F34A-8152-64A8C0A99F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23453F-B90C-DA28-6A4F-7C595EB9D1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21499-2F9E-FB8F-12A3-D16FB9DBB6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37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B4F2B-0267-E690-2533-523EF0C79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72CFF-6069-6627-729E-C555751B08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A5A79E-F2C3-9913-94F6-AB513F8D3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1C49A-5457-8A90-8F19-2A7CF60E45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540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34F4A-F455-2BA0-C509-CEE0FB276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8BBC1A-3C03-03E7-8DD9-AB7E132434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D0EF94-2C36-3938-05DA-0270E8678B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4886F-3565-EE3E-D84B-BCD85402B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82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01A71-CCAF-B0B5-4285-A0EAC5715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3006A-7548-C8A3-E646-D9AA6A2E1D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9276BA-4A7D-6A4C-C452-E595195DB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4A175-9CF8-7881-437E-5CCF3E1507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65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E2684-3C77-9B6B-F972-6F6F0F7DD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8978DC-033E-2260-1313-E79B35989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03B626-60C7-6BE7-A064-984DA5CE5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DE0E4-3903-CA99-8699-516F2B16D4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53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24F58-7304-BFB5-E4EB-03BAE31E8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16E750-CF8A-5C23-B2A9-F093047529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03E03C-C909-C769-645E-6897CBF27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F308A-EB5C-1CE5-4434-8EB879356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49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18" Type="http://schemas.openxmlformats.org/officeDocument/2006/relationships/image" Target="../media/image13.png"/><Relationship Id="rId26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5" Type="http://schemas.microsoft.com/office/2007/relationships/hdphoto" Target="../media/hdphoto8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20" Type="http://schemas.openxmlformats.org/officeDocument/2006/relationships/image" Target="../media/image3.png"/><Relationship Id="rId29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24" Type="http://schemas.microsoft.com/office/2007/relationships/hdphoto" Target="../media/hdphoto7.wdp"/><Relationship Id="rId5" Type="http://schemas.microsoft.com/office/2007/relationships/hdphoto" Target="../media/hdphoto1.wdp"/><Relationship Id="rId15" Type="http://schemas.openxmlformats.org/officeDocument/2006/relationships/image" Target="../media/image10.png"/><Relationship Id="rId23" Type="http://schemas.openxmlformats.org/officeDocument/2006/relationships/image" Target="../media/image15.png"/><Relationship Id="rId28" Type="http://schemas.microsoft.com/office/2007/relationships/hdphoto" Target="../media/hdphoto9.wdp"/><Relationship Id="rId10" Type="http://schemas.openxmlformats.org/officeDocument/2006/relationships/image" Target="../media/image7.png"/><Relationship Id="rId19" Type="http://schemas.openxmlformats.org/officeDocument/2006/relationships/chart" Target="../charts/chart2.xml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image" Target="../media/image9.png"/><Relationship Id="rId22" Type="http://schemas.microsoft.com/office/2007/relationships/hdphoto" Target="../media/hdphoto6.wdp"/><Relationship Id="rId27" Type="http://schemas.openxmlformats.org/officeDocument/2006/relationships/image" Target="../media/image17.png"/><Relationship Id="rId30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.png"/><Relationship Id="rId18" Type="http://schemas.openxmlformats.org/officeDocument/2006/relationships/image" Target="../media/image17.png"/><Relationship Id="rId3" Type="http://schemas.openxmlformats.org/officeDocument/2006/relationships/chart" Target="../charts/chart3.xml"/><Relationship Id="rId21" Type="http://schemas.microsoft.com/office/2007/relationships/hdphoto" Target="../media/hdphoto10.wdp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6" Type="http://schemas.microsoft.com/office/2007/relationships/hdphoto" Target="../media/hdphoto5.wdp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image" Target="../media/image16.png"/><Relationship Id="rId15" Type="http://schemas.openxmlformats.org/officeDocument/2006/relationships/image" Target="../media/image8.png"/><Relationship Id="rId10" Type="http://schemas.microsoft.com/office/2007/relationships/hdphoto" Target="../media/hdphoto2.wdp"/><Relationship Id="rId19" Type="http://schemas.microsoft.com/office/2007/relationships/hdphoto" Target="../media/hdphoto9.wdp"/><Relationship Id="rId4" Type="http://schemas.openxmlformats.org/officeDocument/2006/relationships/chart" Target="../charts/chart4.xml"/><Relationship Id="rId9" Type="http://schemas.openxmlformats.org/officeDocument/2006/relationships/image" Target="../media/image5.png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4.wdp"/><Relationship Id="rId18" Type="http://schemas.microsoft.com/office/2007/relationships/hdphoto" Target="../media/hdphoto9.wdp"/><Relationship Id="rId3" Type="http://schemas.openxmlformats.org/officeDocument/2006/relationships/chart" Target="../charts/chart5.xml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.png"/><Relationship Id="rId20" Type="http://schemas.microsoft.com/office/2007/relationships/hdphoto" Target="../media/hdphoto10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1.png"/><Relationship Id="rId15" Type="http://schemas.microsoft.com/office/2007/relationships/hdphoto" Target="../media/hdphoto5.wdp"/><Relationship Id="rId10" Type="http://schemas.openxmlformats.org/officeDocument/2006/relationships/image" Target="../media/image6.png"/><Relationship Id="rId19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2.wdp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microsoft.com/office/2007/relationships/hdphoto" Target="../media/hdphoto9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3.png"/><Relationship Id="rId10" Type="http://schemas.microsoft.com/office/2007/relationships/hdphoto" Target="../media/hdphoto3.wdp"/><Relationship Id="rId19" Type="http://schemas.microsoft.com/office/2007/relationships/hdphoto" Target="../media/hdphoto10.wdp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4.wdp"/><Relationship Id="rId18" Type="http://schemas.microsoft.com/office/2007/relationships/hdphoto" Target="../media/hdphoto9.wdp"/><Relationship Id="rId3" Type="http://schemas.openxmlformats.org/officeDocument/2006/relationships/chart" Target="../charts/chart6.xml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.png"/><Relationship Id="rId20" Type="http://schemas.microsoft.com/office/2007/relationships/hdphoto" Target="../media/hdphoto10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1.png"/><Relationship Id="rId15" Type="http://schemas.microsoft.com/office/2007/relationships/hdphoto" Target="../media/hdphoto5.wdp"/><Relationship Id="rId10" Type="http://schemas.openxmlformats.org/officeDocument/2006/relationships/image" Target="../media/image6.png"/><Relationship Id="rId19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2.wdp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3.wdp"/><Relationship Id="rId18" Type="http://schemas.openxmlformats.org/officeDocument/2006/relationships/image" Target="../media/image3.png"/><Relationship Id="rId3" Type="http://schemas.openxmlformats.org/officeDocument/2006/relationships/image" Target="../media/image19.png"/><Relationship Id="rId21" Type="http://schemas.openxmlformats.org/officeDocument/2006/relationships/image" Target="../media/image18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.png"/><Relationship Id="rId20" Type="http://schemas.microsoft.com/office/2007/relationships/hdphoto" Target="../media/hdphoto9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microsoft.com/office/2007/relationships/hdphoto" Target="../media/hdphoto2.wdp"/><Relationship Id="rId5" Type="http://schemas.openxmlformats.org/officeDocument/2006/relationships/image" Target="../media/image21.png"/><Relationship Id="rId15" Type="http://schemas.microsoft.com/office/2007/relationships/hdphoto" Target="../media/hdphoto4.wdp"/><Relationship Id="rId10" Type="http://schemas.openxmlformats.org/officeDocument/2006/relationships/image" Target="../media/image5.png"/><Relationship Id="rId19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microsoft.com/office/2007/relationships/hdphoto" Target="../media/hdphoto1.wdp"/><Relationship Id="rId14" Type="http://schemas.openxmlformats.org/officeDocument/2006/relationships/image" Target="../media/image7.png"/><Relationship Id="rId22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8.png"/><Relationship Id="rId18" Type="http://schemas.microsoft.com/office/2007/relationships/hdphoto" Target="../media/hdphoto5.wdp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12" Type="http://schemas.microsoft.com/office/2007/relationships/hdphoto" Target="../media/hdphoto9.wdp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4.png"/><Relationship Id="rId15" Type="http://schemas.openxmlformats.org/officeDocument/2006/relationships/image" Target="../media/image7.png"/><Relationship Id="rId10" Type="http://schemas.microsoft.com/office/2007/relationships/hdphoto" Target="../media/hdphoto3.wdp"/><Relationship Id="rId19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87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BE15E0-6FA8-7A4E-5A83-85E197D58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A2CF6E78-783E-529F-FD48-67A70FEE17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909"/>
          <a:stretch>
            <a:fillRect/>
          </a:stretch>
        </p:blipFill>
        <p:spPr>
          <a:xfrm>
            <a:off x="0" y="0"/>
            <a:ext cx="12192001" cy="685800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C627551-D601-7642-6F44-11056B7E98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287" y="-1271"/>
            <a:ext cx="11403713" cy="4618983"/>
          </a:xfrm>
          <a:prstGeom prst="rect">
            <a:avLst/>
          </a:prstGeom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9A4C95B9-DA26-FF0F-6254-644473CDCBC9}"/>
              </a:ext>
            </a:extLst>
          </p:cNvPr>
          <p:cNvSpPr/>
          <p:nvPr/>
        </p:nvSpPr>
        <p:spPr>
          <a:xfrm>
            <a:off x="640080" y="2079881"/>
            <a:ext cx="786384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98000"/>
              </a:lnSpc>
            </a:pPr>
            <a:r>
              <a:rPr lang="en-US" sz="4000" b="1" dirty="0">
                <a:solidFill>
                  <a:srgbClr val="FFD400"/>
                </a:solidFill>
                <a:latin typeface="Open Sauce Sans" pitchFamily="2" charset="77"/>
              </a:rPr>
              <a:t>The Investor Update,</a:t>
            </a:r>
          </a:p>
          <a:p>
            <a:pPr>
              <a:lnSpc>
                <a:spcPct val="98000"/>
              </a:lnSpc>
            </a:pPr>
            <a:r>
              <a:rPr lang="en-US" sz="4000" i="1" dirty="0">
                <a:solidFill>
                  <a:schemeClr val="bg1"/>
                </a:solidFill>
                <a:latin typeface="Open Sauce Sans" pitchFamily="2" charset="77"/>
              </a:rPr>
              <a:t>Built Like a Dashboard</a:t>
            </a: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68EF4F33-F667-AEB3-382F-83EBF72C16E8}"/>
              </a:ext>
            </a:extLst>
          </p:cNvPr>
          <p:cNvSpPr/>
          <p:nvPr/>
        </p:nvSpPr>
        <p:spPr>
          <a:xfrm>
            <a:off x="7863840" y="1600200"/>
            <a:ext cx="3657600" cy="4480560"/>
          </a:xfrm>
          <a:prstGeom prst="roundRect">
            <a:avLst>
              <a:gd name="adj" fmla="val 3000"/>
            </a:avLst>
          </a:prstGeom>
          <a:solidFill>
            <a:srgbClr val="FBFAFD"/>
          </a:solidFill>
          <a:ln/>
          <a:effectLst>
            <a:outerShdw blurRad="254000" dist="762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C68EFBD-5BE4-C280-E961-3AEB53A5214D}"/>
              </a:ext>
            </a:extLst>
          </p:cNvPr>
          <p:cNvSpPr/>
          <p:nvPr/>
        </p:nvSpPr>
        <p:spPr>
          <a:xfrm>
            <a:off x="7863840" y="1600200"/>
            <a:ext cx="3657600" cy="3657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5101F45D-7B6C-4E0E-C752-B244496F95DB}"/>
              </a:ext>
            </a:extLst>
          </p:cNvPr>
          <p:cNvSpPr/>
          <p:nvPr/>
        </p:nvSpPr>
        <p:spPr>
          <a:xfrm>
            <a:off x="8028432" y="1728216"/>
            <a:ext cx="109728" cy="109728"/>
          </a:xfrm>
          <a:prstGeom prst="ellipse">
            <a:avLst/>
          </a:prstGeom>
          <a:solidFill>
            <a:srgbClr val="FF6B6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C9B6EA86-D193-629E-43A2-B15F7D06A8C5}"/>
              </a:ext>
            </a:extLst>
          </p:cNvPr>
          <p:cNvSpPr/>
          <p:nvPr/>
        </p:nvSpPr>
        <p:spPr>
          <a:xfrm>
            <a:off x="8229600" y="1728216"/>
            <a:ext cx="109728" cy="109728"/>
          </a:xfrm>
          <a:prstGeom prst="ellipse">
            <a:avLst/>
          </a:prstGeom>
          <a:solidFill>
            <a:srgbClr val="FFCE5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63E5F27D-DE06-9B1C-814A-F89BF12E1F69}"/>
              </a:ext>
            </a:extLst>
          </p:cNvPr>
          <p:cNvSpPr/>
          <p:nvPr/>
        </p:nvSpPr>
        <p:spPr>
          <a:xfrm>
            <a:off x="8430768" y="1728216"/>
            <a:ext cx="109728" cy="109728"/>
          </a:xfrm>
          <a:prstGeom prst="ellipse">
            <a:avLst/>
          </a:prstGeom>
          <a:solidFill>
            <a:srgbClr val="5FD68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4EEA50B9-CBF5-FDA8-3D61-4196DC6024EA}"/>
              </a:ext>
            </a:extLst>
          </p:cNvPr>
          <p:cNvSpPr/>
          <p:nvPr/>
        </p:nvSpPr>
        <p:spPr>
          <a:xfrm>
            <a:off x="8046720" y="2103120"/>
            <a:ext cx="155448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EBB0685D-25E8-979E-7D50-51BA9456598A}"/>
              </a:ext>
            </a:extLst>
          </p:cNvPr>
          <p:cNvSpPr/>
          <p:nvPr/>
        </p:nvSpPr>
        <p:spPr>
          <a:xfrm>
            <a:off x="8156448" y="217627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b="1" dirty="0">
                <a:solidFill>
                  <a:srgbClr val="6E6B87"/>
                </a:solidFill>
                <a:latin typeface="Open Sauce Sans" pitchFamily="2" charset="77"/>
                <a:ea typeface="Open Sans Semibold" panose="020B0606030504020204" pitchFamily="34" charset="0"/>
                <a:cs typeface="Calibri" pitchFamily="34" charset="-120"/>
              </a:rPr>
              <a:t>ARR</a:t>
            </a:r>
            <a:endParaRPr lang="en-US" sz="700" b="1" dirty="0">
              <a:latin typeface="Open Sauce Sans" pitchFamily="2" charset="77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62C5FD1-F6FF-07FC-3D58-7DA08780038E}"/>
              </a:ext>
            </a:extLst>
          </p:cNvPr>
          <p:cNvSpPr/>
          <p:nvPr/>
        </p:nvSpPr>
        <p:spPr>
          <a:xfrm>
            <a:off x="8156448" y="23774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$412K</a:t>
            </a:r>
            <a:endParaRPr lang="en-US" sz="14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C6DE7A3F-FB13-8BE1-8013-36091F7AAEC0}"/>
              </a:ext>
            </a:extLst>
          </p:cNvPr>
          <p:cNvSpPr/>
          <p:nvPr/>
        </p:nvSpPr>
        <p:spPr>
          <a:xfrm>
            <a:off x="9738360" y="2103120"/>
            <a:ext cx="155448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0A4DBD81-4CBD-3A78-B2A9-B7D51B8198B1}"/>
              </a:ext>
            </a:extLst>
          </p:cNvPr>
          <p:cNvSpPr/>
          <p:nvPr/>
        </p:nvSpPr>
        <p:spPr>
          <a:xfrm>
            <a:off x="9848088" y="217627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b="1">
                <a:solidFill>
                  <a:srgbClr val="6E6B87"/>
                </a:solidFill>
                <a:latin typeface="Open Sauce Sans" pitchFamily="2" charset="77"/>
                <a:ea typeface="Open Sans Semibold" panose="020B0606030504020204" pitchFamily="34" charset="0"/>
                <a:cs typeface="Calibri" pitchFamily="34" charset="-120"/>
              </a:rPr>
              <a:t>BURN</a:t>
            </a:r>
            <a:endParaRPr lang="en-US" sz="700" b="1">
              <a:latin typeface="Open Sauce Sans" pitchFamily="2" charset="77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A69CD474-07C9-B3AD-6CA6-F69CF57FD141}"/>
              </a:ext>
            </a:extLst>
          </p:cNvPr>
          <p:cNvSpPr/>
          <p:nvPr/>
        </p:nvSpPr>
        <p:spPr>
          <a:xfrm>
            <a:off x="9848088" y="23774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B72894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$118K</a:t>
            </a:r>
            <a:endParaRPr lang="en-US" sz="14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CF6F4CDD-46F6-F92B-DB0C-860DF429F091}"/>
              </a:ext>
            </a:extLst>
          </p:cNvPr>
          <p:cNvSpPr/>
          <p:nvPr/>
        </p:nvSpPr>
        <p:spPr>
          <a:xfrm>
            <a:off x="8046720" y="2971800"/>
            <a:ext cx="155448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3E3F2AC6-4D92-B2D7-CE90-8DEED2B00E86}"/>
              </a:ext>
            </a:extLst>
          </p:cNvPr>
          <p:cNvSpPr/>
          <p:nvPr/>
        </p:nvSpPr>
        <p:spPr>
          <a:xfrm>
            <a:off x="8156448" y="30449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b="1">
                <a:solidFill>
                  <a:srgbClr val="6E6B87"/>
                </a:solidFill>
                <a:latin typeface="Open Sauce Sans" pitchFamily="2" charset="77"/>
                <a:ea typeface="Open Sans Semibold" panose="020B0606030504020204" pitchFamily="34" charset="0"/>
                <a:cs typeface="Calibri" pitchFamily="34" charset="-120"/>
              </a:rPr>
              <a:t>RUNWAY</a:t>
            </a:r>
            <a:endParaRPr lang="en-US" sz="700" b="1">
              <a:latin typeface="Open Sauce Sans" pitchFamily="2" charset="77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A9F51184-0002-9EC3-C4E9-287385C84D25}"/>
              </a:ext>
            </a:extLst>
          </p:cNvPr>
          <p:cNvSpPr/>
          <p:nvPr/>
        </p:nvSpPr>
        <p:spPr>
          <a:xfrm>
            <a:off x="8156448" y="324612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16mo</a:t>
            </a:r>
            <a:endParaRPr lang="en-US" sz="14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6CEBED1D-2142-B2D6-0880-6B8BAD6D6876}"/>
              </a:ext>
            </a:extLst>
          </p:cNvPr>
          <p:cNvSpPr/>
          <p:nvPr/>
        </p:nvSpPr>
        <p:spPr>
          <a:xfrm>
            <a:off x="9738360" y="2971800"/>
            <a:ext cx="155448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AADB9994-9307-3C9C-8A85-6DD1837E001A}"/>
              </a:ext>
            </a:extLst>
          </p:cNvPr>
          <p:cNvSpPr/>
          <p:nvPr/>
        </p:nvSpPr>
        <p:spPr>
          <a:xfrm>
            <a:off x="9848088" y="3044952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b="1">
                <a:solidFill>
                  <a:srgbClr val="6E6B87"/>
                </a:solidFill>
                <a:latin typeface="Open Sauce Sans" pitchFamily="2" charset="77"/>
                <a:ea typeface="Open Sans Semibold" panose="020B0606030504020204" pitchFamily="34" charset="0"/>
                <a:cs typeface="Calibri" pitchFamily="34" charset="-120"/>
              </a:rPr>
              <a:t>NRR</a:t>
            </a:r>
            <a:endParaRPr lang="en-US" sz="700" b="1">
              <a:latin typeface="Open Sauce Sans" pitchFamily="2" charset="77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D30D19FA-2CE9-0566-6595-8CFD6CFC5885}"/>
              </a:ext>
            </a:extLst>
          </p:cNvPr>
          <p:cNvSpPr/>
          <p:nvPr/>
        </p:nvSpPr>
        <p:spPr>
          <a:xfrm>
            <a:off x="9848088" y="324612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1E8A5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112%</a:t>
            </a:r>
            <a:endParaRPr lang="en-US" sz="14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9EBEDAEF-517E-4D0B-C92C-7BB74FE9436C}"/>
              </a:ext>
            </a:extLst>
          </p:cNvPr>
          <p:cNvSpPr/>
          <p:nvPr/>
        </p:nvSpPr>
        <p:spPr>
          <a:xfrm>
            <a:off x="8046720" y="393192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554BD7E3-02E8-311D-5B20-C878588159BE}"/>
              </a:ext>
            </a:extLst>
          </p:cNvPr>
          <p:cNvSpPr/>
          <p:nvPr/>
        </p:nvSpPr>
        <p:spPr>
          <a:xfrm>
            <a:off x="8174736" y="4050792"/>
            <a:ext cx="3108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00" b="1">
                <a:solidFill>
                  <a:srgbClr val="6E6B87"/>
                </a:solidFill>
                <a:latin typeface="Open Sauce Sans" pitchFamily="2" charset="77"/>
                <a:ea typeface="Open Sans Semibold" panose="020B0606030504020204" pitchFamily="34" charset="0"/>
                <a:cs typeface="Calibri" pitchFamily="34" charset="-120"/>
              </a:rPr>
              <a:t>REVENUE TREND</a:t>
            </a:r>
            <a:endParaRPr lang="en-US" sz="700" b="1">
              <a:latin typeface="Open Sauce Sans" pitchFamily="2" charset="77"/>
            </a:endParaRPr>
          </a:p>
        </p:txBody>
      </p:sp>
      <p:graphicFrame>
        <p:nvGraphicFramePr>
          <p:cNvPr id="28" name="Chart 0">
            <a:extLst>
              <a:ext uri="{FF2B5EF4-FFF2-40B4-BE49-F238E27FC236}">
                <a16:creationId xmlns:a16="http://schemas.microsoft.com/office/drawing/2014/main" id="{1802036C-6EA5-D5F3-502E-03A90382A2BD}"/>
              </a:ext>
            </a:extLst>
          </p:cNvPr>
          <p:cNvGraphicFramePr/>
          <p:nvPr/>
        </p:nvGraphicFramePr>
        <p:xfrm>
          <a:off x="8138160" y="4343400"/>
          <a:ext cx="3108960" cy="868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Shape 26">
            <a:extLst>
              <a:ext uri="{FF2B5EF4-FFF2-40B4-BE49-F238E27FC236}">
                <a16:creationId xmlns:a16="http://schemas.microsoft.com/office/drawing/2014/main" id="{7005E9AA-761B-D12C-2BEB-4842DA5F1552}"/>
              </a:ext>
            </a:extLst>
          </p:cNvPr>
          <p:cNvSpPr/>
          <p:nvPr/>
        </p:nvSpPr>
        <p:spPr>
          <a:xfrm>
            <a:off x="8046720" y="5486400"/>
            <a:ext cx="3291840" cy="411480"/>
          </a:xfrm>
          <a:prstGeom prst="roundRect">
            <a:avLst>
              <a:gd name="adj" fmla="val 48889"/>
            </a:avLst>
          </a:prstGeom>
          <a:solidFill>
            <a:srgbClr val="F1ED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CDD0B265-3F6D-D1AD-185C-3C7850741575}"/>
              </a:ext>
            </a:extLst>
          </p:cNvPr>
          <p:cNvSpPr/>
          <p:nvPr/>
        </p:nvSpPr>
        <p:spPr>
          <a:xfrm>
            <a:off x="8046720" y="548640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On Track for Series A</a:t>
            </a:r>
            <a:endParaRPr lang="en-US" sz="10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77830CB9-CA5C-A4CC-5A44-0508F62B6315}"/>
              </a:ext>
            </a:extLst>
          </p:cNvPr>
          <p:cNvSpPr/>
          <p:nvPr/>
        </p:nvSpPr>
        <p:spPr>
          <a:xfrm>
            <a:off x="640080" y="5188841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A119B9E3-D8E7-1D9E-5CA9-89057858F175}"/>
              </a:ext>
            </a:extLst>
          </p:cNvPr>
          <p:cNvSpPr/>
          <p:nvPr/>
        </p:nvSpPr>
        <p:spPr>
          <a:xfrm>
            <a:off x="2426676" y="5188841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F945DCE3-FC0C-48EA-6D86-442A2C830D89}"/>
              </a:ext>
            </a:extLst>
          </p:cNvPr>
          <p:cNvSpPr/>
          <p:nvPr/>
        </p:nvSpPr>
        <p:spPr>
          <a:xfrm>
            <a:off x="4639997" y="5188841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2026</a:t>
            </a:r>
          </a:p>
        </p:txBody>
      </p:sp>
      <p:sp>
        <p:nvSpPr>
          <p:cNvPr id="37" name="Shape 34">
            <a:extLst>
              <a:ext uri="{FF2B5EF4-FFF2-40B4-BE49-F238E27FC236}">
                <a16:creationId xmlns:a16="http://schemas.microsoft.com/office/drawing/2014/main" id="{4D7B2F50-8371-0AFB-6050-092DE3393410}"/>
              </a:ext>
            </a:extLst>
          </p:cNvPr>
          <p:cNvSpPr/>
          <p:nvPr/>
        </p:nvSpPr>
        <p:spPr>
          <a:xfrm>
            <a:off x="640080" y="5074711"/>
            <a:ext cx="6675120" cy="0"/>
          </a:xfrm>
          <a:prstGeom prst="line">
            <a:avLst/>
          </a:prstGeom>
          <a:noFill/>
          <a:ln w="12700">
            <a:solidFill>
              <a:srgbClr val="A7A2C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222443FB-23DB-A9CA-E659-D2F36F3F327D}"/>
              </a:ext>
            </a:extLst>
          </p:cNvPr>
          <p:cNvSpPr/>
          <p:nvPr/>
        </p:nvSpPr>
        <p:spPr>
          <a:xfrm>
            <a:off x="640080" y="6333976"/>
            <a:ext cx="526951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qapita.com  |  Equity &amp; Financial Reporting, Simplified</a:t>
            </a:r>
            <a:endParaRPr lang="en-US" sz="105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AE85979-0CF9-D107-38D6-263132235F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921" y="435315"/>
            <a:ext cx="3005107" cy="1071821"/>
          </a:xfrm>
          <a:prstGeom prst="rect">
            <a:avLst/>
          </a:prstGeom>
        </p:spPr>
      </p:pic>
      <p:sp>
        <p:nvSpPr>
          <p:cNvPr id="57" name="Text 5">
            <a:extLst>
              <a:ext uri="{FF2B5EF4-FFF2-40B4-BE49-F238E27FC236}">
                <a16:creationId xmlns:a16="http://schemas.microsoft.com/office/drawing/2014/main" id="{5FB68F4C-DB2E-029D-6935-21BEBA8273CC}"/>
              </a:ext>
            </a:extLst>
          </p:cNvPr>
          <p:cNvSpPr/>
          <p:nvPr/>
        </p:nvSpPr>
        <p:spPr>
          <a:xfrm>
            <a:off x="702365" y="3857859"/>
            <a:ext cx="6678150" cy="10433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DFD6FF"/>
                </a:solidFill>
                <a:latin typeface="Open Sauce Sans Light" pitchFamily="2" charset="77"/>
                <a:ea typeface="Roboto" pitchFamily="34" charset="-122"/>
                <a:cs typeface="Roboto" pitchFamily="34" charset="-120"/>
              </a:rPr>
              <a:t>A financials &amp; KPI template for founder reporting  laid out the way investors already read data: live tiles, trend lines, and benchmarks side by side, not buried in paragraphs.</a:t>
            </a:r>
          </a:p>
        </p:txBody>
      </p:sp>
      <p:sp>
        <p:nvSpPr>
          <p:cNvPr id="61" name="Text 7">
            <a:extLst>
              <a:ext uri="{FF2B5EF4-FFF2-40B4-BE49-F238E27FC236}">
                <a16:creationId xmlns:a16="http://schemas.microsoft.com/office/drawing/2014/main" id="{C7201EF1-DE09-FBA2-EB88-3661C8437285}"/>
              </a:ext>
            </a:extLst>
          </p:cNvPr>
          <p:cNvSpPr/>
          <p:nvPr/>
        </p:nvSpPr>
        <p:spPr>
          <a:xfrm>
            <a:off x="1096105" y="5238079"/>
            <a:ext cx="1168791" cy="6486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r>
              <a:rPr lang="en-US" sz="1200" dirty="0">
                <a:solidFill>
                  <a:srgbClr val="DFD6FF"/>
                </a:solidFill>
                <a:latin typeface="Open Sauce Sans Light" pitchFamily="2" charset="77"/>
                <a:ea typeface="Roboto" pitchFamily="34" charset="-122"/>
                <a:cs typeface="Roboto" pitchFamily="34" charset="-120"/>
              </a:rPr>
              <a:t>live dashboard views</a:t>
            </a:r>
          </a:p>
        </p:txBody>
      </p:sp>
      <p:sp>
        <p:nvSpPr>
          <p:cNvPr id="62" name="Text 7">
            <a:extLst>
              <a:ext uri="{FF2B5EF4-FFF2-40B4-BE49-F238E27FC236}">
                <a16:creationId xmlns:a16="http://schemas.microsoft.com/office/drawing/2014/main" id="{23E63BAE-590E-DA4C-23BB-0B1CC3813D74}"/>
              </a:ext>
            </a:extLst>
          </p:cNvPr>
          <p:cNvSpPr/>
          <p:nvPr/>
        </p:nvSpPr>
        <p:spPr>
          <a:xfrm>
            <a:off x="2888568" y="5246097"/>
            <a:ext cx="1659989" cy="6486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r>
              <a:rPr lang="en-US" sz="1200" dirty="0">
                <a:solidFill>
                  <a:srgbClr val="DFD6FF"/>
                </a:solidFill>
                <a:latin typeface="Open Sauce Sans Light" pitchFamily="2" charset="77"/>
                <a:ea typeface="Roboto" pitchFamily="34" charset="-122"/>
                <a:cs typeface="Roboto" pitchFamily="34" charset="-120"/>
              </a:rPr>
              <a:t>month of trend, not just one snapshot</a:t>
            </a:r>
          </a:p>
        </p:txBody>
      </p:sp>
      <p:sp>
        <p:nvSpPr>
          <p:cNvPr id="63" name="Text 7">
            <a:extLst>
              <a:ext uri="{FF2B5EF4-FFF2-40B4-BE49-F238E27FC236}">
                <a16:creationId xmlns:a16="http://schemas.microsoft.com/office/drawing/2014/main" id="{245B60E4-94B2-A328-2C12-B35D13544124}"/>
              </a:ext>
            </a:extLst>
          </p:cNvPr>
          <p:cNvSpPr/>
          <p:nvPr/>
        </p:nvSpPr>
        <p:spPr>
          <a:xfrm>
            <a:off x="5909599" y="5238080"/>
            <a:ext cx="1348159" cy="4536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r>
              <a:rPr lang="en-US" sz="1200">
                <a:solidFill>
                  <a:srgbClr val="DFD6FF"/>
                </a:solidFill>
                <a:latin typeface="Open Sauce Sans Light" pitchFamily="2" charset="77"/>
                <a:ea typeface="Roboto" pitchFamily="34" charset="-122"/>
                <a:cs typeface="Roboto" pitchFamily="34" charset="-120"/>
              </a:rPr>
              <a:t>benchmark data built in</a:t>
            </a:r>
          </a:p>
        </p:txBody>
      </p:sp>
    </p:spTree>
    <p:extLst>
      <p:ext uri="{BB962C8B-B14F-4D97-AF65-F5344CB8AC3E}">
        <p14:creationId xmlns:p14="http://schemas.microsoft.com/office/powerpoint/2010/main" val="211559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C74406-0443-A6E8-DB42-ED9C879D0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83DBF93-6FBF-C238-0487-F2277C20E3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909"/>
          <a:stretch>
            <a:fillRect/>
          </a:stretch>
        </p:blipFill>
        <p:spPr>
          <a:xfrm>
            <a:off x="1" y="0"/>
            <a:ext cx="1764792" cy="6858001"/>
          </a:xfrm>
          <a:prstGeom prst="rect">
            <a:avLst/>
          </a:prstGeom>
        </p:spPr>
      </p:pic>
      <p:sp>
        <p:nvSpPr>
          <p:cNvPr id="6" name="Text 4">
            <a:extLst>
              <a:ext uri="{FF2B5EF4-FFF2-40B4-BE49-F238E27FC236}">
                <a16:creationId xmlns:a16="http://schemas.microsoft.com/office/drawing/2014/main" id="{4E86843F-6AC6-D010-C2D1-43251E45BADC}"/>
              </a:ext>
            </a:extLst>
          </p:cNvPr>
          <p:cNvSpPr/>
          <p:nvPr/>
        </p:nvSpPr>
        <p:spPr>
          <a:xfrm>
            <a:off x="187452" y="1024802"/>
            <a:ext cx="14538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2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INVESTOR UPDATE</a:t>
            </a:r>
            <a:endParaRPr lang="en-US" sz="80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B3CB948A-7C96-8CAE-DBB4-FF8D0F44C7DE}"/>
              </a:ext>
            </a:extLst>
          </p:cNvPr>
          <p:cNvSpPr/>
          <p:nvPr/>
        </p:nvSpPr>
        <p:spPr>
          <a:xfrm>
            <a:off x="164592" y="1370920"/>
            <a:ext cx="1453896" cy="402336"/>
          </a:xfrm>
          <a:prstGeom prst="roundRect">
            <a:avLst>
              <a:gd name="adj" fmla="val 13636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E3EB6382-7DE4-99A0-1BE7-6D8DFD1B6FB1}"/>
              </a:ext>
            </a:extLst>
          </p:cNvPr>
          <p:cNvSpPr/>
          <p:nvPr/>
        </p:nvSpPr>
        <p:spPr>
          <a:xfrm>
            <a:off x="164592" y="1425784"/>
            <a:ext cx="45720" cy="292608"/>
          </a:xfrm>
          <a:prstGeom prst="rect">
            <a:avLst/>
          </a:prstGeom>
          <a:solidFill>
            <a:srgbClr val="FFCE5F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9" name="Image 0" descr="icons/home_yellow.png">
            <a:extLst>
              <a:ext uri="{FF2B5EF4-FFF2-40B4-BE49-F238E27FC236}">
                <a16:creationId xmlns:a16="http://schemas.microsoft.com/office/drawing/2014/main" id="{B103C26F-4994-935A-B0E4-2E6C2E9C5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457620"/>
            <a:ext cx="192360" cy="192360"/>
          </a:xfrm>
          <a:prstGeom prst="rect">
            <a:avLst/>
          </a:prstGeom>
        </p:spPr>
      </p:pic>
      <p:sp>
        <p:nvSpPr>
          <p:cNvPr id="10" name="Text 7">
            <a:extLst>
              <a:ext uri="{FF2B5EF4-FFF2-40B4-BE49-F238E27FC236}">
                <a16:creationId xmlns:a16="http://schemas.microsoft.com/office/drawing/2014/main" id="{E9807433-2128-EEEC-B1EE-5DD6DC76B7A4}"/>
              </a:ext>
            </a:extLst>
          </p:cNvPr>
          <p:cNvSpPr/>
          <p:nvPr/>
        </p:nvSpPr>
        <p:spPr>
          <a:xfrm>
            <a:off x="687288" y="137092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rgbClr val="FFFFF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Overview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Image 1" descr="icons/table_muted.png">
            <a:extLst>
              <a:ext uri="{FF2B5EF4-FFF2-40B4-BE49-F238E27FC236}">
                <a16:creationId xmlns:a16="http://schemas.microsoft.com/office/drawing/2014/main" id="{D8051668-37D0-9391-8C52-FA3BDC6481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933108"/>
            <a:ext cx="192360" cy="19236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D5EF43DF-E6C9-F009-9F61-BC20117D19A6}"/>
              </a:ext>
            </a:extLst>
          </p:cNvPr>
          <p:cNvSpPr/>
          <p:nvPr/>
        </p:nvSpPr>
        <p:spPr>
          <a:xfrm>
            <a:off x="687288" y="184640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Financials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Image 2" descr="icons/hourglass_muted.png">
            <a:extLst>
              <a:ext uri="{FF2B5EF4-FFF2-40B4-BE49-F238E27FC236}">
                <a16:creationId xmlns:a16="http://schemas.microsoft.com/office/drawing/2014/main" id="{8845647F-5067-BF90-0C77-811A6B3B23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408596"/>
            <a:ext cx="192360" cy="19236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562B7DBC-34CD-59AB-D966-4B3D138E51E1}"/>
              </a:ext>
            </a:extLst>
          </p:cNvPr>
          <p:cNvSpPr/>
          <p:nvPr/>
        </p:nvSpPr>
        <p:spPr>
          <a:xfrm>
            <a:off x="687288" y="2321896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&amp; Runway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E38EA534-4D7E-86F0-A80D-F17380CCE539}"/>
              </a:ext>
            </a:extLst>
          </p:cNvPr>
          <p:cNvSpPr/>
          <p:nvPr/>
        </p:nvSpPr>
        <p:spPr>
          <a:xfrm>
            <a:off x="687288" y="2797384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KPI Dashboard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8EBA8848-5C2A-3CF3-C073-746EFA5E44C5}"/>
              </a:ext>
            </a:extLst>
          </p:cNvPr>
          <p:cNvSpPr/>
          <p:nvPr/>
        </p:nvSpPr>
        <p:spPr>
          <a:xfrm>
            <a:off x="687288" y="3272872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Cap Table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9" name="Image 5" descr="icons/handshake_muted.png">
            <a:extLst>
              <a:ext uri="{FF2B5EF4-FFF2-40B4-BE49-F238E27FC236}">
                <a16:creationId xmlns:a16="http://schemas.microsoft.com/office/drawing/2014/main" id="{2E6088C9-EEFB-26F4-8DDA-FEF3E3E9AF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835060"/>
            <a:ext cx="192360" cy="192360"/>
          </a:xfrm>
          <a:prstGeom prst="rect">
            <a:avLst/>
          </a:prstGeom>
        </p:spPr>
      </p:pic>
      <p:sp>
        <p:nvSpPr>
          <p:cNvPr id="20" name="Text 12">
            <a:extLst>
              <a:ext uri="{FF2B5EF4-FFF2-40B4-BE49-F238E27FC236}">
                <a16:creationId xmlns:a16="http://schemas.microsoft.com/office/drawing/2014/main" id="{C7BCDF9E-34FB-8734-1DE2-6CE76931A406}"/>
              </a:ext>
            </a:extLst>
          </p:cNvPr>
          <p:cNvSpPr/>
          <p:nvPr/>
        </p:nvSpPr>
        <p:spPr>
          <a:xfrm>
            <a:off x="687288" y="374836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 &amp; Asks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Image 6" descr="icons/chart_line_muted.png">
            <a:extLst>
              <a:ext uri="{FF2B5EF4-FFF2-40B4-BE49-F238E27FC236}">
                <a16:creationId xmlns:a16="http://schemas.microsoft.com/office/drawing/2014/main" id="{99D5F7CB-FFAE-177D-7FD9-70CBD155C6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4310548"/>
            <a:ext cx="192360" cy="192360"/>
          </a:xfrm>
          <a:prstGeom prst="rect">
            <a:avLst/>
          </a:prstGeom>
        </p:spPr>
      </p:pic>
      <p:sp>
        <p:nvSpPr>
          <p:cNvPr id="22" name="Text 13">
            <a:extLst>
              <a:ext uri="{FF2B5EF4-FFF2-40B4-BE49-F238E27FC236}">
                <a16:creationId xmlns:a16="http://schemas.microsoft.com/office/drawing/2014/main" id="{ED7ECD1F-050C-BA44-B4A0-3468AF044BDA}"/>
              </a:ext>
            </a:extLst>
          </p:cNvPr>
          <p:cNvSpPr/>
          <p:nvPr/>
        </p:nvSpPr>
        <p:spPr>
          <a:xfrm>
            <a:off x="687288" y="422384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Shape 19">
            <a:extLst>
              <a:ext uri="{FF2B5EF4-FFF2-40B4-BE49-F238E27FC236}">
                <a16:creationId xmlns:a16="http://schemas.microsoft.com/office/drawing/2014/main" id="{E95B629D-C1FB-2841-B5C0-1832BC5CC492}"/>
              </a:ext>
            </a:extLst>
          </p:cNvPr>
          <p:cNvSpPr/>
          <p:nvPr/>
        </p:nvSpPr>
        <p:spPr>
          <a:xfrm>
            <a:off x="1783080" y="0"/>
            <a:ext cx="10408615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0">
            <a:extLst>
              <a:ext uri="{FF2B5EF4-FFF2-40B4-BE49-F238E27FC236}">
                <a16:creationId xmlns:a16="http://schemas.microsoft.com/office/drawing/2014/main" id="{AE5047D2-C53A-9FC4-A1FF-3C6BB9BEA6C3}"/>
              </a:ext>
            </a:extLst>
          </p:cNvPr>
          <p:cNvSpPr/>
          <p:nvPr/>
        </p:nvSpPr>
        <p:spPr>
          <a:xfrm>
            <a:off x="1783080" y="658368"/>
            <a:ext cx="10408615" cy="0"/>
          </a:xfrm>
          <a:prstGeom prst="line">
            <a:avLst/>
          </a:prstGeom>
          <a:noFill/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1">
            <a:extLst>
              <a:ext uri="{FF2B5EF4-FFF2-40B4-BE49-F238E27FC236}">
                <a16:creationId xmlns:a16="http://schemas.microsoft.com/office/drawing/2014/main" id="{A36D49C7-7E5F-287D-5AE9-D3B44A3D445E}"/>
              </a:ext>
            </a:extLst>
          </p:cNvPr>
          <p:cNvSpPr/>
          <p:nvPr/>
        </p:nvSpPr>
        <p:spPr>
          <a:xfrm>
            <a:off x="2103120" y="0"/>
            <a:ext cx="5029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Overview</a:t>
            </a:r>
          </a:p>
        </p:txBody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55F1DA98-8688-EEAD-AE0A-28E3326EBA32}"/>
              </a:ext>
            </a:extLst>
          </p:cNvPr>
          <p:cNvSpPr/>
          <p:nvPr/>
        </p:nvSpPr>
        <p:spPr>
          <a:xfrm>
            <a:off x="2103120" y="978408"/>
            <a:ext cx="2145913" cy="1430188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Shape 27">
            <a:extLst>
              <a:ext uri="{FF2B5EF4-FFF2-40B4-BE49-F238E27FC236}">
                <a16:creationId xmlns:a16="http://schemas.microsoft.com/office/drawing/2014/main" id="{8E535B9F-87AE-B7C7-A046-21C676D0F388}"/>
              </a:ext>
            </a:extLst>
          </p:cNvPr>
          <p:cNvSpPr/>
          <p:nvPr/>
        </p:nvSpPr>
        <p:spPr>
          <a:xfrm>
            <a:off x="2267712" y="1143000"/>
            <a:ext cx="329184" cy="329184"/>
          </a:xfrm>
          <a:prstGeom prst="ellipse">
            <a:avLst/>
          </a:prstGeom>
          <a:solidFill>
            <a:srgbClr val="F1ED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9" name="Image 9" descr="icons/chart_line_purple.png">
            <a:extLst>
              <a:ext uri="{FF2B5EF4-FFF2-40B4-BE49-F238E27FC236}">
                <a16:creationId xmlns:a16="http://schemas.microsoft.com/office/drawing/2014/main" id="{4B072AC9-34B7-27F8-F364-156334749B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50677" y="1221072"/>
            <a:ext cx="163255" cy="181051"/>
          </a:xfrm>
          <a:prstGeom prst="rect">
            <a:avLst/>
          </a:prstGeom>
        </p:spPr>
      </p:pic>
      <p:sp>
        <p:nvSpPr>
          <p:cNvPr id="40" name="Text 28">
            <a:extLst>
              <a:ext uri="{FF2B5EF4-FFF2-40B4-BE49-F238E27FC236}">
                <a16:creationId xmlns:a16="http://schemas.microsoft.com/office/drawing/2014/main" id="{B8516D7A-1939-0EFB-E800-33B9E6B973C3}"/>
              </a:ext>
            </a:extLst>
          </p:cNvPr>
          <p:cNvSpPr/>
          <p:nvPr/>
        </p:nvSpPr>
        <p:spPr>
          <a:xfrm>
            <a:off x="2683762" y="1466046"/>
            <a:ext cx="1738047" cy="3742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5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ARR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 29">
            <a:extLst>
              <a:ext uri="{FF2B5EF4-FFF2-40B4-BE49-F238E27FC236}">
                <a16:creationId xmlns:a16="http://schemas.microsoft.com/office/drawing/2014/main" id="{FDEC7574-F54D-818A-1163-B3F14325CB63}"/>
              </a:ext>
            </a:extLst>
          </p:cNvPr>
          <p:cNvSpPr/>
          <p:nvPr/>
        </p:nvSpPr>
        <p:spPr>
          <a:xfrm>
            <a:off x="2683763" y="1798317"/>
            <a:ext cx="156527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$412K</a:t>
            </a:r>
          </a:p>
        </p:txBody>
      </p:sp>
      <p:sp>
        <p:nvSpPr>
          <p:cNvPr id="42" name="Shape 30">
            <a:extLst>
              <a:ext uri="{FF2B5EF4-FFF2-40B4-BE49-F238E27FC236}">
                <a16:creationId xmlns:a16="http://schemas.microsoft.com/office/drawing/2014/main" id="{E995F7CD-8B19-2B39-CABE-2B6875D87B5B}"/>
              </a:ext>
            </a:extLst>
          </p:cNvPr>
          <p:cNvSpPr/>
          <p:nvPr/>
        </p:nvSpPr>
        <p:spPr>
          <a:xfrm>
            <a:off x="2679191" y="1170432"/>
            <a:ext cx="1250469" cy="256032"/>
          </a:xfrm>
          <a:prstGeom prst="roundRect">
            <a:avLst>
              <a:gd name="adj" fmla="val 50000"/>
            </a:avLst>
          </a:prstGeom>
          <a:solidFill>
            <a:srgbClr val="E6F4EC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43" name="Image 10" descr="icons/arrow_up_green.png">
            <a:extLst>
              <a:ext uri="{FF2B5EF4-FFF2-40B4-BE49-F238E27FC236}">
                <a16:creationId xmlns:a16="http://schemas.microsoft.com/office/drawing/2014/main" id="{0A370332-EB8F-2E2B-1017-0C1C731606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84179" y="1247988"/>
            <a:ext cx="96181" cy="96180"/>
          </a:xfrm>
          <a:prstGeom prst="rect">
            <a:avLst/>
          </a:prstGeom>
        </p:spPr>
      </p:pic>
      <p:sp>
        <p:nvSpPr>
          <p:cNvPr id="44" name="Text 31">
            <a:extLst>
              <a:ext uri="{FF2B5EF4-FFF2-40B4-BE49-F238E27FC236}">
                <a16:creationId xmlns:a16="http://schemas.microsoft.com/office/drawing/2014/main" id="{F7935BD6-D4F9-66EE-1F69-2754A16B2531}"/>
              </a:ext>
            </a:extLst>
          </p:cNvPr>
          <p:cNvSpPr/>
          <p:nvPr/>
        </p:nvSpPr>
        <p:spPr>
          <a:xfrm>
            <a:off x="2916936" y="1179576"/>
            <a:ext cx="86143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>
                <a:solidFill>
                  <a:srgbClr val="1E8A5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+14% MoM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Shape 32">
            <a:extLst>
              <a:ext uri="{FF2B5EF4-FFF2-40B4-BE49-F238E27FC236}">
                <a16:creationId xmlns:a16="http://schemas.microsoft.com/office/drawing/2014/main" id="{A16F7623-C365-C7A3-0445-A5EAE9ED7077}"/>
              </a:ext>
            </a:extLst>
          </p:cNvPr>
          <p:cNvSpPr/>
          <p:nvPr/>
        </p:nvSpPr>
        <p:spPr>
          <a:xfrm>
            <a:off x="4440077" y="978408"/>
            <a:ext cx="2318690" cy="1430188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6" name="Shape 33">
            <a:extLst>
              <a:ext uri="{FF2B5EF4-FFF2-40B4-BE49-F238E27FC236}">
                <a16:creationId xmlns:a16="http://schemas.microsoft.com/office/drawing/2014/main" id="{598E9085-56C5-2B07-4E4A-22BD19DD712D}"/>
              </a:ext>
            </a:extLst>
          </p:cNvPr>
          <p:cNvSpPr/>
          <p:nvPr/>
        </p:nvSpPr>
        <p:spPr>
          <a:xfrm>
            <a:off x="4604669" y="1143000"/>
            <a:ext cx="329184" cy="329184"/>
          </a:xfrm>
          <a:prstGeom prst="ellipse">
            <a:avLst/>
          </a:prstGeom>
          <a:solidFill>
            <a:srgbClr val="F1ED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47" name="Image 11" descr="icons/coins_purple.png">
            <a:extLst>
              <a:ext uri="{FF2B5EF4-FFF2-40B4-BE49-F238E27FC236}">
                <a16:creationId xmlns:a16="http://schemas.microsoft.com/office/drawing/2014/main" id="{36FFABF7-CF11-9E29-3227-0BB21AA0A76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86134" y="1224465"/>
            <a:ext cx="166255" cy="166255"/>
          </a:xfrm>
          <a:prstGeom prst="rect">
            <a:avLst/>
          </a:prstGeom>
        </p:spPr>
      </p:pic>
      <p:sp>
        <p:nvSpPr>
          <p:cNvPr id="48" name="Text 34">
            <a:extLst>
              <a:ext uri="{FF2B5EF4-FFF2-40B4-BE49-F238E27FC236}">
                <a16:creationId xmlns:a16="http://schemas.microsoft.com/office/drawing/2014/main" id="{43E55204-1801-80E8-EB2A-E61E10D06486}"/>
              </a:ext>
            </a:extLst>
          </p:cNvPr>
          <p:cNvSpPr/>
          <p:nvPr/>
        </p:nvSpPr>
        <p:spPr>
          <a:xfrm>
            <a:off x="4991009" y="1457620"/>
            <a:ext cx="1603165" cy="3887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5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NET MONTHLY BURN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Text 35">
            <a:extLst>
              <a:ext uri="{FF2B5EF4-FFF2-40B4-BE49-F238E27FC236}">
                <a16:creationId xmlns:a16="http://schemas.microsoft.com/office/drawing/2014/main" id="{DAFC21EC-34E7-0BE6-020B-B4F2E7AF011B}"/>
              </a:ext>
            </a:extLst>
          </p:cNvPr>
          <p:cNvSpPr/>
          <p:nvPr/>
        </p:nvSpPr>
        <p:spPr>
          <a:xfrm>
            <a:off x="4991010" y="1802173"/>
            <a:ext cx="1758167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$118K</a:t>
            </a:r>
          </a:p>
        </p:txBody>
      </p:sp>
      <p:sp>
        <p:nvSpPr>
          <p:cNvPr id="53" name="Shape 38">
            <a:extLst>
              <a:ext uri="{FF2B5EF4-FFF2-40B4-BE49-F238E27FC236}">
                <a16:creationId xmlns:a16="http://schemas.microsoft.com/office/drawing/2014/main" id="{67094E79-B419-3F8C-AC89-B475746C6BF9}"/>
              </a:ext>
            </a:extLst>
          </p:cNvPr>
          <p:cNvSpPr/>
          <p:nvPr/>
        </p:nvSpPr>
        <p:spPr>
          <a:xfrm>
            <a:off x="6921954" y="978408"/>
            <a:ext cx="2458234" cy="1430188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4" name="Shape 39">
            <a:extLst>
              <a:ext uri="{FF2B5EF4-FFF2-40B4-BE49-F238E27FC236}">
                <a16:creationId xmlns:a16="http://schemas.microsoft.com/office/drawing/2014/main" id="{384E2AB9-0728-F8D1-7095-BA4ECF868674}"/>
              </a:ext>
            </a:extLst>
          </p:cNvPr>
          <p:cNvSpPr/>
          <p:nvPr/>
        </p:nvSpPr>
        <p:spPr>
          <a:xfrm>
            <a:off x="7086546" y="1143000"/>
            <a:ext cx="329184" cy="329184"/>
          </a:xfrm>
          <a:prstGeom prst="ellipse">
            <a:avLst/>
          </a:prstGeom>
          <a:solidFill>
            <a:srgbClr val="F1ED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55" name="Image 13" descr="icons/hourglass_purple.png">
            <a:extLst>
              <a:ext uri="{FF2B5EF4-FFF2-40B4-BE49-F238E27FC236}">
                <a16:creationId xmlns:a16="http://schemas.microsoft.com/office/drawing/2014/main" id="{3CA84B3F-A34B-DA36-F143-035947BE678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68011" y="1224465"/>
            <a:ext cx="166255" cy="166255"/>
          </a:xfrm>
          <a:prstGeom prst="rect">
            <a:avLst/>
          </a:prstGeom>
        </p:spPr>
      </p:pic>
      <p:sp>
        <p:nvSpPr>
          <p:cNvPr id="56" name="Text 40">
            <a:extLst>
              <a:ext uri="{FF2B5EF4-FFF2-40B4-BE49-F238E27FC236}">
                <a16:creationId xmlns:a16="http://schemas.microsoft.com/office/drawing/2014/main" id="{6CB3225F-13A9-9603-0F39-A5FBD90ECA9A}"/>
              </a:ext>
            </a:extLst>
          </p:cNvPr>
          <p:cNvSpPr/>
          <p:nvPr/>
        </p:nvSpPr>
        <p:spPr>
          <a:xfrm>
            <a:off x="7548884" y="1457191"/>
            <a:ext cx="1831304" cy="381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50" dirty="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RUNWAY</a:t>
            </a:r>
            <a:endParaRPr lang="en-US" sz="8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Text 41">
            <a:extLst>
              <a:ext uri="{FF2B5EF4-FFF2-40B4-BE49-F238E27FC236}">
                <a16:creationId xmlns:a16="http://schemas.microsoft.com/office/drawing/2014/main" id="{56E3DC2D-6B22-41D1-4C45-1FF2D8F2EFD2}"/>
              </a:ext>
            </a:extLst>
          </p:cNvPr>
          <p:cNvSpPr/>
          <p:nvPr/>
        </p:nvSpPr>
        <p:spPr>
          <a:xfrm>
            <a:off x="7548884" y="1800563"/>
            <a:ext cx="1814281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16 months</a:t>
            </a:r>
          </a:p>
        </p:txBody>
      </p:sp>
      <p:sp>
        <p:nvSpPr>
          <p:cNvPr id="58" name="Shape 42">
            <a:extLst>
              <a:ext uri="{FF2B5EF4-FFF2-40B4-BE49-F238E27FC236}">
                <a16:creationId xmlns:a16="http://schemas.microsoft.com/office/drawing/2014/main" id="{2014B0FA-A714-E8F4-67EA-36CFA377AFDD}"/>
              </a:ext>
            </a:extLst>
          </p:cNvPr>
          <p:cNvSpPr/>
          <p:nvPr/>
        </p:nvSpPr>
        <p:spPr>
          <a:xfrm>
            <a:off x="7548884" y="1171399"/>
            <a:ext cx="954021" cy="256032"/>
          </a:xfrm>
          <a:prstGeom prst="roundRect">
            <a:avLst>
              <a:gd name="adj" fmla="val 50000"/>
            </a:avLst>
          </a:prstGeom>
          <a:solidFill>
            <a:srgbClr val="FBEAE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0" name="Text 43">
            <a:extLst>
              <a:ext uri="{FF2B5EF4-FFF2-40B4-BE49-F238E27FC236}">
                <a16:creationId xmlns:a16="http://schemas.microsoft.com/office/drawing/2014/main" id="{DDF2B4E4-DEA4-8D69-F190-B218BD5B190E}"/>
              </a:ext>
            </a:extLst>
          </p:cNvPr>
          <p:cNvSpPr/>
          <p:nvPr/>
        </p:nvSpPr>
        <p:spPr>
          <a:xfrm>
            <a:off x="7786628" y="1171400"/>
            <a:ext cx="749807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>
                <a:solidFill>
                  <a:srgbClr val="C0392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target 20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Shape 44">
            <a:extLst>
              <a:ext uri="{FF2B5EF4-FFF2-40B4-BE49-F238E27FC236}">
                <a16:creationId xmlns:a16="http://schemas.microsoft.com/office/drawing/2014/main" id="{2ED32B1A-E23C-7019-D21C-AC59818343FF}"/>
              </a:ext>
            </a:extLst>
          </p:cNvPr>
          <p:cNvSpPr/>
          <p:nvPr/>
        </p:nvSpPr>
        <p:spPr>
          <a:xfrm>
            <a:off x="9552965" y="978408"/>
            <a:ext cx="2318690" cy="1430188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2" name="Shape 45">
            <a:extLst>
              <a:ext uri="{FF2B5EF4-FFF2-40B4-BE49-F238E27FC236}">
                <a16:creationId xmlns:a16="http://schemas.microsoft.com/office/drawing/2014/main" id="{7C554E45-D4EB-CCBA-ADF0-EFCA0DB6DE6F}"/>
              </a:ext>
            </a:extLst>
          </p:cNvPr>
          <p:cNvSpPr/>
          <p:nvPr/>
        </p:nvSpPr>
        <p:spPr>
          <a:xfrm>
            <a:off x="9717557" y="1143000"/>
            <a:ext cx="329184" cy="329184"/>
          </a:xfrm>
          <a:prstGeom prst="ellipse">
            <a:avLst/>
          </a:prstGeom>
          <a:solidFill>
            <a:srgbClr val="F1ED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3" name="Image 15" descr="icons/chart_pie_purple.png">
            <a:extLst>
              <a:ext uri="{FF2B5EF4-FFF2-40B4-BE49-F238E27FC236}">
                <a16:creationId xmlns:a16="http://schemas.microsoft.com/office/drawing/2014/main" id="{2ACF3C30-4142-3462-CB84-C898264C4A6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90709" y="1216152"/>
            <a:ext cx="182881" cy="182881"/>
          </a:xfrm>
          <a:prstGeom prst="rect">
            <a:avLst/>
          </a:prstGeom>
        </p:spPr>
      </p:pic>
      <p:sp>
        <p:nvSpPr>
          <p:cNvPr id="64" name="Text 46">
            <a:extLst>
              <a:ext uri="{FF2B5EF4-FFF2-40B4-BE49-F238E27FC236}">
                <a16:creationId xmlns:a16="http://schemas.microsoft.com/office/drawing/2014/main" id="{4E0BC493-79E8-A4D1-8696-388F08646C16}"/>
              </a:ext>
            </a:extLst>
          </p:cNvPr>
          <p:cNvSpPr/>
          <p:nvPr/>
        </p:nvSpPr>
        <p:spPr>
          <a:xfrm>
            <a:off x="10146365" y="1446909"/>
            <a:ext cx="1648039" cy="4114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50" dirty="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NET REVENUE RETENTION</a:t>
            </a:r>
            <a:endParaRPr lang="en-US" sz="8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 47">
            <a:extLst>
              <a:ext uri="{FF2B5EF4-FFF2-40B4-BE49-F238E27FC236}">
                <a16:creationId xmlns:a16="http://schemas.microsoft.com/office/drawing/2014/main" id="{0E7A9C62-FDA2-AD7D-63C8-B26DEC041A7F}"/>
              </a:ext>
            </a:extLst>
          </p:cNvPr>
          <p:cNvSpPr/>
          <p:nvPr/>
        </p:nvSpPr>
        <p:spPr>
          <a:xfrm>
            <a:off x="10146366" y="1795791"/>
            <a:ext cx="172529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112%</a:t>
            </a:r>
          </a:p>
        </p:txBody>
      </p:sp>
      <p:sp>
        <p:nvSpPr>
          <p:cNvPr id="66" name="Shape 48">
            <a:extLst>
              <a:ext uri="{FF2B5EF4-FFF2-40B4-BE49-F238E27FC236}">
                <a16:creationId xmlns:a16="http://schemas.microsoft.com/office/drawing/2014/main" id="{67054707-4470-0173-2043-89150D8181E4}"/>
              </a:ext>
            </a:extLst>
          </p:cNvPr>
          <p:cNvSpPr/>
          <p:nvPr/>
        </p:nvSpPr>
        <p:spPr>
          <a:xfrm>
            <a:off x="10146366" y="1173425"/>
            <a:ext cx="1153888" cy="256032"/>
          </a:xfrm>
          <a:prstGeom prst="roundRect">
            <a:avLst>
              <a:gd name="adj" fmla="val 50000"/>
            </a:avLst>
          </a:prstGeom>
          <a:solidFill>
            <a:srgbClr val="E6F4E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8" name="Text 49">
            <a:extLst>
              <a:ext uri="{FF2B5EF4-FFF2-40B4-BE49-F238E27FC236}">
                <a16:creationId xmlns:a16="http://schemas.microsoft.com/office/drawing/2014/main" id="{14303071-6F8A-8042-9DD7-2962E67B9542}"/>
              </a:ext>
            </a:extLst>
          </p:cNvPr>
          <p:cNvSpPr/>
          <p:nvPr/>
        </p:nvSpPr>
        <p:spPr>
          <a:xfrm>
            <a:off x="10384110" y="1173426"/>
            <a:ext cx="977928" cy="26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>
                <a:solidFill>
                  <a:srgbClr val="1E8A5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+3 pts QoQ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Shape 50">
            <a:extLst>
              <a:ext uri="{FF2B5EF4-FFF2-40B4-BE49-F238E27FC236}">
                <a16:creationId xmlns:a16="http://schemas.microsoft.com/office/drawing/2014/main" id="{2007857B-2076-37E4-8179-B8F9312ED3C0}"/>
              </a:ext>
            </a:extLst>
          </p:cNvPr>
          <p:cNvSpPr/>
          <p:nvPr/>
        </p:nvSpPr>
        <p:spPr>
          <a:xfrm>
            <a:off x="2103120" y="2628052"/>
            <a:ext cx="6251863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0" name="Text 51">
            <a:extLst>
              <a:ext uri="{FF2B5EF4-FFF2-40B4-BE49-F238E27FC236}">
                <a16:creationId xmlns:a16="http://schemas.microsoft.com/office/drawing/2014/main" id="{3F864DC1-EC52-5EA2-7767-4F9AD0506352}"/>
              </a:ext>
            </a:extLst>
          </p:cNvPr>
          <p:cNvSpPr/>
          <p:nvPr/>
        </p:nvSpPr>
        <p:spPr>
          <a:xfrm>
            <a:off x="2304288" y="2774356"/>
            <a:ext cx="5849527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REVENUE &amp; NET BURN — TRAILING 6 MONTHS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71" name="Chart 0">
            <a:extLst>
              <a:ext uri="{FF2B5EF4-FFF2-40B4-BE49-F238E27FC236}">
                <a16:creationId xmlns:a16="http://schemas.microsoft.com/office/drawing/2014/main" id="{8274D0A7-21E9-1E28-D4AD-653A2CF165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6195444"/>
              </p:ext>
            </p:extLst>
          </p:nvPr>
        </p:nvGraphicFramePr>
        <p:xfrm>
          <a:off x="2304288" y="3130972"/>
          <a:ext cx="5849527" cy="178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72" name="Shape 52">
            <a:extLst>
              <a:ext uri="{FF2B5EF4-FFF2-40B4-BE49-F238E27FC236}">
                <a16:creationId xmlns:a16="http://schemas.microsoft.com/office/drawing/2014/main" id="{3A9D5EE4-A2BC-BA4C-A617-183D3982E0DC}"/>
              </a:ext>
            </a:extLst>
          </p:cNvPr>
          <p:cNvSpPr/>
          <p:nvPr/>
        </p:nvSpPr>
        <p:spPr>
          <a:xfrm>
            <a:off x="8560612" y="2634979"/>
            <a:ext cx="3311043" cy="2507672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3" name="Text 53">
            <a:extLst>
              <a:ext uri="{FF2B5EF4-FFF2-40B4-BE49-F238E27FC236}">
                <a16:creationId xmlns:a16="http://schemas.microsoft.com/office/drawing/2014/main" id="{675229F7-287C-7C88-A490-8B840AA5C67C}"/>
              </a:ext>
            </a:extLst>
          </p:cNvPr>
          <p:cNvSpPr/>
          <p:nvPr/>
        </p:nvSpPr>
        <p:spPr>
          <a:xfrm>
            <a:off x="8720743" y="2772818"/>
            <a:ext cx="294974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RUNWAY HEALTH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4" name="Text 54">
            <a:extLst>
              <a:ext uri="{FF2B5EF4-FFF2-40B4-BE49-F238E27FC236}">
                <a16:creationId xmlns:a16="http://schemas.microsoft.com/office/drawing/2014/main" id="{487F71EB-0A0C-7E6A-23D9-82C9E96CFC81}"/>
              </a:ext>
            </a:extLst>
          </p:cNvPr>
          <p:cNvSpPr/>
          <p:nvPr/>
        </p:nvSpPr>
        <p:spPr>
          <a:xfrm>
            <a:off x="8720743" y="3064747"/>
            <a:ext cx="294974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16</a:t>
            </a:r>
          </a:p>
        </p:txBody>
      </p:sp>
      <p:sp>
        <p:nvSpPr>
          <p:cNvPr id="75" name="Text 55">
            <a:extLst>
              <a:ext uri="{FF2B5EF4-FFF2-40B4-BE49-F238E27FC236}">
                <a16:creationId xmlns:a16="http://schemas.microsoft.com/office/drawing/2014/main" id="{167B8C18-C2F4-E66C-16D2-7E0FBF68944B}"/>
              </a:ext>
            </a:extLst>
          </p:cNvPr>
          <p:cNvSpPr/>
          <p:nvPr/>
        </p:nvSpPr>
        <p:spPr>
          <a:xfrm>
            <a:off x="8720743" y="3696487"/>
            <a:ext cx="294974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months of runway at current burn</a:t>
            </a:r>
            <a:endParaRPr lang="en-US" sz="900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Shape 56">
            <a:extLst>
              <a:ext uri="{FF2B5EF4-FFF2-40B4-BE49-F238E27FC236}">
                <a16:creationId xmlns:a16="http://schemas.microsoft.com/office/drawing/2014/main" id="{09B579B1-A082-FDE2-EC19-0ADBC954F32A}"/>
              </a:ext>
            </a:extLst>
          </p:cNvPr>
          <p:cNvSpPr/>
          <p:nvPr/>
        </p:nvSpPr>
        <p:spPr>
          <a:xfrm>
            <a:off x="8720743" y="4117111"/>
            <a:ext cx="2949745" cy="237744"/>
          </a:xfrm>
          <a:prstGeom prst="roundRect">
            <a:avLst>
              <a:gd name="adj" fmla="val 50000"/>
            </a:avLst>
          </a:prstGeom>
          <a:solidFill>
            <a:srgbClr val="EDEB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7" name="Shape 57">
            <a:extLst>
              <a:ext uri="{FF2B5EF4-FFF2-40B4-BE49-F238E27FC236}">
                <a16:creationId xmlns:a16="http://schemas.microsoft.com/office/drawing/2014/main" id="{92CB3EB5-A739-88FD-D9DA-6FF6907F9B3F}"/>
              </a:ext>
            </a:extLst>
          </p:cNvPr>
          <p:cNvSpPr/>
          <p:nvPr/>
        </p:nvSpPr>
        <p:spPr>
          <a:xfrm>
            <a:off x="8720743" y="4117111"/>
            <a:ext cx="1946831" cy="237744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8" name="Text 58">
            <a:extLst>
              <a:ext uri="{FF2B5EF4-FFF2-40B4-BE49-F238E27FC236}">
                <a16:creationId xmlns:a16="http://schemas.microsoft.com/office/drawing/2014/main" id="{52512313-A849-4599-6643-32FDFFA81F73}"/>
              </a:ext>
            </a:extLst>
          </p:cNvPr>
          <p:cNvSpPr/>
          <p:nvPr/>
        </p:nvSpPr>
        <p:spPr>
          <a:xfrm>
            <a:off x="8720743" y="4487443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96BE"/>
                </a:solidFill>
                <a:latin typeface="Open Sauce Sans Light" pitchFamily="2" charset="77"/>
                <a:ea typeface="Calibri" pitchFamily="34" charset="-122"/>
                <a:cs typeface="Calibri" pitchFamily="34" charset="-120"/>
              </a:rPr>
              <a:t>0</a:t>
            </a:r>
            <a:endParaRPr lang="en-US" sz="850" dirty="0">
              <a:latin typeface="Open Sauce Sans Light" pitchFamily="2" charset="77"/>
            </a:endParaRPr>
          </a:p>
        </p:txBody>
      </p:sp>
      <p:sp>
        <p:nvSpPr>
          <p:cNvPr id="79" name="Text 59">
            <a:extLst>
              <a:ext uri="{FF2B5EF4-FFF2-40B4-BE49-F238E27FC236}">
                <a16:creationId xmlns:a16="http://schemas.microsoft.com/office/drawing/2014/main" id="{57B00871-B5B1-A834-0241-8D1005F71F21}"/>
              </a:ext>
            </a:extLst>
          </p:cNvPr>
          <p:cNvSpPr/>
          <p:nvPr/>
        </p:nvSpPr>
        <p:spPr>
          <a:xfrm>
            <a:off x="8720743" y="4487443"/>
            <a:ext cx="294974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96BE"/>
                </a:solidFill>
                <a:latin typeface="Open Sauce Sans Light" pitchFamily="2" charset="77"/>
                <a:ea typeface="Calibri" pitchFamily="34" charset="-122"/>
                <a:cs typeface="Calibri" pitchFamily="34" charset="-120"/>
              </a:rPr>
              <a:t>24 </a:t>
            </a:r>
            <a:r>
              <a:rPr lang="en-US" sz="800" dirty="0" err="1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mo</a:t>
            </a:r>
            <a:r>
              <a:rPr lang="en-US" sz="850" dirty="0">
                <a:solidFill>
                  <a:srgbClr val="9A96BE"/>
                </a:solidFill>
                <a:latin typeface="Open Sauce Sans Light" pitchFamily="2" charset="77"/>
                <a:ea typeface="Calibri" pitchFamily="34" charset="-122"/>
                <a:cs typeface="Calibri" pitchFamily="34" charset="-120"/>
              </a:rPr>
              <a:t> target</a:t>
            </a:r>
            <a:endParaRPr lang="en-US" sz="850" dirty="0">
              <a:latin typeface="Open Sauce Sans Light" pitchFamily="2" charset="77"/>
            </a:endParaRPr>
          </a:p>
        </p:txBody>
      </p:sp>
      <p:sp>
        <p:nvSpPr>
          <p:cNvPr id="80" name="Shape 60">
            <a:extLst>
              <a:ext uri="{FF2B5EF4-FFF2-40B4-BE49-F238E27FC236}">
                <a16:creationId xmlns:a16="http://schemas.microsoft.com/office/drawing/2014/main" id="{9F646AFC-E849-80B0-992F-08A65FABC318}"/>
              </a:ext>
            </a:extLst>
          </p:cNvPr>
          <p:cNvSpPr/>
          <p:nvPr/>
        </p:nvSpPr>
        <p:spPr>
          <a:xfrm>
            <a:off x="8720743" y="4735037"/>
            <a:ext cx="2949745" cy="274320"/>
          </a:xfrm>
          <a:prstGeom prst="roundRect">
            <a:avLst>
              <a:gd name="adj" fmla="val 50000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1" name="Text 61">
            <a:extLst>
              <a:ext uri="{FF2B5EF4-FFF2-40B4-BE49-F238E27FC236}">
                <a16:creationId xmlns:a16="http://schemas.microsoft.com/office/drawing/2014/main" id="{61E83244-3BEE-10E1-CF40-69BD6652FD5F}"/>
              </a:ext>
            </a:extLst>
          </p:cNvPr>
          <p:cNvSpPr/>
          <p:nvPr/>
        </p:nvSpPr>
        <p:spPr>
          <a:xfrm>
            <a:off x="8720743" y="4735037"/>
            <a:ext cx="294974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ON TRACK FOR SERIES A</a:t>
            </a:r>
            <a:endParaRPr lang="en-US" sz="750" b="1">
              <a:solidFill>
                <a:srgbClr val="7030A0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2" name="Shape 62">
            <a:extLst>
              <a:ext uri="{FF2B5EF4-FFF2-40B4-BE49-F238E27FC236}">
                <a16:creationId xmlns:a16="http://schemas.microsoft.com/office/drawing/2014/main" id="{AE2D275D-B319-03EA-4B9C-EAD293DAC808}"/>
              </a:ext>
            </a:extLst>
          </p:cNvPr>
          <p:cNvSpPr/>
          <p:nvPr/>
        </p:nvSpPr>
        <p:spPr>
          <a:xfrm>
            <a:off x="2103120" y="5369034"/>
            <a:ext cx="3146450" cy="1024128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5" name="Text 64">
            <a:extLst>
              <a:ext uri="{FF2B5EF4-FFF2-40B4-BE49-F238E27FC236}">
                <a16:creationId xmlns:a16="http://schemas.microsoft.com/office/drawing/2014/main" id="{735112CF-674E-5142-0960-93664C861101}"/>
              </a:ext>
            </a:extLst>
          </p:cNvPr>
          <p:cNvSpPr/>
          <p:nvPr/>
        </p:nvSpPr>
        <p:spPr>
          <a:xfrm>
            <a:off x="2852928" y="5533626"/>
            <a:ext cx="223205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5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</a:t>
            </a:r>
            <a:endParaRPr lang="en-US" sz="800" b="1">
              <a:solidFill>
                <a:srgbClr val="7030A0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6" name="Text 65">
            <a:extLst>
              <a:ext uri="{FF2B5EF4-FFF2-40B4-BE49-F238E27FC236}">
                <a16:creationId xmlns:a16="http://schemas.microsoft.com/office/drawing/2014/main" id="{63E75AC6-9E33-07AF-2325-F10B42909CB0}"/>
              </a:ext>
            </a:extLst>
          </p:cNvPr>
          <p:cNvSpPr/>
          <p:nvPr/>
        </p:nvSpPr>
        <p:spPr>
          <a:xfrm>
            <a:off x="2852928" y="5753082"/>
            <a:ext cx="223205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Closed 2 new enterprise logos this month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7" name="Shape 66">
            <a:extLst>
              <a:ext uri="{FF2B5EF4-FFF2-40B4-BE49-F238E27FC236}">
                <a16:creationId xmlns:a16="http://schemas.microsoft.com/office/drawing/2014/main" id="{E1070E95-220E-1A24-800B-5653D8E9BFC3}"/>
              </a:ext>
            </a:extLst>
          </p:cNvPr>
          <p:cNvSpPr/>
          <p:nvPr/>
        </p:nvSpPr>
        <p:spPr>
          <a:xfrm>
            <a:off x="5414162" y="5369034"/>
            <a:ext cx="3146450" cy="1024128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0" name="Text 68">
            <a:extLst>
              <a:ext uri="{FF2B5EF4-FFF2-40B4-BE49-F238E27FC236}">
                <a16:creationId xmlns:a16="http://schemas.microsoft.com/office/drawing/2014/main" id="{29101A04-2D28-F49B-1F19-20EC249A2498}"/>
              </a:ext>
            </a:extLst>
          </p:cNvPr>
          <p:cNvSpPr/>
          <p:nvPr/>
        </p:nvSpPr>
        <p:spPr>
          <a:xfrm>
            <a:off x="6163970" y="5533626"/>
            <a:ext cx="223205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5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LOWLIGHT</a:t>
            </a:r>
            <a:endParaRPr lang="en-US" sz="800" b="1">
              <a:solidFill>
                <a:srgbClr val="7030A0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1" name="Text 69">
            <a:extLst>
              <a:ext uri="{FF2B5EF4-FFF2-40B4-BE49-F238E27FC236}">
                <a16:creationId xmlns:a16="http://schemas.microsoft.com/office/drawing/2014/main" id="{B67E18E6-B120-7D50-509D-91766042D317}"/>
              </a:ext>
            </a:extLst>
          </p:cNvPr>
          <p:cNvSpPr/>
          <p:nvPr/>
        </p:nvSpPr>
        <p:spPr>
          <a:xfrm>
            <a:off x="6163970" y="5753082"/>
            <a:ext cx="223205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Churned our largest SMB account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2" name="Shape 70">
            <a:extLst>
              <a:ext uri="{FF2B5EF4-FFF2-40B4-BE49-F238E27FC236}">
                <a16:creationId xmlns:a16="http://schemas.microsoft.com/office/drawing/2014/main" id="{33801D9D-642D-FF7D-13C9-B7F56106A95B}"/>
              </a:ext>
            </a:extLst>
          </p:cNvPr>
          <p:cNvSpPr/>
          <p:nvPr/>
        </p:nvSpPr>
        <p:spPr>
          <a:xfrm>
            <a:off x="8725205" y="5369034"/>
            <a:ext cx="3146450" cy="1024128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95" name="Text 72">
            <a:extLst>
              <a:ext uri="{FF2B5EF4-FFF2-40B4-BE49-F238E27FC236}">
                <a16:creationId xmlns:a16="http://schemas.microsoft.com/office/drawing/2014/main" id="{DFD7FA21-7B47-1E4F-7E14-EB09C23F2263}"/>
              </a:ext>
            </a:extLst>
          </p:cNvPr>
          <p:cNvSpPr/>
          <p:nvPr/>
        </p:nvSpPr>
        <p:spPr>
          <a:xfrm>
            <a:off x="9475013" y="5533626"/>
            <a:ext cx="223205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50" dirty="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TOP ASK</a:t>
            </a:r>
            <a:endParaRPr lang="en-US" sz="8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6" name="Text 73">
            <a:extLst>
              <a:ext uri="{FF2B5EF4-FFF2-40B4-BE49-F238E27FC236}">
                <a16:creationId xmlns:a16="http://schemas.microsoft.com/office/drawing/2014/main" id="{7DD66888-DD39-5E7A-01C1-B47031471E32}"/>
              </a:ext>
            </a:extLst>
          </p:cNvPr>
          <p:cNvSpPr/>
          <p:nvPr/>
        </p:nvSpPr>
        <p:spPr>
          <a:xfrm>
            <a:off x="9475013" y="5753082"/>
            <a:ext cx="223205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dirty="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Intro to VP Eng candidates in NYC / Austin</a:t>
            </a:r>
            <a:endParaRPr lang="en-US" sz="900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A5D7EB7-D669-90A8-655D-416E21919CD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1515" y="263944"/>
            <a:ext cx="1340050" cy="477951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060DE7DA-4B78-E7DA-3420-2FFBD96B6CD1}"/>
              </a:ext>
            </a:extLst>
          </p:cNvPr>
          <p:cNvSpPr/>
          <p:nvPr/>
        </p:nvSpPr>
        <p:spPr>
          <a:xfrm>
            <a:off x="2297263" y="5591458"/>
            <a:ext cx="434675" cy="438912"/>
          </a:xfrm>
          <a:prstGeom prst="ellipse">
            <a:avLst/>
          </a:prstGeom>
          <a:solidFill>
            <a:srgbClr val="7733E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" name="Image 17" descr="icons/check_circle_green.png">
            <a:extLst>
              <a:ext uri="{FF2B5EF4-FFF2-40B4-BE49-F238E27FC236}">
                <a16:creationId xmlns:a16="http://schemas.microsoft.com/office/drawing/2014/main" id="{3576A3D7-7E2D-3FEA-8558-B5C9D367716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1784" y="5698218"/>
            <a:ext cx="219456" cy="219456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B9756C4B-B375-FD76-0333-E5CD29412524}"/>
              </a:ext>
            </a:extLst>
          </p:cNvPr>
          <p:cNvSpPr/>
          <p:nvPr/>
        </p:nvSpPr>
        <p:spPr>
          <a:xfrm>
            <a:off x="5602398" y="5591458"/>
            <a:ext cx="434675" cy="438912"/>
          </a:xfrm>
          <a:prstGeom prst="ellipse">
            <a:avLst/>
          </a:prstGeom>
          <a:solidFill>
            <a:srgbClr val="7733E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9" name="Image 18" descr="icons/times_circle_red.png">
            <a:extLst>
              <a:ext uri="{FF2B5EF4-FFF2-40B4-BE49-F238E27FC236}">
                <a16:creationId xmlns:a16="http://schemas.microsoft.com/office/drawing/2014/main" id="{A49F32C1-D8C0-1891-01F8-F0D0ED46A29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4353" y="5702129"/>
            <a:ext cx="219456" cy="219456"/>
          </a:xfrm>
          <a:prstGeom prst="rect">
            <a:avLst/>
          </a:prstGeom>
        </p:spPr>
      </p:pic>
      <p:sp>
        <p:nvSpPr>
          <p:cNvPr id="105" name="Shape 30">
            <a:extLst>
              <a:ext uri="{FF2B5EF4-FFF2-40B4-BE49-F238E27FC236}">
                <a16:creationId xmlns:a16="http://schemas.microsoft.com/office/drawing/2014/main" id="{7804CB59-1C64-C271-F460-EADF6C76DCDF}"/>
              </a:ext>
            </a:extLst>
          </p:cNvPr>
          <p:cNvSpPr/>
          <p:nvPr/>
        </p:nvSpPr>
        <p:spPr>
          <a:xfrm>
            <a:off x="5011079" y="1170432"/>
            <a:ext cx="1250469" cy="256032"/>
          </a:xfrm>
          <a:prstGeom prst="roundRect">
            <a:avLst>
              <a:gd name="adj" fmla="val 50000"/>
            </a:avLst>
          </a:prstGeom>
          <a:solidFill>
            <a:srgbClr val="E6F4E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B74F3862-F567-FF64-936A-6D76CEDE51E0}"/>
              </a:ext>
            </a:extLst>
          </p:cNvPr>
          <p:cNvSpPr/>
          <p:nvPr/>
        </p:nvSpPr>
        <p:spPr>
          <a:xfrm>
            <a:off x="8928490" y="5591458"/>
            <a:ext cx="434675" cy="438912"/>
          </a:xfrm>
          <a:prstGeom prst="ellipse">
            <a:avLst/>
          </a:prstGeom>
          <a:solidFill>
            <a:srgbClr val="7733E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4" name="Image 19" descr="icons/handshake_purple.png">
            <a:extLst>
              <a:ext uri="{FF2B5EF4-FFF2-40B4-BE49-F238E27FC236}">
                <a16:creationId xmlns:a16="http://schemas.microsoft.com/office/drawing/2014/main" id="{4814EA8C-294C-050D-2078-65B7C667F7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28965" y="5717848"/>
            <a:ext cx="219456" cy="219456"/>
          </a:xfrm>
          <a:prstGeom prst="rect">
            <a:avLst/>
          </a:prstGeom>
        </p:spPr>
      </p:pic>
      <p:sp>
        <p:nvSpPr>
          <p:cNvPr id="52" name="Text 37">
            <a:extLst>
              <a:ext uri="{FF2B5EF4-FFF2-40B4-BE49-F238E27FC236}">
                <a16:creationId xmlns:a16="http://schemas.microsoft.com/office/drawing/2014/main" id="{CE09E02B-427F-E03C-042F-1A9EE47F3329}"/>
              </a:ext>
            </a:extLst>
          </p:cNvPr>
          <p:cNvSpPr/>
          <p:nvPr/>
        </p:nvSpPr>
        <p:spPr>
          <a:xfrm>
            <a:off x="5228754" y="1165262"/>
            <a:ext cx="68484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>
                <a:solidFill>
                  <a:srgbClr val="1E8A5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-22% YoY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6" name="Image 10" descr="icons/arrow_up_green.png">
            <a:extLst>
              <a:ext uri="{FF2B5EF4-FFF2-40B4-BE49-F238E27FC236}">
                <a16:creationId xmlns:a16="http://schemas.microsoft.com/office/drawing/2014/main" id="{42373837-69E0-4C08-DDBA-065C1EEDB0C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06136" y="1247988"/>
            <a:ext cx="96181" cy="96180"/>
          </a:xfrm>
          <a:prstGeom prst="rect">
            <a:avLst/>
          </a:prstGeom>
        </p:spPr>
      </p:pic>
      <p:pic>
        <p:nvPicPr>
          <p:cNvPr id="107" name="Image 10" descr="icons/arrow_up_green.png">
            <a:extLst>
              <a:ext uri="{FF2B5EF4-FFF2-40B4-BE49-F238E27FC236}">
                <a16:creationId xmlns:a16="http://schemas.microsoft.com/office/drawing/2014/main" id="{BC4247A7-95DA-92B3-9755-456B8A2E30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>
            <a:off x="7626801" y="1254125"/>
            <a:ext cx="96181" cy="96180"/>
          </a:xfrm>
          <a:prstGeom prst="rect">
            <a:avLst/>
          </a:prstGeom>
        </p:spPr>
      </p:pic>
      <p:pic>
        <p:nvPicPr>
          <p:cNvPr id="108" name="Image 10" descr="icons/arrow_up_green.png">
            <a:extLst>
              <a:ext uri="{FF2B5EF4-FFF2-40B4-BE49-F238E27FC236}">
                <a16:creationId xmlns:a16="http://schemas.microsoft.com/office/drawing/2014/main" id="{9EA01B77-F3FC-3E3B-F992-D3028FDF7ED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46070" y="1260262"/>
            <a:ext cx="96181" cy="9618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2B4DCC4-C01C-C1EA-86E2-1ED045112AE8}"/>
              </a:ext>
            </a:extLst>
          </p:cNvPr>
          <p:cNvGrpSpPr/>
          <p:nvPr/>
        </p:nvGrpSpPr>
        <p:grpSpPr>
          <a:xfrm>
            <a:off x="10408919" y="155448"/>
            <a:ext cx="1462735" cy="347472"/>
            <a:chOff x="10408919" y="155448"/>
            <a:chExt cx="1462735" cy="347472"/>
          </a:xfrm>
        </p:grpSpPr>
        <p:sp>
          <p:nvSpPr>
            <p:cNvPr id="3" name="Shape 22">
              <a:extLst>
                <a:ext uri="{FF2B5EF4-FFF2-40B4-BE49-F238E27FC236}">
                  <a16:creationId xmlns:a16="http://schemas.microsoft.com/office/drawing/2014/main" id="{F64CAB28-85B1-9B01-4D8A-B2000650968B}"/>
                </a:ext>
              </a:extLst>
            </p:cNvPr>
            <p:cNvSpPr/>
            <p:nvPr/>
          </p:nvSpPr>
          <p:spPr>
            <a:xfrm>
              <a:off x="10408919" y="155448"/>
              <a:ext cx="1462735" cy="347472"/>
            </a:xfrm>
            <a:prstGeom prst="roundRect">
              <a:avLst>
                <a:gd name="adj" fmla="val 50000"/>
              </a:avLst>
            </a:prstGeom>
            <a:solidFill>
              <a:srgbClr val="F1EDF9"/>
            </a:solidFill>
            <a:ln/>
          </p:spPr>
          <p:txBody>
            <a:bodyPr/>
            <a:lstStyle/>
            <a:p>
              <a:endParaRPr lang="en-IN"/>
            </a:p>
          </p:txBody>
        </p:sp>
        <p:pic>
          <p:nvPicPr>
            <p:cNvPr id="4" name="Image 7" descr="icons/calendar_purple.png">
              <a:extLst>
                <a:ext uri="{FF2B5EF4-FFF2-40B4-BE49-F238E27FC236}">
                  <a16:creationId xmlns:a16="http://schemas.microsoft.com/office/drawing/2014/main" id="{9A29410A-2EAE-1FD0-C907-DD07C80E4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0649284" y="228600"/>
              <a:ext cx="201168" cy="201168"/>
            </a:xfrm>
            <a:prstGeom prst="rect">
              <a:avLst/>
            </a:prstGeom>
          </p:spPr>
        </p:pic>
        <p:sp>
          <p:nvSpPr>
            <p:cNvPr id="5" name="Text 23">
              <a:extLst>
                <a:ext uri="{FF2B5EF4-FFF2-40B4-BE49-F238E27FC236}">
                  <a16:creationId xmlns:a16="http://schemas.microsoft.com/office/drawing/2014/main" id="{AB45E2EE-4E66-4E39-5774-DDBEF99D4F3D}"/>
                </a:ext>
              </a:extLst>
            </p:cNvPr>
            <p:cNvSpPr/>
            <p:nvPr/>
          </p:nvSpPr>
          <p:spPr>
            <a:xfrm>
              <a:off x="10896173" y="155448"/>
              <a:ext cx="929761" cy="3474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>
                  <a:solidFill>
                    <a:srgbClr val="633DA5"/>
                  </a:solidFill>
                  <a:latin typeface="Open Sauce Sans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March 2026</a:t>
              </a:r>
              <a:endParaRPr lang="en-US" sz="900" b="1"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2" name="Image 3" descr="icons/chart_pie_muted.png">
            <a:extLst>
              <a:ext uri="{FF2B5EF4-FFF2-40B4-BE49-F238E27FC236}">
                <a16:creationId xmlns:a16="http://schemas.microsoft.com/office/drawing/2014/main" id="{707F6B41-D015-148D-6C3E-58AEE8018BB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388161"/>
            <a:ext cx="192360" cy="192360"/>
          </a:xfrm>
          <a:prstGeom prst="rect">
            <a:avLst/>
          </a:prstGeom>
        </p:spPr>
      </p:pic>
      <p:pic>
        <p:nvPicPr>
          <p:cNvPr id="24" name="Image 4" descr="icons/balance_muted.png">
            <a:extLst>
              <a:ext uri="{FF2B5EF4-FFF2-40B4-BE49-F238E27FC236}">
                <a16:creationId xmlns:a16="http://schemas.microsoft.com/office/drawing/2014/main" id="{E3B2688B-529A-61C7-C9FC-4E257B6E407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914950"/>
            <a:ext cx="192360" cy="19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1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E45AFF-A75A-6C63-71AD-4EDC78BDE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9">
            <a:extLst>
              <a:ext uri="{FF2B5EF4-FFF2-40B4-BE49-F238E27FC236}">
                <a16:creationId xmlns:a16="http://schemas.microsoft.com/office/drawing/2014/main" id="{CE21DB64-0E47-7FB8-F45D-76CDD6EB2061}"/>
              </a:ext>
            </a:extLst>
          </p:cNvPr>
          <p:cNvSpPr/>
          <p:nvPr/>
        </p:nvSpPr>
        <p:spPr>
          <a:xfrm>
            <a:off x="1783080" y="0"/>
            <a:ext cx="10408615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0">
            <a:extLst>
              <a:ext uri="{FF2B5EF4-FFF2-40B4-BE49-F238E27FC236}">
                <a16:creationId xmlns:a16="http://schemas.microsoft.com/office/drawing/2014/main" id="{775E66D3-0236-1823-91E3-F0D369E112A5}"/>
              </a:ext>
            </a:extLst>
          </p:cNvPr>
          <p:cNvSpPr/>
          <p:nvPr/>
        </p:nvSpPr>
        <p:spPr>
          <a:xfrm>
            <a:off x="1783080" y="658368"/>
            <a:ext cx="10408615" cy="0"/>
          </a:xfrm>
          <a:prstGeom prst="line">
            <a:avLst/>
          </a:prstGeom>
          <a:noFill/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1">
            <a:extLst>
              <a:ext uri="{FF2B5EF4-FFF2-40B4-BE49-F238E27FC236}">
                <a16:creationId xmlns:a16="http://schemas.microsoft.com/office/drawing/2014/main" id="{CF828D00-E637-FB0B-8621-B47C3B6595C6}"/>
              </a:ext>
            </a:extLst>
          </p:cNvPr>
          <p:cNvSpPr/>
          <p:nvPr/>
        </p:nvSpPr>
        <p:spPr>
          <a:xfrm>
            <a:off x="2103120" y="0"/>
            <a:ext cx="5029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Financials</a:t>
            </a:r>
          </a:p>
        </p:txBody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AFC5EB5D-F933-16AE-8FA8-8EAC8D8F1C18}"/>
              </a:ext>
            </a:extLst>
          </p:cNvPr>
          <p:cNvSpPr/>
          <p:nvPr/>
        </p:nvSpPr>
        <p:spPr>
          <a:xfrm>
            <a:off x="2103120" y="978408"/>
            <a:ext cx="5470380" cy="5559552"/>
          </a:xfrm>
          <a:prstGeom prst="roundRect">
            <a:avLst>
              <a:gd name="adj" fmla="val 1337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Text 27">
            <a:extLst>
              <a:ext uri="{FF2B5EF4-FFF2-40B4-BE49-F238E27FC236}">
                <a16:creationId xmlns:a16="http://schemas.microsoft.com/office/drawing/2014/main" id="{E5EC7EAD-5746-D165-A9A7-DC430EB1577A}"/>
              </a:ext>
            </a:extLst>
          </p:cNvPr>
          <p:cNvSpPr/>
          <p:nvPr/>
        </p:nvSpPr>
        <p:spPr>
          <a:xfrm>
            <a:off x="2304288" y="1124712"/>
            <a:ext cx="50680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P&amp;L SNAPSHOT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Shape 28">
            <a:extLst>
              <a:ext uri="{FF2B5EF4-FFF2-40B4-BE49-F238E27FC236}">
                <a16:creationId xmlns:a16="http://schemas.microsoft.com/office/drawing/2014/main" id="{4BEA8959-A0DE-3562-4A6D-22D9BFF2CFF9}"/>
              </a:ext>
            </a:extLst>
          </p:cNvPr>
          <p:cNvSpPr/>
          <p:nvPr/>
        </p:nvSpPr>
        <p:spPr>
          <a:xfrm>
            <a:off x="2240280" y="1481328"/>
            <a:ext cx="5196060" cy="696250"/>
          </a:xfrm>
          <a:prstGeom prst="rect">
            <a:avLst/>
          </a:prstGeom>
          <a:solidFill>
            <a:srgbClr val="F1ED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0" name="Text 29">
            <a:extLst>
              <a:ext uri="{FF2B5EF4-FFF2-40B4-BE49-F238E27FC236}">
                <a16:creationId xmlns:a16="http://schemas.microsoft.com/office/drawing/2014/main" id="{D198D80E-E827-3050-C1C8-537F9FD3F36C}"/>
              </a:ext>
            </a:extLst>
          </p:cNvPr>
          <p:cNvSpPr/>
          <p:nvPr/>
        </p:nvSpPr>
        <p:spPr>
          <a:xfrm>
            <a:off x="2377440" y="1481328"/>
            <a:ext cx="2160399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950"/>
          </a:p>
        </p:txBody>
      </p:sp>
      <p:sp>
        <p:nvSpPr>
          <p:cNvPr id="41" name="Text 30">
            <a:extLst>
              <a:ext uri="{FF2B5EF4-FFF2-40B4-BE49-F238E27FC236}">
                <a16:creationId xmlns:a16="http://schemas.microsoft.com/office/drawing/2014/main" id="{8D9CBC8D-FDD5-165F-6AA7-28981D1F737C}"/>
              </a:ext>
            </a:extLst>
          </p:cNvPr>
          <p:cNvSpPr/>
          <p:nvPr/>
        </p:nvSpPr>
        <p:spPr>
          <a:xfrm>
            <a:off x="4674999" y="1481328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5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This Mo.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 31">
            <a:extLst>
              <a:ext uri="{FF2B5EF4-FFF2-40B4-BE49-F238E27FC236}">
                <a16:creationId xmlns:a16="http://schemas.microsoft.com/office/drawing/2014/main" id="{E80098B5-8D79-2F20-8406-02BEF9248632}"/>
              </a:ext>
            </a:extLst>
          </p:cNvPr>
          <p:cNvSpPr/>
          <p:nvPr/>
        </p:nvSpPr>
        <p:spPr>
          <a:xfrm>
            <a:off x="5714372" y="1481328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5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Last Mo.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Text 32">
            <a:extLst>
              <a:ext uri="{FF2B5EF4-FFF2-40B4-BE49-F238E27FC236}">
                <a16:creationId xmlns:a16="http://schemas.microsoft.com/office/drawing/2014/main" id="{D4EA985F-E376-3226-FF5C-F530E7A32076}"/>
              </a:ext>
            </a:extLst>
          </p:cNvPr>
          <p:cNvSpPr/>
          <p:nvPr/>
        </p:nvSpPr>
        <p:spPr>
          <a:xfrm>
            <a:off x="6753744" y="1481328"/>
            <a:ext cx="682596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b="1" kern="0" spc="5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vs Plan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Text 33">
            <a:extLst>
              <a:ext uri="{FF2B5EF4-FFF2-40B4-BE49-F238E27FC236}">
                <a16:creationId xmlns:a16="http://schemas.microsoft.com/office/drawing/2014/main" id="{F7CC1478-208B-5CF2-D5D7-A7EB144E26A4}"/>
              </a:ext>
            </a:extLst>
          </p:cNvPr>
          <p:cNvSpPr/>
          <p:nvPr/>
        </p:nvSpPr>
        <p:spPr>
          <a:xfrm>
            <a:off x="2377440" y="2177578"/>
            <a:ext cx="2160399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Revenue</a:t>
            </a:r>
            <a:endParaRPr lang="en-US" sz="10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 34">
            <a:extLst>
              <a:ext uri="{FF2B5EF4-FFF2-40B4-BE49-F238E27FC236}">
                <a16:creationId xmlns:a16="http://schemas.microsoft.com/office/drawing/2014/main" id="{1D2711E2-0E07-E676-DD3F-D2A1658436FB}"/>
              </a:ext>
            </a:extLst>
          </p:cNvPr>
          <p:cNvSpPr/>
          <p:nvPr/>
        </p:nvSpPr>
        <p:spPr>
          <a:xfrm>
            <a:off x="4674999" y="2177578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$412K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Text 35">
            <a:extLst>
              <a:ext uri="{FF2B5EF4-FFF2-40B4-BE49-F238E27FC236}">
                <a16:creationId xmlns:a16="http://schemas.microsoft.com/office/drawing/2014/main" id="{E77BE686-06F9-1211-D5BC-B225FD81A0B2}"/>
              </a:ext>
            </a:extLst>
          </p:cNvPr>
          <p:cNvSpPr/>
          <p:nvPr/>
        </p:nvSpPr>
        <p:spPr>
          <a:xfrm>
            <a:off x="5714372" y="2177578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$362K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 36">
            <a:extLst>
              <a:ext uri="{FF2B5EF4-FFF2-40B4-BE49-F238E27FC236}">
                <a16:creationId xmlns:a16="http://schemas.microsoft.com/office/drawing/2014/main" id="{1DF66DCE-A691-38F9-369B-ABFAF9A5538F}"/>
              </a:ext>
            </a:extLst>
          </p:cNvPr>
          <p:cNvSpPr/>
          <p:nvPr/>
        </p:nvSpPr>
        <p:spPr>
          <a:xfrm>
            <a:off x="6753744" y="2177578"/>
            <a:ext cx="956916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+6%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Shape 37">
            <a:extLst>
              <a:ext uri="{FF2B5EF4-FFF2-40B4-BE49-F238E27FC236}">
                <a16:creationId xmlns:a16="http://schemas.microsoft.com/office/drawing/2014/main" id="{DC8C09E4-A383-6080-003C-BE817E59B0AA}"/>
              </a:ext>
            </a:extLst>
          </p:cNvPr>
          <p:cNvSpPr/>
          <p:nvPr/>
        </p:nvSpPr>
        <p:spPr>
          <a:xfrm>
            <a:off x="2240280" y="2873829"/>
            <a:ext cx="5196060" cy="696250"/>
          </a:xfrm>
          <a:prstGeom prst="rect">
            <a:avLst/>
          </a:prstGeom>
          <a:solidFill>
            <a:srgbClr val="FBFAF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9" name="Text 38">
            <a:extLst>
              <a:ext uri="{FF2B5EF4-FFF2-40B4-BE49-F238E27FC236}">
                <a16:creationId xmlns:a16="http://schemas.microsoft.com/office/drawing/2014/main" id="{FF15C7B9-2BA2-8F56-9A93-26E1B7DCD478}"/>
              </a:ext>
            </a:extLst>
          </p:cNvPr>
          <p:cNvSpPr/>
          <p:nvPr/>
        </p:nvSpPr>
        <p:spPr>
          <a:xfrm>
            <a:off x="2377440" y="2873829"/>
            <a:ext cx="2160399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Gross Profit (78%)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Text 39">
            <a:extLst>
              <a:ext uri="{FF2B5EF4-FFF2-40B4-BE49-F238E27FC236}">
                <a16:creationId xmlns:a16="http://schemas.microsoft.com/office/drawing/2014/main" id="{0749AB8F-3322-314E-C94D-AE62DF7EE717}"/>
              </a:ext>
            </a:extLst>
          </p:cNvPr>
          <p:cNvSpPr/>
          <p:nvPr/>
        </p:nvSpPr>
        <p:spPr>
          <a:xfrm>
            <a:off x="4674999" y="2873829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$321K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Text 40">
            <a:extLst>
              <a:ext uri="{FF2B5EF4-FFF2-40B4-BE49-F238E27FC236}">
                <a16:creationId xmlns:a16="http://schemas.microsoft.com/office/drawing/2014/main" id="{F78AD10E-0625-53F0-90B8-9EB08702A22E}"/>
              </a:ext>
            </a:extLst>
          </p:cNvPr>
          <p:cNvSpPr/>
          <p:nvPr/>
        </p:nvSpPr>
        <p:spPr>
          <a:xfrm>
            <a:off x="5714372" y="2873829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$278K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 41">
            <a:extLst>
              <a:ext uri="{FF2B5EF4-FFF2-40B4-BE49-F238E27FC236}">
                <a16:creationId xmlns:a16="http://schemas.microsoft.com/office/drawing/2014/main" id="{39172B86-C791-EB41-9D1A-45F17C8B67F5}"/>
              </a:ext>
            </a:extLst>
          </p:cNvPr>
          <p:cNvSpPr/>
          <p:nvPr/>
        </p:nvSpPr>
        <p:spPr>
          <a:xfrm>
            <a:off x="6753744" y="2873829"/>
            <a:ext cx="956916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+3%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 42">
            <a:extLst>
              <a:ext uri="{FF2B5EF4-FFF2-40B4-BE49-F238E27FC236}">
                <a16:creationId xmlns:a16="http://schemas.microsoft.com/office/drawing/2014/main" id="{8D205C33-DDAA-172B-B27B-5B59B8FDE474}"/>
              </a:ext>
            </a:extLst>
          </p:cNvPr>
          <p:cNvSpPr/>
          <p:nvPr/>
        </p:nvSpPr>
        <p:spPr>
          <a:xfrm>
            <a:off x="2377440" y="3570079"/>
            <a:ext cx="2160399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Sales &amp; Marketing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 43">
            <a:extLst>
              <a:ext uri="{FF2B5EF4-FFF2-40B4-BE49-F238E27FC236}">
                <a16:creationId xmlns:a16="http://schemas.microsoft.com/office/drawing/2014/main" id="{D7699686-6CC1-5039-C3AD-711C090E9237}"/>
              </a:ext>
            </a:extLst>
          </p:cNvPr>
          <p:cNvSpPr/>
          <p:nvPr/>
        </p:nvSpPr>
        <p:spPr>
          <a:xfrm>
            <a:off x="4674999" y="3570079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$190K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Text 44">
            <a:extLst>
              <a:ext uri="{FF2B5EF4-FFF2-40B4-BE49-F238E27FC236}">
                <a16:creationId xmlns:a16="http://schemas.microsoft.com/office/drawing/2014/main" id="{1DE485A5-98D9-E16F-254E-2F0A163BAFF9}"/>
              </a:ext>
            </a:extLst>
          </p:cNvPr>
          <p:cNvSpPr/>
          <p:nvPr/>
        </p:nvSpPr>
        <p:spPr>
          <a:xfrm>
            <a:off x="5714372" y="3570079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$175K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 45">
            <a:extLst>
              <a:ext uri="{FF2B5EF4-FFF2-40B4-BE49-F238E27FC236}">
                <a16:creationId xmlns:a16="http://schemas.microsoft.com/office/drawing/2014/main" id="{5AD8C11E-2557-7AAA-91D3-81779726D9CD}"/>
              </a:ext>
            </a:extLst>
          </p:cNvPr>
          <p:cNvSpPr/>
          <p:nvPr/>
        </p:nvSpPr>
        <p:spPr>
          <a:xfrm>
            <a:off x="6753744" y="3570079"/>
            <a:ext cx="956916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+1%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Shape 46">
            <a:extLst>
              <a:ext uri="{FF2B5EF4-FFF2-40B4-BE49-F238E27FC236}">
                <a16:creationId xmlns:a16="http://schemas.microsoft.com/office/drawing/2014/main" id="{FA8019B8-3503-3201-00BF-28951A33BCA2}"/>
              </a:ext>
            </a:extLst>
          </p:cNvPr>
          <p:cNvSpPr/>
          <p:nvPr/>
        </p:nvSpPr>
        <p:spPr>
          <a:xfrm>
            <a:off x="2240280" y="4266329"/>
            <a:ext cx="5196060" cy="696250"/>
          </a:xfrm>
          <a:prstGeom prst="rect">
            <a:avLst/>
          </a:prstGeom>
          <a:solidFill>
            <a:srgbClr val="FBFAF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8" name="Text 47">
            <a:extLst>
              <a:ext uri="{FF2B5EF4-FFF2-40B4-BE49-F238E27FC236}">
                <a16:creationId xmlns:a16="http://schemas.microsoft.com/office/drawing/2014/main" id="{786B7467-9CC0-02D1-4BD9-7A80145B8DCB}"/>
              </a:ext>
            </a:extLst>
          </p:cNvPr>
          <p:cNvSpPr/>
          <p:nvPr/>
        </p:nvSpPr>
        <p:spPr>
          <a:xfrm>
            <a:off x="2377440" y="4266329"/>
            <a:ext cx="2160399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R&amp;D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Text 48">
            <a:extLst>
              <a:ext uri="{FF2B5EF4-FFF2-40B4-BE49-F238E27FC236}">
                <a16:creationId xmlns:a16="http://schemas.microsoft.com/office/drawing/2014/main" id="{72F8A291-CC9C-722D-C224-C5388E0982D5}"/>
              </a:ext>
            </a:extLst>
          </p:cNvPr>
          <p:cNvSpPr/>
          <p:nvPr/>
        </p:nvSpPr>
        <p:spPr>
          <a:xfrm>
            <a:off x="4674999" y="4266329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$165K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 49">
            <a:extLst>
              <a:ext uri="{FF2B5EF4-FFF2-40B4-BE49-F238E27FC236}">
                <a16:creationId xmlns:a16="http://schemas.microsoft.com/office/drawing/2014/main" id="{1868E2D7-F558-6F63-96F0-A865550D1BD7}"/>
              </a:ext>
            </a:extLst>
          </p:cNvPr>
          <p:cNvSpPr/>
          <p:nvPr/>
        </p:nvSpPr>
        <p:spPr>
          <a:xfrm>
            <a:off x="5714372" y="4266329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$150K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Text 50">
            <a:extLst>
              <a:ext uri="{FF2B5EF4-FFF2-40B4-BE49-F238E27FC236}">
                <a16:creationId xmlns:a16="http://schemas.microsoft.com/office/drawing/2014/main" id="{2EEDD18F-6A8B-6FBE-6F57-C6129F54C715}"/>
              </a:ext>
            </a:extLst>
          </p:cNvPr>
          <p:cNvSpPr/>
          <p:nvPr/>
        </p:nvSpPr>
        <p:spPr>
          <a:xfrm>
            <a:off x="6753744" y="4266329"/>
            <a:ext cx="956916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+4%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Text 51">
            <a:extLst>
              <a:ext uri="{FF2B5EF4-FFF2-40B4-BE49-F238E27FC236}">
                <a16:creationId xmlns:a16="http://schemas.microsoft.com/office/drawing/2014/main" id="{74400FBD-ACDC-5A11-CB0A-E9EBDD9AA5FD}"/>
              </a:ext>
            </a:extLst>
          </p:cNvPr>
          <p:cNvSpPr/>
          <p:nvPr/>
        </p:nvSpPr>
        <p:spPr>
          <a:xfrm>
            <a:off x="2377440" y="4962579"/>
            <a:ext cx="2160399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G&amp;A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Text 52">
            <a:extLst>
              <a:ext uri="{FF2B5EF4-FFF2-40B4-BE49-F238E27FC236}">
                <a16:creationId xmlns:a16="http://schemas.microsoft.com/office/drawing/2014/main" id="{68CCE5FE-0683-C4CB-832E-3AC537843F3C}"/>
              </a:ext>
            </a:extLst>
          </p:cNvPr>
          <p:cNvSpPr/>
          <p:nvPr/>
        </p:nvSpPr>
        <p:spPr>
          <a:xfrm>
            <a:off x="4674999" y="4962579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$84K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 53">
            <a:extLst>
              <a:ext uri="{FF2B5EF4-FFF2-40B4-BE49-F238E27FC236}">
                <a16:creationId xmlns:a16="http://schemas.microsoft.com/office/drawing/2014/main" id="{2A730834-D140-01A3-F630-5F539975460A}"/>
              </a:ext>
            </a:extLst>
          </p:cNvPr>
          <p:cNvSpPr/>
          <p:nvPr/>
        </p:nvSpPr>
        <p:spPr>
          <a:xfrm>
            <a:off x="5714372" y="4962579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$76K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 54">
            <a:extLst>
              <a:ext uri="{FF2B5EF4-FFF2-40B4-BE49-F238E27FC236}">
                <a16:creationId xmlns:a16="http://schemas.microsoft.com/office/drawing/2014/main" id="{B08AD21F-15C8-B0F0-F0D8-7A8F1C7FA67A}"/>
              </a:ext>
            </a:extLst>
          </p:cNvPr>
          <p:cNvSpPr/>
          <p:nvPr/>
        </p:nvSpPr>
        <p:spPr>
          <a:xfrm>
            <a:off x="6753744" y="4962579"/>
            <a:ext cx="956916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+1%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6" name="Shape 55">
            <a:extLst>
              <a:ext uri="{FF2B5EF4-FFF2-40B4-BE49-F238E27FC236}">
                <a16:creationId xmlns:a16="http://schemas.microsoft.com/office/drawing/2014/main" id="{EAA3E53C-B251-AE09-9C50-186444D099E4}"/>
              </a:ext>
            </a:extLst>
          </p:cNvPr>
          <p:cNvSpPr/>
          <p:nvPr/>
        </p:nvSpPr>
        <p:spPr>
          <a:xfrm>
            <a:off x="2240280" y="5658830"/>
            <a:ext cx="5196060" cy="696250"/>
          </a:xfrm>
          <a:prstGeom prst="rect">
            <a:avLst/>
          </a:prstGeom>
          <a:solidFill>
            <a:srgbClr val="FBFAF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7" name="Text 56">
            <a:extLst>
              <a:ext uri="{FF2B5EF4-FFF2-40B4-BE49-F238E27FC236}">
                <a16:creationId xmlns:a16="http://schemas.microsoft.com/office/drawing/2014/main" id="{8F1C6431-2E3B-3987-F94F-CE77C4D49F2C}"/>
              </a:ext>
            </a:extLst>
          </p:cNvPr>
          <p:cNvSpPr/>
          <p:nvPr/>
        </p:nvSpPr>
        <p:spPr>
          <a:xfrm>
            <a:off x="2377440" y="5658830"/>
            <a:ext cx="2160399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Net Burn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Text 57">
            <a:extLst>
              <a:ext uri="{FF2B5EF4-FFF2-40B4-BE49-F238E27FC236}">
                <a16:creationId xmlns:a16="http://schemas.microsoft.com/office/drawing/2014/main" id="{59B63EA0-C5D4-0D82-6F34-4A222C97BE2A}"/>
              </a:ext>
            </a:extLst>
          </p:cNvPr>
          <p:cNvSpPr/>
          <p:nvPr/>
        </p:nvSpPr>
        <p:spPr>
          <a:xfrm>
            <a:off x="4674999" y="5658830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>
                <a:solidFill>
                  <a:srgbClr val="1E8A5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($118K)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Text 58">
            <a:extLst>
              <a:ext uri="{FF2B5EF4-FFF2-40B4-BE49-F238E27FC236}">
                <a16:creationId xmlns:a16="http://schemas.microsoft.com/office/drawing/2014/main" id="{B55DEE99-D442-E599-33DB-AF701344A353}"/>
              </a:ext>
            </a:extLst>
          </p:cNvPr>
          <p:cNvSpPr/>
          <p:nvPr/>
        </p:nvSpPr>
        <p:spPr>
          <a:xfrm>
            <a:off x="5714372" y="5658830"/>
            <a:ext cx="902212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>
                <a:solidFill>
                  <a:srgbClr val="1E8A5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($123K)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Text 59">
            <a:extLst>
              <a:ext uri="{FF2B5EF4-FFF2-40B4-BE49-F238E27FC236}">
                <a16:creationId xmlns:a16="http://schemas.microsoft.com/office/drawing/2014/main" id="{493C29E4-89B7-5ACE-2808-463D33857A37}"/>
              </a:ext>
            </a:extLst>
          </p:cNvPr>
          <p:cNvSpPr/>
          <p:nvPr/>
        </p:nvSpPr>
        <p:spPr>
          <a:xfrm>
            <a:off x="6753744" y="5658830"/>
            <a:ext cx="956916" cy="696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>
                <a:solidFill>
                  <a:srgbClr val="1E8A5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-4%</a:t>
            </a:r>
            <a:endParaRPr lang="en-US" sz="85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Shape 60">
            <a:extLst>
              <a:ext uri="{FF2B5EF4-FFF2-40B4-BE49-F238E27FC236}">
                <a16:creationId xmlns:a16="http://schemas.microsoft.com/office/drawing/2014/main" id="{D93B52A5-745A-A166-7B73-458DC672B087}"/>
              </a:ext>
            </a:extLst>
          </p:cNvPr>
          <p:cNvSpPr/>
          <p:nvPr/>
        </p:nvSpPr>
        <p:spPr>
          <a:xfrm>
            <a:off x="7756380" y="978408"/>
            <a:ext cx="4115275" cy="2688336"/>
          </a:xfrm>
          <a:prstGeom prst="roundRect">
            <a:avLst>
              <a:gd name="adj" fmla="val 2721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2" name="Text 61">
            <a:extLst>
              <a:ext uri="{FF2B5EF4-FFF2-40B4-BE49-F238E27FC236}">
                <a16:creationId xmlns:a16="http://schemas.microsoft.com/office/drawing/2014/main" id="{8D1CEFBB-D72B-85B0-37FA-27EC86A3578A}"/>
              </a:ext>
            </a:extLst>
          </p:cNvPr>
          <p:cNvSpPr/>
          <p:nvPr/>
        </p:nvSpPr>
        <p:spPr>
          <a:xfrm>
            <a:off x="7939260" y="1124712"/>
            <a:ext cx="37495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GROSS MARGIN TREND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73" name="Chart 0">
            <a:extLst>
              <a:ext uri="{FF2B5EF4-FFF2-40B4-BE49-F238E27FC236}">
                <a16:creationId xmlns:a16="http://schemas.microsoft.com/office/drawing/2014/main" id="{47077D45-A49D-7230-4155-36A2A875A6C9}"/>
              </a:ext>
            </a:extLst>
          </p:cNvPr>
          <p:cNvGraphicFramePr/>
          <p:nvPr/>
        </p:nvGraphicFramePr>
        <p:xfrm>
          <a:off x="7939260" y="1481328"/>
          <a:ext cx="3749515" cy="2002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4" name="Shape 62">
            <a:extLst>
              <a:ext uri="{FF2B5EF4-FFF2-40B4-BE49-F238E27FC236}">
                <a16:creationId xmlns:a16="http://schemas.microsoft.com/office/drawing/2014/main" id="{1F953031-DE5E-21FE-99EF-681A565BEB76}"/>
              </a:ext>
            </a:extLst>
          </p:cNvPr>
          <p:cNvSpPr/>
          <p:nvPr/>
        </p:nvSpPr>
        <p:spPr>
          <a:xfrm>
            <a:off x="7756380" y="3849624"/>
            <a:ext cx="4115275" cy="2688336"/>
          </a:xfrm>
          <a:prstGeom prst="roundRect">
            <a:avLst>
              <a:gd name="adj" fmla="val 2721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5" name="Text 63">
            <a:extLst>
              <a:ext uri="{FF2B5EF4-FFF2-40B4-BE49-F238E27FC236}">
                <a16:creationId xmlns:a16="http://schemas.microsoft.com/office/drawing/2014/main" id="{893B962F-B3D9-ACC7-EFF0-3811027C4108}"/>
              </a:ext>
            </a:extLst>
          </p:cNvPr>
          <p:cNvSpPr/>
          <p:nvPr/>
        </p:nvSpPr>
        <p:spPr>
          <a:xfrm>
            <a:off x="7939260" y="3995928"/>
            <a:ext cx="37495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OPEX MIX — THIS MONTH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76" name="Chart 1">
            <a:extLst>
              <a:ext uri="{FF2B5EF4-FFF2-40B4-BE49-F238E27FC236}">
                <a16:creationId xmlns:a16="http://schemas.microsoft.com/office/drawing/2014/main" id="{C93EA2ED-7FEA-DF27-27C5-4D79CC1A09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5165181"/>
              </p:ext>
            </p:extLst>
          </p:nvPr>
        </p:nvGraphicFramePr>
        <p:xfrm>
          <a:off x="7939260" y="4306824"/>
          <a:ext cx="1783318" cy="2048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7" name="Shape 64">
            <a:extLst>
              <a:ext uri="{FF2B5EF4-FFF2-40B4-BE49-F238E27FC236}">
                <a16:creationId xmlns:a16="http://schemas.microsoft.com/office/drawing/2014/main" id="{F024DCFE-195F-D272-E873-43987A084FF5}"/>
              </a:ext>
            </a:extLst>
          </p:cNvPr>
          <p:cNvSpPr/>
          <p:nvPr/>
        </p:nvSpPr>
        <p:spPr>
          <a:xfrm>
            <a:off x="9905457" y="4352544"/>
            <a:ext cx="146304" cy="146304"/>
          </a:xfrm>
          <a:prstGeom prst="rect">
            <a:avLst/>
          </a:prstGeom>
          <a:solidFill>
            <a:srgbClr val="332A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8" name="Text 65">
            <a:extLst>
              <a:ext uri="{FF2B5EF4-FFF2-40B4-BE49-F238E27FC236}">
                <a16:creationId xmlns:a16="http://schemas.microsoft.com/office/drawing/2014/main" id="{C442EB3A-F52E-E90F-0132-EE861822E23B}"/>
              </a:ext>
            </a:extLst>
          </p:cNvPr>
          <p:cNvSpPr/>
          <p:nvPr/>
        </p:nvSpPr>
        <p:spPr>
          <a:xfrm>
            <a:off x="10106625" y="4306824"/>
            <a:ext cx="169187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S&amp;M  $190K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9" name="Shape 66">
            <a:extLst>
              <a:ext uri="{FF2B5EF4-FFF2-40B4-BE49-F238E27FC236}">
                <a16:creationId xmlns:a16="http://schemas.microsoft.com/office/drawing/2014/main" id="{2091D075-4342-0E95-52C2-8C05AF1D76C6}"/>
              </a:ext>
            </a:extLst>
          </p:cNvPr>
          <p:cNvSpPr/>
          <p:nvPr/>
        </p:nvSpPr>
        <p:spPr>
          <a:xfrm>
            <a:off x="9905457" y="4718304"/>
            <a:ext cx="146304" cy="146304"/>
          </a:xfrm>
          <a:prstGeom prst="rect">
            <a:avLst/>
          </a:prstGeom>
          <a:solidFill>
            <a:srgbClr val="B9309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0" name="Text 67">
            <a:extLst>
              <a:ext uri="{FF2B5EF4-FFF2-40B4-BE49-F238E27FC236}">
                <a16:creationId xmlns:a16="http://schemas.microsoft.com/office/drawing/2014/main" id="{63547A1B-A4C9-7E9A-4BC3-0681A7275B8D}"/>
              </a:ext>
            </a:extLst>
          </p:cNvPr>
          <p:cNvSpPr/>
          <p:nvPr/>
        </p:nvSpPr>
        <p:spPr>
          <a:xfrm>
            <a:off x="10106625" y="4672584"/>
            <a:ext cx="169187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R&amp;D  $165K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1" name="Shape 68">
            <a:extLst>
              <a:ext uri="{FF2B5EF4-FFF2-40B4-BE49-F238E27FC236}">
                <a16:creationId xmlns:a16="http://schemas.microsoft.com/office/drawing/2014/main" id="{5B1B3D5B-E782-26D6-8F0E-BD18544BFEE7}"/>
              </a:ext>
            </a:extLst>
          </p:cNvPr>
          <p:cNvSpPr/>
          <p:nvPr/>
        </p:nvSpPr>
        <p:spPr>
          <a:xfrm>
            <a:off x="9905457" y="5084064"/>
            <a:ext cx="146304" cy="146304"/>
          </a:xfrm>
          <a:prstGeom prst="rect">
            <a:avLst/>
          </a:prstGeom>
          <a:solidFill>
            <a:srgbClr val="FFC0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2" name="Text 69">
            <a:extLst>
              <a:ext uri="{FF2B5EF4-FFF2-40B4-BE49-F238E27FC236}">
                <a16:creationId xmlns:a16="http://schemas.microsoft.com/office/drawing/2014/main" id="{250318B7-B8AD-5E91-DDAA-F51994DC616F}"/>
              </a:ext>
            </a:extLst>
          </p:cNvPr>
          <p:cNvSpPr/>
          <p:nvPr/>
        </p:nvSpPr>
        <p:spPr>
          <a:xfrm>
            <a:off x="10106625" y="5038344"/>
            <a:ext cx="169187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G&amp;A  $84K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1CC8DE6-1CF4-46B8-82CD-7BA973E639A5}"/>
              </a:ext>
            </a:extLst>
          </p:cNvPr>
          <p:cNvGrpSpPr/>
          <p:nvPr/>
        </p:nvGrpSpPr>
        <p:grpSpPr>
          <a:xfrm>
            <a:off x="10408919" y="155448"/>
            <a:ext cx="1462735" cy="347472"/>
            <a:chOff x="10408919" y="155448"/>
            <a:chExt cx="1462735" cy="347472"/>
          </a:xfrm>
        </p:grpSpPr>
        <p:sp>
          <p:nvSpPr>
            <p:cNvPr id="103" name="Shape 22">
              <a:extLst>
                <a:ext uri="{FF2B5EF4-FFF2-40B4-BE49-F238E27FC236}">
                  <a16:creationId xmlns:a16="http://schemas.microsoft.com/office/drawing/2014/main" id="{076B6F40-910D-D092-628E-18FD8ECDC1B4}"/>
                </a:ext>
              </a:extLst>
            </p:cNvPr>
            <p:cNvSpPr/>
            <p:nvPr/>
          </p:nvSpPr>
          <p:spPr>
            <a:xfrm>
              <a:off x="10408919" y="155448"/>
              <a:ext cx="1462735" cy="347472"/>
            </a:xfrm>
            <a:prstGeom prst="roundRect">
              <a:avLst>
                <a:gd name="adj" fmla="val 50000"/>
              </a:avLst>
            </a:prstGeom>
            <a:solidFill>
              <a:srgbClr val="F1EDF9"/>
            </a:solidFill>
            <a:ln/>
          </p:spPr>
          <p:txBody>
            <a:bodyPr/>
            <a:lstStyle/>
            <a:p>
              <a:endParaRPr lang="en-IN"/>
            </a:p>
          </p:txBody>
        </p:sp>
        <p:pic>
          <p:nvPicPr>
            <p:cNvPr id="104" name="Image 7" descr="icons/calendar_purple.png">
              <a:extLst>
                <a:ext uri="{FF2B5EF4-FFF2-40B4-BE49-F238E27FC236}">
                  <a16:creationId xmlns:a16="http://schemas.microsoft.com/office/drawing/2014/main" id="{CACC4B18-DB39-3702-A7BA-2B556EFFE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49284" y="228600"/>
              <a:ext cx="201168" cy="201168"/>
            </a:xfrm>
            <a:prstGeom prst="rect">
              <a:avLst/>
            </a:prstGeom>
          </p:spPr>
        </p:pic>
        <p:sp>
          <p:nvSpPr>
            <p:cNvPr id="105" name="Text 23">
              <a:extLst>
                <a:ext uri="{FF2B5EF4-FFF2-40B4-BE49-F238E27FC236}">
                  <a16:creationId xmlns:a16="http://schemas.microsoft.com/office/drawing/2014/main" id="{302DFF7C-2E18-EC05-EF74-62AEF5C7F306}"/>
                </a:ext>
              </a:extLst>
            </p:cNvPr>
            <p:cNvSpPr/>
            <p:nvPr/>
          </p:nvSpPr>
          <p:spPr>
            <a:xfrm>
              <a:off x="10896173" y="155448"/>
              <a:ext cx="929761" cy="3474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>
                  <a:solidFill>
                    <a:srgbClr val="633DA5"/>
                  </a:solidFill>
                  <a:latin typeface="Open Sauce Sans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March 2026</a:t>
              </a:r>
              <a:endParaRPr lang="en-US" sz="900" b="1"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106" name="Picture 105">
            <a:extLst>
              <a:ext uri="{FF2B5EF4-FFF2-40B4-BE49-F238E27FC236}">
                <a16:creationId xmlns:a16="http://schemas.microsoft.com/office/drawing/2014/main" id="{DFDF9197-9BE1-0DDC-66CC-BB6D7667F70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909"/>
          <a:stretch>
            <a:fillRect/>
          </a:stretch>
        </p:blipFill>
        <p:spPr>
          <a:xfrm>
            <a:off x="1" y="0"/>
            <a:ext cx="1764792" cy="6858001"/>
          </a:xfrm>
          <a:prstGeom prst="rect">
            <a:avLst/>
          </a:prstGeom>
        </p:spPr>
      </p:pic>
      <p:sp>
        <p:nvSpPr>
          <p:cNvPr id="107" name="Text 4">
            <a:extLst>
              <a:ext uri="{FF2B5EF4-FFF2-40B4-BE49-F238E27FC236}">
                <a16:creationId xmlns:a16="http://schemas.microsoft.com/office/drawing/2014/main" id="{C8EE93A3-CC81-A6A9-1A5F-A7C7EDE23A04}"/>
              </a:ext>
            </a:extLst>
          </p:cNvPr>
          <p:cNvSpPr/>
          <p:nvPr/>
        </p:nvSpPr>
        <p:spPr>
          <a:xfrm>
            <a:off x="187452" y="1024802"/>
            <a:ext cx="14538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2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INVESTOR UPDATE</a:t>
            </a:r>
            <a:endParaRPr lang="en-US" sz="80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8" name="Shape 5">
            <a:extLst>
              <a:ext uri="{FF2B5EF4-FFF2-40B4-BE49-F238E27FC236}">
                <a16:creationId xmlns:a16="http://schemas.microsoft.com/office/drawing/2014/main" id="{6367F524-B7CA-F37A-FE03-F3CE9C5CC8D4}"/>
              </a:ext>
            </a:extLst>
          </p:cNvPr>
          <p:cNvSpPr/>
          <p:nvPr/>
        </p:nvSpPr>
        <p:spPr>
          <a:xfrm>
            <a:off x="164592" y="1828318"/>
            <a:ext cx="1453896" cy="402336"/>
          </a:xfrm>
          <a:prstGeom prst="roundRect">
            <a:avLst>
              <a:gd name="adj" fmla="val 13636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9" name="Shape 6">
            <a:extLst>
              <a:ext uri="{FF2B5EF4-FFF2-40B4-BE49-F238E27FC236}">
                <a16:creationId xmlns:a16="http://schemas.microsoft.com/office/drawing/2014/main" id="{7AD0876C-952C-365F-ACD6-A15186001A16}"/>
              </a:ext>
            </a:extLst>
          </p:cNvPr>
          <p:cNvSpPr/>
          <p:nvPr/>
        </p:nvSpPr>
        <p:spPr>
          <a:xfrm>
            <a:off x="164592" y="1883182"/>
            <a:ext cx="45720" cy="292608"/>
          </a:xfrm>
          <a:prstGeom prst="rect">
            <a:avLst/>
          </a:prstGeom>
          <a:solidFill>
            <a:srgbClr val="FFCE5F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0" name="Image 0" descr="icons/home_yellow.png">
            <a:extLst>
              <a:ext uri="{FF2B5EF4-FFF2-40B4-BE49-F238E27FC236}">
                <a16:creationId xmlns:a16="http://schemas.microsoft.com/office/drawing/2014/main" id="{3A9FADC1-AB36-7D28-C568-3975D724FF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457620"/>
            <a:ext cx="192360" cy="192360"/>
          </a:xfrm>
          <a:prstGeom prst="rect">
            <a:avLst/>
          </a:prstGeom>
        </p:spPr>
      </p:pic>
      <p:sp>
        <p:nvSpPr>
          <p:cNvPr id="111" name="Text 7">
            <a:extLst>
              <a:ext uri="{FF2B5EF4-FFF2-40B4-BE49-F238E27FC236}">
                <a16:creationId xmlns:a16="http://schemas.microsoft.com/office/drawing/2014/main" id="{CBCF1373-82E1-7E4C-7B0F-272126AE8A94}"/>
              </a:ext>
            </a:extLst>
          </p:cNvPr>
          <p:cNvSpPr/>
          <p:nvPr/>
        </p:nvSpPr>
        <p:spPr>
          <a:xfrm>
            <a:off x="687288" y="137092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D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Overview</a:t>
            </a:r>
          </a:p>
        </p:txBody>
      </p:sp>
      <p:pic>
        <p:nvPicPr>
          <p:cNvPr id="112" name="Image 1" descr="icons/table_muted.png">
            <a:extLst>
              <a:ext uri="{FF2B5EF4-FFF2-40B4-BE49-F238E27FC236}">
                <a16:creationId xmlns:a16="http://schemas.microsoft.com/office/drawing/2014/main" id="{5C11C96B-35D0-6F3B-8BD7-136577F2F6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933108"/>
            <a:ext cx="192360" cy="192360"/>
          </a:xfrm>
          <a:prstGeom prst="rect">
            <a:avLst/>
          </a:prstGeom>
        </p:spPr>
      </p:pic>
      <p:sp>
        <p:nvSpPr>
          <p:cNvPr id="113" name="Text 8">
            <a:extLst>
              <a:ext uri="{FF2B5EF4-FFF2-40B4-BE49-F238E27FC236}">
                <a16:creationId xmlns:a16="http://schemas.microsoft.com/office/drawing/2014/main" id="{EF27E481-3259-247A-4271-ED5C45CC588A}"/>
              </a:ext>
            </a:extLst>
          </p:cNvPr>
          <p:cNvSpPr/>
          <p:nvPr/>
        </p:nvSpPr>
        <p:spPr>
          <a:xfrm>
            <a:off x="687288" y="184640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Financials</a:t>
            </a:r>
          </a:p>
        </p:txBody>
      </p:sp>
      <p:pic>
        <p:nvPicPr>
          <p:cNvPr id="114" name="Image 2" descr="icons/hourglass_muted.png">
            <a:extLst>
              <a:ext uri="{FF2B5EF4-FFF2-40B4-BE49-F238E27FC236}">
                <a16:creationId xmlns:a16="http://schemas.microsoft.com/office/drawing/2014/main" id="{6015DDC0-5E81-7E02-17BD-F105E6CD65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408596"/>
            <a:ext cx="192360" cy="192360"/>
          </a:xfrm>
          <a:prstGeom prst="rect">
            <a:avLst/>
          </a:prstGeom>
        </p:spPr>
      </p:pic>
      <p:sp>
        <p:nvSpPr>
          <p:cNvPr id="115" name="Text 9">
            <a:extLst>
              <a:ext uri="{FF2B5EF4-FFF2-40B4-BE49-F238E27FC236}">
                <a16:creationId xmlns:a16="http://schemas.microsoft.com/office/drawing/2014/main" id="{FE6E1A4D-881B-9B64-B80B-57BA5FBCCE0E}"/>
              </a:ext>
            </a:extLst>
          </p:cNvPr>
          <p:cNvSpPr/>
          <p:nvPr/>
        </p:nvSpPr>
        <p:spPr>
          <a:xfrm>
            <a:off x="687288" y="2321896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&amp; Runway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7" name="Text 10">
            <a:extLst>
              <a:ext uri="{FF2B5EF4-FFF2-40B4-BE49-F238E27FC236}">
                <a16:creationId xmlns:a16="http://schemas.microsoft.com/office/drawing/2014/main" id="{5C59B0C3-F841-2DFA-B5D0-C9473D9505B0}"/>
              </a:ext>
            </a:extLst>
          </p:cNvPr>
          <p:cNvSpPr/>
          <p:nvPr/>
        </p:nvSpPr>
        <p:spPr>
          <a:xfrm>
            <a:off x="687288" y="2797384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KPI Dashboard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9" name="Text 11">
            <a:extLst>
              <a:ext uri="{FF2B5EF4-FFF2-40B4-BE49-F238E27FC236}">
                <a16:creationId xmlns:a16="http://schemas.microsoft.com/office/drawing/2014/main" id="{895B60FB-19D4-40D2-538C-8C7D98084A20}"/>
              </a:ext>
            </a:extLst>
          </p:cNvPr>
          <p:cNvSpPr/>
          <p:nvPr/>
        </p:nvSpPr>
        <p:spPr>
          <a:xfrm>
            <a:off x="687288" y="3272872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Cap Table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0" name="Image 5" descr="icons/handshake_muted.png">
            <a:extLst>
              <a:ext uri="{FF2B5EF4-FFF2-40B4-BE49-F238E27FC236}">
                <a16:creationId xmlns:a16="http://schemas.microsoft.com/office/drawing/2014/main" id="{314A0CE9-54D7-A525-8EDD-B846C78233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835060"/>
            <a:ext cx="192360" cy="192360"/>
          </a:xfrm>
          <a:prstGeom prst="rect">
            <a:avLst/>
          </a:prstGeom>
        </p:spPr>
      </p:pic>
      <p:sp>
        <p:nvSpPr>
          <p:cNvPr id="121" name="Text 12">
            <a:extLst>
              <a:ext uri="{FF2B5EF4-FFF2-40B4-BE49-F238E27FC236}">
                <a16:creationId xmlns:a16="http://schemas.microsoft.com/office/drawing/2014/main" id="{50C1CF4A-BB0A-81B8-DD14-AC2BE8B305C1}"/>
              </a:ext>
            </a:extLst>
          </p:cNvPr>
          <p:cNvSpPr/>
          <p:nvPr/>
        </p:nvSpPr>
        <p:spPr>
          <a:xfrm>
            <a:off x="687288" y="374836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 &amp; Asks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2" name="Image 6" descr="icons/chart_line_muted.png">
            <a:extLst>
              <a:ext uri="{FF2B5EF4-FFF2-40B4-BE49-F238E27FC236}">
                <a16:creationId xmlns:a16="http://schemas.microsoft.com/office/drawing/2014/main" id="{753F8DD3-7BEC-4F47-C09E-776784A482C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4310548"/>
            <a:ext cx="192360" cy="192360"/>
          </a:xfrm>
          <a:prstGeom prst="rect">
            <a:avLst/>
          </a:prstGeom>
        </p:spPr>
      </p:pic>
      <p:sp>
        <p:nvSpPr>
          <p:cNvPr id="123" name="Text 13">
            <a:extLst>
              <a:ext uri="{FF2B5EF4-FFF2-40B4-BE49-F238E27FC236}">
                <a16:creationId xmlns:a16="http://schemas.microsoft.com/office/drawing/2014/main" id="{DEC19E8B-0426-BB3F-D7B9-260AF92413A0}"/>
              </a:ext>
            </a:extLst>
          </p:cNvPr>
          <p:cNvSpPr/>
          <p:nvPr/>
        </p:nvSpPr>
        <p:spPr>
          <a:xfrm>
            <a:off x="687288" y="422384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4" name="Picture 123">
            <a:extLst>
              <a:ext uri="{FF2B5EF4-FFF2-40B4-BE49-F238E27FC236}">
                <a16:creationId xmlns:a16="http://schemas.microsoft.com/office/drawing/2014/main" id="{0769C9CE-F39D-2627-7237-9113790AB7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1515" y="263944"/>
            <a:ext cx="1340050" cy="477951"/>
          </a:xfrm>
          <a:prstGeom prst="rect">
            <a:avLst/>
          </a:prstGeom>
        </p:spPr>
      </p:pic>
      <p:pic>
        <p:nvPicPr>
          <p:cNvPr id="2" name="Image 3" descr="icons/chart_pie_muted.png">
            <a:extLst>
              <a:ext uri="{FF2B5EF4-FFF2-40B4-BE49-F238E27FC236}">
                <a16:creationId xmlns:a16="http://schemas.microsoft.com/office/drawing/2014/main" id="{6A839EE0-790E-9F30-B7BB-148EA00DC66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388161"/>
            <a:ext cx="192360" cy="192360"/>
          </a:xfrm>
          <a:prstGeom prst="rect">
            <a:avLst/>
          </a:prstGeom>
        </p:spPr>
      </p:pic>
      <p:pic>
        <p:nvPicPr>
          <p:cNvPr id="3" name="Image 4" descr="icons/balance_muted.png">
            <a:extLst>
              <a:ext uri="{FF2B5EF4-FFF2-40B4-BE49-F238E27FC236}">
                <a16:creationId xmlns:a16="http://schemas.microsoft.com/office/drawing/2014/main" id="{AA0CF2B2-CAB2-5700-DB7F-870E6F3E5A9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914950"/>
            <a:ext cx="192360" cy="19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55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42E412-36E9-B047-3BAE-FA2022FE6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9">
            <a:extLst>
              <a:ext uri="{FF2B5EF4-FFF2-40B4-BE49-F238E27FC236}">
                <a16:creationId xmlns:a16="http://schemas.microsoft.com/office/drawing/2014/main" id="{25053429-B874-6DDF-C48B-9C0A3365F741}"/>
              </a:ext>
            </a:extLst>
          </p:cNvPr>
          <p:cNvSpPr/>
          <p:nvPr/>
        </p:nvSpPr>
        <p:spPr>
          <a:xfrm>
            <a:off x="1783080" y="0"/>
            <a:ext cx="10408615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0">
            <a:extLst>
              <a:ext uri="{FF2B5EF4-FFF2-40B4-BE49-F238E27FC236}">
                <a16:creationId xmlns:a16="http://schemas.microsoft.com/office/drawing/2014/main" id="{24F70943-2638-9ED8-50FA-1E9253E9963D}"/>
              </a:ext>
            </a:extLst>
          </p:cNvPr>
          <p:cNvSpPr/>
          <p:nvPr/>
        </p:nvSpPr>
        <p:spPr>
          <a:xfrm>
            <a:off x="1783080" y="658368"/>
            <a:ext cx="10408615" cy="0"/>
          </a:xfrm>
          <a:prstGeom prst="line">
            <a:avLst/>
          </a:prstGeom>
          <a:noFill/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1">
            <a:extLst>
              <a:ext uri="{FF2B5EF4-FFF2-40B4-BE49-F238E27FC236}">
                <a16:creationId xmlns:a16="http://schemas.microsoft.com/office/drawing/2014/main" id="{5451C0D7-5033-F604-231F-6DCD0F968081}"/>
              </a:ext>
            </a:extLst>
          </p:cNvPr>
          <p:cNvSpPr/>
          <p:nvPr/>
        </p:nvSpPr>
        <p:spPr>
          <a:xfrm>
            <a:off x="2103120" y="0"/>
            <a:ext cx="5029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&amp; Runway</a:t>
            </a:r>
          </a:p>
        </p:txBody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167104FD-6E0D-DF47-76C8-91EDDF077FBC}"/>
              </a:ext>
            </a:extLst>
          </p:cNvPr>
          <p:cNvSpPr/>
          <p:nvPr/>
        </p:nvSpPr>
        <p:spPr>
          <a:xfrm>
            <a:off x="2103120" y="978408"/>
            <a:ext cx="6056492" cy="5559552"/>
          </a:xfrm>
          <a:prstGeom prst="roundRect">
            <a:avLst>
              <a:gd name="adj" fmla="val 1316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Text 27">
            <a:extLst>
              <a:ext uri="{FF2B5EF4-FFF2-40B4-BE49-F238E27FC236}">
                <a16:creationId xmlns:a16="http://schemas.microsoft.com/office/drawing/2014/main" id="{A3E691FF-9B5E-A4B1-B42D-BB889D1ABBB4}"/>
              </a:ext>
            </a:extLst>
          </p:cNvPr>
          <p:cNvSpPr/>
          <p:nvPr/>
        </p:nvSpPr>
        <p:spPr>
          <a:xfrm>
            <a:off x="2304288" y="1124712"/>
            <a:ext cx="565415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BALANCE — TRAILING 6 MONTHS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9" name="Chart 0">
            <a:extLst>
              <a:ext uri="{FF2B5EF4-FFF2-40B4-BE49-F238E27FC236}">
                <a16:creationId xmlns:a16="http://schemas.microsoft.com/office/drawing/2014/main" id="{12D94742-A6D1-0BCE-AEA7-8F39FD7A28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2879028"/>
              </p:ext>
            </p:extLst>
          </p:nvPr>
        </p:nvGraphicFramePr>
        <p:xfrm>
          <a:off x="2304288" y="1527048"/>
          <a:ext cx="5654156" cy="4142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Text 28">
            <a:extLst>
              <a:ext uri="{FF2B5EF4-FFF2-40B4-BE49-F238E27FC236}">
                <a16:creationId xmlns:a16="http://schemas.microsoft.com/office/drawing/2014/main" id="{2E741F79-E7B6-2004-0BCA-7BE91FF11E44}"/>
              </a:ext>
            </a:extLst>
          </p:cNvPr>
          <p:cNvSpPr/>
          <p:nvPr/>
        </p:nvSpPr>
        <p:spPr>
          <a:xfrm>
            <a:off x="2304288" y="5852160"/>
            <a:ext cx="174755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BALANCE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 29">
            <a:extLst>
              <a:ext uri="{FF2B5EF4-FFF2-40B4-BE49-F238E27FC236}">
                <a16:creationId xmlns:a16="http://schemas.microsoft.com/office/drawing/2014/main" id="{DA96B34F-1C00-CEDE-2CAC-D14711E53BAC}"/>
              </a:ext>
            </a:extLst>
          </p:cNvPr>
          <p:cNvSpPr/>
          <p:nvPr/>
        </p:nvSpPr>
        <p:spPr>
          <a:xfrm>
            <a:off x="2304288" y="6080760"/>
            <a:ext cx="17475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$1.90M</a:t>
            </a:r>
          </a:p>
        </p:txBody>
      </p:sp>
      <p:sp>
        <p:nvSpPr>
          <p:cNvPr id="42" name="Text 30">
            <a:extLst>
              <a:ext uri="{FF2B5EF4-FFF2-40B4-BE49-F238E27FC236}">
                <a16:creationId xmlns:a16="http://schemas.microsoft.com/office/drawing/2014/main" id="{7C2C93F9-3178-E7AE-A72C-2E3B3FA6DE5D}"/>
              </a:ext>
            </a:extLst>
          </p:cNvPr>
          <p:cNvSpPr/>
          <p:nvPr/>
        </p:nvSpPr>
        <p:spPr>
          <a:xfrm>
            <a:off x="4189007" y="5852160"/>
            <a:ext cx="174755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AVG. MONTHLY BURN (T3M)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Text 31">
            <a:extLst>
              <a:ext uri="{FF2B5EF4-FFF2-40B4-BE49-F238E27FC236}">
                <a16:creationId xmlns:a16="http://schemas.microsoft.com/office/drawing/2014/main" id="{1D27A55B-8EB5-723B-DE78-0FD78AE609C7}"/>
              </a:ext>
            </a:extLst>
          </p:cNvPr>
          <p:cNvSpPr/>
          <p:nvPr/>
        </p:nvSpPr>
        <p:spPr>
          <a:xfrm>
            <a:off x="4189007" y="6080760"/>
            <a:ext cx="17475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$118K</a:t>
            </a:r>
          </a:p>
        </p:txBody>
      </p:sp>
      <p:sp>
        <p:nvSpPr>
          <p:cNvPr id="44" name="Text 32">
            <a:extLst>
              <a:ext uri="{FF2B5EF4-FFF2-40B4-BE49-F238E27FC236}">
                <a16:creationId xmlns:a16="http://schemas.microsoft.com/office/drawing/2014/main" id="{6863F21F-6EA6-EE39-735E-C6920338E751}"/>
              </a:ext>
            </a:extLst>
          </p:cNvPr>
          <p:cNvSpPr/>
          <p:nvPr/>
        </p:nvSpPr>
        <p:spPr>
          <a:xfrm>
            <a:off x="6073725" y="5852160"/>
            <a:ext cx="174755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BURN MULTIPLE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 33">
            <a:extLst>
              <a:ext uri="{FF2B5EF4-FFF2-40B4-BE49-F238E27FC236}">
                <a16:creationId xmlns:a16="http://schemas.microsoft.com/office/drawing/2014/main" id="{87A4455D-54EF-7D1F-9CE6-A0EAB43F5D5A}"/>
              </a:ext>
            </a:extLst>
          </p:cNvPr>
          <p:cNvSpPr/>
          <p:nvPr/>
        </p:nvSpPr>
        <p:spPr>
          <a:xfrm>
            <a:off x="6073725" y="6080760"/>
            <a:ext cx="174755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1.3x</a:t>
            </a:r>
          </a:p>
        </p:txBody>
      </p:sp>
      <p:sp>
        <p:nvSpPr>
          <p:cNvPr id="46" name="Shape 34">
            <a:extLst>
              <a:ext uri="{FF2B5EF4-FFF2-40B4-BE49-F238E27FC236}">
                <a16:creationId xmlns:a16="http://schemas.microsoft.com/office/drawing/2014/main" id="{BE3BB26C-09BE-7A6A-ADB3-0E0D3E0AC5DC}"/>
              </a:ext>
            </a:extLst>
          </p:cNvPr>
          <p:cNvSpPr/>
          <p:nvPr/>
        </p:nvSpPr>
        <p:spPr>
          <a:xfrm>
            <a:off x="8342492" y="978408"/>
            <a:ext cx="3529163" cy="5559552"/>
          </a:xfrm>
          <a:prstGeom prst="roundRect">
            <a:avLst>
              <a:gd name="adj" fmla="val 2073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7" name="Text 35">
            <a:extLst>
              <a:ext uri="{FF2B5EF4-FFF2-40B4-BE49-F238E27FC236}">
                <a16:creationId xmlns:a16="http://schemas.microsoft.com/office/drawing/2014/main" id="{55E6DFA3-095A-DEC6-C39F-DEC4FBDF2F1A}"/>
              </a:ext>
            </a:extLst>
          </p:cNvPr>
          <p:cNvSpPr/>
          <p:nvPr/>
        </p:nvSpPr>
        <p:spPr>
          <a:xfrm>
            <a:off x="8543660" y="1124712"/>
            <a:ext cx="3126827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RUNWAY STATUS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 36">
            <a:extLst>
              <a:ext uri="{FF2B5EF4-FFF2-40B4-BE49-F238E27FC236}">
                <a16:creationId xmlns:a16="http://schemas.microsoft.com/office/drawing/2014/main" id="{1F88AEF2-EF49-8923-41FF-594655B387DC}"/>
              </a:ext>
            </a:extLst>
          </p:cNvPr>
          <p:cNvSpPr/>
          <p:nvPr/>
        </p:nvSpPr>
        <p:spPr>
          <a:xfrm>
            <a:off x="8543660" y="1481328"/>
            <a:ext cx="3126827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16 months</a:t>
            </a:r>
          </a:p>
        </p:txBody>
      </p:sp>
      <p:sp>
        <p:nvSpPr>
          <p:cNvPr id="49" name="Shape 37">
            <a:extLst>
              <a:ext uri="{FF2B5EF4-FFF2-40B4-BE49-F238E27FC236}">
                <a16:creationId xmlns:a16="http://schemas.microsoft.com/office/drawing/2014/main" id="{F4AF3213-3F63-5218-65AF-0C61FD0A1A2A}"/>
              </a:ext>
            </a:extLst>
          </p:cNvPr>
          <p:cNvSpPr/>
          <p:nvPr/>
        </p:nvSpPr>
        <p:spPr>
          <a:xfrm>
            <a:off x="8543660" y="2029968"/>
            <a:ext cx="3126827" cy="219456"/>
          </a:xfrm>
          <a:prstGeom prst="roundRect">
            <a:avLst>
              <a:gd name="adj" fmla="val 50000"/>
            </a:avLst>
          </a:prstGeom>
          <a:solidFill>
            <a:srgbClr val="EDEB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0" name="Shape 38">
            <a:extLst>
              <a:ext uri="{FF2B5EF4-FFF2-40B4-BE49-F238E27FC236}">
                <a16:creationId xmlns:a16="http://schemas.microsoft.com/office/drawing/2014/main" id="{E7017F07-1DD1-D5A2-54F1-827E812047B9}"/>
              </a:ext>
            </a:extLst>
          </p:cNvPr>
          <p:cNvSpPr/>
          <p:nvPr/>
        </p:nvSpPr>
        <p:spPr>
          <a:xfrm>
            <a:off x="8543660" y="2029968"/>
            <a:ext cx="2063706" cy="2194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1" name="Text 39">
            <a:extLst>
              <a:ext uri="{FF2B5EF4-FFF2-40B4-BE49-F238E27FC236}">
                <a16:creationId xmlns:a16="http://schemas.microsoft.com/office/drawing/2014/main" id="{CDB0A1DA-A026-D709-8AFF-3D1D80B43752}"/>
              </a:ext>
            </a:extLst>
          </p:cNvPr>
          <p:cNvSpPr/>
          <p:nvPr/>
        </p:nvSpPr>
        <p:spPr>
          <a:xfrm>
            <a:off x="8543660" y="2276856"/>
            <a:ext cx="312682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Target: 20–24 months by next raise</a:t>
            </a:r>
            <a:endParaRPr lang="en-US" sz="900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 40">
            <a:extLst>
              <a:ext uri="{FF2B5EF4-FFF2-40B4-BE49-F238E27FC236}">
                <a16:creationId xmlns:a16="http://schemas.microsoft.com/office/drawing/2014/main" id="{C02328B4-3B05-F49A-55F6-790D4A791CEA}"/>
              </a:ext>
            </a:extLst>
          </p:cNvPr>
          <p:cNvSpPr/>
          <p:nvPr/>
        </p:nvSpPr>
        <p:spPr>
          <a:xfrm>
            <a:off x="8543660" y="2761488"/>
            <a:ext cx="3126827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5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 BANDS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Shape 41">
            <a:extLst>
              <a:ext uri="{FF2B5EF4-FFF2-40B4-BE49-F238E27FC236}">
                <a16:creationId xmlns:a16="http://schemas.microsoft.com/office/drawing/2014/main" id="{B8B09753-BAD3-3B15-1389-9D82174CF741}"/>
              </a:ext>
            </a:extLst>
          </p:cNvPr>
          <p:cNvSpPr/>
          <p:nvPr/>
        </p:nvSpPr>
        <p:spPr>
          <a:xfrm>
            <a:off x="8543660" y="3054096"/>
            <a:ext cx="3126827" cy="384048"/>
          </a:xfrm>
          <a:prstGeom prst="roundRect">
            <a:avLst>
              <a:gd name="adj" fmla="val 14286"/>
            </a:avLst>
          </a:prstGeom>
          <a:solidFill>
            <a:srgbClr val="FBFAFD"/>
          </a:solidFill>
          <a:ln w="9525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4" name="Shape 42">
            <a:extLst>
              <a:ext uri="{FF2B5EF4-FFF2-40B4-BE49-F238E27FC236}">
                <a16:creationId xmlns:a16="http://schemas.microsoft.com/office/drawing/2014/main" id="{68F342C5-AFFE-5E4D-C8F5-611AF1F533AE}"/>
              </a:ext>
            </a:extLst>
          </p:cNvPr>
          <p:cNvSpPr/>
          <p:nvPr/>
        </p:nvSpPr>
        <p:spPr>
          <a:xfrm>
            <a:off x="8616812" y="3145536"/>
            <a:ext cx="73152" cy="201168"/>
          </a:xfrm>
          <a:prstGeom prst="rect">
            <a:avLst/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5" name="Text 43">
            <a:extLst>
              <a:ext uri="{FF2B5EF4-FFF2-40B4-BE49-F238E27FC236}">
                <a16:creationId xmlns:a16="http://schemas.microsoft.com/office/drawing/2014/main" id="{BE1D5581-B986-CB82-6D1A-80F7037A9EE6}"/>
              </a:ext>
            </a:extLst>
          </p:cNvPr>
          <p:cNvSpPr/>
          <p:nvPr/>
        </p:nvSpPr>
        <p:spPr>
          <a:xfrm>
            <a:off x="8781404" y="3054096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&lt; 6 mo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 44">
            <a:extLst>
              <a:ext uri="{FF2B5EF4-FFF2-40B4-BE49-F238E27FC236}">
                <a16:creationId xmlns:a16="http://schemas.microsoft.com/office/drawing/2014/main" id="{5AAF6877-F71F-FA51-8133-726A90447802}"/>
              </a:ext>
            </a:extLst>
          </p:cNvPr>
          <p:cNvSpPr/>
          <p:nvPr/>
        </p:nvSpPr>
        <p:spPr>
          <a:xfrm>
            <a:off x="9759812" y="3054096"/>
            <a:ext cx="1618067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Urgent</a:t>
            </a:r>
            <a:endParaRPr lang="en-US" sz="8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Shape 45">
            <a:extLst>
              <a:ext uri="{FF2B5EF4-FFF2-40B4-BE49-F238E27FC236}">
                <a16:creationId xmlns:a16="http://schemas.microsoft.com/office/drawing/2014/main" id="{E5451FFC-A88A-A610-BB81-45380188E31F}"/>
              </a:ext>
            </a:extLst>
          </p:cNvPr>
          <p:cNvSpPr/>
          <p:nvPr/>
        </p:nvSpPr>
        <p:spPr>
          <a:xfrm>
            <a:off x="8543660" y="3511296"/>
            <a:ext cx="3126827" cy="384048"/>
          </a:xfrm>
          <a:prstGeom prst="roundRect">
            <a:avLst>
              <a:gd name="adj" fmla="val 14286"/>
            </a:avLst>
          </a:prstGeom>
          <a:solidFill>
            <a:srgbClr val="FBFAFD"/>
          </a:solidFill>
          <a:ln w="9525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8" name="Shape 46">
            <a:extLst>
              <a:ext uri="{FF2B5EF4-FFF2-40B4-BE49-F238E27FC236}">
                <a16:creationId xmlns:a16="http://schemas.microsoft.com/office/drawing/2014/main" id="{61DBF4B2-B909-580A-1F36-C7D46F6C7DC0}"/>
              </a:ext>
            </a:extLst>
          </p:cNvPr>
          <p:cNvSpPr/>
          <p:nvPr/>
        </p:nvSpPr>
        <p:spPr>
          <a:xfrm>
            <a:off x="8616812" y="3602736"/>
            <a:ext cx="73152" cy="201168"/>
          </a:xfrm>
          <a:prstGeom prst="rect">
            <a:avLst/>
          </a:prstGeom>
          <a:solidFill>
            <a:srgbClr val="B05E9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9" name="Text 47">
            <a:extLst>
              <a:ext uri="{FF2B5EF4-FFF2-40B4-BE49-F238E27FC236}">
                <a16:creationId xmlns:a16="http://schemas.microsoft.com/office/drawing/2014/main" id="{BC4544A6-B3FF-6822-C7FA-C5A57DAC0232}"/>
              </a:ext>
            </a:extLst>
          </p:cNvPr>
          <p:cNvSpPr/>
          <p:nvPr/>
        </p:nvSpPr>
        <p:spPr>
          <a:xfrm>
            <a:off x="8781404" y="3511296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6–12 mo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 48">
            <a:extLst>
              <a:ext uri="{FF2B5EF4-FFF2-40B4-BE49-F238E27FC236}">
                <a16:creationId xmlns:a16="http://schemas.microsoft.com/office/drawing/2014/main" id="{B53EB731-8ACD-C8AC-4792-0372BD93DE6D}"/>
              </a:ext>
            </a:extLst>
          </p:cNvPr>
          <p:cNvSpPr/>
          <p:nvPr/>
        </p:nvSpPr>
        <p:spPr>
          <a:xfrm>
            <a:off x="9759812" y="3511296"/>
            <a:ext cx="1618067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Caution</a:t>
            </a:r>
            <a:endParaRPr lang="en-US" sz="8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Shape 49">
            <a:extLst>
              <a:ext uri="{FF2B5EF4-FFF2-40B4-BE49-F238E27FC236}">
                <a16:creationId xmlns:a16="http://schemas.microsoft.com/office/drawing/2014/main" id="{BC3874BC-BC12-B857-EB75-BEAB2D599A7F}"/>
              </a:ext>
            </a:extLst>
          </p:cNvPr>
          <p:cNvSpPr/>
          <p:nvPr/>
        </p:nvSpPr>
        <p:spPr>
          <a:xfrm>
            <a:off x="8543660" y="3968496"/>
            <a:ext cx="3126827" cy="384048"/>
          </a:xfrm>
          <a:prstGeom prst="roundRect">
            <a:avLst>
              <a:gd name="adj" fmla="val 14286"/>
            </a:avLst>
          </a:prstGeom>
          <a:solidFill>
            <a:srgbClr val="F1EDF9"/>
          </a:solidFill>
          <a:ln w="12700">
            <a:solidFill>
              <a:srgbClr val="633DA5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2" name="Shape 50">
            <a:extLst>
              <a:ext uri="{FF2B5EF4-FFF2-40B4-BE49-F238E27FC236}">
                <a16:creationId xmlns:a16="http://schemas.microsoft.com/office/drawing/2014/main" id="{9B5C8C79-EDE6-3BCC-9CAF-E168A8D8CCC1}"/>
              </a:ext>
            </a:extLst>
          </p:cNvPr>
          <p:cNvSpPr/>
          <p:nvPr/>
        </p:nvSpPr>
        <p:spPr>
          <a:xfrm>
            <a:off x="8616812" y="4059936"/>
            <a:ext cx="73152" cy="201168"/>
          </a:xfrm>
          <a:prstGeom prst="rect">
            <a:avLst/>
          </a:prstGeom>
          <a:solidFill>
            <a:srgbClr val="EA8C6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3" name="Text 51">
            <a:extLst>
              <a:ext uri="{FF2B5EF4-FFF2-40B4-BE49-F238E27FC236}">
                <a16:creationId xmlns:a16="http://schemas.microsoft.com/office/drawing/2014/main" id="{8D764F07-9008-3412-1558-B1A8D85173A9}"/>
              </a:ext>
            </a:extLst>
          </p:cNvPr>
          <p:cNvSpPr/>
          <p:nvPr/>
        </p:nvSpPr>
        <p:spPr>
          <a:xfrm>
            <a:off x="8781404" y="3968496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12–18 mo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 52">
            <a:extLst>
              <a:ext uri="{FF2B5EF4-FFF2-40B4-BE49-F238E27FC236}">
                <a16:creationId xmlns:a16="http://schemas.microsoft.com/office/drawing/2014/main" id="{5290D9BB-2EED-5375-96FF-B6B3E2777221}"/>
              </a:ext>
            </a:extLst>
          </p:cNvPr>
          <p:cNvSpPr/>
          <p:nvPr/>
        </p:nvSpPr>
        <p:spPr>
          <a:xfrm>
            <a:off x="9759812" y="3968496"/>
            <a:ext cx="1618067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On Track</a:t>
            </a:r>
            <a:endParaRPr lang="en-US" sz="8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Shape 53">
            <a:extLst>
              <a:ext uri="{FF2B5EF4-FFF2-40B4-BE49-F238E27FC236}">
                <a16:creationId xmlns:a16="http://schemas.microsoft.com/office/drawing/2014/main" id="{4785DB34-1196-DA6A-0300-72DAE59697AE}"/>
              </a:ext>
            </a:extLst>
          </p:cNvPr>
          <p:cNvSpPr/>
          <p:nvPr/>
        </p:nvSpPr>
        <p:spPr>
          <a:xfrm>
            <a:off x="8543660" y="4425696"/>
            <a:ext cx="3126827" cy="384048"/>
          </a:xfrm>
          <a:prstGeom prst="roundRect">
            <a:avLst>
              <a:gd name="adj" fmla="val 14286"/>
            </a:avLst>
          </a:prstGeom>
          <a:solidFill>
            <a:srgbClr val="FBFAFD"/>
          </a:solidFill>
          <a:ln w="9525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6" name="Shape 54">
            <a:extLst>
              <a:ext uri="{FF2B5EF4-FFF2-40B4-BE49-F238E27FC236}">
                <a16:creationId xmlns:a16="http://schemas.microsoft.com/office/drawing/2014/main" id="{01CE857E-D571-4CCB-8830-50D95EDFA030}"/>
              </a:ext>
            </a:extLst>
          </p:cNvPr>
          <p:cNvSpPr/>
          <p:nvPr/>
        </p:nvSpPr>
        <p:spPr>
          <a:xfrm>
            <a:off x="8616812" y="4517136"/>
            <a:ext cx="73152" cy="201168"/>
          </a:xfrm>
          <a:prstGeom prst="rect">
            <a:avLst/>
          </a:prstGeom>
          <a:solidFill>
            <a:srgbClr val="F2D06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7" name="Text 55">
            <a:extLst>
              <a:ext uri="{FF2B5EF4-FFF2-40B4-BE49-F238E27FC236}">
                <a16:creationId xmlns:a16="http://schemas.microsoft.com/office/drawing/2014/main" id="{B9AA26A6-6325-E60B-7B8E-CCB3C2FB0F8A}"/>
              </a:ext>
            </a:extLst>
          </p:cNvPr>
          <p:cNvSpPr/>
          <p:nvPr/>
        </p:nvSpPr>
        <p:spPr>
          <a:xfrm>
            <a:off x="8781404" y="4425696"/>
            <a:ext cx="1005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18–24+ </a:t>
            </a:r>
            <a:r>
              <a:rPr lang="en-US" sz="900" b="1" dirty="0" err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mo</a:t>
            </a:r>
            <a:endParaRPr lang="en-US" sz="9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Text 56">
            <a:extLst>
              <a:ext uri="{FF2B5EF4-FFF2-40B4-BE49-F238E27FC236}">
                <a16:creationId xmlns:a16="http://schemas.microsoft.com/office/drawing/2014/main" id="{A7F132DA-8E66-2495-82FB-82FC7CBCDD4E}"/>
              </a:ext>
            </a:extLst>
          </p:cNvPr>
          <p:cNvSpPr/>
          <p:nvPr/>
        </p:nvSpPr>
        <p:spPr>
          <a:xfrm>
            <a:off x="9759812" y="4425696"/>
            <a:ext cx="1618067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Strong</a:t>
            </a:r>
            <a:endParaRPr lang="en-US" sz="800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Shape 57">
            <a:extLst>
              <a:ext uri="{FF2B5EF4-FFF2-40B4-BE49-F238E27FC236}">
                <a16:creationId xmlns:a16="http://schemas.microsoft.com/office/drawing/2014/main" id="{A60586E1-54CA-2DEB-7166-1F507F1CE418}"/>
              </a:ext>
            </a:extLst>
          </p:cNvPr>
          <p:cNvSpPr/>
          <p:nvPr/>
        </p:nvSpPr>
        <p:spPr>
          <a:xfrm>
            <a:off x="8543660" y="5020056"/>
            <a:ext cx="3126827" cy="274320"/>
          </a:xfrm>
          <a:prstGeom prst="roundRect">
            <a:avLst>
              <a:gd name="adj" fmla="val 50000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0" name="Text 58">
            <a:extLst>
              <a:ext uri="{FF2B5EF4-FFF2-40B4-BE49-F238E27FC236}">
                <a16:creationId xmlns:a16="http://schemas.microsoft.com/office/drawing/2014/main" id="{A0D2A4C9-6AE0-0F74-0B07-BC89C0AD79CB}"/>
              </a:ext>
            </a:extLst>
          </p:cNvPr>
          <p:cNvSpPr/>
          <p:nvPr/>
        </p:nvSpPr>
        <p:spPr>
          <a:xfrm>
            <a:off x="8543660" y="5020056"/>
            <a:ext cx="312682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 dirty="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CURRENTLY: ON TRACK (12–18 MO BAND)</a:t>
            </a:r>
            <a:endParaRPr lang="en-US" sz="750" b="1" dirty="0">
              <a:solidFill>
                <a:srgbClr val="7030A0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AF6DBCB-1265-AB7A-1EC2-D01E2559ACB5}"/>
              </a:ext>
            </a:extLst>
          </p:cNvPr>
          <p:cNvGrpSpPr/>
          <p:nvPr/>
        </p:nvGrpSpPr>
        <p:grpSpPr>
          <a:xfrm>
            <a:off x="10408919" y="155448"/>
            <a:ext cx="1462735" cy="347472"/>
            <a:chOff x="10408919" y="155448"/>
            <a:chExt cx="1462735" cy="347472"/>
          </a:xfrm>
        </p:grpSpPr>
        <p:sp>
          <p:nvSpPr>
            <p:cNvPr id="89" name="Shape 22">
              <a:extLst>
                <a:ext uri="{FF2B5EF4-FFF2-40B4-BE49-F238E27FC236}">
                  <a16:creationId xmlns:a16="http://schemas.microsoft.com/office/drawing/2014/main" id="{A745C8F0-9C07-1636-D315-63B95931AF89}"/>
                </a:ext>
              </a:extLst>
            </p:cNvPr>
            <p:cNvSpPr/>
            <p:nvPr/>
          </p:nvSpPr>
          <p:spPr>
            <a:xfrm>
              <a:off x="10408919" y="155448"/>
              <a:ext cx="1462735" cy="347472"/>
            </a:xfrm>
            <a:prstGeom prst="roundRect">
              <a:avLst>
                <a:gd name="adj" fmla="val 50000"/>
              </a:avLst>
            </a:prstGeom>
            <a:solidFill>
              <a:srgbClr val="F1EDF9"/>
            </a:solidFill>
            <a:ln/>
          </p:spPr>
          <p:txBody>
            <a:bodyPr/>
            <a:lstStyle/>
            <a:p>
              <a:endParaRPr lang="en-IN"/>
            </a:p>
          </p:txBody>
        </p:sp>
        <p:pic>
          <p:nvPicPr>
            <p:cNvPr id="90" name="Image 7" descr="icons/calendar_purple.png">
              <a:extLst>
                <a:ext uri="{FF2B5EF4-FFF2-40B4-BE49-F238E27FC236}">
                  <a16:creationId xmlns:a16="http://schemas.microsoft.com/office/drawing/2014/main" id="{6AD5F533-13B0-C4B2-1CCE-9209A4B0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49284" y="228600"/>
              <a:ext cx="201168" cy="201168"/>
            </a:xfrm>
            <a:prstGeom prst="rect">
              <a:avLst/>
            </a:prstGeom>
          </p:spPr>
        </p:pic>
        <p:sp>
          <p:nvSpPr>
            <p:cNvPr id="91" name="Text 23">
              <a:extLst>
                <a:ext uri="{FF2B5EF4-FFF2-40B4-BE49-F238E27FC236}">
                  <a16:creationId xmlns:a16="http://schemas.microsoft.com/office/drawing/2014/main" id="{25BD3805-4680-8864-EE19-BFF0B1F728D3}"/>
                </a:ext>
              </a:extLst>
            </p:cNvPr>
            <p:cNvSpPr/>
            <p:nvPr/>
          </p:nvSpPr>
          <p:spPr>
            <a:xfrm>
              <a:off x="10896173" y="155448"/>
              <a:ext cx="929761" cy="3474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>
                  <a:solidFill>
                    <a:srgbClr val="633DA5"/>
                  </a:solidFill>
                  <a:latin typeface="Open Sauce Sans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March 2026</a:t>
              </a:r>
              <a:endParaRPr lang="en-US" sz="900" b="1"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92" name="Picture 91">
            <a:extLst>
              <a:ext uri="{FF2B5EF4-FFF2-40B4-BE49-F238E27FC236}">
                <a16:creationId xmlns:a16="http://schemas.microsoft.com/office/drawing/2014/main" id="{D9743D07-4F1E-2543-83C8-6B22662033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909"/>
          <a:stretch>
            <a:fillRect/>
          </a:stretch>
        </p:blipFill>
        <p:spPr>
          <a:xfrm>
            <a:off x="1" y="0"/>
            <a:ext cx="1764792" cy="6858001"/>
          </a:xfrm>
          <a:prstGeom prst="rect">
            <a:avLst/>
          </a:prstGeom>
        </p:spPr>
      </p:pic>
      <p:sp>
        <p:nvSpPr>
          <p:cNvPr id="93" name="Text 4">
            <a:extLst>
              <a:ext uri="{FF2B5EF4-FFF2-40B4-BE49-F238E27FC236}">
                <a16:creationId xmlns:a16="http://schemas.microsoft.com/office/drawing/2014/main" id="{D2819C0C-BB89-F811-5463-A9F001A3C7DD}"/>
              </a:ext>
            </a:extLst>
          </p:cNvPr>
          <p:cNvSpPr/>
          <p:nvPr/>
        </p:nvSpPr>
        <p:spPr>
          <a:xfrm>
            <a:off x="187452" y="1024802"/>
            <a:ext cx="14538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2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INVESTOR UPDATE</a:t>
            </a:r>
            <a:endParaRPr lang="en-US" sz="80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4" name="Shape 5">
            <a:extLst>
              <a:ext uri="{FF2B5EF4-FFF2-40B4-BE49-F238E27FC236}">
                <a16:creationId xmlns:a16="http://schemas.microsoft.com/office/drawing/2014/main" id="{191B0E9E-AFFA-0B9D-AF5F-3FF41B20C947}"/>
              </a:ext>
            </a:extLst>
          </p:cNvPr>
          <p:cNvSpPr/>
          <p:nvPr/>
        </p:nvSpPr>
        <p:spPr>
          <a:xfrm>
            <a:off x="164592" y="2330704"/>
            <a:ext cx="1453896" cy="402336"/>
          </a:xfrm>
          <a:prstGeom prst="roundRect">
            <a:avLst>
              <a:gd name="adj" fmla="val 13636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5" name="Shape 6">
            <a:extLst>
              <a:ext uri="{FF2B5EF4-FFF2-40B4-BE49-F238E27FC236}">
                <a16:creationId xmlns:a16="http://schemas.microsoft.com/office/drawing/2014/main" id="{1D8E7D36-9C2F-3297-DADD-3B451524F5A6}"/>
              </a:ext>
            </a:extLst>
          </p:cNvPr>
          <p:cNvSpPr/>
          <p:nvPr/>
        </p:nvSpPr>
        <p:spPr>
          <a:xfrm>
            <a:off x="164592" y="2385568"/>
            <a:ext cx="45720" cy="292608"/>
          </a:xfrm>
          <a:prstGeom prst="rect">
            <a:avLst/>
          </a:prstGeom>
          <a:solidFill>
            <a:srgbClr val="FFCE5F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96" name="Image 0" descr="icons/home_yellow.png">
            <a:extLst>
              <a:ext uri="{FF2B5EF4-FFF2-40B4-BE49-F238E27FC236}">
                <a16:creationId xmlns:a16="http://schemas.microsoft.com/office/drawing/2014/main" id="{714D80DB-33D3-FF52-8C23-5DCC0B7095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457620"/>
            <a:ext cx="192360" cy="192360"/>
          </a:xfrm>
          <a:prstGeom prst="rect">
            <a:avLst/>
          </a:prstGeom>
        </p:spPr>
      </p:pic>
      <p:sp>
        <p:nvSpPr>
          <p:cNvPr id="97" name="Text 7">
            <a:extLst>
              <a:ext uri="{FF2B5EF4-FFF2-40B4-BE49-F238E27FC236}">
                <a16:creationId xmlns:a16="http://schemas.microsoft.com/office/drawing/2014/main" id="{45F0E11C-A1D9-8101-9CC3-BCEB3FD614C1}"/>
              </a:ext>
            </a:extLst>
          </p:cNvPr>
          <p:cNvSpPr/>
          <p:nvPr/>
        </p:nvSpPr>
        <p:spPr>
          <a:xfrm>
            <a:off x="687288" y="137092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D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Overview</a:t>
            </a:r>
          </a:p>
        </p:txBody>
      </p:sp>
      <p:pic>
        <p:nvPicPr>
          <p:cNvPr id="98" name="Image 1" descr="icons/table_muted.png">
            <a:extLst>
              <a:ext uri="{FF2B5EF4-FFF2-40B4-BE49-F238E27FC236}">
                <a16:creationId xmlns:a16="http://schemas.microsoft.com/office/drawing/2014/main" id="{2F934D1B-EFF9-3F0B-22B5-B0250ABDC9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933108"/>
            <a:ext cx="192360" cy="192360"/>
          </a:xfrm>
          <a:prstGeom prst="rect">
            <a:avLst/>
          </a:prstGeom>
        </p:spPr>
      </p:pic>
      <p:sp>
        <p:nvSpPr>
          <p:cNvPr id="99" name="Text 8">
            <a:extLst>
              <a:ext uri="{FF2B5EF4-FFF2-40B4-BE49-F238E27FC236}">
                <a16:creationId xmlns:a16="http://schemas.microsoft.com/office/drawing/2014/main" id="{22DA4354-B96B-5794-3180-D8FF5FBA791A}"/>
              </a:ext>
            </a:extLst>
          </p:cNvPr>
          <p:cNvSpPr/>
          <p:nvPr/>
        </p:nvSpPr>
        <p:spPr>
          <a:xfrm>
            <a:off x="687288" y="184640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Financials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0" name="Image 2" descr="icons/hourglass_muted.png">
            <a:extLst>
              <a:ext uri="{FF2B5EF4-FFF2-40B4-BE49-F238E27FC236}">
                <a16:creationId xmlns:a16="http://schemas.microsoft.com/office/drawing/2014/main" id="{3081F458-F11D-8C9B-E6F5-BCAC8F2579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408596"/>
            <a:ext cx="192360" cy="192360"/>
          </a:xfrm>
          <a:prstGeom prst="rect">
            <a:avLst/>
          </a:prstGeom>
        </p:spPr>
      </p:pic>
      <p:sp>
        <p:nvSpPr>
          <p:cNvPr id="101" name="Text 9">
            <a:extLst>
              <a:ext uri="{FF2B5EF4-FFF2-40B4-BE49-F238E27FC236}">
                <a16:creationId xmlns:a16="http://schemas.microsoft.com/office/drawing/2014/main" id="{E2A28A32-CD9E-B516-A96C-6CC2C84608A3}"/>
              </a:ext>
            </a:extLst>
          </p:cNvPr>
          <p:cNvSpPr/>
          <p:nvPr/>
        </p:nvSpPr>
        <p:spPr>
          <a:xfrm>
            <a:off x="687288" y="2321896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&amp; Runway</a:t>
            </a:r>
          </a:p>
        </p:txBody>
      </p:sp>
      <p:sp>
        <p:nvSpPr>
          <p:cNvPr id="103" name="Text 10">
            <a:extLst>
              <a:ext uri="{FF2B5EF4-FFF2-40B4-BE49-F238E27FC236}">
                <a16:creationId xmlns:a16="http://schemas.microsoft.com/office/drawing/2014/main" id="{8C67FC96-FDF5-586C-760E-578C4A0FB4F7}"/>
              </a:ext>
            </a:extLst>
          </p:cNvPr>
          <p:cNvSpPr/>
          <p:nvPr/>
        </p:nvSpPr>
        <p:spPr>
          <a:xfrm>
            <a:off x="687288" y="2797384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KPI Dashboard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5" name="Text 11">
            <a:extLst>
              <a:ext uri="{FF2B5EF4-FFF2-40B4-BE49-F238E27FC236}">
                <a16:creationId xmlns:a16="http://schemas.microsoft.com/office/drawing/2014/main" id="{6AE39F5A-E4CB-2351-7287-B754C5FC75AC}"/>
              </a:ext>
            </a:extLst>
          </p:cNvPr>
          <p:cNvSpPr/>
          <p:nvPr/>
        </p:nvSpPr>
        <p:spPr>
          <a:xfrm>
            <a:off x="687288" y="3272872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Cap Table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6" name="Image 5" descr="icons/handshake_muted.png">
            <a:extLst>
              <a:ext uri="{FF2B5EF4-FFF2-40B4-BE49-F238E27FC236}">
                <a16:creationId xmlns:a16="http://schemas.microsoft.com/office/drawing/2014/main" id="{AC482A44-AB71-A33E-2C48-C8287B0C94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835060"/>
            <a:ext cx="192360" cy="192360"/>
          </a:xfrm>
          <a:prstGeom prst="rect">
            <a:avLst/>
          </a:prstGeom>
        </p:spPr>
      </p:pic>
      <p:sp>
        <p:nvSpPr>
          <p:cNvPr id="107" name="Text 12">
            <a:extLst>
              <a:ext uri="{FF2B5EF4-FFF2-40B4-BE49-F238E27FC236}">
                <a16:creationId xmlns:a16="http://schemas.microsoft.com/office/drawing/2014/main" id="{2CF501AC-F3C5-5343-C78A-4F0A22A17C9E}"/>
              </a:ext>
            </a:extLst>
          </p:cNvPr>
          <p:cNvSpPr/>
          <p:nvPr/>
        </p:nvSpPr>
        <p:spPr>
          <a:xfrm>
            <a:off x="687288" y="374836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 &amp; Asks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8" name="Image 6" descr="icons/chart_line_muted.png">
            <a:extLst>
              <a:ext uri="{FF2B5EF4-FFF2-40B4-BE49-F238E27FC236}">
                <a16:creationId xmlns:a16="http://schemas.microsoft.com/office/drawing/2014/main" id="{ED1BB9B1-1167-37CC-5C65-E85FAF8A68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4310548"/>
            <a:ext cx="192360" cy="192360"/>
          </a:xfrm>
          <a:prstGeom prst="rect">
            <a:avLst/>
          </a:prstGeom>
        </p:spPr>
      </p:pic>
      <p:sp>
        <p:nvSpPr>
          <p:cNvPr id="109" name="Text 13">
            <a:extLst>
              <a:ext uri="{FF2B5EF4-FFF2-40B4-BE49-F238E27FC236}">
                <a16:creationId xmlns:a16="http://schemas.microsoft.com/office/drawing/2014/main" id="{D30FADAC-346E-9AC6-5F68-FF0CEE27DA35}"/>
              </a:ext>
            </a:extLst>
          </p:cNvPr>
          <p:cNvSpPr/>
          <p:nvPr/>
        </p:nvSpPr>
        <p:spPr>
          <a:xfrm>
            <a:off x="687288" y="422384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6D5A5323-A662-B6DB-3B68-E49036A8B1A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1515" y="263944"/>
            <a:ext cx="1340050" cy="477951"/>
          </a:xfrm>
          <a:prstGeom prst="rect">
            <a:avLst/>
          </a:prstGeom>
        </p:spPr>
      </p:pic>
      <p:pic>
        <p:nvPicPr>
          <p:cNvPr id="2" name="Image 3" descr="icons/chart_pie_muted.png">
            <a:extLst>
              <a:ext uri="{FF2B5EF4-FFF2-40B4-BE49-F238E27FC236}">
                <a16:creationId xmlns:a16="http://schemas.microsoft.com/office/drawing/2014/main" id="{B8C2754B-9D2D-87FF-19A7-C54B8120645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388161"/>
            <a:ext cx="192360" cy="192360"/>
          </a:xfrm>
          <a:prstGeom prst="rect">
            <a:avLst/>
          </a:prstGeom>
        </p:spPr>
      </p:pic>
      <p:pic>
        <p:nvPicPr>
          <p:cNvPr id="3" name="Image 4" descr="icons/balance_muted.png">
            <a:extLst>
              <a:ext uri="{FF2B5EF4-FFF2-40B4-BE49-F238E27FC236}">
                <a16:creationId xmlns:a16="http://schemas.microsoft.com/office/drawing/2014/main" id="{4F12C8BC-28EC-D8B0-72F3-C8330DB3941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914950"/>
            <a:ext cx="192360" cy="19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7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8B9261-EA44-D6FC-92F0-A712C05FD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9">
            <a:extLst>
              <a:ext uri="{FF2B5EF4-FFF2-40B4-BE49-F238E27FC236}">
                <a16:creationId xmlns:a16="http://schemas.microsoft.com/office/drawing/2014/main" id="{A3C62FFB-9584-D019-F755-4DBDE70779D9}"/>
              </a:ext>
            </a:extLst>
          </p:cNvPr>
          <p:cNvSpPr/>
          <p:nvPr/>
        </p:nvSpPr>
        <p:spPr>
          <a:xfrm>
            <a:off x="1783080" y="0"/>
            <a:ext cx="10408615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0">
            <a:extLst>
              <a:ext uri="{FF2B5EF4-FFF2-40B4-BE49-F238E27FC236}">
                <a16:creationId xmlns:a16="http://schemas.microsoft.com/office/drawing/2014/main" id="{873F604A-9923-8794-4862-D6120DA3DAC7}"/>
              </a:ext>
            </a:extLst>
          </p:cNvPr>
          <p:cNvSpPr/>
          <p:nvPr/>
        </p:nvSpPr>
        <p:spPr>
          <a:xfrm>
            <a:off x="1783080" y="658368"/>
            <a:ext cx="10408615" cy="0"/>
          </a:xfrm>
          <a:prstGeom prst="line">
            <a:avLst/>
          </a:prstGeom>
          <a:noFill/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1">
            <a:extLst>
              <a:ext uri="{FF2B5EF4-FFF2-40B4-BE49-F238E27FC236}">
                <a16:creationId xmlns:a16="http://schemas.microsoft.com/office/drawing/2014/main" id="{06F28438-E03E-505E-B430-C45D30371156}"/>
              </a:ext>
            </a:extLst>
          </p:cNvPr>
          <p:cNvSpPr/>
          <p:nvPr/>
        </p:nvSpPr>
        <p:spPr>
          <a:xfrm>
            <a:off x="2103120" y="0"/>
            <a:ext cx="5029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KPI Dashboard</a:t>
            </a:r>
          </a:p>
        </p:txBody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D49F3381-E46D-1902-3209-746D07E67377}"/>
              </a:ext>
            </a:extLst>
          </p:cNvPr>
          <p:cNvSpPr/>
          <p:nvPr/>
        </p:nvSpPr>
        <p:spPr>
          <a:xfrm>
            <a:off x="2103120" y="978408"/>
            <a:ext cx="1508760" cy="36576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8" name="Text 27">
            <a:extLst>
              <a:ext uri="{FF2B5EF4-FFF2-40B4-BE49-F238E27FC236}">
                <a16:creationId xmlns:a16="http://schemas.microsoft.com/office/drawing/2014/main" id="{43A5BCAF-4295-7A89-372B-9976E686E1ED}"/>
              </a:ext>
            </a:extLst>
          </p:cNvPr>
          <p:cNvSpPr/>
          <p:nvPr/>
        </p:nvSpPr>
        <p:spPr>
          <a:xfrm>
            <a:off x="2103120" y="978408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B2B SaaS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Shape 28">
            <a:extLst>
              <a:ext uri="{FF2B5EF4-FFF2-40B4-BE49-F238E27FC236}">
                <a16:creationId xmlns:a16="http://schemas.microsoft.com/office/drawing/2014/main" id="{0EC0DA24-1E93-F0CD-49FD-8502E65C999E}"/>
              </a:ext>
            </a:extLst>
          </p:cNvPr>
          <p:cNvSpPr/>
          <p:nvPr/>
        </p:nvSpPr>
        <p:spPr>
          <a:xfrm>
            <a:off x="3749040" y="978408"/>
            <a:ext cx="1508760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0" name="Text 29">
            <a:extLst>
              <a:ext uri="{FF2B5EF4-FFF2-40B4-BE49-F238E27FC236}">
                <a16:creationId xmlns:a16="http://schemas.microsoft.com/office/drawing/2014/main" id="{5EA03746-DBA8-5F0F-2562-5221859A4250}"/>
              </a:ext>
            </a:extLst>
          </p:cNvPr>
          <p:cNvSpPr/>
          <p:nvPr/>
        </p:nvSpPr>
        <p:spPr>
          <a:xfrm>
            <a:off x="3749040" y="978408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Marketplace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Shape 30">
            <a:extLst>
              <a:ext uri="{FF2B5EF4-FFF2-40B4-BE49-F238E27FC236}">
                <a16:creationId xmlns:a16="http://schemas.microsoft.com/office/drawing/2014/main" id="{BCDC40FD-7283-8715-BA10-155A3602D594}"/>
              </a:ext>
            </a:extLst>
          </p:cNvPr>
          <p:cNvSpPr/>
          <p:nvPr/>
        </p:nvSpPr>
        <p:spPr>
          <a:xfrm>
            <a:off x="5394960" y="978408"/>
            <a:ext cx="1508760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2" name="Text 31">
            <a:extLst>
              <a:ext uri="{FF2B5EF4-FFF2-40B4-BE49-F238E27FC236}">
                <a16:creationId xmlns:a16="http://schemas.microsoft.com/office/drawing/2014/main" id="{DC58172E-8A1C-1736-788C-EE68F84BFD3A}"/>
              </a:ext>
            </a:extLst>
          </p:cNvPr>
          <p:cNvSpPr/>
          <p:nvPr/>
        </p:nvSpPr>
        <p:spPr>
          <a:xfrm>
            <a:off x="5394960" y="978408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Fintech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Shape 32">
            <a:extLst>
              <a:ext uri="{FF2B5EF4-FFF2-40B4-BE49-F238E27FC236}">
                <a16:creationId xmlns:a16="http://schemas.microsoft.com/office/drawing/2014/main" id="{404BCDA4-BA23-CD18-F27C-D1B13C8DEC37}"/>
              </a:ext>
            </a:extLst>
          </p:cNvPr>
          <p:cNvSpPr/>
          <p:nvPr/>
        </p:nvSpPr>
        <p:spPr>
          <a:xfrm>
            <a:off x="7040880" y="978408"/>
            <a:ext cx="1508760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4" name="Text 33">
            <a:extLst>
              <a:ext uri="{FF2B5EF4-FFF2-40B4-BE49-F238E27FC236}">
                <a16:creationId xmlns:a16="http://schemas.microsoft.com/office/drawing/2014/main" id="{91856C0B-6B1F-B9AC-960F-87917FAFA432}"/>
              </a:ext>
            </a:extLst>
          </p:cNvPr>
          <p:cNvSpPr/>
          <p:nvPr/>
        </p:nvSpPr>
        <p:spPr>
          <a:xfrm>
            <a:off x="7040880" y="978408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Consumer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Shape 34">
            <a:extLst>
              <a:ext uri="{FF2B5EF4-FFF2-40B4-BE49-F238E27FC236}">
                <a16:creationId xmlns:a16="http://schemas.microsoft.com/office/drawing/2014/main" id="{5BBE7650-EA0E-C079-5755-CA6FEEECCA7B}"/>
              </a:ext>
            </a:extLst>
          </p:cNvPr>
          <p:cNvSpPr/>
          <p:nvPr/>
        </p:nvSpPr>
        <p:spPr>
          <a:xfrm>
            <a:off x="2103120" y="1572768"/>
            <a:ext cx="3146450" cy="2400300"/>
          </a:xfrm>
          <a:prstGeom prst="roundRect">
            <a:avLst>
              <a:gd name="adj" fmla="val 30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46" name="Text 35">
            <a:extLst>
              <a:ext uri="{FF2B5EF4-FFF2-40B4-BE49-F238E27FC236}">
                <a16:creationId xmlns:a16="http://schemas.microsoft.com/office/drawing/2014/main" id="{76403D49-FC2B-43C2-E4A6-64A98559ECED}"/>
              </a:ext>
            </a:extLst>
          </p:cNvPr>
          <p:cNvSpPr/>
          <p:nvPr/>
        </p:nvSpPr>
        <p:spPr>
          <a:xfrm>
            <a:off x="2286000" y="1719072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ARR GROWTH (MOM)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 36">
            <a:extLst>
              <a:ext uri="{FF2B5EF4-FFF2-40B4-BE49-F238E27FC236}">
                <a16:creationId xmlns:a16="http://schemas.microsoft.com/office/drawing/2014/main" id="{9D63DD8C-B1F2-9D8F-1E17-D0B76FC56FE8}"/>
              </a:ext>
            </a:extLst>
          </p:cNvPr>
          <p:cNvSpPr/>
          <p:nvPr/>
        </p:nvSpPr>
        <p:spPr>
          <a:xfrm>
            <a:off x="2286000" y="1993392"/>
            <a:ext cx="278069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+14%</a:t>
            </a:r>
          </a:p>
        </p:txBody>
      </p:sp>
      <p:sp>
        <p:nvSpPr>
          <p:cNvPr id="48" name="Shape 37">
            <a:extLst>
              <a:ext uri="{FF2B5EF4-FFF2-40B4-BE49-F238E27FC236}">
                <a16:creationId xmlns:a16="http://schemas.microsoft.com/office/drawing/2014/main" id="{8F71C8AF-84F0-8C7E-EB8C-B68A6AB64497}"/>
              </a:ext>
            </a:extLst>
          </p:cNvPr>
          <p:cNvSpPr/>
          <p:nvPr/>
        </p:nvSpPr>
        <p:spPr>
          <a:xfrm>
            <a:off x="2286000" y="3589020"/>
            <a:ext cx="2780690" cy="274320"/>
          </a:xfrm>
          <a:prstGeom prst="roundRect">
            <a:avLst>
              <a:gd name="adj" fmla="val 50000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9" name="Text 38">
            <a:extLst>
              <a:ext uri="{FF2B5EF4-FFF2-40B4-BE49-F238E27FC236}">
                <a16:creationId xmlns:a16="http://schemas.microsoft.com/office/drawing/2014/main" id="{F4BDCE27-F5C7-2BBC-B817-A3C18E86FBD0}"/>
              </a:ext>
            </a:extLst>
          </p:cNvPr>
          <p:cNvSpPr/>
          <p:nvPr/>
        </p:nvSpPr>
        <p:spPr>
          <a:xfrm>
            <a:off x="2286000" y="3589020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VS. 8-12% MEDIAN</a:t>
            </a:r>
            <a:endParaRPr lang="en-US" sz="750" b="1">
              <a:solidFill>
                <a:srgbClr val="7030A0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Shape 39">
            <a:extLst>
              <a:ext uri="{FF2B5EF4-FFF2-40B4-BE49-F238E27FC236}">
                <a16:creationId xmlns:a16="http://schemas.microsoft.com/office/drawing/2014/main" id="{21DFAFCC-07DD-ABC6-8E58-D995B438FA22}"/>
              </a:ext>
            </a:extLst>
          </p:cNvPr>
          <p:cNvSpPr/>
          <p:nvPr/>
        </p:nvSpPr>
        <p:spPr>
          <a:xfrm>
            <a:off x="5414162" y="1572768"/>
            <a:ext cx="3146450" cy="2400300"/>
          </a:xfrm>
          <a:prstGeom prst="roundRect">
            <a:avLst>
              <a:gd name="adj" fmla="val 30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1" name="Text 40">
            <a:extLst>
              <a:ext uri="{FF2B5EF4-FFF2-40B4-BE49-F238E27FC236}">
                <a16:creationId xmlns:a16="http://schemas.microsoft.com/office/drawing/2014/main" id="{6FE177C2-F635-FF35-5C50-536BDB832BDF}"/>
              </a:ext>
            </a:extLst>
          </p:cNvPr>
          <p:cNvSpPr/>
          <p:nvPr/>
        </p:nvSpPr>
        <p:spPr>
          <a:xfrm>
            <a:off x="5597042" y="1719072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NET REVENUE RETENTION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 41">
            <a:extLst>
              <a:ext uri="{FF2B5EF4-FFF2-40B4-BE49-F238E27FC236}">
                <a16:creationId xmlns:a16="http://schemas.microsoft.com/office/drawing/2014/main" id="{FFA8EC32-C61F-4D0D-5A79-F4029B1A6B2D}"/>
              </a:ext>
            </a:extLst>
          </p:cNvPr>
          <p:cNvSpPr/>
          <p:nvPr/>
        </p:nvSpPr>
        <p:spPr>
          <a:xfrm>
            <a:off x="5597042" y="1993392"/>
            <a:ext cx="278069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112%</a:t>
            </a:r>
          </a:p>
        </p:txBody>
      </p:sp>
      <p:sp>
        <p:nvSpPr>
          <p:cNvPr id="53" name="Shape 42">
            <a:extLst>
              <a:ext uri="{FF2B5EF4-FFF2-40B4-BE49-F238E27FC236}">
                <a16:creationId xmlns:a16="http://schemas.microsoft.com/office/drawing/2014/main" id="{0184B62A-582C-CA33-59E5-7FB12E2E0B54}"/>
              </a:ext>
            </a:extLst>
          </p:cNvPr>
          <p:cNvSpPr/>
          <p:nvPr/>
        </p:nvSpPr>
        <p:spPr>
          <a:xfrm>
            <a:off x="5597042" y="3589020"/>
            <a:ext cx="2780690" cy="274320"/>
          </a:xfrm>
          <a:prstGeom prst="roundRect">
            <a:avLst>
              <a:gd name="adj" fmla="val 50000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4" name="Text 43">
            <a:extLst>
              <a:ext uri="{FF2B5EF4-FFF2-40B4-BE49-F238E27FC236}">
                <a16:creationId xmlns:a16="http://schemas.microsoft.com/office/drawing/2014/main" id="{BCE5F91C-7636-277F-994E-66AB8939E602}"/>
              </a:ext>
            </a:extLst>
          </p:cNvPr>
          <p:cNvSpPr/>
          <p:nvPr/>
        </p:nvSpPr>
        <p:spPr>
          <a:xfrm>
            <a:off x="5597042" y="3589020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TARGET: 110%+</a:t>
            </a:r>
            <a:endParaRPr lang="en-US" sz="750" b="1">
              <a:solidFill>
                <a:srgbClr val="7030A0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Shape 44">
            <a:extLst>
              <a:ext uri="{FF2B5EF4-FFF2-40B4-BE49-F238E27FC236}">
                <a16:creationId xmlns:a16="http://schemas.microsoft.com/office/drawing/2014/main" id="{F48F377A-D84C-CD6B-3E9D-03287A77E4D4}"/>
              </a:ext>
            </a:extLst>
          </p:cNvPr>
          <p:cNvSpPr/>
          <p:nvPr/>
        </p:nvSpPr>
        <p:spPr>
          <a:xfrm>
            <a:off x="8725205" y="1572768"/>
            <a:ext cx="3146450" cy="2400300"/>
          </a:xfrm>
          <a:prstGeom prst="roundRect">
            <a:avLst>
              <a:gd name="adj" fmla="val 30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6" name="Text 45">
            <a:extLst>
              <a:ext uri="{FF2B5EF4-FFF2-40B4-BE49-F238E27FC236}">
                <a16:creationId xmlns:a16="http://schemas.microsoft.com/office/drawing/2014/main" id="{4E530C99-CE4A-1F3C-123D-5F656D5691B6}"/>
              </a:ext>
            </a:extLst>
          </p:cNvPr>
          <p:cNvSpPr/>
          <p:nvPr/>
        </p:nvSpPr>
        <p:spPr>
          <a:xfrm>
            <a:off x="8908085" y="1719072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GROSS &amp; LOGO CHURN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Text 46">
            <a:extLst>
              <a:ext uri="{FF2B5EF4-FFF2-40B4-BE49-F238E27FC236}">
                <a16:creationId xmlns:a16="http://schemas.microsoft.com/office/drawing/2014/main" id="{862784EA-A4A8-27DA-350C-143BB19E5DCE}"/>
              </a:ext>
            </a:extLst>
          </p:cNvPr>
          <p:cNvSpPr/>
          <p:nvPr/>
        </p:nvSpPr>
        <p:spPr>
          <a:xfrm>
            <a:off x="8908085" y="1993392"/>
            <a:ext cx="278069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1.8% / 0.6%</a:t>
            </a:r>
          </a:p>
        </p:txBody>
      </p:sp>
      <p:sp>
        <p:nvSpPr>
          <p:cNvPr id="58" name="Shape 47">
            <a:extLst>
              <a:ext uri="{FF2B5EF4-FFF2-40B4-BE49-F238E27FC236}">
                <a16:creationId xmlns:a16="http://schemas.microsoft.com/office/drawing/2014/main" id="{B5F5E77B-6AE3-9B58-066A-2B6EF7529211}"/>
              </a:ext>
            </a:extLst>
          </p:cNvPr>
          <p:cNvSpPr/>
          <p:nvPr/>
        </p:nvSpPr>
        <p:spPr>
          <a:xfrm>
            <a:off x="8908085" y="3589020"/>
            <a:ext cx="2780690" cy="274320"/>
          </a:xfrm>
          <a:prstGeom prst="roundRect">
            <a:avLst>
              <a:gd name="adj" fmla="val 50000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9" name="Text 48">
            <a:extLst>
              <a:ext uri="{FF2B5EF4-FFF2-40B4-BE49-F238E27FC236}">
                <a16:creationId xmlns:a16="http://schemas.microsoft.com/office/drawing/2014/main" id="{526C6B49-696C-9C77-868A-01737EE692AD}"/>
              </a:ext>
            </a:extLst>
          </p:cNvPr>
          <p:cNvSpPr/>
          <p:nvPr/>
        </p:nvSpPr>
        <p:spPr>
          <a:xfrm>
            <a:off x="8908085" y="3589020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TARGET: &lt;2% / &lt;1%</a:t>
            </a:r>
            <a:endParaRPr lang="en-US" sz="750" b="1">
              <a:solidFill>
                <a:srgbClr val="7030A0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Shape 49">
            <a:extLst>
              <a:ext uri="{FF2B5EF4-FFF2-40B4-BE49-F238E27FC236}">
                <a16:creationId xmlns:a16="http://schemas.microsoft.com/office/drawing/2014/main" id="{658C4F16-4F5D-8B33-D08B-0DBC7AD35F58}"/>
              </a:ext>
            </a:extLst>
          </p:cNvPr>
          <p:cNvSpPr/>
          <p:nvPr/>
        </p:nvSpPr>
        <p:spPr>
          <a:xfrm>
            <a:off x="2103120" y="4137660"/>
            <a:ext cx="3146450" cy="2400300"/>
          </a:xfrm>
          <a:prstGeom prst="roundRect">
            <a:avLst>
              <a:gd name="adj" fmla="val 30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1" name="Text 50">
            <a:extLst>
              <a:ext uri="{FF2B5EF4-FFF2-40B4-BE49-F238E27FC236}">
                <a16:creationId xmlns:a16="http://schemas.microsoft.com/office/drawing/2014/main" id="{5AF6D6C3-B501-945C-A8EB-33155FA1ED5E}"/>
              </a:ext>
            </a:extLst>
          </p:cNvPr>
          <p:cNvSpPr/>
          <p:nvPr/>
        </p:nvSpPr>
        <p:spPr>
          <a:xfrm>
            <a:off x="2286000" y="4283964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CAC PAYBACK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Text 51">
            <a:extLst>
              <a:ext uri="{FF2B5EF4-FFF2-40B4-BE49-F238E27FC236}">
                <a16:creationId xmlns:a16="http://schemas.microsoft.com/office/drawing/2014/main" id="{331E42C8-A68B-A88A-71EA-6553DD3AE6DF}"/>
              </a:ext>
            </a:extLst>
          </p:cNvPr>
          <p:cNvSpPr/>
          <p:nvPr/>
        </p:nvSpPr>
        <p:spPr>
          <a:xfrm>
            <a:off x="2286000" y="4558284"/>
            <a:ext cx="278069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13 months</a:t>
            </a:r>
          </a:p>
        </p:txBody>
      </p:sp>
      <p:sp>
        <p:nvSpPr>
          <p:cNvPr id="63" name="Shape 52">
            <a:extLst>
              <a:ext uri="{FF2B5EF4-FFF2-40B4-BE49-F238E27FC236}">
                <a16:creationId xmlns:a16="http://schemas.microsoft.com/office/drawing/2014/main" id="{AF2E843A-B7E8-6A40-68D3-B98A4A295865}"/>
              </a:ext>
            </a:extLst>
          </p:cNvPr>
          <p:cNvSpPr/>
          <p:nvPr/>
        </p:nvSpPr>
        <p:spPr>
          <a:xfrm>
            <a:off x="2286000" y="6153912"/>
            <a:ext cx="2780690" cy="274320"/>
          </a:xfrm>
          <a:prstGeom prst="roundRect">
            <a:avLst>
              <a:gd name="adj" fmla="val 50000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4" name="Text 53">
            <a:extLst>
              <a:ext uri="{FF2B5EF4-FFF2-40B4-BE49-F238E27FC236}">
                <a16:creationId xmlns:a16="http://schemas.microsoft.com/office/drawing/2014/main" id="{1AEC9D0D-DEFB-99B9-8AB6-FFB81CE57D02}"/>
              </a:ext>
            </a:extLst>
          </p:cNvPr>
          <p:cNvSpPr/>
          <p:nvPr/>
        </p:nvSpPr>
        <p:spPr>
          <a:xfrm>
            <a:off x="2286000" y="6153912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TARGET: &lt;15 MO</a:t>
            </a:r>
            <a:endParaRPr lang="en-US" sz="750" b="1">
              <a:solidFill>
                <a:srgbClr val="7030A0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Shape 54">
            <a:extLst>
              <a:ext uri="{FF2B5EF4-FFF2-40B4-BE49-F238E27FC236}">
                <a16:creationId xmlns:a16="http://schemas.microsoft.com/office/drawing/2014/main" id="{E471682B-A84E-095D-9D5E-F4DF8E24CE7B}"/>
              </a:ext>
            </a:extLst>
          </p:cNvPr>
          <p:cNvSpPr/>
          <p:nvPr/>
        </p:nvSpPr>
        <p:spPr>
          <a:xfrm>
            <a:off x="5414162" y="4137660"/>
            <a:ext cx="3146450" cy="2400300"/>
          </a:xfrm>
          <a:prstGeom prst="roundRect">
            <a:avLst>
              <a:gd name="adj" fmla="val 30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6" name="Text 55">
            <a:extLst>
              <a:ext uri="{FF2B5EF4-FFF2-40B4-BE49-F238E27FC236}">
                <a16:creationId xmlns:a16="http://schemas.microsoft.com/office/drawing/2014/main" id="{FFE2AEC7-D1E7-F369-085D-B692DEC6356A}"/>
              </a:ext>
            </a:extLst>
          </p:cNvPr>
          <p:cNvSpPr/>
          <p:nvPr/>
        </p:nvSpPr>
        <p:spPr>
          <a:xfrm>
            <a:off x="5597042" y="4283964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BURN MULTIPLE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Text 56">
            <a:extLst>
              <a:ext uri="{FF2B5EF4-FFF2-40B4-BE49-F238E27FC236}">
                <a16:creationId xmlns:a16="http://schemas.microsoft.com/office/drawing/2014/main" id="{3E14C96C-23AA-B712-826E-7381176DB52C}"/>
              </a:ext>
            </a:extLst>
          </p:cNvPr>
          <p:cNvSpPr/>
          <p:nvPr/>
        </p:nvSpPr>
        <p:spPr>
          <a:xfrm>
            <a:off x="5597042" y="4558284"/>
            <a:ext cx="278069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1.3x</a:t>
            </a:r>
          </a:p>
        </p:txBody>
      </p:sp>
      <p:sp>
        <p:nvSpPr>
          <p:cNvPr id="68" name="Shape 57">
            <a:extLst>
              <a:ext uri="{FF2B5EF4-FFF2-40B4-BE49-F238E27FC236}">
                <a16:creationId xmlns:a16="http://schemas.microsoft.com/office/drawing/2014/main" id="{408DACF2-0F55-80FE-099F-ED3767825118}"/>
              </a:ext>
            </a:extLst>
          </p:cNvPr>
          <p:cNvSpPr/>
          <p:nvPr/>
        </p:nvSpPr>
        <p:spPr>
          <a:xfrm>
            <a:off x="5597042" y="6153912"/>
            <a:ext cx="2780690" cy="27432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9" name="Text 58">
            <a:extLst>
              <a:ext uri="{FF2B5EF4-FFF2-40B4-BE49-F238E27FC236}">
                <a16:creationId xmlns:a16="http://schemas.microsoft.com/office/drawing/2014/main" id="{476FC296-5406-927E-B146-4CF6A55D0240}"/>
              </a:ext>
            </a:extLst>
          </p:cNvPr>
          <p:cNvSpPr/>
          <p:nvPr/>
        </p:nvSpPr>
        <p:spPr>
          <a:xfrm>
            <a:off x="5597042" y="6153912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TOP-QUARTILE: &lt;1.2X</a:t>
            </a:r>
            <a:endParaRPr lang="en-US" sz="75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Shape 59">
            <a:extLst>
              <a:ext uri="{FF2B5EF4-FFF2-40B4-BE49-F238E27FC236}">
                <a16:creationId xmlns:a16="http://schemas.microsoft.com/office/drawing/2014/main" id="{2FFF7B7E-CD9E-93FD-1917-39008072B78C}"/>
              </a:ext>
            </a:extLst>
          </p:cNvPr>
          <p:cNvSpPr/>
          <p:nvPr/>
        </p:nvSpPr>
        <p:spPr>
          <a:xfrm>
            <a:off x="8725205" y="4137660"/>
            <a:ext cx="3146450" cy="2400300"/>
          </a:xfrm>
          <a:prstGeom prst="roundRect">
            <a:avLst>
              <a:gd name="adj" fmla="val 3048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71" name="Text 60">
            <a:extLst>
              <a:ext uri="{FF2B5EF4-FFF2-40B4-BE49-F238E27FC236}">
                <a16:creationId xmlns:a16="http://schemas.microsoft.com/office/drawing/2014/main" id="{48775D18-1353-B132-1B62-C6AD8EE01699}"/>
              </a:ext>
            </a:extLst>
          </p:cNvPr>
          <p:cNvSpPr/>
          <p:nvPr/>
        </p:nvSpPr>
        <p:spPr>
          <a:xfrm>
            <a:off x="8908085" y="4283964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RULE OF 40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Text 61">
            <a:extLst>
              <a:ext uri="{FF2B5EF4-FFF2-40B4-BE49-F238E27FC236}">
                <a16:creationId xmlns:a16="http://schemas.microsoft.com/office/drawing/2014/main" id="{A62DE5B3-A990-8323-F174-90CDDFF0469F}"/>
              </a:ext>
            </a:extLst>
          </p:cNvPr>
          <p:cNvSpPr/>
          <p:nvPr/>
        </p:nvSpPr>
        <p:spPr>
          <a:xfrm>
            <a:off x="8908085" y="4558284"/>
            <a:ext cx="278069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56%</a:t>
            </a:r>
          </a:p>
        </p:txBody>
      </p:sp>
      <p:sp>
        <p:nvSpPr>
          <p:cNvPr id="73" name="Shape 62">
            <a:extLst>
              <a:ext uri="{FF2B5EF4-FFF2-40B4-BE49-F238E27FC236}">
                <a16:creationId xmlns:a16="http://schemas.microsoft.com/office/drawing/2014/main" id="{41808A67-B210-BCF8-68EF-278F1750BAC6}"/>
              </a:ext>
            </a:extLst>
          </p:cNvPr>
          <p:cNvSpPr/>
          <p:nvPr/>
        </p:nvSpPr>
        <p:spPr>
          <a:xfrm>
            <a:off x="8908085" y="6153912"/>
            <a:ext cx="2780690" cy="27432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4" name="Text 63">
            <a:extLst>
              <a:ext uri="{FF2B5EF4-FFF2-40B4-BE49-F238E27FC236}">
                <a16:creationId xmlns:a16="http://schemas.microsoft.com/office/drawing/2014/main" id="{71B1466A-BA5E-0531-0AA7-8AFE294FDB04}"/>
              </a:ext>
            </a:extLst>
          </p:cNvPr>
          <p:cNvSpPr/>
          <p:nvPr/>
        </p:nvSpPr>
        <p:spPr>
          <a:xfrm>
            <a:off x="8908085" y="6153912"/>
            <a:ext cx="278069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STRONG: 60%+</a:t>
            </a:r>
            <a:endParaRPr lang="en-US" sz="75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DC1C0D9-4128-1D4B-DBB7-3CB7A6A85EC0}"/>
              </a:ext>
            </a:extLst>
          </p:cNvPr>
          <p:cNvGrpSpPr/>
          <p:nvPr/>
        </p:nvGrpSpPr>
        <p:grpSpPr>
          <a:xfrm>
            <a:off x="10408919" y="155448"/>
            <a:ext cx="1462735" cy="347472"/>
            <a:chOff x="10408919" y="155448"/>
            <a:chExt cx="1462735" cy="347472"/>
          </a:xfrm>
        </p:grpSpPr>
        <p:sp>
          <p:nvSpPr>
            <p:cNvPr id="91" name="Shape 22">
              <a:extLst>
                <a:ext uri="{FF2B5EF4-FFF2-40B4-BE49-F238E27FC236}">
                  <a16:creationId xmlns:a16="http://schemas.microsoft.com/office/drawing/2014/main" id="{14845E89-5E2D-E3EF-5FD6-8BAF6FD1AD95}"/>
                </a:ext>
              </a:extLst>
            </p:cNvPr>
            <p:cNvSpPr/>
            <p:nvPr/>
          </p:nvSpPr>
          <p:spPr>
            <a:xfrm>
              <a:off x="10408919" y="155448"/>
              <a:ext cx="1462735" cy="347472"/>
            </a:xfrm>
            <a:prstGeom prst="roundRect">
              <a:avLst>
                <a:gd name="adj" fmla="val 50000"/>
              </a:avLst>
            </a:prstGeom>
            <a:solidFill>
              <a:srgbClr val="F1EDF9"/>
            </a:solidFill>
            <a:ln/>
          </p:spPr>
          <p:txBody>
            <a:bodyPr/>
            <a:lstStyle/>
            <a:p>
              <a:endParaRPr lang="en-IN"/>
            </a:p>
          </p:txBody>
        </p:sp>
        <p:pic>
          <p:nvPicPr>
            <p:cNvPr id="92" name="Image 7" descr="icons/calendar_purple.png">
              <a:extLst>
                <a:ext uri="{FF2B5EF4-FFF2-40B4-BE49-F238E27FC236}">
                  <a16:creationId xmlns:a16="http://schemas.microsoft.com/office/drawing/2014/main" id="{4657E084-BBDE-FC59-9C1D-2250B0C35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49284" y="228600"/>
              <a:ext cx="201168" cy="201168"/>
            </a:xfrm>
            <a:prstGeom prst="rect">
              <a:avLst/>
            </a:prstGeom>
          </p:spPr>
        </p:pic>
        <p:sp>
          <p:nvSpPr>
            <p:cNvPr id="93" name="Text 23">
              <a:extLst>
                <a:ext uri="{FF2B5EF4-FFF2-40B4-BE49-F238E27FC236}">
                  <a16:creationId xmlns:a16="http://schemas.microsoft.com/office/drawing/2014/main" id="{96D3723B-8485-F3FF-F2F3-88D41E11F8CB}"/>
                </a:ext>
              </a:extLst>
            </p:cNvPr>
            <p:cNvSpPr/>
            <p:nvPr/>
          </p:nvSpPr>
          <p:spPr>
            <a:xfrm>
              <a:off x="10896173" y="155448"/>
              <a:ext cx="929761" cy="3474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>
                  <a:solidFill>
                    <a:srgbClr val="633DA5"/>
                  </a:solidFill>
                  <a:latin typeface="Open Sauce Sans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March 2026</a:t>
              </a:r>
              <a:endParaRPr lang="en-US" sz="900" b="1"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F4B4F711-5C44-CDD0-88E8-4610F360A4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909"/>
          <a:stretch>
            <a:fillRect/>
          </a:stretch>
        </p:blipFill>
        <p:spPr>
          <a:xfrm>
            <a:off x="1" y="0"/>
            <a:ext cx="1764792" cy="6858001"/>
          </a:xfrm>
          <a:prstGeom prst="rect">
            <a:avLst/>
          </a:prstGeom>
        </p:spPr>
      </p:pic>
      <p:sp>
        <p:nvSpPr>
          <p:cNvPr id="95" name="Text 4">
            <a:extLst>
              <a:ext uri="{FF2B5EF4-FFF2-40B4-BE49-F238E27FC236}">
                <a16:creationId xmlns:a16="http://schemas.microsoft.com/office/drawing/2014/main" id="{35071033-FFA8-D631-41CF-0A31360C2FE5}"/>
              </a:ext>
            </a:extLst>
          </p:cNvPr>
          <p:cNvSpPr/>
          <p:nvPr/>
        </p:nvSpPr>
        <p:spPr>
          <a:xfrm>
            <a:off x="187452" y="1024802"/>
            <a:ext cx="14538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2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INVESTOR UPDATE</a:t>
            </a:r>
            <a:endParaRPr lang="en-US" sz="80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6" name="Shape 5">
            <a:extLst>
              <a:ext uri="{FF2B5EF4-FFF2-40B4-BE49-F238E27FC236}">
                <a16:creationId xmlns:a16="http://schemas.microsoft.com/office/drawing/2014/main" id="{337CE001-6F8F-BDED-F7C0-E4A7B64C1761}"/>
              </a:ext>
            </a:extLst>
          </p:cNvPr>
          <p:cNvSpPr/>
          <p:nvPr/>
        </p:nvSpPr>
        <p:spPr>
          <a:xfrm>
            <a:off x="164592" y="2788576"/>
            <a:ext cx="1453896" cy="402336"/>
          </a:xfrm>
          <a:prstGeom prst="roundRect">
            <a:avLst>
              <a:gd name="adj" fmla="val 13636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7" name="Shape 6">
            <a:extLst>
              <a:ext uri="{FF2B5EF4-FFF2-40B4-BE49-F238E27FC236}">
                <a16:creationId xmlns:a16="http://schemas.microsoft.com/office/drawing/2014/main" id="{600CB26D-A346-2E44-CFA4-DCBD06E42EAD}"/>
              </a:ext>
            </a:extLst>
          </p:cNvPr>
          <p:cNvSpPr/>
          <p:nvPr/>
        </p:nvSpPr>
        <p:spPr>
          <a:xfrm>
            <a:off x="164592" y="2843440"/>
            <a:ext cx="45720" cy="292608"/>
          </a:xfrm>
          <a:prstGeom prst="rect">
            <a:avLst/>
          </a:prstGeom>
          <a:solidFill>
            <a:srgbClr val="FFCE5F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98" name="Image 0" descr="icons/home_yellow.png">
            <a:extLst>
              <a:ext uri="{FF2B5EF4-FFF2-40B4-BE49-F238E27FC236}">
                <a16:creationId xmlns:a16="http://schemas.microsoft.com/office/drawing/2014/main" id="{5006D93A-BBA9-3583-A643-3ED20BB509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457620"/>
            <a:ext cx="192360" cy="192360"/>
          </a:xfrm>
          <a:prstGeom prst="rect">
            <a:avLst/>
          </a:prstGeom>
        </p:spPr>
      </p:pic>
      <p:sp>
        <p:nvSpPr>
          <p:cNvPr id="99" name="Text 7">
            <a:extLst>
              <a:ext uri="{FF2B5EF4-FFF2-40B4-BE49-F238E27FC236}">
                <a16:creationId xmlns:a16="http://schemas.microsoft.com/office/drawing/2014/main" id="{A164AF44-B53E-EA8B-9A18-29906F7951B5}"/>
              </a:ext>
            </a:extLst>
          </p:cNvPr>
          <p:cNvSpPr/>
          <p:nvPr/>
        </p:nvSpPr>
        <p:spPr>
          <a:xfrm>
            <a:off x="687288" y="137092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D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Overview</a:t>
            </a:r>
          </a:p>
        </p:txBody>
      </p:sp>
      <p:pic>
        <p:nvPicPr>
          <p:cNvPr id="100" name="Image 1" descr="icons/table_muted.png">
            <a:extLst>
              <a:ext uri="{FF2B5EF4-FFF2-40B4-BE49-F238E27FC236}">
                <a16:creationId xmlns:a16="http://schemas.microsoft.com/office/drawing/2014/main" id="{C83109CF-584C-5773-FA4E-F3F948CDE2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933108"/>
            <a:ext cx="192360" cy="192360"/>
          </a:xfrm>
          <a:prstGeom prst="rect">
            <a:avLst/>
          </a:prstGeom>
        </p:spPr>
      </p:pic>
      <p:sp>
        <p:nvSpPr>
          <p:cNvPr id="101" name="Text 8">
            <a:extLst>
              <a:ext uri="{FF2B5EF4-FFF2-40B4-BE49-F238E27FC236}">
                <a16:creationId xmlns:a16="http://schemas.microsoft.com/office/drawing/2014/main" id="{4C08A948-ABFC-3514-BCDC-EECEC5335FD6}"/>
              </a:ext>
            </a:extLst>
          </p:cNvPr>
          <p:cNvSpPr/>
          <p:nvPr/>
        </p:nvSpPr>
        <p:spPr>
          <a:xfrm>
            <a:off x="687288" y="184640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Financials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" name="Image 2" descr="icons/hourglass_muted.png">
            <a:extLst>
              <a:ext uri="{FF2B5EF4-FFF2-40B4-BE49-F238E27FC236}">
                <a16:creationId xmlns:a16="http://schemas.microsoft.com/office/drawing/2014/main" id="{824782EA-2DB3-28FE-12B4-90FE1BE6D1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408596"/>
            <a:ext cx="192360" cy="192360"/>
          </a:xfrm>
          <a:prstGeom prst="rect">
            <a:avLst/>
          </a:prstGeom>
        </p:spPr>
      </p:pic>
      <p:sp>
        <p:nvSpPr>
          <p:cNvPr id="103" name="Text 9">
            <a:extLst>
              <a:ext uri="{FF2B5EF4-FFF2-40B4-BE49-F238E27FC236}">
                <a16:creationId xmlns:a16="http://schemas.microsoft.com/office/drawing/2014/main" id="{5315EAE7-529E-2523-E1CF-FF27FB889C0B}"/>
              </a:ext>
            </a:extLst>
          </p:cNvPr>
          <p:cNvSpPr/>
          <p:nvPr/>
        </p:nvSpPr>
        <p:spPr>
          <a:xfrm>
            <a:off x="687288" y="2321896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&amp; Runway</a:t>
            </a:r>
            <a:endParaRPr lang="en-US" sz="850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5" name="Text 10">
            <a:extLst>
              <a:ext uri="{FF2B5EF4-FFF2-40B4-BE49-F238E27FC236}">
                <a16:creationId xmlns:a16="http://schemas.microsoft.com/office/drawing/2014/main" id="{46D32AF8-EB9E-16A6-ABFD-1AF9CADB03EA}"/>
              </a:ext>
            </a:extLst>
          </p:cNvPr>
          <p:cNvSpPr/>
          <p:nvPr/>
        </p:nvSpPr>
        <p:spPr>
          <a:xfrm>
            <a:off x="687288" y="2797384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KPI Dashboard</a:t>
            </a:r>
          </a:p>
        </p:txBody>
      </p:sp>
      <p:sp>
        <p:nvSpPr>
          <p:cNvPr id="107" name="Text 11">
            <a:extLst>
              <a:ext uri="{FF2B5EF4-FFF2-40B4-BE49-F238E27FC236}">
                <a16:creationId xmlns:a16="http://schemas.microsoft.com/office/drawing/2014/main" id="{85D92F08-73AE-AAA9-00E8-0DEF2341EC81}"/>
              </a:ext>
            </a:extLst>
          </p:cNvPr>
          <p:cNvSpPr/>
          <p:nvPr/>
        </p:nvSpPr>
        <p:spPr>
          <a:xfrm>
            <a:off x="687288" y="3272872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Cap Table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8" name="Image 5" descr="icons/handshake_muted.png">
            <a:extLst>
              <a:ext uri="{FF2B5EF4-FFF2-40B4-BE49-F238E27FC236}">
                <a16:creationId xmlns:a16="http://schemas.microsoft.com/office/drawing/2014/main" id="{652C9D72-E3C8-5939-1409-2DD4485E5B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835060"/>
            <a:ext cx="192360" cy="192360"/>
          </a:xfrm>
          <a:prstGeom prst="rect">
            <a:avLst/>
          </a:prstGeom>
        </p:spPr>
      </p:pic>
      <p:sp>
        <p:nvSpPr>
          <p:cNvPr id="109" name="Text 12">
            <a:extLst>
              <a:ext uri="{FF2B5EF4-FFF2-40B4-BE49-F238E27FC236}">
                <a16:creationId xmlns:a16="http://schemas.microsoft.com/office/drawing/2014/main" id="{EB4DF998-3211-C693-C849-27A71AED000A}"/>
              </a:ext>
            </a:extLst>
          </p:cNvPr>
          <p:cNvSpPr/>
          <p:nvPr/>
        </p:nvSpPr>
        <p:spPr>
          <a:xfrm>
            <a:off x="687288" y="374836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 &amp; Asks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0" name="Image 6" descr="icons/chart_line_muted.png">
            <a:extLst>
              <a:ext uri="{FF2B5EF4-FFF2-40B4-BE49-F238E27FC236}">
                <a16:creationId xmlns:a16="http://schemas.microsoft.com/office/drawing/2014/main" id="{AF606630-0348-2B4D-F99A-75B3110110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4310548"/>
            <a:ext cx="192360" cy="192360"/>
          </a:xfrm>
          <a:prstGeom prst="rect">
            <a:avLst/>
          </a:prstGeom>
        </p:spPr>
      </p:pic>
      <p:sp>
        <p:nvSpPr>
          <p:cNvPr id="111" name="Text 13">
            <a:extLst>
              <a:ext uri="{FF2B5EF4-FFF2-40B4-BE49-F238E27FC236}">
                <a16:creationId xmlns:a16="http://schemas.microsoft.com/office/drawing/2014/main" id="{6C98D725-BCD5-0237-F744-DDA4E53D595D}"/>
              </a:ext>
            </a:extLst>
          </p:cNvPr>
          <p:cNvSpPr/>
          <p:nvPr/>
        </p:nvSpPr>
        <p:spPr>
          <a:xfrm>
            <a:off x="687288" y="422384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4A1645D1-1A79-12A4-E200-1296774EF05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1515" y="263944"/>
            <a:ext cx="1340050" cy="477951"/>
          </a:xfrm>
          <a:prstGeom prst="rect">
            <a:avLst/>
          </a:prstGeom>
        </p:spPr>
      </p:pic>
      <p:pic>
        <p:nvPicPr>
          <p:cNvPr id="2" name="Image 3" descr="icons/chart_pie_muted.png">
            <a:extLst>
              <a:ext uri="{FF2B5EF4-FFF2-40B4-BE49-F238E27FC236}">
                <a16:creationId xmlns:a16="http://schemas.microsoft.com/office/drawing/2014/main" id="{3A1E6949-9BB8-B3F2-CB3B-DDEE2B3A9E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388161"/>
            <a:ext cx="192360" cy="192360"/>
          </a:xfrm>
          <a:prstGeom prst="rect">
            <a:avLst/>
          </a:prstGeom>
        </p:spPr>
      </p:pic>
      <p:pic>
        <p:nvPicPr>
          <p:cNvPr id="3" name="Image 4" descr="icons/balance_muted.png">
            <a:extLst>
              <a:ext uri="{FF2B5EF4-FFF2-40B4-BE49-F238E27FC236}">
                <a16:creationId xmlns:a16="http://schemas.microsoft.com/office/drawing/2014/main" id="{B76C58AF-5F70-1EEC-2BEA-428677BDA68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914950"/>
            <a:ext cx="192360" cy="19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0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945375-DDDB-9C8D-3FFC-27F812A7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AE571F0C-8342-528C-C65E-15C162963687}"/>
              </a:ext>
            </a:extLst>
          </p:cNvPr>
          <p:cNvSpPr/>
          <p:nvPr/>
        </p:nvSpPr>
        <p:spPr>
          <a:xfrm>
            <a:off x="859536" y="274320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Qapita</a:t>
            </a:r>
            <a:endParaRPr lang="en-US" sz="1500"/>
          </a:p>
        </p:txBody>
      </p:sp>
      <p:sp>
        <p:nvSpPr>
          <p:cNvPr id="28" name="Shape 19">
            <a:extLst>
              <a:ext uri="{FF2B5EF4-FFF2-40B4-BE49-F238E27FC236}">
                <a16:creationId xmlns:a16="http://schemas.microsoft.com/office/drawing/2014/main" id="{176FF500-19A5-CB91-139D-39034F16CBDC}"/>
              </a:ext>
            </a:extLst>
          </p:cNvPr>
          <p:cNvSpPr/>
          <p:nvPr/>
        </p:nvSpPr>
        <p:spPr>
          <a:xfrm>
            <a:off x="1783080" y="0"/>
            <a:ext cx="10408615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0">
            <a:extLst>
              <a:ext uri="{FF2B5EF4-FFF2-40B4-BE49-F238E27FC236}">
                <a16:creationId xmlns:a16="http://schemas.microsoft.com/office/drawing/2014/main" id="{DE751361-8874-1D23-1971-E17329435AA7}"/>
              </a:ext>
            </a:extLst>
          </p:cNvPr>
          <p:cNvSpPr/>
          <p:nvPr/>
        </p:nvSpPr>
        <p:spPr>
          <a:xfrm>
            <a:off x="1783080" y="658368"/>
            <a:ext cx="10408615" cy="0"/>
          </a:xfrm>
          <a:prstGeom prst="line">
            <a:avLst/>
          </a:prstGeom>
          <a:noFill/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1">
            <a:extLst>
              <a:ext uri="{FF2B5EF4-FFF2-40B4-BE49-F238E27FC236}">
                <a16:creationId xmlns:a16="http://schemas.microsoft.com/office/drawing/2014/main" id="{477AE84A-0DF7-5B10-A9DE-172D82A46420}"/>
              </a:ext>
            </a:extLst>
          </p:cNvPr>
          <p:cNvSpPr/>
          <p:nvPr/>
        </p:nvSpPr>
        <p:spPr>
          <a:xfrm>
            <a:off x="2103120" y="0"/>
            <a:ext cx="5029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Cap Table</a:t>
            </a:r>
          </a:p>
        </p:txBody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8A71D057-BFB7-7398-4118-AED48270B56D}"/>
              </a:ext>
            </a:extLst>
          </p:cNvPr>
          <p:cNvSpPr/>
          <p:nvPr/>
        </p:nvSpPr>
        <p:spPr>
          <a:xfrm>
            <a:off x="2103120" y="978408"/>
            <a:ext cx="4102785" cy="5559552"/>
          </a:xfrm>
          <a:prstGeom prst="roundRect">
            <a:avLst>
              <a:gd name="adj" fmla="val 1783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Text 27">
            <a:extLst>
              <a:ext uri="{FF2B5EF4-FFF2-40B4-BE49-F238E27FC236}">
                <a16:creationId xmlns:a16="http://schemas.microsoft.com/office/drawing/2014/main" id="{F6566BC2-5064-B110-2943-50076B82CEAD}"/>
              </a:ext>
            </a:extLst>
          </p:cNvPr>
          <p:cNvSpPr/>
          <p:nvPr/>
        </p:nvSpPr>
        <p:spPr>
          <a:xfrm>
            <a:off x="2304288" y="1124712"/>
            <a:ext cx="370044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OWNERSHIP BREAKDOWN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9" name="Chart 0">
            <a:extLst>
              <a:ext uri="{FF2B5EF4-FFF2-40B4-BE49-F238E27FC236}">
                <a16:creationId xmlns:a16="http://schemas.microsoft.com/office/drawing/2014/main" id="{959BC1B1-7FFC-B312-FAE0-60F6040BCA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2940455"/>
              </p:ext>
            </p:extLst>
          </p:nvPr>
        </p:nvGraphicFramePr>
        <p:xfrm>
          <a:off x="2560320" y="1481328"/>
          <a:ext cx="3188385" cy="289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Shape 28">
            <a:extLst>
              <a:ext uri="{FF2B5EF4-FFF2-40B4-BE49-F238E27FC236}">
                <a16:creationId xmlns:a16="http://schemas.microsoft.com/office/drawing/2014/main" id="{DC714110-F57A-AF86-9263-F0933CC59DEF}"/>
              </a:ext>
            </a:extLst>
          </p:cNvPr>
          <p:cNvSpPr/>
          <p:nvPr/>
        </p:nvSpPr>
        <p:spPr>
          <a:xfrm>
            <a:off x="2304288" y="4509455"/>
            <a:ext cx="146304" cy="146304"/>
          </a:xfrm>
          <a:prstGeom prst="rect">
            <a:avLst/>
          </a:prstGeom>
          <a:solidFill>
            <a:srgbClr val="45388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Text 29">
            <a:extLst>
              <a:ext uri="{FF2B5EF4-FFF2-40B4-BE49-F238E27FC236}">
                <a16:creationId xmlns:a16="http://schemas.microsoft.com/office/drawing/2014/main" id="{AD9E9A5A-69E5-8F27-C452-3CD26C5AE87B}"/>
              </a:ext>
            </a:extLst>
          </p:cNvPr>
          <p:cNvSpPr/>
          <p:nvPr/>
        </p:nvSpPr>
        <p:spPr>
          <a:xfrm>
            <a:off x="2523744" y="4463735"/>
            <a:ext cx="300550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2221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Founders</a:t>
            </a:r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 30">
            <a:extLst>
              <a:ext uri="{FF2B5EF4-FFF2-40B4-BE49-F238E27FC236}">
                <a16:creationId xmlns:a16="http://schemas.microsoft.com/office/drawing/2014/main" id="{80315E57-2B75-1B39-0D6F-76846489194F}"/>
              </a:ext>
            </a:extLst>
          </p:cNvPr>
          <p:cNvSpPr/>
          <p:nvPr/>
        </p:nvSpPr>
        <p:spPr>
          <a:xfrm>
            <a:off x="5520105" y="4463735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2928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48%</a:t>
            </a:r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Shape 31">
            <a:extLst>
              <a:ext uri="{FF2B5EF4-FFF2-40B4-BE49-F238E27FC236}">
                <a16:creationId xmlns:a16="http://schemas.microsoft.com/office/drawing/2014/main" id="{90081013-4566-90CE-0A8F-ABCD642B4879}"/>
              </a:ext>
            </a:extLst>
          </p:cNvPr>
          <p:cNvSpPr/>
          <p:nvPr/>
        </p:nvSpPr>
        <p:spPr>
          <a:xfrm>
            <a:off x="2304288" y="4802063"/>
            <a:ext cx="146304" cy="146304"/>
          </a:xfrm>
          <a:prstGeom prst="rect">
            <a:avLst/>
          </a:prstGeom>
          <a:solidFill>
            <a:srgbClr val="6F42B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4" name="Text 32">
            <a:extLst>
              <a:ext uri="{FF2B5EF4-FFF2-40B4-BE49-F238E27FC236}">
                <a16:creationId xmlns:a16="http://schemas.microsoft.com/office/drawing/2014/main" id="{99B281BA-DC27-E3CF-AE7B-844E713361B1}"/>
              </a:ext>
            </a:extLst>
          </p:cNvPr>
          <p:cNvSpPr/>
          <p:nvPr/>
        </p:nvSpPr>
        <p:spPr>
          <a:xfrm>
            <a:off x="2523744" y="4756343"/>
            <a:ext cx="300550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2221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Series A Investors</a:t>
            </a:r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 33">
            <a:extLst>
              <a:ext uri="{FF2B5EF4-FFF2-40B4-BE49-F238E27FC236}">
                <a16:creationId xmlns:a16="http://schemas.microsoft.com/office/drawing/2014/main" id="{0C567922-AB94-1AF8-E00B-29EC6AAB760D}"/>
              </a:ext>
            </a:extLst>
          </p:cNvPr>
          <p:cNvSpPr/>
          <p:nvPr/>
        </p:nvSpPr>
        <p:spPr>
          <a:xfrm>
            <a:off x="5520105" y="4756343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2928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22%</a:t>
            </a:r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Shape 34">
            <a:extLst>
              <a:ext uri="{FF2B5EF4-FFF2-40B4-BE49-F238E27FC236}">
                <a16:creationId xmlns:a16="http://schemas.microsoft.com/office/drawing/2014/main" id="{CA34246C-7A10-8848-1612-D36E23232F97}"/>
              </a:ext>
            </a:extLst>
          </p:cNvPr>
          <p:cNvSpPr/>
          <p:nvPr/>
        </p:nvSpPr>
        <p:spPr>
          <a:xfrm>
            <a:off x="2304288" y="5094671"/>
            <a:ext cx="146304" cy="146304"/>
          </a:xfrm>
          <a:prstGeom prst="rect">
            <a:avLst/>
          </a:prstGeom>
          <a:solidFill>
            <a:srgbClr val="B9309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7" name="Text 35">
            <a:extLst>
              <a:ext uri="{FF2B5EF4-FFF2-40B4-BE49-F238E27FC236}">
                <a16:creationId xmlns:a16="http://schemas.microsoft.com/office/drawing/2014/main" id="{671839C5-8BDE-89AB-6E48-D5603A47F6A8}"/>
              </a:ext>
            </a:extLst>
          </p:cNvPr>
          <p:cNvSpPr/>
          <p:nvPr/>
        </p:nvSpPr>
        <p:spPr>
          <a:xfrm>
            <a:off x="2523744" y="5048951"/>
            <a:ext cx="300550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2221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Seed Investors</a:t>
            </a:r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 36">
            <a:extLst>
              <a:ext uri="{FF2B5EF4-FFF2-40B4-BE49-F238E27FC236}">
                <a16:creationId xmlns:a16="http://schemas.microsoft.com/office/drawing/2014/main" id="{049004FB-9409-B2B2-A2B6-031AA4EFF3EC}"/>
              </a:ext>
            </a:extLst>
          </p:cNvPr>
          <p:cNvSpPr/>
          <p:nvPr/>
        </p:nvSpPr>
        <p:spPr>
          <a:xfrm>
            <a:off x="5520105" y="5048951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2928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16%</a:t>
            </a:r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Shape 37">
            <a:extLst>
              <a:ext uri="{FF2B5EF4-FFF2-40B4-BE49-F238E27FC236}">
                <a16:creationId xmlns:a16="http://schemas.microsoft.com/office/drawing/2014/main" id="{655A8200-32F8-0FA2-AB5B-707E4EB14BEA}"/>
              </a:ext>
            </a:extLst>
          </p:cNvPr>
          <p:cNvSpPr/>
          <p:nvPr/>
        </p:nvSpPr>
        <p:spPr>
          <a:xfrm>
            <a:off x="2304288" y="5387279"/>
            <a:ext cx="146304" cy="146304"/>
          </a:xfrm>
          <a:prstGeom prst="rect">
            <a:avLst/>
          </a:prstGeom>
          <a:solidFill>
            <a:srgbClr val="FFC03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0" name="Text 38">
            <a:extLst>
              <a:ext uri="{FF2B5EF4-FFF2-40B4-BE49-F238E27FC236}">
                <a16:creationId xmlns:a16="http://schemas.microsoft.com/office/drawing/2014/main" id="{11C4E64A-3DF2-0CD0-8B4F-0738AF91357F}"/>
              </a:ext>
            </a:extLst>
          </p:cNvPr>
          <p:cNvSpPr/>
          <p:nvPr/>
        </p:nvSpPr>
        <p:spPr>
          <a:xfrm>
            <a:off x="2523744" y="5341559"/>
            <a:ext cx="3005505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22213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ESOP Pool</a:t>
            </a:r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Text 39">
            <a:extLst>
              <a:ext uri="{FF2B5EF4-FFF2-40B4-BE49-F238E27FC236}">
                <a16:creationId xmlns:a16="http://schemas.microsoft.com/office/drawing/2014/main" id="{BBB49016-E9E5-0CFA-F027-E6808B6AE33C}"/>
              </a:ext>
            </a:extLst>
          </p:cNvPr>
          <p:cNvSpPr/>
          <p:nvPr/>
        </p:nvSpPr>
        <p:spPr>
          <a:xfrm>
            <a:off x="5520105" y="5341559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29287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14%</a:t>
            </a:r>
            <a:endParaRPr lang="en-US" sz="9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Shape 40">
            <a:extLst>
              <a:ext uri="{FF2B5EF4-FFF2-40B4-BE49-F238E27FC236}">
                <a16:creationId xmlns:a16="http://schemas.microsoft.com/office/drawing/2014/main" id="{C555810A-F137-E7E9-C7DF-50BE12A193B0}"/>
              </a:ext>
            </a:extLst>
          </p:cNvPr>
          <p:cNvSpPr/>
          <p:nvPr/>
        </p:nvSpPr>
        <p:spPr>
          <a:xfrm>
            <a:off x="6388785" y="978408"/>
            <a:ext cx="5482870" cy="2335012"/>
          </a:xfrm>
          <a:prstGeom prst="roundRect">
            <a:avLst>
              <a:gd name="adj" fmla="val 3133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3" name="Text 41">
            <a:extLst>
              <a:ext uri="{FF2B5EF4-FFF2-40B4-BE49-F238E27FC236}">
                <a16:creationId xmlns:a16="http://schemas.microsoft.com/office/drawing/2014/main" id="{D04B469D-BC64-1F86-8E74-CEC4B143504B}"/>
              </a:ext>
            </a:extLst>
          </p:cNvPr>
          <p:cNvSpPr/>
          <p:nvPr/>
        </p:nvSpPr>
        <p:spPr>
          <a:xfrm>
            <a:off x="6589953" y="1124712"/>
            <a:ext cx="508053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FUNDRAISING SNAPSHOT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 42">
            <a:extLst>
              <a:ext uri="{FF2B5EF4-FFF2-40B4-BE49-F238E27FC236}">
                <a16:creationId xmlns:a16="http://schemas.microsoft.com/office/drawing/2014/main" id="{2E8BA763-2464-35C7-CC35-63B59AAE869F}"/>
              </a:ext>
            </a:extLst>
          </p:cNvPr>
          <p:cNvSpPr/>
          <p:nvPr/>
        </p:nvSpPr>
        <p:spPr>
          <a:xfrm>
            <a:off x="6589953" y="1750008"/>
            <a:ext cx="2448827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LAST ROUND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Text 43">
            <a:extLst>
              <a:ext uri="{FF2B5EF4-FFF2-40B4-BE49-F238E27FC236}">
                <a16:creationId xmlns:a16="http://schemas.microsoft.com/office/drawing/2014/main" id="{FB523283-0BA4-0F9E-0FE3-B9FB322163F3}"/>
              </a:ext>
            </a:extLst>
          </p:cNvPr>
          <p:cNvSpPr/>
          <p:nvPr/>
        </p:nvSpPr>
        <p:spPr>
          <a:xfrm>
            <a:off x="6589953" y="1969464"/>
            <a:ext cx="244882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Series A — Nov 2025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 44">
            <a:extLst>
              <a:ext uri="{FF2B5EF4-FFF2-40B4-BE49-F238E27FC236}">
                <a16:creationId xmlns:a16="http://schemas.microsoft.com/office/drawing/2014/main" id="{A0FFFE66-0FA2-61B1-38E8-64C50CBCEC60}"/>
              </a:ext>
            </a:extLst>
          </p:cNvPr>
          <p:cNvSpPr/>
          <p:nvPr/>
        </p:nvSpPr>
        <p:spPr>
          <a:xfrm>
            <a:off x="9221660" y="1750008"/>
            <a:ext cx="2448827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POST-MONEY VALUATION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Text 45">
            <a:extLst>
              <a:ext uri="{FF2B5EF4-FFF2-40B4-BE49-F238E27FC236}">
                <a16:creationId xmlns:a16="http://schemas.microsoft.com/office/drawing/2014/main" id="{589B2CC1-882B-E433-81C6-E7D44320423E}"/>
              </a:ext>
            </a:extLst>
          </p:cNvPr>
          <p:cNvSpPr/>
          <p:nvPr/>
        </p:nvSpPr>
        <p:spPr>
          <a:xfrm>
            <a:off x="9221660" y="1969464"/>
            <a:ext cx="244882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$28M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 46">
            <a:extLst>
              <a:ext uri="{FF2B5EF4-FFF2-40B4-BE49-F238E27FC236}">
                <a16:creationId xmlns:a16="http://schemas.microsoft.com/office/drawing/2014/main" id="{1CA00ADB-4035-F2EC-7A33-385D15E34460}"/>
              </a:ext>
            </a:extLst>
          </p:cNvPr>
          <p:cNvSpPr/>
          <p:nvPr/>
        </p:nvSpPr>
        <p:spPr>
          <a:xfrm>
            <a:off x="6589953" y="2408376"/>
            <a:ext cx="2448827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ESOP POOL REMAINING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Text 47">
            <a:extLst>
              <a:ext uri="{FF2B5EF4-FFF2-40B4-BE49-F238E27FC236}">
                <a16:creationId xmlns:a16="http://schemas.microsoft.com/office/drawing/2014/main" id="{09A908D7-DE4D-62AB-A889-0BB9433F470C}"/>
              </a:ext>
            </a:extLst>
          </p:cNvPr>
          <p:cNvSpPr/>
          <p:nvPr/>
        </p:nvSpPr>
        <p:spPr>
          <a:xfrm>
            <a:off x="6589953" y="2627832"/>
            <a:ext cx="244882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6.2% unallocated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Text 48">
            <a:extLst>
              <a:ext uri="{FF2B5EF4-FFF2-40B4-BE49-F238E27FC236}">
                <a16:creationId xmlns:a16="http://schemas.microsoft.com/office/drawing/2014/main" id="{E34B8473-C42B-BB48-062E-69B6CFA1DEAD}"/>
              </a:ext>
            </a:extLst>
          </p:cNvPr>
          <p:cNvSpPr/>
          <p:nvPr/>
        </p:nvSpPr>
        <p:spPr>
          <a:xfrm>
            <a:off x="9221660" y="2408376"/>
            <a:ext cx="2448827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4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FULLY DILUTED SHARES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Text 49">
            <a:extLst>
              <a:ext uri="{FF2B5EF4-FFF2-40B4-BE49-F238E27FC236}">
                <a16:creationId xmlns:a16="http://schemas.microsoft.com/office/drawing/2014/main" id="{D27C54C1-8802-7F3E-2683-11BDB10A4B50}"/>
              </a:ext>
            </a:extLst>
          </p:cNvPr>
          <p:cNvSpPr/>
          <p:nvPr/>
        </p:nvSpPr>
        <p:spPr>
          <a:xfrm>
            <a:off x="9221660" y="2627832"/>
            <a:ext cx="244882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11,420,000</a:t>
            </a:r>
            <a:endParaRPr lang="en-US" sz="10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Shape 50">
            <a:extLst>
              <a:ext uri="{FF2B5EF4-FFF2-40B4-BE49-F238E27FC236}">
                <a16:creationId xmlns:a16="http://schemas.microsoft.com/office/drawing/2014/main" id="{3ED06A26-883D-C314-239A-97EA547B345C}"/>
              </a:ext>
            </a:extLst>
          </p:cNvPr>
          <p:cNvSpPr/>
          <p:nvPr/>
        </p:nvSpPr>
        <p:spPr>
          <a:xfrm>
            <a:off x="6388785" y="3496300"/>
            <a:ext cx="5482870" cy="3041660"/>
          </a:xfrm>
          <a:prstGeom prst="roundRect">
            <a:avLst>
              <a:gd name="adj" fmla="val 2405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3" name="Text 51">
            <a:extLst>
              <a:ext uri="{FF2B5EF4-FFF2-40B4-BE49-F238E27FC236}">
                <a16:creationId xmlns:a16="http://schemas.microsoft.com/office/drawing/2014/main" id="{7FCD44B2-0BBA-C89B-D475-D6FA8358C10D}"/>
              </a:ext>
            </a:extLst>
          </p:cNvPr>
          <p:cNvSpPr/>
          <p:nvPr/>
        </p:nvSpPr>
        <p:spPr>
          <a:xfrm>
            <a:off x="6589953" y="3642604"/>
            <a:ext cx="508053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ROUND HISTORY</a:t>
            </a:r>
            <a:endParaRPr lang="en-US" sz="8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Shape 52">
            <a:extLst>
              <a:ext uri="{FF2B5EF4-FFF2-40B4-BE49-F238E27FC236}">
                <a16:creationId xmlns:a16="http://schemas.microsoft.com/office/drawing/2014/main" id="{15797849-269A-1DE5-A747-503F7D8B151E}"/>
              </a:ext>
            </a:extLst>
          </p:cNvPr>
          <p:cNvSpPr/>
          <p:nvPr/>
        </p:nvSpPr>
        <p:spPr>
          <a:xfrm>
            <a:off x="6608241" y="4344619"/>
            <a:ext cx="109728" cy="109728"/>
          </a:xfrm>
          <a:prstGeom prst="ellipse">
            <a:avLst/>
          </a:prstGeom>
          <a:solidFill>
            <a:srgbClr val="332A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5" name="Text 53">
            <a:extLst>
              <a:ext uri="{FF2B5EF4-FFF2-40B4-BE49-F238E27FC236}">
                <a16:creationId xmlns:a16="http://schemas.microsoft.com/office/drawing/2014/main" id="{9CF97185-3DC4-A057-9C95-6CCA73635ED7}"/>
              </a:ext>
            </a:extLst>
          </p:cNvPr>
          <p:cNvSpPr/>
          <p:nvPr/>
        </p:nvSpPr>
        <p:spPr>
          <a:xfrm>
            <a:off x="6845985" y="3999220"/>
            <a:ext cx="1645920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Seed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6" name="Text 54">
            <a:extLst>
              <a:ext uri="{FF2B5EF4-FFF2-40B4-BE49-F238E27FC236}">
                <a16:creationId xmlns:a16="http://schemas.microsoft.com/office/drawing/2014/main" id="{AB0E804F-2454-9329-D1E1-04A5BFABCE1F}"/>
              </a:ext>
            </a:extLst>
          </p:cNvPr>
          <p:cNvSpPr/>
          <p:nvPr/>
        </p:nvSpPr>
        <p:spPr>
          <a:xfrm>
            <a:off x="8491905" y="3999220"/>
            <a:ext cx="1971574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$1.8M @ $9M cap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Text 55">
            <a:extLst>
              <a:ext uri="{FF2B5EF4-FFF2-40B4-BE49-F238E27FC236}">
                <a16:creationId xmlns:a16="http://schemas.microsoft.com/office/drawing/2014/main" id="{D3B9C814-B9B0-C7A9-D93C-D4C842A6CB7F}"/>
              </a:ext>
            </a:extLst>
          </p:cNvPr>
          <p:cNvSpPr/>
          <p:nvPr/>
        </p:nvSpPr>
        <p:spPr>
          <a:xfrm>
            <a:off x="10554919" y="3999220"/>
            <a:ext cx="914400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Feb 2024</a:t>
            </a:r>
            <a:endParaRPr lang="en-US" sz="80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Shape 56">
            <a:extLst>
              <a:ext uri="{FF2B5EF4-FFF2-40B4-BE49-F238E27FC236}">
                <a16:creationId xmlns:a16="http://schemas.microsoft.com/office/drawing/2014/main" id="{7A29ED35-A768-5C72-54B4-2F94B928477F}"/>
              </a:ext>
            </a:extLst>
          </p:cNvPr>
          <p:cNvSpPr/>
          <p:nvPr/>
        </p:nvSpPr>
        <p:spPr>
          <a:xfrm>
            <a:off x="6608241" y="4638369"/>
            <a:ext cx="109728" cy="109728"/>
          </a:xfrm>
          <a:prstGeom prst="ellipse">
            <a:avLst/>
          </a:prstGeom>
          <a:solidFill>
            <a:srgbClr val="6F42B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9" name="Text 57">
            <a:extLst>
              <a:ext uri="{FF2B5EF4-FFF2-40B4-BE49-F238E27FC236}">
                <a16:creationId xmlns:a16="http://schemas.microsoft.com/office/drawing/2014/main" id="{A7265537-9E15-3463-0DF1-65C4C0CB8442}"/>
              </a:ext>
            </a:extLst>
          </p:cNvPr>
          <p:cNvSpPr/>
          <p:nvPr/>
        </p:nvSpPr>
        <p:spPr>
          <a:xfrm>
            <a:off x="6845985" y="4292970"/>
            <a:ext cx="1645920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Series A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Text 58">
            <a:extLst>
              <a:ext uri="{FF2B5EF4-FFF2-40B4-BE49-F238E27FC236}">
                <a16:creationId xmlns:a16="http://schemas.microsoft.com/office/drawing/2014/main" id="{143DA901-6CCD-CEBE-4923-3A74FB77B79A}"/>
              </a:ext>
            </a:extLst>
          </p:cNvPr>
          <p:cNvSpPr/>
          <p:nvPr/>
        </p:nvSpPr>
        <p:spPr>
          <a:xfrm>
            <a:off x="8491905" y="4292970"/>
            <a:ext cx="1971574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$6.5M @ $28M post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Text 59">
            <a:extLst>
              <a:ext uri="{FF2B5EF4-FFF2-40B4-BE49-F238E27FC236}">
                <a16:creationId xmlns:a16="http://schemas.microsoft.com/office/drawing/2014/main" id="{DC428ABB-EE76-650E-9A2D-7C808BEDDAD0}"/>
              </a:ext>
            </a:extLst>
          </p:cNvPr>
          <p:cNvSpPr/>
          <p:nvPr/>
        </p:nvSpPr>
        <p:spPr>
          <a:xfrm>
            <a:off x="10554919" y="4292970"/>
            <a:ext cx="914400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Nov 2025</a:t>
            </a:r>
            <a:endParaRPr lang="en-US" sz="80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Shape 60">
            <a:extLst>
              <a:ext uri="{FF2B5EF4-FFF2-40B4-BE49-F238E27FC236}">
                <a16:creationId xmlns:a16="http://schemas.microsoft.com/office/drawing/2014/main" id="{8D584232-6137-1208-4A88-2BA96F4E2B69}"/>
              </a:ext>
            </a:extLst>
          </p:cNvPr>
          <p:cNvSpPr/>
          <p:nvPr/>
        </p:nvSpPr>
        <p:spPr>
          <a:xfrm>
            <a:off x="6608241" y="4921105"/>
            <a:ext cx="109728" cy="109728"/>
          </a:xfrm>
          <a:prstGeom prst="ellipse">
            <a:avLst/>
          </a:prstGeom>
          <a:solidFill>
            <a:srgbClr val="A7A2CD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3" name="Text 61">
            <a:extLst>
              <a:ext uri="{FF2B5EF4-FFF2-40B4-BE49-F238E27FC236}">
                <a16:creationId xmlns:a16="http://schemas.microsoft.com/office/drawing/2014/main" id="{F84CEC23-7946-EE00-7867-391657A81ABA}"/>
              </a:ext>
            </a:extLst>
          </p:cNvPr>
          <p:cNvSpPr/>
          <p:nvPr/>
        </p:nvSpPr>
        <p:spPr>
          <a:xfrm>
            <a:off x="6845985" y="4575705"/>
            <a:ext cx="1645920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92876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Bridge (proposed)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4" name="Text 62">
            <a:extLst>
              <a:ext uri="{FF2B5EF4-FFF2-40B4-BE49-F238E27FC236}">
                <a16:creationId xmlns:a16="http://schemas.microsoft.com/office/drawing/2014/main" id="{8B612828-3135-614F-F4AF-6C6508C1253A}"/>
              </a:ext>
            </a:extLst>
          </p:cNvPr>
          <p:cNvSpPr/>
          <p:nvPr/>
        </p:nvSpPr>
        <p:spPr>
          <a:xfrm>
            <a:off x="8491905" y="4575705"/>
            <a:ext cx="1971574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6E6B87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$3M — target close Q3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5" name="Text 63">
            <a:extLst>
              <a:ext uri="{FF2B5EF4-FFF2-40B4-BE49-F238E27FC236}">
                <a16:creationId xmlns:a16="http://schemas.microsoft.com/office/drawing/2014/main" id="{03B67546-9ED7-DCE7-D0FF-F14720659CE7}"/>
              </a:ext>
            </a:extLst>
          </p:cNvPr>
          <p:cNvSpPr/>
          <p:nvPr/>
        </p:nvSpPr>
        <p:spPr>
          <a:xfrm>
            <a:off x="10554919" y="4575705"/>
            <a:ext cx="914400" cy="8005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 progress</a:t>
            </a:r>
            <a:endParaRPr lang="en-US" sz="80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857491B-4B04-E44D-3AB3-C48D983C3F11}"/>
              </a:ext>
            </a:extLst>
          </p:cNvPr>
          <p:cNvGrpSpPr/>
          <p:nvPr/>
        </p:nvGrpSpPr>
        <p:grpSpPr>
          <a:xfrm>
            <a:off x="10408919" y="155448"/>
            <a:ext cx="1462735" cy="347472"/>
            <a:chOff x="10408919" y="155448"/>
            <a:chExt cx="1462735" cy="347472"/>
          </a:xfrm>
        </p:grpSpPr>
        <p:sp>
          <p:nvSpPr>
            <p:cNvPr id="109" name="Shape 22">
              <a:extLst>
                <a:ext uri="{FF2B5EF4-FFF2-40B4-BE49-F238E27FC236}">
                  <a16:creationId xmlns:a16="http://schemas.microsoft.com/office/drawing/2014/main" id="{12C8D2F4-BF1B-9EAD-5DB6-57B35B89A24B}"/>
                </a:ext>
              </a:extLst>
            </p:cNvPr>
            <p:cNvSpPr/>
            <p:nvPr/>
          </p:nvSpPr>
          <p:spPr>
            <a:xfrm>
              <a:off x="10408919" y="155448"/>
              <a:ext cx="1462735" cy="347472"/>
            </a:xfrm>
            <a:prstGeom prst="roundRect">
              <a:avLst>
                <a:gd name="adj" fmla="val 50000"/>
              </a:avLst>
            </a:prstGeom>
            <a:solidFill>
              <a:srgbClr val="F1EDF9"/>
            </a:solidFill>
            <a:ln/>
          </p:spPr>
          <p:txBody>
            <a:bodyPr/>
            <a:lstStyle/>
            <a:p>
              <a:endParaRPr lang="en-IN"/>
            </a:p>
          </p:txBody>
        </p:sp>
        <p:pic>
          <p:nvPicPr>
            <p:cNvPr id="110" name="Image 7" descr="icons/calendar_purple.png">
              <a:extLst>
                <a:ext uri="{FF2B5EF4-FFF2-40B4-BE49-F238E27FC236}">
                  <a16:creationId xmlns:a16="http://schemas.microsoft.com/office/drawing/2014/main" id="{72B8D81E-96D2-57AE-DF95-DE7E3A985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49284" y="228600"/>
              <a:ext cx="201168" cy="201168"/>
            </a:xfrm>
            <a:prstGeom prst="rect">
              <a:avLst/>
            </a:prstGeom>
          </p:spPr>
        </p:pic>
        <p:sp>
          <p:nvSpPr>
            <p:cNvPr id="111" name="Text 23">
              <a:extLst>
                <a:ext uri="{FF2B5EF4-FFF2-40B4-BE49-F238E27FC236}">
                  <a16:creationId xmlns:a16="http://schemas.microsoft.com/office/drawing/2014/main" id="{CB2603CD-929B-45FF-C149-75DD5CF18052}"/>
                </a:ext>
              </a:extLst>
            </p:cNvPr>
            <p:cNvSpPr/>
            <p:nvPr/>
          </p:nvSpPr>
          <p:spPr>
            <a:xfrm>
              <a:off x="10896173" y="155448"/>
              <a:ext cx="929761" cy="3474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>
                  <a:solidFill>
                    <a:srgbClr val="633DA5"/>
                  </a:solidFill>
                  <a:latin typeface="Open Sauce Sans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March 2026</a:t>
              </a:r>
              <a:endParaRPr lang="en-US" sz="900" b="1"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112" name="Picture 111">
            <a:extLst>
              <a:ext uri="{FF2B5EF4-FFF2-40B4-BE49-F238E27FC236}">
                <a16:creationId xmlns:a16="http://schemas.microsoft.com/office/drawing/2014/main" id="{C949561E-458A-1F28-FBEE-8D8FD02922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909"/>
          <a:stretch>
            <a:fillRect/>
          </a:stretch>
        </p:blipFill>
        <p:spPr>
          <a:xfrm>
            <a:off x="1" y="0"/>
            <a:ext cx="1764792" cy="6858001"/>
          </a:xfrm>
          <a:prstGeom prst="rect">
            <a:avLst/>
          </a:prstGeom>
        </p:spPr>
      </p:pic>
      <p:sp>
        <p:nvSpPr>
          <p:cNvPr id="113" name="Text 4">
            <a:extLst>
              <a:ext uri="{FF2B5EF4-FFF2-40B4-BE49-F238E27FC236}">
                <a16:creationId xmlns:a16="http://schemas.microsoft.com/office/drawing/2014/main" id="{42C2C317-80AD-6780-A955-4E96A10E7961}"/>
              </a:ext>
            </a:extLst>
          </p:cNvPr>
          <p:cNvSpPr/>
          <p:nvPr/>
        </p:nvSpPr>
        <p:spPr>
          <a:xfrm>
            <a:off x="187452" y="1024802"/>
            <a:ext cx="14538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2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INVESTOR UPDATE</a:t>
            </a:r>
            <a:endParaRPr lang="en-US" sz="80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4" name="Shape 5">
            <a:extLst>
              <a:ext uri="{FF2B5EF4-FFF2-40B4-BE49-F238E27FC236}">
                <a16:creationId xmlns:a16="http://schemas.microsoft.com/office/drawing/2014/main" id="{A7629A47-A6EF-A5E5-7A30-B329DF5866ED}"/>
              </a:ext>
            </a:extLst>
          </p:cNvPr>
          <p:cNvSpPr/>
          <p:nvPr/>
        </p:nvSpPr>
        <p:spPr>
          <a:xfrm>
            <a:off x="164592" y="3279030"/>
            <a:ext cx="1453896" cy="402336"/>
          </a:xfrm>
          <a:prstGeom prst="roundRect">
            <a:avLst>
              <a:gd name="adj" fmla="val 13636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5" name="Shape 6">
            <a:extLst>
              <a:ext uri="{FF2B5EF4-FFF2-40B4-BE49-F238E27FC236}">
                <a16:creationId xmlns:a16="http://schemas.microsoft.com/office/drawing/2014/main" id="{D0A37B3F-174A-FE15-2E45-36056D3303B6}"/>
              </a:ext>
            </a:extLst>
          </p:cNvPr>
          <p:cNvSpPr/>
          <p:nvPr/>
        </p:nvSpPr>
        <p:spPr>
          <a:xfrm>
            <a:off x="164592" y="3333894"/>
            <a:ext cx="45720" cy="292608"/>
          </a:xfrm>
          <a:prstGeom prst="rect">
            <a:avLst/>
          </a:prstGeom>
          <a:solidFill>
            <a:srgbClr val="FFCE5F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6" name="Image 0" descr="icons/home_yellow.png">
            <a:extLst>
              <a:ext uri="{FF2B5EF4-FFF2-40B4-BE49-F238E27FC236}">
                <a16:creationId xmlns:a16="http://schemas.microsoft.com/office/drawing/2014/main" id="{BF214020-6718-E0EC-7A64-2592BBC042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457620"/>
            <a:ext cx="192360" cy="192360"/>
          </a:xfrm>
          <a:prstGeom prst="rect">
            <a:avLst/>
          </a:prstGeom>
        </p:spPr>
      </p:pic>
      <p:sp>
        <p:nvSpPr>
          <p:cNvPr id="117" name="Text 7">
            <a:extLst>
              <a:ext uri="{FF2B5EF4-FFF2-40B4-BE49-F238E27FC236}">
                <a16:creationId xmlns:a16="http://schemas.microsoft.com/office/drawing/2014/main" id="{EE801416-E157-71E7-5665-79FFEDCA4386}"/>
              </a:ext>
            </a:extLst>
          </p:cNvPr>
          <p:cNvSpPr/>
          <p:nvPr/>
        </p:nvSpPr>
        <p:spPr>
          <a:xfrm>
            <a:off x="687288" y="137092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D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Overview</a:t>
            </a:r>
          </a:p>
        </p:txBody>
      </p:sp>
      <p:pic>
        <p:nvPicPr>
          <p:cNvPr id="118" name="Image 1" descr="icons/table_muted.png">
            <a:extLst>
              <a:ext uri="{FF2B5EF4-FFF2-40B4-BE49-F238E27FC236}">
                <a16:creationId xmlns:a16="http://schemas.microsoft.com/office/drawing/2014/main" id="{4040C108-2CDB-526C-4472-46A7F028C0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933108"/>
            <a:ext cx="192360" cy="192360"/>
          </a:xfrm>
          <a:prstGeom prst="rect">
            <a:avLst/>
          </a:prstGeom>
        </p:spPr>
      </p:pic>
      <p:sp>
        <p:nvSpPr>
          <p:cNvPr id="119" name="Text 8">
            <a:extLst>
              <a:ext uri="{FF2B5EF4-FFF2-40B4-BE49-F238E27FC236}">
                <a16:creationId xmlns:a16="http://schemas.microsoft.com/office/drawing/2014/main" id="{064707EC-D0CC-E889-2B03-662B824D1F6F}"/>
              </a:ext>
            </a:extLst>
          </p:cNvPr>
          <p:cNvSpPr/>
          <p:nvPr/>
        </p:nvSpPr>
        <p:spPr>
          <a:xfrm>
            <a:off x="687288" y="184640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Financials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0" name="Image 2" descr="icons/hourglass_muted.png">
            <a:extLst>
              <a:ext uri="{FF2B5EF4-FFF2-40B4-BE49-F238E27FC236}">
                <a16:creationId xmlns:a16="http://schemas.microsoft.com/office/drawing/2014/main" id="{09A7A66B-2909-EED8-1420-D129E7B60D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408596"/>
            <a:ext cx="192360" cy="192360"/>
          </a:xfrm>
          <a:prstGeom prst="rect">
            <a:avLst/>
          </a:prstGeom>
        </p:spPr>
      </p:pic>
      <p:sp>
        <p:nvSpPr>
          <p:cNvPr id="121" name="Text 9">
            <a:extLst>
              <a:ext uri="{FF2B5EF4-FFF2-40B4-BE49-F238E27FC236}">
                <a16:creationId xmlns:a16="http://schemas.microsoft.com/office/drawing/2014/main" id="{83E314A7-C44F-A3A5-E203-3C51302E3E59}"/>
              </a:ext>
            </a:extLst>
          </p:cNvPr>
          <p:cNvSpPr/>
          <p:nvPr/>
        </p:nvSpPr>
        <p:spPr>
          <a:xfrm>
            <a:off x="687288" y="2321896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&amp; Runway</a:t>
            </a:r>
            <a:endParaRPr lang="en-US" sz="850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3" name="Text 10">
            <a:extLst>
              <a:ext uri="{FF2B5EF4-FFF2-40B4-BE49-F238E27FC236}">
                <a16:creationId xmlns:a16="http://schemas.microsoft.com/office/drawing/2014/main" id="{4B812FCA-5B6A-63F0-D505-D83BA0DAB1F6}"/>
              </a:ext>
            </a:extLst>
          </p:cNvPr>
          <p:cNvSpPr/>
          <p:nvPr/>
        </p:nvSpPr>
        <p:spPr>
          <a:xfrm>
            <a:off x="687288" y="2797384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KPI Dashboard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5" name="Text 11">
            <a:extLst>
              <a:ext uri="{FF2B5EF4-FFF2-40B4-BE49-F238E27FC236}">
                <a16:creationId xmlns:a16="http://schemas.microsoft.com/office/drawing/2014/main" id="{809A0DC9-4A0C-045C-4663-5B691DD4539E}"/>
              </a:ext>
            </a:extLst>
          </p:cNvPr>
          <p:cNvSpPr/>
          <p:nvPr/>
        </p:nvSpPr>
        <p:spPr>
          <a:xfrm>
            <a:off x="687288" y="3272872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Cap Table</a:t>
            </a:r>
          </a:p>
        </p:txBody>
      </p:sp>
      <p:pic>
        <p:nvPicPr>
          <p:cNvPr id="126" name="Image 5" descr="icons/handshake_muted.png">
            <a:extLst>
              <a:ext uri="{FF2B5EF4-FFF2-40B4-BE49-F238E27FC236}">
                <a16:creationId xmlns:a16="http://schemas.microsoft.com/office/drawing/2014/main" id="{3DC87E47-4BC4-C599-C09E-09CBDA1718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835060"/>
            <a:ext cx="192360" cy="192360"/>
          </a:xfrm>
          <a:prstGeom prst="rect">
            <a:avLst/>
          </a:prstGeom>
        </p:spPr>
      </p:pic>
      <p:sp>
        <p:nvSpPr>
          <p:cNvPr id="127" name="Text 12">
            <a:extLst>
              <a:ext uri="{FF2B5EF4-FFF2-40B4-BE49-F238E27FC236}">
                <a16:creationId xmlns:a16="http://schemas.microsoft.com/office/drawing/2014/main" id="{D10F5D50-5E37-85F8-C499-A97C38D05564}"/>
              </a:ext>
            </a:extLst>
          </p:cNvPr>
          <p:cNvSpPr/>
          <p:nvPr/>
        </p:nvSpPr>
        <p:spPr>
          <a:xfrm>
            <a:off x="687288" y="374836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 &amp; Asks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8" name="Image 6" descr="icons/chart_line_muted.png">
            <a:extLst>
              <a:ext uri="{FF2B5EF4-FFF2-40B4-BE49-F238E27FC236}">
                <a16:creationId xmlns:a16="http://schemas.microsoft.com/office/drawing/2014/main" id="{DC3CB32D-9F0C-D72D-B07C-F8BE495E50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4310548"/>
            <a:ext cx="192360" cy="192360"/>
          </a:xfrm>
          <a:prstGeom prst="rect">
            <a:avLst/>
          </a:prstGeom>
        </p:spPr>
      </p:pic>
      <p:sp>
        <p:nvSpPr>
          <p:cNvPr id="129" name="Text 13">
            <a:extLst>
              <a:ext uri="{FF2B5EF4-FFF2-40B4-BE49-F238E27FC236}">
                <a16:creationId xmlns:a16="http://schemas.microsoft.com/office/drawing/2014/main" id="{FB4577E8-6FE4-81C0-FEF8-04FB4D5429A9}"/>
              </a:ext>
            </a:extLst>
          </p:cNvPr>
          <p:cNvSpPr/>
          <p:nvPr/>
        </p:nvSpPr>
        <p:spPr>
          <a:xfrm>
            <a:off x="687288" y="422384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0" name="Picture 129">
            <a:extLst>
              <a:ext uri="{FF2B5EF4-FFF2-40B4-BE49-F238E27FC236}">
                <a16:creationId xmlns:a16="http://schemas.microsoft.com/office/drawing/2014/main" id="{242C8908-1D54-4919-4144-514C3D0BE3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1515" y="263944"/>
            <a:ext cx="1340050" cy="477951"/>
          </a:xfrm>
          <a:prstGeom prst="rect">
            <a:avLst/>
          </a:prstGeom>
        </p:spPr>
      </p:pic>
      <p:pic>
        <p:nvPicPr>
          <p:cNvPr id="2" name="Image 3" descr="icons/chart_pie_muted.png">
            <a:extLst>
              <a:ext uri="{FF2B5EF4-FFF2-40B4-BE49-F238E27FC236}">
                <a16:creationId xmlns:a16="http://schemas.microsoft.com/office/drawing/2014/main" id="{2F03B0F1-E1A7-2B8E-DD2C-B58537F8782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388161"/>
            <a:ext cx="192360" cy="192360"/>
          </a:xfrm>
          <a:prstGeom prst="rect">
            <a:avLst/>
          </a:prstGeom>
        </p:spPr>
      </p:pic>
      <p:pic>
        <p:nvPicPr>
          <p:cNvPr id="3" name="Image 4" descr="icons/balance_muted.png">
            <a:extLst>
              <a:ext uri="{FF2B5EF4-FFF2-40B4-BE49-F238E27FC236}">
                <a16:creationId xmlns:a16="http://schemas.microsoft.com/office/drawing/2014/main" id="{EFCD14AE-69AF-D1D1-835B-40ED585EC4F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914950"/>
            <a:ext cx="192360" cy="19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1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5FA1B-3CAA-9F4E-DF7F-F5CE9FB35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9EE22FEF-304D-3256-3ADE-03CF04422142}"/>
              </a:ext>
            </a:extLst>
          </p:cNvPr>
          <p:cNvSpPr/>
          <p:nvPr/>
        </p:nvSpPr>
        <p:spPr>
          <a:xfrm>
            <a:off x="859536" y="274320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Qapita</a:t>
            </a:r>
            <a:endParaRPr lang="en-US" sz="1500"/>
          </a:p>
        </p:txBody>
      </p:sp>
      <p:sp>
        <p:nvSpPr>
          <p:cNvPr id="28" name="Shape 19">
            <a:extLst>
              <a:ext uri="{FF2B5EF4-FFF2-40B4-BE49-F238E27FC236}">
                <a16:creationId xmlns:a16="http://schemas.microsoft.com/office/drawing/2014/main" id="{016C9A16-9714-B69A-6A9D-FA324648806F}"/>
              </a:ext>
            </a:extLst>
          </p:cNvPr>
          <p:cNvSpPr/>
          <p:nvPr/>
        </p:nvSpPr>
        <p:spPr>
          <a:xfrm>
            <a:off x="1783080" y="0"/>
            <a:ext cx="10408615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0">
            <a:extLst>
              <a:ext uri="{FF2B5EF4-FFF2-40B4-BE49-F238E27FC236}">
                <a16:creationId xmlns:a16="http://schemas.microsoft.com/office/drawing/2014/main" id="{4F5307BB-3EF3-873A-D708-9B7CD9E2E03E}"/>
              </a:ext>
            </a:extLst>
          </p:cNvPr>
          <p:cNvSpPr/>
          <p:nvPr/>
        </p:nvSpPr>
        <p:spPr>
          <a:xfrm>
            <a:off x="1783080" y="658368"/>
            <a:ext cx="10408615" cy="0"/>
          </a:xfrm>
          <a:prstGeom prst="line">
            <a:avLst/>
          </a:prstGeom>
          <a:noFill/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1">
            <a:extLst>
              <a:ext uri="{FF2B5EF4-FFF2-40B4-BE49-F238E27FC236}">
                <a16:creationId xmlns:a16="http://schemas.microsoft.com/office/drawing/2014/main" id="{7E410FC9-C82E-8BD7-24FC-8C5CB143FC0E}"/>
              </a:ext>
            </a:extLst>
          </p:cNvPr>
          <p:cNvSpPr/>
          <p:nvPr/>
        </p:nvSpPr>
        <p:spPr>
          <a:xfrm>
            <a:off x="2103120" y="0"/>
            <a:ext cx="5029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 &amp; Asks</a:t>
            </a:r>
          </a:p>
        </p:txBody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BF9D656C-8B03-F7C0-6EEE-948517C473B0}"/>
              </a:ext>
            </a:extLst>
          </p:cNvPr>
          <p:cNvSpPr/>
          <p:nvPr/>
        </p:nvSpPr>
        <p:spPr>
          <a:xfrm>
            <a:off x="2103120" y="978408"/>
            <a:ext cx="3134258" cy="5559552"/>
          </a:xfrm>
          <a:prstGeom prst="roundRect">
            <a:avLst>
              <a:gd name="adj" fmla="val 2334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Shape 27">
            <a:extLst>
              <a:ext uri="{FF2B5EF4-FFF2-40B4-BE49-F238E27FC236}">
                <a16:creationId xmlns:a16="http://schemas.microsoft.com/office/drawing/2014/main" id="{DC0FB190-643A-EDF7-3FA4-B1F86E8F163B}"/>
              </a:ext>
            </a:extLst>
          </p:cNvPr>
          <p:cNvSpPr/>
          <p:nvPr/>
        </p:nvSpPr>
        <p:spPr>
          <a:xfrm>
            <a:off x="2103120" y="978408"/>
            <a:ext cx="3134258" cy="502920"/>
          </a:xfrm>
          <a:prstGeom prst="rect">
            <a:avLst/>
          </a:prstGeom>
          <a:solidFill>
            <a:srgbClr val="7244BD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9" name="Image 9" descr="icons/check_circle_white.png">
            <a:extLst>
              <a:ext uri="{FF2B5EF4-FFF2-40B4-BE49-F238E27FC236}">
                <a16:creationId xmlns:a16="http://schemas.microsoft.com/office/drawing/2014/main" id="{71A38837-4276-C9AF-A7B6-47C25423D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106424"/>
            <a:ext cx="256032" cy="256032"/>
          </a:xfrm>
          <a:prstGeom prst="rect">
            <a:avLst/>
          </a:prstGeom>
        </p:spPr>
      </p:pic>
      <p:sp>
        <p:nvSpPr>
          <p:cNvPr id="40" name="Text 28">
            <a:extLst>
              <a:ext uri="{FF2B5EF4-FFF2-40B4-BE49-F238E27FC236}">
                <a16:creationId xmlns:a16="http://schemas.microsoft.com/office/drawing/2014/main" id="{69833C64-F477-0274-120C-F1E2D56135FC}"/>
              </a:ext>
            </a:extLst>
          </p:cNvPr>
          <p:cNvSpPr/>
          <p:nvPr/>
        </p:nvSpPr>
        <p:spPr>
          <a:xfrm>
            <a:off x="2633472" y="978408"/>
            <a:ext cx="244845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</a:t>
            </a:r>
            <a:endParaRPr lang="en-US" sz="13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 29">
            <a:extLst>
              <a:ext uri="{FF2B5EF4-FFF2-40B4-BE49-F238E27FC236}">
                <a16:creationId xmlns:a16="http://schemas.microsoft.com/office/drawing/2014/main" id="{EA137B44-AC7B-245A-7F1F-77E13791C48C}"/>
              </a:ext>
            </a:extLst>
          </p:cNvPr>
          <p:cNvSpPr/>
          <p:nvPr/>
        </p:nvSpPr>
        <p:spPr>
          <a:xfrm>
            <a:off x="4734458" y="978408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en-US" sz="11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Shape 30">
            <a:extLst>
              <a:ext uri="{FF2B5EF4-FFF2-40B4-BE49-F238E27FC236}">
                <a16:creationId xmlns:a16="http://schemas.microsoft.com/office/drawing/2014/main" id="{95D5FDB1-C0B5-FC71-394C-AC835094BF7E}"/>
              </a:ext>
            </a:extLst>
          </p:cNvPr>
          <p:cNvSpPr/>
          <p:nvPr/>
        </p:nvSpPr>
        <p:spPr>
          <a:xfrm>
            <a:off x="2267712" y="1719072"/>
            <a:ext cx="2805074" cy="1056132"/>
          </a:xfrm>
          <a:prstGeom prst="roundRect">
            <a:avLst>
              <a:gd name="adj" fmla="val 5195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Text 31">
            <a:extLst>
              <a:ext uri="{FF2B5EF4-FFF2-40B4-BE49-F238E27FC236}">
                <a16:creationId xmlns:a16="http://schemas.microsoft.com/office/drawing/2014/main" id="{C68B67AB-0042-FD05-16DC-89E688C8A190}"/>
              </a:ext>
            </a:extLst>
          </p:cNvPr>
          <p:cNvSpPr/>
          <p:nvPr/>
        </p:nvSpPr>
        <p:spPr>
          <a:xfrm>
            <a:off x="2423160" y="1719072"/>
            <a:ext cx="2494178" cy="1056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Closed 2 new enterprise logos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Shape 32">
            <a:extLst>
              <a:ext uri="{FF2B5EF4-FFF2-40B4-BE49-F238E27FC236}">
                <a16:creationId xmlns:a16="http://schemas.microsoft.com/office/drawing/2014/main" id="{C7BFD18F-5C78-61A7-3C17-243EF1A279A0}"/>
              </a:ext>
            </a:extLst>
          </p:cNvPr>
          <p:cNvSpPr/>
          <p:nvPr/>
        </p:nvSpPr>
        <p:spPr>
          <a:xfrm>
            <a:off x="2267712" y="2903220"/>
            <a:ext cx="2805074" cy="1056132"/>
          </a:xfrm>
          <a:prstGeom prst="roundRect">
            <a:avLst>
              <a:gd name="adj" fmla="val 5195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5" name="Text 33">
            <a:extLst>
              <a:ext uri="{FF2B5EF4-FFF2-40B4-BE49-F238E27FC236}">
                <a16:creationId xmlns:a16="http://schemas.microsoft.com/office/drawing/2014/main" id="{F914F744-3857-7810-9473-5DFA76F67494}"/>
              </a:ext>
            </a:extLst>
          </p:cNvPr>
          <p:cNvSpPr/>
          <p:nvPr/>
        </p:nvSpPr>
        <p:spPr>
          <a:xfrm>
            <a:off x="2423160" y="2903220"/>
            <a:ext cx="2494178" cy="1056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Shipped v3 of core platform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Shape 34">
            <a:extLst>
              <a:ext uri="{FF2B5EF4-FFF2-40B4-BE49-F238E27FC236}">
                <a16:creationId xmlns:a16="http://schemas.microsoft.com/office/drawing/2014/main" id="{9D7E2936-AB40-CC0C-DEAC-8C106F0E7F8A}"/>
              </a:ext>
            </a:extLst>
          </p:cNvPr>
          <p:cNvSpPr/>
          <p:nvPr/>
        </p:nvSpPr>
        <p:spPr>
          <a:xfrm>
            <a:off x="2267712" y="4087368"/>
            <a:ext cx="2805074" cy="1056132"/>
          </a:xfrm>
          <a:prstGeom prst="roundRect">
            <a:avLst>
              <a:gd name="adj" fmla="val 5195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7" name="Text 35">
            <a:extLst>
              <a:ext uri="{FF2B5EF4-FFF2-40B4-BE49-F238E27FC236}">
                <a16:creationId xmlns:a16="http://schemas.microsoft.com/office/drawing/2014/main" id="{0744398D-7059-579A-B39B-4F542A4C4CDB}"/>
              </a:ext>
            </a:extLst>
          </p:cNvPr>
          <p:cNvSpPr/>
          <p:nvPr/>
        </p:nvSpPr>
        <p:spPr>
          <a:xfrm>
            <a:off x="2423160" y="4087368"/>
            <a:ext cx="2494178" cy="1056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NRR improved to 112%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Shape 36">
            <a:extLst>
              <a:ext uri="{FF2B5EF4-FFF2-40B4-BE49-F238E27FC236}">
                <a16:creationId xmlns:a16="http://schemas.microsoft.com/office/drawing/2014/main" id="{E8CBCBA7-9074-5A01-5A8B-6BCBC3D6FAFE}"/>
              </a:ext>
            </a:extLst>
          </p:cNvPr>
          <p:cNvSpPr/>
          <p:nvPr/>
        </p:nvSpPr>
        <p:spPr>
          <a:xfrm>
            <a:off x="2267712" y="5271516"/>
            <a:ext cx="2805074" cy="1056132"/>
          </a:xfrm>
          <a:prstGeom prst="roundRect">
            <a:avLst>
              <a:gd name="adj" fmla="val 5195"/>
            </a:avLst>
          </a:prstGeom>
          <a:solidFill>
            <a:srgbClr val="7030A0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9" name="Text 37">
            <a:extLst>
              <a:ext uri="{FF2B5EF4-FFF2-40B4-BE49-F238E27FC236}">
                <a16:creationId xmlns:a16="http://schemas.microsoft.com/office/drawing/2014/main" id="{292035ED-1190-88B0-FFC4-F7147AF0A3E3}"/>
              </a:ext>
            </a:extLst>
          </p:cNvPr>
          <p:cNvSpPr/>
          <p:nvPr/>
        </p:nvSpPr>
        <p:spPr>
          <a:xfrm>
            <a:off x="2423160" y="5271516"/>
            <a:ext cx="2494178" cy="1056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Hired Head of Sales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Shape 38">
            <a:extLst>
              <a:ext uri="{FF2B5EF4-FFF2-40B4-BE49-F238E27FC236}">
                <a16:creationId xmlns:a16="http://schemas.microsoft.com/office/drawing/2014/main" id="{FF8677DF-6267-D3EA-D43A-0B0914669F1E}"/>
              </a:ext>
            </a:extLst>
          </p:cNvPr>
          <p:cNvSpPr/>
          <p:nvPr/>
        </p:nvSpPr>
        <p:spPr>
          <a:xfrm>
            <a:off x="5420258" y="978408"/>
            <a:ext cx="3134258" cy="5559552"/>
          </a:xfrm>
          <a:prstGeom prst="roundRect">
            <a:avLst>
              <a:gd name="adj" fmla="val 2334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1" name="Shape 39">
            <a:extLst>
              <a:ext uri="{FF2B5EF4-FFF2-40B4-BE49-F238E27FC236}">
                <a16:creationId xmlns:a16="http://schemas.microsoft.com/office/drawing/2014/main" id="{48E9348D-D7AD-D1B6-E4D0-19F81A0BF23B}"/>
              </a:ext>
            </a:extLst>
          </p:cNvPr>
          <p:cNvSpPr/>
          <p:nvPr/>
        </p:nvSpPr>
        <p:spPr>
          <a:xfrm>
            <a:off x="5420258" y="978408"/>
            <a:ext cx="3134258" cy="502920"/>
          </a:xfrm>
          <a:prstGeom prst="rect">
            <a:avLst/>
          </a:prstGeom>
          <a:solidFill>
            <a:srgbClr val="B05E9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52" name="Image 10" descr="icons/times_circle_white.png">
            <a:extLst>
              <a:ext uri="{FF2B5EF4-FFF2-40B4-BE49-F238E27FC236}">
                <a16:creationId xmlns:a16="http://schemas.microsoft.com/office/drawing/2014/main" id="{0C1B5B97-5DFA-4F74-139D-2B638335A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138" y="1106424"/>
            <a:ext cx="256032" cy="256032"/>
          </a:xfrm>
          <a:prstGeom prst="rect">
            <a:avLst/>
          </a:prstGeom>
        </p:spPr>
      </p:pic>
      <p:sp>
        <p:nvSpPr>
          <p:cNvPr id="53" name="Text 40">
            <a:extLst>
              <a:ext uri="{FF2B5EF4-FFF2-40B4-BE49-F238E27FC236}">
                <a16:creationId xmlns:a16="http://schemas.microsoft.com/office/drawing/2014/main" id="{3B443ADD-85DA-0943-C5F7-BAACC773F307}"/>
              </a:ext>
            </a:extLst>
          </p:cNvPr>
          <p:cNvSpPr/>
          <p:nvPr/>
        </p:nvSpPr>
        <p:spPr>
          <a:xfrm>
            <a:off x="5950610" y="978408"/>
            <a:ext cx="244845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Lowlights</a:t>
            </a:r>
            <a:endParaRPr lang="en-US" sz="13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 41">
            <a:extLst>
              <a:ext uri="{FF2B5EF4-FFF2-40B4-BE49-F238E27FC236}">
                <a16:creationId xmlns:a16="http://schemas.microsoft.com/office/drawing/2014/main" id="{AEC92BD2-FA97-0AB6-212C-28FB60430E63}"/>
              </a:ext>
            </a:extLst>
          </p:cNvPr>
          <p:cNvSpPr/>
          <p:nvPr/>
        </p:nvSpPr>
        <p:spPr>
          <a:xfrm>
            <a:off x="8051597" y="978408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en-US" sz="11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Shape 42">
            <a:extLst>
              <a:ext uri="{FF2B5EF4-FFF2-40B4-BE49-F238E27FC236}">
                <a16:creationId xmlns:a16="http://schemas.microsoft.com/office/drawing/2014/main" id="{25BF0E21-059D-DDD9-21EA-F1587421D1AF}"/>
              </a:ext>
            </a:extLst>
          </p:cNvPr>
          <p:cNvSpPr/>
          <p:nvPr/>
        </p:nvSpPr>
        <p:spPr>
          <a:xfrm>
            <a:off x="5584850" y="1719072"/>
            <a:ext cx="2805074" cy="1450848"/>
          </a:xfrm>
          <a:prstGeom prst="roundRect">
            <a:avLst>
              <a:gd name="adj" fmla="val 3782"/>
            </a:avLst>
          </a:prstGeom>
          <a:solidFill>
            <a:srgbClr val="B05E95">
              <a:alpha val="20074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6" name="Text 43">
            <a:extLst>
              <a:ext uri="{FF2B5EF4-FFF2-40B4-BE49-F238E27FC236}">
                <a16:creationId xmlns:a16="http://schemas.microsoft.com/office/drawing/2014/main" id="{1B345203-1946-0A68-0790-AA823C879508}"/>
              </a:ext>
            </a:extLst>
          </p:cNvPr>
          <p:cNvSpPr/>
          <p:nvPr/>
        </p:nvSpPr>
        <p:spPr>
          <a:xfrm>
            <a:off x="5740298" y="1719072"/>
            <a:ext cx="2494178" cy="14508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Missed hiring plan by 1 role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Shape 44">
            <a:extLst>
              <a:ext uri="{FF2B5EF4-FFF2-40B4-BE49-F238E27FC236}">
                <a16:creationId xmlns:a16="http://schemas.microsoft.com/office/drawing/2014/main" id="{95F9F1D5-E98D-41F2-8294-DFD62151C547}"/>
              </a:ext>
            </a:extLst>
          </p:cNvPr>
          <p:cNvSpPr/>
          <p:nvPr/>
        </p:nvSpPr>
        <p:spPr>
          <a:xfrm>
            <a:off x="5584850" y="3297936"/>
            <a:ext cx="2805074" cy="1450848"/>
          </a:xfrm>
          <a:prstGeom prst="roundRect">
            <a:avLst>
              <a:gd name="adj" fmla="val 3782"/>
            </a:avLst>
          </a:prstGeom>
          <a:solidFill>
            <a:srgbClr val="B05E95">
              <a:alpha val="20074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8" name="Text 45">
            <a:extLst>
              <a:ext uri="{FF2B5EF4-FFF2-40B4-BE49-F238E27FC236}">
                <a16:creationId xmlns:a16="http://schemas.microsoft.com/office/drawing/2014/main" id="{C3C062B9-AACE-563E-ADEF-35760B26B2C5}"/>
              </a:ext>
            </a:extLst>
          </p:cNvPr>
          <p:cNvSpPr/>
          <p:nvPr/>
        </p:nvSpPr>
        <p:spPr>
          <a:xfrm>
            <a:off x="5740298" y="3297936"/>
            <a:ext cx="2494178" cy="14508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Churned our largest SMB account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Shape 46">
            <a:extLst>
              <a:ext uri="{FF2B5EF4-FFF2-40B4-BE49-F238E27FC236}">
                <a16:creationId xmlns:a16="http://schemas.microsoft.com/office/drawing/2014/main" id="{9218F573-8DD6-CE21-4E9A-2D7761BD6E89}"/>
              </a:ext>
            </a:extLst>
          </p:cNvPr>
          <p:cNvSpPr/>
          <p:nvPr/>
        </p:nvSpPr>
        <p:spPr>
          <a:xfrm>
            <a:off x="5584850" y="4876800"/>
            <a:ext cx="2805074" cy="1450848"/>
          </a:xfrm>
          <a:prstGeom prst="roundRect">
            <a:avLst>
              <a:gd name="adj" fmla="val 3782"/>
            </a:avLst>
          </a:prstGeom>
          <a:solidFill>
            <a:srgbClr val="B05E95">
              <a:alpha val="20074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0" name="Text 47">
            <a:extLst>
              <a:ext uri="{FF2B5EF4-FFF2-40B4-BE49-F238E27FC236}">
                <a16:creationId xmlns:a16="http://schemas.microsoft.com/office/drawing/2014/main" id="{43DFF9A4-C08C-969F-65E0-20032D7E20AE}"/>
              </a:ext>
            </a:extLst>
          </p:cNvPr>
          <p:cNvSpPr/>
          <p:nvPr/>
        </p:nvSpPr>
        <p:spPr>
          <a:xfrm>
            <a:off x="5740298" y="4876800"/>
            <a:ext cx="2494178" cy="14508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Sales cycle lengthened 18%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Shape 48">
            <a:extLst>
              <a:ext uri="{FF2B5EF4-FFF2-40B4-BE49-F238E27FC236}">
                <a16:creationId xmlns:a16="http://schemas.microsoft.com/office/drawing/2014/main" id="{87208E19-D4E9-2D46-DC44-31FEBCC4459F}"/>
              </a:ext>
            </a:extLst>
          </p:cNvPr>
          <p:cNvSpPr/>
          <p:nvPr/>
        </p:nvSpPr>
        <p:spPr>
          <a:xfrm>
            <a:off x="8737397" y="978408"/>
            <a:ext cx="3134258" cy="5559552"/>
          </a:xfrm>
          <a:prstGeom prst="roundRect">
            <a:avLst>
              <a:gd name="adj" fmla="val 2334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2" name="Shape 49">
            <a:extLst>
              <a:ext uri="{FF2B5EF4-FFF2-40B4-BE49-F238E27FC236}">
                <a16:creationId xmlns:a16="http://schemas.microsoft.com/office/drawing/2014/main" id="{8E3B9419-E233-3086-DFFF-D525B9F0B74F}"/>
              </a:ext>
            </a:extLst>
          </p:cNvPr>
          <p:cNvSpPr/>
          <p:nvPr/>
        </p:nvSpPr>
        <p:spPr>
          <a:xfrm>
            <a:off x="8737397" y="978408"/>
            <a:ext cx="3134258" cy="502920"/>
          </a:xfrm>
          <a:prstGeom prst="rect">
            <a:avLst/>
          </a:prstGeom>
          <a:solidFill>
            <a:srgbClr val="EA8C6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3" name="Image 11" descr="icons/handshake_white.png">
            <a:extLst>
              <a:ext uri="{FF2B5EF4-FFF2-40B4-BE49-F238E27FC236}">
                <a16:creationId xmlns:a16="http://schemas.microsoft.com/office/drawing/2014/main" id="{0E41AE03-976F-A959-6740-56BED65E2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277" y="1106424"/>
            <a:ext cx="256032" cy="256032"/>
          </a:xfrm>
          <a:prstGeom prst="rect">
            <a:avLst/>
          </a:prstGeom>
        </p:spPr>
      </p:pic>
      <p:sp>
        <p:nvSpPr>
          <p:cNvPr id="64" name="Text 50">
            <a:extLst>
              <a:ext uri="{FF2B5EF4-FFF2-40B4-BE49-F238E27FC236}">
                <a16:creationId xmlns:a16="http://schemas.microsoft.com/office/drawing/2014/main" id="{D9C9592E-960D-4FA1-59A4-B3F6D845B827}"/>
              </a:ext>
            </a:extLst>
          </p:cNvPr>
          <p:cNvSpPr/>
          <p:nvPr/>
        </p:nvSpPr>
        <p:spPr>
          <a:xfrm>
            <a:off x="9267749" y="978408"/>
            <a:ext cx="244845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FFFFFF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Asks</a:t>
            </a:r>
            <a:endParaRPr lang="en-US" sz="13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 51">
            <a:extLst>
              <a:ext uri="{FF2B5EF4-FFF2-40B4-BE49-F238E27FC236}">
                <a16:creationId xmlns:a16="http://schemas.microsoft.com/office/drawing/2014/main" id="{A61CA715-B394-7725-C7F9-D8B40688B18A}"/>
              </a:ext>
            </a:extLst>
          </p:cNvPr>
          <p:cNvSpPr/>
          <p:nvPr/>
        </p:nvSpPr>
        <p:spPr>
          <a:xfrm>
            <a:off x="11368735" y="978408"/>
            <a:ext cx="365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en-US" sz="11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6" name="Shape 52">
            <a:extLst>
              <a:ext uri="{FF2B5EF4-FFF2-40B4-BE49-F238E27FC236}">
                <a16:creationId xmlns:a16="http://schemas.microsoft.com/office/drawing/2014/main" id="{EE70EA62-59AD-3D18-8B3F-B040470660C8}"/>
              </a:ext>
            </a:extLst>
          </p:cNvPr>
          <p:cNvSpPr/>
          <p:nvPr/>
        </p:nvSpPr>
        <p:spPr>
          <a:xfrm>
            <a:off x="8901989" y="1719072"/>
            <a:ext cx="2805074" cy="1056132"/>
          </a:xfrm>
          <a:prstGeom prst="roundRect">
            <a:avLst>
              <a:gd name="adj" fmla="val 5195"/>
            </a:avLst>
          </a:prstGeom>
          <a:solidFill>
            <a:schemeClr val="accent4">
              <a:lumMod val="20000"/>
              <a:lumOff val="80000"/>
              <a:alpha val="40000"/>
            </a:scheme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7" name="Text 53">
            <a:extLst>
              <a:ext uri="{FF2B5EF4-FFF2-40B4-BE49-F238E27FC236}">
                <a16:creationId xmlns:a16="http://schemas.microsoft.com/office/drawing/2014/main" id="{A2269ADB-3354-2758-EE5F-4C04E0BF8E6D}"/>
              </a:ext>
            </a:extLst>
          </p:cNvPr>
          <p:cNvSpPr/>
          <p:nvPr/>
        </p:nvSpPr>
        <p:spPr>
          <a:xfrm>
            <a:off x="9057437" y="1719072"/>
            <a:ext cx="2494178" cy="1056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Intro: VP Eng candidates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Shape 54">
            <a:extLst>
              <a:ext uri="{FF2B5EF4-FFF2-40B4-BE49-F238E27FC236}">
                <a16:creationId xmlns:a16="http://schemas.microsoft.com/office/drawing/2014/main" id="{8331C5D2-94B8-A052-F635-A713E9A81DD0}"/>
              </a:ext>
            </a:extLst>
          </p:cNvPr>
          <p:cNvSpPr/>
          <p:nvPr/>
        </p:nvSpPr>
        <p:spPr>
          <a:xfrm>
            <a:off x="8901989" y="2903220"/>
            <a:ext cx="2805074" cy="1056132"/>
          </a:xfrm>
          <a:prstGeom prst="roundRect">
            <a:avLst>
              <a:gd name="adj" fmla="val 5195"/>
            </a:avLst>
          </a:prstGeom>
          <a:solidFill>
            <a:schemeClr val="accent4">
              <a:lumMod val="20000"/>
              <a:lumOff val="80000"/>
              <a:alpha val="40000"/>
            </a:scheme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9" name="Text 55">
            <a:extLst>
              <a:ext uri="{FF2B5EF4-FFF2-40B4-BE49-F238E27FC236}">
                <a16:creationId xmlns:a16="http://schemas.microsoft.com/office/drawing/2014/main" id="{39ECCF55-AAFC-CCDB-9A56-8232E2BFB6A3}"/>
              </a:ext>
            </a:extLst>
          </p:cNvPr>
          <p:cNvSpPr/>
          <p:nvPr/>
        </p:nvSpPr>
        <p:spPr>
          <a:xfrm>
            <a:off x="9057437" y="2903220"/>
            <a:ext cx="2494178" cy="1056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Intro: enterprise fintech buyers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Shape 56">
            <a:extLst>
              <a:ext uri="{FF2B5EF4-FFF2-40B4-BE49-F238E27FC236}">
                <a16:creationId xmlns:a16="http://schemas.microsoft.com/office/drawing/2014/main" id="{2B965504-4095-E6C6-BEBC-F1C6C38DBC50}"/>
              </a:ext>
            </a:extLst>
          </p:cNvPr>
          <p:cNvSpPr/>
          <p:nvPr/>
        </p:nvSpPr>
        <p:spPr>
          <a:xfrm>
            <a:off x="8901989" y="4087368"/>
            <a:ext cx="2805074" cy="1056132"/>
          </a:xfrm>
          <a:prstGeom prst="roundRect">
            <a:avLst>
              <a:gd name="adj" fmla="val 5195"/>
            </a:avLst>
          </a:prstGeom>
          <a:solidFill>
            <a:schemeClr val="accent4">
              <a:lumMod val="20000"/>
              <a:lumOff val="80000"/>
              <a:alpha val="40000"/>
            </a:scheme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1" name="Text 57">
            <a:extLst>
              <a:ext uri="{FF2B5EF4-FFF2-40B4-BE49-F238E27FC236}">
                <a16:creationId xmlns:a16="http://schemas.microsoft.com/office/drawing/2014/main" id="{D13A1129-D62C-A34E-D112-FEAB87727599}"/>
              </a:ext>
            </a:extLst>
          </p:cNvPr>
          <p:cNvSpPr/>
          <p:nvPr/>
        </p:nvSpPr>
        <p:spPr>
          <a:xfrm>
            <a:off x="9057437" y="4087368"/>
            <a:ext cx="2494178" cy="1056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Feedback on Q2 pricing test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Shape 58">
            <a:extLst>
              <a:ext uri="{FF2B5EF4-FFF2-40B4-BE49-F238E27FC236}">
                <a16:creationId xmlns:a16="http://schemas.microsoft.com/office/drawing/2014/main" id="{78C51CE7-0191-FD15-CCBB-2D9A2F1E8F97}"/>
              </a:ext>
            </a:extLst>
          </p:cNvPr>
          <p:cNvSpPr/>
          <p:nvPr/>
        </p:nvSpPr>
        <p:spPr>
          <a:xfrm>
            <a:off x="8901989" y="5271516"/>
            <a:ext cx="2805074" cy="1056132"/>
          </a:xfrm>
          <a:prstGeom prst="roundRect">
            <a:avLst>
              <a:gd name="adj" fmla="val 5195"/>
            </a:avLst>
          </a:prstGeom>
          <a:solidFill>
            <a:schemeClr val="accent4">
              <a:lumMod val="20000"/>
              <a:lumOff val="80000"/>
              <a:alpha val="40000"/>
            </a:scheme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3" name="Text 59">
            <a:extLst>
              <a:ext uri="{FF2B5EF4-FFF2-40B4-BE49-F238E27FC236}">
                <a16:creationId xmlns:a16="http://schemas.microsoft.com/office/drawing/2014/main" id="{2749B24A-D0A7-B3D9-5E40-147F51677C25}"/>
              </a:ext>
            </a:extLst>
          </p:cNvPr>
          <p:cNvSpPr/>
          <p:nvPr/>
        </p:nvSpPr>
        <p:spPr>
          <a:xfrm>
            <a:off x="9057437" y="5271516"/>
            <a:ext cx="2494178" cy="1056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90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Board approval: bridge terms</a:t>
            </a:r>
            <a:endParaRPr lang="en-US" sz="90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8AB03444-8128-D8E5-00F7-B87C808BCFF5}"/>
              </a:ext>
            </a:extLst>
          </p:cNvPr>
          <p:cNvGrpSpPr/>
          <p:nvPr/>
        </p:nvGrpSpPr>
        <p:grpSpPr>
          <a:xfrm>
            <a:off x="10408919" y="155448"/>
            <a:ext cx="1462735" cy="347472"/>
            <a:chOff x="10408919" y="155448"/>
            <a:chExt cx="1462735" cy="347472"/>
          </a:xfrm>
        </p:grpSpPr>
        <p:sp>
          <p:nvSpPr>
            <p:cNvPr id="90" name="Shape 22">
              <a:extLst>
                <a:ext uri="{FF2B5EF4-FFF2-40B4-BE49-F238E27FC236}">
                  <a16:creationId xmlns:a16="http://schemas.microsoft.com/office/drawing/2014/main" id="{21903E87-B9B8-2F37-D0A5-779B342B7225}"/>
                </a:ext>
              </a:extLst>
            </p:cNvPr>
            <p:cNvSpPr/>
            <p:nvPr/>
          </p:nvSpPr>
          <p:spPr>
            <a:xfrm>
              <a:off x="10408919" y="155448"/>
              <a:ext cx="1462735" cy="347472"/>
            </a:xfrm>
            <a:prstGeom prst="roundRect">
              <a:avLst>
                <a:gd name="adj" fmla="val 50000"/>
              </a:avLst>
            </a:prstGeom>
            <a:solidFill>
              <a:srgbClr val="F1EDF9"/>
            </a:solidFill>
            <a:ln/>
          </p:spPr>
          <p:txBody>
            <a:bodyPr/>
            <a:lstStyle/>
            <a:p>
              <a:endParaRPr lang="en-IN"/>
            </a:p>
          </p:txBody>
        </p:sp>
        <p:pic>
          <p:nvPicPr>
            <p:cNvPr id="91" name="Image 7" descr="icons/calendar_purple.png">
              <a:extLst>
                <a:ext uri="{FF2B5EF4-FFF2-40B4-BE49-F238E27FC236}">
                  <a16:creationId xmlns:a16="http://schemas.microsoft.com/office/drawing/2014/main" id="{D7354A41-49E9-C642-B6B7-DA15830C6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49284" y="228600"/>
              <a:ext cx="201168" cy="201168"/>
            </a:xfrm>
            <a:prstGeom prst="rect">
              <a:avLst/>
            </a:prstGeom>
          </p:spPr>
        </p:pic>
        <p:sp>
          <p:nvSpPr>
            <p:cNvPr id="92" name="Text 23">
              <a:extLst>
                <a:ext uri="{FF2B5EF4-FFF2-40B4-BE49-F238E27FC236}">
                  <a16:creationId xmlns:a16="http://schemas.microsoft.com/office/drawing/2014/main" id="{6977FF53-E0B4-12CE-9251-D1A07A36ACB2}"/>
                </a:ext>
              </a:extLst>
            </p:cNvPr>
            <p:cNvSpPr/>
            <p:nvPr/>
          </p:nvSpPr>
          <p:spPr>
            <a:xfrm>
              <a:off x="10896173" y="155448"/>
              <a:ext cx="929761" cy="3474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>
                  <a:solidFill>
                    <a:srgbClr val="633DA5"/>
                  </a:solidFill>
                  <a:latin typeface="Open Sauce Sans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March 2026</a:t>
              </a:r>
              <a:endParaRPr lang="en-US" sz="900" b="1"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93" name="Picture 92">
            <a:extLst>
              <a:ext uri="{FF2B5EF4-FFF2-40B4-BE49-F238E27FC236}">
                <a16:creationId xmlns:a16="http://schemas.microsoft.com/office/drawing/2014/main" id="{96A20745-89C9-845D-2245-7B9A9B688D5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1909"/>
          <a:stretch>
            <a:fillRect/>
          </a:stretch>
        </p:blipFill>
        <p:spPr>
          <a:xfrm>
            <a:off x="1" y="0"/>
            <a:ext cx="1764792" cy="6858001"/>
          </a:xfrm>
          <a:prstGeom prst="rect">
            <a:avLst/>
          </a:prstGeom>
        </p:spPr>
      </p:pic>
      <p:sp>
        <p:nvSpPr>
          <p:cNvPr id="94" name="Text 4">
            <a:extLst>
              <a:ext uri="{FF2B5EF4-FFF2-40B4-BE49-F238E27FC236}">
                <a16:creationId xmlns:a16="http://schemas.microsoft.com/office/drawing/2014/main" id="{6F5223FA-FD26-9E6B-82BD-4E01317FA335}"/>
              </a:ext>
            </a:extLst>
          </p:cNvPr>
          <p:cNvSpPr/>
          <p:nvPr/>
        </p:nvSpPr>
        <p:spPr>
          <a:xfrm>
            <a:off x="187452" y="1024802"/>
            <a:ext cx="14538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2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INVESTOR UPDATE</a:t>
            </a:r>
            <a:endParaRPr lang="en-US" sz="80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5" name="Shape 5">
            <a:extLst>
              <a:ext uri="{FF2B5EF4-FFF2-40B4-BE49-F238E27FC236}">
                <a16:creationId xmlns:a16="http://schemas.microsoft.com/office/drawing/2014/main" id="{84371F97-3EC7-A7DD-FB81-E8575DB3B655}"/>
              </a:ext>
            </a:extLst>
          </p:cNvPr>
          <p:cNvSpPr/>
          <p:nvPr/>
        </p:nvSpPr>
        <p:spPr>
          <a:xfrm>
            <a:off x="164592" y="3757168"/>
            <a:ext cx="1453896" cy="402336"/>
          </a:xfrm>
          <a:prstGeom prst="roundRect">
            <a:avLst>
              <a:gd name="adj" fmla="val 13636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6" name="Shape 6">
            <a:extLst>
              <a:ext uri="{FF2B5EF4-FFF2-40B4-BE49-F238E27FC236}">
                <a16:creationId xmlns:a16="http://schemas.microsoft.com/office/drawing/2014/main" id="{D91286C6-FCE5-EC1E-B6AE-EE5945399A4F}"/>
              </a:ext>
            </a:extLst>
          </p:cNvPr>
          <p:cNvSpPr/>
          <p:nvPr/>
        </p:nvSpPr>
        <p:spPr>
          <a:xfrm>
            <a:off x="164592" y="3812032"/>
            <a:ext cx="45720" cy="292608"/>
          </a:xfrm>
          <a:prstGeom prst="rect">
            <a:avLst/>
          </a:prstGeom>
          <a:solidFill>
            <a:srgbClr val="FFCE5F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97" name="Image 0" descr="icons/home_yellow.png">
            <a:extLst>
              <a:ext uri="{FF2B5EF4-FFF2-40B4-BE49-F238E27FC236}">
                <a16:creationId xmlns:a16="http://schemas.microsoft.com/office/drawing/2014/main" id="{B0CAFC65-931C-26D2-0F8E-2594BBFFC6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457620"/>
            <a:ext cx="192360" cy="192360"/>
          </a:xfrm>
          <a:prstGeom prst="rect">
            <a:avLst/>
          </a:prstGeom>
        </p:spPr>
      </p:pic>
      <p:sp>
        <p:nvSpPr>
          <p:cNvPr id="98" name="Text 7">
            <a:extLst>
              <a:ext uri="{FF2B5EF4-FFF2-40B4-BE49-F238E27FC236}">
                <a16:creationId xmlns:a16="http://schemas.microsoft.com/office/drawing/2014/main" id="{2D604CEE-3DFC-AE77-DCA7-F80D1A7D57A7}"/>
              </a:ext>
            </a:extLst>
          </p:cNvPr>
          <p:cNvSpPr/>
          <p:nvPr/>
        </p:nvSpPr>
        <p:spPr>
          <a:xfrm>
            <a:off x="687288" y="137092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D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Overview</a:t>
            </a:r>
          </a:p>
        </p:txBody>
      </p:sp>
      <p:pic>
        <p:nvPicPr>
          <p:cNvPr id="99" name="Image 1" descr="icons/table_muted.png">
            <a:extLst>
              <a:ext uri="{FF2B5EF4-FFF2-40B4-BE49-F238E27FC236}">
                <a16:creationId xmlns:a16="http://schemas.microsoft.com/office/drawing/2014/main" id="{33C86239-28E7-B7C1-1236-F22F710659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933108"/>
            <a:ext cx="192360" cy="192360"/>
          </a:xfrm>
          <a:prstGeom prst="rect">
            <a:avLst/>
          </a:prstGeom>
        </p:spPr>
      </p:pic>
      <p:sp>
        <p:nvSpPr>
          <p:cNvPr id="100" name="Text 8">
            <a:extLst>
              <a:ext uri="{FF2B5EF4-FFF2-40B4-BE49-F238E27FC236}">
                <a16:creationId xmlns:a16="http://schemas.microsoft.com/office/drawing/2014/main" id="{F91084C2-FFC2-C2B2-92B4-38D9645C0D9A}"/>
              </a:ext>
            </a:extLst>
          </p:cNvPr>
          <p:cNvSpPr/>
          <p:nvPr/>
        </p:nvSpPr>
        <p:spPr>
          <a:xfrm>
            <a:off x="687288" y="184640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Financials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1" name="Image 2" descr="icons/hourglass_muted.png">
            <a:extLst>
              <a:ext uri="{FF2B5EF4-FFF2-40B4-BE49-F238E27FC236}">
                <a16:creationId xmlns:a16="http://schemas.microsoft.com/office/drawing/2014/main" id="{2F275003-A1D3-2B3C-90F7-8BA3330851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408596"/>
            <a:ext cx="192360" cy="192360"/>
          </a:xfrm>
          <a:prstGeom prst="rect">
            <a:avLst/>
          </a:prstGeom>
        </p:spPr>
      </p:pic>
      <p:sp>
        <p:nvSpPr>
          <p:cNvPr id="102" name="Text 9">
            <a:extLst>
              <a:ext uri="{FF2B5EF4-FFF2-40B4-BE49-F238E27FC236}">
                <a16:creationId xmlns:a16="http://schemas.microsoft.com/office/drawing/2014/main" id="{16E35CFF-FE37-ED54-6A11-C5185AF70AA6}"/>
              </a:ext>
            </a:extLst>
          </p:cNvPr>
          <p:cNvSpPr/>
          <p:nvPr/>
        </p:nvSpPr>
        <p:spPr>
          <a:xfrm>
            <a:off x="687288" y="2321896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&amp; Runway</a:t>
            </a:r>
            <a:endParaRPr lang="en-US" sz="850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4" name="Text 10">
            <a:extLst>
              <a:ext uri="{FF2B5EF4-FFF2-40B4-BE49-F238E27FC236}">
                <a16:creationId xmlns:a16="http://schemas.microsoft.com/office/drawing/2014/main" id="{4DC76C8B-B2EA-C988-51C9-EFC64FF91C60}"/>
              </a:ext>
            </a:extLst>
          </p:cNvPr>
          <p:cNvSpPr/>
          <p:nvPr/>
        </p:nvSpPr>
        <p:spPr>
          <a:xfrm>
            <a:off x="687288" y="2797384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KPI Dashboard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6" name="Text 11">
            <a:extLst>
              <a:ext uri="{FF2B5EF4-FFF2-40B4-BE49-F238E27FC236}">
                <a16:creationId xmlns:a16="http://schemas.microsoft.com/office/drawing/2014/main" id="{BE1767FF-2681-240F-2CFB-A46F1CC8820C}"/>
              </a:ext>
            </a:extLst>
          </p:cNvPr>
          <p:cNvSpPr/>
          <p:nvPr/>
        </p:nvSpPr>
        <p:spPr>
          <a:xfrm>
            <a:off x="687288" y="3272872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Cap Table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7" name="Image 5" descr="icons/handshake_muted.png">
            <a:extLst>
              <a:ext uri="{FF2B5EF4-FFF2-40B4-BE49-F238E27FC236}">
                <a16:creationId xmlns:a16="http://schemas.microsoft.com/office/drawing/2014/main" id="{CD36BCBA-37E2-3DC4-E884-34048B26E3A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835060"/>
            <a:ext cx="192360" cy="192360"/>
          </a:xfrm>
          <a:prstGeom prst="rect">
            <a:avLst/>
          </a:prstGeom>
        </p:spPr>
      </p:pic>
      <p:sp>
        <p:nvSpPr>
          <p:cNvPr id="108" name="Text 12">
            <a:extLst>
              <a:ext uri="{FF2B5EF4-FFF2-40B4-BE49-F238E27FC236}">
                <a16:creationId xmlns:a16="http://schemas.microsoft.com/office/drawing/2014/main" id="{80BADF0B-F53B-1751-422F-F9C86A8D1CCA}"/>
              </a:ext>
            </a:extLst>
          </p:cNvPr>
          <p:cNvSpPr/>
          <p:nvPr/>
        </p:nvSpPr>
        <p:spPr>
          <a:xfrm>
            <a:off x="687288" y="374836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 &amp; Asks</a:t>
            </a:r>
          </a:p>
        </p:txBody>
      </p:sp>
      <p:pic>
        <p:nvPicPr>
          <p:cNvPr id="109" name="Image 6" descr="icons/chart_line_muted.png">
            <a:extLst>
              <a:ext uri="{FF2B5EF4-FFF2-40B4-BE49-F238E27FC236}">
                <a16:creationId xmlns:a16="http://schemas.microsoft.com/office/drawing/2014/main" id="{682846B7-E201-33CD-7F8D-2281A3EE309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4310548"/>
            <a:ext cx="192360" cy="192360"/>
          </a:xfrm>
          <a:prstGeom prst="rect">
            <a:avLst/>
          </a:prstGeom>
        </p:spPr>
      </p:pic>
      <p:sp>
        <p:nvSpPr>
          <p:cNvPr id="110" name="Text 13">
            <a:extLst>
              <a:ext uri="{FF2B5EF4-FFF2-40B4-BE49-F238E27FC236}">
                <a16:creationId xmlns:a16="http://schemas.microsoft.com/office/drawing/2014/main" id="{A9E74DAA-DBE0-3456-4027-A4D88482AA90}"/>
              </a:ext>
            </a:extLst>
          </p:cNvPr>
          <p:cNvSpPr/>
          <p:nvPr/>
        </p:nvSpPr>
        <p:spPr>
          <a:xfrm>
            <a:off x="687288" y="422384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A225306A-A8B6-591A-A85E-1FC5FB0032A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1515" y="263944"/>
            <a:ext cx="1340050" cy="477951"/>
          </a:xfrm>
          <a:prstGeom prst="rect">
            <a:avLst/>
          </a:prstGeom>
        </p:spPr>
      </p:pic>
      <p:pic>
        <p:nvPicPr>
          <p:cNvPr id="2" name="Image 3" descr="icons/chart_pie_muted.png">
            <a:extLst>
              <a:ext uri="{FF2B5EF4-FFF2-40B4-BE49-F238E27FC236}">
                <a16:creationId xmlns:a16="http://schemas.microsoft.com/office/drawing/2014/main" id="{2981F948-851F-7FE1-9AA2-34FB3250785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388161"/>
            <a:ext cx="192360" cy="192360"/>
          </a:xfrm>
          <a:prstGeom prst="rect">
            <a:avLst/>
          </a:prstGeom>
        </p:spPr>
      </p:pic>
      <p:pic>
        <p:nvPicPr>
          <p:cNvPr id="3" name="Image 4" descr="icons/balance_muted.png">
            <a:extLst>
              <a:ext uri="{FF2B5EF4-FFF2-40B4-BE49-F238E27FC236}">
                <a16:creationId xmlns:a16="http://schemas.microsoft.com/office/drawing/2014/main" id="{A8D7C9EF-7C8E-DDA8-C5D8-673EF4D02D0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914950"/>
            <a:ext cx="192360" cy="19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95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00CC8F-B457-93BE-9011-0F866578E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9">
            <a:extLst>
              <a:ext uri="{FF2B5EF4-FFF2-40B4-BE49-F238E27FC236}">
                <a16:creationId xmlns:a16="http://schemas.microsoft.com/office/drawing/2014/main" id="{C3BFDC3D-2E1C-5928-827A-CEF827948418}"/>
              </a:ext>
            </a:extLst>
          </p:cNvPr>
          <p:cNvSpPr/>
          <p:nvPr/>
        </p:nvSpPr>
        <p:spPr>
          <a:xfrm>
            <a:off x="1783080" y="0"/>
            <a:ext cx="10408615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0">
            <a:extLst>
              <a:ext uri="{FF2B5EF4-FFF2-40B4-BE49-F238E27FC236}">
                <a16:creationId xmlns:a16="http://schemas.microsoft.com/office/drawing/2014/main" id="{77C9192A-04E5-6237-0615-DA7B56D4EB1A}"/>
              </a:ext>
            </a:extLst>
          </p:cNvPr>
          <p:cNvSpPr/>
          <p:nvPr/>
        </p:nvSpPr>
        <p:spPr>
          <a:xfrm>
            <a:off x="1783080" y="658368"/>
            <a:ext cx="10408615" cy="0"/>
          </a:xfrm>
          <a:prstGeom prst="line">
            <a:avLst/>
          </a:prstGeom>
          <a:noFill/>
          <a:ln w="12700">
            <a:solidFill>
              <a:srgbClr val="E7E4F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7" name="Shape 26">
            <a:extLst>
              <a:ext uri="{FF2B5EF4-FFF2-40B4-BE49-F238E27FC236}">
                <a16:creationId xmlns:a16="http://schemas.microsoft.com/office/drawing/2014/main" id="{CE5BB6DC-9EC3-382D-3582-E92DC3B8C163}"/>
              </a:ext>
            </a:extLst>
          </p:cNvPr>
          <p:cNvSpPr/>
          <p:nvPr/>
        </p:nvSpPr>
        <p:spPr>
          <a:xfrm>
            <a:off x="2103120" y="978408"/>
            <a:ext cx="9768535" cy="5559552"/>
          </a:xfrm>
          <a:prstGeom prst="roundRect">
            <a:avLst>
              <a:gd name="adj" fmla="val 1316"/>
            </a:avLst>
          </a:prstGeom>
          <a:solidFill>
            <a:srgbClr val="FFFFFF"/>
          </a:solidFill>
          <a:ln w="12700">
            <a:solidFill>
              <a:srgbClr val="E7E4F2"/>
            </a:solidFill>
            <a:prstDash val="solid"/>
          </a:ln>
          <a:effectLst>
            <a:outerShdw blurRad="76200" dist="25400" dir="5400000" algn="bl" rotWithShape="0">
              <a:srgbClr val="3D2768">
                <a:alpha val="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8" name="Text 27">
            <a:extLst>
              <a:ext uri="{FF2B5EF4-FFF2-40B4-BE49-F238E27FC236}">
                <a16:creationId xmlns:a16="http://schemas.microsoft.com/office/drawing/2014/main" id="{5B9604DA-2592-04BA-773A-6BB0A3DD9D8E}"/>
              </a:ext>
            </a:extLst>
          </p:cNvPr>
          <p:cNvSpPr/>
          <p:nvPr/>
        </p:nvSpPr>
        <p:spPr>
          <a:xfrm>
            <a:off x="2331720" y="1161288"/>
            <a:ext cx="931133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00" dirty="0">
                <a:solidFill>
                  <a:srgbClr val="633DA5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YOUR METRICS VS. 2026 SERIES A BENCHMARKS</a:t>
            </a:r>
            <a:endParaRPr lang="en-US" sz="8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 28">
            <a:extLst>
              <a:ext uri="{FF2B5EF4-FFF2-40B4-BE49-F238E27FC236}">
                <a16:creationId xmlns:a16="http://schemas.microsoft.com/office/drawing/2014/main" id="{98A4ADAD-C2C5-2D25-65A7-61C58B7A6A41}"/>
              </a:ext>
            </a:extLst>
          </p:cNvPr>
          <p:cNvSpPr/>
          <p:nvPr/>
        </p:nvSpPr>
        <p:spPr>
          <a:xfrm>
            <a:off x="2331720" y="1463908"/>
            <a:ext cx="1965960" cy="9473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Burn Multiple</a:t>
            </a:r>
            <a:endParaRPr lang="en-US" sz="9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Shape 29">
            <a:extLst>
              <a:ext uri="{FF2B5EF4-FFF2-40B4-BE49-F238E27FC236}">
                <a16:creationId xmlns:a16="http://schemas.microsoft.com/office/drawing/2014/main" id="{6A15957A-364C-CF46-4851-C3C38F817E7A}"/>
              </a:ext>
            </a:extLst>
          </p:cNvPr>
          <p:cNvSpPr/>
          <p:nvPr/>
        </p:nvSpPr>
        <p:spPr>
          <a:xfrm>
            <a:off x="4480560" y="1836983"/>
            <a:ext cx="6933895" cy="201168"/>
          </a:xfrm>
          <a:prstGeom prst="roundRect">
            <a:avLst>
              <a:gd name="adj" fmla="val 50000"/>
            </a:avLst>
          </a:prstGeom>
          <a:solidFill>
            <a:srgbClr val="EDEB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Shape 30">
            <a:extLst>
              <a:ext uri="{FF2B5EF4-FFF2-40B4-BE49-F238E27FC236}">
                <a16:creationId xmlns:a16="http://schemas.microsoft.com/office/drawing/2014/main" id="{E36531C6-9E1A-14B9-B9B8-50E43C33FF9C}"/>
              </a:ext>
            </a:extLst>
          </p:cNvPr>
          <p:cNvSpPr/>
          <p:nvPr/>
        </p:nvSpPr>
        <p:spPr>
          <a:xfrm>
            <a:off x="10510034" y="1518772"/>
            <a:ext cx="0" cy="837590"/>
          </a:xfrm>
          <a:prstGeom prst="line">
            <a:avLst/>
          </a:prstGeom>
          <a:noFill/>
          <a:ln w="19050">
            <a:solidFill>
              <a:srgbClr val="9A96BE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42" name="Shape 31">
            <a:extLst>
              <a:ext uri="{FF2B5EF4-FFF2-40B4-BE49-F238E27FC236}">
                <a16:creationId xmlns:a16="http://schemas.microsoft.com/office/drawing/2014/main" id="{DECC876C-DD80-8B2C-873D-93398FC6081F}"/>
              </a:ext>
            </a:extLst>
          </p:cNvPr>
          <p:cNvSpPr/>
          <p:nvPr/>
        </p:nvSpPr>
        <p:spPr>
          <a:xfrm>
            <a:off x="4480560" y="1836983"/>
            <a:ext cx="4898948" cy="201168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>
              <a:solidFill>
                <a:srgbClr val="52338B"/>
              </a:solidFill>
            </a:endParaRPr>
          </a:p>
        </p:txBody>
      </p:sp>
      <p:sp>
        <p:nvSpPr>
          <p:cNvPr id="43" name="Text 32">
            <a:extLst>
              <a:ext uri="{FF2B5EF4-FFF2-40B4-BE49-F238E27FC236}">
                <a16:creationId xmlns:a16="http://schemas.microsoft.com/office/drawing/2014/main" id="{59B7567E-FA04-5A4E-E691-C2E35C441C2D}"/>
              </a:ext>
            </a:extLst>
          </p:cNvPr>
          <p:cNvSpPr/>
          <p:nvPr/>
        </p:nvSpPr>
        <p:spPr>
          <a:xfrm>
            <a:off x="9452660" y="1800407"/>
            <a:ext cx="777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52338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1.3x</a:t>
            </a:r>
          </a:p>
        </p:txBody>
      </p:sp>
      <p:sp>
        <p:nvSpPr>
          <p:cNvPr id="44" name="Text 33">
            <a:extLst>
              <a:ext uri="{FF2B5EF4-FFF2-40B4-BE49-F238E27FC236}">
                <a16:creationId xmlns:a16="http://schemas.microsoft.com/office/drawing/2014/main" id="{0C1AE9DA-DCB6-D319-795B-F3F18BBF3E7E}"/>
              </a:ext>
            </a:extLst>
          </p:cNvPr>
          <p:cNvSpPr/>
          <p:nvPr/>
        </p:nvSpPr>
        <p:spPr>
          <a:xfrm>
            <a:off x="4480560" y="2155194"/>
            <a:ext cx="693389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median 1.6x</a:t>
            </a:r>
            <a:endParaRPr lang="en-US" sz="700" dirty="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 34">
            <a:extLst>
              <a:ext uri="{FF2B5EF4-FFF2-40B4-BE49-F238E27FC236}">
                <a16:creationId xmlns:a16="http://schemas.microsoft.com/office/drawing/2014/main" id="{33D932CE-8D37-E5C0-B07B-D7059F40A6C4}"/>
              </a:ext>
            </a:extLst>
          </p:cNvPr>
          <p:cNvSpPr/>
          <p:nvPr/>
        </p:nvSpPr>
        <p:spPr>
          <a:xfrm>
            <a:off x="2331720" y="2353035"/>
            <a:ext cx="1965960" cy="9473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Net Revenue Retention</a:t>
            </a:r>
            <a:endParaRPr lang="en-US" sz="900" b="1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Shape 35">
            <a:extLst>
              <a:ext uri="{FF2B5EF4-FFF2-40B4-BE49-F238E27FC236}">
                <a16:creationId xmlns:a16="http://schemas.microsoft.com/office/drawing/2014/main" id="{ABCD34EB-5112-B7B5-AEF1-58A2A390D82F}"/>
              </a:ext>
            </a:extLst>
          </p:cNvPr>
          <p:cNvSpPr/>
          <p:nvPr/>
        </p:nvSpPr>
        <p:spPr>
          <a:xfrm>
            <a:off x="4480560" y="2726111"/>
            <a:ext cx="6933895" cy="201168"/>
          </a:xfrm>
          <a:prstGeom prst="roundRect">
            <a:avLst>
              <a:gd name="adj" fmla="val 50000"/>
            </a:avLst>
          </a:prstGeom>
          <a:solidFill>
            <a:srgbClr val="EDEB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7" name="Shape 36">
            <a:extLst>
              <a:ext uri="{FF2B5EF4-FFF2-40B4-BE49-F238E27FC236}">
                <a16:creationId xmlns:a16="http://schemas.microsoft.com/office/drawing/2014/main" id="{486776E0-B45E-E6E0-2031-7E3109359726}"/>
              </a:ext>
            </a:extLst>
          </p:cNvPr>
          <p:cNvSpPr/>
          <p:nvPr/>
        </p:nvSpPr>
        <p:spPr>
          <a:xfrm>
            <a:off x="9756350" y="2411226"/>
            <a:ext cx="0" cy="837590"/>
          </a:xfrm>
          <a:prstGeom prst="line">
            <a:avLst/>
          </a:prstGeom>
          <a:noFill/>
          <a:ln w="19050">
            <a:solidFill>
              <a:srgbClr val="9A96BE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48" name="Shape 37">
            <a:extLst>
              <a:ext uri="{FF2B5EF4-FFF2-40B4-BE49-F238E27FC236}">
                <a16:creationId xmlns:a16="http://schemas.microsoft.com/office/drawing/2014/main" id="{48E42DAA-A16D-675F-4239-61A448E93510}"/>
              </a:ext>
            </a:extLst>
          </p:cNvPr>
          <p:cNvSpPr/>
          <p:nvPr/>
        </p:nvSpPr>
        <p:spPr>
          <a:xfrm>
            <a:off x="4480560" y="2726111"/>
            <a:ext cx="5627509" cy="201168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>
              <a:solidFill>
                <a:srgbClr val="52338B"/>
              </a:solidFill>
            </a:endParaRPr>
          </a:p>
        </p:txBody>
      </p:sp>
      <p:sp>
        <p:nvSpPr>
          <p:cNvPr id="49" name="Text 38">
            <a:extLst>
              <a:ext uri="{FF2B5EF4-FFF2-40B4-BE49-F238E27FC236}">
                <a16:creationId xmlns:a16="http://schemas.microsoft.com/office/drawing/2014/main" id="{813DCAC5-7356-8C17-2671-E5DDA2D2B1B2}"/>
              </a:ext>
            </a:extLst>
          </p:cNvPr>
          <p:cNvSpPr/>
          <p:nvPr/>
        </p:nvSpPr>
        <p:spPr>
          <a:xfrm>
            <a:off x="10181221" y="2689535"/>
            <a:ext cx="777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52338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112%</a:t>
            </a:r>
          </a:p>
        </p:txBody>
      </p:sp>
      <p:sp>
        <p:nvSpPr>
          <p:cNvPr id="50" name="Text 39">
            <a:extLst>
              <a:ext uri="{FF2B5EF4-FFF2-40B4-BE49-F238E27FC236}">
                <a16:creationId xmlns:a16="http://schemas.microsoft.com/office/drawing/2014/main" id="{3D8AE717-FD33-F3B2-5699-D9388E045F1C}"/>
              </a:ext>
            </a:extLst>
          </p:cNvPr>
          <p:cNvSpPr/>
          <p:nvPr/>
        </p:nvSpPr>
        <p:spPr>
          <a:xfrm>
            <a:off x="4480560" y="3044322"/>
            <a:ext cx="693389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median 105%</a:t>
            </a:r>
            <a:endParaRPr lang="en-US" sz="700" dirty="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Text 40">
            <a:extLst>
              <a:ext uri="{FF2B5EF4-FFF2-40B4-BE49-F238E27FC236}">
                <a16:creationId xmlns:a16="http://schemas.microsoft.com/office/drawing/2014/main" id="{D1469CEF-DB25-95ED-ABFC-350E138EA748}"/>
              </a:ext>
            </a:extLst>
          </p:cNvPr>
          <p:cNvSpPr/>
          <p:nvPr/>
        </p:nvSpPr>
        <p:spPr>
          <a:xfrm>
            <a:off x="2331720" y="3250476"/>
            <a:ext cx="1965960" cy="9473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CAC Payback (months)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Shape 41">
            <a:extLst>
              <a:ext uri="{FF2B5EF4-FFF2-40B4-BE49-F238E27FC236}">
                <a16:creationId xmlns:a16="http://schemas.microsoft.com/office/drawing/2014/main" id="{D62F4DD5-ADF9-67D0-9756-D6CCD3C4F499}"/>
              </a:ext>
            </a:extLst>
          </p:cNvPr>
          <p:cNvSpPr/>
          <p:nvPr/>
        </p:nvSpPr>
        <p:spPr>
          <a:xfrm>
            <a:off x="4480560" y="3623551"/>
            <a:ext cx="6933895" cy="201168"/>
          </a:xfrm>
          <a:prstGeom prst="roundRect">
            <a:avLst>
              <a:gd name="adj" fmla="val 50000"/>
            </a:avLst>
          </a:prstGeom>
          <a:solidFill>
            <a:srgbClr val="EDEB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3" name="Shape 42">
            <a:extLst>
              <a:ext uri="{FF2B5EF4-FFF2-40B4-BE49-F238E27FC236}">
                <a16:creationId xmlns:a16="http://schemas.microsoft.com/office/drawing/2014/main" id="{6CC79FD8-7F1E-857E-4073-3DAF0ABF9078}"/>
              </a:ext>
            </a:extLst>
          </p:cNvPr>
          <p:cNvSpPr/>
          <p:nvPr/>
        </p:nvSpPr>
        <p:spPr>
          <a:xfrm>
            <a:off x="10510034" y="3299355"/>
            <a:ext cx="0" cy="837590"/>
          </a:xfrm>
          <a:prstGeom prst="line">
            <a:avLst/>
          </a:prstGeom>
          <a:noFill/>
          <a:ln w="19050">
            <a:solidFill>
              <a:srgbClr val="9A96BE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54" name="Shape 43">
            <a:extLst>
              <a:ext uri="{FF2B5EF4-FFF2-40B4-BE49-F238E27FC236}">
                <a16:creationId xmlns:a16="http://schemas.microsoft.com/office/drawing/2014/main" id="{0D76BB55-9D1A-76D6-1451-C09E5ACFD2BD}"/>
              </a:ext>
            </a:extLst>
          </p:cNvPr>
          <p:cNvSpPr/>
          <p:nvPr/>
        </p:nvSpPr>
        <p:spPr>
          <a:xfrm>
            <a:off x="4480560" y="3623551"/>
            <a:ext cx="4898948" cy="201168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>
              <a:solidFill>
                <a:srgbClr val="52338B"/>
              </a:solidFill>
            </a:endParaRPr>
          </a:p>
        </p:txBody>
      </p:sp>
      <p:sp>
        <p:nvSpPr>
          <p:cNvPr id="55" name="Text 44">
            <a:extLst>
              <a:ext uri="{FF2B5EF4-FFF2-40B4-BE49-F238E27FC236}">
                <a16:creationId xmlns:a16="http://schemas.microsoft.com/office/drawing/2014/main" id="{86DBE40F-E531-CB19-1330-6B9246225E1B}"/>
              </a:ext>
            </a:extLst>
          </p:cNvPr>
          <p:cNvSpPr/>
          <p:nvPr/>
        </p:nvSpPr>
        <p:spPr>
          <a:xfrm>
            <a:off x="9452660" y="3586975"/>
            <a:ext cx="777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52338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13mo</a:t>
            </a:r>
          </a:p>
        </p:txBody>
      </p:sp>
      <p:sp>
        <p:nvSpPr>
          <p:cNvPr id="56" name="Text 45">
            <a:extLst>
              <a:ext uri="{FF2B5EF4-FFF2-40B4-BE49-F238E27FC236}">
                <a16:creationId xmlns:a16="http://schemas.microsoft.com/office/drawing/2014/main" id="{745D9450-4C6A-0C74-A3F5-2D7FB4D1A97D}"/>
              </a:ext>
            </a:extLst>
          </p:cNvPr>
          <p:cNvSpPr/>
          <p:nvPr/>
        </p:nvSpPr>
        <p:spPr>
          <a:xfrm>
            <a:off x="4480560" y="3941762"/>
            <a:ext cx="693389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median 16mo</a:t>
            </a:r>
            <a:endParaRPr lang="en-US" sz="70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Text 46">
            <a:extLst>
              <a:ext uri="{FF2B5EF4-FFF2-40B4-BE49-F238E27FC236}">
                <a16:creationId xmlns:a16="http://schemas.microsoft.com/office/drawing/2014/main" id="{3D02870A-533D-3D44-3368-36FB0E9DA60F}"/>
              </a:ext>
            </a:extLst>
          </p:cNvPr>
          <p:cNvSpPr/>
          <p:nvPr/>
        </p:nvSpPr>
        <p:spPr>
          <a:xfrm>
            <a:off x="2331720" y="4139603"/>
            <a:ext cx="1965960" cy="9473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Gross Margin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Shape 47">
            <a:extLst>
              <a:ext uri="{FF2B5EF4-FFF2-40B4-BE49-F238E27FC236}">
                <a16:creationId xmlns:a16="http://schemas.microsoft.com/office/drawing/2014/main" id="{835C00C7-3EEA-2D8C-9182-82BC4C9D34F2}"/>
              </a:ext>
            </a:extLst>
          </p:cNvPr>
          <p:cNvSpPr/>
          <p:nvPr/>
        </p:nvSpPr>
        <p:spPr>
          <a:xfrm>
            <a:off x="4480560" y="4512678"/>
            <a:ext cx="6933895" cy="201168"/>
          </a:xfrm>
          <a:prstGeom prst="roundRect">
            <a:avLst>
              <a:gd name="adj" fmla="val 50000"/>
            </a:avLst>
          </a:prstGeom>
          <a:solidFill>
            <a:srgbClr val="EDEB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9" name="Shape 48">
            <a:extLst>
              <a:ext uri="{FF2B5EF4-FFF2-40B4-BE49-F238E27FC236}">
                <a16:creationId xmlns:a16="http://schemas.microsoft.com/office/drawing/2014/main" id="{CF26BAC7-B5F6-FE7E-43C4-4D78B3E0B999}"/>
              </a:ext>
            </a:extLst>
          </p:cNvPr>
          <p:cNvSpPr/>
          <p:nvPr/>
        </p:nvSpPr>
        <p:spPr>
          <a:xfrm>
            <a:off x="9921793" y="4194467"/>
            <a:ext cx="0" cy="837590"/>
          </a:xfrm>
          <a:prstGeom prst="line">
            <a:avLst/>
          </a:prstGeom>
          <a:noFill/>
          <a:ln w="19050">
            <a:solidFill>
              <a:srgbClr val="9A96BE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60" name="Shape 49">
            <a:extLst>
              <a:ext uri="{FF2B5EF4-FFF2-40B4-BE49-F238E27FC236}">
                <a16:creationId xmlns:a16="http://schemas.microsoft.com/office/drawing/2014/main" id="{E065E96A-C3B8-C2A0-3D2F-48A69CF2E83C}"/>
              </a:ext>
            </a:extLst>
          </p:cNvPr>
          <p:cNvSpPr/>
          <p:nvPr/>
        </p:nvSpPr>
        <p:spPr>
          <a:xfrm>
            <a:off x="4480560" y="4512678"/>
            <a:ext cx="5735353" cy="201168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>
              <a:solidFill>
                <a:srgbClr val="52338B"/>
              </a:solidFill>
            </a:endParaRPr>
          </a:p>
        </p:txBody>
      </p:sp>
      <p:sp>
        <p:nvSpPr>
          <p:cNvPr id="61" name="Text 50">
            <a:extLst>
              <a:ext uri="{FF2B5EF4-FFF2-40B4-BE49-F238E27FC236}">
                <a16:creationId xmlns:a16="http://schemas.microsoft.com/office/drawing/2014/main" id="{F3C9FDA8-FAE2-7685-BEE5-0EAE3E304E82}"/>
              </a:ext>
            </a:extLst>
          </p:cNvPr>
          <p:cNvSpPr/>
          <p:nvPr/>
        </p:nvSpPr>
        <p:spPr>
          <a:xfrm>
            <a:off x="10289065" y="4476102"/>
            <a:ext cx="777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52338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78%</a:t>
            </a:r>
          </a:p>
        </p:txBody>
      </p:sp>
      <p:sp>
        <p:nvSpPr>
          <p:cNvPr id="62" name="Text 51">
            <a:extLst>
              <a:ext uri="{FF2B5EF4-FFF2-40B4-BE49-F238E27FC236}">
                <a16:creationId xmlns:a16="http://schemas.microsoft.com/office/drawing/2014/main" id="{02C07670-CFAB-1190-6F69-2AC9327CAEE4}"/>
              </a:ext>
            </a:extLst>
          </p:cNvPr>
          <p:cNvSpPr/>
          <p:nvPr/>
        </p:nvSpPr>
        <p:spPr>
          <a:xfrm>
            <a:off x="4480560" y="4830890"/>
            <a:ext cx="693389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median 74%</a:t>
            </a:r>
            <a:endParaRPr lang="en-US" sz="70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Text 52">
            <a:extLst>
              <a:ext uri="{FF2B5EF4-FFF2-40B4-BE49-F238E27FC236}">
                <a16:creationId xmlns:a16="http://schemas.microsoft.com/office/drawing/2014/main" id="{BD50D6AE-ECD9-ECE5-FB7E-503EC2C04763}"/>
              </a:ext>
            </a:extLst>
          </p:cNvPr>
          <p:cNvSpPr/>
          <p:nvPr/>
        </p:nvSpPr>
        <p:spPr>
          <a:xfrm>
            <a:off x="2331720" y="5028733"/>
            <a:ext cx="1965960" cy="9473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22213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Rule of 40</a:t>
            </a:r>
            <a:endParaRPr lang="en-US" sz="900" b="1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Shape 53">
            <a:extLst>
              <a:ext uri="{FF2B5EF4-FFF2-40B4-BE49-F238E27FC236}">
                <a16:creationId xmlns:a16="http://schemas.microsoft.com/office/drawing/2014/main" id="{7F87D248-B6CB-6AAE-1705-B6616921301C}"/>
              </a:ext>
            </a:extLst>
          </p:cNvPr>
          <p:cNvSpPr/>
          <p:nvPr/>
        </p:nvSpPr>
        <p:spPr>
          <a:xfrm>
            <a:off x="4480560" y="5401808"/>
            <a:ext cx="6933895" cy="201168"/>
          </a:xfrm>
          <a:prstGeom prst="roundRect">
            <a:avLst>
              <a:gd name="adj" fmla="val 50000"/>
            </a:avLst>
          </a:prstGeom>
          <a:solidFill>
            <a:srgbClr val="EDEB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5" name="Shape 54">
            <a:extLst>
              <a:ext uri="{FF2B5EF4-FFF2-40B4-BE49-F238E27FC236}">
                <a16:creationId xmlns:a16="http://schemas.microsoft.com/office/drawing/2014/main" id="{F5CFE322-7D59-5516-920C-332B298872A8}"/>
              </a:ext>
            </a:extLst>
          </p:cNvPr>
          <p:cNvSpPr/>
          <p:nvPr/>
        </p:nvSpPr>
        <p:spPr>
          <a:xfrm>
            <a:off x="9002666" y="5083597"/>
            <a:ext cx="0" cy="837590"/>
          </a:xfrm>
          <a:prstGeom prst="line">
            <a:avLst/>
          </a:prstGeom>
          <a:noFill/>
          <a:ln w="19050">
            <a:solidFill>
              <a:srgbClr val="9A96BE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66" name="Shape 55">
            <a:extLst>
              <a:ext uri="{FF2B5EF4-FFF2-40B4-BE49-F238E27FC236}">
                <a16:creationId xmlns:a16="http://schemas.microsoft.com/office/drawing/2014/main" id="{9A4E0535-52CD-CC07-F6D2-0A64EA455446}"/>
              </a:ext>
            </a:extLst>
          </p:cNvPr>
          <p:cNvSpPr/>
          <p:nvPr/>
        </p:nvSpPr>
        <p:spPr>
          <a:xfrm>
            <a:off x="4480560" y="5401808"/>
            <a:ext cx="5627509" cy="201168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>
              <a:solidFill>
                <a:srgbClr val="52338B"/>
              </a:solidFill>
            </a:endParaRPr>
          </a:p>
        </p:txBody>
      </p:sp>
      <p:sp>
        <p:nvSpPr>
          <p:cNvPr id="67" name="Text 56">
            <a:extLst>
              <a:ext uri="{FF2B5EF4-FFF2-40B4-BE49-F238E27FC236}">
                <a16:creationId xmlns:a16="http://schemas.microsoft.com/office/drawing/2014/main" id="{BDF429A5-9825-1C6A-E039-86E2742FA656}"/>
              </a:ext>
            </a:extLst>
          </p:cNvPr>
          <p:cNvSpPr/>
          <p:nvPr/>
        </p:nvSpPr>
        <p:spPr>
          <a:xfrm>
            <a:off x="10181221" y="5365232"/>
            <a:ext cx="777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52338B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56%</a:t>
            </a:r>
          </a:p>
        </p:txBody>
      </p:sp>
      <p:sp>
        <p:nvSpPr>
          <p:cNvPr id="68" name="Text 57">
            <a:extLst>
              <a:ext uri="{FF2B5EF4-FFF2-40B4-BE49-F238E27FC236}">
                <a16:creationId xmlns:a16="http://schemas.microsoft.com/office/drawing/2014/main" id="{38A40F74-6644-E781-0B1F-F010242D6322}"/>
              </a:ext>
            </a:extLst>
          </p:cNvPr>
          <p:cNvSpPr/>
          <p:nvPr/>
        </p:nvSpPr>
        <p:spPr>
          <a:xfrm>
            <a:off x="4480560" y="5720019"/>
            <a:ext cx="693389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>
                <a:solidFill>
                  <a:srgbClr val="9A96BE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median 45%</a:t>
            </a:r>
            <a:endParaRPr lang="en-US" sz="70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Shape 58">
            <a:extLst>
              <a:ext uri="{FF2B5EF4-FFF2-40B4-BE49-F238E27FC236}">
                <a16:creationId xmlns:a16="http://schemas.microsoft.com/office/drawing/2014/main" id="{4D0F69F0-E8D7-7750-1297-95614CD1A6C8}"/>
              </a:ext>
            </a:extLst>
          </p:cNvPr>
          <p:cNvSpPr/>
          <p:nvPr/>
        </p:nvSpPr>
        <p:spPr>
          <a:xfrm>
            <a:off x="4480560" y="6193970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52338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0" name="Text 59">
            <a:extLst>
              <a:ext uri="{FF2B5EF4-FFF2-40B4-BE49-F238E27FC236}">
                <a16:creationId xmlns:a16="http://schemas.microsoft.com/office/drawing/2014/main" id="{7EF60E80-ECB8-ACF1-F53A-D81EF39D8F72}"/>
              </a:ext>
            </a:extLst>
          </p:cNvPr>
          <p:cNvSpPr/>
          <p:nvPr/>
        </p:nvSpPr>
        <p:spPr>
          <a:xfrm>
            <a:off x="4700016" y="6157394"/>
            <a:ext cx="21031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E6B87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At or ahead of benchmark</a:t>
            </a:r>
            <a:endParaRPr lang="en-US" sz="800" dirty="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Shape 60">
            <a:extLst>
              <a:ext uri="{FF2B5EF4-FFF2-40B4-BE49-F238E27FC236}">
                <a16:creationId xmlns:a16="http://schemas.microsoft.com/office/drawing/2014/main" id="{BA4816BC-0658-264A-E700-A1C4D195479E}"/>
              </a:ext>
            </a:extLst>
          </p:cNvPr>
          <p:cNvSpPr/>
          <p:nvPr/>
        </p:nvSpPr>
        <p:spPr>
          <a:xfrm>
            <a:off x="6949440" y="6193970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EEEB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2" name="Text 61">
            <a:extLst>
              <a:ext uri="{FF2B5EF4-FFF2-40B4-BE49-F238E27FC236}">
                <a16:creationId xmlns:a16="http://schemas.microsoft.com/office/drawing/2014/main" id="{6886F507-9EB1-1671-13BD-EE2B4A3D8BE5}"/>
              </a:ext>
            </a:extLst>
          </p:cNvPr>
          <p:cNvSpPr/>
          <p:nvPr/>
        </p:nvSpPr>
        <p:spPr>
          <a:xfrm>
            <a:off x="7168896" y="6157394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E6B87"/>
                </a:solidFill>
                <a:latin typeface="Open Sauce Sans Ligh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Behind benchmark — worth a plan</a:t>
            </a:r>
            <a:endParaRPr lang="en-US" sz="800" dirty="0">
              <a:latin typeface="Open Sauce Sans Ligh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0869415-94C2-1373-CBE9-03AFD3052197}"/>
              </a:ext>
            </a:extLst>
          </p:cNvPr>
          <p:cNvGrpSpPr/>
          <p:nvPr/>
        </p:nvGrpSpPr>
        <p:grpSpPr>
          <a:xfrm>
            <a:off x="10408919" y="155448"/>
            <a:ext cx="1462735" cy="347472"/>
            <a:chOff x="10408919" y="155448"/>
            <a:chExt cx="1462735" cy="347472"/>
          </a:xfrm>
        </p:grpSpPr>
        <p:sp>
          <p:nvSpPr>
            <p:cNvPr id="90" name="Shape 22">
              <a:extLst>
                <a:ext uri="{FF2B5EF4-FFF2-40B4-BE49-F238E27FC236}">
                  <a16:creationId xmlns:a16="http://schemas.microsoft.com/office/drawing/2014/main" id="{08241E01-9DC6-6693-E8D9-462814B8829F}"/>
                </a:ext>
              </a:extLst>
            </p:cNvPr>
            <p:cNvSpPr/>
            <p:nvPr/>
          </p:nvSpPr>
          <p:spPr>
            <a:xfrm>
              <a:off x="10408919" y="155448"/>
              <a:ext cx="1462735" cy="347472"/>
            </a:xfrm>
            <a:prstGeom prst="roundRect">
              <a:avLst>
                <a:gd name="adj" fmla="val 50000"/>
              </a:avLst>
            </a:prstGeom>
            <a:solidFill>
              <a:srgbClr val="F1EDF9"/>
            </a:solidFill>
            <a:ln/>
          </p:spPr>
          <p:txBody>
            <a:bodyPr/>
            <a:lstStyle/>
            <a:p>
              <a:endParaRPr lang="en-IN"/>
            </a:p>
          </p:txBody>
        </p:sp>
        <p:pic>
          <p:nvPicPr>
            <p:cNvPr id="91" name="Image 7" descr="icons/calendar_purple.png">
              <a:extLst>
                <a:ext uri="{FF2B5EF4-FFF2-40B4-BE49-F238E27FC236}">
                  <a16:creationId xmlns:a16="http://schemas.microsoft.com/office/drawing/2014/main" id="{9794F726-EBF0-8F2D-2FA5-1059771F9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49284" y="228600"/>
              <a:ext cx="201168" cy="201168"/>
            </a:xfrm>
            <a:prstGeom prst="rect">
              <a:avLst/>
            </a:prstGeom>
          </p:spPr>
        </p:pic>
        <p:sp>
          <p:nvSpPr>
            <p:cNvPr id="92" name="Text 23">
              <a:extLst>
                <a:ext uri="{FF2B5EF4-FFF2-40B4-BE49-F238E27FC236}">
                  <a16:creationId xmlns:a16="http://schemas.microsoft.com/office/drawing/2014/main" id="{3E700A6A-31B5-51C2-F812-FB9005B5BC1A}"/>
                </a:ext>
              </a:extLst>
            </p:cNvPr>
            <p:cNvSpPr/>
            <p:nvPr/>
          </p:nvSpPr>
          <p:spPr>
            <a:xfrm>
              <a:off x="10896173" y="155448"/>
              <a:ext cx="929761" cy="34747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 dirty="0">
                  <a:solidFill>
                    <a:srgbClr val="633DA5"/>
                  </a:solidFill>
                  <a:latin typeface="Open Sauce Sans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March 2026</a:t>
              </a:r>
              <a:endParaRPr lang="en-US" sz="900" b="1" dirty="0"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93" name="Picture 92">
            <a:extLst>
              <a:ext uri="{FF2B5EF4-FFF2-40B4-BE49-F238E27FC236}">
                <a16:creationId xmlns:a16="http://schemas.microsoft.com/office/drawing/2014/main" id="{9C9051D9-21C1-59FB-449E-80F6C2471D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909"/>
          <a:stretch>
            <a:fillRect/>
          </a:stretch>
        </p:blipFill>
        <p:spPr>
          <a:xfrm>
            <a:off x="1" y="0"/>
            <a:ext cx="1764792" cy="6858001"/>
          </a:xfrm>
          <a:prstGeom prst="rect">
            <a:avLst/>
          </a:prstGeom>
        </p:spPr>
      </p:pic>
      <p:sp>
        <p:nvSpPr>
          <p:cNvPr id="94" name="Text 4">
            <a:extLst>
              <a:ext uri="{FF2B5EF4-FFF2-40B4-BE49-F238E27FC236}">
                <a16:creationId xmlns:a16="http://schemas.microsoft.com/office/drawing/2014/main" id="{87FBBEC7-3670-3B96-CFFA-86F3D2ABD2A6}"/>
              </a:ext>
            </a:extLst>
          </p:cNvPr>
          <p:cNvSpPr/>
          <p:nvPr/>
        </p:nvSpPr>
        <p:spPr>
          <a:xfrm>
            <a:off x="187452" y="1024802"/>
            <a:ext cx="14538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kern="0" spc="120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INVESTOR UPDATE</a:t>
            </a:r>
            <a:endParaRPr lang="en-US" sz="800" b="1">
              <a:solidFill>
                <a:schemeClr val="bg1"/>
              </a:solidFill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5" name="Shape 5">
            <a:extLst>
              <a:ext uri="{FF2B5EF4-FFF2-40B4-BE49-F238E27FC236}">
                <a16:creationId xmlns:a16="http://schemas.microsoft.com/office/drawing/2014/main" id="{9B07127D-27A3-7D8F-33D6-7A119DE0DFEA}"/>
              </a:ext>
            </a:extLst>
          </p:cNvPr>
          <p:cNvSpPr/>
          <p:nvPr/>
        </p:nvSpPr>
        <p:spPr>
          <a:xfrm>
            <a:off x="164592" y="4204371"/>
            <a:ext cx="1453896" cy="402336"/>
          </a:xfrm>
          <a:prstGeom prst="roundRect">
            <a:avLst>
              <a:gd name="adj" fmla="val 13636"/>
            </a:avLst>
          </a:prstGeom>
          <a:solidFill>
            <a:srgbClr val="7030A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6" name="Shape 6">
            <a:extLst>
              <a:ext uri="{FF2B5EF4-FFF2-40B4-BE49-F238E27FC236}">
                <a16:creationId xmlns:a16="http://schemas.microsoft.com/office/drawing/2014/main" id="{EBE907C3-A0FA-C873-A65C-949992DF8227}"/>
              </a:ext>
            </a:extLst>
          </p:cNvPr>
          <p:cNvSpPr/>
          <p:nvPr/>
        </p:nvSpPr>
        <p:spPr>
          <a:xfrm>
            <a:off x="164592" y="4259235"/>
            <a:ext cx="45720" cy="292608"/>
          </a:xfrm>
          <a:prstGeom prst="rect">
            <a:avLst/>
          </a:prstGeom>
          <a:solidFill>
            <a:srgbClr val="FFCE5F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97" name="Image 0" descr="icons/home_yellow.png">
            <a:extLst>
              <a:ext uri="{FF2B5EF4-FFF2-40B4-BE49-F238E27FC236}">
                <a16:creationId xmlns:a16="http://schemas.microsoft.com/office/drawing/2014/main" id="{23981290-E897-8BF6-49D1-C9895040A9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457620"/>
            <a:ext cx="192360" cy="192360"/>
          </a:xfrm>
          <a:prstGeom prst="rect">
            <a:avLst/>
          </a:prstGeom>
        </p:spPr>
      </p:pic>
      <p:sp>
        <p:nvSpPr>
          <p:cNvPr id="98" name="Text 7">
            <a:extLst>
              <a:ext uri="{FF2B5EF4-FFF2-40B4-BE49-F238E27FC236}">
                <a16:creationId xmlns:a16="http://schemas.microsoft.com/office/drawing/2014/main" id="{6AABD33B-2DFE-2BC5-EB54-B81BA54FB23A}"/>
              </a:ext>
            </a:extLst>
          </p:cNvPr>
          <p:cNvSpPr/>
          <p:nvPr/>
        </p:nvSpPr>
        <p:spPr>
          <a:xfrm>
            <a:off x="687288" y="137092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D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Overview</a:t>
            </a:r>
          </a:p>
        </p:txBody>
      </p:sp>
      <p:pic>
        <p:nvPicPr>
          <p:cNvPr id="99" name="Image 1" descr="icons/table_muted.png">
            <a:extLst>
              <a:ext uri="{FF2B5EF4-FFF2-40B4-BE49-F238E27FC236}">
                <a16:creationId xmlns:a16="http://schemas.microsoft.com/office/drawing/2014/main" id="{9E591E42-46B0-BCC5-DFC8-BF28CBE4F1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1933108"/>
            <a:ext cx="192360" cy="192360"/>
          </a:xfrm>
          <a:prstGeom prst="rect">
            <a:avLst/>
          </a:prstGeom>
        </p:spPr>
      </p:pic>
      <p:sp>
        <p:nvSpPr>
          <p:cNvPr id="100" name="Text 8">
            <a:extLst>
              <a:ext uri="{FF2B5EF4-FFF2-40B4-BE49-F238E27FC236}">
                <a16:creationId xmlns:a16="http://schemas.microsoft.com/office/drawing/2014/main" id="{596BFF10-E747-CBCF-1AF0-863640167031}"/>
              </a:ext>
            </a:extLst>
          </p:cNvPr>
          <p:cNvSpPr/>
          <p:nvPr/>
        </p:nvSpPr>
        <p:spPr>
          <a:xfrm>
            <a:off x="687288" y="184640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Financials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1" name="Image 2" descr="icons/hourglass_muted.png">
            <a:extLst>
              <a:ext uri="{FF2B5EF4-FFF2-40B4-BE49-F238E27FC236}">
                <a16:creationId xmlns:a16="http://schemas.microsoft.com/office/drawing/2014/main" id="{63799384-0625-7B67-0466-C4A2D4212B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224" y="2408596"/>
            <a:ext cx="192360" cy="192360"/>
          </a:xfrm>
          <a:prstGeom prst="rect">
            <a:avLst/>
          </a:prstGeom>
        </p:spPr>
      </p:pic>
      <p:sp>
        <p:nvSpPr>
          <p:cNvPr id="102" name="Text 9">
            <a:extLst>
              <a:ext uri="{FF2B5EF4-FFF2-40B4-BE49-F238E27FC236}">
                <a16:creationId xmlns:a16="http://schemas.microsoft.com/office/drawing/2014/main" id="{C7F63167-0D17-1366-0266-25050367D04C}"/>
              </a:ext>
            </a:extLst>
          </p:cNvPr>
          <p:cNvSpPr/>
          <p:nvPr/>
        </p:nvSpPr>
        <p:spPr>
          <a:xfrm>
            <a:off x="687288" y="2321896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Cash &amp; Runway</a:t>
            </a:r>
            <a:endParaRPr lang="en-US" sz="850" dirty="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3" name="Image 3" descr="icons/chart_pie_muted.png">
            <a:extLst>
              <a:ext uri="{FF2B5EF4-FFF2-40B4-BE49-F238E27FC236}">
                <a16:creationId xmlns:a16="http://schemas.microsoft.com/office/drawing/2014/main" id="{52C67E82-5EDA-9AC9-163E-A8312097BA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388161"/>
            <a:ext cx="192360" cy="192360"/>
          </a:xfrm>
          <a:prstGeom prst="rect">
            <a:avLst/>
          </a:prstGeom>
        </p:spPr>
      </p:pic>
      <p:sp>
        <p:nvSpPr>
          <p:cNvPr id="104" name="Text 10">
            <a:extLst>
              <a:ext uri="{FF2B5EF4-FFF2-40B4-BE49-F238E27FC236}">
                <a16:creationId xmlns:a16="http://schemas.microsoft.com/office/drawing/2014/main" id="{E0FCBB8D-FDEE-8435-8580-51C3B20D65C3}"/>
              </a:ext>
            </a:extLst>
          </p:cNvPr>
          <p:cNvSpPr/>
          <p:nvPr/>
        </p:nvSpPr>
        <p:spPr>
          <a:xfrm>
            <a:off x="687288" y="2797384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KPI Dashboard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5" name="Image 4" descr="icons/balance_muted.png">
            <a:extLst>
              <a:ext uri="{FF2B5EF4-FFF2-40B4-BE49-F238E27FC236}">
                <a16:creationId xmlns:a16="http://schemas.microsoft.com/office/drawing/2014/main" id="{918B70AA-190B-2BA8-6D4E-ECE2B99B17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2914950"/>
            <a:ext cx="192360" cy="192360"/>
          </a:xfrm>
          <a:prstGeom prst="rect">
            <a:avLst/>
          </a:prstGeom>
        </p:spPr>
      </p:pic>
      <p:sp>
        <p:nvSpPr>
          <p:cNvPr id="106" name="Text 11">
            <a:extLst>
              <a:ext uri="{FF2B5EF4-FFF2-40B4-BE49-F238E27FC236}">
                <a16:creationId xmlns:a16="http://schemas.microsoft.com/office/drawing/2014/main" id="{D7CE864F-CB44-0C47-EBD6-50AB582386DD}"/>
              </a:ext>
            </a:extLst>
          </p:cNvPr>
          <p:cNvSpPr/>
          <p:nvPr/>
        </p:nvSpPr>
        <p:spPr>
          <a:xfrm>
            <a:off x="687288" y="3272872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Cap Table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7" name="Image 5" descr="icons/handshake_muted.png">
            <a:extLst>
              <a:ext uri="{FF2B5EF4-FFF2-40B4-BE49-F238E27FC236}">
                <a16:creationId xmlns:a16="http://schemas.microsoft.com/office/drawing/2014/main" id="{C97BC3B7-1271-4D86-94A9-75635697CD2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3835060"/>
            <a:ext cx="192360" cy="192360"/>
          </a:xfrm>
          <a:prstGeom prst="rect">
            <a:avLst/>
          </a:prstGeom>
        </p:spPr>
      </p:pic>
      <p:sp>
        <p:nvSpPr>
          <p:cNvPr id="108" name="Text 12">
            <a:extLst>
              <a:ext uri="{FF2B5EF4-FFF2-40B4-BE49-F238E27FC236}">
                <a16:creationId xmlns:a16="http://schemas.microsoft.com/office/drawing/2014/main" id="{AF7BC1F5-0AE1-C205-6689-A909CF03593B}"/>
              </a:ext>
            </a:extLst>
          </p:cNvPr>
          <p:cNvSpPr/>
          <p:nvPr/>
        </p:nvSpPr>
        <p:spPr>
          <a:xfrm>
            <a:off x="687288" y="3748360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>
                <a:solidFill>
                  <a:srgbClr val="A7A2CC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Highlights &amp; Asks</a:t>
            </a:r>
            <a:endParaRPr lang="en-US" sz="850">
              <a:latin typeface="Open Sauce Sans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9" name="Image 6" descr="icons/chart_line_muted.png">
            <a:extLst>
              <a:ext uri="{FF2B5EF4-FFF2-40B4-BE49-F238E27FC236}">
                <a16:creationId xmlns:a16="http://schemas.microsoft.com/office/drawing/2014/main" id="{5C85A7A0-64EB-892A-019B-9B4FBBF6566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076" y="4310548"/>
            <a:ext cx="192360" cy="192360"/>
          </a:xfrm>
          <a:prstGeom prst="rect">
            <a:avLst/>
          </a:prstGeom>
        </p:spPr>
      </p:pic>
      <p:sp>
        <p:nvSpPr>
          <p:cNvPr id="110" name="Text 13">
            <a:extLst>
              <a:ext uri="{FF2B5EF4-FFF2-40B4-BE49-F238E27FC236}">
                <a16:creationId xmlns:a16="http://schemas.microsoft.com/office/drawing/2014/main" id="{6DE8E528-01AC-931B-8839-46B373DADF09}"/>
              </a:ext>
            </a:extLst>
          </p:cNvPr>
          <p:cNvSpPr/>
          <p:nvPr/>
        </p:nvSpPr>
        <p:spPr>
          <a:xfrm>
            <a:off x="687288" y="4223848"/>
            <a:ext cx="868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>
                <a:solidFill>
                  <a:schemeClr val="bg1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Benchmarks</a:t>
            </a:r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DA645D4D-14AB-C106-D249-1B71A7B35A3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1515" y="263944"/>
            <a:ext cx="1340050" cy="477951"/>
          </a:xfrm>
          <a:prstGeom prst="rect">
            <a:avLst/>
          </a:prstGeom>
        </p:spPr>
      </p:pic>
      <p:sp>
        <p:nvSpPr>
          <p:cNvPr id="3" name="Text 21">
            <a:extLst>
              <a:ext uri="{FF2B5EF4-FFF2-40B4-BE49-F238E27FC236}">
                <a16:creationId xmlns:a16="http://schemas.microsoft.com/office/drawing/2014/main" id="{0A6229A4-78A2-184D-B1FC-67BF045D94E4}"/>
              </a:ext>
            </a:extLst>
          </p:cNvPr>
          <p:cNvSpPr/>
          <p:nvPr/>
        </p:nvSpPr>
        <p:spPr>
          <a:xfrm>
            <a:off x="2103120" y="15075"/>
            <a:ext cx="5029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030A0"/>
                </a:solidFill>
                <a:latin typeface="Open Sauce Sans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Benchmarks</a:t>
            </a:r>
          </a:p>
        </p:txBody>
      </p:sp>
    </p:spTree>
    <p:extLst>
      <p:ext uri="{BB962C8B-B14F-4D97-AF65-F5344CB8AC3E}">
        <p14:creationId xmlns:p14="http://schemas.microsoft.com/office/powerpoint/2010/main" val="3753844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07e3052f-dd80-493e-b073-5a9267ae3764" xsi:nil="true"/>
    <MigrationWizIdPermissionLevels xmlns="07e3052f-dd80-493e-b073-5a9267ae3764" xsi:nil="true"/>
    <_ip_UnifiedCompliancePolicyUIAction xmlns="http://schemas.microsoft.com/sharepoint/v3" xsi:nil="true"/>
    <lcf76f155ced4ddcb4097134ff3c332f1 xmlns="07e3052f-dd80-493e-b073-5a9267ae3764" xsi:nil="true"/>
    <lcf76f155ced4ddcb4097134ff3c332f0 xmlns="07e3052f-dd80-493e-b073-5a9267ae3764" xsi:nil="true"/>
    <MigrationWizIdSecurityGroups xmlns="07e3052f-dd80-493e-b073-5a9267ae3764" xsi:nil="true"/>
    <TaxCatchAll xmlns="0483de9d-17be-4fea-8983-d8f042caf2ff" xsi:nil="true"/>
    <MigrationWizIdVersion xmlns="07e3052f-dd80-493e-b073-5a9267ae3764" xsi:nil="true"/>
    <MigrationWizIdPermissions xmlns="07e3052f-dd80-493e-b073-5a9267ae3764" xsi:nil="true"/>
    <MigrationWizIdDocumentLibraryPermissions xmlns="07e3052f-dd80-493e-b073-5a9267ae3764" xsi:nil="true"/>
    <_ip_UnifiedCompliancePolicyProperties xmlns="http://schemas.microsoft.com/sharepoint/v3" xsi:nil="true"/>
    <lcf76f155ced4ddcb4097134ff3c332f xmlns="07e3052f-dd80-493e-b073-5a9267ae376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31DD586C3C1D4E900F32054B159C17" ma:contentTypeVersion="26" ma:contentTypeDescription="Create a new document." ma:contentTypeScope="" ma:versionID="d6824156a1794f5786e227717aa7136a">
  <xsd:schema xmlns:xsd="http://www.w3.org/2001/XMLSchema" xmlns:xs="http://www.w3.org/2001/XMLSchema" xmlns:p="http://schemas.microsoft.com/office/2006/metadata/properties" xmlns:ns1="http://schemas.microsoft.com/sharepoint/v3" xmlns:ns2="07e3052f-dd80-493e-b073-5a9267ae3764" xmlns:ns3="0483de9d-17be-4fea-8983-d8f042caf2ff" targetNamespace="http://schemas.microsoft.com/office/2006/metadata/properties" ma:root="true" ma:fieldsID="097424cf2a0ce2eb3fa73ead4348c854" ns1:_="" ns2:_="" ns3:_="">
    <xsd:import namespace="http://schemas.microsoft.com/sharepoint/v3"/>
    <xsd:import namespace="07e3052f-dd80-493e-b073-5a9267ae3764"/>
    <xsd:import namespace="0483de9d-17be-4fea-8983-d8f042caf2f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lcf76f155ced4ddcb4097134ff3c332f0" minOccurs="0"/>
                <xsd:element ref="ns2:lcf76f155ced4ddcb4097134ff3c332f1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e3052f-dd80-493e-b073-5a9267ae3764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igrationWizIdPermissionLevels" ma:index="1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3" nillable="true" ma:displayName="MigrationWizIdSecurityGroups" ma:internalName="MigrationWizIdSecurityGroups">
      <xsd:simpleType>
        <xsd:restriction base="dms:Text"/>
      </xsd:simpleType>
    </xsd:element>
    <xsd:element name="lcf76f155ced4ddcb4097134ff3c332f0" ma:index="14" nillable="true" ma:displayName="Image Tags_0" ma:hidden="true" ma:internalName="lcf76f155ced4ddcb4097134ff3c332f0" ma:readOnly="false">
      <xsd:simpleType>
        <xsd:restriction base="dms:Note"/>
      </xsd:simpleType>
    </xsd:element>
    <xsd:element name="lcf76f155ced4ddcb4097134ff3c332f1" ma:index="15" nillable="true" ma:displayName="Image Tags_0" ma:hidden="true" ma:internalName="lcf76f155ced4ddcb4097134ff3c332f1" ma:readOnly="false">
      <xsd:simpleType>
        <xsd:restriction base="dms:Note"/>
      </xsd:simple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71de680-0493-46ce-a329-1c3c79de96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83de9d-17be-4fea-8983-d8f042caf2ff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8eb097ad-acef-429e-b202-e38ca9c68dac}" ma:internalName="TaxCatchAll" ma:showField="CatchAllData" ma:web="0483de9d-17be-4fea-8983-d8f042caf2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BBBA05-BA97-483A-A5C0-9C33AA5D1C04}">
  <ds:schemaRefs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ddbc79d9-1707-4998-b2e2-90a05a6f39fa"/>
    <ds:schemaRef ds:uri="http://www.w3.org/XML/1998/namespace"/>
    <ds:schemaRef ds:uri="07e3052f-dd80-493e-b073-5a9267ae3764"/>
    <ds:schemaRef ds:uri="http://schemas.microsoft.com/sharepoint/v3"/>
    <ds:schemaRef ds:uri="0483de9d-17be-4fea-8983-d8f042caf2ff"/>
  </ds:schemaRefs>
</ds:datastoreItem>
</file>

<file path=customXml/itemProps2.xml><?xml version="1.0" encoding="utf-8"?>
<ds:datastoreItem xmlns:ds="http://schemas.openxmlformats.org/officeDocument/2006/customXml" ds:itemID="{3B94E83E-572A-4249-86D4-D3F9C96FF5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4B803C-1DBB-4094-A147-B08BEB55EC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7e3052f-dd80-493e-b073-5a9267ae3764"/>
    <ds:schemaRef ds:uri="0483de9d-17be-4fea-8983-d8f042caf2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726</Words>
  <Application>Microsoft Office PowerPoint</Application>
  <PresentationFormat>Widescreen</PresentationFormat>
  <Paragraphs>263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Balaji K</cp:lastModifiedBy>
  <cp:revision>6</cp:revision>
  <dcterms:created xsi:type="dcterms:W3CDTF">2026-08-03T05:33:45Z</dcterms:created>
  <dcterms:modified xsi:type="dcterms:W3CDTF">2026-09-11T07:11:50Z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0x0101008031DD586C3C1D4E900F32054B159C17</vt:lpwstr>
  </property>
</Properties>
</file>