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724" r:id="rId2"/>
    <p:sldMasterId id="2147483661" r:id="rId3"/>
  </p:sldMasterIdLst>
  <p:notesMasterIdLst>
    <p:notesMasterId r:id="rId43"/>
  </p:notesMasterIdLst>
  <p:handoutMasterIdLst>
    <p:handoutMasterId r:id="rId44"/>
  </p:handoutMasterIdLst>
  <p:sldIdLst>
    <p:sldId id="257" r:id="rId4"/>
    <p:sldId id="268" r:id="rId5"/>
    <p:sldId id="270" r:id="rId6"/>
    <p:sldId id="271" r:id="rId7"/>
    <p:sldId id="284" r:id="rId8"/>
    <p:sldId id="285"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6" r:id="rId22"/>
    <p:sldId id="287" r:id="rId23"/>
    <p:sldId id="288" r:id="rId24"/>
    <p:sldId id="289" r:id="rId25"/>
    <p:sldId id="290" r:id="rId26"/>
    <p:sldId id="291" r:id="rId27"/>
    <p:sldId id="293" r:id="rId28"/>
    <p:sldId id="292"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258" r:id="rId4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0AE0C144-F469-D14A-BF2D-E9CDAF4E14C5}">
          <p14:sldIdLst>
            <p14:sldId id="257"/>
          </p14:sldIdLst>
        </p14:section>
        <p14:section name="Content" id="{21437E3C-4D68-BA4D-9156-A7BBA7F330B0}">
          <p14:sldIdLst>
            <p14:sldId id="268"/>
            <p14:sldId id="270"/>
            <p14:sldId id="271"/>
            <p14:sldId id="284"/>
            <p14:sldId id="285"/>
            <p14:sldId id="272"/>
            <p14:sldId id="273"/>
            <p14:sldId id="274"/>
            <p14:sldId id="275"/>
            <p14:sldId id="276"/>
            <p14:sldId id="277"/>
            <p14:sldId id="278"/>
            <p14:sldId id="279"/>
            <p14:sldId id="280"/>
            <p14:sldId id="281"/>
            <p14:sldId id="282"/>
            <p14:sldId id="283"/>
            <p14:sldId id="286"/>
            <p14:sldId id="287"/>
            <p14:sldId id="288"/>
            <p14:sldId id="289"/>
            <p14:sldId id="290"/>
            <p14:sldId id="291"/>
            <p14:sldId id="293"/>
            <p14:sldId id="292"/>
            <p14:sldId id="294"/>
            <p14:sldId id="295"/>
            <p14:sldId id="296"/>
            <p14:sldId id="297"/>
            <p14:sldId id="298"/>
            <p14:sldId id="299"/>
            <p14:sldId id="300"/>
            <p14:sldId id="301"/>
            <p14:sldId id="302"/>
            <p14:sldId id="303"/>
            <p14:sldId id="304"/>
            <p14:sldId id="305"/>
          </p14:sldIdLst>
        </p14:section>
        <p14:section name="End Slide" id="{F7B6AB3E-0291-4D46-AA56-7CCAD42E78EC}">
          <p14:sldIdLst>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5AD"/>
    <a:srgbClr val="2530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6"/>
    <p:restoredTop sz="94622"/>
  </p:normalViewPr>
  <p:slideViewPr>
    <p:cSldViewPr snapToGrid="0" snapToObjects="1">
      <p:cViewPr varScale="1">
        <p:scale>
          <a:sx n="79" d="100"/>
          <a:sy n="79" d="100"/>
        </p:scale>
        <p:origin x="1498" y="62"/>
      </p:cViewPr>
      <p:guideLst/>
    </p:cSldViewPr>
  </p:slid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71B4CA4-D31B-4172-91F5-A20079B75FCE}"/>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FAD94F4C-85F1-4169-885B-B59F515B44AD}"/>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E88A82D-3523-400D-93E9-C40A43D70D00}" type="datetimeFigureOut">
              <a:rPr lang="en-AU" smtClean="0"/>
              <a:t>10/07/2019</a:t>
            </a:fld>
            <a:endParaRPr lang="en-AU"/>
          </a:p>
        </p:txBody>
      </p:sp>
      <p:sp>
        <p:nvSpPr>
          <p:cNvPr id="4" name="Footer Placeholder 3">
            <a:extLst>
              <a:ext uri="{FF2B5EF4-FFF2-40B4-BE49-F238E27FC236}">
                <a16:creationId xmlns:a16="http://schemas.microsoft.com/office/drawing/2014/main" id="{68ECB643-ABA5-4FE1-AB33-7D0C9681CC4F}"/>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9649C8E2-0681-4611-9452-9F28AF6A4C9C}"/>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4990B91-1D8A-4B1A-AFC7-CB1D68A291C7}" type="slidenum">
              <a:rPr lang="en-AU" smtClean="0"/>
              <a:t>‹#›</a:t>
            </a:fld>
            <a:endParaRPr lang="en-AU"/>
          </a:p>
        </p:txBody>
      </p:sp>
    </p:spTree>
    <p:extLst>
      <p:ext uri="{BB962C8B-B14F-4D97-AF65-F5344CB8AC3E}">
        <p14:creationId xmlns:p14="http://schemas.microsoft.com/office/powerpoint/2010/main" val="3358723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E4ACE5C-F903-485E-A1A9-22511193A1F6}" type="datetimeFigureOut">
              <a:rPr lang="en-AU" smtClean="0"/>
              <a:t>10/07/2019</a:t>
            </a:fld>
            <a:endParaRPr lang="en-AU"/>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5D5DF76-4A51-454F-BAC6-7286A61423F2}" type="slidenum">
              <a:rPr lang="en-AU" smtClean="0"/>
              <a:t>‹#›</a:t>
            </a:fld>
            <a:endParaRPr lang="en-AU"/>
          </a:p>
        </p:txBody>
      </p:sp>
    </p:spTree>
    <p:extLst>
      <p:ext uri="{BB962C8B-B14F-4D97-AF65-F5344CB8AC3E}">
        <p14:creationId xmlns:p14="http://schemas.microsoft.com/office/powerpoint/2010/main" val="1190163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347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34270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28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878313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8772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6111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809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794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03903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90805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4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134653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25201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7487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92069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36078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AD25E1-CBB5-2C46-B1F2-D3896A74FE33}"/>
              </a:ext>
            </a:extLst>
          </p:cNvPr>
          <p:cNvPicPr>
            <a:picLocks noChangeAspect="1"/>
          </p:cNvPicPr>
          <p:nvPr userDrawn="1"/>
        </p:nvPicPr>
        <p:blipFill>
          <a:blip r:embed="rId4"/>
          <a:stretch>
            <a:fillRect/>
          </a:stretch>
        </p:blipFill>
        <p:spPr>
          <a:xfrm>
            <a:off x="0" y="-6704"/>
            <a:ext cx="9144000" cy="6864704"/>
          </a:xfrm>
          <a:prstGeom prst="rect">
            <a:avLst/>
          </a:prstGeom>
        </p:spPr>
      </p:pic>
    </p:spTree>
    <p:extLst>
      <p:ext uri="{BB962C8B-B14F-4D97-AF65-F5344CB8AC3E}">
        <p14:creationId xmlns:p14="http://schemas.microsoft.com/office/powerpoint/2010/main" val="3488205734"/>
      </p:ext>
    </p:extLst>
  </p:cSld>
  <p:clrMap bg1="lt1" tx1="dk1" bg2="lt2" tx2="dk2" accent1="accent1" accent2="accent2" accent3="accent3" accent4="accent4" accent5="accent5" accent6="accent6" hlink="hlink" folHlink="folHlink"/>
  <p:sldLayoutIdLst>
    <p:sldLayoutId id="2147483711" r:id="rId1"/>
    <p:sldLayoutId id="2147483749" r:id="rId2"/>
  </p:sldLayoutIdLst>
  <p:hf hdr="0" ftr="0" dt="0"/>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C3ED8D-3706-CA40-A59A-3F5A0775EE28}"/>
              </a:ext>
            </a:extLst>
          </p:cNvPr>
          <p:cNvPicPr>
            <a:picLocks noChangeAspect="1"/>
          </p:cNvPicPr>
          <p:nvPr userDrawn="1"/>
        </p:nvPicPr>
        <p:blipFill>
          <a:blip r:embed="rId13"/>
          <a:stretch>
            <a:fillRect/>
          </a:stretch>
        </p:blipFill>
        <p:spPr>
          <a:xfrm>
            <a:off x="-1" y="-5137"/>
            <a:ext cx="9141913" cy="6863137"/>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708747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hdr="0" ftr="0" dt="0"/>
  <p:txStyles>
    <p:titleStyle>
      <a:lvl1pPr algn="l" defTabSz="914400" rtl="0" eaLnBrk="1" latinLnBrk="0" hangingPunct="1">
        <a:lnSpc>
          <a:spcPct val="90000"/>
        </a:lnSpc>
        <a:spcBef>
          <a:spcPct val="0"/>
        </a:spcBef>
        <a:buNone/>
        <a:defRPr sz="3100" b="1" i="0" kern="1200">
          <a:solidFill>
            <a:srgbClr val="253058"/>
          </a:solidFill>
          <a:latin typeface="MetaPlusBold-Roman"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300" b="1" i="0" kern="1200">
          <a:solidFill>
            <a:srgbClr val="0095AD"/>
          </a:solidFill>
          <a:latin typeface="MetaPlusBold-Roman"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500" b="0" i="0" kern="1200">
          <a:solidFill>
            <a:srgbClr val="0095AD"/>
          </a:solidFill>
          <a:latin typeface="MetaPlusBook-Roman"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100" kern="1200">
          <a:solidFill>
            <a:srgbClr val="253058"/>
          </a:solidFill>
          <a:latin typeface="+mn-lt"/>
          <a:ea typeface="+mn-ea"/>
          <a:cs typeface="+mn-cs"/>
        </a:defRPr>
      </a:lvl3pPr>
      <a:lvl4pPr marL="1600200" indent="-228600" algn="l" defTabSz="914400" rtl="0" eaLnBrk="1" latinLnBrk="0" hangingPunct="1">
        <a:lnSpc>
          <a:spcPct val="90000"/>
        </a:lnSpc>
        <a:spcBef>
          <a:spcPts val="500"/>
        </a:spcBef>
        <a:buClr>
          <a:srgbClr val="0095AD"/>
        </a:buClr>
        <a:buFont typeface="Arial" panose="020B0604020202020204" pitchFamily="34" charset="0"/>
        <a:buChar char="•"/>
        <a:defRPr sz="1100" kern="1200">
          <a:solidFill>
            <a:srgbClr val="25305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25305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AD25E1-CBB5-2C46-B1F2-D3896A74FE33}"/>
              </a:ext>
            </a:extLst>
          </p:cNvPr>
          <p:cNvPicPr>
            <a:picLocks noChangeAspect="1"/>
          </p:cNvPicPr>
          <p:nvPr userDrawn="1"/>
        </p:nvPicPr>
        <p:blipFill>
          <a:blip r:embed="rId3"/>
          <a:stretch>
            <a:fillRect/>
          </a:stretch>
        </p:blipFill>
        <p:spPr>
          <a:xfrm>
            <a:off x="1" y="-6703"/>
            <a:ext cx="9144000" cy="6864704"/>
          </a:xfrm>
          <a:prstGeom prst="rect">
            <a:avLst/>
          </a:prstGeom>
        </p:spPr>
      </p:pic>
    </p:spTree>
    <p:extLst>
      <p:ext uri="{BB962C8B-B14F-4D97-AF65-F5344CB8AC3E}">
        <p14:creationId xmlns:p14="http://schemas.microsoft.com/office/powerpoint/2010/main" val="2465303992"/>
      </p:ext>
    </p:extLst>
  </p:cSld>
  <p:clrMap bg1="lt1" tx1="dk1" bg2="lt2" tx2="dk2" accent1="accent1" accent2="accent2" accent3="accent3" accent4="accent4" accent5="accent5" accent6="accent6" hlink="hlink" folHlink="folHlink"/>
  <p:sldLayoutIdLst>
    <p:sldLayoutId id="2147483710" r:id="rId1"/>
  </p:sldLayoutIdLst>
  <p:hf hdr="0" ftr="0" dt="0"/>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sclqld.org.au/caselaw/QMHC"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1416E0-65FC-434B-A835-1863FC251A3A}"/>
              </a:ext>
            </a:extLst>
          </p:cNvPr>
          <p:cNvSpPr txBox="1"/>
          <p:nvPr/>
        </p:nvSpPr>
        <p:spPr>
          <a:xfrm>
            <a:off x="413885" y="415846"/>
            <a:ext cx="6737685" cy="677108"/>
          </a:xfrm>
          <a:prstGeom prst="rect">
            <a:avLst/>
          </a:prstGeom>
          <a:noFill/>
        </p:spPr>
        <p:txBody>
          <a:bodyPr wrap="square" rtlCol="0">
            <a:spAutoFit/>
          </a:bodyPr>
          <a:lstStyle/>
          <a:p>
            <a:r>
              <a:rPr lang="en-AU" sz="3800" b="1" dirty="0"/>
              <a:t>Refresher: MHC Cases</a:t>
            </a:r>
          </a:p>
        </p:txBody>
      </p:sp>
      <p:sp>
        <p:nvSpPr>
          <p:cNvPr id="4" name="TextBox 3">
            <a:extLst>
              <a:ext uri="{FF2B5EF4-FFF2-40B4-BE49-F238E27FC236}">
                <a16:creationId xmlns:a16="http://schemas.microsoft.com/office/drawing/2014/main" id="{1265CC65-84FB-462A-BFC2-C8FA476003A9}"/>
              </a:ext>
            </a:extLst>
          </p:cNvPr>
          <p:cNvSpPr txBox="1"/>
          <p:nvPr/>
        </p:nvSpPr>
        <p:spPr>
          <a:xfrm>
            <a:off x="5141528" y="5998380"/>
            <a:ext cx="3782728" cy="646331"/>
          </a:xfrm>
          <a:prstGeom prst="rect">
            <a:avLst/>
          </a:prstGeom>
          <a:noFill/>
        </p:spPr>
        <p:txBody>
          <a:bodyPr wrap="square" rtlCol="0">
            <a:spAutoFit/>
          </a:bodyPr>
          <a:lstStyle/>
          <a:p>
            <a:r>
              <a:rPr lang="en-AU" b="1" dirty="0"/>
              <a:t>For MHRT Member training only</a:t>
            </a:r>
          </a:p>
          <a:p>
            <a:r>
              <a:rPr lang="en-AU" b="1" dirty="0"/>
              <a:t>July 2019</a:t>
            </a:r>
          </a:p>
        </p:txBody>
      </p:sp>
      <p:sp>
        <p:nvSpPr>
          <p:cNvPr id="3" name="TextBox 2">
            <a:extLst>
              <a:ext uri="{FF2B5EF4-FFF2-40B4-BE49-F238E27FC236}">
                <a16:creationId xmlns:a16="http://schemas.microsoft.com/office/drawing/2014/main" id="{9B812835-EC19-4143-B045-B9398048D29D}"/>
              </a:ext>
            </a:extLst>
          </p:cNvPr>
          <p:cNvSpPr txBox="1"/>
          <p:nvPr/>
        </p:nvSpPr>
        <p:spPr>
          <a:xfrm>
            <a:off x="413885" y="1097527"/>
            <a:ext cx="6916366" cy="369332"/>
          </a:xfrm>
          <a:prstGeom prst="rect">
            <a:avLst/>
          </a:prstGeom>
          <a:noFill/>
        </p:spPr>
        <p:txBody>
          <a:bodyPr wrap="square" rtlCol="0">
            <a:spAutoFit/>
          </a:bodyPr>
          <a:lstStyle/>
          <a:p>
            <a:r>
              <a:rPr lang="en-AU" dirty="0"/>
              <a:t>Presenter: Virginia Ryan, Deputy President </a:t>
            </a:r>
          </a:p>
        </p:txBody>
      </p:sp>
    </p:spTree>
    <p:extLst>
      <p:ext uri="{BB962C8B-B14F-4D97-AF65-F5344CB8AC3E}">
        <p14:creationId xmlns:p14="http://schemas.microsoft.com/office/powerpoint/2010/main" val="3130984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0B5D9-8D51-40DD-9869-E077EBDE4D08}"/>
              </a:ext>
            </a:extLst>
          </p:cNvPr>
          <p:cNvSpPr>
            <a:spLocks noGrp="1"/>
          </p:cNvSpPr>
          <p:nvPr>
            <p:ph type="title"/>
          </p:nvPr>
        </p:nvSpPr>
        <p:spPr/>
        <p:txBody>
          <a:bodyPr/>
          <a:lstStyle/>
          <a:p>
            <a:pPr algn="ctr"/>
            <a:r>
              <a:rPr lang="en-AU" dirty="0"/>
              <a:t>AG for the State of Qld v THL</a:t>
            </a:r>
          </a:p>
        </p:txBody>
      </p:sp>
      <p:sp>
        <p:nvSpPr>
          <p:cNvPr id="3" name="Content Placeholder 2">
            <a:extLst>
              <a:ext uri="{FF2B5EF4-FFF2-40B4-BE49-F238E27FC236}">
                <a16:creationId xmlns:a16="http://schemas.microsoft.com/office/drawing/2014/main" id="{40AF68D0-A90B-4613-87B8-1D1E6982EDAD}"/>
              </a:ext>
            </a:extLst>
          </p:cNvPr>
          <p:cNvSpPr>
            <a:spLocks noGrp="1"/>
          </p:cNvSpPr>
          <p:nvPr>
            <p:ph idx="1"/>
          </p:nvPr>
        </p:nvSpPr>
        <p:spPr>
          <a:xfrm>
            <a:off x="628650" y="1690689"/>
            <a:ext cx="7886700" cy="4351338"/>
          </a:xfrm>
        </p:spPr>
        <p:txBody>
          <a:bodyPr>
            <a:normAutofit fontScale="92500" lnSpcReduction="10000"/>
          </a:bodyPr>
          <a:lstStyle/>
          <a:p>
            <a:r>
              <a:rPr lang="en-AU" dirty="0"/>
              <a:t>Tribunal hearing:</a:t>
            </a:r>
          </a:p>
          <a:p>
            <a:pPr marL="342900" indent="-342900">
              <a:buFont typeface="Arial" panose="020B0604020202020204" pitchFamily="34" charset="0"/>
              <a:buChar char="•"/>
            </a:pPr>
            <a:r>
              <a:rPr lang="en-AU" b="0" dirty="0"/>
              <a:t>MHRT approved overnight leave on 2 consecutive nights at his sister’s residence (living at that residence were his sister, her husband and five children).</a:t>
            </a:r>
          </a:p>
          <a:p>
            <a:pPr marL="342900" indent="-342900">
              <a:buFont typeface="Arial" panose="020B0604020202020204" pitchFamily="34" charset="0"/>
              <a:buChar char="•"/>
            </a:pPr>
            <a:r>
              <a:rPr lang="en-AU" b="0" dirty="0"/>
              <a:t>THL’s consultant psychiatrist and regular registrar were not available to give evidence.</a:t>
            </a:r>
          </a:p>
          <a:p>
            <a:pPr marL="342900" indent="-342900">
              <a:buFont typeface="Arial" panose="020B0604020202020204" pitchFamily="34" charset="0"/>
              <a:buChar char="•"/>
            </a:pPr>
            <a:r>
              <a:rPr lang="en-AU" b="0" dirty="0"/>
              <a:t>MHRT heard from a doctor – Dr Bower - who had been asked to stand in place of regular registrar.</a:t>
            </a:r>
          </a:p>
          <a:p>
            <a:pPr marL="342900" indent="-342900">
              <a:buFont typeface="Arial" panose="020B0604020202020204" pitchFamily="34" charset="0"/>
              <a:buChar char="•"/>
            </a:pPr>
            <a:r>
              <a:rPr lang="en-AU" b="0" dirty="0"/>
              <a:t>Dr Bower gave evidence of THL’s history, responses to graduated leave and present medication. </a:t>
            </a:r>
          </a:p>
          <a:p>
            <a:pPr marL="342900" indent="-342900">
              <a:buFont typeface="Arial" panose="020B0604020202020204" pitchFamily="34" charset="0"/>
              <a:buChar char="•"/>
            </a:pPr>
            <a:r>
              <a:rPr lang="en-AU" b="0" dirty="0"/>
              <a:t>Dr Bower said: </a:t>
            </a:r>
          </a:p>
          <a:p>
            <a:pPr marL="800100" lvl="1" indent="-342900">
              <a:buFont typeface="Arial" panose="020B0604020202020204" pitchFamily="34" charset="0"/>
              <a:buChar char="•"/>
            </a:pPr>
            <a:r>
              <a:rPr lang="en-AU" b="0" dirty="0"/>
              <a:t>THL had been accessing LCT without incident.</a:t>
            </a:r>
          </a:p>
          <a:p>
            <a:pPr marL="800100" lvl="1" indent="-342900">
              <a:buFont typeface="Arial" panose="020B0604020202020204" pitchFamily="34" charset="0"/>
              <a:buChar char="•"/>
            </a:pPr>
            <a:r>
              <a:rPr lang="en-AU" dirty="0"/>
              <a:t>THL still experienced auditory hallucinations, which were derogatory, not command.</a:t>
            </a:r>
          </a:p>
          <a:p>
            <a:pPr marL="800100" lvl="1" indent="-342900">
              <a:buFont typeface="Arial" panose="020B0604020202020204" pitchFamily="34" charset="0"/>
              <a:buChar char="•"/>
            </a:pPr>
            <a:r>
              <a:rPr lang="en-AU" b="0" dirty="0"/>
              <a:t>The presence of the hallucinations raised THL’s risk.</a:t>
            </a:r>
          </a:p>
        </p:txBody>
      </p:sp>
    </p:spTree>
    <p:extLst>
      <p:ext uri="{BB962C8B-B14F-4D97-AF65-F5344CB8AC3E}">
        <p14:creationId xmlns:p14="http://schemas.microsoft.com/office/powerpoint/2010/main" val="179886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60524-4B4F-4A0F-ABAC-2F0B8BAD0106}"/>
              </a:ext>
            </a:extLst>
          </p:cNvPr>
          <p:cNvSpPr>
            <a:spLocks noGrp="1"/>
          </p:cNvSpPr>
          <p:nvPr>
            <p:ph type="title"/>
          </p:nvPr>
        </p:nvSpPr>
        <p:spPr/>
        <p:txBody>
          <a:bodyPr/>
          <a:lstStyle/>
          <a:p>
            <a:pPr algn="ctr"/>
            <a:r>
              <a:rPr lang="en-AU" dirty="0"/>
              <a:t>AG for the State of Qld v THL</a:t>
            </a:r>
          </a:p>
        </p:txBody>
      </p:sp>
      <p:sp>
        <p:nvSpPr>
          <p:cNvPr id="3" name="Content Placeholder 2">
            <a:extLst>
              <a:ext uri="{FF2B5EF4-FFF2-40B4-BE49-F238E27FC236}">
                <a16:creationId xmlns:a16="http://schemas.microsoft.com/office/drawing/2014/main" id="{6A72749A-9F0B-4135-8069-0FFE25EC4108}"/>
              </a:ext>
            </a:extLst>
          </p:cNvPr>
          <p:cNvSpPr>
            <a:spLocks noGrp="1"/>
          </p:cNvSpPr>
          <p:nvPr>
            <p:ph idx="1"/>
          </p:nvPr>
        </p:nvSpPr>
        <p:spPr/>
        <p:txBody>
          <a:bodyPr>
            <a:normAutofit lnSpcReduction="10000"/>
          </a:bodyPr>
          <a:lstStyle/>
          <a:p>
            <a:r>
              <a:rPr lang="en-AU" sz="1800" dirty="0"/>
              <a:t>Tribunal decision:</a:t>
            </a:r>
          </a:p>
          <a:p>
            <a:pPr marL="342900" indent="-342900">
              <a:buFont typeface="Arial" panose="020B0604020202020204" pitchFamily="34" charset="0"/>
              <a:buChar char="•"/>
            </a:pPr>
            <a:r>
              <a:rPr lang="en-AU" sz="1800" b="0" dirty="0"/>
              <a:t>MHRT noted that while Treating Team were not requesting any changes to LCT, there was ambiguity in wording of current conditions which would allow interpretation of 2 consecutive nights of leave, twice per week – that is, 4 nights in any one week.</a:t>
            </a:r>
          </a:p>
          <a:p>
            <a:pPr marL="342900" indent="-342900">
              <a:buFont typeface="Arial" panose="020B0604020202020204" pitchFamily="34" charset="0"/>
              <a:buChar char="•"/>
            </a:pPr>
            <a:r>
              <a:rPr lang="en-AU" sz="1800" b="0" dirty="0"/>
              <a:t>MHRT noted the following as relevant to their decision:</a:t>
            </a:r>
          </a:p>
          <a:p>
            <a:pPr marL="800100" lvl="1" indent="-342900">
              <a:buFont typeface="Arial" panose="020B0604020202020204" pitchFamily="34" charset="0"/>
              <a:buChar char="•"/>
            </a:pPr>
            <a:r>
              <a:rPr lang="en-AU" sz="1600" dirty="0"/>
              <a:t>THL’s rehabilitation needs.</a:t>
            </a:r>
          </a:p>
          <a:p>
            <a:pPr marL="800100" lvl="1" indent="-342900">
              <a:buFont typeface="Arial" panose="020B0604020202020204" pitchFamily="34" charset="0"/>
              <a:buChar char="•"/>
            </a:pPr>
            <a:r>
              <a:rPr lang="en-AU" sz="1600" b="0" dirty="0"/>
              <a:t>THL’s current mental state.</a:t>
            </a:r>
          </a:p>
          <a:p>
            <a:pPr marL="800100" lvl="1" indent="-342900">
              <a:buFont typeface="Arial" panose="020B0604020202020204" pitchFamily="34" charset="0"/>
              <a:buChar char="•"/>
            </a:pPr>
            <a:r>
              <a:rPr lang="en-AU" sz="1600" dirty="0"/>
              <a:t>THL’s leave closely monitored by staff. Subject to urine drug screens (negative).</a:t>
            </a:r>
          </a:p>
          <a:p>
            <a:pPr marL="800100" lvl="1" indent="-342900">
              <a:buFont typeface="Arial" panose="020B0604020202020204" pitchFamily="34" charset="0"/>
              <a:buChar char="•"/>
            </a:pPr>
            <a:r>
              <a:rPr lang="en-AU" sz="1600" b="0" dirty="0"/>
              <a:t>THL had been exercising leave without incident.</a:t>
            </a:r>
          </a:p>
          <a:p>
            <a:pPr marL="800100" lvl="1" indent="-342900">
              <a:buFont typeface="Arial" panose="020B0604020202020204" pitchFamily="34" charset="0"/>
              <a:buChar char="•"/>
            </a:pPr>
            <a:r>
              <a:rPr lang="en-AU" sz="1600" dirty="0"/>
              <a:t>Family is supportive and are a protective factor.</a:t>
            </a:r>
          </a:p>
          <a:p>
            <a:pPr marL="800100" lvl="1" indent="-342900">
              <a:buFont typeface="Arial" panose="020B0604020202020204" pitchFamily="34" charset="0"/>
              <a:buChar char="•"/>
            </a:pPr>
            <a:r>
              <a:rPr lang="en-AU" sz="1600" b="0" dirty="0"/>
              <a:t>THL compliant with treatment and willing to continue. </a:t>
            </a:r>
          </a:p>
          <a:p>
            <a:pPr marL="800100" lvl="1" indent="-342900">
              <a:buFont typeface="Arial" panose="020B0604020202020204" pitchFamily="34" charset="0"/>
              <a:buChar char="•"/>
            </a:pPr>
            <a:r>
              <a:rPr lang="en-AU" sz="1600" dirty="0"/>
              <a:t>THL is aware leave is cancelled should he not comply with conditions.</a:t>
            </a:r>
          </a:p>
          <a:p>
            <a:pPr marL="800100" lvl="1" indent="-342900">
              <a:buFont typeface="Arial" panose="020B0604020202020204" pitchFamily="34" charset="0"/>
              <a:buChar char="•"/>
            </a:pPr>
            <a:r>
              <a:rPr lang="en-AU" sz="1600" b="0" dirty="0"/>
              <a:t>THL does not represent an unacceptable risk of aggression and violence with currently level of monitoring, treatment and support.</a:t>
            </a:r>
          </a:p>
        </p:txBody>
      </p:sp>
    </p:spTree>
    <p:extLst>
      <p:ext uri="{BB962C8B-B14F-4D97-AF65-F5344CB8AC3E}">
        <p14:creationId xmlns:p14="http://schemas.microsoft.com/office/powerpoint/2010/main" val="4046055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D8EE5-3B48-4FBD-B833-67C5B8240892}"/>
              </a:ext>
            </a:extLst>
          </p:cNvPr>
          <p:cNvSpPr>
            <a:spLocks noGrp="1"/>
          </p:cNvSpPr>
          <p:nvPr>
            <p:ph type="title"/>
          </p:nvPr>
        </p:nvSpPr>
        <p:spPr/>
        <p:txBody>
          <a:bodyPr/>
          <a:lstStyle/>
          <a:p>
            <a:pPr algn="ctr"/>
            <a:r>
              <a:rPr lang="en-AU" dirty="0"/>
              <a:t>AG for the State of Qld v THL</a:t>
            </a:r>
            <a:endParaRPr lang="en-AU" b="0" dirty="0"/>
          </a:p>
        </p:txBody>
      </p:sp>
      <p:sp>
        <p:nvSpPr>
          <p:cNvPr id="3" name="Content Placeholder 2">
            <a:extLst>
              <a:ext uri="{FF2B5EF4-FFF2-40B4-BE49-F238E27FC236}">
                <a16:creationId xmlns:a16="http://schemas.microsoft.com/office/drawing/2014/main" id="{796D8756-A1DD-4E2F-8578-D735B239925D}"/>
              </a:ext>
            </a:extLst>
          </p:cNvPr>
          <p:cNvSpPr>
            <a:spLocks noGrp="1"/>
          </p:cNvSpPr>
          <p:nvPr>
            <p:ph idx="1"/>
          </p:nvPr>
        </p:nvSpPr>
        <p:spPr/>
        <p:txBody>
          <a:bodyPr/>
          <a:lstStyle/>
          <a:p>
            <a:r>
              <a:rPr lang="en-AU" dirty="0"/>
              <a:t>Appeal submissions:</a:t>
            </a:r>
          </a:p>
          <a:p>
            <a:pPr marL="342900" indent="-342900">
              <a:buFont typeface="Arial" panose="020B0604020202020204" pitchFamily="34" charset="0"/>
              <a:buChar char="•"/>
            </a:pPr>
            <a:r>
              <a:rPr lang="en-AU" b="0" dirty="0"/>
              <a:t>Attorney-General:</a:t>
            </a:r>
          </a:p>
          <a:p>
            <a:pPr marL="800100" lvl="1" indent="-342900">
              <a:buFont typeface="Arial" panose="020B0604020202020204" pitchFamily="34" charset="0"/>
              <a:buChar char="•"/>
            </a:pPr>
            <a:r>
              <a:rPr lang="en-AU" dirty="0"/>
              <a:t>Tribunal could not be satisfied to the requisite standard that approving overnight leave for 2 consecutive nights was appropriate due to unacceptable risk.</a:t>
            </a:r>
          </a:p>
          <a:p>
            <a:pPr marL="800100" lvl="1" indent="-342900">
              <a:buFont typeface="Arial" panose="020B0604020202020204" pitchFamily="34" charset="0"/>
              <a:buChar char="•"/>
            </a:pPr>
            <a:r>
              <a:rPr lang="en-AU" b="0" dirty="0"/>
              <a:t>It was insufficient for the Tribunal to rely upon evidence from a registrar, and in particular, a registra</a:t>
            </a:r>
            <a:r>
              <a:rPr lang="en-AU" dirty="0"/>
              <a:t>r who was not involved in the day to day care of the patient.</a:t>
            </a:r>
          </a:p>
          <a:p>
            <a:pPr marL="342900" indent="-342900">
              <a:buFont typeface="Arial" panose="020B0604020202020204" pitchFamily="34" charset="0"/>
              <a:buChar char="•"/>
            </a:pPr>
            <a:r>
              <a:rPr lang="en-AU" b="0" dirty="0"/>
              <a:t>Director of Mental Health:</a:t>
            </a:r>
          </a:p>
          <a:p>
            <a:pPr marL="800100" lvl="1" indent="-342900">
              <a:buFont typeface="Arial" panose="020B0604020202020204" pitchFamily="34" charset="0"/>
              <a:buChar char="•"/>
            </a:pPr>
            <a:r>
              <a:rPr lang="en-AU" dirty="0"/>
              <a:t>Impractical to require the treating psychiatrist to give evidence at every hearing.</a:t>
            </a:r>
          </a:p>
          <a:p>
            <a:pPr marL="800100" lvl="1" indent="-342900">
              <a:buFont typeface="Arial" panose="020B0604020202020204" pitchFamily="34" charset="0"/>
              <a:buChar char="•"/>
            </a:pPr>
            <a:r>
              <a:rPr lang="en-AU" b="0" dirty="0"/>
              <a:t>Appropriate for MHRT to receive evidence from a registrar</a:t>
            </a:r>
            <a:r>
              <a:rPr lang="en-AU" dirty="0"/>
              <a:t>, as that registrar’s evidence represented the view of the treating team, including the treating psychiatrist.</a:t>
            </a:r>
          </a:p>
          <a:p>
            <a:pPr marL="342900" indent="-342900">
              <a:buFont typeface="Arial" panose="020B0604020202020204" pitchFamily="34" charset="0"/>
              <a:buChar char="•"/>
            </a:pPr>
            <a:r>
              <a:rPr lang="en-AU" b="0" dirty="0"/>
              <a:t>THL’s legal representative:</a:t>
            </a:r>
          </a:p>
          <a:p>
            <a:pPr marL="800100" lvl="1" indent="-342900">
              <a:buFont typeface="Arial" panose="020B0604020202020204" pitchFamily="34" charset="0"/>
              <a:buChar char="•"/>
            </a:pPr>
            <a:r>
              <a:rPr lang="en-AU" dirty="0"/>
              <a:t>Evidence before the MHRT and MHC amply justified the Tribunal’s decision</a:t>
            </a:r>
            <a:endParaRPr lang="en-AU" b="0" dirty="0"/>
          </a:p>
        </p:txBody>
      </p:sp>
    </p:spTree>
    <p:extLst>
      <p:ext uri="{BB962C8B-B14F-4D97-AF65-F5344CB8AC3E}">
        <p14:creationId xmlns:p14="http://schemas.microsoft.com/office/powerpoint/2010/main" val="3612457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FB155-282F-474C-AACB-FDFF5FBBF870}"/>
              </a:ext>
            </a:extLst>
          </p:cNvPr>
          <p:cNvSpPr>
            <a:spLocks noGrp="1"/>
          </p:cNvSpPr>
          <p:nvPr>
            <p:ph type="title"/>
          </p:nvPr>
        </p:nvSpPr>
        <p:spPr/>
        <p:txBody>
          <a:bodyPr/>
          <a:lstStyle/>
          <a:p>
            <a:pPr algn="ctr"/>
            <a:r>
              <a:rPr lang="en-AU" dirty="0"/>
              <a:t>AG for the State of Qld v THL</a:t>
            </a:r>
          </a:p>
        </p:txBody>
      </p:sp>
      <p:sp>
        <p:nvSpPr>
          <p:cNvPr id="3" name="Content Placeholder 2">
            <a:extLst>
              <a:ext uri="{FF2B5EF4-FFF2-40B4-BE49-F238E27FC236}">
                <a16:creationId xmlns:a16="http://schemas.microsoft.com/office/drawing/2014/main" id="{88011BB9-4E53-489D-B278-BC5A93ECFCC4}"/>
              </a:ext>
            </a:extLst>
          </p:cNvPr>
          <p:cNvSpPr>
            <a:spLocks noGrp="1"/>
          </p:cNvSpPr>
          <p:nvPr>
            <p:ph idx="1"/>
          </p:nvPr>
        </p:nvSpPr>
        <p:spPr>
          <a:xfrm>
            <a:off x="628650" y="1494885"/>
            <a:ext cx="7886700" cy="4351338"/>
          </a:xfrm>
        </p:spPr>
        <p:txBody>
          <a:bodyPr>
            <a:normAutofit lnSpcReduction="10000"/>
          </a:bodyPr>
          <a:lstStyle/>
          <a:p>
            <a:r>
              <a:rPr lang="en-AU" dirty="0"/>
              <a:t>MHC Decision:</a:t>
            </a:r>
          </a:p>
          <a:p>
            <a:pPr marL="342900" indent="-342900">
              <a:buFont typeface="Arial" panose="020B0604020202020204" pitchFamily="34" charset="0"/>
              <a:buChar char="•"/>
            </a:pPr>
            <a:r>
              <a:rPr lang="en-AU" b="0" dirty="0"/>
              <a:t>MHC heard from THL’s treating psychiatrist and Dr Bower. Also had the opinions of the Assisting Psychiatrists.</a:t>
            </a:r>
          </a:p>
          <a:p>
            <a:pPr marL="342900" indent="-342900">
              <a:buFont typeface="Arial" panose="020B0604020202020204" pitchFamily="34" charset="0"/>
              <a:buChar char="•"/>
            </a:pPr>
            <a:r>
              <a:rPr lang="en-AU" b="0" dirty="0"/>
              <a:t>MHC was satisfied that THL did not represent an unacceptable risk of harm to himself or others by being granted approved LCT on the conditions approved by the MHRT.</a:t>
            </a:r>
          </a:p>
          <a:p>
            <a:pPr marL="342900" indent="-342900">
              <a:buFont typeface="Arial" panose="020B0604020202020204" pitchFamily="34" charset="0"/>
              <a:buChar char="•"/>
            </a:pPr>
            <a:r>
              <a:rPr lang="en-AU" b="0" dirty="0"/>
              <a:t>MHC made commentary about who the MHRT should hear from before making a decision.</a:t>
            </a:r>
          </a:p>
          <a:p>
            <a:pPr marL="342900" indent="-342900">
              <a:buFont typeface="Arial" panose="020B0604020202020204" pitchFamily="34" charset="0"/>
              <a:buChar char="•"/>
            </a:pPr>
            <a:r>
              <a:rPr lang="en-AU" b="0" dirty="0"/>
              <a:t>“Whether a Tribunal ought to hear from the treating psychiatrist, and from members of the family, will depend on the circumstances being considered by that Tribunal.”</a:t>
            </a:r>
          </a:p>
        </p:txBody>
      </p:sp>
    </p:spTree>
    <p:extLst>
      <p:ext uri="{BB962C8B-B14F-4D97-AF65-F5344CB8AC3E}">
        <p14:creationId xmlns:p14="http://schemas.microsoft.com/office/powerpoint/2010/main" val="3120659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16BFA-ED0B-4E3F-B34F-73E01C8B169F}"/>
              </a:ext>
            </a:extLst>
          </p:cNvPr>
          <p:cNvSpPr>
            <a:spLocks noGrp="1"/>
          </p:cNvSpPr>
          <p:nvPr>
            <p:ph type="title"/>
          </p:nvPr>
        </p:nvSpPr>
        <p:spPr/>
        <p:txBody>
          <a:bodyPr/>
          <a:lstStyle/>
          <a:p>
            <a:pPr algn="ctr"/>
            <a:r>
              <a:rPr lang="en-AU" dirty="0"/>
              <a:t>AG for the State of Qld v THL</a:t>
            </a:r>
          </a:p>
        </p:txBody>
      </p:sp>
      <p:sp>
        <p:nvSpPr>
          <p:cNvPr id="3" name="Content Placeholder 2">
            <a:extLst>
              <a:ext uri="{FF2B5EF4-FFF2-40B4-BE49-F238E27FC236}">
                <a16:creationId xmlns:a16="http://schemas.microsoft.com/office/drawing/2014/main" id="{BEC59DE2-19DC-4D84-B145-9945AA22B37E}"/>
              </a:ext>
            </a:extLst>
          </p:cNvPr>
          <p:cNvSpPr>
            <a:spLocks noGrp="1"/>
          </p:cNvSpPr>
          <p:nvPr>
            <p:ph idx="1"/>
          </p:nvPr>
        </p:nvSpPr>
        <p:spPr/>
        <p:txBody>
          <a:bodyPr>
            <a:normAutofit fontScale="92500" lnSpcReduction="10000"/>
          </a:bodyPr>
          <a:lstStyle/>
          <a:p>
            <a:r>
              <a:rPr lang="en-AU" dirty="0"/>
              <a:t>Treating Psychiatrist?</a:t>
            </a:r>
          </a:p>
          <a:p>
            <a:r>
              <a:rPr lang="en-AU" b="0" dirty="0"/>
              <a:t>“…if a Tribunal is being asked to approve, for the first time, limited community treatment on conditions different to those previously considered by the Tribunal, it would generally be essential for the treating psychiatrist to attend and given evidence at any hearing.”</a:t>
            </a:r>
          </a:p>
          <a:p>
            <a:endParaRPr lang="en-AU" b="0" dirty="0"/>
          </a:p>
          <a:p>
            <a:r>
              <a:rPr lang="en-AU" b="0" dirty="0"/>
              <a:t>“A change in approved limited community treatment may give rise to different risks to the patient, and others. As the Tribunal must consider, in approving limited community treatment, whether the risks are unacceptable in the circumstances, it would be prudent for the Tribunal to hear evidence from the treating psychiatrist rather than the registrar or another member of the treating team.”</a:t>
            </a:r>
          </a:p>
          <a:p>
            <a:endParaRPr lang="en-AU" dirty="0"/>
          </a:p>
        </p:txBody>
      </p:sp>
    </p:spTree>
    <p:extLst>
      <p:ext uri="{BB962C8B-B14F-4D97-AF65-F5344CB8AC3E}">
        <p14:creationId xmlns:p14="http://schemas.microsoft.com/office/powerpoint/2010/main" val="970052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1E201-36B1-4DBF-A0E9-881FBFE1BDCA}"/>
              </a:ext>
            </a:extLst>
          </p:cNvPr>
          <p:cNvSpPr>
            <a:spLocks noGrp="1"/>
          </p:cNvSpPr>
          <p:nvPr>
            <p:ph type="title"/>
          </p:nvPr>
        </p:nvSpPr>
        <p:spPr/>
        <p:txBody>
          <a:bodyPr/>
          <a:lstStyle/>
          <a:p>
            <a:pPr algn="ctr"/>
            <a:r>
              <a:rPr lang="en-AU" dirty="0"/>
              <a:t>AG for the State of Qld v THL</a:t>
            </a:r>
          </a:p>
        </p:txBody>
      </p:sp>
      <p:sp>
        <p:nvSpPr>
          <p:cNvPr id="3" name="Content Placeholder 2">
            <a:extLst>
              <a:ext uri="{FF2B5EF4-FFF2-40B4-BE49-F238E27FC236}">
                <a16:creationId xmlns:a16="http://schemas.microsoft.com/office/drawing/2014/main" id="{E0660A5C-8069-4DA8-A027-278E8CCC5688}"/>
              </a:ext>
            </a:extLst>
          </p:cNvPr>
          <p:cNvSpPr>
            <a:spLocks noGrp="1"/>
          </p:cNvSpPr>
          <p:nvPr>
            <p:ph idx="1"/>
          </p:nvPr>
        </p:nvSpPr>
        <p:spPr/>
        <p:txBody>
          <a:bodyPr/>
          <a:lstStyle/>
          <a:p>
            <a:r>
              <a:rPr lang="en-AU" dirty="0"/>
              <a:t>Treating Psychiatrist?</a:t>
            </a:r>
          </a:p>
          <a:p>
            <a:r>
              <a:rPr lang="en-AU" b="0" dirty="0"/>
              <a:t>“However, if the Tribunal is merely being asked to confirm previously approved limited community treatment on the same conditions as before, there may be no need for the treating psychiatrist to give evidence at that hearing. In that instance, evidence from the registrar as a member of the treating team may suffice.”</a:t>
            </a:r>
          </a:p>
        </p:txBody>
      </p:sp>
    </p:spTree>
    <p:extLst>
      <p:ext uri="{BB962C8B-B14F-4D97-AF65-F5344CB8AC3E}">
        <p14:creationId xmlns:p14="http://schemas.microsoft.com/office/powerpoint/2010/main" val="2642482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9EF30-611D-4D43-958D-60834CDE9EFB}"/>
              </a:ext>
            </a:extLst>
          </p:cNvPr>
          <p:cNvSpPr>
            <a:spLocks noGrp="1"/>
          </p:cNvSpPr>
          <p:nvPr>
            <p:ph type="title"/>
          </p:nvPr>
        </p:nvSpPr>
        <p:spPr/>
        <p:txBody>
          <a:bodyPr/>
          <a:lstStyle/>
          <a:p>
            <a:pPr algn="ctr"/>
            <a:r>
              <a:rPr lang="en-AU" dirty="0"/>
              <a:t>AG for the State of Qld v THL</a:t>
            </a:r>
          </a:p>
        </p:txBody>
      </p:sp>
      <p:sp>
        <p:nvSpPr>
          <p:cNvPr id="3" name="Content Placeholder 2">
            <a:extLst>
              <a:ext uri="{FF2B5EF4-FFF2-40B4-BE49-F238E27FC236}">
                <a16:creationId xmlns:a16="http://schemas.microsoft.com/office/drawing/2014/main" id="{4F6AE13C-797C-4D68-9E29-F972475264EA}"/>
              </a:ext>
            </a:extLst>
          </p:cNvPr>
          <p:cNvSpPr>
            <a:spLocks noGrp="1"/>
          </p:cNvSpPr>
          <p:nvPr>
            <p:ph idx="1"/>
          </p:nvPr>
        </p:nvSpPr>
        <p:spPr/>
        <p:txBody>
          <a:bodyPr>
            <a:normAutofit fontScale="92500" lnSpcReduction="20000"/>
          </a:bodyPr>
          <a:lstStyle/>
          <a:p>
            <a:r>
              <a:rPr lang="en-AU" dirty="0"/>
              <a:t>Family?</a:t>
            </a:r>
            <a:endParaRPr lang="en-AU" b="0" dirty="0"/>
          </a:p>
          <a:p>
            <a:r>
              <a:rPr lang="en-AU" b="0" dirty="0"/>
              <a:t>“…it may not be necessary for a Tribunal to hear evidence from a family member in order to determine the acceptability or otherwise of any risk.”</a:t>
            </a:r>
          </a:p>
          <a:p>
            <a:endParaRPr lang="en-AU" b="0" dirty="0"/>
          </a:p>
          <a:p>
            <a:r>
              <a:rPr lang="en-AU" b="0" dirty="0"/>
              <a:t>“Usually, the conditions of any approved limited community treatment would specifically require that treatment only be accessed at the discretion of the treating psychiatrist. As such, it is appropriately a matter for the treating psychiatrist to discus the form of any overnight leave with family members, including the appropriateness of the proposed residence.”</a:t>
            </a:r>
          </a:p>
          <a:p>
            <a:r>
              <a:rPr lang="en-AU" b="0" dirty="0"/>
              <a:t>“It would generally be impracticable for the Tribunal to be required to undertake that task. Further, it may significantly impact upon the relationship between that family member and the patient if the family member were required to give evidence before the Tribunal.”</a:t>
            </a:r>
            <a:endParaRPr lang="en-AU" dirty="0"/>
          </a:p>
        </p:txBody>
      </p:sp>
    </p:spTree>
    <p:extLst>
      <p:ext uri="{BB962C8B-B14F-4D97-AF65-F5344CB8AC3E}">
        <p14:creationId xmlns:p14="http://schemas.microsoft.com/office/powerpoint/2010/main" val="65434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2AF4C-9DBA-4A1D-9D9F-57ED35ECE730}"/>
              </a:ext>
            </a:extLst>
          </p:cNvPr>
          <p:cNvSpPr>
            <a:spLocks noGrp="1"/>
          </p:cNvSpPr>
          <p:nvPr>
            <p:ph type="title"/>
          </p:nvPr>
        </p:nvSpPr>
        <p:spPr/>
        <p:txBody>
          <a:bodyPr/>
          <a:lstStyle/>
          <a:p>
            <a:pPr algn="ctr"/>
            <a:r>
              <a:rPr lang="en-AU" dirty="0"/>
              <a:t>AG for the State of Qld v THL</a:t>
            </a:r>
          </a:p>
        </p:txBody>
      </p:sp>
      <p:sp>
        <p:nvSpPr>
          <p:cNvPr id="3" name="Content Placeholder 2">
            <a:extLst>
              <a:ext uri="{FF2B5EF4-FFF2-40B4-BE49-F238E27FC236}">
                <a16:creationId xmlns:a16="http://schemas.microsoft.com/office/drawing/2014/main" id="{D941239C-B007-48E3-849D-8C3F200EDEEE}"/>
              </a:ext>
            </a:extLst>
          </p:cNvPr>
          <p:cNvSpPr>
            <a:spLocks noGrp="1"/>
          </p:cNvSpPr>
          <p:nvPr>
            <p:ph idx="1"/>
          </p:nvPr>
        </p:nvSpPr>
        <p:spPr/>
        <p:txBody>
          <a:bodyPr/>
          <a:lstStyle/>
          <a:p>
            <a:r>
              <a:rPr lang="en-AU" dirty="0"/>
              <a:t>So who needs to attend?</a:t>
            </a:r>
          </a:p>
          <a:p>
            <a:endParaRPr lang="en-AU" dirty="0"/>
          </a:p>
          <a:p>
            <a:r>
              <a:rPr lang="en-AU" b="0" dirty="0"/>
              <a:t>“Ultimately, it is for the Tribunal to determine what evidence is required, having regard to its overriding requirement that it may not approve limited community treatment unless satisfied the patient does not present an unacceptable risk of harm to the patient or others.”</a:t>
            </a:r>
          </a:p>
        </p:txBody>
      </p:sp>
    </p:spTree>
    <p:extLst>
      <p:ext uri="{BB962C8B-B14F-4D97-AF65-F5344CB8AC3E}">
        <p14:creationId xmlns:p14="http://schemas.microsoft.com/office/powerpoint/2010/main" val="889013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557F6-4ACB-4BED-B8AD-6CCB34146DFC}"/>
              </a:ext>
            </a:extLst>
          </p:cNvPr>
          <p:cNvSpPr>
            <a:spLocks noGrp="1"/>
          </p:cNvSpPr>
          <p:nvPr>
            <p:ph type="title"/>
          </p:nvPr>
        </p:nvSpPr>
        <p:spPr/>
        <p:txBody>
          <a:bodyPr/>
          <a:lstStyle/>
          <a:p>
            <a:pPr algn="ctr"/>
            <a:r>
              <a:rPr lang="en-AU" dirty="0"/>
              <a:t>MHC00D – ECT Second Opinion</a:t>
            </a:r>
          </a:p>
        </p:txBody>
      </p:sp>
      <p:sp>
        <p:nvSpPr>
          <p:cNvPr id="3" name="Content Placeholder 2">
            <a:extLst>
              <a:ext uri="{FF2B5EF4-FFF2-40B4-BE49-F238E27FC236}">
                <a16:creationId xmlns:a16="http://schemas.microsoft.com/office/drawing/2014/main" id="{9BC2C05B-CA62-4CD3-A57F-B4BEC6A70589}"/>
              </a:ext>
            </a:extLst>
          </p:cNvPr>
          <p:cNvSpPr>
            <a:spLocks noGrp="1"/>
          </p:cNvSpPr>
          <p:nvPr>
            <p:ph idx="1"/>
          </p:nvPr>
        </p:nvSpPr>
        <p:spPr>
          <a:xfrm>
            <a:off x="628650" y="1553251"/>
            <a:ext cx="7886700" cy="4351338"/>
          </a:xfrm>
        </p:spPr>
        <p:txBody>
          <a:bodyPr>
            <a:normAutofit fontScale="92500" lnSpcReduction="10000"/>
          </a:bodyPr>
          <a:lstStyle/>
          <a:p>
            <a:pPr marL="342900" indent="-342900">
              <a:buFont typeface="Arial" panose="020B0604020202020204" pitchFamily="34" charset="0"/>
              <a:buChar char="•"/>
            </a:pPr>
            <a:r>
              <a:rPr lang="en-AU" b="0" dirty="0"/>
              <a:t>33 year old male on a Treatment Authority.</a:t>
            </a:r>
          </a:p>
          <a:p>
            <a:pPr marL="342900" indent="-342900">
              <a:buFont typeface="Arial" panose="020B0604020202020204" pitchFamily="34" charset="0"/>
              <a:buChar char="•"/>
            </a:pPr>
            <a:r>
              <a:rPr lang="en-AU" b="0" dirty="0"/>
              <a:t>Diagnosed with schizophrenia and polysubstance use (including amphetamines and cannabis).</a:t>
            </a:r>
          </a:p>
          <a:p>
            <a:pPr marL="342900" indent="-342900">
              <a:buFont typeface="Arial" panose="020B0604020202020204" pitchFamily="34" charset="0"/>
              <a:buChar char="•"/>
            </a:pPr>
            <a:r>
              <a:rPr lang="en-AU" b="0" dirty="0"/>
              <a:t>Previous treatment at Belmont Private Hospital, Toowong Private Hospital and RBWH.</a:t>
            </a:r>
          </a:p>
          <a:p>
            <a:pPr marL="342900" indent="-342900">
              <a:buFont typeface="Arial" panose="020B0604020202020204" pitchFamily="34" charset="0"/>
              <a:buChar char="•"/>
            </a:pPr>
            <a:r>
              <a:rPr lang="en-AU" b="0" dirty="0"/>
              <a:t>Taken to RBWH on Examination Authority by QPS due to concerns about psychotically driven aggression/violence.</a:t>
            </a:r>
          </a:p>
          <a:p>
            <a:pPr marL="800100" lvl="1" indent="-342900">
              <a:buFont typeface="Arial" panose="020B0604020202020204" pitchFamily="34" charset="0"/>
              <a:buChar char="•"/>
            </a:pPr>
            <a:r>
              <a:rPr lang="en-AU" dirty="0"/>
              <a:t>Started on oral risperidone and transitioned to paliperidone.</a:t>
            </a:r>
          </a:p>
          <a:p>
            <a:pPr marL="800100" lvl="1" indent="-342900">
              <a:buFont typeface="Arial" panose="020B0604020202020204" pitchFamily="34" charset="0"/>
              <a:buChar char="•"/>
            </a:pPr>
            <a:r>
              <a:rPr lang="en-AU" b="0" dirty="0"/>
              <a:t>At time of application, patient continued to be unwell, with significant auditory hallucinations and self-neglect. </a:t>
            </a:r>
            <a:r>
              <a:rPr lang="en-AU" dirty="0"/>
              <a:t>His residence was found to be uninhabitable.</a:t>
            </a:r>
          </a:p>
          <a:p>
            <a:pPr marL="800100" lvl="1" indent="-342900">
              <a:buFont typeface="Arial" panose="020B0604020202020204" pitchFamily="34" charset="0"/>
              <a:buChar char="•"/>
            </a:pPr>
            <a:r>
              <a:rPr lang="en-AU" b="0" dirty="0"/>
              <a:t>There was minimal improvement with paliperidone.</a:t>
            </a:r>
          </a:p>
          <a:p>
            <a:pPr marL="800100" lvl="1" indent="-342900">
              <a:buFont typeface="Arial" panose="020B0604020202020204" pitchFamily="34" charset="0"/>
              <a:buChar char="•"/>
            </a:pPr>
            <a:r>
              <a:rPr lang="en-AU" dirty="0"/>
              <a:t>Continued to believe he does not have a mental illness and did not want treatment. Continued to be aggressive and verbally abusive with treating team.</a:t>
            </a:r>
          </a:p>
          <a:p>
            <a:pPr marL="342900" indent="-342900">
              <a:buFont typeface="Arial" panose="020B0604020202020204" pitchFamily="34" charset="0"/>
              <a:buChar char="•"/>
            </a:pPr>
            <a:r>
              <a:rPr lang="en-AU" b="0" dirty="0"/>
              <a:t>Patient had not previously had ECT and did not wish to have it.</a:t>
            </a:r>
          </a:p>
          <a:p>
            <a:pPr marL="342900" indent="-342900">
              <a:buFont typeface="Arial" panose="020B0604020202020204" pitchFamily="34" charset="0"/>
              <a:buChar char="•"/>
            </a:pPr>
            <a:endParaRPr lang="en-AU" b="0" dirty="0"/>
          </a:p>
        </p:txBody>
      </p:sp>
    </p:spTree>
    <p:extLst>
      <p:ext uri="{BB962C8B-B14F-4D97-AF65-F5344CB8AC3E}">
        <p14:creationId xmlns:p14="http://schemas.microsoft.com/office/powerpoint/2010/main" val="260054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BB67-276A-4683-AAAE-F34474A83A8F}"/>
              </a:ext>
            </a:extLst>
          </p:cNvPr>
          <p:cNvSpPr>
            <a:spLocks noGrp="1"/>
          </p:cNvSpPr>
          <p:nvPr>
            <p:ph type="title"/>
          </p:nvPr>
        </p:nvSpPr>
        <p:spPr/>
        <p:txBody>
          <a:bodyPr/>
          <a:lstStyle/>
          <a:p>
            <a:pPr algn="ctr"/>
            <a:r>
              <a:rPr lang="en-AU" dirty="0"/>
              <a:t>MHC00D – ECT Second Opinion</a:t>
            </a:r>
          </a:p>
        </p:txBody>
      </p:sp>
      <p:sp>
        <p:nvSpPr>
          <p:cNvPr id="3" name="Content Placeholder 2">
            <a:extLst>
              <a:ext uri="{FF2B5EF4-FFF2-40B4-BE49-F238E27FC236}">
                <a16:creationId xmlns:a16="http://schemas.microsoft.com/office/drawing/2014/main" id="{230B0D8C-D9B5-43CE-9B4A-E86B79997DCB}"/>
              </a:ext>
            </a:extLst>
          </p:cNvPr>
          <p:cNvSpPr>
            <a:spLocks noGrp="1"/>
          </p:cNvSpPr>
          <p:nvPr>
            <p:ph idx="1"/>
          </p:nvPr>
        </p:nvSpPr>
        <p:spPr/>
        <p:txBody>
          <a:bodyPr/>
          <a:lstStyle/>
          <a:p>
            <a:r>
              <a:rPr lang="en-AU" b="0" dirty="0"/>
              <a:t>Tribunal approved the application to perform ECT and gave approval for 12 treatments over a period of 90 days.</a:t>
            </a:r>
          </a:p>
          <a:p>
            <a:r>
              <a:rPr lang="en-AU" b="0" dirty="0"/>
              <a:t>Appealed by patient and stay granted by MHC.</a:t>
            </a:r>
          </a:p>
          <a:p>
            <a:pPr marL="342900" indent="-342900">
              <a:buFont typeface="Arial" panose="020B0604020202020204" pitchFamily="34" charset="0"/>
              <a:buChar char="•"/>
            </a:pPr>
            <a:r>
              <a:rPr lang="en-AU" b="0" dirty="0"/>
              <a:t>Patient had improved by time of appeal. </a:t>
            </a:r>
          </a:p>
          <a:p>
            <a:pPr marL="342900" indent="-342900">
              <a:buFont typeface="Arial" panose="020B0604020202020204" pitchFamily="34" charset="0"/>
              <a:buChar char="•"/>
            </a:pPr>
            <a:r>
              <a:rPr lang="en-AU" b="0" dirty="0"/>
              <a:t>The treating team no longer wanted to administer ECT so appeal allowed.</a:t>
            </a:r>
          </a:p>
          <a:p>
            <a:pPr marL="342900" indent="-342900">
              <a:buFont typeface="Arial" panose="020B0604020202020204" pitchFamily="34" charset="0"/>
              <a:buChar char="•"/>
            </a:pPr>
            <a:r>
              <a:rPr lang="en-AU" b="0" dirty="0"/>
              <a:t>Justice Dalton provided commentary about the decision to ask for ECT.</a:t>
            </a:r>
          </a:p>
        </p:txBody>
      </p:sp>
    </p:spTree>
    <p:extLst>
      <p:ext uri="{BB962C8B-B14F-4D97-AF65-F5344CB8AC3E}">
        <p14:creationId xmlns:p14="http://schemas.microsoft.com/office/powerpoint/2010/main" val="2056330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B73EC-8760-4CCB-B8FB-60E2BE659501}"/>
              </a:ext>
            </a:extLst>
          </p:cNvPr>
          <p:cNvSpPr>
            <a:spLocks noGrp="1"/>
          </p:cNvSpPr>
          <p:nvPr>
            <p:ph type="title"/>
          </p:nvPr>
        </p:nvSpPr>
        <p:spPr/>
        <p:txBody>
          <a:bodyPr/>
          <a:lstStyle/>
          <a:p>
            <a:pPr algn="ctr"/>
            <a:r>
              <a:rPr lang="en-AU" dirty="0"/>
              <a:t>Topics</a:t>
            </a:r>
          </a:p>
        </p:txBody>
      </p:sp>
      <p:sp>
        <p:nvSpPr>
          <p:cNvPr id="3" name="Content Placeholder 2">
            <a:extLst>
              <a:ext uri="{FF2B5EF4-FFF2-40B4-BE49-F238E27FC236}">
                <a16:creationId xmlns:a16="http://schemas.microsoft.com/office/drawing/2014/main" id="{72FE0E0B-8986-44E2-841E-4B1D6A4E3E12}"/>
              </a:ext>
            </a:extLst>
          </p:cNvPr>
          <p:cNvSpPr>
            <a:spLocks noGrp="1"/>
          </p:cNvSpPr>
          <p:nvPr>
            <p:ph idx="1"/>
          </p:nvPr>
        </p:nvSpPr>
        <p:spPr>
          <a:xfrm>
            <a:off x="628650" y="1564230"/>
            <a:ext cx="7886700" cy="4486274"/>
          </a:xfrm>
        </p:spPr>
        <p:txBody>
          <a:bodyPr>
            <a:normAutofit/>
          </a:bodyPr>
          <a:lstStyle/>
          <a:p>
            <a:pPr marL="514350" indent="-514350">
              <a:buFont typeface="+mj-lt"/>
              <a:buAutoNum type="arabicPeriod"/>
            </a:pPr>
            <a:r>
              <a:rPr lang="en-AU" sz="2800" b="0" dirty="0"/>
              <a:t>Relationship between MHC and MHRT</a:t>
            </a:r>
          </a:p>
          <a:p>
            <a:pPr marL="514350" indent="-514350">
              <a:buFont typeface="+mj-lt"/>
              <a:buAutoNum type="arabicPeriod"/>
            </a:pPr>
            <a:r>
              <a:rPr lang="en-AU" sz="2800" b="0" dirty="0"/>
              <a:t>THL – Who must attend from the treating team?</a:t>
            </a:r>
          </a:p>
          <a:p>
            <a:pPr marL="514350" indent="-514350">
              <a:buFont typeface="+mj-lt"/>
              <a:buAutoNum type="arabicPeriod"/>
            </a:pPr>
            <a:r>
              <a:rPr lang="en-AU" sz="2800" b="0" dirty="0"/>
              <a:t>Appeal to MHC00D – ECT second opinions</a:t>
            </a:r>
          </a:p>
          <a:p>
            <a:pPr marL="514350" indent="-514350">
              <a:buFont typeface="+mj-lt"/>
              <a:buAutoNum type="arabicPeriod"/>
            </a:pPr>
            <a:r>
              <a:rPr lang="en-AU" sz="2800" b="0" dirty="0"/>
              <a:t>Appeal to MHC001 &amp; Appeal to MHC00B – Role of AG</a:t>
            </a:r>
          </a:p>
          <a:p>
            <a:pPr marL="514350" indent="-514350">
              <a:buFont typeface="+mj-lt"/>
              <a:buAutoNum type="arabicPeriod"/>
            </a:pPr>
            <a:r>
              <a:rPr lang="en-AU" sz="2800" b="0" dirty="0"/>
              <a:t>Appeal to MHC001 – Unanimous opinions</a:t>
            </a:r>
          </a:p>
          <a:p>
            <a:pPr marL="514350" indent="-514350">
              <a:buFont typeface="+mj-lt"/>
              <a:buAutoNum type="arabicPeriod"/>
            </a:pPr>
            <a:r>
              <a:rPr lang="en-AU" sz="2800" b="0" dirty="0"/>
              <a:t>Appeal to MHC003 &amp; Re </a:t>
            </a:r>
            <a:r>
              <a:rPr lang="en-AU" sz="2800" b="0" dirty="0" err="1"/>
              <a:t>Panovic</a:t>
            </a:r>
            <a:r>
              <a:rPr lang="en-AU" sz="2800" b="0" dirty="0"/>
              <a:t> – NFFT – when not able to give proper instructions</a:t>
            </a:r>
          </a:p>
          <a:p>
            <a:endParaRPr lang="en-AU" sz="2800" b="0" dirty="0"/>
          </a:p>
        </p:txBody>
      </p:sp>
    </p:spTree>
    <p:extLst>
      <p:ext uri="{BB962C8B-B14F-4D97-AF65-F5344CB8AC3E}">
        <p14:creationId xmlns:p14="http://schemas.microsoft.com/office/powerpoint/2010/main" val="2026768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8B41F-500C-4F86-B2EB-DF676F28E747}"/>
              </a:ext>
            </a:extLst>
          </p:cNvPr>
          <p:cNvSpPr>
            <a:spLocks noGrp="1"/>
          </p:cNvSpPr>
          <p:nvPr>
            <p:ph type="title"/>
          </p:nvPr>
        </p:nvSpPr>
        <p:spPr/>
        <p:txBody>
          <a:bodyPr/>
          <a:lstStyle/>
          <a:p>
            <a:pPr algn="ctr"/>
            <a:r>
              <a:rPr lang="en-AU" dirty="0"/>
              <a:t>MHC00D – ECT Second Opinion</a:t>
            </a:r>
          </a:p>
        </p:txBody>
      </p:sp>
      <p:sp>
        <p:nvSpPr>
          <p:cNvPr id="3" name="Content Placeholder 2">
            <a:extLst>
              <a:ext uri="{FF2B5EF4-FFF2-40B4-BE49-F238E27FC236}">
                <a16:creationId xmlns:a16="http://schemas.microsoft.com/office/drawing/2014/main" id="{1E2847A1-01BB-45EF-8830-A9620C6CC577}"/>
              </a:ext>
            </a:extLst>
          </p:cNvPr>
          <p:cNvSpPr>
            <a:spLocks noGrp="1"/>
          </p:cNvSpPr>
          <p:nvPr>
            <p:ph idx="1"/>
          </p:nvPr>
        </p:nvSpPr>
        <p:spPr>
          <a:xfrm>
            <a:off x="628650" y="1690689"/>
            <a:ext cx="7886700" cy="4351338"/>
          </a:xfrm>
        </p:spPr>
        <p:txBody>
          <a:bodyPr/>
          <a:lstStyle/>
          <a:p>
            <a:r>
              <a:rPr lang="en-AU" b="0" dirty="0"/>
              <a:t>“…I think if a treating doctor wishes to administer ECT and the patient is not consenting, there needs to be a second opinion and that second opinion needs to be from a doctor who has examined the patient.”</a:t>
            </a:r>
          </a:p>
          <a:p>
            <a:r>
              <a:rPr lang="en-AU" b="0" dirty="0"/>
              <a:t>“There was no second opinion here, and I really was not satisfied with the circumstances in which Dr Bell, a previous treating psychiatrist, was contacted and his name was used perhaps not as someone who had given a second opinion, but as somebody who had given a view that was equivalent to a second opinion.”</a:t>
            </a:r>
          </a:p>
          <a:p>
            <a:r>
              <a:rPr lang="en-AU" b="0" dirty="0"/>
              <a:t>“…a second opinion from a doctor who had seen the patient.”</a:t>
            </a:r>
          </a:p>
        </p:txBody>
      </p:sp>
    </p:spTree>
    <p:extLst>
      <p:ext uri="{BB962C8B-B14F-4D97-AF65-F5344CB8AC3E}">
        <p14:creationId xmlns:p14="http://schemas.microsoft.com/office/powerpoint/2010/main" val="2229819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FD42D-E2AC-4497-8F1F-4D4980FCC619}"/>
              </a:ext>
            </a:extLst>
          </p:cNvPr>
          <p:cNvSpPr>
            <a:spLocks noGrp="1"/>
          </p:cNvSpPr>
          <p:nvPr>
            <p:ph type="title"/>
          </p:nvPr>
        </p:nvSpPr>
        <p:spPr/>
        <p:txBody>
          <a:bodyPr>
            <a:normAutofit/>
          </a:bodyPr>
          <a:lstStyle/>
          <a:p>
            <a:pPr algn="ctr"/>
            <a:r>
              <a:rPr lang="en-AU" sz="3400" dirty="0"/>
              <a:t>Role of AG - Appeal to MHC001</a:t>
            </a:r>
            <a:br>
              <a:rPr lang="en-AU" sz="3200" b="0" dirty="0"/>
            </a:br>
            <a:endParaRPr lang="en-AU" dirty="0"/>
          </a:p>
        </p:txBody>
      </p:sp>
      <p:sp>
        <p:nvSpPr>
          <p:cNvPr id="3" name="Content Placeholder 2">
            <a:extLst>
              <a:ext uri="{FF2B5EF4-FFF2-40B4-BE49-F238E27FC236}">
                <a16:creationId xmlns:a16="http://schemas.microsoft.com/office/drawing/2014/main" id="{91F0BFCD-4741-4241-AF20-9C4CBDF4CDE6}"/>
              </a:ext>
            </a:extLst>
          </p:cNvPr>
          <p:cNvSpPr>
            <a:spLocks noGrp="1"/>
          </p:cNvSpPr>
          <p:nvPr>
            <p:ph idx="1"/>
          </p:nvPr>
        </p:nvSpPr>
        <p:spPr/>
        <p:txBody>
          <a:bodyPr>
            <a:normAutofit fontScale="92500" lnSpcReduction="10000"/>
          </a:bodyPr>
          <a:lstStyle/>
          <a:p>
            <a:r>
              <a:rPr lang="en-AU" dirty="0"/>
              <a:t>MHC001: Confirmed FO</a:t>
            </a:r>
          </a:p>
          <a:p>
            <a:pPr marL="342900" indent="-342900">
              <a:buFont typeface="Arial" panose="020B0604020202020204" pitchFamily="34" charset="0"/>
              <a:buChar char="•"/>
            </a:pPr>
            <a:r>
              <a:rPr lang="en-AU" b="0" dirty="0"/>
              <a:t>50 year old man. Subject to 4 FOs made on the basis of unsoundness of mind.</a:t>
            </a:r>
          </a:p>
          <a:p>
            <a:pPr marL="800100" lvl="1" indent="-342900">
              <a:buFont typeface="Arial" panose="020B0604020202020204" pitchFamily="34" charset="0"/>
              <a:buChar char="•"/>
            </a:pPr>
            <a:r>
              <a:rPr lang="en-AU" dirty="0"/>
              <a:t>Entering a dwelling house with intent.</a:t>
            </a:r>
          </a:p>
          <a:p>
            <a:pPr marL="800100" lvl="1" indent="-342900">
              <a:buFont typeface="Arial" panose="020B0604020202020204" pitchFamily="34" charset="0"/>
              <a:buChar char="•"/>
            </a:pPr>
            <a:r>
              <a:rPr lang="en-AU" b="0" dirty="0"/>
              <a:t>Unlawful possession of a dangerous drug.</a:t>
            </a:r>
          </a:p>
          <a:p>
            <a:pPr marL="800100" lvl="1" indent="-342900">
              <a:buFont typeface="Arial" panose="020B0604020202020204" pitchFamily="34" charset="0"/>
              <a:buChar char="•"/>
            </a:pPr>
            <a:r>
              <a:rPr lang="en-AU" dirty="0"/>
              <a:t>Indecent treatment of a child under 12, unlawful assault of an aggravated nature on a female under 16, wilful and unlawful exposure.</a:t>
            </a:r>
          </a:p>
          <a:p>
            <a:pPr marL="800100" lvl="1" indent="-342900">
              <a:buFont typeface="Arial" panose="020B0604020202020204" pitchFamily="34" charset="0"/>
              <a:buChar char="•"/>
            </a:pPr>
            <a:r>
              <a:rPr lang="en-AU" b="0" dirty="0"/>
              <a:t>Exposing a child under 16 </a:t>
            </a:r>
            <a:r>
              <a:rPr lang="en-AU" dirty="0"/>
              <a:t>years to an indecent act and indecent assault.</a:t>
            </a:r>
          </a:p>
          <a:p>
            <a:pPr marL="342900" indent="-342900">
              <a:buFont typeface="Arial" panose="020B0604020202020204" pitchFamily="34" charset="0"/>
              <a:buChar char="•"/>
            </a:pPr>
            <a:r>
              <a:rPr lang="en-AU" b="0" dirty="0"/>
              <a:t>Report:</a:t>
            </a:r>
          </a:p>
          <a:p>
            <a:pPr marL="800100" lvl="1" indent="-342900">
              <a:buFont typeface="Arial" panose="020B0604020202020204" pitchFamily="34" charset="0"/>
              <a:buChar char="•"/>
            </a:pPr>
            <a:r>
              <a:rPr lang="en-AU" dirty="0"/>
              <a:t>Lengthy engagement with mental health services.</a:t>
            </a:r>
          </a:p>
          <a:p>
            <a:pPr marL="800100" lvl="1" indent="-342900">
              <a:buFont typeface="Arial" panose="020B0604020202020204" pitchFamily="34" charset="0"/>
              <a:buChar char="•"/>
            </a:pPr>
            <a:r>
              <a:rPr lang="en-AU" b="0" dirty="0"/>
              <a:t>Regular reviews with case manager (3 weeks), an authorised doctor (6-8 weeks) and consultant (3 months).</a:t>
            </a:r>
          </a:p>
          <a:p>
            <a:pPr marL="800100" lvl="1" indent="-342900">
              <a:buFont typeface="Arial" panose="020B0604020202020204" pitchFamily="34" charset="0"/>
              <a:buChar char="•"/>
            </a:pPr>
            <a:r>
              <a:rPr lang="en-AU" dirty="0"/>
              <a:t>Treated on zuclopenthixol depot injection. </a:t>
            </a:r>
          </a:p>
          <a:p>
            <a:pPr marL="800100" lvl="1" indent="-342900">
              <a:buFont typeface="Arial" panose="020B0604020202020204" pitchFamily="34" charset="0"/>
              <a:buChar char="•"/>
            </a:pPr>
            <a:r>
              <a:rPr lang="en-AU" b="0" dirty="0"/>
              <a:t>No evidence of psych</a:t>
            </a:r>
            <a:r>
              <a:rPr lang="en-AU" dirty="0"/>
              <a:t>otic symptoms or sign of relapse. Patient’s insight remained limited.</a:t>
            </a:r>
          </a:p>
          <a:p>
            <a:pPr marL="800100" lvl="1" indent="-342900">
              <a:buFont typeface="Arial" panose="020B0604020202020204" pitchFamily="34" charset="0"/>
              <a:buChar char="•"/>
            </a:pPr>
            <a:r>
              <a:rPr lang="en-AU" b="0" dirty="0"/>
              <a:t>Treating team recommended: Revoke FO and make TSO. Supported by ARMC minutes.</a:t>
            </a:r>
          </a:p>
        </p:txBody>
      </p:sp>
    </p:spTree>
    <p:extLst>
      <p:ext uri="{BB962C8B-B14F-4D97-AF65-F5344CB8AC3E}">
        <p14:creationId xmlns:p14="http://schemas.microsoft.com/office/powerpoint/2010/main" val="3371975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83FED-859B-4644-BC11-CE72D799ABB0}"/>
              </a:ext>
            </a:extLst>
          </p:cNvPr>
          <p:cNvSpPr>
            <a:spLocks noGrp="1"/>
          </p:cNvSpPr>
          <p:nvPr>
            <p:ph type="title"/>
          </p:nvPr>
        </p:nvSpPr>
        <p:spPr/>
        <p:txBody>
          <a:bodyPr/>
          <a:lstStyle/>
          <a:p>
            <a:pPr algn="ctr"/>
            <a:r>
              <a:rPr lang="en-AU" sz="3200" dirty="0"/>
              <a:t>Appeal to MHC001</a:t>
            </a:r>
            <a:br>
              <a:rPr lang="en-AU" sz="3200" dirty="0"/>
            </a:br>
            <a:r>
              <a:rPr lang="en-AU" sz="3200" dirty="0"/>
              <a:t>Tribunal’s decision</a:t>
            </a:r>
            <a:endParaRPr lang="en-AU" dirty="0"/>
          </a:p>
        </p:txBody>
      </p:sp>
      <p:sp>
        <p:nvSpPr>
          <p:cNvPr id="3" name="Content Placeholder 2">
            <a:extLst>
              <a:ext uri="{FF2B5EF4-FFF2-40B4-BE49-F238E27FC236}">
                <a16:creationId xmlns:a16="http://schemas.microsoft.com/office/drawing/2014/main" id="{D2D1C32D-EEC4-4BB8-B8B1-410A05068A56}"/>
              </a:ext>
            </a:extLst>
          </p:cNvPr>
          <p:cNvSpPr>
            <a:spLocks noGrp="1"/>
          </p:cNvSpPr>
          <p:nvPr>
            <p:ph idx="1"/>
          </p:nvPr>
        </p:nvSpPr>
        <p:spPr/>
        <p:txBody>
          <a:bodyPr/>
          <a:lstStyle/>
          <a:p>
            <a:r>
              <a:rPr lang="en-AU" b="0" dirty="0"/>
              <a:t>MHC001 Tribunal’s decision:</a:t>
            </a:r>
          </a:p>
          <a:p>
            <a:pPr marL="342900" indent="-342900">
              <a:buFont typeface="Arial" panose="020B0604020202020204" pitchFamily="34" charset="0"/>
              <a:buChar char="•"/>
            </a:pPr>
            <a:r>
              <a:rPr lang="en-AU" b="0" dirty="0"/>
              <a:t>Patient has no insight. Illness is complicated by an ABI.</a:t>
            </a:r>
          </a:p>
          <a:p>
            <a:pPr marL="342900" indent="-342900">
              <a:buFont typeface="Arial" panose="020B0604020202020204" pitchFamily="34" charset="0"/>
              <a:buChar char="•"/>
            </a:pPr>
            <a:r>
              <a:rPr lang="en-AU" b="0" dirty="0"/>
              <a:t>Patient dislikes the medication. Does not consider it provides a benefit. Would cease medication if voluntary.</a:t>
            </a:r>
          </a:p>
          <a:p>
            <a:pPr marL="342900" indent="-342900">
              <a:buFont typeface="Arial" panose="020B0604020202020204" pitchFamily="34" charset="0"/>
              <a:buChar char="•"/>
            </a:pPr>
            <a:r>
              <a:rPr lang="en-AU" b="0" dirty="0"/>
              <a:t>Confirmed FO, community category.</a:t>
            </a:r>
          </a:p>
          <a:p>
            <a:r>
              <a:rPr lang="en-AU" b="0" dirty="0"/>
              <a:t>Appealed by the Patient</a:t>
            </a:r>
          </a:p>
          <a:p>
            <a:pPr marL="342900" indent="-342900">
              <a:buFont typeface="Arial" panose="020B0604020202020204" pitchFamily="34" charset="0"/>
              <a:buChar char="•"/>
            </a:pPr>
            <a:r>
              <a:rPr lang="en-AU" b="0" dirty="0"/>
              <a:t>MHC noted that the evidence before the Tribunal “made it difficult for the Tribunal to arrive at any other decision than that which it did.”</a:t>
            </a:r>
          </a:p>
        </p:txBody>
      </p:sp>
    </p:spTree>
    <p:extLst>
      <p:ext uri="{BB962C8B-B14F-4D97-AF65-F5344CB8AC3E}">
        <p14:creationId xmlns:p14="http://schemas.microsoft.com/office/powerpoint/2010/main" val="2319492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D1CC3-0EEA-41F0-A9BB-EE2E84B9DBBB}"/>
              </a:ext>
            </a:extLst>
          </p:cNvPr>
          <p:cNvSpPr>
            <a:spLocks noGrp="1"/>
          </p:cNvSpPr>
          <p:nvPr>
            <p:ph type="title"/>
          </p:nvPr>
        </p:nvSpPr>
        <p:spPr/>
        <p:txBody>
          <a:bodyPr/>
          <a:lstStyle/>
          <a:p>
            <a:pPr algn="ctr"/>
            <a:r>
              <a:rPr lang="en-AU" sz="3200" dirty="0"/>
              <a:t>Appeal to MHC001</a:t>
            </a:r>
            <a:br>
              <a:rPr lang="en-AU" sz="3200" dirty="0"/>
            </a:br>
            <a:r>
              <a:rPr lang="en-AU" sz="3200" dirty="0"/>
              <a:t>Attorney-General Submissions</a:t>
            </a:r>
            <a:endParaRPr lang="en-AU" dirty="0"/>
          </a:p>
        </p:txBody>
      </p:sp>
      <p:sp>
        <p:nvSpPr>
          <p:cNvPr id="3" name="Content Placeholder 2">
            <a:extLst>
              <a:ext uri="{FF2B5EF4-FFF2-40B4-BE49-F238E27FC236}">
                <a16:creationId xmlns:a16="http://schemas.microsoft.com/office/drawing/2014/main" id="{950DEA19-9533-4F19-B08F-92950BCBD26A}"/>
              </a:ext>
            </a:extLst>
          </p:cNvPr>
          <p:cNvSpPr>
            <a:spLocks noGrp="1"/>
          </p:cNvSpPr>
          <p:nvPr>
            <p:ph idx="1"/>
          </p:nvPr>
        </p:nvSpPr>
        <p:spPr/>
        <p:txBody>
          <a:bodyPr/>
          <a:lstStyle/>
          <a:p>
            <a:r>
              <a:rPr lang="en-AU" b="0" dirty="0"/>
              <a:t>Remember - Section 737: The Attorney-General’s role at the hearing of the proceeding is to represent the public interest.</a:t>
            </a:r>
          </a:p>
          <a:p>
            <a:r>
              <a:rPr lang="en-AU" b="0" dirty="0"/>
              <a:t>Attorney-General submissions:</a:t>
            </a:r>
          </a:p>
          <a:p>
            <a:pPr marL="342900" indent="-342900">
              <a:buFont typeface="Arial" panose="020B0604020202020204" pitchFamily="34" charset="0"/>
              <a:buChar char="•"/>
            </a:pPr>
            <a:r>
              <a:rPr lang="en-AU" b="0" dirty="0"/>
              <a:t>The AG identifies the relevant issue on the appeal as “when does the public interest representation cease to exist that justifies a step down to a TSO?”</a:t>
            </a:r>
          </a:p>
          <a:p>
            <a:r>
              <a:rPr lang="en-AU" b="0" dirty="0"/>
              <a:t>MHC did not agree that this was part of the criteria to consider.</a:t>
            </a:r>
          </a:p>
          <a:p>
            <a:pPr marL="342900" indent="-342900">
              <a:buFont typeface="Arial" panose="020B0604020202020204" pitchFamily="34" charset="0"/>
              <a:buChar char="•"/>
            </a:pPr>
            <a:endParaRPr lang="en-AU" b="0" dirty="0"/>
          </a:p>
        </p:txBody>
      </p:sp>
    </p:spTree>
    <p:extLst>
      <p:ext uri="{BB962C8B-B14F-4D97-AF65-F5344CB8AC3E}">
        <p14:creationId xmlns:p14="http://schemas.microsoft.com/office/powerpoint/2010/main" val="216139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C42D2-9570-4CA0-8569-80F0040FFFD6}"/>
              </a:ext>
            </a:extLst>
          </p:cNvPr>
          <p:cNvSpPr>
            <a:spLocks noGrp="1"/>
          </p:cNvSpPr>
          <p:nvPr>
            <p:ph type="title"/>
          </p:nvPr>
        </p:nvSpPr>
        <p:spPr/>
        <p:txBody>
          <a:bodyPr/>
          <a:lstStyle/>
          <a:p>
            <a:pPr algn="ctr"/>
            <a:r>
              <a:rPr lang="en-AU" sz="3200" dirty="0"/>
              <a:t>Appeal to MHC001</a:t>
            </a:r>
            <a:br>
              <a:rPr lang="en-AU" sz="3200" dirty="0"/>
            </a:br>
            <a:r>
              <a:rPr lang="en-AU" sz="3200" dirty="0"/>
              <a:t>Court’s findings</a:t>
            </a:r>
            <a:endParaRPr lang="en-AU" dirty="0"/>
          </a:p>
        </p:txBody>
      </p:sp>
      <p:sp>
        <p:nvSpPr>
          <p:cNvPr id="3" name="Content Placeholder 2">
            <a:extLst>
              <a:ext uri="{FF2B5EF4-FFF2-40B4-BE49-F238E27FC236}">
                <a16:creationId xmlns:a16="http://schemas.microsoft.com/office/drawing/2014/main" id="{6162CB57-3AEE-4130-AC73-03EB5C004416}"/>
              </a:ext>
            </a:extLst>
          </p:cNvPr>
          <p:cNvSpPr>
            <a:spLocks noGrp="1"/>
          </p:cNvSpPr>
          <p:nvPr>
            <p:ph idx="1"/>
          </p:nvPr>
        </p:nvSpPr>
        <p:spPr/>
        <p:txBody>
          <a:bodyPr/>
          <a:lstStyle/>
          <a:p>
            <a:r>
              <a:rPr lang="en-AU" b="0" dirty="0"/>
              <a:t>“Whilst it cannot be doubted that Parliament has given the Attorney-General a role in relation to the stepping down of a forensic order to a treatment support order, the relevant test of whether a forensic order is necessary remains that stated in section 442(1) and section 134(1).”</a:t>
            </a:r>
          </a:p>
          <a:p>
            <a:r>
              <a:rPr lang="en-AU" b="0" dirty="0"/>
              <a:t>“The issue identified by the Attorney-General is in the context that the Attorney-General is a party to the review of the forensic order to represent the public interest. The Attorney-General, of course, has not such role in respect of a treatment support order review hearing, but the Court in dealing with this appeal, as I have already observed must apply the correct test.”</a:t>
            </a:r>
          </a:p>
        </p:txBody>
      </p:sp>
    </p:spTree>
    <p:extLst>
      <p:ext uri="{BB962C8B-B14F-4D97-AF65-F5344CB8AC3E}">
        <p14:creationId xmlns:p14="http://schemas.microsoft.com/office/powerpoint/2010/main" val="1122081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9C086-D11A-4CFD-B022-07874A2B6970}"/>
              </a:ext>
            </a:extLst>
          </p:cNvPr>
          <p:cNvSpPr>
            <a:spLocks noGrp="1"/>
          </p:cNvSpPr>
          <p:nvPr>
            <p:ph type="title"/>
          </p:nvPr>
        </p:nvSpPr>
        <p:spPr/>
        <p:txBody>
          <a:bodyPr/>
          <a:lstStyle/>
          <a:p>
            <a:pPr algn="ctr"/>
            <a:r>
              <a:rPr lang="en-AU" sz="2800" dirty="0"/>
              <a:t>Role of AG - Appeal to MHC00B</a:t>
            </a:r>
            <a:endParaRPr lang="en-AU" dirty="0"/>
          </a:p>
        </p:txBody>
      </p:sp>
      <p:sp>
        <p:nvSpPr>
          <p:cNvPr id="3" name="Content Placeholder 2">
            <a:extLst>
              <a:ext uri="{FF2B5EF4-FFF2-40B4-BE49-F238E27FC236}">
                <a16:creationId xmlns:a16="http://schemas.microsoft.com/office/drawing/2014/main" id="{F0A5ACCB-8F11-43CC-80D5-D150CCD654FB}"/>
              </a:ext>
            </a:extLst>
          </p:cNvPr>
          <p:cNvSpPr>
            <a:spLocks noGrp="1"/>
          </p:cNvSpPr>
          <p:nvPr>
            <p:ph idx="1"/>
          </p:nvPr>
        </p:nvSpPr>
        <p:spPr/>
        <p:txBody>
          <a:bodyPr/>
          <a:lstStyle/>
          <a:p>
            <a:r>
              <a:rPr lang="en-AU" dirty="0"/>
              <a:t>MHC00B: Revoke FO and make TSO</a:t>
            </a:r>
          </a:p>
          <a:p>
            <a:pPr marL="342900" indent="-342900">
              <a:buFont typeface="Arial" panose="020B0604020202020204" pitchFamily="34" charset="0"/>
              <a:buChar char="•"/>
            </a:pPr>
            <a:r>
              <a:rPr lang="en-AU" b="0" dirty="0"/>
              <a:t>Patient was on an FO in relation to a number of offences including wilful damage, contravening requirements of police officers, assaulting police officers, arson and destruction of a building.</a:t>
            </a:r>
          </a:p>
          <a:p>
            <a:pPr marL="342900" indent="-342900">
              <a:buFont typeface="Arial" panose="020B0604020202020204" pitchFamily="34" charset="0"/>
              <a:buChar char="•"/>
            </a:pPr>
            <a:r>
              <a:rPr lang="en-AU" b="0" dirty="0"/>
              <a:t>Diagnosis of paranoid schizophrenia.</a:t>
            </a:r>
          </a:p>
          <a:p>
            <a:pPr marL="342900" indent="-342900">
              <a:buFont typeface="Arial" panose="020B0604020202020204" pitchFamily="34" charset="0"/>
              <a:buChar char="•"/>
            </a:pPr>
            <a:r>
              <a:rPr lang="en-AU" b="0" dirty="0"/>
              <a:t>Tribunal decision gave weight to:</a:t>
            </a:r>
          </a:p>
          <a:p>
            <a:pPr marL="800100" lvl="1" indent="-342900">
              <a:buFont typeface="Arial" panose="020B0604020202020204" pitchFamily="34" charset="0"/>
              <a:buChar char="•"/>
            </a:pPr>
            <a:r>
              <a:rPr lang="en-AU" sz="1800" dirty="0"/>
              <a:t>Treating team’s recommendation to revoke FO and make TSO.</a:t>
            </a:r>
          </a:p>
          <a:p>
            <a:pPr marL="800100" lvl="1" indent="-342900">
              <a:buFont typeface="Arial" panose="020B0604020202020204" pitchFamily="34" charset="0"/>
              <a:buChar char="•"/>
            </a:pPr>
            <a:r>
              <a:rPr lang="en-AU" sz="1800" b="0" dirty="0"/>
              <a:t>ARMC gave the same recommendation.</a:t>
            </a:r>
          </a:p>
          <a:p>
            <a:pPr marL="800100" lvl="1" indent="-342900">
              <a:buFont typeface="Arial" panose="020B0604020202020204" pitchFamily="34" charset="0"/>
              <a:buChar char="•"/>
            </a:pPr>
            <a:r>
              <a:rPr lang="en-AU" sz="1800" dirty="0"/>
              <a:t>Patient did not believe medication currently necessary so needed some level of authority short of an FO to ensure compliance.</a:t>
            </a:r>
          </a:p>
          <a:p>
            <a:pPr marL="342900" indent="-342900">
              <a:buFont typeface="Arial" panose="020B0604020202020204" pitchFamily="34" charset="0"/>
              <a:buChar char="•"/>
            </a:pPr>
            <a:endParaRPr lang="en-AU" b="0" dirty="0"/>
          </a:p>
          <a:p>
            <a:endParaRPr lang="en-AU" b="0" dirty="0"/>
          </a:p>
        </p:txBody>
      </p:sp>
    </p:spTree>
    <p:extLst>
      <p:ext uri="{BB962C8B-B14F-4D97-AF65-F5344CB8AC3E}">
        <p14:creationId xmlns:p14="http://schemas.microsoft.com/office/powerpoint/2010/main" val="384195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FF223-B979-43D6-A933-D3C5691E5540}"/>
              </a:ext>
            </a:extLst>
          </p:cNvPr>
          <p:cNvSpPr>
            <a:spLocks noGrp="1"/>
          </p:cNvSpPr>
          <p:nvPr>
            <p:ph type="title"/>
          </p:nvPr>
        </p:nvSpPr>
        <p:spPr/>
        <p:txBody>
          <a:bodyPr/>
          <a:lstStyle/>
          <a:p>
            <a:pPr algn="ctr"/>
            <a:r>
              <a:rPr lang="en-AU" dirty="0"/>
              <a:t>Appeal to MHC00B</a:t>
            </a:r>
            <a:br>
              <a:rPr lang="en-AU" dirty="0"/>
            </a:br>
            <a:r>
              <a:rPr lang="en-AU" dirty="0"/>
              <a:t>When to consider AG’s role</a:t>
            </a:r>
          </a:p>
        </p:txBody>
      </p:sp>
      <p:sp>
        <p:nvSpPr>
          <p:cNvPr id="3" name="Content Placeholder 2">
            <a:extLst>
              <a:ext uri="{FF2B5EF4-FFF2-40B4-BE49-F238E27FC236}">
                <a16:creationId xmlns:a16="http://schemas.microsoft.com/office/drawing/2014/main" id="{2EA11065-A0EB-43C4-A0A2-E23C5ECBC3B7}"/>
              </a:ext>
            </a:extLst>
          </p:cNvPr>
          <p:cNvSpPr>
            <a:spLocks noGrp="1"/>
          </p:cNvSpPr>
          <p:nvPr>
            <p:ph idx="1"/>
          </p:nvPr>
        </p:nvSpPr>
        <p:spPr/>
        <p:txBody>
          <a:bodyPr/>
          <a:lstStyle/>
          <a:p>
            <a:r>
              <a:rPr lang="en-AU" b="0" dirty="0"/>
              <a:t>Appeal by the Attorney-General.</a:t>
            </a:r>
          </a:p>
          <a:p>
            <a:pPr marL="342900" indent="-342900">
              <a:buFont typeface="Arial" panose="020B0604020202020204" pitchFamily="34" charset="0"/>
              <a:buChar char="•"/>
            </a:pPr>
            <a:r>
              <a:rPr lang="en-AU" b="0" dirty="0"/>
              <a:t>Team had a plan to transition patient to a nursing home.</a:t>
            </a:r>
          </a:p>
          <a:p>
            <a:pPr marL="342900" indent="-342900">
              <a:buFont typeface="Arial" panose="020B0604020202020204" pitchFamily="34" charset="0"/>
              <a:buChar char="•"/>
            </a:pPr>
            <a:r>
              <a:rPr lang="en-AU" b="0" dirty="0"/>
              <a:t>MHC noted that the idea that the patient transition to a nursing home is one which presents an opportunity for deterioration in mental state.</a:t>
            </a:r>
          </a:p>
          <a:p>
            <a:pPr marL="342900" indent="-342900">
              <a:buFont typeface="Arial" panose="020B0604020202020204" pitchFamily="34" charset="0"/>
              <a:buChar char="•"/>
            </a:pPr>
            <a:endParaRPr lang="en-AU" b="0" dirty="0"/>
          </a:p>
          <a:p>
            <a:r>
              <a:rPr lang="en-AU" b="0" dirty="0"/>
              <a:t>“In those circumstances, I think it probably does matter somewhat that the Mental Health Review Tribunal will be making a decision to allow her to go to a nursing home on a hearing where the Attorney cannot appear as potentially a contradictor and cannot appeal.”</a:t>
            </a:r>
          </a:p>
          <a:p>
            <a:endParaRPr lang="en-AU" b="0" dirty="0"/>
          </a:p>
        </p:txBody>
      </p:sp>
    </p:spTree>
    <p:extLst>
      <p:ext uri="{BB962C8B-B14F-4D97-AF65-F5344CB8AC3E}">
        <p14:creationId xmlns:p14="http://schemas.microsoft.com/office/powerpoint/2010/main" val="125301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ABC64-980D-44BF-9C3E-8B567986F4FC}"/>
              </a:ext>
            </a:extLst>
          </p:cNvPr>
          <p:cNvSpPr>
            <a:spLocks noGrp="1"/>
          </p:cNvSpPr>
          <p:nvPr>
            <p:ph type="title"/>
          </p:nvPr>
        </p:nvSpPr>
        <p:spPr/>
        <p:txBody>
          <a:bodyPr/>
          <a:lstStyle/>
          <a:p>
            <a:pPr algn="ctr"/>
            <a:r>
              <a:rPr lang="en-AU" sz="3200" dirty="0"/>
              <a:t>Appeal to MHC001 – Unanimous opinions</a:t>
            </a:r>
            <a:endParaRPr lang="en-AU" dirty="0"/>
          </a:p>
        </p:txBody>
      </p:sp>
      <p:sp>
        <p:nvSpPr>
          <p:cNvPr id="3" name="Content Placeholder 2">
            <a:extLst>
              <a:ext uri="{FF2B5EF4-FFF2-40B4-BE49-F238E27FC236}">
                <a16:creationId xmlns:a16="http://schemas.microsoft.com/office/drawing/2014/main" id="{74E90BAB-D36C-41DD-804A-075243F76CA0}"/>
              </a:ext>
            </a:extLst>
          </p:cNvPr>
          <p:cNvSpPr>
            <a:spLocks noGrp="1"/>
          </p:cNvSpPr>
          <p:nvPr>
            <p:ph idx="1"/>
          </p:nvPr>
        </p:nvSpPr>
        <p:spPr/>
        <p:txBody>
          <a:bodyPr>
            <a:normAutofit fontScale="92500" lnSpcReduction="20000"/>
          </a:bodyPr>
          <a:lstStyle/>
          <a:p>
            <a:r>
              <a:rPr lang="en-AU" dirty="0"/>
              <a:t>Same as earlier</a:t>
            </a:r>
          </a:p>
          <a:p>
            <a:r>
              <a:rPr lang="en-AU" dirty="0"/>
              <a:t>MHC001: Confirmed FO</a:t>
            </a:r>
          </a:p>
          <a:p>
            <a:pPr marL="342900" indent="-342900">
              <a:buFont typeface="Arial" panose="020B0604020202020204" pitchFamily="34" charset="0"/>
              <a:buChar char="•"/>
            </a:pPr>
            <a:r>
              <a:rPr lang="en-AU" b="0" dirty="0"/>
              <a:t>50 year old man. Subject to 4 FOs made on the basis of unsoundness of mind.</a:t>
            </a:r>
          </a:p>
          <a:p>
            <a:pPr marL="800100" lvl="1" indent="-342900">
              <a:buFont typeface="Arial" panose="020B0604020202020204" pitchFamily="34" charset="0"/>
              <a:buChar char="•"/>
            </a:pPr>
            <a:r>
              <a:rPr lang="en-AU" dirty="0"/>
              <a:t>Entering a dwelling house with intent.</a:t>
            </a:r>
          </a:p>
          <a:p>
            <a:pPr marL="800100" lvl="1" indent="-342900">
              <a:buFont typeface="Arial" panose="020B0604020202020204" pitchFamily="34" charset="0"/>
              <a:buChar char="•"/>
            </a:pPr>
            <a:r>
              <a:rPr lang="en-AU" dirty="0"/>
              <a:t>Unlawful possession of a dangerous drug.</a:t>
            </a:r>
          </a:p>
          <a:p>
            <a:pPr marL="800100" lvl="1" indent="-342900">
              <a:buFont typeface="Arial" panose="020B0604020202020204" pitchFamily="34" charset="0"/>
              <a:buChar char="•"/>
            </a:pPr>
            <a:r>
              <a:rPr lang="en-AU" dirty="0"/>
              <a:t>Indecent treatment of a child under 12, unlawful assault of an aggravated nature on a female under 16, wilful and unlawful exposure.</a:t>
            </a:r>
          </a:p>
          <a:p>
            <a:pPr marL="800100" lvl="1" indent="-342900">
              <a:buFont typeface="Arial" panose="020B0604020202020204" pitchFamily="34" charset="0"/>
              <a:buChar char="•"/>
            </a:pPr>
            <a:r>
              <a:rPr lang="en-AU" dirty="0"/>
              <a:t>Exposing a child under 16 years to an indecent act and indecent assault.</a:t>
            </a:r>
          </a:p>
          <a:p>
            <a:pPr marL="342900" indent="-342900">
              <a:buFont typeface="Arial" panose="020B0604020202020204" pitchFamily="34" charset="0"/>
              <a:buChar char="•"/>
            </a:pPr>
            <a:r>
              <a:rPr lang="en-AU" b="0" dirty="0"/>
              <a:t>Report:</a:t>
            </a:r>
          </a:p>
          <a:p>
            <a:pPr marL="800100" lvl="1" indent="-342900">
              <a:buFont typeface="Arial" panose="020B0604020202020204" pitchFamily="34" charset="0"/>
              <a:buChar char="•"/>
            </a:pPr>
            <a:r>
              <a:rPr lang="en-AU" dirty="0"/>
              <a:t>Lengthy engagement with mental health services.</a:t>
            </a:r>
          </a:p>
          <a:p>
            <a:pPr marL="800100" lvl="1" indent="-342900">
              <a:buFont typeface="Arial" panose="020B0604020202020204" pitchFamily="34" charset="0"/>
              <a:buChar char="•"/>
            </a:pPr>
            <a:r>
              <a:rPr lang="en-AU" dirty="0"/>
              <a:t>Regular reviews with case manager (3 weeks), an authorised doctor (6-8 weeks) and consultant (3 months).</a:t>
            </a:r>
          </a:p>
          <a:p>
            <a:pPr marL="800100" lvl="1" indent="-342900">
              <a:buFont typeface="Arial" panose="020B0604020202020204" pitchFamily="34" charset="0"/>
              <a:buChar char="•"/>
            </a:pPr>
            <a:r>
              <a:rPr lang="en-AU" dirty="0"/>
              <a:t>Treated on zuclopenthixol depot injection. </a:t>
            </a:r>
          </a:p>
          <a:p>
            <a:pPr marL="800100" lvl="1" indent="-342900">
              <a:buFont typeface="Arial" panose="020B0604020202020204" pitchFamily="34" charset="0"/>
              <a:buChar char="•"/>
            </a:pPr>
            <a:r>
              <a:rPr lang="en-AU" dirty="0"/>
              <a:t>No evidence of psychotic symptoms or sign of relapse. Patient’s insight remained limited.</a:t>
            </a:r>
          </a:p>
          <a:p>
            <a:pPr marL="800100" lvl="1" indent="-342900">
              <a:buFont typeface="Arial" panose="020B0604020202020204" pitchFamily="34" charset="0"/>
              <a:buChar char="•"/>
            </a:pPr>
            <a:r>
              <a:rPr lang="en-AU" dirty="0"/>
              <a:t>Treating team recommended: Revoke FO and make TSO. Supported by ARMC minutes.</a:t>
            </a:r>
          </a:p>
          <a:p>
            <a:endParaRPr lang="en-AU" dirty="0"/>
          </a:p>
        </p:txBody>
      </p:sp>
    </p:spTree>
    <p:extLst>
      <p:ext uri="{BB962C8B-B14F-4D97-AF65-F5344CB8AC3E}">
        <p14:creationId xmlns:p14="http://schemas.microsoft.com/office/powerpoint/2010/main" val="961862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46673-2169-4E03-B1E5-A466EF146673}"/>
              </a:ext>
            </a:extLst>
          </p:cNvPr>
          <p:cNvSpPr>
            <a:spLocks noGrp="1"/>
          </p:cNvSpPr>
          <p:nvPr>
            <p:ph type="title"/>
          </p:nvPr>
        </p:nvSpPr>
        <p:spPr/>
        <p:txBody>
          <a:bodyPr/>
          <a:lstStyle/>
          <a:p>
            <a:pPr algn="ctr"/>
            <a:r>
              <a:rPr lang="en-AU" dirty="0"/>
              <a:t>Appeal to MHC001</a:t>
            </a:r>
            <a:br>
              <a:rPr lang="en-AU" dirty="0"/>
            </a:br>
            <a:r>
              <a:rPr lang="en-AU" dirty="0"/>
              <a:t>Giving due regard</a:t>
            </a:r>
          </a:p>
        </p:txBody>
      </p:sp>
      <p:sp>
        <p:nvSpPr>
          <p:cNvPr id="3" name="Content Placeholder 2">
            <a:extLst>
              <a:ext uri="{FF2B5EF4-FFF2-40B4-BE49-F238E27FC236}">
                <a16:creationId xmlns:a16="http://schemas.microsoft.com/office/drawing/2014/main" id="{B7F00CF5-1D64-4EE6-8E07-58C20268FC26}"/>
              </a:ext>
            </a:extLst>
          </p:cNvPr>
          <p:cNvSpPr>
            <a:spLocks noGrp="1"/>
          </p:cNvSpPr>
          <p:nvPr>
            <p:ph idx="1"/>
          </p:nvPr>
        </p:nvSpPr>
        <p:spPr/>
        <p:txBody>
          <a:bodyPr/>
          <a:lstStyle/>
          <a:p>
            <a:r>
              <a:rPr lang="en-AU" dirty="0"/>
              <a:t>How to take into account the view of the treating team:</a:t>
            </a:r>
            <a:endParaRPr lang="en-AU" b="0" dirty="0"/>
          </a:p>
          <a:p>
            <a:endParaRPr lang="en-AU" b="0" dirty="0"/>
          </a:p>
          <a:p>
            <a:r>
              <a:rPr lang="en-AU" b="0" dirty="0"/>
              <a:t>“Both psychiatrists who assist the court are of the view that it must reach a stage where due regard is given to the unanimous opinion of the treating psychiatrists and the treating team that the time has now been reached that the forensic order should be downgraded to a treatment support order.”</a:t>
            </a:r>
            <a:endParaRPr lang="en-AU" dirty="0"/>
          </a:p>
        </p:txBody>
      </p:sp>
    </p:spTree>
    <p:extLst>
      <p:ext uri="{BB962C8B-B14F-4D97-AF65-F5344CB8AC3E}">
        <p14:creationId xmlns:p14="http://schemas.microsoft.com/office/powerpoint/2010/main" val="2330560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BBD98-A4DE-4E15-BE29-8E0528E07ABC}"/>
              </a:ext>
            </a:extLst>
          </p:cNvPr>
          <p:cNvSpPr>
            <a:spLocks noGrp="1"/>
          </p:cNvSpPr>
          <p:nvPr>
            <p:ph type="title"/>
          </p:nvPr>
        </p:nvSpPr>
        <p:spPr/>
        <p:txBody>
          <a:bodyPr>
            <a:normAutofit/>
          </a:bodyPr>
          <a:lstStyle/>
          <a:p>
            <a:pPr algn="ctr"/>
            <a:r>
              <a:rPr lang="en-AU" sz="3200" dirty="0"/>
              <a:t>Appeal to MHC003 – NFFT – when not able to give proper instructions</a:t>
            </a:r>
            <a:endParaRPr lang="en-AU" dirty="0"/>
          </a:p>
        </p:txBody>
      </p:sp>
      <p:sp>
        <p:nvSpPr>
          <p:cNvPr id="3" name="Content Placeholder 2">
            <a:extLst>
              <a:ext uri="{FF2B5EF4-FFF2-40B4-BE49-F238E27FC236}">
                <a16:creationId xmlns:a16="http://schemas.microsoft.com/office/drawing/2014/main" id="{5063CC7A-ADD6-4366-AED8-5BA018F49332}"/>
              </a:ext>
            </a:extLst>
          </p:cNvPr>
          <p:cNvSpPr>
            <a:spLocks noGrp="1"/>
          </p:cNvSpPr>
          <p:nvPr>
            <p:ph idx="1"/>
          </p:nvPr>
        </p:nvSpPr>
        <p:spPr/>
        <p:txBody>
          <a:bodyPr/>
          <a:lstStyle/>
          <a:p>
            <a:r>
              <a:rPr lang="en-AU" dirty="0"/>
              <a:t>Appeal to MHC003: Tribunal found fit for trial</a:t>
            </a:r>
          </a:p>
          <a:p>
            <a:pPr marL="342900" indent="-342900">
              <a:buFont typeface="Arial" panose="020B0604020202020204" pitchFamily="34" charset="0"/>
              <a:buChar char="•"/>
            </a:pPr>
            <a:r>
              <a:rPr lang="en-AU" b="0" dirty="0"/>
              <a:t>Patient had a long-standing diagnosis of schizophrenia and a long history of violence and charges relating to multiple sexual offences.</a:t>
            </a:r>
          </a:p>
          <a:p>
            <a:pPr marL="342900" indent="-342900">
              <a:buFont typeface="Arial" panose="020B0604020202020204" pitchFamily="34" charset="0"/>
              <a:buChar char="•"/>
            </a:pPr>
            <a:r>
              <a:rPr lang="en-AU" b="0" dirty="0"/>
              <a:t>The Tribunal heard evidence and was satisfied that the Presser criteria were met.</a:t>
            </a:r>
          </a:p>
          <a:p>
            <a:pPr marL="342900" indent="-342900">
              <a:buFont typeface="Arial" panose="020B0604020202020204" pitchFamily="34" charset="0"/>
              <a:buChar char="•"/>
            </a:pPr>
            <a:r>
              <a:rPr lang="en-AU" b="0" dirty="0"/>
              <a:t>Evidence was that the patient believed he had a defence to the charges. That defence was that he was set-up by his ex-partner.</a:t>
            </a:r>
          </a:p>
        </p:txBody>
      </p:sp>
    </p:spTree>
    <p:extLst>
      <p:ext uri="{BB962C8B-B14F-4D97-AF65-F5344CB8AC3E}">
        <p14:creationId xmlns:p14="http://schemas.microsoft.com/office/powerpoint/2010/main" val="1925237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7179C-FD06-4E5E-93F2-A2F1276F5D6B}"/>
              </a:ext>
            </a:extLst>
          </p:cNvPr>
          <p:cNvSpPr>
            <a:spLocks noGrp="1"/>
          </p:cNvSpPr>
          <p:nvPr>
            <p:ph type="title"/>
          </p:nvPr>
        </p:nvSpPr>
        <p:spPr/>
        <p:txBody>
          <a:bodyPr/>
          <a:lstStyle/>
          <a:p>
            <a:pPr algn="ctr"/>
            <a:r>
              <a:rPr lang="en-AU" dirty="0"/>
              <a:t>MHC and MHRT</a:t>
            </a:r>
          </a:p>
        </p:txBody>
      </p:sp>
      <p:sp>
        <p:nvSpPr>
          <p:cNvPr id="3" name="Content Placeholder 2">
            <a:extLst>
              <a:ext uri="{FF2B5EF4-FFF2-40B4-BE49-F238E27FC236}">
                <a16:creationId xmlns:a16="http://schemas.microsoft.com/office/drawing/2014/main" id="{6DC611AC-9CE3-402D-B310-0A9F16C474E8}"/>
              </a:ext>
            </a:extLst>
          </p:cNvPr>
          <p:cNvSpPr>
            <a:spLocks noGrp="1"/>
          </p:cNvSpPr>
          <p:nvPr>
            <p:ph idx="1"/>
          </p:nvPr>
        </p:nvSpPr>
        <p:spPr>
          <a:xfrm>
            <a:off x="628650" y="1677786"/>
            <a:ext cx="7886700" cy="4351338"/>
          </a:xfrm>
        </p:spPr>
        <p:txBody>
          <a:bodyPr>
            <a:normAutofit fontScale="85000" lnSpcReduction="20000"/>
          </a:bodyPr>
          <a:lstStyle/>
          <a:p>
            <a:r>
              <a:rPr lang="en-AU" b="0" dirty="0"/>
              <a:t>Just to refresh:</a:t>
            </a:r>
          </a:p>
          <a:p>
            <a:pPr marL="342900" indent="-342900">
              <a:buFont typeface="Arial" panose="020B0604020202020204" pitchFamily="34" charset="0"/>
              <a:buChar char="•"/>
            </a:pPr>
            <a:r>
              <a:rPr lang="en-AU" b="0" dirty="0"/>
              <a:t>MHC is a Supreme Court jurisdiction made up of the President (Dalton J) and 1 Judge (Flanagan J).</a:t>
            </a:r>
          </a:p>
          <a:p>
            <a:pPr marL="342900" indent="-342900">
              <a:buFont typeface="Arial" panose="020B0604020202020204" pitchFamily="34" charset="0"/>
              <a:buChar char="•"/>
            </a:pPr>
            <a:r>
              <a:rPr lang="en-AU" b="0" dirty="0"/>
              <a:t>It has inherent jurisdiction (contrast with the MHRT).</a:t>
            </a:r>
          </a:p>
          <a:p>
            <a:pPr marL="342900" indent="-342900">
              <a:buFont typeface="Arial" panose="020B0604020202020204" pitchFamily="34" charset="0"/>
              <a:buChar char="•"/>
            </a:pPr>
            <a:r>
              <a:rPr lang="en-AU" b="0" dirty="0"/>
              <a:t>MHRT is not a court of record.</a:t>
            </a:r>
          </a:p>
          <a:p>
            <a:pPr marL="342900" indent="-342900">
              <a:buFont typeface="Arial" panose="020B0604020202020204" pitchFamily="34" charset="0"/>
              <a:buChar char="•"/>
            </a:pPr>
            <a:r>
              <a:rPr lang="en-AU" b="0" dirty="0"/>
              <a:t>Tribunal not bound to follow its own decisions.</a:t>
            </a:r>
          </a:p>
          <a:p>
            <a:pPr marL="342900" indent="-342900">
              <a:buFont typeface="Arial" panose="020B0604020202020204" pitchFamily="34" charset="0"/>
              <a:buChar char="•"/>
            </a:pPr>
            <a:r>
              <a:rPr lang="en-AU" b="0" dirty="0"/>
              <a:t>Consistency of decision-making assisted by following MHC’s decisions.</a:t>
            </a:r>
          </a:p>
          <a:p>
            <a:pPr marL="342900" indent="-342900">
              <a:buFont typeface="Arial" panose="020B0604020202020204" pitchFamily="34" charset="0"/>
              <a:buChar char="•"/>
            </a:pPr>
            <a:r>
              <a:rPr lang="en-AU" b="0" dirty="0"/>
              <a:t>Making a decision that a panel knows would be overturned on appeal not good decision-making practice.</a:t>
            </a:r>
          </a:p>
          <a:p>
            <a:pPr marL="342900" indent="-342900">
              <a:buFont typeface="Arial" panose="020B0604020202020204" pitchFamily="34" charset="0"/>
              <a:buChar char="•"/>
            </a:pPr>
            <a:r>
              <a:rPr lang="en-AU" b="0" dirty="0"/>
              <a:t>The MHRT is not a party to any proceedings in the MHC so has no ability to make submissions. </a:t>
            </a:r>
          </a:p>
          <a:p>
            <a:pPr marL="342900" indent="-342900">
              <a:buFont typeface="Arial" panose="020B0604020202020204" pitchFamily="34" charset="0"/>
              <a:buChar char="•"/>
            </a:pPr>
            <a:r>
              <a:rPr lang="en-AU" b="0" dirty="0"/>
              <a:t>For each appeal, the MHC requests a statement of reasons. However, the appeal is heard de novo (meaning that the MHC hears the matter afresh and can consider new evidence).</a:t>
            </a:r>
          </a:p>
        </p:txBody>
      </p:sp>
    </p:spTree>
    <p:extLst>
      <p:ext uri="{BB962C8B-B14F-4D97-AF65-F5344CB8AC3E}">
        <p14:creationId xmlns:p14="http://schemas.microsoft.com/office/powerpoint/2010/main" val="3098490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C0D8A-EECF-4AE6-8930-D4B805508D25}"/>
              </a:ext>
            </a:extLst>
          </p:cNvPr>
          <p:cNvSpPr>
            <a:spLocks noGrp="1"/>
          </p:cNvSpPr>
          <p:nvPr>
            <p:ph type="title"/>
          </p:nvPr>
        </p:nvSpPr>
        <p:spPr/>
        <p:txBody>
          <a:bodyPr/>
          <a:lstStyle/>
          <a:p>
            <a:pPr algn="ctr"/>
            <a:r>
              <a:rPr lang="en-AU" dirty="0"/>
              <a:t>Appeal to MHC003</a:t>
            </a:r>
            <a:br>
              <a:rPr lang="en-AU" dirty="0"/>
            </a:br>
            <a:r>
              <a:rPr lang="en-AU" dirty="0"/>
              <a:t>Can patient give proper instructions</a:t>
            </a:r>
          </a:p>
        </p:txBody>
      </p:sp>
      <p:sp>
        <p:nvSpPr>
          <p:cNvPr id="3" name="Content Placeholder 2">
            <a:extLst>
              <a:ext uri="{FF2B5EF4-FFF2-40B4-BE49-F238E27FC236}">
                <a16:creationId xmlns:a16="http://schemas.microsoft.com/office/drawing/2014/main" id="{FD0302CE-0032-4683-B216-3B283941508F}"/>
              </a:ext>
            </a:extLst>
          </p:cNvPr>
          <p:cNvSpPr>
            <a:spLocks noGrp="1"/>
          </p:cNvSpPr>
          <p:nvPr>
            <p:ph idx="1"/>
          </p:nvPr>
        </p:nvSpPr>
        <p:spPr/>
        <p:txBody>
          <a:bodyPr/>
          <a:lstStyle/>
          <a:p>
            <a:r>
              <a:rPr lang="en-AU" b="0" dirty="0"/>
              <a:t>MHC found the patient was not fit for trial.</a:t>
            </a:r>
          </a:p>
          <a:p>
            <a:pPr marL="342900" indent="-342900">
              <a:buFont typeface="Arial" panose="020B0604020202020204" pitchFamily="34" charset="0"/>
              <a:buChar char="•"/>
            </a:pPr>
            <a:r>
              <a:rPr lang="en-AU" b="0" dirty="0"/>
              <a:t>Evidence showed his understanding of Court processes was sufficient.</a:t>
            </a:r>
          </a:p>
          <a:p>
            <a:pPr marL="342900" indent="-342900">
              <a:buFont typeface="Arial" panose="020B0604020202020204" pitchFamily="34" charset="0"/>
              <a:buChar char="•"/>
            </a:pPr>
            <a:r>
              <a:rPr lang="en-AU" b="0" dirty="0"/>
              <a:t>But found that he could not give proper instructions.</a:t>
            </a:r>
          </a:p>
          <a:p>
            <a:pPr marL="342900" indent="-342900">
              <a:buFont typeface="Arial" panose="020B0604020202020204" pitchFamily="34" charset="0"/>
              <a:buChar char="•"/>
            </a:pPr>
            <a:endParaRPr lang="en-AU" b="0" dirty="0"/>
          </a:p>
          <a:p>
            <a:r>
              <a:rPr lang="en-AU" b="0" dirty="0"/>
              <a:t>“I think this is a combination of the fact that he has – notwithstanding he is now well, he still has almost no insight into the fact that he has a psychotic illness and had for years a psychotic illness.”</a:t>
            </a:r>
          </a:p>
        </p:txBody>
      </p:sp>
    </p:spTree>
    <p:extLst>
      <p:ext uri="{BB962C8B-B14F-4D97-AF65-F5344CB8AC3E}">
        <p14:creationId xmlns:p14="http://schemas.microsoft.com/office/powerpoint/2010/main" val="4104014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71D7C-1A74-40BB-95E1-FB26157DEB9B}"/>
              </a:ext>
            </a:extLst>
          </p:cNvPr>
          <p:cNvSpPr>
            <a:spLocks noGrp="1"/>
          </p:cNvSpPr>
          <p:nvPr>
            <p:ph type="title"/>
          </p:nvPr>
        </p:nvSpPr>
        <p:spPr/>
        <p:txBody>
          <a:bodyPr/>
          <a:lstStyle/>
          <a:p>
            <a:pPr algn="ctr"/>
            <a:r>
              <a:rPr lang="en-AU" dirty="0"/>
              <a:t>Appeal to MHC003</a:t>
            </a:r>
            <a:br>
              <a:rPr lang="en-AU" dirty="0"/>
            </a:br>
            <a:r>
              <a:rPr lang="en-AU" dirty="0"/>
              <a:t>Patient’s defence</a:t>
            </a:r>
          </a:p>
        </p:txBody>
      </p:sp>
      <p:sp>
        <p:nvSpPr>
          <p:cNvPr id="3" name="Content Placeholder 2">
            <a:extLst>
              <a:ext uri="{FF2B5EF4-FFF2-40B4-BE49-F238E27FC236}">
                <a16:creationId xmlns:a16="http://schemas.microsoft.com/office/drawing/2014/main" id="{9A1A32DC-CA24-47E5-A64E-3402F26171F7}"/>
              </a:ext>
            </a:extLst>
          </p:cNvPr>
          <p:cNvSpPr>
            <a:spLocks noGrp="1"/>
          </p:cNvSpPr>
          <p:nvPr>
            <p:ph idx="1"/>
          </p:nvPr>
        </p:nvSpPr>
        <p:spPr/>
        <p:txBody>
          <a:bodyPr>
            <a:normAutofit lnSpcReduction="10000"/>
          </a:bodyPr>
          <a:lstStyle/>
          <a:p>
            <a:r>
              <a:rPr lang="en-AU" b="0" dirty="0"/>
              <a:t>“This has produced a state where when he is asked about the offending he gives a mixture of sensible responses and responses which are not the product of a current active psychosis, but the product of his not being able to recognise that what he experienced at the time of the offending was psychosis.”</a:t>
            </a:r>
          </a:p>
          <a:p>
            <a:r>
              <a:rPr lang="en-AU" b="0" dirty="0"/>
              <a:t>“…he does not look back and see that thinking as being symptoms of a psychotic illness such as thought insertion, passivity phenomena etc. He sees it as being something that really happened.”</a:t>
            </a:r>
          </a:p>
          <a:p>
            <a:r>
              <a:rPr lang="en-AU" b="0" dirty="0"/>
              <a:t>“So in those circumstances, I cannot see that he could give proper instructions to run a case, including if he thought it appropriate, a case as to insanity at a trial.”</a:t>
            </a:r>
          </a:p>
        </p:txBody>
      </p:sp>
    </p:spTree>
    <p:extLst>
      <p:ext uri="{BB962C8B-B14F-4D97-AF65-F5344CB8AC3E}">
        <p14:creationId xmlns:p14="http://schemas.microsoft.com/office/powerpoint/2010/main" val="1528099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164A5-B0B9-487B-8886-DCE92351D32A}"/>
              </a:ext>
            </a:extLst>
          </p:cNvPr>
          <p:cNvSpPr>
            <a:spLocks noGrp="1"/>
          </p:cNvSpPr>
          <p:nvPr>
            <p:ph type="title"/>
          </p:nvPr>
        </p:nvSpPr>
        <p:spPr/>
        <p:txBody>
          <a:bodyPr/>
          <a:lstStyle/>
          <a:p>
            <a:pPr algn="ctr"/>
            <a:r>
              <a:rPr lang="en-AU" dirty="0"/>
              <a:t>Re </a:t>
            </a:r>
            <a:r>
              <a:rPr lang="en-AU" dirty="0" err="1"/>
              <a:t>Panovic</a:t>
            </a:r>
            <a:endParaRPr lang="en-AU" dirty="0"/>
          </a:p>
        </p:txBody>
      </p:sp>
      <p:sp>
        <p:nvSpPr>
          <p:cNvPr id="3" name="Content Placeholder 2">
            <a:extLst>
              <a:ext uri="{FF2B5EF4-FFF2-40B4-BE49-F238E27FC236}">
                <a16:creationId xmlns:a16="http://schemas.microsoft.com/office/drawing/2014/main" id="{3B52AB1B-C829-45E4-965E-26364C2174FB}"/>
              </a:ext>
            </a:extLst>
          </p:cNvPr>
          <p:cNvSpPr>
            <a:spLocks noGrp="1"/>
          </p:cNvSpPr>
          <p:nvPr>
            <p:ph idx="1"/>
          </p:nvPr>
        </p:nvSpPr>
        <p:spPr/>
        <p:txBody>
          <a:bodyPr/>
          <a:lstStyle/>
          <a:p>
            <a:r>
              <a:rPr lang="en-AU" i="1" dirty="0"/>
              <a:t>Re </a:t>
            </a:r>
            <a:r>
              <a:rPr lang="en-AU" i="1" dirty="0" err="1"/>
              <a:t>Panovic</a:t>
            </a:r>
            <a:r>
              <a:rPr lang="en-AU" i="1" dirty="0"/>
              <a:t> </a:t>
            </a:r>
            <a:r>
              <a:rPr lang="en-AU" dirty="0"/>
              <a:t>[2006] QMHC 20</a:t>
            </a:r>
          </a:p>
          <a:p>
            <a:pPr marL="342900" indent="-342900">
              <a:buFont typeface="Arial" panose="020B0604020202020204" pitchFamily="34" charset="0"/>
              <a:buChar char="•"/>
            </a:pPr>
            <a:r>
              <a:rPr lang="en-AU" b="0" dirty="0"/>
              <a:t>Copy of the reasons available on the MHC website.</a:t>
            </a:r>
          </a:p>
          <a:p>
            <a:pPr marL="342900" indent="-342900">
              <a:buFont typeface="Arial" panose="020B0604020202020204" pitchFamily="34" charset="0"/>
              <a:buChar char="•"/>
            </a:pPr>
            <a:r>
              <a:rPr lang="en-AU" b="0" dirty="0"/>
              <a:t>Heard by Justice Holmes.</a:t>
            </a:r>
          </a:p>
          <a:p>
            <a:pPr marL="342900" indent="-342900">
              <a:buFont typeface="Arial" panose="020B0604020202020204" pitchFamily="34" charset="0"/>
              <a:buChar char="•"/>
            </a:pPr>
            <a:r>
              <a:rPr lang="en-AU" b="0" dirty="0"/>
              <a:t>Question for the Court to consider was whether Mr </a:t>
            </a:r>
            <a:r>
              <a:rPr lang="en-AU" b="0" dirty="0" err="1"/>
              <a:t>Panovic</a:t>
            </a:r>
            <a:r>
              <a:rPr lang="en-AU" b="0" dirty="0"/>
              <a:t> was unfit for trial because he said that he had no memory of the events the subject of the charges.</a:t>
            </a:r>
          </a:p>
          <a:p>
            <a:pPr marL="342900" indent="-342900">
              <a:buFont typeface="Arial" panose="020B0604020202020204" pitchFamily="34" charset="0"/>
              <a:buChar char="•"/>
            </a:pPr>
            <a:endParaRPr lang="en-AU" b="0" dirty="0"/>
          </a:p>
          <a:p>
            <a:endParaRPr lang="en-AU" b="0" dirty="0"/>
          </a:p>
        </p:txBody>
      </p:sp>
    </p:spTree>
    <p:extLst>
      <p:ext uri="{BB962C8B-B14F-4D97-AF65-F5344CB8AC3E}">
        <p14:creationId xmlns:p14="http://schemas.microsoft.com/office/powerpoint/2010/main" val="136043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83B76-8313-4F03-A660-72DB43F4A005}"/>
              </a:ext>
            </a:extLst>
          </p:cNvPr>
          <p:cNvSpPr>
            <a:spLocks noGrp="1"/>
          </p:cNvSpPr>
          <p:nvPr>
            <p:ph type="title"/>
          </p:nvPr>
        </p:nvSpPr>
        <p:spPr/>
        <p:txBody>
          <a:bodyPr/>
          <a:lstStyle/>
          <a:p>
            <a:pPr algn="ctr"/>
            <a:r>
              <a:rPr lang="en-AU" dirty="0"/>
              <a:t>Re </a:t>
            </a:r>
            <a:r>
              <a:rPr lang="en-AU" dirty="0" err="1"/>
              <a:t>Panovic</a:t>
            </a:r>
            <a:endParaRPr lang="en-AU" dirty="0"/>
          </a:p>
        </p:txBody>
      </p:sp>
      <p:sp>
        <p:nvSpPr>
          <p:cNvPr id="3" name="Content Placeholder 2">
            <a:extLst>
              <a:ext uri="{FF2B5EF4-FFF2-40B4-BE49-F238E27FC236}">
                <a16:creationId xmlns:a16="http://schemas.microsoft.com/office/drawing/2014/main" id="{CC05171F-D45C-4193-A4E3-39246CF8778E}"/>
              </a:ext>
            </a:extLst>
          </p:cNvPr>
          <p:cNvSpPr>
            <a:spLocks noGrp="1"/>
          </p:cNvSpPr>
          <p:nvPr>
            <p:ph idx="1"/>
          </p:nvPr>
        </p:nvSpPr>
        <p:spPr/>
        <p:txBody>
          <a:bodyPr>
            <a:normAutofit fontScale="85000" lnSpcReduction="20000"/>
          </a:bodyPr>
          <a:lstStyle/>
          <a:p>
            <a:r>
              <a:rPr lang="en-AU" dirty="0"/>
              <a:t>Facts:</a:t>
            </a:r>
          </a:p>
          <a:p>
            <a:pPr marL="342900" indent="-342900">
              <a:buFont typeface="Arial" panose="020B0604020202020204" pitchFamily="34" charset="0"/>
              <a:buChar char="•"/>
            </a:pPr>
            <a:r>
              <a:rPr lang="en-AU" b="0" dirty="0"/>
              <a:t>At the time of the index offence, Mr </a:t>
            </a:r>
            <a:r>
              <a:rPr lang="en-AU" b="0" dirty="0" err="1"/>
              <a:t>Panovic</a:t>
            </a:r>
            <a:r>
              <a:rPr lang="en-AU" b="0" dirty="0"/>
              <a:t> was a 31 year old man.</a:t>
            </a:r>
          </a:p>
          <a:p>
            <a:pPr marL="342900" indent="-342900">
              <a:buFont typeface="Arial" panose="020B0604020202020204" pitchFamily="34" charset="0"/>
              <a:buChar char="•"/>
            </a:pPr>
            <a:r>
              <a:rPr lang="en-AU" b="0" dirty="0"/>
              <a:t>He was charged with two indictable offences – armed robbery and unlawful entry of a motor vehicle.</a:t>
            </a:r>
          </a:p>
          <a:p>
            <a:pPr marL="342900" indent="-342900">
              <a:buFont typeface="Arial" panose="020B0604020202020204" pitchFamily="34" charset="0"/>
              <a:buChar char="•"/>
            </a:pPr>
            <a:r>
              <a:rPr lang="en-AU" b="0" dirty="0"/>
              <a:t>The allegations: the two female complainants had gone out to their car which was parked on the street, and saw someone inside. Mr </a:t>
            </a:r>
            <a:r>
              <a:rPr lang="en-AU" b="0" dirty="0" err="1"/>
              <a:t>Panovic</a:t>
            </a:r>
            <a:r>
              <a:rPr lang="en-AU" b="0" dirty="0"/>
              <a:t> told one of the women to get in the car, told her he had a gun and said that he would blow her head off and that she should drive.</a:t>
            </a:r>
          </a:p>
          <a:p>
            <a:pPr marL="342900" indent="-342900">
              <a:buFont typeface="Arial" panose="020B0604020202020204" pitchFamily="34" charset="0"/>
              <a:buChar char="•"/>
            </a:pPr>
            <a:r>
              <a:rPr lang="en-AU" b="0" dirty="0"/>
              <a:t>When police arrived it was identified that he did not have a weapon.</a:t>
            </a:r>
          </a:p>
          <a:p>
            <a:pPr marL="342900" indent="-342900">
              <a:buFont typeface="Arial" panose="020B0604020202020204" pitchFamily="34" charset="0"/>
              <a:buChar char="•"/>
            </a:pPr>
            <a:r>
              <a:rPr lang="en-AU" b="0" dirty="0"/>
              <a:t>The MHC found that the facts were so disputed that no unsoundness finding could be made. Mr </a:t>
            </a:r>
            <a:r>
              <a:rPr lang="en-AU" b="0" dirty="0" err="1"/>
              <a:t>Panovic</a:t>
            </a:r>
            <a:r>
              <a:rPr lang="en-AU" b="0" dirty="0"/>
              <a:t> was found NFFT.</a:t>
            </a:r>
          </a:p>
          <a:p>
            <a:pPr marL="342900" indent="-342900">
              <a:buFont typeface="Arial" panose="020B0604020202020204" pitchFamily="34" charset="0"/>
              <a:buChar char="•"/>
            </a:pPr>
            <a:r>
              <a:rPr lang="en-AU" b="0" dirty="0"/>
              <a:t>At a subsequent review, the MHRT found him FFT.</a:t>
            </a:r>
          </a:p>
        </p:txBody>
      </p:sp>
    </p:spTree>
    <p:extLst>
      <p:ext uri="{BB962C8B-B14F-4D97-AF65-F5344CB8AC3E}">
        <p14:creationId xmlns:p14="http://schemas.microsoft.com/office/powerpoint/2010/main" val="1728906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13F5F-FA27-4780-B8AB-D94FFBDA1F6A}"/>
              </a:ext>
            </a:extLst>
          </p:cNvPr>
          <p:cNvSpPr>
            <a:spLocks noGrp="1"/>
          </p:cNvSpPr>
          <p:nvPr>
            <p:ph type="title"/>
          </p:nvPr>
        </p:nvSpPr>
        <p:spPr/>
        <p:txBody>
          <a:bodyPr/>
          <a:lstStyle/>
          <a:p>
            <a:pPr algn="ctr"/>
            <a:r>
              <a:rPr lang="en-AU" dirty="0"/>
              <a:t>Re </a:t>
            </a:r>
            <a:r>
              <a:rPr lang="en-AU" dirty="0" err="1"/>
              <a:t>Panovic</a:t>
            </a:r>
            <a:endParaRPr lang="en-AU" dirty="0"/>
          </a:p>
        </p:txBody>
      </p:sp>
      <p:sp>
        <p:nvSpPr>
          <p:cNvPr id="3" name="Content Placeholder 2">
            <a:extLst>
              <a:ext uri="{FF2B5EF4-FFF2-40B4-BE49-F238E27FC236}">
                <a16:creationId xmlns:a16="http://schemas.microsoft.com/office/drawing/2014/main" id="{B7234738-951B-4726-855A-F271C9289396}"/>
              </a:ext>
            </a:extLst>
          </p:cNvPr>
          <p:cNvSpPr>
            <a:spLocks noGrp="1"/>
          </p:cNvSpPr>
          <p:nvPr>
            <p:ph idx="1"/>
          </p:nvPr>
        </p:nvSpPr>
        <p:spPr/>
        <p:txBody>
          <a:bodyPr/>
          <a:lstStyle/>
          <a:p>
            <a:r>
              <a:rPr lang="en-AU" dirty="0"/>
              <a:t>MHC proceedings:</a:t>
            </a:r>
          </a:p>
          <a:p>
            <a:pPr marL="342900" indent="-342900">
              <a:buFont typeface="Arial" panose="020B0604020202020204" pitchFamily="34" charset="0"/>
              <a:buChar char="•"/>
            </a:pPr>
            <a:r>
              <a:rPr lang="en-AU" b="0" dirty="0"/>
              <a:t>Found that Mr </a:t>
            </a:r>
            <a:r>
              <a:rPr lang="en-AU" b="0" dirty="0" err="1"/>
              <a:t>Panovic</a:t>
            </a:r>
            <a:r>
              <a:rPr lang="en-AU" b="0" dirty="0"/>
              <a:t> was psychotic at the time of the alleged offending. </a:t>
            </a:r>
          </a:p>
          <a:p>
            <a:pPr marL="342900" indent="-342900">
              <a:buFont typeface="Arial" panose="020B0604020202020204" pitchFamily="34" charset="0"/>
              <a:buChar char="•"/>
            </a:pPr>
            <a:r>
              <a:rPr lang="en-AU" b="0" dirty="0"/>
              <a:t>All three psychiatrists giving evidence agreed that Mr </a:t>
            </a:r>
            <a:r>
              <a:rPr lang="en-AU" b="0" dirty="0" err="1"/>
              <a:t>Panovic</a:t>
            </a:r>
            <a:r>
              <a:rPr lang="en-AU" b="0" dirty="0"/>
              <a:t> suffered from chronic paranoid schizophrenia (which at the time of the MHC hearing was in remission).</a:t>
            </a:r>
          </a:p>
          <a:p>
            <a:pPr marL="342900" indent="-342900">
              <a:buFont typeface="Arial" panose="020B0604020202020204" pitchFamily="34" charset="0"/>
              <a:buChar char="•"/>
            </a:pPr>
            <a:r>
              <a:rPr lang="en-AU" b="0" dirty="0"/>
              <a:t>The question for the MHC centred around Mr </a:t>
            </a:r>
            <a:r>
              <a:rPr lang="en-AU" b="0" dirty="0" err="1"/>
              <a:t>Panovic’s</a:t>
            </a:r>
            <a:r>
              <a:rPr lang="en-AU" b="0" dirty="0"/>
              <a:t> assertions that he could not remember the events and therefore could not adequately brief his lawyers, rendering him unfit for trial.</a:t>
            </a:r>
          </a:p>
        </p:txBody>
      </p:sp>
    </p:spTree>
    <p:extLst>
      <p:ext uri="{BB962C8B-B14F-4D97-AF65-F5344CB8AC3E}">
        <p14:creationId xmlns:p14="http://schemas.microsoft.com/office/powerpoint/2010/main" val="550093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A41B-89BA-4543-A4C2-77DBAD6AD666}"/>
              </a:ext>
            </a:extLst>
          </p:cNvPr>
          <p:cNvSpPr>
            <a:spLocks noGrp="1"/>
          </p:cNvSpPr>
          <p:nvPr>
            <p:ph type="title"/>
          </p:nvPr>
        </p:nvSpPr>
        <p:spPr/>
        <p:txBody>
          <a:bodyPr/>
          <a:lstStyle/>
          <a:p>
            <a:pPr algn="ctr"/>
            <a:r>
              <a:rPr lang="en-AU" dirty="0"/>
              <a:t>Re </a:t>
            </a:r>
            <a:r>
              <a:rPr lang="en-AU" dirty="0" err="1"/>
              <a:t>Panovic</a:t>
            </a:r>
            <a:endParaRPr lang="en-AU" dirty="0"/>
          </a:p>
        </p:txBody>
      </p:sp>
      <p:sp>
        <p:nvSpPr>
          <p:cNvPr id="3" name="Content Placeholder 2">
            <a:extLst>
              <a:ext uri="{FF2B5EF4-FFF2-40B4-BE49-F238E27FC236}">
                <a16:creationId xmlns:a16="http://schemas.microsoft.com/office/drawing/2014/main" id="{B8F649EA-78A1-46C8-8EA6-878BD6F67C0D}"/>
              </a:ext>
            </a:extLst>
          </p:cNvPr>
          <p:cNvSpPr>
            <a:spLocks noGrp="1"/>
          </p:cNvSpPr>
          <p:nvPr>
            <p:ph idx="1"/>
          </p:nvPr>
        </p:nvSpPr>
        <p:spPr>
          <a:xfrm>
            <a:off x="628650" y="1690689"/>
            <a:ext cx="7886700" cy="4486274"/>
          </a:xfrm>
        </p:spPr>
        <p:txBody>
          <a:bodyPr>
            <a:normAutofit fontScale="92500" lnSpcReduction="20000"/>
          </a:bodyPr>
          <a:lstStyle/>
          <a:p>
            <a:r>
              <a:rPr lang="en-AU" dirty="0"/>
              <a:t>Psychiatrists’ views</a:t>
            </a:r>
            <a:r>
              <a:rPr lang="en-AU" b="0" dirty="0"/>
              <a:t>:</a:t>
            </a:r>
          </a:p>
          <a:p>
            <a:r>
              <a:rPr lang="en-AU" b="0" dirty="0"/>
              <a:t>Dr Curtis &amp; Dr </a:t>
            </a:r>
            <a:r>
              <a:rPr lang="en-AU" b="0" dirty="0" err="1"/>
              <a:t>Sundin</a:t>
            </a:r>
            <a:r>
              <a:rPr lang="en-AU" b="0" dirty="0"/>
              <a:t>:</a:t>
            </a:r>
          </a:p>
          <a:p>
            <a:pPr marL="342900" indent="-342900">
              <a:buFont typeface="Arial" panose="020B0604020202020204" pitchFamily="34" charset="0"/>
              <a:buChar char="•"/>
            </a:pPr>
            <a:r>
              <a:rPr lang="en-AU" b="0" dirty="0"/>
              <a:t>Mr </a:t>
            </a:r>
            <a:r>
              <a:rPr lang="en-AU" b="0" dirty="0" err="1"/>
              <a:t>Panovic</a:t>
            </a:r>
            <a:r>
              <a:rPr lang="en-AU" b="0" dirty="0"/>
              <a:t> had no memory of the events thus was unable to give any coherent account to his counsel.</a:t>
            </a:r>
          </a:p>
          <a:p>
            <a:pPr marL="342900" indent="-342900">
              <a:buFont typeface="Arial" panose="020B0604020202020204" pitchFamily="34" charset="0"/>
              <a:buChar char="•"/>
            </a:pPr>
            <a:r>
              <a:rPr lang="en-AU" b="0" dirty="0"/>
              <a:t>Would not be able to give instructions, would not be able to challenge the prosecution version of events, would not be able to give evidence.</a:t>
            </a:r>
          </a:p>
          <a:p>
            <a:pPr marL="342900" indent="-342900">
              <a:buFont typeface="Arial" panose="020B0604020202020204" pitchFamily="34" charset="0"/>
              <a:buChar char="•"/>
            </a:pPr>
            <a:r>
              <a:rPr lang="en-AU" b="0" dirty="0"/>
              <a:t>They attributed lack of memory to: effects of psychosis, lapse of time, intoxication, use of amphetamines, subsequent treatment with ECT.</a:t>
            </a:r>
          </a:p>
          <a:p>
            <a:pPr marL="342900" indent="-342900">
              <a:buFont typeface="Arial" panose="020B0604020202020204" pitchFamily="34" charset="0"/>
              <a:buChar char="•"/>
            </a:pPr>
            <a:r>
              <a:rPr lang="en-AU" b="0" dirty="0"/>
              <a:t>They accepted the illness itself would not cause any difficulty in Mr </a:t>
            </a:r>
            <a:r>
              <a:rPr lang="en-AU" b="0" dirty="0" err="1"/>
              <a:t>Panovic’s</a:t>
            </a:r>
            <a:r>
              <a:rPr lang="en-AU" b="0" dirty="0"/>
              <a:t> ability to give evidence – problem was the inability to give a coherent explanation.</a:t>
            </a:r>
          </a:p>
          <a:p>
            <a:pPr marL="342900" indent="-342900">
              <a:buFont typeface="Arial" panose="020B0604020202020204" pitchFamily="34" charset="0"/>
              <a:buChar char="•"/>
            </a:pPr>
            <a:r>
              <a:rPr lang="en-AU" b="0" dirty="0"/>
              <a:t>No ongoing disorder of memory – disturbance of memory for the specific events.</a:t>
            </a:r>
          </a:p>
        </p:txBody>
      </p:sp>
    </p:spTree>
    <p:extLst>
      <p:ext uri="{BB962C8B-B14F-4D97-AF65-F5344CB8AC3E}">
        <p14:creationId xmlns:p14="http://schemas.microsoft.com/office/powerpoint/2010/main" val="1356037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7D946-F674-450B-BE18-54999C13B265}"/>
              </a:ext>
            </a:extLst>
          </p:cNvPr>
          <p:cNvSpPr>
            <a:spLocks noGrp="1"/>
          </p:cNvSpPr>
          <p:nvPr>
            <p:ph type="title"/>
          </p:nvPr>
        </p:nvSpPr>
        <p:spPr/>
        <p:txBody>
          <a:bodyPr/>
          <a:lstStyle/>
          <a:p>
            <a:pPr algn="ctr"/>
            <a:r>
              <a:rPr lang="en-AU" dirty="0"/>
              <a:t>Re </a:t>
            </a:r>
            <a:r>
              <a:rPr lang="en-AU" dirty="0" err="1"/>
              <a:t>Panovic</a:t>
            </a:r>
            <a:endParaRPr lang="en-AU" dirty="0"/>
          </a:p>
        </p:txBody>
      </p:sp>
      <p:sp>
        <p:nvSpPr>
          <p:cNvPr id="3" name="Content Placeholder 2">
            <a:extLst>
              <a:ext uri="{FF2B5EF4-FFF2-40B4-BE49-F238E27FC236}">
                <a16:creationId xmlns:a16="http://schemas.microsoft.com/office/drawing/2014/main" id="{AF673C70-0235-41C1-85B4-983CC7F3A5E7}"/>
              </a:ext>
            </a:extLst>
          </p:cNvPr>
          <p:cNvSpPr>
            <a:spLocks noGrp="1"/>
          </p:cNvSpPr>
          <p:nvPr>
            <p:ph idx="1"/>
          </p:nvPr>
        </p:nvSpPr>
        <p:spPr/>
        <p:txBody>
          <a:bodyPr>
            <a:normAutofit lnSpcReduction="10000"/>
          </a:bodyPr>
          <a:lstStyle/>
          <a:p>
            <a:r>
              <a:rPr lang="en-AU" dirty="0"/>
              <a:t>Psychiatrists’ views:</a:t>
            </a:r>
            <a:endParaRPr lang="en-AU" b="0" dirty="0"/>
          </a:p>
          <a:p>
            <a:r>
              <a:rPr lang="en-AU" b="0" dirty="0"/>
              <a:t>Dr </a:t>
            </a:r>
            <a:r>
              <a:rPr lang="en-AU" b="0" dirty="0" err="1"/>
              <a:t>Reddan</a:t>
            </a:r>
            <a:r>
              <a:rPr lang="en-AU" b="0" dirty="0"/>
              <a:t>:</a:t>
            </a:r>
          </a:p>
          <a:p>
            <a:pPr marL="342900" indent="-342900">
              <a:buFont typeface="Arial" panose="020B0604020202020204" pitchFamily="34" charset="0"/>
              <a:buChar char="•"/>
            </a:pPr>
            <a:r>
              <a:rPr lang="en-AU" b="0" dirty="0"/>
              <a:t>Disagreed that ECT would have obliterated Mr </a:t>
            </a:r>
            <a:r>
              <a:rPr lang="en-AU" b="0" dirty="0" err="1"/>
              <a:t>Panovic’s</a:t>
            </a:r>
            <a:r>
              <a:rPr lang="en-AU" b="0" dirty="0"/>
              <a:t> memory of the events – may have disrupted memory around time of the treatment.</a:t>
            </a:r>
          </a:p>
          <a:p>
            <a:pPr marL="342900" indent="-342900">
              <a:buFont typeface="Arial" panose="020B0604020202020204" pitchFamily="34" charset="0"/>
              <a:buChar char="•"/>
            </a:pPr>
            <a:r>
              <a:rPr lang="en-AU" b="0" dirty="0"/>
              <a:t>Noted Mr </a:t>
            </a:r>
            <a:r>
              <a:rPr lang="en-AU" b="0" dirty="0" err="1"/>
              <a:t>Panovic</a:t>
            </a:r>
            <a:r>
              <a:rPr lang="en-AU" b="0" dirty="0"/>
              <a:t> gave an account of the events at beginning of 2002 and ECT was given in 2001. Therefore unlikely that the psychosis he experienced at the time of the events and the subsequent ECT caused memory loss re events.</a:t>
            </a:r>
          </a:p>
          <a:p>
            <a:pPr marL="342900" indent="-342900">
              <a:buFont typeface="Arial" panose="020B0604020202020204" pitchFamily="34" charset="0"/>
              <a:buChar char="•"/>
            </a:pPr>
            <a:r>
              <a:rPr lang="en-AU" b="0" dirty="0"/>
              <a:t>Suggested it was more likely the passage of time, ordinary forgetfulness and avoidance of the issues that would explain it.</a:t>
            </a:r>
          </a:p>
        </p:txBody>
      </p:sp>
    </p:spTree>
    <p:extLst>
      <p:ext uri="{BB962C8B-B14F-4D97-AF65-F5344CB8AC3E}">
        <p14:creationId xmlns:p14="http://schemas.microsoft.com/office/powerpoint/2010/main" val="3372501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1AEC3-5631-497B-A8B6-FB854E878B96}"/>
              </a:ext>
            </a:extLst>
          </p:cNvPr>
          <p:cNvSpPr>
            <a:spLocks noGrp="1"/>
          </p:cNvSpPr>
          <p:nvPr>
            <p:ph type="title"/>
          </p:nvPr>
        </p:nvSpPr>
        <p:spPr/>
        <p:txBody>
          <a:bodyPr/>
          <a:lstStyle/>
          <a:p>
            <a:pPr algn="ctr"/>
            <a:r>
              <a:rPr lang="en-AU" dirty="0"/>
              <a:t>Re </a:t>
            </a:r>
            <a:r>
              <a:rPr lang="en-AU" dirty="0" err="1"/>
              <a:t>Panovic</a:t>
            </a:r>
            <a:endParaRPr lang="en-AU" dirty="0"/>
          </a:p>
        </p:txBody>
      </p:sp>
      <p:sp>
        <p:nvSpPr>
          <p:cNvPr id="3" name="Content Placeholder 2">
            <a:extLst>
              <a:ext uri="{FF2B5EF4-FFF2-40B4-BE49-F238E27FC236}">
                <a16:creationId xmlns:a16="http://schemas.microsoft.com/office/drawing/2014/main" id="{81A71949-EA73-442F-9385-DC51938960EC}"/>
              </a:ext>
            </a:extLst>
          </p:cNvPr>
          <p:cNvSpPr>
            <a:spLocks noGrp="1"/>
          </p:cNvSpPr>
          <p:nvPr>
            <p:ph idx="1"/>
          </p:nvPr>
        </p:nvSpPr>
        <p:spPr/>
        <p:txBody>
          <a:bodyPr>
            <a:normAutofit/>
          </a:bodyPr>
          <a:lstStyle/>
          <a:p>
            <a:r>
              <a:rPr lang="en-AU" dirty="0"/>
              <a:t>MHC findings:</a:t>
            </a:r>
            <a:endParaRPr lang="en-AU" b="0" dirty="0"/>
          </a:p>
          <a:p>
            <a:pPr marL="342900" indent="-342900">
              <a:buFont typeface="Arial" panose="020B0604020202020204" pitchFamily="34" charset="0"/>
              <a:buChar char="•"/>
            </a:pPr>
            <a:r>
              <a:rPr lang="en-AU" b="0" dirty="0"/>
              <a:t>A number of factors likely to have impaired Mr </a:t>
            </a:r>
            <a:r>
              <a:rPr lang="en-AU" b="0" dirty="0" err="1"/>
              <a:t>Panovic’s</a:t>
            </a:r>
            <a:r>
              <a:rPr lang="en-AU" b="0" dirty="0"/>
              <a:t> memory – lapse of time, medical condition, treatment of that condition, intoxication and amphetamine use.</a:t>
            </a:r>
          </a:p>
          <a:p>
            <a:pPr marL="342900" indent="-342900">
              <a:buFont typeface="Arial" panose="020B0604020202020204" pitchFamily="34" charset="0"/>
              <a:buChar char="•"/>
            </a:pPr>
            <a:r>
              <a:rPr lang="en-AU" b="0" dirty="0"/>
              <a:t>Issue of fitness for trial turns on </a:t>
            </a:r>
            <a:r>
              <a:rPr lang="en-AU" dirty="0"/>
              <a:t>mental competence</a:t>
            </a:r>
            <a:r>
              <a:rPr lang="en-AU" b="0" dirty="0"/>
              <a:t>.</a:t>
            </a:r>
          </a:p>
          <a:p>
            <a:pPr marL="342900" indent="-342900">
              <a:buFont typeface="Arial" panose="020B0604020202020204" pitchFamily="34" charset="0"/>
              <a:buChar char="•"/>
            </a:pPr>
            <a:r>
              <a:rPr lang="en-AU" b="0" dirty="0"/>
              <a:t>Noted that it was not suggested that Mr </a:t>
            </a:r>
            <a:r>
              <a:rPr lang="en-AU" b="0" dirty="0" err="1"/>
              <a:t>Panovic</a:t>
            </a:r>
            <a:r>
              <a:rPr lang="en-AU" b="0" dirty="0"/>
              <a:t> cannot communicate his position to counsel, including what memory he does have of the events with all the flaws and shortcomings.</a:t>
            </a:r>
          </a:p>
          <a:p>
            <a:pPr marL="342900" indent="-342900">
              <a:buFont typeface="Arial" panose="020B0604020202020204" pitchFamily="34" charset="0"/>
              <a:buChar char="•"/>
            </a:pPr>
            <a:r>
              <a:rPr lang="en-AU" b="0" dirty="0"/>
              <a:t>Not different to the situation where the person may have had an alcoholic blackout.</a:t>
            </a:r>
            <a:endParaRPr lang="en-AU" dirty="0"/>
          </a:p>
        </p:txBody>
      </p:sp>
    </p:spTree>
    <p:extLst>
      <p:ext uri="{BB962C8B-B14F-4D97-AF65-F5344CB8AC3E}">
        <p14:creationId xmlns:p14="http://schemas.microsoft.com/office/powerpoint/2010/main" val="7686210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ED19-70D9-4AF5-B60B-14309E459146}"/>
              </a:ext>
            </a:extLst>
          </p:cNvPr>
          <p:cNvSpPr>
            <a:spLocks noGrp="1"/>
          </p:cNvSpPr>
          <p:nvPr>
            <p:ph type="title"/>
          </p:nvPr>
        </p:nvSpPr>
        <p:spPr/>
        <p:txBody>
          <a:bodyPr/>
          <a:lstStyle/>
          <a:p>
            <a:pPr algn="ctr"/>
            <a:r>
              <a:rPr lang="en-AU" dirty="0"/>
              <a:t>Re </a:t>
            </a:r>
            <a:r>
              <a:rPr lang="en-AU" dirty="0" err="1"/>
              <a:t>Panovic</a:t>
            </a:r>
            <a:endParaRPr lang="en-AU" dirty="0"/>
          </a:p>
        </p:txBody>
      </p:sp>
      <p:sp>
        <p:nvSpPr>
          <p:cNvPr id="3" name="Content Placeholder 2">
            <a:extLst>
              <a:ext uri="{FF2B5EF4-FFF2-40B4-BE49-F238E27FC236}">
                <a16:creationId xmlns:a16="http://schemas.microsoft.com/office/drawing/2014/main" id="{82986B8E-D0EC-4253-89C7-6BF5C78AC1F3}"/>
              </a:ext>
            </a:extLst>
          </p:cNvPr>
          <p:cNvSpPr>
            <a:spLocks noGrp="1"/>
          </p:cNvSpPr>
          <p:nvPr>
            <p:ph idx="1"/>
          </p:nvPr>
        </p:nvSpPr>
        <p:spPr/>
        <p:txBody>
          <a:bodyPr>
            <a:normAutofit fontScale="92500"/>
          </a:bodyPr>
          <a:lstStyle/>
          <a:p>
            <a:r>
              <a:rPr lang="en-AU" b="0" dirty="0"/>
              <a:t>“It is really a position where </a:t>
            </a:r>
            <a:r>
              <a:rPr lang="en-AU" b="0"/>
              <a:t>it is not </a:t>
            </a:r>
            <a:r>
              <a:rPr lang="en-AU" b="0" dirty="0"/>
              <a:t>that he cannot give instructions, but that he has not satisfactory instructions to give.”</a:t>
            </a:r>
          </a:p>
          <a:p>
            <a:endParaRPr lang="en-AU" b="0" dirty="0"/>
          </a:p>
          <a:p>
            <a:r>
              <a:rPr lang="en-AU" b="0" dirty="0"/>
              <a:t>“I think that the position taken by Dr </a:t>
            </a:r>
            <a:r>
              <a:rPr lang="en-AU" b="0" dirty="0" err="1"/>
              <a:t>Sundin</a:t>
            </a:r>
            <a:r>
              <a:rPr lang="en-AU" b="0" dirty="0"/>
              <a:t> and Dr Curtis </a:t>
            </a:r>
            <a:r>
              <a:rPr lang="en-AU" b="0" u="sng" dirty="0"/>
              <a:t>confuses the capacity to give instructions with the quality of the instructions to be given</a:t>
            </a:r>
            <a:r>
              <a:rPr lang="en-AU" b="0" dirty="0"/>
              <a:t>.”</a:t>
            </a:r>
          </a:p>
          <a:p>
            <a:endParaRPr lang="en-AU" b="0" dirty="0"/>
          </a:p>
          <a:p>
            <a:r>
              <a:rPr lang="en-AU" b="0" dirty="0"/>
              <a:t>“Taking the view then that I do of the insufficiency of a loss of memory to amount to an incapacity in terms of the </a:t>
            </a:r>
            <a:r>
              <a:rPr lang="en-AU" b="0" i="1" dirty="0"/>
              <a:t>Presser </a:t>
            </a:r>
            <a:r>
              <a:rPr lang="en-AU" b="0" dirty="0"/>
              <a:t>Tests… I conclude that Mr </a:t>
            </a:r>
            <a:r>
              <a:rPr lang="en-AU" b="0" dirty="0" err="1"/>
              <a:t>Panovic</a:t>
            </a:r>
            <a:r>
              <a:rPr lang="en-AU" b="0" dirty="0"/>
              <a:t> is not labouring under an incapacity to make his defence and version of the facts known to the Court and to his counsel or any incapacity in making his defence such as to render him unfit for trial…”</a:t>
            </a:r>
          </a:p>
        </p:txBody>
      </p:sp>
    </p:spTree>
    <p:extLst>
      <p:ext uri="{BB962C8B-B14F-4D97-AF65-F5344CB8AC3E}">
        <p14:creationId xmlns:p14="http://schemas.microsoft.com/office/powerpoint/2010/main" val="42175197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095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E259A-02E5-49F2-987C-023405B1E58A}"/>
              </a:ext>
            </a:extLst>
          </p:cNvPr>
          <p:cNvSpPr>
            <a:spLocks noGrp="1"/>
          </p:cNvSpPr>
          <p:nvPr>
            <p:ph type="title"/>
          </p:nvPr>
        </p:nvSpPr>
        <p:spPr/>
        <p:txBody>
          <a:bodyPr/>
          <a:lstStyle/>
          <a:p>
            <a:pPr algn="ctr"/>
            <a:r>
              <a:rPr lang="en-AU" dirty="0"/>
              <a:t>Decisions from the MHC</a:t>
            </a:r>
          </a:p>
        </p:txBody>
      </p:sp>
      <p:sp>
        <p:nvSpPr>
          <p:cNvPr id="3" name="Content Placeholder 2">
            <a:extLst>
              <a:ext uri="{FF2B5EF4-FFF2-40B4-BE49-F238E27FC236}">
                <a16:creationId xmlns:a16="http://schemas.microsoft.com/office/drawing/2014/main" id="{5E29F3A8-683B-496F-ABB6-E02C1AEE7B5E}"/>
              </a:ext>
            </a:extLst>
          </p:cNvPr>
          <p:cNvSpPr>
            <a:spLocks noGrp="1"/>
          </p:cNvSpPr>
          <p:nvPr>
            <p:ph idx="1"/>
          </p:nvPr>
        </p:nvSpPr>
        <p:spPr/>
        <p:txBody>
          <a:bodyPr/>
          <a:lstStyle/>
          <a:p>
            <a:pPr marL="342900" indent="-342900">
              <a:buFont typeface="Arial" panose="020B0604020202020204" pitchFamily="34" charset="0"/>
              <a:buChar char="•"/>
            </a:pPr>
            <a:r>
              <a:rPr lang="en-AU" b="0" dirty="0"/>
              <a:t>The Mental Health Court Registry (MHCR) sends decisions, reasons, transcripts and other materials (e.g. medical reports before the MHC) to the MHRT after a decision is made.</a:t>
            </a:r>
          </a:p>
          <a:p>
            <a:pPr marL="342900" indent="-342900">
              <a:buFont typeface="Arial" panose="020B0604020202020204" pitchFamily="34" charset="0"/>
              <a:buChar char="•"/>
            </a:pPr>
            <a:r>
              <a:rPr lang="en-AU" b="0" dirty="0"/>
              <a:t>Can be some delay in receipt of these documents (in some cases, months).</a:t>
            </a:r>
          </a:p>
          <a:p>
            <a:pPr marL="342900" indent="-342900">
              <a:buFont typeface="Arial" panose="020B0604020202020204" pitchFamily="34" charset="0"/>
              <a:buChar char="•"/>
            </a:pPr>
            <a:r>
              <a:rPr lang="en-AU" b="0" dirty="0"/>
              <a:t>When forensic order or treatment support order made by the MHC - the relevant documents are included in forensic dossiers.</a:t>
            </a:r>
          </a:p>
          <a:p>
            <a:pPr marL="342900" indent="-342900">
              <a:buFont typeface="Arial" panose="020B0604020202020204" pitchFamily="34" charset="0"/>
              <a:buChar char="•"/>
            </a:pPr>
            <a:r>
              <a:rPr lang="en-AU" b="0" dirty="0"/>
              <a:t>On appeals of forensic orders or treatment support orders – the decision documents and relevant reports are included in the forensic dossier.</a:t>
            </a:r>
          </a:p>
        </p:txBody>
      </p:sp>
    </p:spTree>
    <p:extLst>
      <p:ext uri="{BB962C8B-B14F-4D97-AF65-F5344CB8AC3E}">
        <p14:creationId xmlns:p14="http://schemas.microsoft.com/office/powerpoint/2010/main" val="3373319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824D2-3294-40C7-8093-94D47934CEA4}"/>
              </a:ext>
            </a:extLst>
          </p:cNvPr>
          <p:cNvSpPr>
            <a:spLocks noGrp="1"/>
          </p:cNvSpPr>
          <p:nvPr>
            <p:ph type="title"/>
          </p:nvPr>
        </p:nvSpPr>
        <p:spPr/>
        <p:txBody>
          <a:bodyPr/>
          <a:lstStyle/>
          <a:p>
            <a:pPr algn="ctr"/>
            <a:r>
              <a:rPr lang="en-AU" dirty="0"/>
              <a:t>Finding MHC Cases</a:t>
            </a:r>
          </a:p>
        </p:txBody>
      </p:sp>
      <p:sp>
        <p:nvSpPr>
          <p:cNvPr id="3" name="Content Placeholder 2">
            <a:extLst>
              <a:ext uri="{FF2B5EF4-FFF2-40B4-BE49-F238E27FC236}">
                <a16:creationId xmlns:a16="http://schemas.microsoft.com/office/drawing/2014/main" id="{42DD8D5D-3A97-402C-ACE0-2BD79578150A}"/>
              </a:ext>
            </a:extLst>
          </p:cNvPr>
          <p:cNvSpPr>
            <a:spLocks noGrp="1"/>
          </p:cNvSpPr>
          <p:nvPr>
            <p:ph idx="1"/>
          </p:nvPr>
        </p:nvSpPr>
        <p:spPr/>
        <p:txBody>
          <a:bodyPr/>
          <a:lstStyle/>
          <a:p>
            <a:r>
              <a:rPr lang="en-AU" dirty="0"/>
              <a:t>MHRT Website</a:t>
            </a:r>
          </a:p>
          <a:p>
            <a:pPr marL="342900" indent="-342900">
              <a:buFont typeface="Arial" panose="020B0604020202020204" pitchFamily="34" charset="0"/>
              <a:buChar char="•"/>
            </a:pPr>
            <a:r>
              <a:rPr lang="en-AU" b="0" dirty="0"/>
              <a:t>Log in to the members section</a:t>
            </a:r>
          </a:p>
          <a:p>
            <a:endParaRPr lang="en-AU" b="0" dirty="0"/>
          </a:p>
        </p:txBody>
      </p:sp>
      <p:pic>
        <p:nvPicPr>
          <p:cNvPr id="5" name="Picture 4">
            <a:extLst>
              <a:ext uri="{FF2B5EF4-FFF2-40B4-BE49-F238E27FC236}">
                <a16:creationId xmlns:a16="http://schemas.microsoft.com/office/drawing/2014/main" id="{598D31F0-4A59-45D0-B61A-430ADB9101EB}"/>
              </a:ext>
            </a:extLst>
          </p:cNvPr>
          <p:cNvPicPr>
            <a:picLocks noChangeAspect="1"/>
          </p:cNvPicPr>
          <p:nvPr/>
        </p:nvPicPr>
        <p:blipFill>
          <a:blip r:embed="rId2"/>
          <a:stretch>
            <a:fillRect/>
          </a:stretch>
        </p:blipFill>
        <p:spPr>
          <a:xfrm>
            <a:off x="1235412" y="2863299"/>
            <a:ext cx="6819089" cy="2827382"/>
          </a:xfrm>
          <a:prstGeom prst="rect">
            <a:avLst/>
          </a:prstGeom>
        </p:spPr>
      </p:pic>
    </p:spTree>
    <p:extLst>
      <p:ext uri="{BB962C8B-B14F-4D97-AF65-F5344CB8AC3E}">
        <p14:creationId xmlns:p14="http://schemas.microsoft.com/office/powerpoint/2010/main" val="3747080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B7D3-339C-4AFD-B454-71C37F90DAD5}"/>
              </a:ext>
            </a:extLst>
          </p:cNvPr>
          <p:cNvSpPr>
            <a:spLocks noGrp="1"/>
          </p:cNvSpPr>
          <p:nvPr>
            <p:ph type="title"/>
          </p:nvPr>
        </p:nvSpPr>
        <p:spPr/>
        <p:txBody>
          <a:bodyPr/>
          <a:lstStyle/>
          <a:p>
            <a:pPr algn="ctr"/>
            <a:r>
              <a:rPr lang="en-AU" dirty="0"/>
              <a:t>Finding MHC Cases</a:t>
            </a:r>
          </a:p>
        </p:txBody>
      </p:sp>
      <p:sp>
        <p:nvSpPr>
          <p:cNvPr id="3" name="Content Placeholder 2">
            <a:extLst>
              <a:ext uri="{FF2B5EF4-FFF2-40B4-BE49-F238E27FC236}">
                <a16:creationId xmlns:a16="http://schemas.microsoft.com/office/drawing/2014/main" id="{4EB884DA-A9CB-4E8B-A584-CE5C9F66C67A}"/>
              </a:ext>
            </a:extLst>
          </p:cNvPr>
          <p:cNvSpPr>
            <a:spLocks noGrp="1"/>
          </p:cNvSpPr>
          <p:nvPr>
            <p:ph idx="1"/>
          </p:nvPr>
        </p:nvSpPr>
        <p:spPr/>
        <p:txBody>
          <a:bodyPr/>
          <a:lstStyle/>
          <a:p>
            <a:r>
              <a:rPr lang="en-AU" dirty="0"/>
              <a:t>MHC Website: </a:t>
            </a:r>
            <a:r>
              <a:rPr lang="en-AU" dirty="0">
                <a:hlinkClick r:id="rId2"/>
              </a:rPr>
              <a:t>https://www.sclqld.org.au/caselaw/QMHC</a:t>
            </a:r>
            <a:endParaRPr lang="en-AU" dirty="0"/>
          </a:p>
          <a:p>
            <a:endParaRPr lang="en-AU" dirty="0"/>
          </a:p>
          <a:p>
            <a:endParaRPr lang="en-AU" dirty="0"/>
          </a:p>
        </p:txBody>
      </p:sp>
      <p:pic>
        <p:nvPicPr>
          <p:cNvPr id="5" name="Picture 4">
            <a:extLst>
              <a:ext uri="{FF2B5EF4-FFF2-40B4-BE49-F238E27FC236}">
                <a16:creationId xmlns:a16="http://schemas.microsoft.com/office/drawing/2014/main" id="{523E936A-F54C-4AFE-BC03-8E63F9250FB3}"/>
              </a:ext>
            </a:extLst>
          </p:cNvPr>
          <p:cNvPicPr>
            <a:picLocks noChangeAspect="1"/>
          </p:cNvPicPr>
          <p:nvPr/>
        </p:nvPicPr>
        <p:blipFill>
          <a:blip r:embed="rId3"/>
          <a:stretch>
            <a:fillRect/>
          </a:stretch>
        </p:blipFill>
        <p:spPr>
          <a:xfrm>
            <a:off x="1191951" y="2622778"/>
            <a:ext cx="7134925" cy="3398643"/>
          </a:xfrm>
          <a:prstGeom prst="rect">
            <a:avLst/>
          </a:prstGeom>
        </p:spPr>
      </p:pic>
    </p:spTree>
    <p:extLst>
      <p:ext uri="{BB962C8B-B14F-4D97-AF65-F5344CB8AC3E}">
        <p14:creationId xmlns:p14="http://schemas.microsoft.com/office/powerpoint/2010/main" val="3755130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67847-30F8-4341-912C-AC2C6AF0E811}"/>
              </a:ext>
            </a:extLst>
          </p:cNvPr>
          <p:cNvSpPr>
            <a:spLocks noGrp="1"/>
          </p:cNvSpPr>
          <p:nvPr>
            <p:ph type="title"/>
          </p:nvPr>
        </p:nvSpPr>
        <p:spPr/>
        <p:txBody>
          <a:bodyPr/>
          <a:lstStyle/>
          <a:p>
            <a:pPr algn="ctr"/>
            <a:r>
              <a:rPr lang="en-AU" dirty="0"/>
              <a:t>Decisions to Members</a:t>
            </a:r>
          </a:p>
        </p:txBody>
      </p:sp>
      <p:sp>
        <p:nvSpPr>
          <p:cNvPr id="3" name="Content Placeholder 2">
            <a:extLst>
              <a:ext uri="{FF2B5EF4-FFF2-40B4-BE49-F238E27FC236}">
                <a16:creationId xmlns:a16="http://schemas.microsoft.com/office/drawing/2014/main" id="{56DE2668-1983-4D2E-B3FD-53841118029D}"/>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en-AU" b="0" dirty="0"/>
              <a:t>References</a:t>
            </a:r>
          </a:p>
          <a:p>
            <a:pPr marL="800100" lvl="1" indent="-342900">
              <a:buFont typeface="Arial" panose="020B0604020202020204" pitchFamily="34" charset="0"/>
              <a:buChar char="•"/>
            </a:pPr>
            <a:r>
              <a:rPr lang="en-AU" sz="1800" dirty="0"/>
              <a:t>Members can read reasons for reference decisions made by the MHC only if the MHC publishes the decisions on the MHC website.</a:t>
            </a:r>
          </a:p>
          <a:p>
            <a:pPr marL="800100" lvl="1" indent="-342900">
              <a:buFont typeface="Arial" panose="020B0604020202020204" pitchFamily="34" charset="0"/>
              <a:buChar char="•"/>
            </a:pPr>
            <a:r>
              <a:rPr lang="en-AU" sz="1800" dirty="0"/>
              <a:t>Relevant material is included in the forensic dossier and will therefore be available to members hearing the matter.</a:t>
            </a:r>
          </a:p>
          <a:p>
            <a:pPr marL="800100" lvl="1" indent="-342900">
              <a:buFont typeface="Arial" panose="020B0604020202020204" pitchFamily="34" charset="0"/>
              <a:buChar char="•"/>
            </a:pPr>
            <a:r>
              <a:rPr lang="en-AU" sz="1800" b="0" dirty="0"/>
              <a:t>The Tribunal office is provided a copy of all references but does not have authority from the MHC to publish these reasons.</a:t>
            </a:r>
          </a:p>
          <a:p>
            <a:pPr marL="342900" indent="-342900">
              <a:buFont typeface="Arial" panose="020B0604020202020204" pitchFamily="34" charset="0"/>
              <a:buChar char="•"/>
            </a:pPr>
            <a:r>
              <a:rPr lang="en-AU" b="0" dirty="0"/>
              <a:t>Appeals</a:t>
            </a:r>
          </a:p>
          <a:p>
            <a:pPr marL="800100" lvl="1" indent="-342900">
              <a:buFont typeface="Arial" panose="020B0604020202020204" pitchFamily="34" charset="0"/>
              <a:buChar char="•"/>
            </a:pPr>
            <a:r>
              <a:rPr lang="en-AU" sz="1800" b="0" dirty="0"/>
              <a:t>Some appeal decisions are published by MHC on their website.</a:t>
            </a:r>
          </a:p>
          <a:p>
            <a:pPr marL="800100" lvl="1" indent="-342900">
              <a:buFont typeface="Arial" panose="020B0604020202020204" pitchFamily="34" charset="0"/>
              <a:buChar char="•"/>
            </a:pPr>
            <a:r>
              <a:rPr lang="en-AU" sz="1800" dirty="0"/>
              <a:t>Relevant material is included in the forensic dossier (for forensic orders and treatment support orders).</a:t>
            </a:r>
          </a:p>
          <a:p>
            <a:pPr marL="800100" lvl="1" indent="-342900">
              <a:buFont typeface="Arial" panose="020B0604020202020204" pitchFamily="34" charset="0"/>
              <a:buChar char="•"/>
            </a:pPr>
            <a:r>
              <a:rPr lang="en-AU" sz="1800" b="0" dirty="0"/>
              <a:t>The Tribunal office </a:t>
            </a:r>
            <a:r>
              <a:rPr lang="en-AU" sz="1800" dirty="0"/>
              <a:t>is provided a copy and has permission from the President of the MHC to publish de-identified versions of appeals under MHA2016 on a restricted access area of the website for members’ to guide their practice and for information and training purposes.</a:t>
            </a:r>
            <a:endParaRPr lang="en-AU" sz="1800" b="0" dirty="0"/>
          </a:p>
        </p:txBody>
      </p:sp>
    </p:spTree>
    <p:extLst>
      <p:ext uri="{BB962C8B-B14F-4D97-AF65-F5344CB8AC3E}">
        <p14:creationId xmlns:p14="http://schemas.microsoft.com/office/powerpoint/2010/main" val="3608862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FC615-77A0-4A5F-A08E-D0128BCDDDDD}"/>
              </a:ext>
            </a:extLst>
          </p:cNvPr>
          <p:cNvSpPr>
            <a:spLocks noGrp="1"/>
          </p:cNvSpPr>
          <p:nvPr>
            <p:ph type="title"/>
          </p:nvPr>
        </p:nvSpPr>
        <p:spPr/>
        <p:txBody>
          <a:bodyPr/>
          <a:lstStyle/>
          <a:p>
            <a:pPr algn="ctr"/>
            <a:r>
              <a:rPr lang="en-AU" dirty="0"/>
              <a:t>AG for the State of Qld v THL</a:t>
            </a:r>
          </a:p>
        </p:txBody>
      </p:sp>
      <p:sp>
        <p:nvSpPr>
          <p:cNvPr id="3" name="Content Placeholder 2">
            <a:extLst>
              <a:ext uri="{FF2B5EF4-FFF2-40B4-BE49-F238E27FC236}">
                <a16:creationId xmlns:a16="http://schemas.microsoft.com/office/drawing/2014/main" id="{F3393A6D-835D-4372-9BD1-3ADC3A21C69A}"/>
              </a:ext>
            </a:extLst>
          </p:cNvPr>
          <p:cNvSpPr>
            <a:spLocks noGrp="1"/>
          </p:cNvSpPr>
          <p:nvPr>
            <p:ph idx="1"/>
          </p:nvPr>
        </p:nvSpPr>
        <p:spPr>
          <a:xfrm>
            <a:off x="628650" y="1690689"/>
            <a:ext cx="7886700" cy="4351338"/>
          </a:xfrm>
        </p:spPr>
        <p:txBody>
          <a:bodyPr/>
          <a:lstStyle/>
          <a:p>
            <a:r>
              <a:rPr lang="en-AU" b="0" i="1" dirty="0"/>
              <a:t>Attorney-General for the State of Queensland v THL</a:t>
            </a:r>
            <a:r>
              <a:rPr lang="en-AU" b="0" dirty="0"/>
              <a:t> [2012] QMHC 20</a:t>
            </a:r>
          </a:p>
          <a:p>
            <a:pPr marL="342900" indent="-342900">
              <a:buFont typeface="Arial" panose="020B0604020202020204" pitchFamily="34" charset="0"/>
              <a:buChar char="•"/>
            </a:pPr>
            <a:r>
              <a:rPr lang="en-AU" b="0" dirty="0"/>
              <a:t>Copy of the reasons available on the MHC website.</a:t>
            </a:r>
          </a:p>
          <a:p>
            <a:pPr marL="342900" indent="-342900">
              <a:buFont typeface="Arial" panose="020B0604020202020204" pitchFamily="34" charset="0"/>
              <a:buChar char="•"/>
            </a:pPr>
            <a:r>
              <a:rPr lang="en-AU" b="0" dirty="0"/>
              <a:t>Heard by Justice </a:t>
            </a:r>
            <a:r>
              <a:rPr lang="en-AU" b="0" dirty="0" err="1"/>
              <a:t>Boddice</a:t>
            </a:r>
            <a:r>
              <a:rPr lang="en-AU" b="0" dirty="0"/>
              <a:t>.</a:t>
            </a:r>
          </a:p>
          <a:p>
            <a:pPr marL="342900" indent="-342900">
              <a:buFont typeface="Arial" panose="020B0604020202020204" pitchFamily="34" charset="0"/>
              <a:buChar char="•"/>
            </a:pPr>
            <a:r>
              <a:rPr lang="en-AU" b="0" dirty="0"/>
              <a:t>The AG appealed a decision of the MHRT confirming a forensic order and approved LCT for THL.</a:t>
            </a:r>
          </a:p>
          <a:p>
            <a:pPr marL="342900" indent="-342900">
              <a:buFont typeface="Arial" panose="020B0604020202020204" pitchFamily="34" charset="0"/>
              <a:buChar char="•"/>
            </a:pPr>
            <a:r>
              <a:rPr lang="en-AU" b="0" dirty="0"/>
              <a:t>The issues for the MHC were whether the Tribunal:</a:t>
            </a:r>
          </a:p>
          <a:p>
            <a:pPr marL="800100" lvl="1" indent="-342900">
              <a:buFont typeface="Arial" panose="020B0604020202020204" pitchFamily="34" charset="0"/>
              <a:buChar char="•"/>
            </a:pPr>
            <a:r>
              <a:rPr lang="en-AU" sz="1800" b="0" dirty="0"/>
              <a:t>determined the matter in the absence of sufficient material</a:t>
            </a:r>
          </a:p>
          <a:p>
            <a:pPr marL="800100" lvl="1" indent="-342900">
              <a:buFont typeface="Arial" panose="020B0604020202020204" pitchFamily="34" charset="0"/>
              <a:buChar char="•"/>
            </a:pPr>
            <a:r>
              <a:rPr lang="en-AU" sz="1800" dirty="0"/>
              <a:t>ought to have heard from THL’s treating psychiatrist and family</a:t>
            </a:r>
          </a:p>
          <a:p>
            <a:pPr marL="800100" lvl="1" indent="-342900">
              <a:buFont typeface="Arial" panose="020B0604020202020204" pitchFamily="34" charset="0"/>
              <a:buChar char="•"/>
            </a:pPr>
            <a:r>
              <a:rPr lang="en-AU" sz="1800" b="0" dirty="0"/>
              <a:t>could be satisfied on the available material that the overnight leave conditions were appropriate as THL was an unacceptable risk of harming himself or others.</a:t>
            </a:r>
          </a:p>
        </p:txBody>
      </p:sp>
    </p:spTree>
    <p:extLst>
      <p:ext uri="{BB962C8B-B14F-4D97-AF65-F5344CB8AC3E}">
        <p14:creationId xmlns:p14="http://schemas.microsoft.com/office/powerpoint/2010/main" val="1051203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CB7BC-DC55-4B84-A0C5-2029AC7E90FB}"/>
              </a:ext>
            </a:extLst>
          </p:cNvPr>
          <p:cNvSpPr>
            <a:spLocks noGrp="1"/>
          </p:cNvSpPr>
          <p:nvPr>
            <p:ph type="title"/>
          </p:nvPr>
        </p:nvSpPr>
        <p:spPr/>
        <p:txBody>
          <a:bodyPr/>
          <a:lstStyle/>
          <a:p>
            <a:pPr algn="ctr"/>
            <a:r>
              <a:rPr lang="en-AU" dirty="0"/>
              <a:t>AG for the State of Qld v THL</a:t>
            </a:r>
          </a:p>
        </p:txBody>
      </p:sp>
      <p:sp>
        <p:nvSpPr>
          <p:cNvPr id="3" name="Content Placeholder 2">
            <a:extLst>
              <a:ext uri="{FF2B5EF4-FFF2-40B4-BE49-F238E27FC236}">
                <a16:creationId xmlns:a16="http://schemas.microsoft.com/office/drawing/2014/main" id="{87CC2DC6-C641-4D12-963D-78300255C408}"/>
              </a:ext>
            </a:extLst>
          </p:cNvPr>
          <p:cNvSpPr>
            <a:spLocks noGrp="1"/>
          </p:cNvSpPr>
          <p:nvPr>
            <p:ph idx="1"/>
          </p:nvPr>
        </p:nvSpPr>
        <p:spPr/>
        <p:txBody>
          <a:bodyPr>
            <a:normAutofit lnSpcReduction="10000"/>
          </a:bodyPr>
          <a:lstStyle/>
          <a:p>
            <a:r>
              <a:rPr lang="en-AU" dirty="0"/>
              <a:t>Facts:</a:t>
            </a:r>
          </a:p>
          <a:p>
            <a:pPr marL="342900" indent="-342900">
              <a:buFont typeface="Arial" panose="020B0604020202020204" pitchFamily="34" charset="0"/>
              <a:buChar char="•"/>
            </a:pPr>
            <a:r>
              <a:rPr lang="en-AU" b="0" dirty="0"/>
              <a:t>THL – 38 year old male</a:t>
            </a:r>
          </a:p>
          <a:p>
            <a:pPr marL="342900" indent="-342900">
              <a:buFont typeface="Arial" panose="020B0604020202020204" pitchFamily="34" charset="0"/>
              <a:buChar char="•"/>
            </a:pPr>
            <a:r>
              <a:rPr lang="en-AU" b="0" dirty="0"/>
              <a:t>Placed on an FO in 2008 – found of unsound mind in relation to charges of assault occasioning bodily harm, breach of bail conditions and failure to obey a direction.</a:t>
            </a:r>
          </a:p>
          <a:p>
            <a:pPr marL="342900" indent="-342900">
              <a:buFont typeface="Arial" panose="020B0604020202020204" pitchFamily="34" charset="0"/>
              <a:buChar char="•"/>
            </a:pPr>
            <a:r>
              <a:rPr lang="en-AU" b="0" dirty="0"/>
              <a:t>Suffers from chronic paranoid schizophrenia.</a:t>
            </a:r>
          </a:p>
          <a:p>
            <a:pPr marL="342900" indent="-342900">
              <a:buFont typeface="Arial" panose="020B0604020202020204" pitchFamily="34" charset="0"/>
              <a:buChar char="•"/>
            </a:pPr>
            <a:r>
              <a:rPr lang="en-AU" b="0" dirty="0"/>
              <a:t>Has had mental illness since his late teenage years and has had numerous hospital admissions.</a:t>
            </a:r>
          </a:p>
          <a:p>
            <a:pPr marL="342900" indent="-342900">
              <a:buFont typeface="Arial" panose="020B0604020202020204" pitchFamily="34" charset="0"/>
              <a:buChar char="•"/>
            </a:pPr>
            <a:r>
              <a:rPr lang="en-AU" b="0" dirty="0"/>
              <a:t>Has an extensive forensic history, including offences of violence.</a:t>
            </a:r>
          </a:p>
          <a:p>
            <a:pPr marL="342900" indent="-342900">
              <a:buFont typeface="Arial" panose="020B0604020202020204" pitchFamily="34" charset="0"/>
              <a:buChar char="•"/>
            </a:pPr>
            <a:r>
              <a:rPr lang="en-AU" b="0" dirty="0"/>
              <a:t>At the time of the appeal, THL remained in Medium Secure Unit at The Park.</a:t>
            </a:r>
          </a:p>
        </p:txBody>
      </p:sp>
    </p:spTree>
    <p:extLst>
      <p:ext uri="{BB962C8B-B14F-4D97-AF65-F5344CB8AC3E}">
        <p14:creationId xmlns:p14="http://schemas.microsoft.com/office/powerpoint/2010/main" val="46996607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1885</TotalTime>
  <Words>3769</Words>
  <Application>Microsoft Office PowerPoint</Application>
  <PresentationFormat>On-screen Show (4:3)</PresentationFormat>
  <Paragraphs>252</Paragraphs>
  <Slides>39</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39</vt:i4>
      </vt:variant>
    </vt:vector>
  </HeadingPairs>
  <TitlesOfParts>
    <vt:vector size="46" baseType="lpstr">
      <vt:lpstr>Arial</vt:lpstr>
      <vt:lpstr>Calibri</vt:lpstr>
      <vt:lpstr>MetaPlusBold-Roman</vt:lpstr>
      <vt:lpstr>MetaPlusBook-Roman</vt:lpstr>
      <vt:lpstr>Custom Design</vt:lpstr>
      <vt:lpstr>Office Theme</vt:lpstr>
      <vt:lpstr>1_Custom Design</vt:lpstr>
      <vt:lpstr>PowerPoint Presentation</vt:lpstr>
      <vt:lpstr>Topics</vt:lpstr>
      <vt:lpstr>MHC and MHRT</vt:lpstr>
      <vt:lpstr>Decisions from the MHC</vt:lpstr>
      <vt:lpstr>Finding MHC Cases</vt:lpstr>
      <vt:lpstr>Finding MHC Cases</vt:lpstr>
      <vt:lpstr>Decisions to Members</vt:lpstr>
      <vt:lpstr>AG for the State of Qld v THL</vt:lpstr>
      <vt:lpstr>AG for the State of Qld v THL</vt:lpstr>
      <vt:lpstr>AG for the State of Qld v THL</vt:lpstr>
      <vt:lpstr>AG for the State of Qld v THL</vt:lpstr>
      <vt:lpstr>AG for the State of Qld v THL</vt:lpstr>
      <vt:lpstr>AG for the State of Qld v THL</vt:lpstr>
      <vt:lpstr>AG for the State of Qld v THL</vt:lpstr>
      <vt:lpstr>AG for the State of Qld v THL</vt:lpstr>
      <vt:lpstr>AG for the State of Qld v THL</vt:lpstr>
      <vt:lpstr>AG for the State of Qld v THL</vt:lpstr>
      <vt:lpstr>MHC00D – ECT Second Opinion</vt:lpstr>
      <vt:lpstr>MHC00D – ECT Second Opinion</vt:lpstr>
      <vt:lpstr>MHC00D – ECT Second Opinion</vt:lpstr>
      <vt:lpstr>Role of AG - Appeal to MHC001 </vt:lpstr>
      <vt:lpstr>Appeal to MHC001 Tribunal’s decision</vt:lpstr>
      <vt:lpstr>Appeal to MHC001 Attorney-General Submissions</vt:lpstr>
      <vt:lpstr>Appeal to MHC001 Court’s findings</vt:lpstr>
      <vt:lpstr>Role of AG - Appeal to MHC00B</vt:lpstr>
      <vt:lpstr>Appeal to MHC00B When to consider AG’s role</vt:lpstr>
      <vt:lpstr>Appeal to MHC001 – Unanimous opinions</vt:lpstr>
      <vt:lpstr>Appeal to MHC001 Giving due regard</vt:lpstr>
      <vt:lpstr>Appeal to MHC003 – NFFT – when not able to give proper instructions</vt:lpstr>
      <vt:lpstr>Appeal to MHC003 Can patient give proper instructions</vt:lpstr>
      <vt:lpstr>Appeal to MHC003 Patient’s defence</vt:lpstr>
      <vt:lpstr>Re Panovic</vt:lpstr>
      <vt:lpstr>Re Panovic</vt:lpstr>
      <vt:lpstr>Re Panovic</vt:lpstr>
      <vt:lpstr>Re Panovic</vt:lpstr>
      <vt:lpstr>Re Panovic</vt:lpstr>
      <vt:lpstr>Re Panovic</vt:lpstr>
      <vt:lpstr>Re Panovic</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Kimberley Kiehne</cp:lastModifiedBy>
  <cp:revision>99</cp:revision>
  <cp:lastPrinted>2019-07-09T22:25:41Z</cp:lastPrinted>
  <dcterms:created xsi:type="dcterms:W3CDTF">2018-07-24T06:16:59Z</dcterms:created>
  <dcterms:modified xsi:type="dcterms:W3CDTF">2019-07-10T03:30:19Z</dcterms:modified>
</cp:coreProperties>
</file>