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24" r:id="rId2"/>
    <p:sldMasterId id="2147483661" r:id="rId3"/>
  </p:sldMasterIdLst>
  <p:notesMasterIdLst>
    <p:notesMasterId r:id="rId25"/>
  </p:notesMasterIdLst>
  <p:handoutMasterIdLst>
    <p:handoutMasterId r:id="rId26"/>
  </p:handoutMasterIdLst>
  <p:sldIdLst>
    <p:sldId id="257" r:id="rId4"/>
    <p:sldId id="272" r:id="rId5"/>
    <p:sldId id="267" r:id="rId6"/>
    <p:sldId id="268" r:id="rId7"/>
    <p:sldId id="269" r:id="rId8"/>
    <p:sldId id="270" r:id="rId9"/>
    <p:sldId id="271" r:id="rId10"/>
    <p:sldId id="279" r:id="rId11"/>
    <p:sldId id="280" r:id="rId12"/>
    <p:sldId id="281" r:id="rId13"/>
    <p:sldId id="282" r:id="rId14"/>
    <p:sldId id="283" r:id="rId15"/>
    <p:sldId id="284" r:id="rId16"/>
    <p:sldId id="273" r:id="rId17"/>
    <p:sldId id="266" r:id="rId18"/>
    <p:sldId id="274" r:id="rId19"/>
    <p:sldId id="275" r:id="rId20"/>
    <p:sldId id="276" r:id="rId21"/>
    <p:sldId id="277" r:id="rId22"/>
    <p:sldId id="278" r:id="rId23"/>
    <p:sldId id="258"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id="{0AE0C144-F469-D14A-BF2D-E9CDAF4E14C5}">
          <p14:sldIdLst>
            <p14:sldId id="257"/>
          </p14:sldIdLst>
        </p14:section>
        <p14:section name="Content" id="{21437E3C-4D68-BA4D-9156-A7BBA7F330B0}">
          <p14:sldIdLst>
            <p14:sldId id="272"/>
            <p14:sldId id="267"/>
            <p14:sldId id="268"/>
            <p14:sldId id="269"/>
            <p14:sldId id="270"/>
            <p14:sldId id="271"/>
            <p14:sldId id="279"/>
            <p14:sldId id="280"/>
            <p14:sldId id="281"/>
            <p14:sldId id="282"/>
            <p14:sldId id="283"/>
            <p14:sldId id="284"/>
            <p14:sldId id="273"/>
            <p14:sldId id="266"/>
            <p14:sldId id="274"/>
            <p14:sldId id="275"/>
            <p14:sldId id="276"/>
            <p14:sldId id="277"/>
            <p14:sldId id="278"/>
          </p14:sldIdLst>
        </p14:section>
        <p14:section name="End Slide" id="{F7B6AB3E-0291-4D46-AA56-7CCAD42E78EC}">
          <p14:sldIdLst>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5AD"/>
    <a:srgbClr val="2530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6"/>
    <p:restoredTop sz="94622"/>
  </p:normalViewPr>
  <p:slideViewPr>
    <p:cSldViewPr snapToGrid="0" snapToObjects="1">
      <p:cViewPr varScale="1">
        <p:scale>
          <a:sx n="78" d="100"/>
          <a:sy n="78" d="100"/>
        </p:scale>
        <p:origin x="1522" y="62"/>
      </p:cViewPr>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1B4CA4-D31B-4172-91F5-A20079B75FC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FAD94F4C-85F1-4169-885B-B59F515B44AD}"/>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E88A82D-3523-400D-93E9-C40A43D70D00}" type="datetimeFigureOut">
              <a:rPr lang="en-AU" smtClean="0"/>
              <a:t>3/03/2020</a:t>
            </a:fld>
            <a:endParaRPr lang="en-AU"/>
          </a:p>
        </p:txBody>
      </p:sp>
      <p:sp>
        <p:nvSpPr>
          <p:cNvPr id="4" name="Footer Placeholder 3">
            <a:extLst>
              <a:ext uri="{FF2B5EF4-FFF2-40B4-BE49-F238E27FC236}">
                <a16:creationId xmlns:a16="http://schemas.microsoft.com/office/drawing/2014/main" id="{68ECB643-ABA5-4FE1-AB33-7D0C9681CC4F}"/>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9649C8E2-0681-4611-9452-9F28AF6A4C9C}"/>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4990B91-1D8A-4B1A-AFC7-CB1D68A291C7}" type="slidenum">
              <a:rPr lang="en-AU" smtClean="0"/>
              <a:t>‹#›</a:t>
            </a:fld>
            <a:endParaRPr lang="en-AU"/>
          </a:p>
        </p:txBody>
      </p:sp>
    </p:spTree>
    <p:extLst>
      <p:ext uri="{BB962C8B-B14F-4D97-AF65-F5344CB8AC3E}">
        <p14:creationId xmlns:p14="http://schemas.microsoft.com/office/powerpoint/2010/main" val="3358723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E4ACE5C-F903-485E-A1A9-22511193A1F6}" type="datetimeFigureOut">
              <a:rPr lang="en-AU" smtClean="0"/>
              <a:t>3/03/2020</a:t>
            </a:fld>
            <a:endParaRPr lang="en-AU"/>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5D5DF76-4A51-454F-BAC6-7286A61423F2}" type="slidenum">
              <a:rPr lang="en-AU" smtClean="0"/>
              <a:t>‹#›</a:t>
            </a:fld>
            <a:endParaRPr lang="en-AU"/>
          </a:p>
        </p:txBody>
      </p:sp>
    </p:spTree>
    <p:extLst>
      <p:ext uri="{BB962C8B-B14F-4D97-AF65-F5344CB8AC3E}">
        <p14:creationId xmlns:p14="http://schemas.microsoft.com/office/powerpoint/2010/main" val="1190163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8347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634270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lvl1pPr>
              <a:defRPr sz="2800"/>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78313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18772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6111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680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7794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10390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080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134653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25201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8748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892069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3607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AAD25E1-CBB5-2C46-B1F2-D3896A74FE33}"/>
              </a:ext>
            </a:extLst>
          </p:cNvPr>
          <p:cNvPicPr>
            <a:picLocks noChangeAspect="1"/>
          </p:cNvPicPr>
          <p:nvPr userDrawn="1"/>
        </p:nvPicPr>
        <p:blipFill>
          <a:blip r:embed="rId4"/>
          <a:stretch>
            <a:fillRect/>
          </a:stretch>
        </p:blipFill>
        <p:spPr>
          <a:xfrm>
            <a:off x="0" y="-6704"/>
            <a:ext cx="9144000" cy="6864704"/>
          </a:xfrm>
          <a:prstGeom prst="rect">
            <a:avLst/>
          </a:prstGeom>
        </p:spPr>
      </p:pic>
    </p:spTree>
    <p:extLst>
      <p:ext uri="{BB962C8B-B14F-4D97-AF65-F5344CB8AC3E}">
        <p14:creationId xmlns:p14="http://schemas.microsoft.com/office/powerpoint/2010/main" val="3488205734"/>
      </p:ext>
    </p:extLst>
  </p:cSld>
  <p:clrMap bg1="lt1" tx1="dk1" bg2="lt2" tx2="dk2" accent1="accent1" accent2="accent2" accent3="accent3" accent4="accent4" accent5="accent5" accent6="accent6" hlink="hlink" folHlink="folHlink"/>
  <p:sldLayoutIdLst>
    <p:sldLayoutId id="2147483711" r:id="rId1"/>
    <p:sldLayoutId id="2147483749" r:id="rId2"/>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CC3ED8D-3706-CA40-A59A-3F5A0775EE28}"/>
              </a:ext>
            </a:extLst>
          </p:cNvPr>
          <p:cNvPicPr>
            <a:picLocks noChangeAspect="1"/>
          </p:cNvPicPr>
          <p:nvPr userDrawn="1"/>
        </p:nvPicPr>
        <p:blipFill>
          <a:blip r:embed="rId13"/>
          <a:stretch>
            <a:fillRect/>
          </a:stretch>
        </p:blipFill>
        <p:spPr>
          <a:xfrm>
            <a:off x="-1" y="-5137"/>
            <a:ext cx="9141913" cy="6863137"/>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6708747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defTabSz="914400" rtl="0" eaLnBrk="1" latinLnBrk="0" hangingPunct="1">
        <a:lnSpc>
          <a:spcPct val="90000"/>
        </a:lnSpc>
        <a:spcBef>
          <a:spcPct val="0"/>
        </a:spcBef>
        <a:buNone/>
        <a:defRPr sz="3100" b="1" i="0" kern="1200">
          <a:solidFill>
            <a:srgbClr val="253058"/>
          </a:solidFill>
          <a:latin typeface="MetaPlusBold-Roman" pitchFamily="2"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300" b="1" i="0" kern="1200">
          <a:solidFill>
            <a:srgbClr val="0095AD"/>
          </a:solidFill>
          <a:latin typeface="MetaPlusBold-Roman"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500" b="0" i="0" kern="1200">
          <a:solidFill>
            <a:srgbClr val="0095AD"/>
          </a:solidFill>
          <a:latin typeface="MetaPlusBook-Roman"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rgbClr val="253058"/>
          </a:solidFill>
          <a:latin typeface="+mn-lt"/>
          <a:ea typeface="+mn-ea"/>
          <a:cs typeface="+mn-cs"/>
        </a:defRPr>
      </a:lvl3pPr>
      <a:lvl4pPr marL="1600200" indent="-228600" algn="l" defTabSz="914400" rtl="0" eaLnBrk="1" latinLnBrk="0" hangingPunct="1">
        <a:lnSpc>
          <a:spcPct val="90000"/>
        </a:lnSpc>
        <a:spcBef>
          <a:spcPts val="500"/>
        </a:spcBef>
        <a:buClr>
          <a:srgbClr val="0095AD"/>
        </a:buClr>
        <a:buFont typeface="Arial" panose="020B0604020202020204" pitchFamily="34" charset="0"/>
        <a:buChar char="•"/>
        <a:defRPr sz="1100" kern="1200">
          <a:solidFill>
            <a:srgbClr val="253058"/>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rgbClr val="25305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AAD25E1-CBB5-2C46-B1F2-D3896A74FE33}"/>
              </a:ext>
            </a:extLst>
          </p:cNvPr>
          <p:cNvPicPr>
            <a:picLocks noChangeAspect="1"/>
          </p:cNvPicPr>
          <p:nvPr userDrawn="1"/>
        </p:nvPicPr>
        <p:blipFill>
          <a:blip r:embed="rId3"/>
          <a:stretch>
            <a:fillRect/>
          </a:stretch>
        </p:blipFill>
        <p:spPr>
          <a:xfrm>
            <a:off x="1" y="-6703"/>
            <a:ext cx="9144000" cy="6864704"/>
          </a:xfrm>
          <a:prstGeom prst="rect">
            <a:avLst/>
          </a:prstGeom>
        </p:spPr>
      </p:pic>
    </p:spTree>
    <p:extLst>
      <p:ext uri="{BB962C8B-B14F-4D97-AF65-F5344CB8AC3E}">
        <p14:creationId xmlns:p14="http://schemas.microsoft.com/office/powerpoint/2010/main" val="2465303992"/>
      </p:ext>
    </p:extLst>
  </p:cSld>
  <p:clrMap bg1="lt1" tx1="dk1" bg2="lt2" tx2="dk2" accent1="accent1" accent2="accent2" accent3="accent3" accent4="accent4" accent5="accent5" accent6="accent6" hlink="hlink" folHlink="folHlink"/>
  <p:sldLayoutIdLst>
    <p:sldLayoutId id="2147483710" r:id="rId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journals.sagepub.com/doi/full/10.1177/1039856219852290" TargetMode="External"/><Relationship Id="rId2" Type="http://schemas.openxmlformats.org/officeDocument/2006/relationships/hyperlink" Target="https://www.qls.com.au/Knowledge_centre/Ethics/Resources/Client_instructions_and_capacity/Queensland_Handbook_for_Practitioners_on_Legal_Capacity" TargetMode="External"/><Relationship Id="rId1" Type="http://schemas.openxmlformats.org/officeDocument/2006/relationships/slideLayout" Target="../slideLayouts/slideLayout4.xml"/><Relationship Id="rId4" Type="http://schemas.openxmlformats.org/officeDocument/2006/relationships/hyperlink" Target="https://journals.sagepub.com/doi/10.1177/1039856219878648"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1416E0-65FC-434B-A835-1863FC251A3A}"/>
              </a:ext>
            </a:extLst>
          </p:cNvPr>
          <p:cNvSpPr txBox="1"/>
          <p:nvPr/>
        </p:nvSpPr>
        <p:spPr>
          <a:xfrm>
            <a:off x="413885" y="415846"/>
            <a:ext cx="6737685" cy="1261884"/>
          </a:xfrm>
          <a:prstGeom prst="rect">
            <a:avLst/>
          </a:prstGeom>
          <a:noFill/>
        </p:spPr>
        <p:txBody>
          <a:bodyPr wrap="square" rtlCol="0">
            <a:spAutoFit/>
          </a:bodyPr>
          <a:lstStyle/>
          <a:p>
            <a:r>
              <a:rPr lang="en-AU" sz="3800" b="1" dirty="0"/>
              <a:t>Insight, Capacity &amp; Less Restrictive</a:t>
            </a:r>
          </a:p>
        </p:txBody>
      </p:sp>
      <p:sp>
        <p:nvSpPr>
          <p:cNvPr id="4" name="TextBox 3">
            <a:extLst>
              <a:ext uri="{FF2B5EF4-FFF2-40B4-BE49-F238E27FC236}">
                <a16:creationId xmlns:a16="http://schemas.microsoft.com/office/drawing/2014/main" id="{1265CC65-84FB-462A-BFC2-C8FA476003A9}"/>
              </a:ext>
            </a:extLst>
          </p:cNvPr>
          <p:cNvSpPr txBox="1"/>
          <p:nvPr/>
        </p:nvSpPr>
        <p:spPr>
          <a:xfrm>
            <a:off x="5141528" y="5998380"/>
            <a:ext cx="3782728" cy="646331"/>
          </a:xfrm>
          <a:prstGeom prst="rect">
            <a:avLst/>
          </a:prstGeom>
          <a:noFill/>
        </p:spPr>
        <p:txBody>
          <a:bodyPr wrap="square" rtlCol="0">
            <a:spAutoFit/>
          </a:bodyPr>
          <a:lstStyle/>
          <a:p>
            <a:r>
              <a:rPr lang="en-AU" b="1" dirty="0"/>
              <a:t>For MHRT Member training only</a:t>
            </a:r>
          </a:p>
          <a:p>
            <a:r>
              <a:rPr lang="en-AU" b="1" dirty="0"/>
              <a:t>March 2020</a:t>
            </a:r>
          </a:p>
        </p:txBody>
      </p:sp>
      <p:sp>
        <p:nvSpPr>
          <p:cNvPr id="3" name="TextBox 2">
            <a:extLst>
              <a:ext uri="{FF2B5EF4-FFF2-40B4-BE49-F238E27FC236}">
                <a16:creationId xmlns:a16="http://schemas.microsoft.com/office/drawing/2014/main" id="{9B812835-EC19-4143-B045-B9398048D29D}"/>
              </a:ext>
            </a:extLst>
          </p:cNvPr>
          <p:cNvSpPr txBox="1"/>
          <p:nvPr/>
        </p:nvSpPr>
        <p:spPr>
          <a:xfrm>
            <a:off x="554477" y="1677730"/>
            <a:ext cx="6916366" cy="646331"/>
          </a:xfrm>
          <a:prstGeom prst="rect">
            <a:avLst/>
          </a:prstGeom>
          <a:noFill/>
        </p:spPr>
        <p:txBody>
          <a:bodyPr wrap="square" rtlCol="0">
            <a:spAutoFit/>
          </a:bodyPr>
          <a:lstStyle/>
          <a:p>
            <a:r>
              <a:rPr lang="en-AU" dirty="0"/>
              <a:t>Panel: Jacqui Dalling, Dr Sandra Thomson, Michael Bradburn</a:t>
            </a:r>
          </a:p>
          <a:p>
            <a:r>
              <a:rPr lang="en-AU" dirty="0"/>
              <a:t>Facilitator: Virginia Ryan</a:t>
            </a:r>
          </a:p>
        </p:txBody>
      </p:sp>
    </p:spTree>
    <p:extLst>
      <p:ext uri="{BB962C8B-B14F-4D97-AF65-F5344CB8AC3E}">
        <p14:creationId xmlns:p14="http://schemas.microsoft.com/office/powerpoint/2010/main" val="3130984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E9B24-392F-44A5-AF3D-66B57CEE76EC}"/>
              </a:ext>
            </a:extLst>
          </p:cNvPr>
          <p:cNvSpPr>
            <a:spLocks noGrp="1"/>
          </p:cNvSpPr>
          <p:nvPr>
            <p:ph type="title"/>
          </p:nvPr>
        </p:nvSpPr>
        <p:spPr/>
        <p:txBody>
          <a:bodyPr>
            <a:normAutofit fontScale="90000"/>
          </a:bodyPr>
          <a:lstStyle/>
          <a:p>
            <a:pPr algn="ctr"/>
            <a:r>
              <a:rPr lang="en-AU" dirty="0"/>
              <a:t>Chief Psychiatrist Policy</a:t>
            </a:r>
            <a:br>
              <a:rPr lang="en-AU" dirty="0"/>
            </a:br>
            <a:r>
              <a:rPr lang="en-AU" dirty="0"/>
              <a:t>Treatment Criteria and Assessment of Capacity Cont.</a:t>
            </a:r>
          </a:p>
        </p:txBody>
      </p:sp>
      <p:sp>
        <p:nvSpPr>
          <p:cNvPr id="3" name="Content Placeholder 2">
            <a:extLst>
              <a:ext uri="{FF2B5EF4-FFF2-40B4-BE49-F238E27FC236}">
                <a16:creationId xmlns:a16="http://schemas.microsoft.com/office/drawing/2014/main" id="{5FA9A068-8D86-410F-A5C1-2353907231B5}"/>
              </a:ext>
            </a:extLst>
          </p:cNvPr>
          <p:cNvSpPr>
            <a:spLocks noGrp="1"/>
          </p:cNvSpPr>
          <p:nvPr>
            <p:ph idx="1"/>
          </p:nvPr>
        </p:nvSpPr>
        <p:spPr/>
        <p:txBody>
          <a:bodyPr>
            <a:normAutofit fontScale="85000" lnSpcReduction="20000"/>
          </a:bodyPr>
          <a:lstStyle/>
          <a:p>
            <a:pPr algn="just">
              <a:lnSpc>
                <a:spcPct val="100000"/>
              </a:lnSpc>
              <a:spcBef>
                <a:spcPts val="0"/>
              </a:spcBef>
            </a:pPr>
            <a:r>
              <a:rPr lang="en-AU" b="0" dirty="0"/>
              <a:t>Clinicians should be cautious of basing an assessment of capacity on ‘implied consent’. Patients may imply consent by actions such as accepting a tablet into a hand, however, there are limits to implied consent and it should be not be relied on as informed consent.</a:t>
            </a:r>
          </a:p>
          <a:p>
            <a:pPr algn="just">
              <a:lnSpc>
                <a:spcPct val="100000"/>
              </a:lnSpc>
              <a:spcBef>
                <a:spcPts val="0"/>
              </a:spcBef>
            </a:pPr>
            <a:r>
              <a:rPr lang="en-AU" b="0" dirty="0"/>
              <a:t>…</a:t>
            </a:r>
          </a:p>
          <a:p>
            <a:pPr algn="just"/>
            <a:r>
              <a:rPr lang="en-AU" b="0" dirty="0"/>
              <a:t>In determining whether capacity is stable, the authorised doctor must consider the nature of the mental illness and the functional approach to the capacity assessment. Where the patient has an established mental illness, and the findings of mental state examinations are consistent over time, repeated capacity assessments must show consistent outcomes (i.e. that the person has capacity at each assessment, to establish that their capacity is stable). For example, most clinical circumstances would require a minimum of two capacity assessments over a period of up to 3- 4 weeks. However, this does not prevent a stable capacity assessment being made in a shorter timeframe if the clinical circumstances warrant it.</a:t>
            </a:r>
            <a:endParaRPr lang="en-AU" dirty="0"/>
          </a:p>
        </p:txBody>
      </p:sp>
    </p:spTree>
    <p:extLst>
      <p:ext uri="{BB962C8B-B14F-4D97-AF65-F5344CB8AC3E}">
        <p14:creationId xmlns:p14="http://schemas.microsoft.com/office/powerpoint/2010/main" val="482447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2F400-603E-4A4B-93F1-27BB271830BD}"/>
              </a:ext>
            </a:extLst>
          </p:cNvPr>
          <p:cNvSpPr>
            <a:spLocks noGrp="1"/>
          </p:cNvSpPr>
          <p:nvPr>
            <p:ph type="title"/>
          </p:nvPr>
        </p:nvSpPr>
        <p:spPr/>
        <p:txBody>
          <a:bodyPr>
            <a:normAutofit fontScale="90000"/>
          </a:bodyPr>
          <a:lstStyle/>
          <a:p>
            <a:pPr algn="ctr"/>
            <a:r>
              <a:rPr lang="en-AU" dirty="0"/>
              <a:t>Chief Psychiatrist Policy</a:t>
            </a:r>
            <a:br>
              <a:rPr lang="en-AU" dirty="0"/>
            </a:br>
            <a:r>
              <a:rPr lang="en-AU" dirty="0"/>
              <a:t>Advance Health Directives and ‘Less Restrictive Way of Treatment’</a:t>
            </a:r>
          </a:p>
        </p:txBody>
      </p:sp>
      <p:sp>
        <p:nvSpPr>
          <p:cNvPr id="3" name="Content Placeholder 2">
            <a:extLst>
              <a:ext uri="{FF2B5EF4-FFF2-40B4-BE49-F238E27FC236}">
                <a16:creationId xmlns:a16="http://schemas.microsoft.com/office/drawing/2014/main" id="{FCE45631-109F-4435-8B59-2BFD9AC5F9F9}"/>
              </a:ext>
            </a:extLst>
          </p:cNvPr>
          <p:cNvSpPr>
            <a:spLocks noGrp="1"/>
          </p:cNvSpPr>
          <p:nvPr>
            <p:ph idx="1"/>
          </p:nvPr>
        </p:nvSpPr>
        <p:spPr>
          <a:xfrm>
            <a:off x="529714" y="1825625"/>
            <a:ext cx="7886700" cy="4351338"/>
          </a:xfrm>
        </p:spPr>
        <p:txBody>
          <a:bodyPr/>
          <a:lstStyle/>
          <a:p>
            <a:r>
              <a:rPr lang="en-AU" sz="1800" b="0" dirty="0"/>
              <a:t>Comparison of definitions of capacity</a:t>
            </a:r>
            <a:endParaRPr lang="en-AU" sz="1800" dirty="0"/>
          </a:p>
          <a:p>
            <a:endParaRPr lang="en-AU" b="0" dirty="0"/>
          </a:p>
        </p:txBody>
      </p:sp>
      <p:graphicFrame>
        <p:nvGraphicFramePr>
          <p:cNvPr id="4" name="Table 3">
            <a:extLst>
              <a:ext uri="{FF2B5EF4-FFF2-40B4-BE49-F238E27FC236}">
                <a16:creationId xmlns:a16="http://schemas.microsoft.com/office/drawing/2014/main" id="{46C2C0F8-387B-4B0B-9F32-5CAB42721A73}"/>
              </a:ext>
            </a:extLst>
          </p:cNvPr>
          <p:cNvGraphicFramePr>
            <a:graphicFrameLocks noGrp="1"/>
          </p:cNvGraphicFramePr>
          <p:nvPr>
            <p:extLst>
              <p:ext uri="{D42A27DB-BD31-4B8C-83A1-F6EECF244321}">
                <p14:modId xmlns:p14="http://schemas.microsoft.com/office/powerpoint/2010/main" val="4193768436"/>
              </p:ext>
            </p:extLst>
          </p:nvPr>
        </p:nvGraphicFramePr>
        <p:xfrm>
          <a:off x="727586" y="2193413"/>
          <a:ext cx="7787762" cy="3810000"/>
        </p:xfrm>
        <a:graphic>
          <a:graphicData uri="http://schemas.openxmlformats.org/drawingml/2006/table">
            <a:tbl>
              <a:tblPr firstRow="1" bandRow="1">
                <a:tableStyleId>{5C22544A-7EE6-4342-B048-85BDC9FD1C3A}</a:tableStyleId>
              </a:tblPr>
              <a:tblGrid>
                <a:gridCol w="3893881">
                  <a:extLst>
                    <a:ext uri="{9D8B030D-6E8A-4147-A177-3AD203B41FA5}">
                      <a16:colId xmlns:a16="http://schemas.microsoft.com/office/drawing/2014/main" val="3717827657"/>
                    </a:ext>
                  </a:extLst>
                </a:gridCol>
                <a:gridCol w="3893881">
                  <a:extLst>
                    <a:ext uri="{9D8B030D-6E8A-4147-A177-3AD203B41FA5}">
                      <a16:colId xmlns:a16="http://schemas.microsoft.com/office/drawing/2014/main" val="2133487616"/>
                    </a:ext>
                  </a:extLst>
                </a:gridCol>
              </a:tblGrid>
              <a:tr h="370840">
                <a:tc>
                  <a:txBody>
                    <a:bodyPr/>
                    <a:lstStyle/>
                    <a:p>
                      <a:pPr algn="ctr"/>
                      <a:r>
                        <a:rPr lang="en-AU" sz="1400" dirty="0"/>
                        <a:t>Powers of Attorney Act and Guardianship and Administration Act</a:t>
                      </a:r>
                    </a:p>
                  </a:txBody>
                  <a:tcPr/>
                </a:tc>
                <a:tc>
                  <a:txBody>
                    <a:bodyPr/>
                    <a:lstStyle/>
                    <a:p>
                      <a:pPr algn="ctr"/>
                      <a:r>
                        <a:rPr lang="en-AU" sz="1400" dirty="0"/>
                        <a:t>Mental Health Act</a:t>
                      </a:r>
                    </a:p>
                  </a:txBody>
                  <a:tcPr/>
                </a:tc>
                <a:extLst>
                  <a:ext uri="{0D108BD9-81ED-4DB2-BD59-A6C34878D82A}">
                    <a16:rowId xmlns:a16="http://schemas.microsoft.com/office/drawing/2014/main" val="2439820124"/>
                  </a:ext>
                </a:extLst>
              </a:tr>
              <a:tr h="370840">
                <a:tc>
                  <a:txBody>
                    <a:bodyPr/>
                    <a:lstStyle/>
                    <a:p>
                      <a:r>
                        <a:rPr lang="en-AU" sz="1400" dirty="0"/>
                        <a:t>Capacity, for a person for a matter, means the person is capable of:</a:t>
                      </a:r>
                    </a:p>
                    <a:p>
                      <a:pPr marL="285750" indent="-285750">
                        <a:buFont typeface="Arial" panose="020B0604020202020204" pitchFamily="34" charset="0"/>
                        <a:buChar char="•"/>
                      </a:pPr>
                      <a:r>
                        <a:rPr lang="en-AU" sz="1400" dirty="0"/>
                        <a:t>understanding the nature and effect of decisions about the matter</a:t>
                      </a:r>
                    </a:p>
                    <a:p>
                      <a:pPr marL="0" indent="0">
                        <a:buFont typeface="Arial" panose="020B0604020202020204" pitchFamily="34" charset="0"/>
                        <a:buNone/>
                      </a:pPr>
                      <a:endParaRPr lang="en-AU" sz="1400" dirty="0"/>
                    </a:p>
                    <a:p>
                      <a:pPr marL="0" indent="0">
                        <a:buFont typeface="Arial" panose="020B0604020202020204" pitchFamily="34" charset="0"/>
                        <a:buNone/>
                      </a:pPr>
                      <a:endParaRPr lang="en-AU" sz="1400" dirty="0"/>
                    </a:p>
                    <a:p>
                      <a:pPr marL="0" indent="0">
                        <a:buFont typeface="Arial" panose="020B0604020202020204" pitchFamily="34" charset="0"/>
                        <a:buNone/>
                      </a:pPr>
                      <a:endParaRPr lang="en-AU" sz="1400" dirty="0"/>
                    </a:p>
                    <a:p>
                      <a:pPr marL="0" indent="0">
                        <a:buFont typeface="Arial" panose="020B0604020202020204" pitchFamily="34" charset="0"/>
                        <a:buNone/>
                      </a:pPr>
                      <a:endParaRPr lang="en-AU" sz="1400" dirty="0"/>
                    </a:p>
                    <a:p>
                      <a:pPr marL="0" indent="0">
                        <a:buFont typeface="Arial" panose="020B0604020202020204" pitchFamily="34" charset="0"/>
                        <a:buNone/>
                      </a:pPr>
                      <a:endParaRPr lang="en-AU" sz="1400" dirty="0"/>
                    </a:p>
                    <a:p>
                      <a:pPr marL="0" indent="0">
                        <a:buFont typeface="Arial" panose="020B0604020202020204" pitchFamily="34" charset="0"/>
                        <a:buNone/>
                      </a:pPr>
                      <a:endParaRPr lang="en-AU" sz="1400" dirty="0"/>
                    </a:p>
                    <a:p>
                      <a:pPr marL="0" indent="0">
                        <a:buFont typeface="Arial" panose="020B0604020202020204" pitchFamily="34" charset="0"/>
                        <a:buNone/>
                      </a:pPr>
                      <a:endParaRPr lang="en-AU" sz="1400" dirty="0"/>
                    </a:p>
                    <a:p>
                      <a:pPr marL="0" indent="0">
                        <a:buFont typeface="Arial" panose="020B0604020202020204" pitchFamily="34" charset="0"/>
                        <a:buNone/>
                      </a:pPr>
                      <a:endParaRPr lang="en-AU" sz="1400" dirty="0"/>
                    </a:p>
                    <a:p>
                      <a:pPr marL="285750" indent="-285750">
                        <a:buFont typeface="Arial" panose="020B0604020202020204" pitchFamily="34" charset="0"/>
                        <a:buChar char="•"/>
                      </a:pPr>
                      <a:r>
                        <a:rPr lang="en-AU" sz="1400" dirty="0"/>
                        <a:t>freely and voluntarily making decisions about the matter</a:t>
                      </a:r>
                    </a:p>
                    <a:p>
                      <a:pPr marL="285750" indent="-285750">
                        <a:buFont typeface="Arial" panose="020B0604020202020204" pitchFamily="34" charset="0"/>
                        <a:buChar char="•"/>
                      </a:pPr>
                      <a:r>
                        <a:rPr lang="en-AU" sz="1400" dirty="0"/>
                        <a:t>communicating the decision in some way.</a:t>
                      </a:r>
                    </a:p>
                  </a:txBody>
                  <a:tcPr/>
                </a:tc>
                <a:tc>
                  <a:txBody>
                    <a:bodyPr/>
                    <a:lstStyle/>
                    <a:p>
                      <a:r>
                        <a:rPr lang="en-AU" sz="1400" dirty="0"/>
                        <a:t>Capacity, to consent to be treated, means the person:</a:t>
                      </a:r>
                    </a:p>
                    <a:p>
                      <a:pPr marL="285750" indent="-285750">
                        <a:buFont typeface="Arial" panose="020B0604020202020204" pitchFamily="34" charset="0"/>
                        <a:buChar char="•"/>
                      </a:pPr>
                      <a:r>
                        <a:rPr lang="en-AU" sz="1400" dirty="0"/>
                        <a:t>is capable of understanding, in general terms:</a:t>
                      </a:r>
                    </a:p>
                    <a:p>
                      <a:pPr marL="742950" lvl="1" indent="-285750">
                        <a:buFont typeface="Arial" panose="020B0604020202020204" pitchFamily="34" charset="0"/>
                        <a:buChar char="•"/>
                      </a:pPr>
                      <a:r>
                        <a:rPr lang="en-AU" sz="1400" dirty="0"/>
                        <a:t>that the person has an illness, or symptoms of an illness, that affects the person’s mental health and wellbeing</a:t>
                      </a:r>
                    </a:p>
                    <a:p>
                      <a:pPr marL="742950" lvl="1" indent="-285750">
                        <a:buFont typeface="Arial" panose="020B0604020202020204" pitchFamily="34" charset="0"/>
                        <a:buChar char="•"/>
                      </a:pPr>
                      <a:r>
                        <a:rPr lang="en-AU" sz="1400" dirty="0"/>
                        <a:t>the nature and purpose of the treatment for the illness</a:t>
                      </a:r>
                    </a:p>
                    <a:p>
                      <a:pPr marL="742950" lvl="1" indent="-285750">
                        <a:buFont typeface="Arial" panose="020B0604020202020204" pitchFamily="34" charset="0"/>
                        <a:buChar char="•"/>
                      </a:pPr>
                      <a:r>
                        <a:rPr lang="en-AU" sz="1400" dirty="0"/>
                        <a:t>the benefits and risks of the treatment, and alternatives to the treatment, and</a:t>
                      </a:r>
                    </a:p>
                    <a:p>
                      <a:pPr marL="742950" lvl="1" indent="-285750">
                        <a:buFont typeface="Arial" panose="020B0604020202020204" pitchFamily="34" charset="0"/>
                        <a:buChar char="•"/>
                      </a:pPr>
                      <a:r>
                        <a:rPr lang="en-AU" sz="1400" dirty="0"/>
                        <a:t>the consequences of not receiving the treatment</a:t>
                      </a:r>
                    </a:p>
                    <a:p>
                      <a:pPr marL="285750" lvl="0" indent="-285750">
                        <a:buFont typeface="Arial" panose="020B0604020202020204" pitchFamily="34" charset="0"/>
                        <a:buChar char="•"/>
                      </a:pPr>
                      <a:r>
                        <a:rPr lang="en-AU" sz="1400" dirty="0"/>
                        <a:t>is capable of making a decision about the treatment and communicating the decision in some way.</a:t>
                      </a:r>
                    </a:p>
                  </a:txBody>
                  <a:tcPr/>
                </a:tc>
                <a:extLst>
                  <a:ext uri="{0D108BD9-81ED-4DB2-BD59-A6C34878D82A}">
                    <a16:rowId xmlns:a16="http://schemas.microsoft.com/office/drawing/2014/main" val="1459495046"/>
                  </a:ext>
                </a:extLst>
              </a:tr>
            </a:tbl>
          </a:graphicData>
        </a:graphic>
      </p:graphicFrame>
    </p:spTree>
    <p:extLst>
      <p:ext uri="{BB962C8B-B14F-4D97-AF65-F5344CB8AC3E}">
        <p14:creationId xmlns:p14="http://schemas.microsoft.com/office/powerpoint/2010/main" val="4294077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0D373-D772-423A-8F30-67AA7AC70008}"/>
              </a:ext>
            </a:extLst>
          </p:cNvPr>
          <p:cNvSpPr>
            <a:spLocks noGrp="1"/>
          </p:cNvSpPr>
          <p:nvPr>
            <p:ph type="title"/>
          </p:nvPr>
        </p:nvSpPr>
        <p:spPr/>
        <p:txBody>
          <a:bodyPr/>
          <a:lstStyle/>
          <a:p>
            <a:pPr algn="ctr"/>
            <a:r>
              <a:rPr lang="en-AU" dirty="0"/>
              <a:t>Gillick Competency – capacity for minors</a:t>
            </a:r>
          </a:p>
        </p:txBody>
      </p:sp>
      <p:sp>
        <p:nvSpPr>
          <p:cNvPr id="3" name="Content Placeholder 2">
            <a:extLst>
              <a:ext uri="{FF2B5EF4-FFF2-40B4-BE49-F238E27FC236}">
                <a16:creationId xmlns:a16="http://schemas.microsoft.com/office/drawing/2014/main" id="{32AB84A6-896C-41A1-9E91-F9691043D64E}"/>
              </a:ext>
            </a:extLst>
          </p:cNvPr>
          <p:cNvSpPr>
            <a:spLocks noGrp="1"/>
          </p:cNvSpPr>
          <p:nvPr>
            <p:ph idx="1"/>
          </p:nvPr>
        </p:nvSpPr>
        <p:spPr/>
        <p:txBody>
          <a:bodyPr>
            <a:normAutofit lnSpcReduction="10000"/>
          </a:bodyPr>
          <a:lstStyle/>
          <a:p>
            <a:pPr marL="342900" indent="-342900" algn="just">
              <a:buFont typeface="Arial" panose="020B0604020202020204" pitchFamily="34" charset="0"/>
              <a:buChar char="•"/>
            </a:pPr>
            <a:r>
              <a:rPr lang="en-AU" b="0" dirty="0"/>
              <a:t>Minors are presumed not to have capacity to consent to treatment under the common law in Queensland.</a:t>
            </a:r>
          </a:p>
          <a:p>
            <a:pPr marL="342900" indent="-342900" algn="just">
              <a:buFont typeface="Arial" panose="020B0604020202020204" pitchFamily="34" charset="0"/>
              <a:buChar char="•"/>
            </a:pPr>
            <a:r>
              <a:rPr lang="en-AU" b="0" dirty="0"/>
              <a:t>An English case, known as </a:t>
            </a:r>
            <a:r>
              <a:rPr lang="en-AU" b="0" i="1" dirty="0"/>
              <a:t>Gillick</a:t>
            </a:r>
            <a:r>
              <a:rPr lang="en-AU" b="0" dirty="0"/>
              <a:t>, articulated a test for determining a minor’s competence to make health care decisions. This has become known as Gillick competence.</a:t>
            </a:r>
          </a:p>
          <a:p>
            <a:pPr marL="342900" indent="-342900" algn="just">
              <a:buFont typeface="Arial" panose="020B0604020202020204" pitchFamily="34" charset="0"/>
              <a:buChar char="•"/>
            </a:pPr>
            <a:r>
              <a:rPr lang="en-AU" b="0" dirty="0"/>
              <a:t>According to the test, a minor is competent and capable of consenting to their own health care decisions, if they have sufficient understanding and intelligence to allow them to understand the treatment that is proposed.</a:t>
            </a:r>
          </a:p>
          <a:p>
            <a:pPr marL="342900" indent="-342900" algn="just">
              <a:buFont typeface="Arial" panose="020B0604020202020204" pitchFamily="34" charset="0"/>
              <a:buChar char="•"/>
            </a:pPr>
            <a:r>
              <a:rPr lang="en-AU" b="0" dirty="0"/>
              <a:t>The test requires a treating medical practitioner to consider the level of the minor’s understanding in respect of the particular treatment in question.</a:t>
            </a:r>
          </a:p>
        </p:txBody>
      </p:sp>
    </p:spTree>
    <p:extLst>
      <p:ext uri="{BB962C8B-B14F-4D97-AF65-F5344CB8AC3E}">
        <p14:creationId xmlns:p14="http://schemas.microsoft.com/office/powerpoint/2010/main" val="25857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3BC50-353A-492C-A0C3-4F786C67EDDF}"/>
              </a:ext>
            </a:extLst>
          </p:cNvPr>
          <p:cNvSpPr>
            <a:spLocks noGrp="1"/>
          </p:cNvSpPr>
          <p:nvPr>
            <p:ph type="title"/>
          </p:nvPr>
        </p:nvSpPr>
        <p:spPr/>
        <p:txBody>
          <a:bodyPr/>
          <a:lstStyle/>
          <a:p>
            <a:pPr algn="ctr"/>
            <a:r>
              <a:rPr lang="en-AU" dirty="0"/>
              <a:t>Gillick Competency – capacity for minors</a:t>
            </a:r>
          </a:p>
        </p:txBody>
      </p:sp>
      <p:sp>
        <p:nvSpPr>
          <p:cNvPr id="3" name="Content Placeholder 2">
            <a:extLst>
              <a:ext uri="{FF2B5EF4-FFF2-40B4-BE49-F238E27FC236}">
                <a16:creationId xmlns:a16="http://schemas.microsoft.com/office/drawing/2014/main" id="{D72E4829-0128-4627-AB1B-841E6D664613}"/>
              </a:ext>
            </a:extLst>
          </p:cNvPr>
          <p:cNvSpPr>
            <a:spLocks noGrp="1"/>
          </p:cNvSpPr>
          <p:nvPr>
            <p:ph idx="1"/>
          </p:nvPr>
        </p:nvSpPr>
        <p:spPr/>
        <p:txBody>
          <a:bodyPr/>
          <a:lstStyle/>
          <a:p>
            <a:pPr marL="342900" indent="-342900" algn="just">
              <a:buFont typeface="Arial" panose="020B0604020202020204" pitchFamily="34" charset="0"/>
              <a:buChar char="•"/>
            </a:pPr>
            <a:r>
              <a:rPr lang="en-AU" b="0" dirty="0"/>
              <a:t>Gillick competence is not tied to age, so where one young person may be found competent, a person of similar age may be found incompetent.</a:t>
            </a:r>
          </a:p>
          <a:p>
            <a:pPr marL="342900" indent="-342900" algn="just">
              <a:buFont typeface="Arial" panose="020B0604020202020204" pitchFamily="34" charset="0"/>
              <a:buChar char="•"/>
            </a:pPr>
            <a:r>
              <a:rPr lang="en-AU" b="0" dirty="0"/>
              <a:t>This would indicate that Gillick competence represents a sliding scale of competence required depending on the type of medical treatment and the competence of the minor based on their intelligence and understanding of the treatment.</a:t>
            </a:r>
          </a:p>
        </p:txBody>
      </p:sp>
    </p:spTree>
    <p:extLst>
      <p:ext uri="{BB962C8B-B14F-4D97-AF65-F5344CB8AC3E}">
        <p14:creationId xmlns:p14="http://schemas.microsoft.com/office/powerpoint/2010/main" val="2271967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D29C-E82C-4C7A-9061-E7FC43FAF49C}"/>
              </a:ext>
            </a:extLst>
          </p:cNvPr>
          <p:cNvSpPr>
            <a:spLocks noGrp="1"/>
          </p:cNvSpPr>
          <p:nvPr>
            <p:ph type="title"/>
          </p:nvPr>
        </p:nvSpPr>
        <p:spPr/>
        <p:txBody>
          <a:bodyPr/>
          <a:lstStyle/>
          <a:p>
            <a:pPr algn="ctr"/>
            <a:r>
              <a:rPr lang="en-AU" dirty="0"/>
              <a:t>Some Resources</a:t>
            </a:r>
          </a:p>
        </p:txBody>
      </p:sp>
      <p:sp>
        <p:nvSpPr>
          <p:cNvPr id="3" name="Content Placeholder 2">
            <a:extLst>
              <a:ext uri="{FF2B5EF4-FFF2-40B4-BE49-F238E27FC236}">
                <a16:creationId xmlns:a16="http://schemas.microsoft.com/office/drawing/2014/main" id="{263D28E3-670E-48D7-8CB4-29F380BC6D8A}"/>
              </a:ext>
            </a:extLst>
          </p:cNvPr>
          <p:cNvSpPr>
            <a:spLocks noGrp="1"/>
          </p:cNvSpPr>
          <p:nvPr>
            <p:ph idx="1"/>
          </p:nvPr>
        </p:nvSpPr>
        <p:spPr/>
        <p:txBody>
          <a:bodyPr>
            <a:normAutofit fontScale="92500"/>
          </a:bodyPr>
          <a:lstStyle/>
          <a:p>
            <a:pPr algn="just"/>
            <a:r>
              <a:rPr lang="en-AU" b="0" dirty="0"/>
              <a:t>Queensland Law Society: Queensland Handbook for Practitioners on Legal Capacity: </a:t>
            </a:r>
            <a:r>
              <a:rPr lang="en-AU" b="0" dirty="0">
                <a:hlinkClick r:id="rId2"/>
              </a:rPr>
              <a:t>https://www.qls.com.au/Knowledge_centre/Ethics/Resources/Client_instructions_and_capacity/Queensland_Handbook_for_Practitioners_on_Legal_Capacity</a:t>
            </a:r>
            <a:endParaRPr lang="en-AU" b="0" dirty="0"/>
          </a:p>
          <a:p>
            <a:pPr algn="just"/>
            <a:endParaRPr lang="en-AU" b="0" dirty="0"/>
          </a:p>
          <a:p>
            <a:pPr algn="just"/>
            <a:r>
              <a:rPr lang="en-AU" b="0" dirty="0"/>
              <a:t>Article: Insight and capacity to consent to electroconvulsive therapy by Russ Scott and Steve </a:t>
            </a:r>
            <a:r>
              <a:rPr lang="en-AU" b="0" dirty="0" err="1"/>
              <a:t>Prowacki</a:t>
            </a:r>
            <a:r>
              <a:rPr lang="en-AU" b="0" dirty="0"/>
              <a:t>, 2019: </a:t>
            </a:r>
            <a:r>
              <a:rPr lang="en-AU" b="0" dirty="0">
                <a:hlinkClick r:id="rId3"/>
              </a:rPr>
              <a:t>https://journals.sagepub.com/doi/full/10.1177/1039856219852290</a:t>
            </a:r>
            <a:endParaRPr lang="en-AU" b="0" dirty="0"/>
          </a:p>
          <a:p>
            <a:pPr algn="just"/>
            <a:r>
              <a:rPr lang="en-AU" b="0" dirty="0"/>
              <a:t>Response to Article: Decision-making capacity, appreciation and insight in consent by Christopher Ryan, 2020: </a:t>
            </a:r>
            <a:r>
              <a:rPr lang="en-AU" b="0" dirty="0">
                <a:hlinkClick r:id="rId4"/>
              </a:rPr>
              <a:t>https://journals.sagepub.com/doi/10.1177/1039856219878648</a:t>
            </a:r>
            <a:endParaRPr lang="en-AU" b="0" dirty="0"/>
          </a:p>
          <a:p>
            <a:endParaRPr lang="en-AU" b="0" dirty="0"/>
          </a:p>
          <a:p>
            <a:endParaRPr lang="en-AU" b="0" dirty="0"/>
          </a:p>
          <a:p>
            <a:endParaRPr lang="en-AU" b="0" dirty="0"/>
          </a:p>
        </p:txBody>
      </p:sp>
    </p:spTree>
    <p:extLst>
      <p:ext uri="{BB962C8B-B14F-4D97-AF65-F5344CB8AC3E}">
        <p14:creationId xmlns:p14="http://schemas.microsoft.com/office/powerpoint/2010/main" val="1583535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8E81C-7D16-48BC-805C-9C65706DFC5B}"/>
              </a:ext>
            </a:extLst>
          </p:cNvPr>
          <p:cNvSpPr>
            <a:spLocks noGrp="1"/>
          </p:cNvSpPr>
          <p:nvPr>
            <p:ph type="title"/>
          </p:nvPr>
        </p:nvSpPr>
        <p:spPr/>
        <p:txBody>
          <a:bodyPr/>
          <a:lstStyle/>
          <a:p>
            <a:pPr algn="ctr"/>
            <a:r>
              <a:rPr lang="en-AU" dirty="0"/>
              <a:t>Capacity</a:t>
            </a:r>
          </a:p>
        </p:txBody>
      </p:sp>
      <p:sp>
        <p:nvSpPr>
          <p:cNvPr id="3" name="Content Placeholder 2">
            <a:extLst>
              <a:ext uri="{FF2B5EF4-FFF2-40B4-BE49-F238E27FC236}">
                <a16:creationId xmlns:a16="http://schemas.microsoft.com/office/drawing/2014/main" id="{2DCB77CA-51D5-4E2B-B692-4BF2B695DB12}"/>
              </a:ext>
            </a:extLst>
          </p:cNvPr>
          <p:cNvSpPr>
            <a:spLocks noGrp="1"/>
          </p:cNvSpPr>
          <p:nvPr>
            <p:ph idx="1"/>
          </p:nvPr>
        </p:nvSpPr>
        <p:spPr>
          <a:xfrm>
            <a:off x="628650" y="1553497"/>
            <a:ext cx="7886700" cy="4623466"/>
          </a:xfrm>
        </p:spPr>
        <p:txBody>
          <a:bodyPr>
            <a:normAutofit fontScale="92500" lnSpcReduction="10000"/>
          </a:bodyPr>
          <a:lstStyle/>
          <a:p>
            <a:pPr marL="342900" indent="-342900" algn="just">
              <a:buFont typeface="Arial" panose="020B0604020202020204" pitchFamily="34" charset="0"/>
              <a:buChar char="•"/>
            </a:pPr>
            <a:r>
              <a:rPr lang="en-AU" b="0" dirty="0"/>
              <a:t>What is capacity?</a:t>
            </a:r>
          </a:p>
          <a:p>
            <a:pPr marL="800100" lvl="1" indent="-342900" algn="just">
              <a:buFont typeface="Arial" panose="020B0604020202020204" pitchFamily="34" charset="0"/>
              <a:buChar char="•"/>
            </a:pPr>
            <a:r>
              <a:rPr lang="en-AU" sz="2000" dirty="0"/>
              <a:t>We have a definition in the Mental Health Act 2016 of ‘capacity to consent to be treated’, which is used in the treatment criteria.</a:t>
            </a:r>
          </a:p>
          <a:p>
            <a:pPr marL="800100" lvl="1" indent="-342900" algn="just">
              <a:buFont typeface="Arial" panose="020B0604020202020204" pitchFamily="34" charset="0"/>
              <a:buChar char="•"/>
            </a:pPr>
            <a:r>
              <a:rPr lang="en-AU" sz="2000" b="0" dirty="0"/>
              <a:t>Where are the nuances? </a:t>
            </a:r>
          </a:p>
          <a:p>
            <a:pPr marL="800100" lvl="1" indent="-342900" algn="just">
              <a:buFont typeface="Arial" panose="020B0604020202020204" pitchFamily="34" charset="0"/>
              <a:buChar char="•"/>
            </a:pPr>
            <a:r>
              <a:rPr lang="en-AU" sz="2000" dirty="0"/>
              <a:t>What parts of the definition should we focus on?</a:t>
            </a:r>
          </a:p>
          <a:p>
            <a:pPr marL="800100" lvl="1" indent="-342900" algn="just">
              <a:buFont typeface="Arial" panose="020B0604020202020204" pitchFamily="34" charset="0"/>
              <a:buChar char="•"/>
            </a:pPr>
            <a:r>
              <a:rPr lang="en-AU" sz="2000" b="0" dirty="0"/>
              <a:t>What is understood by the reference to capacity not being ‘stable’ in s421(2)?</a:t>
            </a:r>
          </a:p>
          <a:p>
            <a:pPr marL="800100" lvl="1" indent="-342900" algn="just">
              <a:buFont typeface="Arial" panose="020B0604020202020204" pitchFamily="34" charset="0"/>
              <a:buChar char="•"/>
            </a:pPr>
            <a:r>
              <a:rPr lang="en-AU" sz="2000" dirty="0"/>
              <a:t>Is there a time period after which capacity might be considered ‘stable’? What is the relationship between stable capacity and an ability to provide consent for treatment and care (e.g. consent for a mental illness may require multiple decisions over a significant period of time)?</a:t>
            </a:r>
          </a:p>
          <a:p>
            <a:pPr marL="800100" lvl="1" indent="-342900" algn="just">
              <a:buFont typeface="Arial" panose="020B0604020202020204" pitchFamily="34" charset="0"/>
              <a:buChar char="•"/>
            </a:pPr>
            <a:r>
              <a:rPr lang="en-AU" sz="2000" b="0" dirty="0"/>
              <a:t>Is capacity thought of as ‘d</a:t>
            </a:r>
            <a:r>
              <a:rPr lang="en-AU" sz="2000" dirty="0"/>
              <a:t>ecision-specific’, ‘domain-specific’ and ‘time-specific’? For example, how is the treatment criteria capacity different to the capacity to dispense with a legal representative?</a:t>
            </a:r>
            <a:endParaRPr lang="en-AU" sz="2000" b="0" dirty="0"/>
          </a:p>
        </p:txBody>
      </p:sp>
    </p:spTree>
    <p:extLst>
      <p:ext uri="{BB962C8B-B14F-4D97-AF65-F5344CB8AC3E}">
        <p14:creationId xmlns:p14="http://schemas.microsoft.com/office/powerpoint/2010/main" val="1026424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881C7-8B15-4A45-86B1-54461883916E}"/>
              </a:ext>
            </a:extLst>
          </p:cNvPr>
          <p:cNvSpPr>
            <a:spLocks noGrp="1"/>
          </p:cNvSpPr>
          <p:nvPr>
            <p:ph type="title"/>
          </p:nvPr>
        </p:nvSpPr>
        <p:spPr/>
        <p:txBody>
          <a:bodyPr/>
          <a:lstStyle/>
          <a:p>
            <a:pPr algn="ctr"/>
            <a:r>
              <a:rPr lang="en-AU" dirty="0"/>
              <a:t>Insight</a:t>
            </a:r>
          </a:p>
        </p:txBody>
      </p:sp>
      <p:sp>
        <p:nvSpPr>
          <p:cNvPr id="3" name="Content Placeholder 2">
            <a:extLst>
              <a:ext uri="{FF2B5EF4-FFF2-40B4-BE49-F238E27FC236}">
                <a16:creationId xmlns:a16="http://schemas.microsoft.com/office/drawing/2014/main" id="{D3A49D49-BE0F-40FF-8AA9-4B1C18143971}"/>
              </a:ext>
            </a:extLst>
          </p:cNvPr>
          <p:cNvSpPr>
            <a:spLocks noGrp="1"/>
          </p:cNvSpPr>
          <p:nvPr>
            <p:ph idx="1"/>
          </p:nvPr>
        </p:nvSpPr>
        <p:spPr/>
        <p:txBody>
          <a:bodyPr>
            <a:normAutofit fontScale="92500" lnSpcReduction="10000"/>
          </a:bodyPr>
          <a:lstStyle/>
          <a:p>
            <a:pPr marL="342900" indent="-342900" algn="just">
              <a:buFont typeface="Arial" panose="020B0604020202020204" pitchFamily="34" charset="0"/>
              <a:buChar char="•"/>
            </a:pPr>
            <a:r>
              <a:rPr lang="en-AU" sz="2400" b="0" dirty="0"/>
              <a:t>What evidence is relevant for considering whether a person has capacity?</a:t>
            </a:r>
          </a:p>
          <a:p>
            <a:pPr marL="342900" indent="-342900" algn="just">
              <a:buFont typeface="Arial" panose="020B0604020202020204" pitchFamily="34" charset="0"/>
              <a:buChar char="•"/>
            </a:pPr>
            <a:r>
              <a:rPr lang="en-AU" sz="2400" b="0" dirty="0"/>
              <a:t>We often hear about ‘insight’ in the discussion of capacity.</a:t>
            </a:r>
          </a:p>
          <a:p>
            <a:pPr marL="342900" indent="-342900" algn="just">
              <a:buFont typeface="Arial" panose="020B0604020202020204" pitchFamily="34" charset="0"/>
              <a:buChar char="•"/>
            </a:pPr>
            <a:r>
              <a:rPr lang="en-AU" sz="2400" b="0" dirty="0"/>
              <a:t>Insight:</a:t>
            </a:r>
          </a:p>
          <a:p>
            <a:pPr marL="800100" lvl="1" indent="-342900" algn="just">
              <a:buFont typeface="Arial" panose="020B0604020202020204" pitchFamily="34" charset="0"/>
              <a:buChar char="•"/>
            </a:pPr>
            <a:r>
              <a:rPr lang="en-AU" sz="2400" dirty="0"/>
              <a:t>What is ‘insight’?</a:t>
            </a:r>
          </a:p>
          <a:p>
            <a:pPr marL="800100" lvl="1" indent="-342900" algn="just">
              <a:buFont typeface="Arial" panose="020B0604020202020204" pitchFamily="34" charset="0"/>
              <a:buChar char="•"/>
            </a:pPr>
            <a:r>
              <a:rPr lang="en-AU" sz="2400" b="0" dirty="0"/>
              <a:t>How is insight related to whether a person has capacity?</a:t>
            </a:r>
          </a:p>
          <a:p>
            <a:pPr marL="800100" lvl="1" indent="-342900" algn="just">
              <a:buFont typeface="Arial" panose="020B0604020202020204" pitchFamily="34" charset="0"/>
              <a:buChar char="•"/>
            </a:pPr>
            <a:r>
              <a:rPr lang="en-AU" sz="2400" dirty="0"/>
              <a:t>Can someone lack insight and still have capacity?</a:t>
            </a:r>
          </a:p>
          <a:p>
            <a:pPr marL="800100" lvl="1" indent="-342900" algn="just">
              <a:buFont typeface="Arial" panose="020B0604020202020204" pitchFamily="34" charset="0"/>
              <a:buChar char="•"/>
            </a:pPr>
            <a:r>
              <a:rPr lang="en-AU" sz="2400" b="0" dirty="0"/>
              <a:t>Can someone have insight and lack capacity?</a:t>
            </a:r>
          </a:p>
          <a:p>
            <a:pPr marL="800100" lvl="1" indent="-342900" algn="just">
              <a:buFont typeface="Arial" panose="020B0604020202020204" pitchFamily="34" charset="0"/>
              <a:buChar char="•"/>
            </a:pPr>
            <a:r>
              <a:rPr lang="en-AU" sz="2400" dirty="0"/>
              <a:t>When might a person’s disagreement with the diagnosis and/or treatment be seen as a legitimate view, as opposed to a view which is evidence of a lack of insight?</a:t>
            </a:r>
            <a:endParaRPr lang="en-AU" sz="2400" b="0" dirty="0"/>
          </a:p>
        </p:txBody>
      </p:sp>
    </p:spTree>
    <p:extLst>
      <p:ext uri="{BB962C8B-B14F-4D97-AF65-F5344CB8AC3E}">
        <p14:creationId xmlns:p14="http://schemas.microsoft.com/office/powerpoint/2010/main" val="3859722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3A78D-205B-4E4C-9DE9-2476FF1D13C8}"/>
              </a:ext>
            </a:extLst>
          </p:cNvPr>
          <p:cNvSpPr>
            <a:spLocks noGrp="1"/>
          </p:cNvSpPr>
          <p:nvPr>
            <p:ph type="title"/>
          </p:nvPr>
        </p:nvSpPr>
        <p:spPr/>
        <p:txBody>
          <a:bodyPr/>
          <a:lstStyle/>
          <a:p>
            <a:pPr algn="ctr"/>
            <a:r>
              <a:rPr lang="en-AU" dirty="0"/>
              <a:t>Compliance</a:t>
            </a:r>
          </a:p>
        </p:txBody>
      </p:sp>
      <p:sp>
        <p:nvSpPr>
          <p:cNvPr id="3" name="Content Placeholder 2">
            <a:extLst>
              <a:ext uri="{FF2B5EF4-FFF2-40B4-BE49-F238E27FC236}">
                <a16:creationId xmlns:a16="http://schemas.microsoft.com/office/drawing/2014/main" id="{7C51FE22-EA2C-4C74-B704-DB6BEF94F6D2}"/>
              </a:ext>
            </a:extLst>
          </p:cNvPr>
          <p:cNvSpPr>
            <a:spLocks noGrp="1"/>
          </p:cNvSpPr>
          <p:nvPr>
            <p:ph idx="1"/>
          </p:nvPr>
        </p:nvSpPr>
        <p:spPr/>
        <p:txBody>
          <a:bodyPr/>
          <a:lstStyle/>
          <a:p>
            <a:pPr marL="342900" indent="-342900" algn="just">
              <a:buFont typeface="Arial" panose="020B0604020202020204" pitchFamily="34" charset="0"/>
              <a:buChar char="•"/>
            </a:pPr>
            <a:r>
              <a:rPr lang="en-AU" b="0" dirty="0"/>
              <a:t>What role does compliance or non-compliance play in determining whether a person has capacity?</a:t>
            </a:r>
          </a:p>
          <a:p>
            <a:pPr marL="342900" indent="-342900" algn="just">
              <a:buFont typeface="Arial" panose="020B0604020202020204" pitchFamily="34" charset="0"/>
              <a:buChar char="•"/>
            </a:pPr>
            <a:r>
              <a:rPr lang="en-AU" b="0" dirty="0"/>
              <a:t>If, for example, a person refused to take medication due to side-effects – what would the Tribunal want to know before determining what bearing that may or may not have on their decision about capacity?</a:t>
            </a:r>
          </a:p>
          <a:p>
            <a:pPr marL="342900" indent="-342900" algn="just">
              <a:buFont typeface="Arial" panose="020B0604020202020204" pitchFamily="34" charset="0"/>
              <a:buChar char="•"/>
            </a:pPr>
            <a:r>
              <a:rPr lang="en-AU" b="0" dirty="0"/>
              <a:t>Does it make a different if the Tribunal is told that ceasing medication has a great impact on risk?</a:t>
            </a:r>
          </a:p>
        </p:txBody>
      </p:sp>
    </p:spTree>
    <p:extLst>
      <p:ext uri="{BB962C8B-B14F-4D97-AF65-F5344CB8AC3E}">
        <p14:creationId xmlns:p14="http://schemas.microsoft.com/office/powerpoint/2010/main" val="2642210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6D-EE40-40DC-860C-54B39DE39D15}"/>
              </a:ext>
            </a:extLst>
          </p:cNvPr>
          <p:cNvSpPr>
            <a:spLocks noGrp="1"/>
          </p:cNvSpPr>
          <p:nvPr>
            <p:ph type="title"/>
          </p:nvPr>
        </p:nvSpPr>
        <p:spPr/>
        <p:txBody>
          <a:bodyPr/>
          <a:lstStyle/>
          <a:p>
            <a:pPr algn="ctr"/>
            <a:r>
              <a:rPr lang="en-AU" dirty="0"/>
              <a:t>Questioning</a:t>
            </a:r>
          </a:p>
        </p:txBody>
      </p:sp>
      <p:sp>
        <p:nvSpPr>
          <p:cNvPr id="3" name="Content Placeholder 2">
            <a:extLst>
              <a:ext uri="{FF2B5EF4-FFF2-40B4-BE49-F238E27FC236}">
                <a16:creationId xmlns:a16="http://schemas.microsoft.com/office/drawing/2014/main" id="{F8E309CC-6D08-4B54-BEA4-8428C48FEFFA}"/>
              </a:ext>
            </a:extLst>
          </p:cNvPr>
          <p:cNvSpPr>
            <a:spLocks noGrp="1"/>
          </p:cNvSpPr>
          <p:nvPr>
            <p:ph idx="1"/>
          </p:nvPr>
        </p:nvSpPr>
        <p:spPr/>
        <p:txBody>
          <a:bodyPr/>
          <a:lstStyle/>
          <a:p>
            <a:pPr algn="just"/>
            <a:r>
              <a:rPr lang="en-AU" b="0" dirty="0"/>
              <a:t>We learned in previous masterclasses about communication and questioning techniques that we should avoid asking leading questions to obtain evidence.</a:t>
            </a:r>
          </a:p>
          <a:p>
            <a:pPr algn="just"/>
            <a:r>
              <a:rPr lang="en-AU" b="0" dirty="0"/>
              <a:t>What types of questions can we ask to get good evidence from the treating team about capacity when we are getting very limited information?</a:t>
            </a:r>
          </a:p>
        </p:txBody>
      </p:sp>
    </p:spTree>
    <p:extLst>
      <p:ext uri="{BB962C8B-B14F-4D97-AF65-F5344CB8AC3E}">
        <p14:creationId xmlns:p14="http://schemas.microsoft.com/office/powerpoint/2010/main" val="2903760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8AAFB-3D61-4F1D-A0F6-FB7D1F6C0147}"/>
              </a:ext>
            </a:extLst>
          </p:cNvPr>
          <p:cNvSpPr>
            <a:spLocks noGrp="1"/>
          </p:cNvSpPr>
          <p:nvPr>
            <p:ph type="title"/>
          </p:nvPr>
        </p:nvSpPr>
        <p:spPr/>
        <p:txBody>
          <a:bodyPr/>
          <a:lstStyle/>
          <a:p>
            <a:pPr algn="ctr"/>
            <a:r>
              <a:rPr lang="en-AU" dirty="0"/>
              <a:t>Less Restrictive Way</a:t>
            </a:r>
          </a:p>
        </p:txBody>
      </p:sp>
      <p:sp>
        <p:nvSpPr>
          <p:cNvPr id="3" name="Content Placeholder 2">
            <a:extLst>
              <a:ext uri="{FF2B5EF4-FFF2-40B4-BE49-F238E27FC236}">
                <a16:creationId xmlns:a16="http://schemas.microsoft.com/office/drawing/2014/main" id="{795C7F88-969C-4D48-AF62-CC8B2E45CF04}"/>
              </a:ext>
            </a:extLst>
          </p:cNvPr>
          <p:cNvSpPr>
            <a:spLocks noGrp="1"/>
          </p:cNvSpPr>
          <p:nvPr>
            <p:ph idx="1"/>
          </p:nvPr>
        </p:nvSpPr>
        <p:spPr/>
        <p:txBody>
          <a:bodyPr/>
          <a:lstStyle/>
          <a:p>
            <a:pPr marL="342900" indent="-342900" algn="just">
              <a:buFont typeface="Arial" panose="020B0604020202020204" pitchFamily="34" charset="0"/>
              <a:buChar char="•"/>
            </a:pPr>
            <a:r>
              <a:rPr lang="en-AU" b="0" dirty="0"/>
              <a:t>What are some circumstances when the Tribunal might identify a less restrictive way?</a:t>
            </a:r>
          </a:p>
          <a:p>
            <a:pPr marL="342900" indent="-342900" algn="just">
              <a:buFont typeface="Arial" panose="020B0604020202020204" pitchFamily="34" charset="0"/>
              <a:buChar char="•"/>
            </a:pPr>
            <a:r>
              <a:rPr lang="en-AU" b="0" dirty="0"/>
              <a:t>Presumably this would need to be something that the treating team did not identify themselves or they would have revoked the treatment authority before it coming to the Tribunal for review?</a:t>
            </a:r>
          </a:p>
          <a:p>
            <a:pPr marL="342900" indent="-342900" algn="just">
              <a:buFont typeface="Arial" panose="020B0604020202020204" pitchFamily="34" charset="0"/>
              <a:buChar char="•"/>
            </a:pPr>
            <a:r>
              <a:rPr lang="en-AU" b="0" dirty="0"/>
              <a:t>When might a person’s advance health directive not be the least restrictive way?</a:t>
            </a:r>
          </a:p>
          <a:p>
            <a:pPr marL="342900" indent="-342900" algn="just">
              <a:buFont typeface="Arial" panose="020B0604020202020204" pitchFamily="34" charset="0"/>
              <a:buChar char="•"/>
            </a:pPr>
            <a:r>
              <a:rPr lang="en-AU" b="0" dirty="0"/>
              <a:t>When might a person’s guardian or attorney not be the least restrictive way?</a:t>
            </a:r>
          </a:p>
        </p:txBody>
      </p:sp>
    </p:spTree>
    <p:extLst>
      <p:ext uri="{BB962C8B-B14F-4D97-AF65-F5344CB8AC3E}">
        <p14:creationId xmlns:p14="http://schemas.microsoft.com/office/powerpoint/2010/main" val="90625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5ADAE-F1D7-4936-9730-5CEEC0A48C0E}"/>
              </a:ext>
            </a:extLst>
          </p:cNvPr>
          <p:cNvSpPr>
            <a:spLocks noGrp="1"/>
          </p:cNvSpPr>
          <p:nvPr>
            <p:ph type="title"/>
          </p:nvPr>
        </p:nvSpPr>
        <p:spPr/>
        <p:txBody>
          <a:bodyPr/>
          <a:lstStyle/>
          <a:p>
            <a:pPr algn="ctr"/>
            <a:r>
              <a:rPr lang="en-AU" dirty="0"/>
              <a:t>Panel</a:t>
            </a:r>
          </a:p>
        </p:txBody>
      </p:sp>
      <p:sp>
        <p:nvSpPr>
          <p:cNvPr id="3" name="Content Placeholder 2">
            <a:extLst>
              <a:ext uri="{FF2B5EF4-FFF2-40B4-BE49-F238E27FC236}">
                <a16:creationId xmlns:a16="http://schemas.microsoft.com/office/drawing/2014/main" id="{4B878ECB-8EEA-4CAA-9031-4C055DE9A0CC}"/>
              </a:ext>
            </a:extLst>
          </p:cNvPr>
          <p:cNvSpPr>
            <a:spLocks noGrp="1"/>
          </p:cNvSpPr>
          <p:nvPr>
            <p:ph idx="1"/>
          </p:nvPr>
        </p:nvSpPr>
        <p:spPr/>
        <p:txBody>
          <a:bodyPr/>
          <a:lstStyle/>
          <a:p>
            <a:pPr algn="just"/>
            <a:r>
              <a:rPr lang="en-AU" b="0" dirty="0"/>
              <a:t>Facilitator: Virginia Ryan, Deputy President</a:t>
            </a:r>
          </a:p>
          <a:p>
            <a:pPr algn="just"/>
            <a:r>
              <a:rPr lang="en-AU" b="0" dirty="0"/>
              <a:t>Panel:</a:t>
            </a:r>
          </a:p>
          <a:p>
            <a:pPr marL="342900" indent="-342900" algn="just">
              <a:buFont typeface="Arial" panose="020B0604020202020204" pitchFamily="34" charset="0"/>
              <a:buChar char="•"/>
            </a:pPr>
            <a:r>
              <a:rPr lang="en-AU" b="0" dirty="0"/>
              <a:t>Jacqui Dalling, Legal Member</a:t>
            </a:r>
          </a:p>
          <a:p>
            <a:pPr marL="342900" indent="-342900" algn="just">
              <a:buFont typeface="Arial" panose="020B0604020202020204" pitchFamily="34" charset="0"/>
              <a:buChar char="•"/>
            </a:pPr>
            <a:r>
              <a:rPr lang="en-AU" b="0" dirty="0"/>
              <a:t>Dr Sandra Thomson, Medical Member</a:t>
            </a:r>
          </a:p>
          <a:p>
            <a:pPr marL="342900" indent="-342900" algn="just">
              <a:buFont typeface="Arial" panose="020B0604020202020204" pitchFamily="34" charset="0"/>
              <a:buChar char="•"/>
            </a:pPr>
            <a:r>
              <a:rPr lang="en-AU" b="0" dirty="0"/>
              <a:t>Michael Bradburn, Community Member</a:t>
            </a:r>
          </a:p>
          <a:p>
            <a:pPr algn="just"/>
            <a:endParaRPr lang="en-AU" b="0" dirty="0"/>
          </a:p>
          <a:p>
            <a:pPr algn="just"/>
            <a:r>
              <a:rPr lang="en-AU" b="0" dirty="0"/>
              <a:t>The next few slides provide some key definitions from the </a:t>
            </a:r>
            <a:r>
              <a:rPr lang="en-AU" b="0" i="1" dirty="0"/>
              <a:t>Mental Health Act 2016</a:t>
            </a:r>
            <a:r>
              <a:rPr lang="en-AU" b="0" dirty="0"/>
              <a:t>.</a:t>
            </a:r>
          </a:p>
        </p:txBody>
      </p:sp>
    </p:spTree>
    <p:extLst>
      <p:ext uri="{BB962C8B-B14F-4D97-AF65-F5344CB8AC3E}">
        <p14:creationId xmlns:p14="http://schemas.microsoft.com/office/powerpoint/2010/main" val="1418179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310A0-6E08-41FC-A513-B0E3CB3B2205}"/>
              </a:ext>
            </a:extLst>
          </p:cNvPr>
          <p:cNvSpPr>
            <a:spLocks noGrp="1"/>
          </p:cNvSpPr>
          <p:nvPr>
            <p:ph type="title"/>
          </p:nvPr>
        </p:nvSpPr>
        <p:spPr/>
        <p:txBody>
          <a:bodyPr/>
          <a:lstStyle/>
          <a:p>
            <a:pPr algn="ctr"/>
            <a:r>
              <a:rPr lang="en-AU" dirty="0"/>
              <a:t>Capacity and Human Rights</a:t>
            </a:r>
          </a:p>
        </p:txBody>
      </p:sp>
      <p:sp>
        <p:nvSpPr>
          <p:cNvPr id="3" name="Content Placeholder 2">
            <a:extLst>
              <a:ext uri="{FF2B5EF4-FFF2-40B4-BE49-F238E27FC236}">
                <a16:creationId xmlns:a16="http://schemas.microsoft.com/office/drawing/2014/main" id="{D21AB0AB-4094-45B3-A648-B0075EC85D64}"/>
              </a:ext>
            </a:extLst>
          </p:cNvPr>
          <p:cNvSpPr>
            <a:spLocks noGrp="1"/>
          </p:cNvSpPr>
          <p:nvPr>
            <p:ph idx="1"/>
          </p:nvPr>
        </p:nvSpPr>
        <p:spPr/>
        <p:txBody>
          <a:bodyPr/>
          <a:lstStyle/>
          <a:p>
            <a:pPr marL="342900" indent="-342900" algn="just">
              <a:buFont typeface="Arial" panose="020B0604020202020204" pitchFamily="34" charset="0"/>
              <a:buChar char="•"/>
            </a:pPr>
            <a:r>
              <a:rPr lang="en-AU" b="0" dirty="0"/>
              <a:t>Section 17(c) of the </a:t>
            </a:r>
            <a:r>
              <a:rPr lang="en-AU" b="0" i="1" dirty="0"/>
              <a:t>Human Rights Act</a:t>
            </a:r>
            <a:r>
              <a:rPr lang="en-AU" b="0" dirty="0"/>
              <a:t> protects people from having medical treatment without their full and informed consent. </a:t>
            </a:r>
          </a:p>
          <a:p>
            <a:pPr marL="342900" indent="-342900" algn="just">
              <a:buFont typeface="Arial" panose="020B0604020202020204" pitchFamily="34" charset="0"/>
              <a:buChar char="•"/>
            </a:pPr>
            <a:r>
              <a:rPr lang="en-AU" b="0" dirty="0"/>
              <a:t>Section 37 provides that everyone has the right to access health services without discrimination.</a:t>
            </a:r>
          </a:p>
          <a:p>
            <a:pPr marL="342900" indent="-342900" algn="just">
              <a:buFont typeface="Arial" panose="020B0604020202020204" pitchFamily="34" charset="0"/>
              <a:buChar char="•"/>
            </a:pPr>
            <a:r>
              <a:rPr lang="en-AU" b="0" dirty="0"/>
              <a:t>How does an assessment of a person’s capacity fit into the Tribunal’s human rights considerations?</a:t>
            </a:r>
          </a:p>
          <a:p>
            <a:pPr marL="342900" indent="-342900">
              <a:buFont typeface="Arial" panose="020B0604020202020204" pitchFamily="34" charset="0"/>
              <a:buChar char="•"/>
            </a:pPr>
            <a:endParaRPr lang="en-AU" b="0" dirty="0"/>
          </a:p>
        </p:txBody>
      </p:sp>
    </p:spTree>
    <p:extLst>
      <p:ext uri="{BB962C8B-B14F-4D97-AF65-F5344CB8AC3E}">
        <p14:creationId xmlns:p14="http://schemas.microsoft.com/office/powerpoint/2010/main" val="2071805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7095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5D7AE-D49F-45B6-AA54-606ECD697741}"/>
              </a:ext>
            </a:extLst>
          </p:cNvPr>
          <p:cNvSpPr>
            <a:spLocks noGrp="1"/>
          </p:cNvSpPr>
          <p:nvPr>
            <p:ph type="title"/>
          </p:nvPr>
        </p:nvSpPr>
        <p:spPr/>
        <p:txBody>
          <a:bodyPr/>
          <a:lstStyle/>
          <a:p>
            <a:pPr algn="ctr"/>
            <a:r>
              <a:rPr lang="en-AU" dirty="0"/>
              <a:t>Capacity - Definition</a:t>
            </a:r>
          </a:p>
        </p:txBody>
      </p:sp>
      <p:sp>
        <p:nvSpPr>
          <p:cNvPr id="3" name="Content Placeholder 2">
            <a:extLst>
              <a:ext uri="{FF2B5EF4-FFF2-40B4-BE49-F238E27FC236}">
                <a16:creationId xmlns:a16="http://schemas.microsoft.com/office/drawing/2014/main" id="{D98A23EB-4406-40ED-9D31-AE9A6C7B37D6}"/>
              </a:ext>
            </a:extLst>
          </p:cNvPr>
          <p:cNvSpPr>
            <a:spLocks noGrp="1"/>
          </p:cNvSpPr>
          <p:nvPr>
            <p:ph idx="1"/>
          </p:nvPr>
        </p:nvSpPr>
        <p:spPr>
          <a:xfrm>
            <a:off x="628650" y="1690689"/>
            <a:ext cx="7886700" cy="4351338"/>
          </a:xfrm>
        </p:spPr>
        <p:txBody>
          <a:bodyPr>
            <a:normAutofit fontScale="62500" lnSpcReduction="20000"/>
          </a:bodyPr>
          <a:lstStyle/>
          <a:p>
            <a:pPr algn="just"/>
            <a:r>
              <a:rPr lang="en-AU" b="0" dirty="0"/>
              <a:t>Section 14: Meaning of capacity to consent to be treated</a:t>
            </a:r>
          </a:p>
          <a:p>
            <a:pPr marL="457200" indent="-457200" algn="just">
              <a:buAutoNum type="arabicParenBoth"/>
            </a:pPr>
            <a:r>
              <a:rPr lang="en-AU" b="0" dirty="0"/>
              <a:t>A person has capacity to consent to be treated if the person:</a:t>
            </a:r>
          </a:p>
          <a:p>
            <a:pPr marL="457200" indent="-457200" algn="just">
              <a:buAutoNum type="alphaLcParenBoth"/>
            </a:pPr>
            <a:r>
              <a:rPr lang="en-AU" b="0" dirty="0"/>
              <a:t>is capable of understanding, in general terms:</a:t>
            </a:r>
          </a:p>
          <a:p>
            <a:pPr marL="514350" indent="-514350" algn="just">
              <a:buAutoNum type="romanLcParenBoth"/>
            </a:pPr>
            <a:r>
              <a:rPr lang="en-AU" b="0" dirty="0"/>
              <a:t>that the person has an illness, or symptoms of an illness, that affects the person’s mental health and wellbeing;</a:t>
            </a:r>
          </a:p>
          <a:p>
            <a:pPr marL="514350" indent="-514350" algn="just">
              <a:buAutoNum type="romanLcParenBoth"/>
            </a:pPr>
            <a:r>
              <a:rPr lang="en-AU" b="0" dirty="0"/>
              <a:t>the nature and purpose of the treatment for the illness; </a:t>
            </a:r>
          </a:p>
          <a:p>
            <a:pPr marL="514350" indent="-514350" algn="just">
              <a:buAutoNum type="romanLcParenBoth"/>
            </a:pPr>
            <a:r>
              <a:rPr lang="en-AU" b="0" dirty="0"/>
              <a:t>the benefits and risks of the treatment, and alternatives to the treatment;</a:t>
            </a:r>
          </a:p>
          <a:p>
            <a:pPr marL="514350" indent="-514350" algn="just">
              <a:buAutoNum type="romanLcParenBoth"/>
            </a:pPr>
            <a:r>
              <a:rPr lang="en-AU" b="0" dirty="0"/>
              <a:t>the consequences of not receiving the treatment; and</a:t>
            </a:r>
          </a:p>
          <a:p>
            <a:pPr marL="457200" indent="-457200" algn="just">
              <a:buAutoNum type="alphaLcParenBoth" startAt="2"/>
            </a:pPr>
            <a:r>
              <a:rPr lang="en-AU" b="0" dirty="0"/>
              <a:t>is capable of making a decision about the treatment and communicating the decision in some way.</a:t>
            </a:r>
          </a:p>
          <a:p>
            <a:pPr marL="452438" indent="-452438" algn="just"/>
            <a:r>
              <a:rPr lang="en-AU" b="0" dirty="0"/>
              <a:t>(2) 	A person may have capacity to consent to be treated even though the person decides not to receive treatment.</a:t>
            </a:r>
          </a:p>
          <a:p>
            <a:pPr marL="452438" indent="-452438" algn="just"/>
            <a:r>
              <a:rPr lang="en-AU" b="0" dirty="0"/>
              <a:t>(3) 	A person may be supported by another person in understanding the matters mentioned in subsection (1)(a) and making a decision about the treatment.</a:t>
            </a:r>
          </a:p>
          <a:p>
            <a:pPr algn="just"/>
            <a:r>
              <a:rPr lang="en-AU" b="0" dirty="0"/>
              <a:t>(4)     This section does not affect the common law in relation to:</a:t>
            </a:r>
          </a:p>
          <a:p>
            <a:pPr marL="457200" indent="-457200" algn="just">
              <a:buAutoNum type="alphaLcParenBoth"/>
            </a:pPr>
            <a:r>
              <a:rPr lang="en-AU" b="0" dirty="0"/>
              <a:t>the capacity of a minor to consent to be treated; or</a:t>
            </a:r>
          </a:p>
          <a:p>
            <a:pPr marL="457200" indent="-457200" algn="just">
              <a:buAutoNum type="alphaLcParenBoth"/>
            </a:pPr>
            <a:r>
              <a:rPr lang="en-AU" b="0" dirty="0"/>
              <a:t>a parent of a minor consenting to treatment of the minor.</a:t>
            </a:r>
          </a:p>
        </p:txBody>
      </p:sp>
    </p:spTree>
    <p:extLst>
      <p:ext uri="{BB962C8B-B14F-4D97-AF65-F5344CB8AC3E}">
        <p14:creationId xmlns:p14="http://schemas.microsoft.com/office/powerpoint/2010/main" val="89487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9404-F80B-4754-8B6B-DDD564DC2222}"/>
              </a:ext>
            </a:extLst>
          </p:cNvPr>
          <p:cNvSpPr>
            <a:spLocks noGrp="1"/>
          </p:cNvSpPr>
          <p:nvPr>
            <p:ph type="title"/>
          </p:nvPr>
        </p:nvSpPr>
        <p:spPr/>
        <p:txBody>
          <a:bodyPr/>
          <a:lstStyle/>
          <a:p>
            <a:pPr algn="ctr"/>
            <a:r>
              <a:rPr lang="en-AU" dirty="0"/>
              <a:t>Informed Consent – s233</a:t>
            </a:r>
          </a:p>
        </p:txBody>
      </p:sp>
      <p:sp>
        <p:nvSpPr>
          <p:cNvPr id="3" name="Content Placeholder 2">
            <a:extLst>
              <a:ext uri="{FF2B5EF4-FFF2-40B4-BE49-F238E27FC236}">
                <a16:creationId xmlns:a16="http://schemas.microsoft.com/office/drawing/2014/main" id="{32BAB9A1-F513-42EE-9298-31440461CD86}"/>
              </a:ext>
            </a:extLst>
          </p:cNvPr>
          <p:cNvSpPr>
            <a:spLocks noGrp="1"/>
          </p:cNvSpPr>
          <p:nvPr>
            <p:ph idx="1"/>
          </p:nvPr>
        </p:nvSpPr>
        <p:spPr/>
        <p:txBody>
          <a:bodyPr>
            <a:normAutofit fontScale="92500" lnSpcReduction="10000"/>
          </a:bodyPr>
          <a:lstStyle/>
          <a:p>
            <a:pPr marL="457200" indent="-457200" algn="just">
              <a:buAutoNum type="arabicParenBoth"/>
            </a:pPr>
            <a:r>
              <a:rPr lang="en-AU" b="0" dirty="0"/>
              <a:t>A person gives informed consent to the person’s treatment by regulated treatment only if:</a:t>
            </a:r>
          </a:p>
          <a:p>
            <a:pPr marL="457200" indent="-457200" algn="just">
              <a:buAutoNum type="alphaLcParenBoth"/>
            </a:pPr>
            <a:r>
              <a:rPr lang="en-AU" b="0" dirty="0"/>
              <a:t>the person has capacity to give consent to the treatment; and</a:t>
            </a:r>
          </a:p>
          <a:p>
            <a:pPr marL="457200" indent="-457200" algn="just">
              <a:buAutoNum type="alphaLcParenBoth"/>
            </a:pPr>
            <a:r>
              <a:rPr lang="en-AU" b="0" dirty="0"/>
              <a:t>the consent is in writing signed by the person; and</a:t>
            </a:r>
          </a:p>
          <a:p>
            <a:pPr marL="457200" indent="-457200" algn="just">
              <a:buAutoNum type="alphaLcParenBoth"/>
            </a:pPr>
            <a:r>
              <a:rPr lang="en-AU" b="0" dirty="0"/>
              <a:t>the consent is given freely and voluntarily.</a:t>
            </a:r>
          </a:p>
          <a:p>
            <a:pPr marL="452438" indent="-452438" algn="just"/>
            <a:r>
              <a:rPr lang="en-AU" b="0" dirty="0"/>
              <a:t>(2) For subsection (1)(a), the person has capacity to give consent to the treatment if the person has the ability to:</a:t>
            </a:r>
          </a:p>
          <a:p>
            <a:pPr marL="457200" indent="-457200" algn="just">
              <a:buAutoNum type="alphaLcParenBoth"/>
            </a:pPr>
            <a:r>
              <a:rPr lang="en-AU" b="0" dirty="0"/>
              <a:t>understand the nature and effect of a decision relating to the treatment; and</a:t>
            </a:r>
          </a:p>
          <a:p>
            <a:pPr marL="457200" indent="-457200" algn="just">
              <a:buAutoNum type="alphaLcParenBoth"/>
            </a:pPr>
            <a:r>
              <a:rPr lang="en-AU" b="0" dirty="0"/>
              <a:t>make and communicate the decision.</a:t>
            </a:r>
          </a:p>
          <a:p>
            <a:pPr marL="452438" indent="-452438" algn="just"/>
            <a:r>
              <a:rPr lang="en-AU" b="0" dirty="0"/>
              <a:t>(3) A person can give informed consent in an advance health directive.</a:t>
            </a:r>
          </a:p>
        </p:txBody>
      </p:sp>
    </p:spTree>
    <p:extLst>
      <p:ext uri="{BB962C8B-B14F-4D97-AF65-F5344CB8AC3E}">
        <p14:creationId xmlns:p14="http://schemas.microsoft.com/office/powerpoint/2010/main" val="985543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CB93-F699-40F6-B9FF-AC2535A670EF}"/>
              </a:ext>
            </a:extLst>
          </p:cNvPr>
          <p:cNvSpPr>
            <a:spLocks noGrp="1"/>
          </p:cNvSpPr>
          <p:nvPr>
            <p:ph type="title"/>
          </p:nvPr>
        </p:nvSpPr>
        <p:spPr/>
        <p:txBody>
          <a:bodyPr/>
          <a:lstStyle/>
          <a:p>
            <a:pPr algn="ctr"/>
            <a:r>
              <a:rPr lang="en-AU" dirty="0"/>
              <a:t>Treatment Criteria – s12</a:t>
            </a:r>
          </a:p>
        </p:txBody>
      </p:sp>
      <p:sp>
        <p:nvSpPr>
          <p:cNvPr id="3" name="Content Placeholder 2">
            <a:extLst>
              <a:ext uri="{FF2B5EF4-FFF2-40B4-BE49-F238E27FC236}">
                <a16:creationId xmlns:a16="http://schemas.microsoft.com/office/drawing/2014/main" id="{5398213C-14EC-489C-809F-0CD217213ACB}"/>
              </a:ext>
            </a:extLst>
          </p:cNvPr>
          <p:cNvSpPr>
            <a:spLocks noGrp="1"/>
          </p:cNvSpPr>
          <p:nvPr>
            <p:ph idx="1"/>
          </p:nvPr>
        </p:nvSpPr>
        <p:spPr>
          <a:xfrm>
            <a:off x="628650" y="1520825"/>
            <a:ext cx="7886700" cy="4351338"/>
          </a:xfrm>
        </p:spPr>
        <p:txBody>
          <a:bodyPr>
            <a:normAutofit/>
          </a:bodyPr>
          <a:lstStyle/>
          <a:p>
            <a:pPr marL="457200" indent="-457200" algn="just">
              <a:buAutoNum type="arabicParenBoth"/>
            </a:pPr>
            <a:r>
              <a:rPr lang="en-AU" sz="2000" b="0" dirty="0"/>
              <a:t>The treatment criteria for a person are all of the following:</a:t>
            </a:r>
          </a:p>
          <a:p>
            <a:pPr marL="457200" indent="-457200" algn="just">
              <a:buAutoNum type="alphaLcParenBoth"/>
            </a:pPr>
            <a:r>
              <a:rPr lang="en-AU" sz="2000" b="0" dirty="0"/>
              <a:t>the person has a mental illness;</a:t>
            </a:r>
          </a:p>
          <a:p>
            <a:pPr marL="457200" indent="-457200" algn="just">
              <a:buAutoNum type="alphaLcParenBoth"/>
            </a:pPr>
            <a:r>
              <a:rPr lang="en-AU" sz="2000" b="0" dirty="0"/>
              <a:t>the person does not have capacity to consent to be treated for the illness;</a:t>
            </a:r>
          </a:p>
          <a:p>
            <a:pPr marL="457200" indent="-457200" algn="just">
              <a:buAutoNum type="alphaLcParenBoth"/>
            </a:pPr>
            <a:r>
              <a:rPr lang="en-AU" sz="2000" b="0" dirty="0"/>
              <a:t>because of the person’s illness, the absence of involuntary treatment, or the absence of continued involuntary treatment, is likely to result in:</a:t>
            </a:r>
          </a:p>
          <a:p>
            <a:pPr marL="857250" lvl="1" indent="-400050" algn="just">
              <a:buAutoNum type="romanLcParenBoth"/>
            </a:pPr>
            <a:r>
              <a:rPr lang="en-AU" sz="2000" dirty="0"/>
              <a:t>imminent serious harm to the person or others; or</a:t>
            </a:r>
          </a:p>
          <a:p>
            <a:pPr marL="857250" lvl="1" indent="-400050" algn="just">
              <a:buAutoNum type="romanLcParenBoth"/>
            </a:pPr>
            <a:r>
              <a:rPr lang="en-AU" sz="2000" b="0" dirty="0"/>
              <a:t>the person suffering serious mental or physical deterioration.</a:t>
            </a:r>
            <a:endParaRPr lang="en-AU" sz="2000" dirty="0"/>
          </a:p>
          <a:p>
            <a:pPr marL="0" lvl="1" algn="just"/>
            <a:r>
              <a:rPr lang="en-AU" sz="2000" b="0" dirty="0"/>
              <a:t>(2) For subsection (1)(b), the person’s own consent only is relevant.</a:t>
            </a:r>
          </a:p>
          <a:p>
            <a:pPr marL="354013" lvl="1" indent="-354013" algn="just"/>
            <a:r>
              <a:rPr lang="en-AU" sz="2000" dirty="0"/>
              <a:t>(3)Subsection (2) applies despite the Guardianship and Administration Act 2000, the Powers of Attorney Act 1998 or any other law.</a:t>
            </a:r>
            <a:endParaRPr lang="en-AU" sz="2000" b="0" dirty="0"/>
          </a:p>
        </p:txBody>
      </p:sp>
    </p:spTree>
    <p:extLst>
      <p:ext uri="{BB962C8B-B14F-4D97-AF65-F5344CB8AC3E}">
        <p14:creationId xmlns:p14="http://schemas.microsoft.com/office/powerpoint/2010/main" val="293323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468C-4465-4091-A8A1-880BD5DDAEFD}"/>
              </a:ext>
            </a:extLst>
          </p:cNvPr>
          <p:cNvSpPr>
            <a:spLocks noGrp="1"/>
          </p:cNvSpPr>
          <p:nvPr>
            <p:ph type="title"/>
          </p:nvPr>
        </p:nvSpPr>
        <p:spPr/>
        <p:txBody>
          <a:bodyPr/>
          <a:lstStyle/>
          <a:p>
            <a:pPr algn="ctr"/>
            <a:r>
              <a:rPr lang="en-AU" dirty="0"/>
              <a:t>Less Restrictive Way – s13</a:t>
            </a:r>
          </a:p>
        </p:txBody>
      </p:sp>
      <p:sp>
        <p:nvSpPr>
          <p:cNvPr id="3" name="Content Placeholder 2">
            <a:extLst>
              <a:ext uri="{FF2B5EF4-FFF2-40B4-BE49-F238E27FC236}">
                <a16:creationId xmlns:a16="http://schemas.microsoft.com/office/drawing/2014/main" id="{21F3B5B0-1B53-4520-B47F-C7FA324FC543}"/>
              </a:ext>
            </a:extLst>
          </p:cNvPr>
          <p:cNvSpPr>
            <a:spLocks noGrp="1"/>
          </p:cNvSpPr>
          <p:nvPr>
            <p:ph idx="1"/>
          </p:nvPr>
        </p:nvSpPr>
        <p:spPr>
          <a:xfrm>
            <a:off x="628650" y="1690689"/>
            <a:ext cx="7886700" cy="4486274"/>
          </a:xfrm>
        </p:spPr>
        <p:txBody>
          <a:bodyPr>
            <a:normAutofit fontScale="92500" lnSpcReduction="20000"/>
          </a:bodyPr>
          <a:lstStyle/>
          <a:p>
            <a:pPr marL="457200" indent="-457200" algn="just">
              <a:buAutoNum type="arabicParenBoth"/>
            </a:pPr>
            <a:r>
              <a:rPr lang="en-AU" b="0" dirty="0"/>
              <a:t>For this Act, there is a less restrictive way for a person to receive treatment and care for the person’s mental illness if, in stead of receiving involuntary treatment and care, the person is able to receive the treatment and care that is reasonably necessary for the person’s mental illness in 1 of the following ways:</a:t>
            </a:r>
          </a:p>
          <a:p>
            <a:pPr marL="457200" indent="-457200" algn="just">
              <a:buAutoNum type="alphaLcParenBoth"/>
            </a:pPr>
            <a:r>
              <a:rPr lang="en-AU" b="0" dirty="0"/>
              <a:t>if the person is a minor – with the consent of the minor’s parent;</a:t>
            </a:r>
          </a:p>
          <a:p>
            <a:pPr marL="457200" indent="-457200" algn="just">
              <a:buAutoNum type="alphaLcParenBoth"/>
            </a:pPr>
            <a:r>
              <a:rPr lang="en-AU" b="0" dirty="0"/>
              <a:t>if the person has made an advance health directive – under the advance health directive;</a:t>
            </a:r>
          </a:p>
          <a:p>
            <a:pPr marL="457200" indent="-457200" algn="just">
              <a:buAutoNum type="alphaLcParenBoth"/>
            </a:pPr>
            <a:r>
              <a:rPr lang="en-AU" b="0" dirty="0"/>
              <a:t>if a personal guardian has been appointed for the person – with the consent of the personal guardian;</a:t>
            </a:r>
          </a:p>
          <a:p>
            <a:pPr marL="457200" indent="-457200" algn="just">
              <a:buAutoNum type="alphaLcParenBoth"/>
            </a:pPr>
            <a:r>
              <a:rPr lang="en-AU" b="0" dirty="0"/>
              <a:t>if an attorney has been appointed by the person – with the consent of the attorney;</a:t>
            </a:r>
          </a:p>
          <a:p>
            <a:pPr marL="457200" indent="-457200" algn="just">
              <a:buAutoNum type="alphaLcParenBoth"/>
            </a:pPr>
            <a:r>
              <a:rPr lang="en-AU" b="0" dirty="0"/>
              <a:t>otherwise – with the consent of the person’s statutory health attorney.</a:t>
            </a:r>
          </a:p>
        </p:txBody>
      </p:sp>
    </p:spTree>
    <p:extLst>
      <p:ext uri="{BB962C8B-B14F-4D97-AF65-F5344CB8AC3E}">
        <p14:creationId xmlns:p14="http://schemas.microsoft.com/office/powerpoint/2010/main" val="405467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0EFF-FF07-4FD1-8E7D-31C5F57E5851}"/>
              </a:ext>
            </a:extLst>
          </p:cNvPr>
          <p:cNvSpPr>
            <a:spLocks noGrp="1"/>
          </p:cNvSpPr>
          <p:nvPr>
            <p:ph type="title"/>
          </p:nvPr>
        </p:nvSpPr>
        <p:spPr/>
        <p:txBody>
          <a:bodyPr/>
          <a:lstStyle/>
          <a:p>
            <a:pPr algn="ctr"/>
            <a:r>
              <a:rPr lang="en-AU" dirty="0"/>
              <a:t>Less Restrictive Way – Cont.</a:t>
            </a:r>
          </a:p>
        </p:txBody>
      </p:sp>
      <p:sp>
        <p:nvSpPr>
          <p:cNvPr id="3" name="Content Placeholder 2">
            <a:extLst>
              <a:ext uri="{FF2B5EF4-FFF2-40B4-BE49-F238E27FC236}">
                <a16:creationId xmlns:a16="http://schemas.microsoft.com/office/drawing/2014/main" id="{EA494EB9-A491-47F0-BE72-7C956E6429D8}"/>
              </a:ext>
            </a:extLst>
          </p:cNvPr>
          <p:cNvSpPr>
            <a:spLocks noGrp="1"/>
          </p:cNvSpPr>
          <p:nvPr>
            <p:ph idx="1"/>
          </p:nvPr>
        </p:nvSpPr>
        <p:spPr/>
        <p:txBody>
          <a:bodyPr>
            <a:normAutofit lnSpcReduction="10000"/>
          </a:bodyPr>
          <a:lstStyle/>
          <a:p>
            <a:pPr marL="452438" indent="-452438" algn="just"/>
            <a:r>
              <a:rPr lang="en-AU" b="0" dirty="0"/>
              <a:t>(2) In deciding whether there is a less restrictive way for a person to receive the treatment and care that is reasonably necessary for the person’s mental illness, a person performing a function or exercising a power under this Act must:</a:t>
            </a:r>
          </a:p>
          <a:p>
            <a:pPr marL="457200" indent="-457200" algn="just">
              <a:buAutoNum type="alphaLcParenBoth"/>
            </a:pPr>
            <a:r>
              <a:rPr lang="en-AU" b="0" dirty="0"/>
              <a:t>consider the ways mentioned in subsection (1) in the listed order set out in the subsection; and</a:t>
            </a:r>
          </a:p>
          <a:p>
            <a:pPr marL="457200" indent="-457200" algn="just">
              <a:buAutoNum type="alphaLcParenBoth"/>
            </a:pPr>
            <a:r>
              <a:rPr lang="en-AU" b="0" dirty="0"/>
              <a:t>comply with the policy that must be made by the chief psychiatrist under s305(1)(a) about when it may not be appropriate for a person to receive treatment and care for the person’s mental illness under an advance health directive or with the consent of a personal guardian, attorney or statutory health attorney for the person.</a:t>
            </a:r>
          </a:p>
        </p:txBody>
      </p:sp>
    </p:spTree>
    <p:extLst>
      <p:ext uri="{BB962C8B-B14F-4D97-AF65-F5344CB8AC3E}">
        <p14:creationId xmlns:p14="http://schemas.microsoft.com/office/powerpoint/2010/main" val="743167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CD6C-C9A7-4665-BC4B-83DF75F2DA7C}"/>
              </a:ext>
            </a:extLst>
          </p:cNvPr>
          <p:cNvSpPr>
            <a:spLocks noGrp="1"/>
          </p:cNvSpPr>
          <p:nvPr>
            <p:ph type="title"/>
          </p:nvPr>
        </p:nvSpPr>
        <p:spPr/>
        <p:txBody>
          <a:bodyPr>
            <a:normAutofit fontScale="90000"/>
          </a:bodyPr>
          <a:lstStyle/>
          <a:p>
            <a:pPr algn="ctr"/>
            <a:r>
              <a:rPr lang="en-AU" dirty="0"/>
              <a:t>Chief Psychiatrist Policy</a:t>
            </a:r>
            <a:br>
              <a:rPr lang="en-AU" dirty="0"/>
            </a:br>
            <a:r>
              <a:rPr lang="en-AU" dirty="0"/>
              <a:t>Treatment Criteria and Assessment of Capacity</a:t>
            </a:r>
          </a:p>
        </p:txBody>
      </p:sp>
      <p:sp>
        <p:nvSpPr>
          <p:cNvPr id="3" name="Content Placeholder 2">
            <a:extLst>
              <a:ext uri="{FF2B5EF4-FFF2-40B4-BE49-F238E27FC236}">
                <a16:creationId xmlns:a16="http://schemas.microsoft.com/office/drawing/2014/main" id="{90C76ABF-6314-4961-A4A2-5EBDD845C42F}"/>
              </a:ext>
            </a:extLst>
          </p:cNvPr>
          <p:cNvSpPr>
            <a:spLocks noGrp="1"/>
          </p:cNvSpPr>
          <p:nvPr>
            <p:ph idx="1"/>
          </p:nvPr>
        </p:nvSpPr>
        <p:spPr/>
        <p:txBody>
          <a:bodyPr>
            <a:normAutofit fontScale="55000" lnSpcReduction="20000"/>
          </a:bodyPr>
          <a:lstStyle/>
          <a:p>
            <a:pPr marL="342900" indent="-342900" algn="just">
              <a:lnSpc>
                <a:spcPct val="120000"/>
              </a:lnSpc>
              <a:spcBef>
                <a:spcPts val="0"/>
              </a:spcBef>
              <a:buFont typeface="Arial" panose="020B0604020202020204" pitchFamily="34" charset="0"/>
              <a:buChar char="•"/>
            </a:pPr>
            <a:r>
              <a:rPr lang="en-AU" b="0" dirty="0"/>
              <a:t>Having established that the person has a mental illness requiring treatment, a judgement needs to be made in relation to the person’s capacity to consent to being treated for that illness.</a:t>
            </a:r>
          </a:p>
          <a:p>
            <a:pPr marL="342900" indent="-342900" algn="just">
              <a:lnSpc>
                <a:spcPct val="120000"/>
              </a:lnSpc>
              <a:spcBef>
                <a:spcPts val="0"/>
              </a:spcBef>
              <a:buFont typeface="Arial" panose="020B0604020202020204" pitchFamily="34" charset="0"/>
              <a:buChar char="•"/>
            </a:pPr>
            <a:r>
              <a:rPr lang="en-AU" b="0" dirty="0"/>
              <a:t>Before treatment can be administered to a person, a clinician must seek the informed consent of the person.</a:t>
            </a:r>
          </a:p>
          <a:p>
            <a:pPr marL="342900" indent="-342900" algn="just">
              <a:lnSpc>
                <a:spcPct val="120000"/>
              </a:lnSpc>
              <a:spcBef>
                <a:spcPts val="0"/>
              </a:spcBef>
              <a:buFont typeface="Arial" panose="020B0604020202020204" pitchFamily="34" charset="0"/>
              <a:buChar char="•"/>
            </a:pPr>
            <a:r>
              <a:rPr lang="en-AU" b="0" dirty="0"/>
              <a:t>Capacity is the ability of that person to give informed consent to a particular treatment at a particular time.</a:t>
            </a:r>
          </a:p>
          <a:p>
            <a:pPr marL="342900" indent="-342900" algn="just">
              <a:lnSpc>
                <a:spcPct val="120000"/>
              </a:lnSpc>
              <a:spcBef>
                <a:spcPts val="0"/>
              </a:spcBef>
              <a:buFont typeface="Arial" panose="020B0604020202020204" pitchFamily="34" charset="0"/>
              <a:buChar char="•"/>
            </a:pPr>
            <a:r>
              <a:rPr lang="en-AU" b="0" dirty="0"/>
              <a:t>The clinician must presume that the patient has capacity to give informed consent to treatment. This presumption of capacity can be rebutted if it can be shown that the patient does not have capacity to give informed consent at the time a particular treatment decision needs to be made.</a:t>
            </a:r>
          </a:p>
          <a:p>
            <a:pPr marL="342900" indent="-342900" algn="just">
              <a:lnSpc>
                <a:spcPct val="120000"/>
              </a:lnSpc>
              <a:spcBef>
                <a:spcPts val="0"/>
              </a:spcBef>
              <a:buFont typeface="Arial" panose="020B0604020202020204" pitchFamily="34" charset="0"/>
              <a:buChar char="•"/>
            </a:pPr>
            <a:r>
              <a:rPr lang="en-AU" b="0" dirty="0"/>
              <a:t>Assessment of capacity is a complex matter. The Act outlines the many different aspects of the person’s understanding and appreciation of their illness and treatment that encompasses a full assessment of capacity. All of these elements must be addressed in a capacity assessment.</a:t>
            </a:r>
          </a:p>
          <a:p>
            <a:pPr marL="342900" indent="-342900" algn="just">
              <a:lnSpc>
                <a:spcPct val="120000"/>
              </a:lnSpc>
              <a:spcBef>
                <a:spcPts val="0"/>
              </a:spcBef>
              <a:buFont typeface="Arial" panose="020B0604020202020204" pitchFamily="34" charset="0"/>
              <a:buChar char="•"/>
            </a:pPr>
            <a:r>
              <a:rPr lang="en-AU" b="0" dirty="0"/>
              <a:t>Clinicians must be aware that capacity is specific to the decision that needs to be made at the time (i.e. a person’s capacity to consent to treatment is distinct from the person’s capacity in relation to managing finances or driving a motor vehicle). Additionally, a person might have the capacity to consent to some aspects of treatment and care but not to others.</a:t>
            </a:r>
          </a:p>
          <a:p>
            <a:pPr marL="342900" indent="-342900" algn="just">
              <a:lnSpc>
                <a:spcPct val="120000"/>
              </a:lnSpc>
              <a:spcBef>
                <a:spcPts val="0"/>
              </a:spcBef>
              <a:buFont typeface="Arial" panose="020B0604020202020204" pitchFamily="34" charset="0"/>
              <a:buChar char="•"/>
            </a:pPr>
            <a:r>
              <a:rPr lang="en-AU" b="0" dirty="0"/>
              <a:t>Clinicians must provide patients with all of the relevant information in making treatment decisions, and must support persons in making all treatment decisions - with the use of interpreters, visual aids, simple language or any other means necessary.</a:t>
            </a:r>
          </a:p>
        </p:txBody>
      </p:sp>
    </p:spTree>
    <p:extLst>
      <p:ext uri="{BB962C8B-B14F-4D97-AF65-F5344CB8AC3E}">
        <p14:creationId xmlns:p14="http://schemas.microsoft.com/office/powerpoint/2010/main" val="377677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B7B1B-65FB-4891-8BEA-8BCF7C184722}"/>
              </a:ext>
            </a:extLst>
          </p:cNvPr>
          <p:cNvSpPr>
            <a:spLocks noGrp="1"/>
          </p:cNvSpPr>
          <p:nvPr>
            <p:ph type="title"/>
          </p:nvPr>
        </p:nvSpPr>
        <p:spPr/>
        <p:txBody>
          <a:bodyPr>
            <a:normAutofit fontScale="90000"/>
          </a:bodyPr>
          <a:lstStyle/>
          <a:p>
            <a:pPr algn="ctr"/>
            <a:r>
              <a:rPr lang="en-AU" dirty="0"/>
              <a:t>Chief Psychiatrist Policy</a:t>
            </a:r>
            <a:br>
              <a:rPr lang="en-AU" dirty="0"/>
            </a:br>
            <a:r>
              <a:rPr lang="en-AU" dirty="0"/>
              <a:t>Treatment Criteria and Assessment of Capacity Cont.</a:t>
            </a:r>
          </a:p>
        </p:txBody>
      </p:sp>
      <p:sp>
        <p:nvSpPr>
          <p:cNvPr id="3" name="Content Placeholder 2">
            <a:extLst>
              <a:ext uri="{FF2B5EF4-FFF2-40B4-BE49-F238E27FC236}">
                <a16:creationId xmlns:a16="http://schemas.microsoft.com/office/drawing/2014/main" id="{3F6E0F7A-6BB1-4BA2-B76E-815A54018E57}"/>
              </a:ext>
            </a:extLst>
          </p:cNvPr>
          <p:cNvSpPr>
            <a:spLocks noGrp="1"/>
          </p:cNvSpPr>
          <p:nvPr>
            <p:ph idx="1"/>
          </p:nvPr>
        </p:nvSpPr>
        <p:spPr/>
        <p:txBody>
          <a:bodyPr>
            <a:normAutofit/>
          </a:bodyPr>
          <a:lstStyle/>
          <a:p>
            <a:pPr algn="just">
              <a:lnSpc>
                <a:spcPct val="100000"/>
              </a:lnSpc>
              <a:spcBef>
                <a:spcPts val="0"/>
              </a:spcBef>
            </a:pPr>
            <a:r>
              <a:rPr lang="en-AU" sz="1600" b="0" dirty="0"/>
              <a:t>Clinicians must ensure the patient has been given a reasonable period of time to consider matters involved in the decision, reasonable opportunity to discuss the decision with the health practitioner, opportunity to seek advice, support and assistance, adequate information on the treatment, alternatives, advantages, disadvantages and beneficial alternative treatments.</a:t>
            </a:r>
          </a:p>
          <a:p>
            <a:pPr algn="just">
              <a:lnSpc>
                <a:spcPct val="100000"/>
              </a:lnSpc>
              <a:spcBef>
                <a:spcPts val="0"/>
              </a:spcBef>
            </a:pPr>
            <a:endParaRPr lang="en-AU" sz="1600" b="0" dirty="0"/>
          </a:p>
          <a:p>
            <a:pPr algn="just">
              <a:lnSpc>
                <a:spcPct val="100000"/>
              </a:lnSpc>
              <a:spcBef>
                <a:spcPts val="0"/>
              </a:spcBef>
            </a:pPr>
            <a:r>
              <a:rPr lang="en-AU" sz="1600" b="0" dirty="0"/>
              <a:t>Clinicians must be aware that a person’s capacity to make treatment decisions can fluctuate over time. It is not uncommon for persons with a mental illness to show a fluctuation of mental state throughout the day or over the course of many days. Capacity assessments that are conducted merely on a one-off cross-sectional basis for such patients may not accurately reflect their status. It is important that clinicians recognise persons who have a fluctuating mental state and ensure that, where this applies, capacity assessments are conducted across a number of examinations to ensure that there is stability to the opinion. However, as indicated above, decisions under the Act that relate to capacity must be undertaken at a point in time. The only exception to this is where a clinician is considering revoking a treatment authority (see section 5.4).</a:t>
            </a:r>
            <a:endParaRPr lang="en-AU" sz="1600" dirty="0"/>
          </a:p>
        </p:txBody>
      </p:sp>
    </p:spTree>
    <p:extLst>
      <p:ext uri="{BB962C8B-B14F-4D97-AF65-F5344CB8AC3E}">
        <p14:creationId xmlns:p14="http://schemas.microsoft.com/office/powerpoint/2010/main" val="33366654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2321</Words>
  <Application>Microsoft Office PowerPoint</Application>
  <PresentationFormat>On-screen Show (4:3)</PresentationFormat>
  <Paragraphs>142</Paragraphs>
  <Slides>21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21</vt:i4>
      </vt:variant>
    </vt:vector>
  </HeadingPairs>
  <TitlesOfParts>
    <vt:vector size="28" baseType="lpstr">
      <vt:lpstr>Arial</vt:lpstr>
      <vt:lpstr>Calibri</vt:lpstr>
      <vt:lpstr>MetaPlusBold-Roman</vt:lpstr>
      <vt:lpstr>MetaPlusBook-Roman</vt:lpstr>
      <vt:lpstr>Custom Design</vt:lpstr>
      <vt:lpstr>Office Theme</vt:lpstr>
      <vt:lpstr>1_Custom Design</vt:lpstr>
      <vt:lpstr>PowerPoint Presentation</vt:lpstr>
      <vt:lpstr>Panel</vt:lpstr>
      <vt:lpstr>Capacity - Definition</vt:lpstr>
      <vt:lpstr>Informed Consent – s233</vt:lpstr>
      <vt:lpstr>Treatment Criteria – s12</vt:lpstr>
      <vt:lpstr>Less Restrictive Way – s13</vt:lpstr>
      <vt:lpstr>Less Restrictive Way – Cont.</vt:lpstr>
      <vt:lpstr>Chief Psychiatrist Policy Treatment Criteria and Assessment of Capacity</vt:lpstr>
      <vt:lpstr>Chief Psychiatrist Policy Treatment Criteria and Assessment of Capacity Cont.</vt:lpstr>
      <vt:lpstr>Chief Psychiatrist Policy Treatment Criteria and Assessment of Capacity Cont.</vt:lpstr>
      <vt:lpstr>Chief Psychiatrist Policy Advance Health Directives and ‘Less Restrictive Way of Treatment’</vt:lpstr>
      <vt:lpstr>Gillick Competency – capacity for minors</vt:lpstr>
      <vt:lpstr>Gillick Competency – capacity for minors</vt:lpstr>
      <vt:lpstr>Some Resources</vt:lpstr>
      <vt:lpstr>Capacity</vt:lpstr>
      <vt:lpstr>Insight</vt:lpstr>
      <vt:lpstr>Compliance</vt:lpstr>
      <vt:lpstr>Questioning</vt:lpstr>
      <vt:lpstr>Less Restrictive Way</vt:lpstr>
      <vt:lpstr>Capacity and Human Rights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Kimberley Kiehne</cp:lastModifiedBy>
  <cp:revision>87</cp:revision>
  <cp:lastPrinted>2019-05-03T05:19:51Z</cp:lastPrinted>
  <dcterms:created xsi:type="dcterms:W3CDTF">2018-07-24T06:16:59Z</dcterms:created>
  <dcterms:modified xsi:type="dcterms:W3CDTF">2020-03-03T05:26:03Z</dcterms:modified>
</cp:coreProperties>
</file>