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724" r:id="rId5"/>
    <p:sldMasterId id="2147483661" r:id="rId6"/>
  </p:sldMasterIdLst>
  <p:notesMasterIdLst>
    <p:notesMasterId r:id="rId28"/>
  </p:notesMasterIdLst>
  <p:handoutMasterIdLst>
    <p:handoutMasterId r:id="rId29"/>
  </p:handoutMasterIdLst>
  <p:sldIdLst>
    <p:sldId id="257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90" r:id="rId16"/>
    <p:sldId id="283" r:id="rId17"/>
    <p:sldId id="284" r:id="rId18"/>
    <p:sldId id="285" r:id="rId19"/>
    <p:sldId id="286" r:id="rId20"/>
    <p:sldId id="287" r:id="rId21"/>
    <p:sldId id="288" r:id="rId22"/>
    <p:sldId id="291" r:id="rId23"/>
    <p:sldId id="292" r:id="rId24"/>
    <p:sldId id="289" r:id="rId25"/>
    <p:sldId id="293" r:id="rId26"/>
    <p:sldId id="258" r:id="rId2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0AE0C144-F469-D14A-BF2D-E9CDAF4E14C5}">
          <p14:sldIdLst>
            <p14:sldId id="257"/>
          </p14:sldIdLst>
        </p14:section>
        <p14:section name="Content" id="{21437E3C-4D68-BA4D-9156-A7BBA7F330B0}">
          <p14:sldIdLst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90"/>
            <p14:sldId id="283"/>
            <p14:sldId id="284"/>
            <p14:sldId id="285"/>
            <p14:sldId id="286"/>
            <p14:sldId id="287"/>
            <p14:sldId id="288"/>
            <p14:sldId id="291"/>
            <p14:sldId id="292"/>
            <p14:sldId id="289"/>
            <p14:sldId id="293"/>
          </p14:sldIdLst>
        </p14:section>
        <p14:section name="End Slide" id="{F7B6AB3E-0291-4D46-AA56-7CCAD42E78EC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AD"/>
    <a:srgbClr val="253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22"/>
  </p:normalViewPr>
  <p:slideViewPr>
    <p:cSldViewPr snapToGrid="0" snapToObjects="1">
      <p:cViewPr varScale="1">
        <p:scale>
          <a:sx n="75" d="100"/>
          <a:sy n="75" d="100"/>
        </p:scale>
        <p:origin x="15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1B4CA4-D31B-4172-91F5-A20079B75F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D94F4C-85F1-4169-885B-B59F515B44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8A82D-3523-400D-93E9-C40A43D70D00}" type="datetimeFigureOut">
              <a:rPr lang="en-AU" smtClean="0"/>
              <a:t>20/10/2020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ECB643-ABA5-4FE1-AB33-7D0C9681CC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9C8E2-0681-4611-9452-9F28AF6A4C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90B91-1D8A-4B1A-AFC7-CB1D68A291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8723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ACE5C-F903-485E-A1A9-22511193A1F6}" type="datetimeFigureOut">
              <a:rPr lang="en-AU" smtClean="0"/>
              <a:t>20/10/2020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5DF76-4A51-454F-BAC6-7286A61423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0163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34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427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313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72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11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80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779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0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080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465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20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48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06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60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AAD25E1-CBB5-2C46-B1F2-D3896A74F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-6704"/>
            <a:ext cx="9144000" cy="68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20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49" r:id="rId2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CC3ED8D-3706-CA40-A59A-3F5A0775EE2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-5137"/>
            <a:ext cx="9141913" cy="686313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708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100" b="1" i="0" kern="1200">
          <a:solidFill>
            <a:srgbClr val="253058"/>
          </a:solidFill>
          <a:latin typeface="MetaPlusBold-Roman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300" b="1" i="0" kern="1200">
          <a:solidFill>
            <a:srgbClr val="0095AD"/>
          </a:solidFill>
          <a:latin typeface="MetaPlusBold-Roman" pitchFamily="2" charset="0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500" b="0" i="0" kern="1200">
          <a:solidFill>
            <a:srgbClr val="0095AD"/>
          </a:solidFill>
          <a:latin typeface="MetaPlusBook-Roman" pitchFamily="2" charset="0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100" kern="1200">
          <a:solidFill>
            <a:srgbClr val="25305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5AD"/>
        </a:buClr>
        <a:buFont typeface="Arial" panose="020B0604020202020204" pitchFamily="34" charset="0"/>
        <a:buChar char="•"/>
        <a:defRPr sz="1100" kern="1200">
          <a:solidFill>
            <a:srgbClr val="25305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25305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AAD25E1-CBB5-2C46-B1F2-D3896A74FE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6703"/>
            <a:ext cx="9144000" cy="68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30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1416E0-65FC-434B-A835-1863FC251A3A}"/>
              </a:ext>
            </a:extLst>
          </p:cNvPr>
          <p:cNvSpPr txBox="1"/>
          <p:nvPr/>
        </p:nvSpPr>
        <p:spPr>
          <a:xfrm>
            <a:off x="295206" y="408597"/>
            <a:ext cx="745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/>
              <a:t>Community Members Workshop</a:t>
            </a:r>
          </a:p>
          <a:p>
            <a:r>
              <a:rPr lang="en-AU" sz="3600" b="1" dirty="0"/>
              <a:t>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65CC65-84FB-462A-BFC2-C8FA476003A9}"/>
              </a:ext>
            </a:extLst>
          </p:cNvPr>
          <p:cNvSpPr txBox="1"/>
          <p:nvPr/>
        </p:nvSpPr>
        <p:spPr>
          <a:xfrm>
            <a:off x="5141528" y="5998380"/>
            <a:ext cx="378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For MHRT Member training only</a:t>
            </a:r>
          </a:p>
          <a:p>
            <a:r>
              <a:rPr lang="en-AU" b="1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3130984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1416E0-65FC-434B-A835-1863FC251A3A}"/>
              </a:ext>
            </a:extLst>
          </p:cNvPr>
          <p:cNvSpPr txBox="1"/>
          <p:nvPr/>
        </p:nvSpPr>
        <p:spPr>
          <a:xfrm>
            <a:off x="295206" y="408597"/>
            <a:ext cx="745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/>
              <a:t>Panel Discussion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65CC65-84FB-462A-BFC2-C8FA476003A9}"/>
              </a:ext>
            </a:extLst>
          </p:cNvPr>
          <p:cNvSpPr txBox="1"/>
          <p:nvPr/>
        </p:nvSpPr>
        <p:spPr>
          <a:xfrm>
            <a:off x="5141528" y="5998380"/>
            <a:ext cx="378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For MHRT Member training only</a:t>
            </a:r>
          </a:p>
          <a:p>
            <a:r>
              <a:rPr lang="en-AU" b="1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3315758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1A686-CA7F-46AC-BC78-84DA5696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Panelists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D0224-43AB-4FCD-9FD7-E8414FCCE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Pat Hall</a:t>
            </a:r>
            <a:endParaRPr lang="en-US" b="0" dirty="0"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/>
            </a:pPr>
            <a:endParaRPr lang="en-US" b="0" dirty="0"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Tracey Barty</a:t>
            </a:r>
            <a:endParaRPr lang="en-US" b="0" dirty="0"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/>
            </a:pPr>
            <a:endParaRPr lang="en-US" b="0" dirty="0"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Stan Macionis</a:t>
            </a:r>
            <a:endParaRPr lang="en-US" b="0" dirty="0"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/>
            </a:pP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3686754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16D05-2C9A-414C-89A3-6F92C5125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 of the Community Member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C5A79-CF8B-4E91-AA7F-5892619BD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What do you see as the unique elements of the role of a Community Member? 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In what ways are Community Members important to the MHRT?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Have you experienced instances when members of the treating team respond negatively to being asked questions by a Community Member? If so, how do you respond?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What tips do you have for managing conflicting views within the MHRT panel?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789001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BA71A-EBB9-492C-82D3-792E8C3B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Questioning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3C-671B-4A82-83F9-97DE4B6EB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What techniques have you found useful to gather the best evidence, particularly around a patient’s social circumstances?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Do you have any particular techniques that you use with “experienced” patients – those people who are often able to give what is considered a compliant answer to questions?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What are some key indicators that you may need to dig deeper into a particular answer or topic? Similarly, what indicators are there not </a:t>
            </a:r>
            <a:r>
              <a:rPr lang="en-AU" b="0"/>
              <a:t>to probe too deeply into an issue?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3454835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E0D0E-72C8-4442-BEDC-708822C60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Two member panels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58379-64BC-476D-AB11-58D70F2D3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Though the MHRT tries to avoid it, sometimes TAs are heard with a Legal Member and a Community Member. What do you think are some key considerations for the Community Member in these circumstances?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For example, what might you look for in the clinical report?</a:t>
            </a:r>
          </a:p>
        </p:txBody>
      </p:sp>
    </p:spTree>
    <p:extLst>
      <p:ext uri="{BB962C8B-B14F-4D97-AF65-F5344CB8AC3E}">
        <p14:creationId xmlns:p14="http://schemas.microsoft.com/office/powerpoint/2010/main" val="621130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3AC88-F1C0-484D-9F8D-922BD448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The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48B11-D0A9-42E6-A680-8B253F21C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What are the pros and cons of providing more information/reasoning in the delivery of the decision than simply the decision reached by the panel?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From time to time, the MHRT hears criticism that it simply “rubber stamps” the recommendation of the treating team. How do you respond to such criticism?</a:t>
            </a:r>
          </a:p>
        </p:txBody>
      </p:sp>
    </p:spTree>
    <p:extLst>
      <p:ext uri="{BB962C8B-B14F-4D97-AF65-F5344CB8AC3E}">
        <p14:creationId xmlns:p14="http://schemas.microsoft.com/office/powerpoint/2010/main" val="98449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FD5E7-554C-4591-B72D-09D0CCD89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Completing ROPs and MDs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AC9DF-BF72-4958-A2C9-337F08B0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Can you describe your process when completing ROPs and MDs?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How do you identify what is important to record?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b="0" dirty="0"/>
              <a:t>Do you have any tips/tricks to assist in making a good record?</a:t>
            </a:r>
          </a:p>
        </p:txBody>
      </p:sp>
    </p:spTree>
    <p:extLst>
      <p:ext uri="{BB962C8B-B14F-4D97-AF65-F5344CB8AC3E}">
        <p14:creationId xmlns:p14="http://schemas.microsoft.com/office/powerpoint/2010/main" val="1953389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1416E0-65FC-434B-A835-1863FC251A3A}"/>
              </a:ext>
            </a:extLst>
          </p:cNvPr>
          <p:cNvSpPr txBox="1"/>
          <p:nvPr/>
        </p:nvSpPr>
        <p:spPr>
          <a:xfrm>
            <a:off x="295206" y="408597"/>
            <a:ext cx="745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/>
              <a:t>Break-out group discussion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65CC65-84FB-462A-BFC2-C8FA476003A9}"/>
              </a:ext>
            </a:extLst>
          </p:cNvPr>
          <p:cNvSpPr txBox="1"/>
          <p:nvPr/>
        </p:nvSpPr>
        <p:spPr>
          <a:xfrm>
            <a:off x="5141528" y="5998380"/>
            <a:ext cx="378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For MHRT Member training only</a:t>
            </a:r>
          </a:p>
          <a:p>
            <a:r>
              <a:rPr lang="en-AU" b="1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4015211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A275C-F473-45B6-B1EE-824BA1D2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Break-out group hosts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C3DBF-970F-4F17-833E-BD8BB38FB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Helen Ridley</a:t>
            </a:r>
            <a:endParaRPr lang="en-US" b="0" dirty="0"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/>
            </a:pPr>
            <a:endParaRPr lang="en-US" b="0" dirty="0"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Michael Bradburn</a:t>
            </a:r>
            <a:endParaRPr lang="en-US" b="0" dirty="0"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/>
            </a:pPr>
            <a:endParaRPr lang="en-US" b="0" dirty="0"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Judith McDonnell</a:t>
            </a:r>
            <a:endParaRPr lang="en-US" b="0" dirty="0">
              <a:highlight>
                <a:srgbClr val="FFFF00"/>
              </a:highlight>
            </a:endParaRPr>
          </a:p>
          <a:p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2064850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D0A8-FE9B-4928-A9D7-88785F06A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Questions to discuss in your small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D490C-0363-4C08-9F4A-8F4A3C7F1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sz="1600" b="0" dirty="0"/>
              <a:t>Human Rights: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dirty="0"/>
              <a:t>How are you considering human rights in your decision making?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b="0" dirty="0"/>
              <a:t>How are you discussing human rights considerations with your panel members?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dirty="0"/>
              <a:t>How are you documenting your decision regarding human rights?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sz="1600" b="0" dirty="0"/>
              <a:t>Tribunal panel introductions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dirty="0"/>
              <a:t>What would you suggest the Presiding Member include in their introduction?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b="0" dirty="0"/>
              <a:t>How should the role of the Community Member be explained?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dirty="0"/>
              <a:t>Is there any concern with introducing a Community Member as “Dr”?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sz="1600" b="0" dirty="0"/>
              <a:t>Use of remote conferencing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dirty="0"/>
              <a:t>What tips do you have for your colleagues about using remote conferencing?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b="0" dirty="0"/>
              <a:t>Are there any aspects of your practice that you have adopted during COVID-19 that you will take forward when face to face hearings return?</a:t>
            </a:r>
          </a:p>
        </p:txBody>
      </p:sp>
    </p:spTree>
    <p:extLst>
      <p:ext uri="{BB962C8B-B14F-4D97-AF65-F5344CB8AC3E}">
        <p14:creationId xmlns:p14="http://schemas.microsoft.com/office/powerpoint/2010/main" val="104205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D4A6-2F85-42C2-8328-671FCAE7F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Agenda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A5006-6ED4-46A5-AC5C-29AED252D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/>
          </a:bodyPr>
          <a:lstStyle/>
          <a:p>
            <a:endParaRPr lang="en-US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400" b="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B83978A-8F66-48E9-9574-3C08F612D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334196"/>
              </p:ext>
            </p:extLst>
          </p:nvPr>
        </p:nvGraphicFramePr>
        <p:xfrm>
          <a:off x="628650" y="1328264"/>
          <a:ext cx="7886700" cy="4799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964">
                  <a:extLst>
                    <a:ext uri="{9D8B030D-6E8A-4147-A177-3AD203B41FA5}">
                      <a16:colId xmlns:a16="http://schemas.microsoft.com/office/drawing/2014/main" val="1026590654"/>
                    </a:ext>
                  </a:extLst>
                </a:gridCol>
                <a:gridCol w="1624613">
                  <a:extLst>
                    <a:ext uri="{9D8B030D-6E8A-4147-A177-3AD203B41FA5}">
                      <a16:colId xmlns:a16="http://schemas.microsoft.com/office/drawing/2014/main" val="546508670"/>
                    </a:ext>
                  </a:extLst>
                </a:gridCol>
                <a:gridCol w="2991775">
                  <a:extLst>
                    <a:ext uri="{9D8B030D-6E8A-4147-A177-3AD203B41FA5}">
                      <a16:colId xmlns:a16="http://schemas.microsoft.com/office/drawing/2014/main" val="830279122"/>
                    </a:ext>
                  </a:extLst>
                </a:gridCol>
                <a:gridCol w="2274348">
                  <a:extLst>
                    <a:ext uri="{9D8B030D-6E8A-4147-A177-3AD203B41FA5}">
                      <a16:colId xmlns:a16="http://schemas.microsoft.com/office/drawing/2014/main" val="1157216544"/>
                    </a:ext>
                  </a:extLst>
                </a:gridCol>
              </a:tblGrid>
              <a:tr h="593472">
                <a:tc>
                  <a:txBody>
                    <a:bodyPr/>
                    <a:lstStyle/>
                    <a:p>
                      <a:r>
                        <a:rPr lang="en-US" sz="1400" dirty="0"/>
                        <a:t>Time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Activity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Topics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Presenter/Facilitator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252726"/>
                  </a:ext>
                </a:extLst>
              </a:tr>
              <a:tr h="593472">
                <a:tc>
                  <a:txBody>
                    <a:bodyPr/>
                    <a:lstStyle/>
                    <a:p>
                      <a:r>
                        <a:rPr lang="en-US" sz="1400" dirty="0"/>
                        <a:t>5:00 – 5:20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Seminar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Information about the TRG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Annual refresher training proposal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Examination authorities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Virginia Ryan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695004"/>
                  </a:ext>
                </a:extLst>
              </a:tr>
              <a:tr h="593472">
                <a:tc>
                  <a:txBody>
                    <a:bodyPr/>
                    <a:lstStyle/>
                    <a:p>
                      <a:r>
                        <a:rPr lang="en-US" sz="1400" dirty="0"/>
                        <a:t>5:20 – 6:15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Panel discussion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Role of the community member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Hearing processes including questioning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Best practices in ROPs and MDs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Facilitator: Virginia Ryan</a:t>
                      </a:r>
                    </a:p>
                    <a:p>
                      <a:r>
                        <a:rPr lang="en-US" sz="1400" dirty="0"/>
                        <a:t>Panel:</a:t>
                      </a:r>
                    </a:p>
                    <a:p>
                      <a:pPr marL="176213" indent="-176213">
                        <a:buFont typeface="+mj-lt"/>
                        <a:buAutoNum type="arabicPeriod"/>
                      </a:pPr>
                      <a:r>
                        <a:rPr lang="en-US" sz="1400" dirty="0"/>
                        <a:t>Pat Hall</a:t>
                      </a:r>
                    </a:p>
                    <a:p>
                      <a:pPr marL="176213" indent="-176213">
                        <a:buFont typeface="+mj-lt"/>
                        <a:buAutoNum type="arabicPeriod"/>
                      </a:pPr>
                      <a:r>
                        <a:rPr lang="en-US" sz="1400" dirty="0"/>
                        <a:t>Tracey </a:t>
                      </a:r>
                      <a:r>
                        <a:rPr lang="en-US" sz="1400" dirty="0" err="1"/>
                        <a:t>Barty</a:t>
                      </a:r>
                      <a:endParaRPr lang="en-US" sz="1400" dirty="0"/>
                    </a:p>
                    <a:p>
                      <a:pPr marL="176213" indent="-176213">
                        <a:buFont typeface="+mj-lt"/>
                        <a:buAutoNum type="arabicPeriod"/>
                      </a:pPr>
                      <a:r>
                        <a:rPr lang="en-US" sz="1400" dirty="0"/>
                        <a:t>Stan Macionis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409168"/>
                  </a:ext>
                </a:extLst>
              </a:tr>
              <a:tr h="593472">
                <a:tc>
                  <a:txBody>
                    <a:bodyPr/>
                    <a:lstStyle/>
                    <a:p>
                      <a:r>
                        <a:rPr lang="en-US" sz="1400" dirty="0"/>
                        <a:t>6:15 – 6:45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Break-out groups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Human rights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Introduction of the panel at a hearing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Changes/learnings from move to remote conferencing for hearings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Break-out groups hosted by:</a:t>
                      </a:r>
                    </a:p>
                    <a:p>
                      <a:pPr marL="176213" indent="-176213">
                        <a:buAutoNum type="arabicPeriod"/>
                      </a:pPr>
                      <a:r>
                        <a:rPr lang="en-US" sz="1400" dirty="0"/>
                        <a:t>Helen Ridley</a:t>
                      </a:r>
                    </a:p>
                    <a:p>
                      <a:pPr marL="176213" indent="-176213">
                        <a:buAutoNum type="arabicPeriod"/>
                      </a:pPr>
                      <a:r>
                        <a:rPr lang="en-US" sz="1400" dirty="0"/>
                        <a:t>Michael Bradburn</a:t>
                      </a:r>
                    </a:p>
                    <a:p>
                      <a:pPr marL="176213" indent="-176213">
                        <a:buAutoNum type="arabicPeriod"/>
                      </a:pPr>
                      <a:r>
                        <a:rPr lang="en-US" sz="1400"/>
                        <a:t>Judith McDonnell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102272"/>
                  </a:ext>
                </a:extLst>
              </a:tr>
              <a:tr h="593472">
                <a:tc>
                  <a:txBody>
                    <a:bodyPr/>
                    <a:lstStyle/>
                    <a:p>
                      <a:r>
                        <a:rPr lang="en-US" sz="1400" dirty="0"/>
                        <a:t>6:45 – 7:15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Whole group discussion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Addressing / taking on notice any questions that arose during break-out groups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Obtaining feedback from break-out groups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Virginia Ryan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74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734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FF840-13C2-49DE-90EA-D1B0CA5B6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Whole group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C400E-F9FE-4C84-935C-A117BBC5C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AU" sz="2800" b="0" dirty="0"/>
              <a:t>For each group: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sz="2800" b="0" dirty="0"/>
              <a:t>Are there any key learnings that you want to share with the whole group?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sz="2800" b="0" dirty="0"/>
              <a:t>Are there any questions that arose that you would like to pose to the Facilitator to answer or take on notice?</a:t>
            </a:r>
          </a:p>
        </p:txBody>
      </p:sp>
    </p:spTree>
    <p:extLst>
      <p:ext uri="{BB962C8B-B14F-4D97-AF65-F5344CB8AC3E}">
        <p14:creationId xmlns:p14="http://schemas.microsoft.com/office/powerpoint/2010/main" val="3948406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709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62A3-D7DC-46E1-8C33-309F2BFF0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Survey Results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0F251-0EF0-4B7E-9529-09BD8FB09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Thank you to community members for providing input into the development of this workshop.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b="0" dirty="0"/>
              <a:t>We have identified the topics suggested that we think would work well as discussion topics today.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b="0" dirty="0"/>
              <a:t>For the other topics that we aren’t able to get to today – we have identified existing resources that may provide more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377699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8779-8F12-4FC1-A3C2-561943132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Tribunal Reference Group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B37F3-E4F7-4821-A089-2C513E56E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We were asked to provide some information about the TRG.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Membership: persons with lived experience, </a:t>
            </a:r>
            <a:r>
              <a:rPr lang="en-US" b="0" dirty="0" err="1"/>
              <a:t>carers</a:t>
            </a:r>
            <a:r>
              <a:rPr lang="en-US" b="0" dirty="0"/>
              <a:t>, supports, peer workers.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Purpose: to provide the Tribunal with diverse, locally relevant perspectives to improve the quality of our operations and to provide feedback about issues relevant to consumers/patients.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Not a forum to discuss individual circumstances.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Hosted 2 meetings: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First to establish terms of reference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b="0" dirty="0"/>
              <a:t>Second: Provided feedback on template documents (e.g. Notices) and website content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231773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DD64-0486-4E67-BEAF-D373E4BDE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Annual Refresher Training Proposal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26801-9B0E-4C55-AC82-9B9F66935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We received a suggestion to use a similar delivery method to the Forensic Disability Course for the purposes of annual refresher training.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For those that have completed a module (or more) of the FDC, do you have feedback on this delivery method for annual refresher training?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We require members to complete WH&amp;S training. Are there any other topics that members consider we should be refreshing annually?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220417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32143-F7C8-4991-AE0B-59F378C61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Examination authorities - scheduling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11F40-9291-45F3-9FFD-667EE0E32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Applications are scheduled to be heard during dedicated EA sessions.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That will continue to be the case, however, where suitable, an application may be scheduled to be heard within another session.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All members should be familiar with the criteria and decision-making considerations for EAs.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b="0" dirty="0"/>
              <a:t>We have resources to assist: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2300" dirty="0"/>
              <a:t>Flow Chart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2300" b="0" dirty="0"/>
              <a:t>Masterclass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73009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A2432-6CC4-42E8-A507-717050D2A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Examination authorities - criteria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4A310-17E7-47DD-8300-8E31CBF98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AU" sz="2400" b="0" dirty="0"/>
              <a:t>We won’t go through the criteria today, but you can read it here:</a:t>
            </a:r>
          </a:p>
          <a:p>
            <a:pPr algn="just"/>
            <a:endParaRPr lang="en-AU" sz="700" b="0" dirty="0"/>
          </a:p>
          <a:p>
            <a:pPr marL="268288" indent="-268288" algn="just">
              <a:buFont typeface="Arial" panose="020B0604020202020204" pitchFamily="34" charset="0"/>
              <a:buChar char="•"/>
            </a:pPr>
            <a:r>
              <a:rPr lang="en-AU" sz="1500" b="0" dirty="0"/>
              <a:t>Tribunal must issue or refuse to issue an EA.</a:t>
            </a:r>
          </a:p>
          <a:p>
            <a:pPr marL="268288" indent="-268288" algn="just">
              <a:buFont typeface="Arial" panose="020B0604020202020204" pitchFamily="34" charset="0"/>
              <a:buChar char="•"/>
            </a:pPr>
            <a:r>
              <a:rPr lang="en-AU" sz="1500" b="0" dirty="0"/>
              <a:t>May </a:t>
            </a:r>
            <a:r>
              <a:rPr lang="en-AU" sz="1500" dirty="0"/>
              <a:t>issue only if </a:t>
            </a:r>
            <a:r>
              <a:rPr lang="en-AU" sz="1500" b="0" dirty="0"/>
              <a:t>Tribunal considers:</a:t>
            </a:r>
          </a:p>
          <a:p>
            <a:pPr marL="725488" lvl="1" indent="-268288" algn="just">
              <a:buFont typeface="Arial" panose="020B0604020202020204" pitchFamily="34" charset="0"/>
              <a:buChar char="•"/>
            </a:pPr>
            <a:r>
              <a:rPr lang="en-AU" b="0" dirty="0"/>
              <a:t>the person, has or may have, a mental illness; and</a:t>
            </a:r>
          </a:p>
          <a:p>
            <a:pPr marL="725488" lvl="1" indent="-268288" algn="just">
              <a:buFont typeface="Arial" panose="020B0604020202020204" pitchFamily="34" charset="0"/>
              <a:buChar char="•"/>
            </a:pPr>
            <a:r>
              <a:rPr lang="en-AU" b="0" dirty="0"/>
              <a:t>the person does not, or may not, have capacity to consent to be treated for the mental illness; and</a:t>
            </a:r>
          </a:p>
          <a:p>
            <a:pPr marL="725488" lvl="1" indent="-268288" algn="just">
              <a:buFont typeface="Arial" panose="020B0604020202020204" pitchFamily="34" charset="0"/>
              <a:buChar char="•"/>
            </a:pPr>
            <a:r>
              <a:rPr lang="en-AU" b="0" dirty="0"/>
              <a:t>either:</a:t>
            </a:r>
          </a:p>
          <a:p>
            <a:pPr marL="1182688" lvl="2" indent="-268288" algn="just">
              <a:buFont typeface="Arial" panose="020B0604020202020204" pitchFamily="34" charset="0"/>
              <a:buChar char="•"/>
            </a:pPr>
            <a:r>
              <a:rPr lang="en-AU" sz="1500" b="0" dirty="0"/>
              <a:t>reasonable attempts have been made to encourage the person to be treated voluntarily for mental illness; or</a:t>
            </a:r>
          </a:p>
          <a:p>
            <a:pPr marL="1182688" lvl="2" indent="-268288" algn="just">
              <a:buFont typeface="Arial" panose="020B0604020202020204" pitchFamily="34" charset="0"/>
              <a:buChar char="•"/>
            </a:pPr>
            <a:r>
              <a:rPr lang="en-AU" sz="1500" b="0" dirty="0"/>
              <a:t>it is not practicable to attempt to encourage the person to be treated voluntarily for mental illness; and</a:t>
            </a:r>
          </a:p>
          <a:p>
            <a:pPr marL="725488" lvl="1" indent="-268288" algn="just">
              <a:buFont typeface="Arial" panose="020B0604020202020204" pitchFamily="34" charset="0"/>
              <a:buChar char="•"/>
            </a:pPr>
            <a:r>
              <a:rPr lang="en-AU" b="0" dirty="0"/>
              <a:t>there is, or may be, an imminent risk, because of the person’s mental illness of:</a:t>
            </a:r>
          </a:p>
          <a:p>
            <a:pPr marL="1182688" lvl="2" indent="-268288" algn="just">
              <a:buFont typeface="Arial" panose="020B0604020202020204" pitchFamily="34" charset="0"/>
              <a:buChar char="•"/>
            </a:pPr>
            <a:r>
              <a:rPr lang="en-AU" sz="1500" b="0" dirty="0"/>
              <a:t>serious harm to the person or someone else; or</a:t>
            </a:r>
          </a:p>
          <a:p>
            <a:pPr marL="1182688" lvl="2" indent="-268288" algn="just">
              <a:buFont typeface="Arial" panose="020B0604020202020204" pitchFamily="34" charset="0"/>
              <a:buChar char="•"/>
            </a:pPr>
            <a:r>
              <a:rPr lang="en-AU" sz="1500" b="0" dirty="0"/>
              <a:t>the person suffering serious mental or physical deterioration.</a:t>
            </a:r>
          </a:p>
          <a:p>
            <a:pPr lvl="1"/>
            <a:endParaRPr lang="en-AU" sz="1600" dirty="0"/>
          </a:p>
          <a:p>
            <a:pPr lvl="1"/>
            <a:endParaRPr lang="en-AU" sz="1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5756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9AC38-A231-427D-85E3-B061FE428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Examination authorities - threshold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9D82E-9D39-4BFA-BD35-32B31E286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7771"/>
            <a:ext cx="7886700" cy="4351338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It is important to note that to be satisfied that all the criteria are met for an EA is a different threshold test than the treatment criteria for a TA.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Note the use of ‘may be’ and ‘may have’ rather than ‘does’.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b="0" dirty="0"/>
              <a:t>Still need to consider the evidence, give it appropriate weight and draw a conclusion.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AU" b="0" dirty="0"/>
              <a:t>The evidence may come from an applicant with no clinical background (e.g. family member or friend). The clinician completing Part B may not have met the person and may be giving their opinion based on the information provided by the applicant.</a:t>
            </a:r>
          </a:p>
        </p:txBody>
      </p:sp>
    </p:spTree>
    <p:extLst>
      <p:ext uri="{BB962C8B-B14F-4D97-AF65-F5344CB8AC3E}">
        <p14:creationId xmlns:p14="http://schemas.microsoft.com/office/powerpoint/2010/main" val="2203803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2FD3C-855B-4165-925F-3ACFFC23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Examination authorities – when you may find that the criteria are NOT met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F74EE-D0D1-4976-916A-EFE8368DE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Consider whether the applicant has any conflict of interest in the making of the EA (e.g. Family Court dispute on foot).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Consider whether the applicant is able to provide recent evidence – if they haven’t seen or spoken to the person in a year, is the information they have sufficiently current?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Consider whether any risk the person poses is due to the possible mental illness – or whether their behavior is more likely a result of taking drugs (with no mental illness present).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412454630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031D7CD0270246BB96D43436642DC8" ma:contentTypeVersion="8" ma:contentTypeDescription="Create a new document." ma:contentTypeScope="" ma:versionID="a936d493f0f602f4a086fd0dd5fe1bb3">
  <xsd:schema xmlns:xsd="http://www.w3.org/2001/XMLSchema" xmlns:xs="http://www.w3.org/2001/XMLSchema" xmlns:p="http://schemas.microsoft.com/office/2006/metadata/properties" xmlns:ns3="9b32bd37-911a-4b00-a77f-22c8dd1e8c67" targetNamespace="http://schemas.microsoft.com/office/2006/metadata/properties" ma:root="true" ma:fieldsID="4b8c3bfc3e21afd855b408b57474f0b3" ns3:_="">
    <xsd:import namespace="9b32bd37-911a-4b00-a77f-22c8dd1e8c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32bd37-911a-4b00-a77f-22c8dd1e8c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3FE794-80A4-48DB-AAD5-24812673E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32bd37-911a-4b00-a77f-22c8dd1e8c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495402-A785-4ECC-AAB2-75BD48271D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5C44E3-EB88-49AB-AC9E-C8B2FE877E6D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9b32bd37-911a-4b00-a77f-22c8dd1e8c67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3612</TotalTime>
  <Words>1306</Words>
  <Application>Microsoft Office PowerPoint</Application>
  <PresentationFormat>On-screen Show (4:3)</PresentationFormat>
  <Paragraphs>138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MetaPlusBold-Roman</vt:lpstr>
      <vt:lpstr>MetaPlusBook-Roman</vt:lpstr>
      <vt:lpstr>Custom Design</vt:lpstr>
      <vt:lpstr>Office Theme</vt:lpstr>
      <vt:lpstr>1_Custom Design</vt:lpstr>
      <vt:lpstr>PowerPoint Presentation</vt:lpstr>
      <vt:lpstr>Agenda</vt:lpstr>
      <vt:lpstr>Survey Results</vt:lpstr>
      <vt:lpstr>Tribunal Reference Group</vt:lpstr>
      <vt:lpstr>Annual Refresher Training Proposal</vt:lpstr>
      <vt:lpstr>Examination authorities - scheduling</vt:lpstr>
      <vt:lpstr>Examination authorities - criteria</vt:lpstr>
      <vt:lpstr>Examination authorities - threshold</vt:lpstr>
      <vt:lpstr>Examination authorities – when you may find that the criteria are NOT met</vt:lpstr>
      <vt:lpstr>PowerPoint Presentation</vt:lpstr>
      <vt:lpstr>Panelists</vt:lpstr>
      <vt:lpstr>Role of the Community Member</vt:lpstr>
      <vt:lpstr>Questioning</vt:lpstr>
      <vt:lpstr>Two member panels</vt:lpstr>
      <vt:lpstr>The decision</vt:lpstr>
      <vt:lpstr>Completing ROPs and MDs</vt:lpstr>
      <vt:lpstr>PowerPoint Presentation</vt:lpstr>
      <vt:lpstr>Break-out group hosts</vt:lpstr>
      <vt:lpstr>Questions to discuss in your small groups</vt:lpstr>
      <vt:lpstr>Whole group discussion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Kimberley Kiehne</cp:lastModifiedBy>
  <cp:revision>214</cp:revision>
  <cp:lastPrinted>2019-05-03T05:19:51Z</cp:lastPrinted>
  <dcterms:created xsi:type="dcterms:W3CDTF">2018-07-24T06:16:59Z</dcterms:created>
  <dcterms:modified xsi:type="dcterms:W3CDTF">2020-10-20T01:53:26Z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0x010100DF031D7CD0270246BB96D43436642DC8</vt:lpwstr>
  </property>
</Properties>
</file>