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84" r:id="rId2"/>
    <p:sldId id="262" r:id="rId3"/>
    <p:sldId id="306" r:id="rId4"/>
    <p:sldId id="307" r:id="rId5"/>
    <p:sldId id="308" r:id="rId6"/>
    <p:sldId id="309" r:id="rId7"/>
    <p:sldId id="314" r:id="rId8"/>
    <p:sldId id="313" r:id="rId9"/>
    <p:sldId id="310" r:id="rId10"/>
    <p:sldId id="311" r:id="rId11"/>
    <p:sldId id="312" r:id="rId12"/>
    <p:sldId id="520" r:id="rId13"/>
    <p:sldId id="521" r:id="rId14"/>
    <p:sldId id="263" r:id="rId15"/>
    <p:sldId id="292" r:id="rId16"/>
    <p:sldId id="293" r:id="rId17"/>
    <p:sldId id="294" r:id="rId18"/>
    <p:sldId id="291" r:id="rId19"/>
    <p:sldId id="295" r:id="rId20"/>
    <p:sldId id="296" r:id="rId21"/>
    <p:sldId id="297" r:id="rId22"/>
    <p:sldId id="298" r:id="rId23"/>
    <p:sldId id="299" r:id="rId24"/>
    <p:sldId id="302" r:id="rId25"/>
    <p:sldId id="315" r:id="rId26"/>
    <p:sldId id="316" r:id="rId27"/>
    <p:sldId id="317" r:id="rId28"/>
    <p:sldId id="318" r:id="rId29"/>
    <p:sldId id="522" r:id="rId30"/>
    <p:sldId id="497" r:id="rId31"/>
    <p:sldId id="519" r:id="rId32"/>
    <p:sldId id="304" r:id="rId33"/>
    <p:sldId id="305" r:id="rId3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3793">
          <p15:clr>
            <a:srgbClr val="A4A3A4"/>
          </p15:clr>
        </p15:guide>
        <p15:guide id="3" pos="2880">
          <p15:clr>
            <a:srgbClr val="A4A3A4"/>
          </p15:clr>
        </p15:guide>
        <p15:guide id="4" pos="5511">
          <p15:clr>
            <a:srgbClr val="A4A3A4"/>
          </p15:clr>
        </p15:guide>
        <p15:guide id="5" pos="24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539B"/>
    <a:srgbClr val="F01D27"/>
    <a:srgbClr val="D8C726"/>
    <a:srgbClr val="77BD43"/>
    <a:srgbClr val="F08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7679" autoAdjust="0"/>
  </p:normalViewPr>
  <p:slideViewPr>
    <p:cSldViewPr>
      <p:cViewPr varScale="1">
        <p:scale>
          <a:sx n="107" d="100"/>
          <a:sy n="107" d="100"/>
        </p:scale>
        <p:origin x="1614" y="114"/>
      </p:cViewPr>
      <p:guideLst>
        <p:guide orient="horz" pos="2160"/>
        <p:guide orient="horz" pos="3793"/>
        <p:guide pos="2880"/>
        <p:guide pos="5511"/>
        <p:guide pos="249"/>
      </p:guideLst>
    </p:cSldViewPr>
  </p:slideViewPr>
  <p:notesTextViewPr>
    <p:cViewPr>
      <p:scale>
        <a:sx n="1" d="1"/>
        <a:sy n="1" d="1"/>
      </p:scale>
      <p:origin x="0" y="0"/>
    </p:cViewPr>
  </p:notesTextViewPr>
  <p:notesViewPr>
    <p:cSldViewPr>
      <p:cViewPr varScale="1">
        <p:scale>
          <a:sx n="81" d="100"/>
          <a:sy n="81" d="100"/>
        </p:scale>
        <p:origin x="-237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Increase in Information Notices </a:t>
            </a:r>
          </a:p>
          <a:p>
            <a:pPr>
              <a:defRPr/>
            </a:pPr>
            <a:r>
              <a:rPr lang="en-US"/>
              <a:t>2014-2020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Sheet1!$E$80:$E$86</c:f>
              <c:numCache>
                <c:formatCode>mmm\-yy</c:formatCode>
                <c:ptCount val="7"/>
                <c:pt idx="0">
                  <c:v>41883</c:v>
                </c:pt>
                <c:pt idx="1">
                  <c:v>42248</c:v>
                </c:pt>
                <c:pt idx="2">
                  <c:v>42614</c:v>
                </c:pt>
                <c:pt idx="3">
                  <c:v>42979</c:v>
                </c:pt>
                <c:pt idx="4">
                  <c:v>43344</c:v>
                </c:pt>
                <c:pt idx="5">
                  <c:v>43709</c:v>
                </c:pt>
                <c:pt idx="6">
                  <c:v>44075</c:v>
                </c:pt>
              </c:numCache>
            </c:numRef>
          </c:cat>
          <c:val>
            <c:numRef>
              <c:f>Sheet1!$F$80:$F$86</c:f>
              <c:numCache>
                <c:formatCode>General</c:formatCode>
                <c:ptCount val="7"/>
                <c:pt idx="0">
                  <c:v>115</c:v>
                </c:pt>
                <c:pt idx="1">
                  <c:v>120</c:v>
                </c:pt>
                <c:pt idx="2">
                  <c:v>124</c:v>
                </c:pt>
                <c:pt idx="3">
                  <c:v>131</c:v>
                </c:pt>
                <c:pt idx="4">
                  <c:v>156</c:v>
                </c:pt>
                <c:pt idx="5">
                  <c:v>152</c:v>
                </c:pt>
                <c:pt idx="6">
                  <c:v>156</c:v>
                </c:pt>
              </c:numCache>
            </c:numRef>
          </c:val>
          <c:extLst>
            <c:ext xmlns:c16="http://schemas.microsoft.com/office/drawing/2014/chart" uri="{C3380CC4-5D6E-409C-BE32-E72D297353CC}">
              <c16:uniqueId val="{00000000-3610-4CD9-BD84-CA4D13A13906}"/>
            </c:ext>
          </c:extLst>
        </c:ser>
        <c:dLbls>
          <c:dLblPos val="outEnd"/>
          <c:showLegendKey val="0"/>
          <c:showVal val="1"/>
          <c:showCatName val="0"/>
          <c:showSerName val="0"/>
          <c:showPercent val="0"/>
          <c:showBubbleSize val="0"/>
        </c:dLbls>
        <c:gapWidth val="150"/>
        <c:axId val="513355520"/>
        <c:axId val="513352568"/>
      </c:barChart>
      <c:catAx>
        <c:axId val="51335552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352568"/>
        <c:crosses val="autoZero"/>
        <c:auto val="0"/>
        <c:lblAlgn val="ctr"/>
        <c:lblOffset val="100"/>
        <c:noMultiLvlLbl val="0"/>
      </c:catAx>
      <c:valAx>
        <c:axId val="513352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355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Increase in Notifications </a:t>
            </a:r>
          </a:p>
          <a:p>
            <a:pPr>
              <a:defRPr/>
            </a:pPr>
            <a:r>
              <a:rPr lang="en-US"/>
              <a:t>2014 -2020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Sheet1!$F$5:$F$11</c:f>
              <c:numCache>
                <c:formatCode>mmm\-yy</c:formatCode>
                <c:ptCount val="7"/>
                <c:pt idx="0">
                  <c:v>41883</c:v>
                </c:pt>
                <c:pt idx="1">
                  <c:v>42248</c:v>
                </c:pt>
                <c:pt idx="2">
                  <c:v>42614</c:v>
                </c:pt>
                <c:pt idx="3">
                  <c:v>42979</c:v>
                </c:pt>
                <c:pt idx="4">
                  <c:v>43344</c:v>
                </c:pt>
                <c:pt idx="5">
                  <c:v>43709</c:v>
                </c:pt>
                <c:pt idx="6">
                  <c:v>44075</c:v>
                </c:pt>
              </c:numCache>
            </c:numRef>
          </c:cat>
          <c:val>
            <c:numRef>
              <c:f>Sheet1!$G$5:$G$11</c:f>
              <c:numCache>
                <c:formatCode>General</c:formatCode>
                <c:ptCount val="7"/>
                <c:pt idx="0">
                  <c:v>115</c:v>
                </c:pt>
                <c:pt idx="1">
                  <c:v>120</c:v>
                </c:pt>
                <c:pt idx="2">
                  <c:v>124</c:v>
                </c:pt>
                <c:pt idx="3">
                  <c:v>131</c:v>
                </c:pt>
                <c:pt idx="4">
                  <c:v>249</c:v>
                </c:pt>
                <c:pt idx="5">
                  <c:v>281</c:v>
                </c:pt>
                <c:pt idx="6">
                  <c:v>265</c:v>
                </c:pt>
              </c:numCache>
            </c:numRef>
          </c:val>
          <c:extLst>
            <c:ext xmlns:c16="http://schemas.microsoft.com/office/drawing/2014/chart" uri="{C3380CC4-5D6E-409C-BE32-E72D297353CC}">
              <c16:uniqueId val="{00000000-43C6-4F38-B437-2DA5158A4480}"/>
            </c:ext>
          </c:extLst>
        </c:ser>
        <c:dLbls>
          <c:dLblPos val="outEnd"/>
          <c:showLegendKey val="0"/>
          <c:showVal val="1"/>
          <c:showCatName val="0"/>
          <c:showSerName val="0"/>
          <c:showPercent val="0"/>
          <c:showBubbleSize val="0"/>
        </c:dLbls>
        <c:gapWidth val="219"/>
        <c:overlap val="-27"/>
        <c:axId val="474617152"/>
        <c:axId val="474614856"/>
      </c:barChart>
      <c:catAx>
        <c:axId val="47461715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614856"/>
        <c:crosses val="autoZero"/>
        <c:auto val="0"/>
        <c:lblAlgn val="ctr"/>
        <c:lblOffset val="100"/>
        <c:noMultiLvlLbl val="0"/>
      </c:catAx>
      <c:valAx>
        <c:axId val="474614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617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1502239-D991-47D8-A375-ABEF440319D4}" type="datetimeFigureOut">
              <a:rPr lang="en-AU"/>
              <a:pPr>
                <a:defRPr/>
              </a:pPr>
              <a:t>10/02/2021</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3E1A2E0-5BB3-4FED-9874-C3BB330B1A6E}" type="slidenum">
              <a:rPr lang="en-AU"/>
              <a:pPr>
                <a:defRPr/>
              </a:pPr>
              <a:t>‹#›</a:t>
            </a:fld>
            <a:endParaRPr lang="en-AU"/>
          </a:p>
        </p:txBody>
      </p:sp>
    </p:spTree>
    <p:extLst>
      <p:ext uri="{BB962C8B-B14F-4D97-AF65-F5344CB8AC3E}">
        <p14:creationId xmlns:p14="http://schemas.microsoft.com/office/powerpoint/2010/main" val="1634101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A8B41B9-944C-4EA6-9E1D-2EFB8EA981D5}" type="datetimeFigureOut">
              <a:rPr lang="en-AU"/>
              <a:pPr>
                <a:defRPr/>
              </a:pPr>
              <a:t>10/02/2021</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2621CC4-1FC4-4E83-8AAF-C6C8630A72AD}" type="slidenum">
              <a:rPr lang="en-AU"/>
              <a:pPr>
                <a:defRPr/>
              </a:pPr>
              <a:t>‹#›</a:t>
            </a:fld>
            <a:endParaRPr lang="en-AU"/>
          </a:p>
        </p:txBody>
      </p:sp>
    </p:spTree>
    <p:extLst>
      <p:ext uri="{BB962C8B-B14F-4D97-AF65-F5344CB8AC3E}">
        <p14:creationId xmlns:p14="http://schemas.microsoft.com/office/powerpoint/2010/main" val="23903841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288" y="4437112"/>
            <a:ext cx="8353364" cy="576064"/>
          </a:xfrm>
        </p:spPr>
        <p:txBody>
          <a:bodyPr>
            <a:noAutofit/>
          </a:bodyPr>
          <a:lstStyle>
            <a:lvl1pPr>
              <a:lnSpc>
                <a:spcPct val="80000"/>
              </a:lnSpc>
              <a:defRPr sz="2200">
                <a:solidFill>
                  <a:schemeClr val="accent1"/>
                </a:solidFill>
              </a:defRPr>
            </a:lvl1pPr>
          </a:lstStyle>
          <a:p>
            <a:endParaRPr lang="en-AU" dirty="0"/>
          </a:p>
        </p:txBody>
      </p:sp>
      <p:sp>
        <p:nvSpPr>
          <p:cNvPr id="7" name="Text Placeholder 6"/>
          <p:cNvSpPr>
            <a:spLocks noGrp="1"/>
          </p:cNvSpPr>
          <p:nvPr>
            <p:ph type="body" sz="quarter" idx="10"/>
          </p:nvPr>
        </p:nvSpPr>
        <p:spPr>
          <a:xfrm>
            <a:off x="391891" y="5085184"/>
            <a:ext cx="8356822" cy="576064"/>
          </a:xfrm>
        </p:spPr>
        <p:txBody>
          <a:bodyPr>
            <a:normAutofit/>
          </a:bodyPr>
          <a:lstStyle>
            <a:lvl1pPr marL="0" indent="0">
              <a:buNone/>
              <a:defRPr sz="1300">
                <a:solidFill>
                  <a:schemeClr val="accent2"/>
                </a:solidFill>
              </a:defRPr>
            </a:lvl1pPr>
          </a:lstStyle>
          <a:p>
            <a:pPr lvl="0"/>
            <a:endParaRPr lang="en-US" dirty="0"/>
          </a:p>
        </p:txBody>
      </p:sp>
      <p:sp>
        <p:nvSpPr>
          <p:cNvPr id="5" name="Text Placeholder 4"/>
          <p:cNvSpPr>
            <a:spLocks noGrp="1"/>
          </p:cNvSpPr>
          <p:nvPr>
            <p:ph type="body" sz="quarter" idx="11"/>
          </p:nvPr>
        </p:nvSpPr>
        <p:spPr>
          <a:xfrm>
            <a:off x="395288" y="4149080"/>
            <a:ext cx="8353613" cy="228216"/>
          </a:xfrm>
        </p:spPr>
        <p:txBody>
          <a:bodyPr anchor="ctr">
            <a:noAutofit/>
          </a:bodyPr>
          <a:lstStyle>
            <a:lvl1pPr marL="0" indent="0" algn="r">
              <a:buNone/>
              <a:defRPr sz="900">
                <a:solidFill>
                  <a:schemeClr val="accent2"/>
                </a:solidFill>
              </a:defRPr>
            </a:lvl1pPr>
          </a:lstStyle>
          <a:p>
            <a:pPr lvl="0"/>
            <a:r>
              <a:rPr lang="en-US"/>
              <a:t>Click to edit Master text styles</a:t>
            </a:r>
          </a:p>
        </p:txBody>
      </p:sp>
      <p:sp>
        <p:nvSpPr>
          <p:cNvPr id="8" name="Footer Placeholder 5"/>
          <p:cNvSpPr>
            <a:spLocks noGrp="1"/>
          </p:cNvSpPr>
          <p:nvPr>
            <p:ph type="ftr" sz="quarter" idx="12"/>
          </p:nvPr>
        </p:nvSpPr>
        <p:spPr>
          <a:xfrm>
            <a:off x="395288" y="5792788"/>
            <a:ext cx="7129462" cy="215900"/>
          </a:xfrm>
        </p:spPr>
        <p:txBody>
          <a:bodyPr/>
          <a:lstStyle>
            <a:lvl1pPr>
              <a:defRPr/>
            </a:lvl1pPr>
          </a:lstStyle>
          <a:p>
            <a:pPr>
              <a:defRPr/>
            </a:pPr>
            <a:r>
              <a:rPr lang="en-AU"/>
              <a:t>V[XX] Effective: [MM/YYYY] Review: [MM/YYYY]</a:t>
            </a:r>
            <a:endParaRPr lang="en-AU" dirty="0"/>
          </a:p>
        </p:txBody>
      </p:sp>
      <p:sp>
        <p:nvSpPr>
          <p:cNvPr id="9" name="Slide Number Placeholder 8"/>
          <p:cNvSpPr>
            <a:spLocks noGrp="1"/>
          </p:cNvSpPr>
          <p:nvPr>
            <p:ph type="sldNum" sz="quarter" idx="13"/>
          </p:nvPr>
        </p:nvSpPr>
        <p:spPr/>
        <p:txBody>
          <a:bodyPr/>
          <a:lstStyle>
            <a:lvl1pPr>
              <a:defRPr/>
            </a:lvl1pPr>
          </a:lstStyle>
          <a:p>
            <a:pPr>
              <a:defRPr/>
            </a:pPr>
            <a:fld id="{62AD2888-B69E-4D5C-BFBE-544C5D4DB292}" type="slidenum">
              <a:rPr lang="en-AU"/>
              <a:pPr>
                <a:defRPr/>
              </a:pPr>
              <a:t>‹#›</a:t>
            </a:fld>
            <a:endParaRPr lang="en-AU" dirty="0"/>
          </a:p>
        </p:txBody>
      </p:sp>
    </p:spTree>
    <p:extLst>
      <p:ext uri="{BB962C8B-B14F-4D97-AF65-F5344CB8AC3E}">
        <p14:creationId xmlns:p14="http://schemas.microsoft.com/office/powerpoint/2010/main" val="420760290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 Left with Picture at Right (bleed)">
    <p:spTree>
      <p:nvGrpSpPr>
        <p:cNvPr id="1" name=""/>
        <p:cNvGrpSpPr/>
        <p:nvPr/>
      </p:nvGrpSpPr>
      <p:grpSpPr>
        <a:xfrm>
          <a:off x="0" y="0"/>
          <a:ext cx="0" cy="0"/>
          <a:chOff x="0" y="0"/>
          <a:chExt cx="0" cy="0"/>
        </a:xfrm>
      </p:grpSpPr>
      <p:sp>
        <p:nvSpPr>
          <p:cNvPr id="2" name="Title 1"/>
          <p:cNvSpPr>
            <a:spLocks noGrp="1"/>
          </p:cNvSpPr>
          <p:nvPr>
            <p:ph type="title"/>
          </p:nvPr>
        </p:nvSpPr>
        <p:spPr>
          <a:xfrm>
            <a:off x="395288" y="116632"/>
            <a:ext cx="8353176" cy="778098"/>
          </a:xfrm>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395288" y="1196752"/>
            <a:ext cx="4043756" cy="4824536"/>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Picture Placeholder 2"/>
          <p:cNvSpPr>
            <a:spLocks noGrp="1"/>
          </p:cNvSpPr>
          <p:nvPr>
            <p:ph type="pic" idx="10"/>
          </p:nvPr>
        </p:nvSpPr>
        <p:spPr>
          <a:xfrm>
            <a:off x="4704268" y="1195200"/>
            <a:ext cx="4043756" cy="4826088"/>
          </a:xfrm>
          <a:solidFill>
            <a:schemeClr val="accent1">
              <a:lumMod val="20000"/>
              <a:lumOff val="80000"/>
            </a:schemeClr>
          </a:solidFill>
          <a:ln>
            <a:noFill/>
          </a:ln>
        </p:spPr>
        <p:txBody>
          <a:bodyPr rtlCol="0">
            <a:normAutofit/>
          </a:bodyPr>
          <a:lstStyle>
            <a:lvl1pPr marL="0" indent="0" algn="ctr">
              <a:buNone/>
              <a:defRPr lang="en-AU" dirty="0">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AU" noProof="0" dirty="0"/>
          </a:p>
        </p:txBody>
      </p:sp>
      <p:sp>
        <p:nvSpPr>
          <p:cNvPr id="5" name="Footer Placeholder 4"/>
          <p:cNvSpPr>
            <a:spLocks noGrp="1"/>
          </p:cNvSpPr>
          <p:nvPr>
            <p:ph type="ftr" sz="quarter" idx="11"/>
          </p:nvPr>
        </p:nvSpPr>
        <p:spPr/>
        <p:txBody>
          <a:bodyPr/>
          <a:lstStyle>
            <a:lvl1pPr>
              <a:defRPr/>
            </a:lvl1pPr>
          </a:lstStyle>
          <a:p>
            <a:pPr>
              <a:defRPr/>
            </a:pPr>
            <a:r>
              <a:rPr lang="en-AU"/>
              <a:t>V[XX] Effective: [MM/YYYY] Review: [MM/YYYY]</a:t>
            </a: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74A3827A-FC4D-4EFB-ADD6-6E7AF78E3E1C}" type="slidenum">
              <a:rPr lang="en-AU"/>
              <a:pPr>
                <a:defRPr/>
              </a:pPr>
              <a:t>‹#›</a:t>
            </a:fld>
            <a:endParaRPr lang="en-AU" dirty="0"/>
          </a:p>
        </p:txBody>
      </p:sp>
    </p:spTree>
    <p:extLst>
      <p:ext uri="{BB962C8B-B14F-4D97-AF65-F5344CB8AC3E}">
        <p14:creationId xmlns:p14="http://schemas.microsoft.com/office/powerpoint/2010/main" val="133491550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5288" y="1196751"/>
            <a:ext cx="8388712" cy="4248473"/>
          </a:xfrm>
          <a:solidFill>
            <a:schemeClr val="accent1">
              <a:lumMod val="20000"/>
              <a:lumOff val="80000"/>
            </a:schemeClr>
          </a:solidFill>
        </p:spPr>
        <p:txBody>
          <a:bodyPr rtlCol="0">
            <a:normAutofit/>
          </a:bodyPr>
          <a:lstStyle>
            <a:lvl1pPr marL="0" indent="0" algn="ctr">
              <a:buNone/>
              <a:defRPr lang="en-AU" dirty="0">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395288" y="5589240"/>
            <a:ext cx="8388712" cy="4320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7"/>
          <p:cNvSpPr>
            <a:spLocks noGrp="1"/>
          </p:cNvSpPr>
          <p:nvPr>
            <p:ph type="title"/>
          </p:nvPr>
        </p:nvSpPr>
        <p:spPr/>
        <p:txBody>
          <a:bodyPr/>
          <a:lstStyle/>
          <a:p>
            <a:r>
              <a:rPr lang="en-US" dirty="0"/>
              <a:t>Click to edit Master title style</a:t>
            </a:r>
            <a:endParaRPr lang="en-AU" dirty="0"/>
          </a:p>
        </p:txBody>
      </p:sp>
      <p:sp>
        <p:nvSpPr>
          <p:cNvPr id="5" name="Footer Placeholder 4"/>
          <p:cNvSpPr>
            <a:spLocks noGrp="1"/>
          </p:cNvSpPr>
          <p:nvPr>
            <p:ph type="ftr" sz="quarter" idx="10"/>
          </p:nvPr>
        </p:nvSpPr>
        <p:spPr/>
        <p:txBody>
          <a:bodyPr/>
          <a:lstStyle>
            <a:lvl1pPr>
              <a:defRPr/>
            </a:lvl1pPr>
          </a:lstStyle>
          <a:p>
            <a:pPr>
              <a:defRPr/>
            </a:pPr>
            <a:r>
              <a:rPr lang="en-AU"/>
              <a:t>V[XX] Effective: [MM/YYYY] Review: [MM/YYYY]</a:t>
            </a:r>
            <a:endParaRPr lang="en-AU" dirty="0"/>
          </a:p>
        </p:txBody>
      </p:sp>
      <p:sp>
        <p:nvSpPr>
          <p:cNvPr id="6" name="Slide Number Placeholder 5"/>
          <p:cNvSpPr>
            <a:spLocks noGrp="1"/>
          </p:cNvSpPr>
          <p:nvPr>
            <p:ph type="sldNum" sz="quarter" idx="11"/>
          </p:nvPr>
        </p:nvSpPr>
        <p:spPr/>
        <p:txBody>
          <a:bodyPr/>
          <a:lstStyle>
            <a:lvl1pPr>
              <a:defRPr/>
            </a:lvl1pPr>
          </a:lstStyle>
          <a:p>
            <a:pPr>
              <a:defRPr/>
            </a:pPr>
            <a:fld id="{38573089-0117-493B-A834-1FC7E617112F}" type="slidenum">
              <a:rPr lang="en-AU"/>
              <a:pPr>
                <a:defRPr/>
              </a:pPr>
              <a:t>‹#›</a:t>
            </a:fld>
            <a:endParaRPr lang="en-AU" dirty="0"/>
          </a:p>
        </p:txBody>
      </p:sp>
    </p:spTree>
    <p:extLst>
      <p:ext uri="{BB962C8B-B14F-4D97-AF65-F5344CB8AC3E}">
        <p14:creationId xmlns:p14="http://schemas.microsoft.com/office/powerpoint/2010/main" val="362079598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Footer Placeholder 4"/>
          <p:cNvSpPr>
            <a:spLocks noGrp="1"/>
          </p:cNvSpPr>
          <p:nvPr>
            <p:ph type="ftr" sz="quarter" idx="10"/>
          </p:nvPr>
        </p:nvSpPr>
        <p:spPr/>
        <p:txBody>
          <a:bodyPr/>
          <a:lstStyle>
            <a:lvl1pPr>
              <a:defRPr/>
            </a:lvl1pPr>
          </a:lstStyle>
          <a:p>
            <a:pPr>
              <a:defRPr/>
            </a:pPr>
            <a:r>
              <a:rPr lang="en-AU"/>
              <a:t>V[XX] Effective: [MM/YYYY] Review: [MM/YYYY]</a:t>
            </a:r>
            <a:endParaRPr lang="en-AU" dirty="0"/>
          </a:p>
        </p:txBody>
      </p:sp>
      <p:sp>
        <p:nvSpPr>
          <p:cNvPr id="4" name="Slide Number Placeholder 5"/>
          <p:cNvSpPr>
            <a:spLocks noGrp="1"/>
          </p:cNvSpPr>
          <p:nvPr>
            <p:ph type="sldNum" sz="quarter" idx="11"/>
          </p:nvPr>
        </p:nvSpPr>
        <p:spPr/>
        <p:txBody>
          <a:bodyPr/>
          <a:lstStyle>
            <a:lvl1pPr>
              <a:defRPr/>
            </a:lvl1pPr>
          </a:lstStyle>
          <a:p>
            <a:pPr>
              <a:defRPr/>
            </a:pPr>
            <a:fld id="{8BAB1811-1582-4D4E-87D2-57169649BC30}" type="slidenum">
              <a:rPr lang="en-AU"/>
              <a:pPr>
                <a:defRPr/>
              </a:pPr>
              <a:t>‹#›</a:t>
            </a:fld>
            <a:endParaRPr lang="en-AU" dirty="0"/>
          </a:p>
        </p:txBody>
      </p:sp>
    </p:spTree>
    <p:extLst>
      <p:ext uri="{BB962C8B-B14F-4D97-AF65-F5344CB8AC3E}">
        <p14:creationId xmlns:p14="http://schemas.microsoft.com/office/powerpoint/2010/main" val="132334131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 name="Footer Placeholder 1"/>
          <p:cNvSpPr>
            <a:spLocks noGrp="1"/>
          </p:cNvSpPr>
          <p:nvPr>
            <p:ph type="ftr" sz="quarter" idx="10"/>
          </p:nvPr>
        </p:nvSpPr>
        <p:spPr/>
        <p:txBody>
          <a:bodyPr/>
          <a:lstStyle>
            <a:lvl1pPr>
              <a:defRPr/>
            </a:lvl1pPr>
          </a:lstStyle>
          <a:p>
            <a:pPr>
              <a:defRPr/>
            </a:pPr>
            <a:r>
              <a:rPr lang="en-AU"/>
              <a:t>V[XX] Effective: [MM/YYYY] Review: [MM/YYYY]</a:t>
            </a:r>
            <a:endParaRPr lang="en-AU" dirty="0"/>
          </a:p>
        </p:txBody>
      </p:sp>
      <p:sp>
        <p:nvSpPr>
          <p:cNvPr id="4" name="Slide Number Placeholder 2"/>
          <p:cNvSpPr>
            <a:spLocks noGrp="1"/>
          </p:cNvSpPr>
          <p:nvPr>
            <p:ph type="sldNum" sz="quarter" idx="11"/>
          </p:nvPr>
        </p:nvSpPr>
        <p:spPr/>
        <p:txBody>
          <a:bodyPr/>
          <a:lstStyle>
            <a:lvl1pPr>
              <a:defRPr/>
            </a:lvl1pPr>
          </a:lstStyle>
          <a:p>
            <a:pPr>
              <a:defRPr/>
            </a:pPr>
            <a:fld id="{696D92AB-97F0-4B76-A5A0-6ED7759E2D2C}" type="slidenum">
              <a:rPr lang="en-AU"/>
              <a:pPr>
                <a:defRPr/>
              </a:pPr>
              <a:t>‹#›</a:t>
            </a:fld>
            <a:endParaRPr lang="en-AU" dirty="0"/>
          </a:p>
        </p:txBody>
      </p:sp>
    </p:spTree>
    <p:extLst>
      <p:ext uri="{BB962C8B-B14F-4D97-AF65-F5344CB8AC3E}">
        <p14:creationId xmlns:p14="http://schemas.microsoft.com/office/powerpoint/2010/main" val="217804012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288" y="3980680"/>
            <a:ext cx="8353364" cy="576064"/>
          </a:xfrm>
        </p:spPr>
        <p:txBody>
          <a:bodyPr>
            <a:noAutofit/>
          </a:bodyPr>
          <a:lstStyle>
            <a:lvl1pPr algn="r">
              <a:lnSpc>
                <a:spcPct val="80000"/>
              </a:lnSpc>
              <a:defRPr sz="2200">
                <a:solidFill>
                  <a:schemeClr val="bg1"/>
                </a:solidFill>
              </a:defRPr>
            </a:lvl1pPr>
          </a:lstStyle>
          <a:p>
            <a:endParaRPr lang="en-AU" dirty="0"/>
          </a:p>
        </p:txBody>
      </p:sp>
      <p:sp>
        <p:nvSpPr>
          <p:cNvPr id="7" name="Text Placeholder 6"/>
          <p:cNvSpPr>
            <a:spLocks noGrp="1"/>
          </p:cNvSpPr>
          <p:nvPr>
            <p:ph type="body" sz="quarter" idx="10"/>
          </p:nvPr>
        </p:nvSpPr>
        <p:spPr>
          <a:xfrm>
            <a:off x="391891" y="4628752"/>
            <a:ext cx="8356822" cy="576064"/>
          </a:xfrm>
        </p:spPr>
        <p:txBody>
          <a:bodyPr>
            <a:normAutofit/>
          </a:bodyPr>
          <a:lstStyle>
            <a:lvl1pPr marL="0" indent="0" algn="r">
              <a:buNone/>
              <a:defRPr sz="1300">
                <a:solidFill>
                  <a:schemeClr val="accent5"/>
                </a:solidFill>
              </a:defRPr>
            </a:lvl1pPr>
          </a:lstStyle>
          <a:p>
            <a:pPr lvl="0"/>
            <a:endParaRPr lang="en-US" dirty="0"/>
          </a:p>
        </p:txBody>
      </p:sp>
      <p:sp>
        <p:nvSpPr>
          <p:cNvPr id="5" name="Text Placeholder 4"/>
          <p:cNvSpPr>
            <a:spLocks noGrp="1"/>
          </p:cNvSpPr>
          <p:nvPr>
            <p:ph type="body" sz="quarter" idx="11"/>
          </p:nvPr>
        </p:nvSpPr>
        <p:spPr>
          <a:xfrm>
            <a:off x="395288" y="3320416"/>
            <a:ext cx="8353613" cy="228216"/>
          </a:xfrm>
        </p:spPr>
        <p:txBody>
          <a:bodyPr anchor="ctr">
            <a:noAutofit/>
          </a:bodyPr>
          <a:lstStyle>
            <a:lvl1pPr marL="0" indent="0" algn="r">
              <a:buNone/>
              <a:defRPr sz="900">
                <a:solidFill>
                  <a:schemeClr val="accent2"/>
                </a:solidFill>
              </a:defRPr>
            </a:lvl1pPr>
          </a:lstStyle>
          <a:p>
            <a:pPr lvl="0"/>
            <a:r>
              <a:rPr lang="en-US"/>
              <a:t>Click to edit Master text styles</a:t>
            </a:r>
          </a:p>
        </p:txBody>
      </p:sp>
      <p:sp>
        <p:nvSpPr>
          <p:cNvPr id="8" name="Footer Placeholder 3"/>
          <p:cNvSpPr>
            <a:spLocks noGrp="1"/>
          </p:cNvSpPr>
          <p:nvPr>
            <p:ph type="ftr" sz="quarter" idx="12"/>
          </p:nvPr>
        </p:nvSpPr>
        <p:spPr>
          <a:xfrm>
            <a:off x="392113" y="5783263"/>
            <a:ext cx="7631112" cy="217487"/>
          </a:xfrm>
        </p:spPr>
        <p:txBody>
          <a:bodyPr/>
          <a:lstStyle>
            <a:lvl1pPr algn="l">
              <a:defRPr sz="700" smtClean="0">
                <a:solidFill>
                  <a:srgbClr val="333333"/>
                </a:solidFill>
              </a:defRPr>
            </a:lvl1pPr>
          </a:lstStyle>
          <a:p>
            <a:pPr>
              <a:defRPr/>
            </a:pPr>
            <a:r>
              <a:rPr lang="en-AU"/>
              <a:t>V[XX] Effective: [MM/YYYY] Review: [MM/YYYY]</a:t>
            </a:r>
            <a:endParaRPr lang="en-AU" dirty="0"/>
          </a:p>
        </p:txBody>
      </p:sp>
    </p:spTree>
    <p:extLst>
      <p:ext uri="{BB962C8B-B14F-4D97-AF65-F5344CB8AC3E}">
        <p14:creationId xmlns:p14="http://schemas.microsoft.com/office/powerpoint/2010/main" val="44807140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288" y="4437112"/>
            <a:ext cx="8353364" cy="576064"/>
          </a:xfrm>
        </p:spPr>
        <p:txBody>
          <a:bodyPr>
            <a:noAutofit/>
          </a:bodyPr>
          <a:lstStyle>
            <a:lvl1pPr>
              <a:lnSpc>
                <a:spcPct val="80000"/>
              </a:lnSpc>
              <a:defRPr sz="2200">
                <a:solidFill>
                  <a:schemeClr val="accent1"/>
                </a:solidFill>
              </a:defRPr>
            </a:lvl1pPr>
          </a:lstStyle>
          <a:p>
            <a:endParaRPr lang="en-AU" dirty="0"/>
          </a:p>
        </p:txBody>
      </p:sp>
      <p:sp>
        <p:nvSpPr>
          <p:cNvPr id="7" name="Text Placeholder 6"/>
          <p:cNvSpPr>
            <a:spLocks noGrp="1"/>
          </p:cNvSpPr>
          <p:nvPr>
            <p:ph type="body" sz="quarter" idx="10"/>
          </p:nvPr>
        </p:nvSpPr>
        <p:spPr>
          <a:xfrm>
            <a:off x="391891" y="5085184"/>
            <a:ext cx="8356822" cy="576064"/>
          </a:xfrm>
        </p:spPr>
        <p:txBody>
          <a:bodyPr>
            <a:normAutofit/>
          </a:bodyPr>
          <a:lstStyle>
            <a:lvl1pPr marL="0" indent="0">
              <a:buNone/>
              <a:defRPr sz="1300">
                <a:solidFill>
                  <a:schemeClr val="accent2"/>
                </a:solidFill>
              </a:defRPr>
            </a:lvl1pPr>
          </a:lstStyle>
          <a:p>
            <a:pPr lvl="0"/>
            <a:endParaRPr lang="en-US" dirty="0"/>
          </a:p>
        </p:txBody>
      </p:sp>
      <p:sp>
        <p:nvSpPr>
          <p:cNvPr id="5" name="Text Placeholder 4"/>
          <p:cNvSpPr>
            <a:spLocks noGrp="1"/>
          </p:cNvSpPr>
          <p:nvPr>
            <p:ph type="body" sz="quarter" idx="11"/>
          </p:nvPr>
        </p:nvSpPr>
        <p:spPr>
          <a:xfrm>
            <a:off x="395288" y="4149080"/>
            <a:ext cx="8353613" cy="228216"/>
          </a:xfrm>
        </p:spPr>
        <p:txBody>
          <a:bodyPr anchor="ctr">
            <a:noAutofit/>
          </a:bodyPr>
          <a:lstStyle>
            <a:lvl1pPr marL="0" indent="0" algn="r">
              <a:buNone/>
              <a:defRPr sz="900">
                <a:solidFill>
                  <a:schemeClr val="accent2"/>
                </a:solidFill>
              </a:defRPr>
            </a:lvl1pPr>
          </a:lstStyle>
          <a:p>
            <a:pPr lvl="0"/>
            <a:r>
              <a:rPr lang="en-US"/>
              <a:t>Click to edit Master text styles</a:t>
            </a:r>
          </a:p>
        </p:txBody>
      </p:sp>
      <p:sp>
        <p:nvSpPr>
          <p:cNvPr id="8" name="Footer Placeholder 3"/>
          <p:cNvSpPr>
            <a:spLocks noGrp="1"/>
          </p:cNvSpPr>
          <p:nvPr>
            <p:ph type="ftr" sz="quarter" idx="12"/>
          </p:nvPr>
        </p:nvSpPr>
        <p:spPr>
          <a:xfrm>
            <a:off x="395288" y="5783263"/>
            <a:ext cx="7129462" cy="217487"/>
          </a:xfrm>
        </p:spPr>
        <p:txBody>
          <a:bodyPr/>
          <a:lstStyle>
            <a:lvl1pPr>
              <a:defRPr/>
            </a:lvl1pPr>
          </a:lstStyle>
          <a:p>
            <a:pPr>
              <a:defRPr/>
            </a:pPr>
            <a:r>
              <a:rPr lang="en-AU"/>
              <a:t>V[XX] Effective: [MM/YYYY] Review: [MM/YYYY]</a:t>
            </a:r>
            <a:endParaRPr lang="en-AU" dirty="0"/>
          </a:p>
        </p:txBody>
      </p:sp>
    </p:spTree>
    <p:extLst>
      <p:ext uri="{BB962C8B-B14F-4D97-AF65-F5344CB8AC3E}">
        <p14:creationId xmlns:p14="http://schemas.microsoft.com/office/powerpoint/2010/main" val="375482072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ption 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288" y="4437112"/>
            <a:ext cx="8353364" cy="576064"/>
          </a:xfrm>
        </p:spPr>
        <p:txBody>
          <a:bodyPr>
            <a:noAutofit/>
          </a:bodyPr>
          <a:lstStyle>
            <a:lvl1pPr>
              <a:lnSpc>
                <a:spcPct val="80000"/>
              </a:lnSpc>
              <a:defRPr sz="2200">
                <a:solidFill>
                  <a:schemeClr val="accent1"/>
                </a:solidFill>
              </a:defRPr>
            </a:lvl1pPr>
          </a:lstStyle>
          <a:p>
            <a:endParaRPr lang="en-AU" dirty="0"/>
          </a:p>
        </p:txBody>
      </p:sp>
      <p:sp>
        <p:nvSpPr>
          <p:cNvPr id="7" name="Text Placeholder 6"/>
          <p:cNvSpPr>
            <a:spLocks noGrp="1"/>
          </p:cNvSpPr>
          <p:nvPr>
            <p:ph type="body" sz="quarter" idx="10"/>
          </p:nvPr>
        </p:nvSpPr>
        <p:spPr>
          <a:xfrm>
            <a:off x="391891" y="5085184"/>
            <a:ext cx="8356822" cy="576064"/>
          </a:xfrm>
        </p:spPr>
        <p:txBody>
          <a:bodyPr>
            <a:normAutofit/>
          </a:bodyPr>
          <a:lstStyle>
            <a:lvl1pPr marL="0" indent="0">
              <a:buNone/>
              <a:defRPr sz="1300">
                <a:solidFill>
                  <a:schemeClr val="accent2"/>
                </a:solidFill>
              </a:defRPr>
            </a:lvl1pPr>
          </a:lstStyle>
          <a:p>
            <a:pPr lvl="0"/>
            <a:endParaRPr lang="en-US" dirty="0"/>
          </a:p>
        </p:txBody>
      </p:sp>
      <p:sp>
        <p:nvSpPr>
          <p:cNvPr id="5" name="Text Placeholder 4"/>
          <p:cNvSpPr>
            <a:spLocks noGrp="1"/>
          </p:cNvSpPr>
          <p:nvPr>
            <p:ph type="body" sz="quarter" idx="11"/>
          </p:nvPr>
        </p:nvSpPr>
        <p:spPr>
          <a:xfrm>
            <a:off x="395288" y="4149080"/>
            <a:ext cx="8353613" cy="228216"/>
          </a:xfrm>
        </p:spPr>
        <p:txBody>
          <a:bodyPr anchor="ctr">
            <a:noAutofit/>
          </a:bodyPr>
          <a:lstStyle>
            <a:lvl1pPr marL="0" indent="0" algn="r">
              <a:buNone/>
              <a:defRPr sz="900">
                <a:solidFill>
                  <a:schemeClr val="accent2"/>
                </a:solidFill>
              </a:defRPr>
            </a:lvl1pPr>
          </a:lstStyle>
          <a:p>
            <a:pPr lvl="0"/>
            <a:r>
              <a:rPr lang="en-US"/>
              <a:t>Click to edit Master text styles</a:t>
            </a:r>
          </a:p>
        </p:txBody>
      </p:sp>
      <p:sp>
        <p:nvSpPr>
          <p:cNvPr id="6" name="Picture Placeholder 5"/>
          <p:cNvSpPr>
            <a:spLocks noGrp="1"/>
          </p:cNvSpPr>
          <p:nvPr>
            <p:ph type="pic" sz="quarter" idx="13"/>
          </p:nvPr>
        </p:nvSpPr>
        <p:spPr>
          <a:xfrm>
            <a:off x="167195" y="198165"/>
            <a:ext cx="8802000" cy="3492564"/>
          </a:xfrm>
          <a:solidFill>
            <a:schemeClr val="accent1">
              <a:lumMod val="20000"/>
              <a:lumOff val="80000"/>
            </a:schemeClr>
          </a:solidFill>
        </p:spPr>
        <p:txBody>
          <a:bodyPr rtlCol="0">
            <a:normAutofit/>
          </a:bodyPr>
          <a:lstStyle>
            <a:lvl1pPr marL="0" indent="0" algn="ctr">
              <a:buNone/>
              <a:defRPr sz="1200">
                <a:solidFill>
                  <a:schemeClr val="accent2"/>
                </a:solidFill>
              </a:defRPr>
            </a:lvl1pPr>
          </a:lstStyle>
          <a:p>
            <a:pPr lvl="0"/>
            <a:endParaRPr lang="en-AU" noProof="0"/>
          </a:p>
        </p:txBody>
      </p:sp>
      <p:sp>
        <p:nvSpPr>
          <p:cNvPr id="9" name="Footer Placeholder 3"/>
          <p:cNvSpPr>
            <a:spLocks noGrp="1"/>
          </p:cNvSpPr>
          <p:nvPr>
            <p:ph type="ftr" sz="quarter" idx="14"/>
          </p:nvPr>
        </p:nvSpPr>
        <p:spPr>
          <a:xfrm>
            <a:off x="395288" y="5783263"/>
            <a:ext cx="7129462" cy="217487"/>
          </a:xfrm>
        </p:spPr>
        <p:txBody>
          <a:bodyPr/>
          <a:lstStyle>
            <a:lvl1pPr>
              <a:defRPr/>
            </a:lvl1pPr>
          </a:lstStyle>
          <a:p>
            <a:pPr>
              <a:defRPr/>
            </a:pPr>
            <a:r>
              <a:rPr lang="en-AU"/>
              <a:t>V[XX] Effective: [MM/YYYY] Review: [MM/YYYY]</a:t>
            </a:r>
            <a:endParaRPr lang="en-AU" dirty="0"/>
          </a:p>
        </p:txBody>
      </p:sp>
    </p:spTree>
    <p:extLst>
      <p:ext uri="{BB962C8B-B14F-4D97-AF65-F5344CB8AC3E}">
        <p14:creationId xmlns:p14="http://schemas.microsoft.com/office/powerpoint/2010/main" val="53224460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16632"/>
            <a:ext cx="8353176" cy="778098"/>
          </a:xfrm>
        </p:spPr>
        <p:txBody>
          <a:bodyPr>
            <a:normAutofit/>
          </a:bodyPr>
          <a:lstStyle>
            <a:lvl1pPr>
              <a:defRPr lang="en-AU" dirty="0"/>
            </a:lvl1pPr>
          </a:lstStyle>
          <a:p>
            <a:r>
              <a:rPr lang="en-US" dirty="0"/>
              <a:t>Click to edit Master title style</a:t>
            </a:r>
            <a:endParaRPr lang="en-AU" dirty="0"/>
          </a:p>
        </p:txBody>
      </p:sp>
      <p:sp>
        <p:nvSpPr>
          <p:cNvPr id="3" name="Content Placeholder 2"/>
          <p:cNvSpPr>
            <a:spLocks noGrp="1"/>
          </p:cNvSpPr>
          <p:nvPr>
            <p:ph idx="1"/>
          </p:nvPr>
        </p:nvSpPr>
        <p:spPr>
          <a:xfrm>
            <a:off x="395288" y="1196752"/>
            <a:ext cx="8353176" cy="4824636"/>
          </a:xfrm>
        </p:spPr>
        <p:txBody>
          <a:bodyPr/>
          <a:lstStyle>
            <a:lvl1pPr>
              <a:spcBef>
                <a:spcPts val="600"/>
              </a:spcBef>
              <a:spcAft>
                <a:spcPts val="600"/>
              </a:spcAft>
              <a:defRPr lang="en-US" dirty="0" smtClean="0"/>
            </a:lvl1pPr>
            <a:lvl2pPr>
              <a:spcBef>
                <a:spcPts val="0"/>
              </a:spcBef>
              <a:spcAft>
                <a:spcPts val="300"/>
              </a:spcAft>
              <a:defRPr lang="en-US" dirty="0" smtClean="0"/>
            </a:lvl2pPr>
            <a:lvl3pPr>
              <a:spcBef>
                <a:spcPts val="0"/>
              </a:spcBef>
              <a:spcAft>
                <a:spcPts val="300"/>
              </a:spcAft>
              <a:defRPr lang="en-US" dirty="0" smtClean="0"/>
            </a:lvl3p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4" name="Footer Placeholder 4"/>
          <p:cNvSpPr>
            <a:spLocks noGrp="1"/>
          </p:cNvSpPr>
          <p:nvPr>
            <p:ph type="ftr" sz="quarter" idx="10"/>
          </p:nvPr>
        </p:nvSpPr>
        <p:spPr/>
        <p:txBody>
          <a:bodyPr/>
          <a:lstStyle>
            <a:lvl1pPr>
              <a:defRPr/>
            </a:lvl1pPr>
          </a:lstStyle>
          <a:p>
            <a:pPr>
              <a:defRPr/>
            </a:pPr>
            <a:r>
              <a:rPr lang="en-AU"/>
              <a:t>V[XX] Effective: [MM/YYYY] Review: [MM/YYYY]</a:t>
            </a:r>
            <a:endParaRPr lang="en-AU" dirty="0"/>
          </a:p>
        </p:txBody>
      </p:sp>
      <p:sp>
        <p:nvSpPr>
          <p:cNvPr id="5" name="Slide Number Placeholder 5"/>
          <p:cNvSpPr>
            <a:spLocks noGrp="1"/>
          </p:cNvSpPr>
          <p:nvPr>
            <p:ph type="sldNum" sz="quarter" idx="11"/>
          </p:nvPr>
        </p:nvSpPr>
        <p:spPr/>
        <p:txBody>
          <a:bodyPr/>
          <a:lstStyle>
            <a:lvl1pPr>
              <a:defRPr/>
            </a:lvl1pPr>
          </a:lstStyle>
          <a:p>
            <a:pPr>
              <a:defRPr/>
            </a:pPr>
            <a:fld id="{CE0C118B-9F9F-4B7A-A0ED-A4E6C837C336}" type="slidenum">
              <a:rPr lang="en-AU"/>
              <a:pPr>
                <a:defRPr/>
              </a:pPr>
              <a:t>‹#›</a:t>
            </a:fld>
            <a:endParaRPr lang="en-AU" dirty="0"/>
          </a:p>
        </p:txBody>
      </p:sp>
    </p:spTree>
    <p:extLst>
      <p:ext uri="{BB962C8B-B14F-4D97-AF65-F5344CB8AC3E}">
        <p14:creationId xmlns:p14="http://schemas.microsoft.com/office/powerpoint/2010/main" val="394110490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395288" y="1196753"/>
            <a:ext cx="8353176" cy="2340000"/>
          </a:xfrm>
        </p:spPr>
        <p:txBody>
          <a:bodyPr/>
          <a:lstStyle>
            <a:lvl1pPr>
              <a:defRPr lang="en-US" dirty="0" smtClean="0"/>
            </a:lvl1pPr>
            <a:lvl2pPr>
              <a:defRPr lang="en-US" dirty="0" smtClean="0"/>
            </a:lvl2pPr>
            <a:lvl3pPr>
              <a:defRPr lang="en-US" dirty="0" smtClean="0"/>
            </a:lvl3pPr>
          </a:lstStyle>
          <a:p>
            <a:pPr lvl="0"/>
            <a:r>
              <a:rPr lang="en-US" dirty="0"/>
              <a:t>Click to edit Master text styles</a:t>
            </a:r>
          </a:p>
          <a:p>
            <a:pPr lvl="1"/>
            <a:r>
              <a:rPr lang="en-US" dirty="0"/>
              <a:t>Second level</a:t>
            </a:r>
          </a:p>
          <a:p>
            <a:pPr lvl="2"/>
            <a:r>
              <a:rPr lang="en-US" dirty="0"/>
              <a:t>Third level</a:t>
            </a:r>
          </a:p>
        </p:txBody>
      </p:sp>
      <p:sp>
        <p:nvSpPr>
          <p:cNvPr id="7" name="Content Placeholder 6"/>
          <p:cNvSpPr>
            <a:spLocks noGrp="1"/>
          </p:cNvSpPr>
          <p:nvPr>
            <p:ph sz="quarter" idx="13"/>
          </p:nvPr>
        </p:nvSpPr>
        <p:spPr>
          <a:xfrm>
            <a:off x="395288" y="3681288"/>
            <a:ext cx="8353176" cy="2340000"/>
          </a:xfrm>
        </p:spPr>
        <p:txBody>
          <a:bodyPr/>
          <a:lstStyle>
            <a:lvl1pPr>
              <a:defRPr lang="en-US" dirty="0" smtClean="0"/>
            </a:lvl1p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14"/>
          </p:nvPr>
        </p:nvSpPr>
        <p:spPr/>
        <p:txBody>
          <a:bodyPr/>
          <a:lstStyle>
            <a:lvl1pPr>
              <a:defRPr/>
            </a:lvl1pPr>
          </a:lstStyle>
          <a:p>
            <a:pPr>
              <a:defRPr/>
            </a:pPr>
            <a:r>
              <a:rPr lang="en-AU"/>
              <a:t>V[XX] Effective: [MM/YYYY] Review: [MM/YYYY]</a:t>
            </a:r>
            <a:endParaRPr lang="en-AU" dirty="0"/>
          </a:p>
        </p:txBody>
      </p:sp>
      <p:sp>
        <p:nvSpPr>
          <p:cNvPr id="6" name="Slide Number Placeholder 5"/>
          <p:cNvSpPr>
            <a:spLocks noGrp="1"/>
          </p:cNvSpPr>
          <p:nvPr>
            <p:ph type="sldNum" sz="quarter" idx="15"/>
          </p:nvPr>
        </p:nvSpPr>
        <p:spPr/>
        <p:txBody>
          <a:bodyPr/>
          <a:lstStyle>
            <a:lvl1pPr>
              <a:defRPr/>
            </a:lvl1pPr>
          </a:lstStyle>
          <a:p>
            <a:pPr>
              <a:defRPr/>
            </a:pPr>
            <a:fld id="{683F1FC7-0FD4-41A7-8FEF-8C1C10F92B91}" type="slidenum">
              <a:rPr lang="en-AU"/>
              <a:pPr>
                <a:defRPr/>
              </a:pPr>
              <a:t>‹#›</a:t>
            </a:fld>
            <a:endParaRPr lang="en-AU" dirty="0"/>
          </a:p>
        </p:txBody>
      </p:sp>
    </p:spTree>
    <p:extLst>
      <p:ext uri="{BB962C8B-B14F-4D97-AF65-F5344CB8AC3E}">
        <p14:creationId xmlns:p14="http://schemas.microsoft.com/office/powerpoint/2010/main" val="263518846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288" y="1196752"/>
            <a:ext cx="4032256" cy="4824536"/>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15768" y="1196752"/>
            <a:ext cx="4032256" cy="4824536"/>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Title 4"/>
          <p:cNvSpPr>
            <a:spLocks noGrp="1"/>
          </p:cNvSpPr>
          <p:nvPr>
            <p:ph type="title"/>
          </p:nvPr>
        </p:nvSpPr>
        <p:spPr/>
        <p:txBody>
          <a:bodyPr/>
          <a:lstStyle/>
          <a:p>
            <a:r>
              <a:rPr lang="en-US"/>
              <a:t>Click to edit Master title style</a:t>
            </a:r>
            <a:endParaRPr lang="en-AU"/>
          </a:p>
        </p:txBody>
      </p:sp>
      <p:sp>
        <p:nvSpPr>
          <p:cNvPr id="6" name="Footer Placeholder 4"/>
          <p:cNvSpPr>
            <a:spLocks noGrp="1"/>
          </p:cNvSpPr>
          <p:nvPr>
            <p:ph type="ftr" sz="quarter" idx="10"/>
          </p:nvPr>
        </p:nvSpPr>
        <p:spPr/>
        <p:txBody>
          <a:bodyPr/>
          <a:lstStyle>
            <a:lvl1pPr>
              <a:defRPr/>
            </a:lvl1pPr>
          </a:lstStyle>
          <a:p>
            <a:pPr>
              <a:defRPr/>
            </a:pPr>
            <a:r>
              <a:rPr lang="en-AU"/>
              <a:t>V[XX] Effective: [MM/YYYY] Review: [MM/YYYY]</a:t>
            </a:r>
            <a:endParaRPr lang="en-AU" dirty="0"/>
          </a:p>
        </p:txBody>
      </p:sp>
      <p:sp>
        <p:nvSpPr>
          <p:cNvPr id="7" name="Slide Number Placeholder 5"/>
          <p:cNvSpPr>
            <a:spLocks noGrp="1"/>
          </p:cNvSpPr>
          <p:nvPr>
            <p:ph type="sldNum" sz="quarter" idx="11"/>
          </p:nvPr>
        </p:nvSpPr>
        <p:spPr/>
        <p:txBody>
          <a:bodyPr/>
          <a:lstStyle>
            <a:lvl1pPr>
              <a:defRPr/>
            </a:lvl1pPr>
          </a:lstStyle>
          <a:p>
            <a:pPr>
              <a:defRPr/>
            </a:pPr>
            <a:fld id="{27C69B39-C864-4DD1-B36C-5257D7ABA620}" type="slidenum">
              <a:rPr lang="en-AU"/>
              <a:pPr>
                <a:defRPr/>
              </a:pPr>
              <a:t>‹#›</a:t>
            </a:fld>
            <a:endParaRPr lang="en-AU" dirty="0"/>
          </a:p>
        </p:txBody>
      </p:sp>
    </p:spTree>
    <p:extLst>
      <p:ext uri="{BB962C8B-B14F-4D97-AF65-F5344CB8AC3E}">
        <p14:creationId xmlns:p14="http://schemas.microsoft.com/office/powerpoint/2010/main" val="169818574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9833" y="1196752"/>
            <a:ext cx="5377009" cy="4826088"/>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10" name="Title 1"/>
          <p:cNvSpPr>
            <a:spLocks noGrp="1"/>
          </p:cNvSpPr>
          <p:nvPr>
            <p:ph type="title"/>
          </p:nvPr>
        </p:nvSpPr>
        <p:spPr>
          <a:xfrm>
            <a:off x="395288" y="116632"/>
            <a:ext cx="8388712" cy="778098"/>
          </a:xfrm>
        </p:spPr>
        <p:txBody>
          <a:bodyPr/>
          <a:lstStyle/>
          <a:p>
            <a:r>
              <a:rPr lang="en-US" dirty="0"/>
              <a:t>Click to edit Master title style</a:t>
            </a:r>
            <a:endParaRPr lang="en-AU" dirty="0"/>
          </a:p>
        </p:txBody>
      </p:sp>
      <p:sp>
        <p:nvSpPr>
          <p:cNvPr id="7" name="Content Placeholder 2"/>
          <p:cNvSpPr>
            <a:spLocks noGrp="1"/>
          </p:cNvSpPr>
          <p:nvPr>
            <p:ph idx="10"/>
          </p:nvPr>
        </p:nvSpPr>
        <p:spPr>
          <a:xfrm>
            <a:off x="395288" y="1195200"/>
            <a:ext cx="2952576" cy="4826088"/>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p:txBody>
          <a:bodyPr/>
          <a:lstStyle>
            <a:lvl1pPr>
              <a:defRPr/>
            </a:lvl1pPr>
          </a:lstStyle>
          <a:p>
            <a:pPr>
              <a:defRPr/>
            </a:pPr>
            <a:r>
              <a:rPr lang="en-AU"/>
              <a:t>V[XX] Effective: [MM/YYYY] Review: [MM/YYYY]</a:t>
            </a: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469C0F71-89B5-484A-983E-7DDA62082BC6}" type="slidenum">
              <a:rPr lang="en-AU"/>
              <a:pPr>
                <a:defRPr/>
              </a:pPr>
              <a:t>‹#›</a:t>
            </a:fld>
            <a:endParaRPr lang="en-AU" dirty="0"/>
          </a:p>
        </p:txBody>
      </p:sp>
    </p:spTree>
    <p:extLst>
      <p:ext uri="{BB962C8B-B14F-4D97-AF65-F5344CB8AC3E}">
        <p14:creationId xmlns:p14="http://schemas.microsoft.com/office/powerpoint/2010/main" val="117777999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196752"/>
            <a:ext cx="5207292" cy="4824536"/>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8" name="Title 1"/>
          <p:cNvSpPr>
            <a:spLocks noGrp="1"/>
          </p:cNvSpPr>
          <p:nvPr>
            <p:ph type="title"/>
          </p:nvPr>
        </p:nvSpPr>
        <p:spPr>
          <a:xfrm>
            <a:off x="395288" y="116632"/>
            <a:ext cx="8353176" cy="778098"/>
          </a:xfrm>
        </p:spPr>
        <p:txBody>
          <a:bodyPr/>
          <a:lstStyle/>
          <a:p>
            <a:r>
              <a:rPr lang="en-US" dirty="0"/>
              <a:t>Click to edit Master title style</a:t>
            </a:r>
            <a:endParaRPr lang="en-AU" dirty="0"/>
          </a:p>
        </p:txBody>
      </p:sp>
      <p:sp>
        <p:nvSpPr>
          <p:cNvPr id="7" name="Content Placeholder 2"/>
          <p:cNvSpPr>
            <a:spLocks noGrp="1"/>
          </p:cNvSpPr>
          <p:nvPr>
            <p:ph idx="10"/>
          </p:nvPr>
        </p:nvSpPr>
        <p:spPr>
          <a:xfrm>
            <a:off x="5754593" y="1196752"/>
            <a:ext cx="2993871" cy="4824536"/>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p:txBody>
          <a:bodyPr/>
          <a:lstStyle>
            <a:lvl1pPr>
              <a:defRPr/>
            </a:lvl1pPr>
          </a:lstStyle>
          <a:p>
            <a:pPr>
              <a:defRPr/>
            </a:pPr>
            <a:r>
              <a:rPr lang="en-AU"/>
              <a:t>V[XX] Effective: [MM/YYYY] Review: [MM/YYYY]</a:t>
            </a: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600AD3A0-097C-462E-9EBD-4BFE1FE1C591}" type="slidenum">
              <a:rPr lang="en-AU"/>
              <a:pPr>
                <a:defRPr/>
              </a:pPr>
              <a:t>‹#›</a:t>
            </a:fld>
            <a:endParaRPr lang="en-AU" dirty="0"/>
          </a:p>
        </p:txBody>
      </p:sp>
    </p:spTree>
    <p:extLst>
      <p:ext uri="{BB962C8B-B14F-4D97-AF65-F5344CB8AC3E}">
        <p14:creationId xmlns:p14="http://schemas.microsoft.com/office/powerpoint/2010/main" val="203725445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5288" y="115888"/>
            <a:ext cx="83534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AU" altLang="en-US"/>
          </a:p>
        </p:txBody>
      </p:sp>
      <p:sp>
        <p:nvSpPr>
          <p:cNvPr id="1027" name="Text Placeholder 2"/>
          <p:cNvSpPr>
            <a:spLocks noGrp="1"/>
          </p:cNvSpPr>
          <p:nvPr>
            <p:ph type="body" idx="1"/>
          </p:nvPr>
        </p:nvSpPr>
        <p:spPr bwMode="auto">
          <a:xfrm>
            <a:off x="395288" y="1196975"/>
            <a:ext cx="8353425"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6" name="Footer Placeholder 4"/>
          <p:cNvSpPr>
            <a:spLocks noGrp="1"/>
          </p:cNvSpPr>
          <p:nvPr>
            <p:ph type="ftr" sz="quarter" idx="3"/>
          </p:nvPr>
        </p:nvSpPr>
        <p:spPr>
          <a:xfrm>
            <a:off x="395288" y="6308725"/>
            <a:ext cx="7129462" cy="215900"/>
          </a:xfrm>
          <a:prstGeom prst="rect">
            <a:avLst/>
          </a:prstGeom>
        </p:spPr>
        <p:txBody>
          <a:bodyPr vert="horz" lIns="0" tIns="0" rIns="0" bIns="0" rtlCol="0" anchor="ctr"/>
          <a:lstStyle>
            <a:lvl1pPr algn="l" fontAlgn="auto">
              <a:spcBef>
                <a:spcPts val="0"/>
              </a:spcBef>
              <a:spcAft>
                <a:spcPts val="0"/>
              </a:spcAft>
              <a:defRPr sz="700" smtClean="0">
                <a:solidFill>
                  <a:srgbClr val="333333"/>
                </a:solidFill>
                <a:latin typeface="+mn-lt"/>
                <a:cs typeface="+mn-cs"/>
              </a:defRPr>
            </a:lvl1pPr>
          </a:lstStyle>
          <a:p>
            <a:pPr>
              <a:defRPr/>
            </a:pPr>
            <a:r>
              <a:rPr lang="en-AU"/>
              <a:t>V[XX] Effective: [MM/YYYY] Review: [MM/YYYY]</a:t>
            </a:r>
            <a:endParaRPr lang="en-AU" dirty="0"/>
          </a:p>
        </p:txBody>
      </p:sp>
      <p:sp>
        <p:nvSpPr>
          <p:cNvPr id="7" name="Slide Number Placeholder 5"/>
          <p:cNvSpPr>
            <a:spLocks noGrp="1"/>
          </p:cNvSpPr>
          <p:nvPr>
            <p:ph type="sldNum" sz="quarter" idx="4"/>
          </p:nvPr>
        </p:nvSpPr>
        <p:spPr>
          <a:xfrm>
            <a:off x="8356600" y="6308725"/>
            <a:ext cx="392113" cy="215900"/>
          </a:xfrm>
          <a:prstGeom prst="rect">
            <a:avLst/>
          </a:prstGeom>
        </p:spPr>
        <p:txBody>
          <a:bodyPr vert="horz" lIns="0" tIns="0" rIns="0" bIns="0" rtlCol="0" anchor="ctr"/>
          <a:lstStyle>
            <a:lvl1pPr algn="r" fontAlgn="auto">
              <a:spcBef>
                <a:spcPts val="0"/>
              </a:spcBef>
              <a:spcAft>
                <a:spcPts val="0"/>
              </a:spcAft>
              <a:defRPr sz="700" smtClean="0">
                <a:solidFill>
                  <a:srgbClr val="333333"/>
                </a:solidFill>
                <a:latin typeface="+mn-lt"/>
                <a:cs typeface="+mn-cs"/>
              </a:defRPr>
            </a:lvl1pPr>
          </a:lstStyle>
          <a:p>
            <a:pPr>
              <a:defRPr/>
            </a:pPr>
            <a:fld id="{9DC3A131-02EA-4D8E-9205-AA42C2F5B207}"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83" r:id="rId13"/>
  </p:sldLayoutIdLst>
  <p:transition spd="med">
    <p:fade/>
  </p:transition>
  <p:hf hdr="0" dt="0"/>
  <p:txStyles>
    <p:titleStyle>
      <a:lvl1pPr algn="l" rtl="0" fontAlgn="base">
        <a:spcBef>
          <a:spcPct val="0"/>
        </a:spcBef>
        <a:spcAft>
          <a:spcPct val="0"/>
        </a:spcAft>
        <a:defRPr sz="2000" kern="1200">
          <a:solidFill>
            <a:schemeClr val="accent1"/>
          </a:solidFill>
          <a:latin typeface="+mj-lt"/>
          <a:ea typeface="+mj-ea"/>
          <a:cs typeface="+mj-cs"/>
        </a:defRPr>
      </a:lvl1pPr>
      <a:lvl2pPr algn="l" rtl="0" fontAlgn="base">
        <a:spcBef>
          <a:spcPct val="0"/>
        </a:spcBef>
        <a:spcAft>
          <a:spcPct val="0"/>
        </a:spcAft>
        <a:defRPr sz="2000">
          <a:solidFill>
            <a:schemeClr val="accent1"/>
          </a:solidFill>
          <a:latin typeface="Arial" charset="0"/>
        </a:defRPr>
      </a:lvl2pPr>
      <a:lvl3pPr algn="l" rtl="0" fontAlgn="base">
        <a:spcBef>
          <a:spcPct val="0"/>
        </a:spcBef>
        <a:spcAft>
          <a:spcPct val="0"/>
        </a:spcAft>
        <a:defRPr sz="2000">
          <a:solidFill>
            <a:schemeClr val="accent1"/>
          </a:solidFill>
          <a:latin typeface="Arial" charset="0"/>
        </a:defRPr>
      </a:lvl3pPr>
      <a:lvl4pPr algn="l" rtl="0" fontAlgn="base">
        <a:spcBef>
          <a:spcPct val="0"/>
        </a:spcBef>
        <a:spcAft>
          <a:spcPct val="0"/>
        </a:spcAft>
        <a:defRPr sz="2000">
          <a:solidFill>
            <a:schemeClr val="accent1"/>
          </a:solidFill>
          <a:latin typeface="Arial" charset="0"/>
        </a:defRPr>
      </a:lvl4pPr>
      <a:lvl5pPr algn="l" rtl="0" fontAlgn="base">
        <a:spcBef>
          <a:spcPct val="0"/>
        </a:spcBef>
        <a:spcAft>
          <a:spcPct val="0"/>
        </a:spcAft>
        <a:defRPr sz="2000">
          <a:solidFill>
            <a:schemeClr val="accent1"/>
          </a:solidFill>
          <a:latin typeface="Arial" charset="0"/>
        </a:defRPr>
      </a:lvl5pPr>
      <a:lvl6pPr marL="457200" algn="l" rtl="0" fontAlgn="base">
        <a:spcBef>
          <a:spcPct val="0"/>
        </a:spcBef>
        <a:spcAft>
          <a:spcPct val="0"/>
        </a:spcAft>
        <a:defRPr sz="2000">
          <a:solidFill>
            <a:schemeClr val="accent1"/>
          </a:solidFill>
          <a:latin typeface="Arial" charset="0"/>
        </a:defRPr>
      </a:lvl6pPr>
      <a:lvl7pPr marL="914400" algn="l" rtl="0" fontAlgn="base">
        <a:spcBef>
          <a:spcPct val="0"/>
        </a:spcBef>
        <a:spcAft>
          <a:spcPct val="0"/>
        </a:spcAft>
        <a:defRPr sz="2000">
          <a:solidFill>
            <a:schemeClr val="accent1"/>
          </a:solidFill>
          <a:latin typeface="Arial" charset="0"/>
        </a:defRPr>
      </a:lvl7pPr>
      <a:lvl8pPr marL="1371600" algn="l" rtl="0" fontAlgn="base">
        <a:spcBef>
          <a:spcPct val="0"/>
        </a:spcBef>
        <a:spcAft>
          <a:spcPct val="0"/>
        </a:spcAft>
        <a:defRPr sz="2000">
          <a:solidFill>
            <a:schemeClr val="accent1"/>
          </a:solidFill>
          <a:latin typeface="Arial" charset="0"/>
        </a:defRPr>
      </a:lvl8pPr>
      <a:lvl9pPr marL="1828800" algn="l" rtl="0" fontAlgn="base">
        <a:spcBef>
          <a:spcPct val="0"/>
        </a:spcBef>
        <a:spcAft>
          <a:spcPct val="0"/>
        </a:spcAft>
        <a:defRPr sz="2000">
          <a:solidFill>
            <a:schemeClr val="accent1"/>
          </a:solidFill>
          <a:latin typeface="Arial" charset="0"/>
        </a:defRPr>
      </a:lvl9pPr>
    </p:titleStyle>
    <p:bodyStyle>
      <a:lvl1pPr marL="179388" indent="-179388" algn="l" rtl="0" fontAlgn="base">
        <a:spcBef>
          <a:spcPts val="600"/>
        </a:spcBef>
        <a:spcAft>
          <a:spcPts val="600"/>
        </a:spcAft>
        <a:buClr>
          <a:schemeClr val="tx1"/>
        </a:buClr>
        <a:buFont typeface="Arial" charset="0"/>
        <a:buChar char="•"/>
        <a:defRPr sz="1400" kern="1200">
          <a:solidFill>
            <a:schemeClr val="tx1"/>
          </a:solidFill>
          <a:latin typeface="+mn-lt"/>
          <a:ea typeface="+mn-ea"/>
          <a:cs typeface="+mn-cs"/>
        </a:defRPr>
      </a:lvl1pPr>
      <a:lvl2pPr marL="358775" indent="-179388" algn="l" rtl="0" fontAlgn="base">
        <a:spcBef>
          <a:spcPct val="0"/>
        </a:spcBef>
        <a:spcAft>
          <a:spcPts val="300"/>
        </a:spcAft>
        <a:buClr>
          <a:schemeClr val="tx1"/>
        </a:buClr>
        <a:buFont typeface="Arial" charset="0"/>
        <a:buChar char="−"/>
        <a:defRPr sz="1400" kern="1200">
          <a:solidFill>
            <a:schemeClr val="tx1"/>
          </a:solidFill>
          <a:latin typeface="+mn-lt"/>
          <a:ea typeface="+mn-ea"/>
          <a:cs typeface="+mn-cs"/>
        </a:defRPr>
      </a:lvl2pPr>
      <a:lvl3pPr marL="539750" indent="-179388" algn="l" rtl="0" fontAlgn="base">
        <a:spcBef>
          <a:spcPct val="0"/>
        </a:spcBef>
        <a:spcAft>
          <a:spcPts val="300"/>
        </a:spcAft>
        <a:buClr>
          <a:schemeClr val="tx1"/>
        </a:buClr>
        <a:buFont typeface="Courier New" pitchFamily="49" charset="0"/>
        <a:buChar char="o"/>
        <a:defRPr sz="1400" kern="1200">
          <a:solidFill>
            <a:schemeClr val="tx1"/>
          </a:solidFill>
          <a:latin typeface="+mn-lt"/>
          <a:ea typeface="+mn-ea"/>
          <a:cs typeface="+mn-cs"/>
        </a:defRPr>
      </a:lvl3pPr>
      <a:lvl4pPr algn="l" rtl="0" fontAlgn="base">
        <a:spcBef>
          <a:spcPts val="600"/>
        </a:spcBef>
        <a:spcAft>
          <a:spcPts val="300"/>
        </a:spcAft>
        <a:buFont typeface="Arial" charset="0"/>
        <a:defRPr sz="1600" kern="1200">
          <a:solidFill>
            <a:schemeClr val="accent2"/>
          </a:solidFill>
          <a:latin typeface="+mn-lt"/>
          <a:ea typeface="+mn-ea"/>
          <a:cs typeface="+mn-cs"/>
        </a:defRPr>
      </a:lvl4pPr>
      <a:lvl5pPr marL="892175" indent="-177800" algn="l" rtl="0" fontAlgn="base">
        <a:spcBef>
          <a:spcPct val="0"/>
        </a:spcBef>
        <a:spcAft>
          <a:spcPts val="30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www.health.qld.gov.au/qhvss" TargetMode="External"/><Relationship Id="rId2" Type="http://schemas.openxmlformats.org/officeDocument/2006/relationships/hyperlink" Target="mailto:michael.power2@health.qld.gov.au" TargetMode="External"/><Relationship Id="rId1" Type="http://schemas.openxmlformats.org/officeDocument/2006/relationships/slideLayout" Target="../slideLayouts/slideLayout5.xml"/><Relationship Id="rId4" Type="http://schemas.openxmlformats.org/officeDocument/2006/relationships/hyperlink" Target="mailto:victim.support@health.qld.gov.a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9"/>
          <p:cNvSpPr>
            <a:spLocks noGrp="1"/>
          </p:cNvSpPr>
          <p:nvPr>
            <p:ph type="title"/>
          </p:nvPr>
        </p:nvSpPr>
        <p:spPr>
          <a:xfrm>
            <a:off x="395288" y="4437063"/>
            <a:ext cx="8353425" cy="576262"/>
          </a:xfrm>
        </p:spPr>
        <p:txBody>
          <a:bodyPr/>
          <a:lstStyle/>
          <a:p>
            <a:r>
              <a:rPr lang="en-AU" altLang="en-US" dirty="0"/>
              <a:t>Mental Health Review Tribunal – Masterclass February 2021</a:t>
            </a:r>
          </a:p>
        </p:txBody>
      </p:sp>
      <p:sp>
        <p:nvSpPr>
          <p:cNvPr id="7171" name="Text Placeholder 10"/>
          <p:cNvSpPr>
            <a:spLocks noGrp="1"/>
          </p:cNvSpPr>
          <p:nvPr>
            <p:ph type="body" sz="quarter" idx="10"/>
          </p:nvPr>
        </p:nvSpPr>
        <p:spPr>
          <a:xfrm>
            <a:off x="392113" y="5084763"/>
            <a:ext cx="8356600" cy="576262"/>
          </a:xfrm>
        </p:spPr>
        <p:txBody>
          <a:bodyPr/>
          <a:lstStyle/>
          <a:p>
            <a:r>
              <a:rPr lang="en-AU" altLang="en-US" dirty="0"/>
              <a:t>Queensland Health Victim Support Service</a:t>
            </a:r>
          </a:p>
        </p:txBody>
      </p:sp>
      <p:sp>
        <p:nvSpPr>
          <p:cNvPr id="7172" name="Text Placeholder 8"/>
          <p:cNvSpPr>
            <a:spLocks noGrp="1"/>
          </p:cNvSpPr>
          <p:nvPr>
            <p:ph type="body" sz="quarter" idx="11"/>
          </p:nvPr>
        </p:nvSpPr>
        <p:spPr>
          <a:xfrm>
            <a:off x="395288" y="4149725"/>
            <a:ext cx="8353425" cy="227013"/>
          </a:xfrm>
        </p:spPr>
        <p:txBody>
          <a:bodyPr/>
          <a:lstStyle/>
          <a:p>
            <a:endParaRPr lang="en-AU" altLang="en-US" dirty="0"/>
          </a:p>
        </p:txBody>
      </p:sp>
      <p:sp>
        <p:nvSpPr>
          <p:cNvPr id="7173" name="Footer Placeholder 7"/>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dirty="0">
                <a:solidFill>
                  <a:srgbClr val="333333"/>
                </a:solidFill>
              </a:rPr>
              <a:t>V1 February 2021</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395288" y="115888"/>
            <a:ext cx="8353425" cy="937790"/>
          </a:xfrm>
        </p:spPr>
        <p:txBody>
          <a:bodyPr>
            <a:noAutofit/>
          </a:bodyPr>
          <a:lstStyle/>
          <a:p>
            <a:r>
              <a:rPr lang="en-AU" altLang="en-US" sz="2800" dirty="0"/>
              <a:t>Clients psycho-social profile – Sept 2019 – Sept 2020</a:t>
            </a:r>
            <a:endParaRPr altLang="en-US" sz="2800" dirty="0"/>
          </a:p>
        </p:txBody>
      </p:sp>
      <p:sp>
        <p:nvSpPr>
          <p:cNvPr id="9219" name="Content Placeholder 6"/>
          <p:cNvSpPr>
            <a:spLocks noGrp="1"/>
          </p:cNvSpPr>
          <p:nvPr>
            <p:ph idx="1"/>
          </p:nvPr>
        </p:nvSpPr>
        <p:spPr>
          <a:xfrm>
            <a:off x="2874293" y="3397076"/>
            <a:ext cx="8353425" cy="5184353"/>
          </a:xfrm>
        </p:spPr>
        <p:txBody>
          <a:bodyPr/>
          <a:lstStyle/>
          <a:p>
            <a:endParaRPr lang="en-AU" altLang="en-US" sz="2800" dirty="0"/>
          </a:p>
          <a:p>
            <a:pPr marL="0" indent="0">
              <a:buNone/>
            </a:pPr>
            <a:endParaRPr lang="en-AU" altLang="en-US" sz="2800" dirty="0"/>
          </a:p>
        </p:txBody>
      </p:sp>
      <p:sp>
        <p:nvSpPr>
          <p:cNvPr id="9221"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922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0832D9D-40DA-4C0D-8D5C-FFB4DC18653D}" type="slidenum">
              <a:rPr lang="en-AU" altLang="en-US">
                <a:solidFill>
                  <a:srgbClr val="333333"/>
                </a:solidFill>
              </a:rPr>
              <a:pPr fontAlgn="base">
                <a:spcBef>
                  <a:spcPct val="0"/>
                </a:spcBef>
                <a:spcAft>
                  <a:spcPct val="0"/>
                </a:spcAft>
              </a:pPr>
              <a:t>10</a:t>
            </a:fld>
            <a:endParaRPr lang="en-AU" altLang="en-US">
              <a:solidFill>
                <a:srgbClr val="333333"/>
              </a:solidFill>
            </a:endParaRPr>
          </a:p>
        </p:txBody>
      </p:sp>
      <p:pic>
        <p:nvPicPr>
          <p:cNvPr id="4098" name="Chart 1">
            <a:extLst>
              <a:ext uri="{FF2B5EF4-FFF2-40B4-BE49-F238E27FC236}">
                <a16:creationId xmlns:a16="http://schemas.microsoft.com/office/drawing/2014/main" id="{34821F9A-B51D-4F06-8E62-C666594DFBD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96752"/>
            <a:ext cx="5832649"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396783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395288" y="115888"/>
            <a:ext cx="8353425" cy="937790"/>
          </a:xfrm>
        </p:spPr>
        <p:txBody>
          <a:bodyPr>
            <a:noAutofit/>
          </a:bodyPr>
          <a:lstStyle/>
          <a:p>
            <a:br>
              <a:rPr lang="en-AU" altLang="en-US" sz="2800" dirty="0"/>
            </a:br>
            <a:br>
              <a:rPr lang="en-AU" altLang="en-US" sz="2800" dirty="0"/>
            </a:br>
            <a:r>
              <a:rPr lang="en-AU" altLang="en-US" sz="2800" dirty="0"/>
              <a:t>QHVSS staff – client related activity – Sept 2019 to Sept 2020</a:t>
            </a:r>
            <a:endParaRPr altLang="en-US" sz="2800" dirty="0"/>
          </a:p>
        </p:txBody>
      </p:sp>
      <p:sp>
        <p:nvSpPr>
          <p:cNvPr id="9219" name="Content Placeholder 6"/>
          <p:cNvSpPr>
            <a:spLocks noGrp="1"/>
          </p:cNvSpPr>
          <p:nvPr>
            <p:ph idx="1"/>
          </p:nvPr>
        </p:nvSpPr>
        <p:spPr>
          <a:xfrm>
            <a:off x="2874293" y="3397076"/>
            <a:ext cx="8353425" cy="5184353"/>
          </a:xfrm>
        </p:spPr>
        <p:txBody>
          <a:bodyPr/>
          <a:lstStyle/>
          <a:p>
            <a:endParaRPr lang="en-AU" altLang="en-US" sz="2800" dirty="0"/>
          </a:p>
          <a:p>
            <a:pPr marL="0" indent="0">
              <a:buNone/>
            </a:pPr>
            <a:endParaRPr lang="en-AU" altLang="en-US" sz="2800" dirty="0"/>
          </a:p>
        </p:txBody>
      </p:sp>
      <p:sp>
        <p:nvSpPr>
          <p:cNvPr id="9221"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922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0832D9D-40DA-4C0D-8D5C-FFB4DC18653D}" type="slidenum">
              <a:rPr lang="en-AU" altLang="en-US">
                <a:solidFill>
                  <a:srgbClr val="333333"/>
                </a:solidFill>
              </a:rPr>
              <a:pPr fontAlgn="base">
                <a:spcBef>
                  <a:spcPct val="0"/>
                </a:spcBef>
                <a:spcAft>
                  <a:spcPct val="0"/>
                </a:spcAft>
              </a:pPr>
              <a:t>11</a:t>
            </a:fld>
            <a:endParaRPr lang="en-AU" altLang="en-US">
              <a:solidFill>
                <a:srgbClr val="333333"/>
              </a:solidFill>
            </a:endParaRPr>
          </a:p>
        </p:txBody>
      </p:sp>
      <p:pic>
        <p:nvPicPr>
          <p:cNvPr id="5122" name="Chart 1">
            <a:extLst>
              <a:ext uri="{FF2B5EF4-FFF2-40B4-BE49-F238E27FC236}">
                <a16:creationId xmlns:a16="http://schemas.microsoft.com/office/drawing/2014/main" id="{CD649FDE-EB46-4D88-BE4F-E7B6F475F75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96752"/>
            <a:ext cx="5904657"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26013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395288" y="115888"/>
            <a:ext cx="8353425" cy="937790"/>
          </a:xfrm>
        </p:spPr>
        <p:txBody>
          <a:bodyPr>
            <a:noAutofit/>
          </a:bodyPr>
          <a:lstStyle/>
          <a:p>
            <a:br>
              <a:rPr lang="en-AU" altLang="en-US" sz="2800" dirty="0"/>
            </a:br>
            <a:br>
              <a:rPr lang="en-AU" altLang="en-US" sz="2800" dirty="0"/>
            </a:br>
            <a:r>
              <a:rPr lang="en-AU" altLang="en-US" sz="2800" dirty="0"/>
              <a:t>Information Notices – 2014 to 2020</a:t>
            </a:r>
            <a:endParaRPr altLang="en-US" sz="2800" dirty="0"/>
          </a:p>
        </p:txBody>
      </p:sp>
      <p:sp>
        <p:nvSpPr>
          <p:cNvPr id="9219" name="Content Placeholder 6"/>
          <p:cNvSpPr>
            <a:spLocks noGrp="1"/>
          </p:cNvSpPr>
          <p:nvPr>
            <p:ph idx="1"/>
          </p:nvPr>
        </p:nvSpPr>
        <p:spPr>
          <a:xfrm>
            <a:off x="2874293" y="3397076"/>
            <a:ext cx="8353425" cy="5184353"/>
          </a:xfrm>
        </p:spPr>
        <p:txBody>
          <a:bodyPr/>
          <a:lstStyle/>
          <a:p>
            <a:endParaRPr lang="en-AU" altLang="en-US" sz="2800" dirty="0"/>
          </a:p>
          <a:p>
            <a:pPr marL="0" indent="0">
              <a:buNone/>
            </a:pPr>
            <a:endParaRPr lang="en-AU" altLang="en-US" sz="2800" dirty="0"/>
          </a:p>
        </p:txBody>
      </p:sp>
      <p:sp>
        <p:nvSpPr>
          <p:cNvPr id="9221"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922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0832D9D-40DA-4C0D-8D5C-FFB4DC18653D}" type="slidenum">
              <a:rPr lang="en-AU" altLang="en-US">
                <a:solidFill>
                  <a:srgbClr val="333333"/>
                </a:solidFill>
              </a:rPr>
              <a:pPr fontAlgn="base">
                <a:spcBef>
                  <a:spcPct val="0"/>
                </a:spcBef>
                <a:spcAft>
                  <a:spcPct val="0"/>
                </a:spcAft>
              </a:pPr>
              <a:t>12</a:t>
            </a:fld>
            <a:endParaRPr lang="en-AU" altLang="en-US">
              <a:solidFill>
                <a:srgbClr val="333333"/>
              </a:solidFill>
            </a:endParaRPr>
          </a:p>
        </p:txBody>
      </p:sp>
      <p:graphicFrame>
        <p:nvGraphicFramePr>
          <p:cNvPr id="7" name="Chart 6">
            <a:extLst>
              <a:ext uri="{FF2B5EF4-FFF2-40B4-BE49-F238E27FC236}">
                <a16:creationId xmlns:a16="http://schemas.microsoft.com/office/drawing/2014/main" id="{E1359685-61B1-475B-8519-DF47BAE67601}"/>
              </a:ext>
            </a:extLst>
          </p:cNvPr>
          <p:cNvGraphicFramePr/>
          <p:nvPr/>
        </p:nvGraphicFramePr>
        <p:xfrm>
          <a:off x="1895475" y="1652587"/>
          <a:ext cx="5353050" cy="3552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461297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395288" y="115888"/>
            <a:ext cx="8353425" cy="937790"/>
          </a:xfrm>
        </p:spPr>
        <p:txBody>
          <a:bodyPr>
            <a:noAutofit/>
          </a:bodyPr>
          <a:lstStyle/>
          <a:p>
            <a:br>
              <a:rPr lang="en-AU" altLang="en-US" sz="2800" dirty="0"/>
            </a:br>
            <a:br>
              <a:rPr lang="en-AU" altLang="en-US" sz="2800" dirty="0"/>
            </a:br>
            <a:r>
              <a:rPr lang="en-AU" altLang="en-US" sz="2800" dirty="0"/>
              <a:t>Notifications – 2014 to 2020</a:t>
            </a:r>
            <a:endParaRPr altLang="en-US" sz="2800" dirty="0"/>
          </a:p>
        </p:txBody>
      </p:sp>
      <p:sp>
        <p:nvSpPr>
          <p:cNvPr id="9219" name="Content Placeholder 6"/>
          <p:cNvSpPr>
            <a:spLocks noGrp="1"/>
          </p:cNvSpPr>
          <p:nvPr>
            <p:ph idx="1"/>
          </p:nvPr>
        </p:nvSpPr>
        <p:spPr>
          <a:xfrm>
            <a:off x="2874293" y="3397076"/>
            <a:ext cx="8353425" cy="5184353"/>
          </a:xfrm>
        </p:spPr>
        <p:txBody>
          <a:bodyPr/>
          <a:lstStyle/>
          <a:p>
            <a:endParaRPr lang="en-AU" altLang="en-US" sz="2800" dirty="0"/>
          </a:p>
          <a:p>
            <a:pPr marL="0" indent="0">
              <a:buNone/>
            </a:pPr>
            <a:endParaRPr lang="en-AU" altLang="en-US" sz="2800" dirty="0"/>
          </a:p>
        </p:txBody>
      </p:sp>
      <p:sp>
        <p:nvSpPr>
          <p:cNvPr id="9221"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922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0832D9D-40DA-4C0D-8D5C-FFB4DC18653D}" type="slidenum">
              <a:rPr lang="en-AU" altLang="en-US">
                <a:solidFill>
                  <a:srgbClr val="333333"/>
                </a:solidFill>
              </a:rPr>
              <a:pPr fontAlgn="base">
                <a:spcBef>
                  <a:spcPct val="0"/>
                </a:spcBef>
                <a:spcAft>
                  <a:spcPct val="0"/>
                </a:spcAft>
              </a:pPr>
              <a:t>13</a:t>
            </a:fld>
            <a:endParaRPr lang="en-AU" altLang="en-US">
              <a:solidFill>
                <a:srgbClr val="333333"/>
              </a:solidFill>
            </a:endParaRPr>
          </a:p>
        </p:txBody>
      </p:sp>
      <p:graphicFrame>
        <p:nvGraphicFramePr>
          <p:cNvPr id="8" name="Chart 7">
            <a:extLst>
              <a:ext uri="{FF2B5EF4-FFF2-40B4-BE49-F238E27FC236}">
                <a16:creationId xmlns:a16="http://schemas.microsoft.com/office/drawing/2014/main" id="{087C8244-DF94-4544-95C3-91F328CC9547}"/>
              </a:ext>
            </a:extLst>
          </p:cNvPr>
          <p:cNvGraphicFramePr/>
          <p:nvPr/>
        </p:nvGraphicFramePr>
        <p:xfrm>
          <a:off x="1964690" y="1714500"/>
          <a:ext cx="5214620" cy="342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219451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395288" y="115888"/>
            <a:ext cx="8353425" cy="720723"/>
          </a:xfrm>
        </p:spPr>
        <p:txBody>
          <a:bodyPr>
            <a:noAutofit/>
          </a:bodyPr>
          <a:lstStyle/>
          <a:p>
            <a:br>
              <a:rPr lang="en-AU" altLang="en-US" sz="2800" dirty="0"/>
            </a:br>
            <a:r>
              <a:rPr lang="en-AU" altLang="en-US" sz="2800" dirty="0"/>
              <a:t>Mental Health Act 2016</a:t>
            </a:r>
            <a:endParaRPr altLang="en-US" sz="2800" dirty="0"/>
          </a:p>
        </p:txBody>
      </p:sp>
      <p:sp>
        <p:nvSpPr>
          <p:cNvPr id="9219" name="Content Placeholder 6"/>
          <p:cNvSpPr>
            <a:spLocks noGrp="1"/>
          </p:cNvSpPr>
          <p:nvPr>
            <p:ph idx="1"/>
          </p:nvPr>
        </p:nvSpPr>
        <p:spPr>
          <a:xfrm>
            <a:off x="395288" y="1196975"/>
            <a:ext cx="8353425" cy="4824413"/>
          </a:xfrm>
        </p:spPr>
        <p:txBody>
          <a:bodyPr/>
          <a:lstStyle/>
          <a:p>
            <a:r>
              <a:rPr lang="en-AU" altLang="en-US" sz="2800" dirty="0"/>
              <a:t>Chapter 1, Part 6 Principles for Victims and others</a:t>
            </a:r>
          </a:p>
          <a:p>
            <a:endParaRPr lang="en-AU" altLang="en-US" sz="2800" dirty="0"/>
          </a:p>
        </p:txBody>
      </p:sp>
      <p:sp>
        <p:nvSpPr>
          <p:cNvPr id="9221"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922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0832D9D-40DA-4C0D-8D5C-FFB4DC18653D}" type="slidenum">
              <a:rPr lang="en-AU" altLang="en-US">
                <a:solidFill>
                  <a:srgbClr val="333333"/>
                </a:solidFill>
              </a:rPr>
              <a:pPr fontAlgn="base">
                <a:spcBef>
                  <a:spcPct val="0"/>
                </a:spcBef>
                <a:spcAft>
                  <a:spcPct val="0"/>
                </a:spcAft>
              </a:pPr>
              <a:t>14</a:t>
            </a:fld>
            <a:endParaRPr lang="en-AU" altLang="en-US">
              <a:solidFill>
                <a:srgbClr val="333333"/>
              </a:solidFill>
            </a:endParaRPr>
          </a:p>
        </p:txBody>
      </p:sp>
      <p:pic>
        <p:nvPicPr>
          <p:cNvPr id="2" name="Picture 1">
            <a:extLst>
              <a:ext uri="{FF2B5EF4-FFF2-40B4-BE49-F238E27FC236}">
                <a16:creationId xmlns:a16="http://schemas.microsoft.com/office/drawing/2014/main" id="{76B9AA0F-0B53-42DD-98EE-307BDA4E4880}"/>
              </a:ext>
            </a:extLst>
          </p:cNvPr>
          <p:cNvPicPr>
            <a:picLocks noChangeAspect="1"/>
          </p:cNvPicPr>
          <p:nvPr/>
        </p:nvPicPr>
        <p:blipFill>
          <a:blip r:embed="rId2"/>
          <a:stretch>
            <a:fillRect/>
          </a:stretch>
        </p:blipFill>
        <p:spPr>
          <a:xfrm>
            <a:off x="2195736" y="2060849"/>
            <a:ext cx="4464496" cy="3960540"/>
          </a:xfrm>
          <a:prstGeom prst="rect">
            <a:avLst/>
          </a:prstGeom>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395288" y="115888"/>
            <a:ext cx="8353425" cy="1224880"/>
          </a:xfrm>
        </p:spPr>
        <p:txBody>
          <a:bodyPr>
            <a:noAutofit/>
          </a:bodyPr>
          <a:lstStyle/>
          <a:p>
            <a:r>
              <a:rPr lang="en-AU" altLang="en-US" sz="2800" dirty="0"/>
              <a:t>Chapter 1, Part 6 Principles for Victims and others</a:t>
            </a:r>
            <a:endParaRPr altLang="en-US" sz="2800" dirty="0"/>
          </a:p>
        </p:txBody>
      </p:sp>
      <p:sp>
        <p:nvSpPr>
          <p:cNvPr id="9219" name="Content Placeholder 6"/>
          <p:cNvSpPr>
            <a:spLocks noGrp="1"/>
          </p:cNvSpPr>
          <p:nvPr>
            <p:ph idx="1"/>
          </p:nvPr>
        </p:nvSpPr>
        <p:spPr>
          <a:xfrm>
            <a:off x="395288" y="1196975"/>
            <a:ext cx="8353425" cy="5184353"/>
          </a:xfrm>
        </p:spPr>
        <p:txBody>
          <a:bodyPr/>
          <a:lstStyle/>
          <a:p>
            <a:endParaRPr lang="en-AU" altLang="en-US" sz="2800" dirty="0"/>
          </a:p>
          <a:p>
            <a:pPr marL="514350" indent="-514350">
              <a:buAutoNum type="alphaLcParenBoth"/>
            </a:pPr>
            <a:r>
              <a:rPr lang="en-AU" altLang="en-US" sz="2800" dirty="0"/>
              <a:t>t</a:t>
            </a:r>
            <a:r>
              <a:rPr lang="en-AU" altLang="en-US" sz="2400" dirty="0"/>
              <a:t>he physical, psychological, and emotional harm caused to the victim by an unlawful act must be recognised with compassion</a:t>
            </a:r>
          </a:p>
          <a:p>
            <a:pPr marL="514350" indent="-514350">
              <a:buAutoNum type="alphaLcParenBoth"/>
            </a:pPr>
            <a:r>
              <a:rPr lang="en-AU" altLang="en-US" sz="2400" dirty="0"/>
              <a:t>the benefits of counselling, advice on the nature of proceedings under this Act and other support services to the recovery of the victims from the harm caused by the unlawful act must be recognised</a:t>
            </a:r>
          </a:p>
          <a:p>
            <a:pPr marL="514350" indent="-514350">
              <a:buAutoNum type="alphaLcParenBoth"/>
            </a:pPr>
            <a:r>
              <a:rPr lang="en-AU" altLang="en-US" sz="2400" dirty="0"/>
              <a:t>the benefit to the victim of being advised in a timely way of proceedings under the Act against a person in relation to the unlawful act must be recognised</a:t>
            </a:r>
          </a:p>
          <a:p>
            <a:endParaRPr lang="en-AU" altLang="en-US" sz="2800" dirty="0"/>
          </a:p>
        </p:txBody>
      </p:sp>
      <p:sp>
        <p:nvSpPr>
          <p:cNvPr id="9221"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922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0832D9D-40DA-4C0D-8D5C-FFB4DC18653D}" type="slidenum">
              <a:rPr lang="en-AU" altLang="en-US">
                <a:solidFill>
                  <a:srgbClr val="333333"/>
                </a:solidFill>
              </a:rPr>
              <a:pPr fontAlgn="base">
                <a:spcBef>
                  <a:spcPct val="0"/>
                </a:spcBef>
                <a:spcAft>
                  <a:spcPct val="0"/>
                </a:spcAft>
              </a:pPr>
              <a:t>15</a:t>
            </a:fld>
            <a:endParaRPr lang="en-AU" altLang="en-US">
              <a:solidFill>
                <a:srgbClr val="333333"/>
              </a:solidFill>
            </a:endParaRPr>
          </a:p>
        </p:txBody>
      </p:sp>
    </p:spTree>
    <p:extLst>
      <p:ext uri="{BB962C8B-B14F-4D97-AF65-F5344CB8AC3E}">
        <p14:creationId xmlns:p14="http://schemas.microsoft.com/office/powerpoint/2010/main" val="230398081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395288" y="115888"/>
            <a:ext cx="8353425" cy="1224880"/>
          </a:xfrm>
        </p:spPr>
        <p:txBody>
          <a:bodyPr>
            <a:noAutofit/>
          </a:bodyPr>
          <a:lstStyle/>
          <a:p>
            <a:r>
              <a:rPr lang="en-AU" altLang="en-US" sz="2800" dirty="0"/>
              <a:t>Chapter 1, Part 6 Principles for Victims and others</a:t>
            </a:r>
            <a:endParaRPr altLang="en-US" sz="2800" dirty="0"/>
          </a:p>
        </p:txBody>
      </p:sp>
      <p:sp>
        <p:nvSpPr>
          <p:cNvPr id="9219" name="Content Placeholder 6"/>
          <p:cNvSpPr>
            <a:spLocks noGrp="1"/>
          </p:cNvSpPr>
          <p:nvPr>
            <p:ph idx="1"/>
          </p:nvPr>
        </p:nvSpPr>
        <p:spPr>
          <a:xfrm>
            <a:off x="395288" y="1628800"/>
            <a:ext cx="8353425" cy="4752528"/>
          </a:xfrm>
        </p:spPr>
        <p:txBody>
          <a:bodyPr/>
          <a:lstStyle/>
          <a:p>
            <a:pPr marL="0" indent="0">
              <a:buNone/>
            </a:pPr>
            <a:r>
              <a:rPr lang="en-AU" altLang="en-US" sz="2400" dirty="0"/>
              <a:t>(d) 	the benefits to the victims of the timely completion of 	proceedings against a person in relation to the 	unlawful act must be recognised</a:t>
            </a:r>
          </a:p>
          <a:p>
            <a:pPr marL="0" indent="0">
              <a:buNone/>
            </a:pPr>
            <a:r>
              <a:rPr lang="en-AU" altLang="en-US" sz="2400" dirty="0"/>
              <a:t>(e)	the benefits to the victim of being advised in a timely 	way of a decision to allow a person to be treated in the 	community must be recognised</a:t>
            </a:r>
          </a:p>
          <a:p>
            <a:pPr marL="0" indent="0">
              <a:buNone/>
            </a:pPr>
            <a:r>
              <a:rPr lang="en-AU" altLang="en-US" sz="2400" dirty="0"/>
              <a:t>(f) 	the benefits to the victim of being given the opportunity 	to express the victim’s views on the impact of the 	unlawful act to decision making entities under this Act 	must be recognised</a:t>
            </a:r>
          </a:p>
        </p:txBody>
      </p:sp>
      <p:sp>
        <p:nvSpPr>
          <p:cNvPr id="9221"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922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0832D9D-40DA-4C0D-8D5C-FFB4DC18653D}" type="slidenum">
              <a:rPr lang="en-AU" altLang="en-US">
                <a:solidFill>
                  <a:srgbClr val="333333"/>
                </a:solidFill>
              </a:rPr>
              <a:pPr fontAlgn="base">
                <a:spcBef>
                  <a:spcPct val="0"/>
                </a:spcBef>
                <a:spcAft>
                  <a:spcPct val="0"/>
                </a:spcAft>
              </a:pPr>
              <a:t>16</a:t>
            </a:fld>
            <a:endParaRPr lang="en-AU" altLang="en-US">
              <a:solidFill>
                <a:srgbClr val="333333"/>
              </a:solidFill>
            </a:endParaRPr>
          </a:p>
        </p:txBody>
      </p:sp>
    </p:spTree>
    <p:extLst>
      <p:ext uri="{BB962C8B-B14F-4D97-AF65-F5344CB8AC3E}">
        <p14:creationId xmlns:p14="http://schemas.microsoft.com/office/powerpoint/2010/main" val="333980429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395288" y="115888"/>
            <a:ext cx="8353425" cy="1224880"/>
          </a:xfrm>
        </p:spPr>
        <p:txBody>
          <a:bodyPr>
            <a:noAutofit/>
          </a:bodyPr>
          <a:lstStyle/>
          <a:p>
            <a:r>
              <a:rPr lang="en-AU" altLang="en-US" sz="2800" dirty="0"/>
              <a:t>Chapter 1, Part 7  Regard to principles</a:t>
            </a:r>
            <a:endParaRPr altLang="en-US" sz="2800" dirty="0"/>
          </a:p>
        </p:txBody>
      </p:sp>
      <p:sp>
        <p:nvSpPr>
          <p:cNvPr id="9219" name="Content Placeholder 6"/>
          <p:cNvSpPr>
            <a:spLocks noGrp="1"/>
          </p:cNvSpPr>
          <p:nvPr>
            <p:ph idx="1"/>
          </p:nvPr>
        </p:nvSpPr>
        <p:spPr>
          <a:xfrm>
            <a:off x="395288" y="1196975"/>
            <a:ext cx="8353425" cy="5184353"/>
          </a:xfrm>
        </p:spPr>
        <p:txBody>
          <a:bodyPr/>
          <a:lstStyle/>
          <a:p>
            <a:endParaRPr lang="en-AU" altLang="en-US" sz="2800" dirty="0"/>
          </a:p>
          <a:p>
            <a:pPr marL="0" indent="0">
              <a:buNone/>
            </a:pPr>
            <a:r>
              <a:rPr lang="en-AU" altLang="en-US" sz="2800" dirty="0"/>
              <a:t>In performing a function or exercising a power under this Act, a person is to have regard to the principles mentioned in Part 5 and 6. </a:t>
            </a:r>
          </a:p>
        </p:txBody>
      </p:sp>
      <p:sp>
        <p:nvSpPr>
          <p:cNvPr id="9221"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922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0832D9D-40DA-4C0D-8D5C-FFB4DC18653D}" type="slidenum">
              <a:rPr lang="en-AU" altLang="en-US">
                <a:solidFill>
                  <a:srgbClr val="333333"/>
                </a:solidFill>
              </a:rPr>
              <a:pPr fontAlgn="base">
                <a:spcBef>
                  <a:spcPct val="0"/>
                </a:spcBef>
                <a:spcAft>
                  <a:spcPct val="0"/>
                </a:spcAft>
              </a:pPr>
              <a:t>17</a:t>
            </a:fld>
            <a:endParaRPr lang="en-AU" altLang="en-US">
              <a:solidFill>
                <a:srgbClr val="333333"/>
              </a:solidFill>
            </a:endParaRPr>
          </a:p>
        </p:txBody>
      </p:sp>
    </p:spTree>
    <p:extLst>
      <p:ext uri="{BB962C8B-B14F-4D97-AF65-F5344CB8AC3E}">
        <p14:creationId xmlns:p14="http://schemas.microsoft.com/office/powerpoint/2010/main" val="252674711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8"/>
          <p:cNvSpPr>
            <a:spLocks noGrp="1"/>
          </p:cNvSpPr>
          <p:nvPr>
            <p:ph sz="half" idx="1"/>
          </p:nvPr>
        </p:nvSpPr>
        <p:spPr>
          <a:xfrm>
            <a:off x="395288" y="1196975"/>
            <a:ext cx="3455987" cy="4824413"/>
          </a:xfrm>
        </p:spPr>
        <p:txBody>
          <a:bodyPr/>
          <a:lstStyle/>
          <a:p>
            <a:r>
              <a:rPr lang="en-AU" altLang="en-US" sz="2400" dirty="0"/>
              <a:t>Provides for victims (close relative, or others) can apply to the Chief Psychiatrist for specific information</a:t>
            </a:r>
          </a:p>
          <a:p>
            <a:pPr marL="0" indent="0">
              <a:buNone/>
            </a:pPr>
            <a:endParaRPr lang="en-AU" altLang="en-US" sz="2400" dirty="0"/>
          </a:p>
          <a:p>
            <a:r>
              <a:rPr lang="en-AU" altLang="en-US" sz="2400" dirty="0"/>
              <a:t> (differs to MHA2000 where the application was to the MHRT with no timeframe</a:t>
            </a:r>
            <a:r>
              <a:rPr lang="en-AU" altLang="en-US" dirty="0"/>
              <a:t>)</a:t>
            </a:r>
          </a:p>
        </p:txBody>
      </p:sp>
      <p:sp>
        <p:nvSpPr>
          <p:cNvPr id="10243" name="Title 5"/>
          <p:cNvSpPr>
            <a:spLocks noGrp="1"/>
          </p:cNvSpPr>
          <p:nvPr>
            <p:ph type="title"/>
          </p:nvPr>
        </p:nvSpPr>
        <p:spPr/>
        <p:txBody>
          <a:bodyPr/>
          <a:lstStyle/>
          <a:p>
            <a:r>
              <a:rPr lang="en-AU" altLang="en-US" sz="2400" dirty="0"/>
              <a:t>Section 27 Information Notices </a:t>
            </a:r>
          </a:p>
        </p:txBody>
      </p:sp>
      <p:sp>
        <p:nvSpPr>
          <p:cNvPr id="10244"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102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7386F95-96BF-4D3A-A912-ED33835AA95E}" type="slidenum">
              <a:rPr lang="en-AU" altLang="en-US">
                <a:solidFill>
                  <a:srgbClr val="333333"/>
                </a:solidFill>
              </a:rPr>
              <a:pPr fontAlgn="base">
                <a:spcBef>
                  <a:spcPct val="0"/>
                </a:spcBef>
                <a:spcAft>
                  <a:spcPct val="0"/>
                </a:spcAft>
              </a:pPr>
              <a:t>18</a:t>
            </a:fld>
            <a:endParaRPr lang="en-AU" altLang="en-US">
              <a:solidFill>
                <a:srgbClr val="333333"/>
              </a:solidFill>
            </a:endParaRPr>
          </a:p>
        </p:txBody>
      </p:sp>
      <p:sp>
        <p:nvSpPr>
          <p:cNvPr id="2" name="Content Placeholder 1">
            <a:extLst>
              <a:ext uri="{FF2B5EF4-FFF2-40B4-BE49-F238E27FC236}">
                <a16:creationId xmlns:a16="http://schemas.microsoft.com/office/drawing/2014/main" id="{83F75006-1BA1-46E2-8B94-892CC16C0F60}"/>
              </a:ext>
            </a:extLst>
          </p:cNvPr>
          <p:cNvSpPr>
            <a:spLocks noGrp="1"/>
          </p:cNvSpPr>
          <p:nvPr>
            <p:ph sz="half" idx="2"/>
          </p:nvPr>
        </p:nvSpPr>
        <p:spPr>
          <a:xfrm>
            <a:off x="4572000" y="1162578"/>
            <a:ext cx="4032256" cy="4824536"/>
          </a:xfrm>
        </p:spPr>
        <p:txBody>
          <a:bodyPr>
            <a:normAutofit/>
          </a:bodyPr>
          <a:lstStyle/>
          <a:p>
            <a:pPr marL="0" indent="0">
              <a:buNone/>
            </a:pPr>
            <a:r>
              <a:rPr lang="en-AU" sz="2400" b="1" dirty="0"/>
              <a:t>Benefit?</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8"/>
          <p:cNvSpPr>
            <a:spLocks noGrp="1"/>
          </p:cNvSpPr>
          <p:nvPr>
            <p:ph sz="half" idx="1"/>
          </p:nvPr>
        </p:nvSpPr>
        <p:spPr>
          <a:xfrm>
            <a:off x="395288" y="1196975"/>
            <a:ext cx="3455987" cy="4824413"/>
          </a:xfrm>
        </p:spPr>
        <p:txBody>
          <a:bodyPr>
            <a:normAutofit/>
          </a:bodyPr>
          <a:lstStyle/>
          <a:p>
            <a:r>
              <a:rPr lang="en-AU" altLang="en-US" sz="2400" dirty="0"/>
              <a:t>MHRT is to have regard to a VIS</a:t>
            </a:r>
          </a:p>
          <a:p>
            <a:endParaRPr lang="en-AU" altLang="en-US" sz="2400" dirty="0"/>
          </a:p>
          <a:p>
            <a:r>
              <a:rPr lang="en-AU" altLang="en-US" sz="2400" dirty="0"/>
              <a:t>Victims can update their VIS at their own discretion</a:t>
            </a:r>
          </a:p>
        </p:txBody>
      </p:sp>
      <p:sp>
        <p:nvSpPr>
          <p:cNvPr id="10243" name="Title 5"/>
          <p:cNvSpPr>
            <a:spLocks noGrp="1"/>
          </p:cNvSpPr>
          <p:nvPr>
            <p:ph type="title"/>
          </p:nvPr>
        </p:nvSpPr>
        <p:spPr/>
        <p:txBody>
          <a:bodyPr/>
          <a:lstStyle/>
          <a:p>
            <a:r>
              <a:rPr lang="en-AU" altLang="en-US" sz="2400" dirty="0"/>
              <a:t>Section 530 MHRT Reviews – VIS submissions and considerations </a:t>
            </a:r>
          </a:p>
        </p:txBody>
      </p:sp>
      <p:sp>
        <p:nvSpPr>
          <p:cNvPr id="10244"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102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7386F95-96BF-4D3A-A912-ED33835AA95E}" type="slidenum">
              <a:rPr lang="en-AU" altLang="en-US">
                <a:solidFill>
                  <a:srgbClr val="333333"/>
                </a:solidFill>
              </a:rPr>
              <a:pPr fontAlgn="base">
                <a:spcBef>
                  <a:spcPct val="0"/>
                </a:spcBef>
                <a:spcAft>
                  <a:spcPct val="0"/>
                </a:spcAft>
              </a:pPr>
              <a:t>19</a:t>
            </a:fld>
            <a:endParaRPr lang="en-AU" altLang="en-US">
              <a:solidFill>
                <a:srgbClr val="333333"/>
              </a:solidFill>
            </a:endParaRPr>
          </a:p>
        </p:txBody>
      </p:sp>
      <p:sp>
        <p:nvSpPr>
          <p:cNvPr id="2" name="Content Placeholder 1">
            <a:extLst>
              <a:ext uri="{FF2B5EF4-FFF2-40B4-BE49-F238E27FC236}">
                <a16:creationId xmlns:a16="http://schemas.microsoft.com/office/drawing/2014/main" id="{83F75006-1BA1-46E2-8B94-892CC16C0F60}"/>
              </a:ext>
            </a:extLst>
          </p:cNvPr>
          <p:cNvSpPr>
            <a:spLocks noGrp="1"/>
          </p:cNvSpPr>
          <p:nvPr>
            <p:ph sz="half" idx="2"/>
          </p:nvPr>
        </p:nvSpPr>
        <p:spPr/>
        <p:txBody>
          <a:bodyPr/>
          <a:lstStyle/>
          <a:p>
            <a:pPr marL="0" indent="0">
              <a:buNone/>
            </a:pPr>
            <a:r>
              <a:rPr lang="en-AU" sz="2400" b="1" dirty="0"/>
              <a:t>Benefit?</a:t>
            </a:r>
          </a:p>
          <a:p>
            <a:r>
              <a:rPr lang="en-AU" dirty="0"/>
              <a:t>Choice for victims about submitting a new VIS, or leave their existing VIS to be considered</a:t>
            </a:r>
          </a:p>
          <a:p>
            <a:r>
              <a:rPr lang="en-AU" dirty="0"/>
              <a:t>Victims re-assured that current process results in their concerns being considered at each review</a:t>
            </a:r>
          </a:p>
        </p:txBody>
      </p:sp>
    </p:spTree>
    <p:extLst>
      <p:ext uri="{BB962C8B-B14F-4D97-AF65-F5344CB8AC3E}">
        <p14:creationId xmlns:p14="http://schemas.microsoft.com/office/powerpoint/2010/main" val="315732485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288" y="115888"/>
            <a:ext cx="8353425" cy="1325386"/>
          </a:xfrm>
        </p:spPr>
        <p:txBody>
          <a:bodyPr>
            <a:normAutofit/>
          </a:bodyPr>
          <a:lstStyle/>
          <a:p>
            <a:pPr algn="ctr"/>
            <a:r>
              <a:rPr lang="en-AU" altLang="en-US" sz="3200" dirty="0"/>
              <a:t>What is the road for victims &amp; families in the forensic mental health system?</a:t>
            </a:r>
            <a:endParaRPr altLang="en-US" sz="3200" dirty="0"/>
          </a:p>
        </p:txBody>
      </p:sp>
      <p:sp>
        <p:nvSpPr>
          <p:cNvPr id="8195" name="Content Placeholder 2"/>
          <p:cNvSpPr>
            <a:spLocks noGrp="1"/>
          </p:cNvSpPr>
          <p:nvPr>
            <p:ph idx="1"/>
          </p:nvPr>
        </p:nvSpPr>
        <p:spPr>
          <a:xfrm>
            <a:off x="395288" y="1196975"/>
            <a:ext cx="8353425" cy="4824413"/>
          </a:xfrm>
        </p:spPr>
        <p:txBody>
          <a:bodyPr/>
          <a:lstStyle/>
          <a:p>
            <a:endParaRPr lang="en-AU" altLang="en-US" dirty="0"/>
          </a:p>
          <a:p>
            <a:endParaRPr lang="en-US" altLang="en-US" dirty="0"/>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dirty="0">
                <a:solidFill>
                  <a:srgbClr val="333333"/>
                </a:solidFill>
              </a:rPr>
              <a:t>  February 2021</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041369B-ED1C-41ED-851B-C057422FFC08}" type="slidenum">
              <a:rPr lang="en-AU" altLang="en-US">
                <a:solidFill>
                  <a:srgbClr val="333333"/>
                </a:solidFill>
              </a:rPr>
              <a:pPr fontAlgn="base">
                <a:spcBef>
                  <a:spcPct val="0"/>
                </a:spcBef>
                <a:spcAft>
                  <a:spcPct val="0"/>
                </a:spcAft>
              </a:pPr>
              <a:t>2</a:t>
            </a:fld>
            <a:endParaRPr lang="en-AU" altLang="en-US">
              <a:solidFill>
                <a:srgbClr val="333333"/>
              </a:solidFill>
            </a:endParaRPr>
          </a:p>
        </p:txBody>
      </p:sp>
      <p:pic>
        <p:nvPicPr>
          <p:cNvPr id="2" name="Picture 1">
            <a:extLst>
              <a:ext uri="{FF2B5EF4-FFF2-40B4-BE49-F238E27FC236}">
                <a16:creationId xmlns:a16="http://schemas.microsoft.com/office/drawing/2014/main" id="{64989652-D1A1-4E16-8393-856C9292DCEF}"/>
              </a:ext>
            </a:extLst>
          </p:cNvPr>
          <p:cNvPicPr>
            <a:picLocks noChangeAspect="1"/>
          </p:cNvPicPr>
          <p:nvPr/>
        </p:nvPicPr>
        <p:blipFill>
          <a:blip r:embed="rId2"/>
          <a:stretch>
            <a:fillRect/>
          </a:stretch>
        </p:blipFill>
        <p:spPr>
          <a:xfrm rot="5400000">
            <a:off x="2533671" y="1318666"/>
            <a:ext cx="4076653" cy="4896543"/>
          </a:xfrm>
          <a:prstGeom prst="rect">
            <a:avLst/>
          </a:prstGeom>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8"/>
          <p:cNvSpPr>
            <a:spLocks noGrp="1"/>
          </p:cNvSpPr>
          <p:nvPr>
            <p:ph sz="half" idx="1"/>
          </p:nvPr>
        </p:nvSpPr>
        <p:spPr>
          <a:xfrm>
            <a:off x="395288" y="1196975"/>
            <a:ext cx="3455987" cy="4824413"/>
          </a:xfrm>
        </p:spPr>
        <p:txBody>
          <a:bodyPr>
            <a:normAutofit/>
          </a:bodyPr>
          <a:lstStyle/>
          <a:p>
            <a:r>
              <a:rPr lang="en-AU" altLang="en-US" sz="2400" dirty="0"/>
              <a:t>The MHC &amp; MHRT must not disclose a VIS to the person subject to the reference</a:t>
            </a:r>
          </a:p>
          <a:p>
            <a:r>
              <a:rPr lang="en-AU" altLang="en-US" sz="2400" dirty="0"/>
              <a:t>Victim can ask for it to be disclosed to the person who harmed them, but Tribunal can  decide that disclosure will adversely affect the health and wellbeing of the person</a:t>
            </a:r>
          </a:p>
        </p:txBody>
      </p:sp>
      <p:sp>
        <p:nvSpPr>
          <p:cNvPr id="10243" name="Title 5"/>
          <p:cNvSpPr>
            <a:spLocks noGrp="1"/>
          </p:cNvSpPr>
          <p:nvPr>
            <p:ph type="title"/>
          </p:nvPr>
        </p:nvSpPr>
        <p:spPr/>
        <p:txBody>
          <a:bodyPr/>
          <a:lstStyle/>
          <a:p>
            <a:r>
              <a:rPr lang="en-AU" altLang="en-US" sz="2400" dirty="0"/>
              <a:t>Section 164 and 743 – restriction on disclosing VIS at MHC and MHRT </a:t>
            </a:r>
          </a:p>
        </p:txBody>
      </p:sp>
      <p:sp>
        <p:nvSpPr>
          <p:cNvPr id="10244"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102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7386F95-96BF-4D3A-A912-ED33835AA95E}" type="slidenum">
              <a:rPr lang="en-AU" altLang="en-US">
                <a:solidFill>
                  <a:srgbClr val="333333"/>
                </a:solidFill>
              </a:rPr>
              <a:pPr fontAlgn="base">
                <a:spcBef>
                  <a:spcPct val="0"/>
                </a:spcBef>
                <a:spcAft>
                  <a:spcPct val="0"/>
                </a:spcAft>
              </a:pPr>
              <a:t>20</a:t>
            </a:fld>
            <a:endParaRPr lang="en-AU" altLang="en-US">
              <a:solidFill>
                <a:srgbClr val="333333"/>
              </a:solidFill>
            </a:endParaRPr>
          </a:p>
        </p:txBody>
      </p:sp>
      <p:sp>
        <p:nvSpPr>
          <p:cNvPr id="2" name="Content Placeholder 1">
            <a:extLst>
              <a:ext uri="{FF2B5EF4-FFF2-40B4-BE49-F238E27FC236}">
                <a16:creationId xmlns:a16="http://schemas.microsoft.com/office/drawing/2014/main" id="{83F75006-1BA1-46E2-8B94-892CC16C0F60}"/>
              </a:ext>
            </a:extLst>
          </p:cNvPr>
          <p:cNvSpPr>
            <a:spLocks noGrp="1"/>
          </p:cNvSpPr>
          <p:nvPr>
            <p:ph sz="half" idx="2"/>
          </p:nvPr>
        </p:nvSpPr>
        <p:spPr/>
        <p:txBody>
          <a:bodyPr/>
          <a:lstStyle/>
          <a:p>
            <a:pPr marL="0" indent="0">
              <a:buNone/>
            </a:pPr>
            <a:r>
              <a:rPr lang="en-AU" sz="2400" b="1" dirty="0"/>
              <a:t>Benefit?</a:t>
            </a:r>
          </a:p>
          <a:p>
            <a:r>
              <a:rPr lang="en-AU" dirty="0"/>
              <a:t>Relief for victims that their VIS is not disclosed to the person who harmed them</a:t>
            </a:r>
          </a:p>
          <a:p>
            <a:r>
              <a:rPr lang="en-AU" dirty="0"/>
              <a:t>Victims can be more likely to submit a VIS if they believe the person who harmed them will not see their VIS</a:t>
            </a:r>
          </a:p>
        </p:txBody>
      </p:sp>
    </p:spTree>
    <p:extLst>
      <p:ext uri="{BB962C8B-B14F-4D97-AF65-F5344CB8AC3E}">
        <p14:creationId xmlns:p14="http://schemas.microsoft.com/office/powerpoint/2010/main" val="3983095959"/>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8"/>
          <p:cNvSpPr>
            <a:spLocks noGrp="1"/>
          </p:cNvSpPr>
          <p:nvPr>
            <p:ph sz="half" idx="1"/>
          </p:nvPr>
        </p:nvSpPr>
        <p:spPr>
          <a:xfrm>
            <a:off x="395288" y="1196975"/>
            <a:ext cx="3455987" cy="4824413"/>
          </a:xfrm>
        </p:spPr>
        <p:txBody>
          <a:bodyPr>
            <a:normAutofit/>
          </a:bodyPr>
          <a:lstStyle/>
          <a:p>
            <a:r>
              <a:rPr lang="en-AU" altLang="en-US" sz="2400" dirty="0"/>
              <a:t>Applies if the Tribunal makes a decision to increase the extent of treatment in the community received by a relevant patient</a:t>
            </a:r>
          </a:p>
          <a:p>
            <a:r>
              <a:rPr lang="en-AU" altLang="en-US" sz="2400" dirty="0"/>
              <a:t>Tribunal must give a brief explanation of the decision to the Chief Psychiatrist</a:t>
            </a:r>
          </a:p>
          <a:p>
            <a:r>
              <a:rPr lang="en-AU" altLang="en-US" sz="2400" dirty="0"/>
              <a:t>Written notice is not a statement of reasons</a:t>
            </a:r>
          </a:p>
        </p:txBody>
      </p:sp>
      <p:sp>
        <p:nvSpPr>
          <p:cNvPr id="10243" name="Title 5"/>
          <p:cNvSpPr>
            <a:spLocks noGrp="1"/>
          </p:cNvSpPr>
          <p:nvPr>
            <p:ph type="title"/>
          </p:nvPr>
        </p:nvSpPr>
        <p:spPr/>
        <p:txBody>
          <a:bodyPr/>
          <a:lstStyle/>
          <a:p>
            <a:r>
              <a:rPr lang="en-AU" altLang="en-US" sz="2400" dirty="0"/>
              <a:t>Section 324 – Tribunal must give particular information to the Chief Psychiatrist about the relevant patient </a:t>
            </a:r>
          </a:p>
        </p:txBody>
      </p:sp>
      <p:sp>
        <p:nvSpPr>
          <p:cNvPr id="10244"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102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7386F95-96BF-4D3A-A912-ED33835AA95E}" type="slidenum">
              <a:rPr lang="en-AU" altLang="en-US">
                <a:solidFill>
                  <a:srgbClr val="333333"/>
                </a:solidFill>
              </a:rPr>
              <a:pPr fontAlgn="base">
                <a:spcBef>
                  <a:spcPct val="0"/>
                </a:spcBef>
                <a:spcAft>
                  <a:spcPct val="0"/>
                </a:spcAft>
              </a:pPr>
              <a:t>21</a:t>
            </a:fld>
            <a:endParaRPr lang="en-AU" altLang="en-US">
              <a:solidFill>
                <a:srgbClr val="333333"/>
              </a:solidFill>
            </a:endParaRPr>
          </a:p>
        </p:txBody>
      </p:sp>
      <p:sp>
        <p:nvSpPr>
          <p:cNvPr id="2" name="Content Placeholder 1">
            <a:extLst>
              <a:ext uri="{FF2B5EF4-FFF2-40B4-BE49-F238E27FC236}">
                <a16:creationId xmlns:a16="http://schemas.microsoft.com/office/drawing/2014/main" id="{83F75006-1BA1-46E2-8B94-892CC16C0F60}"/>
              </a:ext>
            </a:extLst>
          </p:cNvPr>
          <p:cNvSpPr>
            <a:spLocks noGrp="1"/>
          </p:cNvSpPr>
          <p:nvPr>
            <p:ph sz="half" idx="2"/>
          </p:nvPr>
        </p:nvSpPr>
        <p:spPr/>
        <p:txBody>
          <a:bodyPr/>
          <a:lstStyle/>
          <a:p>
            <a:pPr marL="0" indent="0">
              <a:buNone/>
            </a:pPr>
            <a:r>
              <a:rPr lang="en-AU" b="1" dirty="0"/>
              <a:t>Benefit</a:t>
            </a:r>
          </a:p>
          <a:p>
            <a:r>
              <a:rPr lang="en-AU" dirty="0"/>
              <a:t>Intended to increase understanding and confidence for victims in decisions made by the Tribunal</a:t>
            </a:r>
          </a:p>
          <a:p>
            <a:r>
              <a:rPr lang="en-AU" dirty="0"/>
              <a:t>Intended to assist with victims sense of safety, if they understand the reasons for increased treatment in the community</a:t>
            </a:r>
          </a:p>
        </p:txBody>
      </p:sp>
    </p:spTree>
    <p:extLst>
      <p:ext uri="{BB962C8B-B14F-4D97-AF65-F5344CB8AC3E}">
        <p14:creationId xmlns:p14="http://schemas.microsoft.com/office/powerpoint/2010/main" val="72351232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8"/>
          <p:cNvSpPr>
            <a:spLocks noGrp="1"/>
          </p:cNvSpPr>
          <p:nvPr>
            <p:ph sz="half" idx="1"/>
          </p:nvPr>
        </p:nvSpPr>
        <p:spPr>
          <a:xfrm>
            <a:off x="395288" y="1196975"/>
            <a:ext cx="3455987" cy="4824413"/>
          </a:xfrm>
        </p:spPr>
        <p:txBody>
          <a:bodyPr>
            <a:normAutofit/>
          </a:bodyPr>
          <a:lstStyle/>
          <a:p>
            <a:r>
              <a:rPr lang="en-AU" altLang="en-US" sz="2400" dirty="0"/>
              <a:t>3. Information about Tribunal decisions, that increases of extent of treatment in the community – brief explanation of reasons. </a:t>
            </a:r>
          </a:p>
          <a:p>
            <a:r>
              <a:rPr lang="en-AU" altLang="en-US" sz="2400" dirty="0"/>
              <a:t>Example provided `</a:t>
            </a:r>
            <a:r>
              <a:rPr lang="en-AU" altLang="en-US" sz="2400" i="1" dirty="0"/>
              <a:t>authorised doctor has stated the patient has responded well to treatment during a stated time period’</a:t>
            </a:r>
          </a:p>
        </p:txBody>
      </p:sp>
      <p:sp>
        <p:nvSpPr>
          <p:cNvPr id="10243" name="Title 5"/>
          <p:cNvSpPr>
            <a:spLocks noGrp="1"/>
          </p:cNvSpPr>
          <p:nvPr>
            <p:ph type="title"/>
          </p:nvPr>
        </p:nvSpPr>
        <p:spPr/>
        <p:txBody>
          <a:bodyPr/>
          <a:lstStyle/>
          <a:p>
            <a:r>
              <a:rPr lang="en-AU" altLang="en-US" sz="2400" dirty="0"/>
              <a:t>Schedule 1 – Information that the applicant, or the applicants nominee is entitled to receive under an information notice </a:t>
            </a:r>
          </a:p>
        </p:txBody>
      </p:sp>
      <p:sp>
        <p:nvSpPr>
          <p:cNvPr id="10244"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102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7386F95-96BF-4D3A-A912-ED33835AA95E}" type="slidenum">
              <a:rPr lang="en-AU" altLang="en-US">
                <a:solidFill>
                  <a:srgbClr val="333333"/>
                </a:solidFill>
              </a:rPr>
              <a:pPr fontAlgn="base">
                <a:spcBef>
                  <a:spcPct val="0"/>
                </a:spcBef>
                <a:spcAft>
                  <a:spcPct val="0"/>
                </a:spcAft>
              </a:pPr>
              <a:t>22</a:t>
            </a:fld>
            <a:endParaRPr lang="en-AU" altLang="en-US">
              <a:solidFill>
                <a:srgbClr val="333333"/>
              </a:solidFill>
            </a:endParaRPr>
          </a:p>
        </p:txBody>
      </p:sp>
      <p:sp>
        <p:nvSpPr>
          <p:cNvPr id="2" name="Content Placeholder 1">
            <a:extLst>
              <a:ext uri="{FF2B5EF4-FFF2-40B4-BE49-F238E27FC236}">
                <a16:creationId xmlns:a16="http://schemas.microsoft.com/office/drawing/2014/main" id="{83F75006-1BA1-46E2-8B94-892CC16C0F60}"/>
              </a:ext>
            </a:extLst>
          </p:cNvPr>
          <p:cNvSpPr>
            <a:spLocks noGrp="1"/>
          </p:cNvSpPr>
          <p:nvPr>
            <p:ph sz="half" idx="2"/>
          </p:nvPr>
        </p:nvSpPr>
        <p:spPr/>
        <p:txBody>
          <a:bodyPr/>
          <a:lstStyle/>
          <a:p>
            <a:pPr marL="0" indent="0">
              <a:buNone/>
            </a:pPr>
            <a:r>
              <a:rPr lang="en-AU" sz="2400" b="1" dirty="0"/>
              <a:t>Benefit?</a:t>
            </a:r>
          </a:p>
          <a:p>
            <a:r>
              <a:rPr lang="en-AU" dirty="0"/>
              <a:t>Difference in explanations – some are more useful than others – most explanations are very brief e.g. complied with treatment </a:t>
            </a:r>
          </a:p>
        </p:txBody>
      </p:sp>
    </p:spTree>
    <p:extLst>
      <p:ext uri="{BB962C8B-B14F-4D97-AF65-F5344CB8AC3E}">
        <p14:creationId xmlns:p14="http://schemas.microsoft.com/office/powerpoint/2010/main" val="3271560002"/>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8"/>
          <p:cNvSpPr>
            <a:spLocks noGrp="1"/>
          </p:cNvSpPr>
          <p:nvPr>
            <p:ph sz="half" idx="1"/>
          </p:nvPr>
        </p:nvSpPr>
        <p:spPr>
          <a:xfrm>
            <a:off x="395288" y="1196975"/>
            <a:ext cx="3455987" cy="4824413"/>
          </a:xfrm>
        </p:spPr>
        <p:txBody>
          <a:bodyPr>
            <a:normAutofit fontScale="62500" lnSpcReduction="20000"/>
          </a:bodyPr>
          <a:lstStyle/>
          <a:p>
            <a:r>
              <a:rPr lang="en-AU" altLang="en-US" sz="2400" dirty="0"/>
              <a:t>Hearing date of MHRT review</a:t>
            </a:r>
          </a:p>
          <a:p>
            <a:r>
              <a:rPr lang="en-AU" altLang="en-US" sz="2400" dirty="0"/>
              <a:t>Information about transfer interstate</a:t>
            </a:r>
          </a:p>
          <a:p>
            <a:r>
              <a:rPr lang="en-AU" altLang="en-US" sz="2400" dirty="0"/>
              <a:t>Date of a decision, and decision made by MHRT</a:t>
            </a:r>
          </a:p>
          <a:p>
            <a:r>
              <a:rPr lang="en-AU" altLang="en-US" sz="2400" dirty="0"/>
              <a:t>Information about appeals, fact, date, nature of the appeal</a:t>
            </a:r>
          </a:p>
          <a:p>
            <a:r>
              <a:rPr lang="en-AU" altLang="en-US" sz="2400" dirty="0"/>
              <a:t>Information about absences and required to return, and the fact that they have returned – needs to be relevant to safety and welfare of the person entitled to receive the information</a:t>
            </a:r>
          </a:p>
          <a:p>
            <a:r>
              <a:rPr lang="en-AU" altLang="en-US" sz="2400" dirty="0"/>
              <a:t>Name of AMHS responsible for the patient</a:t>
            </a:r>
          </a:p>
          <a:p>
            <a:r>
              <a:rPr lang="en-AU" altLang="en-US" sz="2400" dirty="0"/>
              <a:t>Transfer of responsibility to another AMHS, or forensic disability service</a:t>
            </a:r>
          </a:p>
          <a:p>
            <a:r>
              <a:rPr lang="en-AU" altLang="en-US" sz="2400" dirty="0"/>
              <a:t>Tribunal decision to revoke a patient’s order</a:t>
            </a:r>
          </a:p>
        </p:txBody>
      </p:sp>
      <p:sp>
        <p:nvSpPr>
          <p:cNvPr id="10243" name="Title 5"/>
          <p:cNvSpPr>
            <a:spLocks noGrp="1"/>
          </p:cNvSpPr>
          <p:nvPr>
            <p:ph type="title"/>
          </p:nvPr>
        </p:nvSpPr>
        <p:spPr/>
        <p:txBody>
          <a:bodyPr/>
          <a:lstStyle/>
          <a:p>
            <a:r>
              <a:rPr lang="en-AU" altLang="en-US" sz="2400" dirty="0"/>
              <a:t>Schedule 1 – Information that the applicant, or the applicants nominee, is entitled to receive under an information notice </a:t>
            </a:r>
          </a:p>
        </p:txBody>
      </p:sp>
      <p:sp>
        <p:nvSpPr>
          <p:cNvPr id="10244"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102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7386F95-96BF-4D3A-A912-ED33835AA95E}" type="slidenum">
              <a:rPr lang="en-AU" altLang="en-US">
                <a:solidFill>
                  <a:srgbClr val="333333"/>
                </a:solidFill>
              </a:rPr>
              <a:pPr fontAlgn="base">
                <a:spcBef>
                  <a:spcPct val="0"/>
                </a:spcBef>
                <a:spcAft>
                  <a:spcPct val="0"/>
                </a:spcAft>
              </a:pPr>
              <a:t>23</a:t>
            </a:fld>
            <a:endParaRPr lang="en-AU" altLang="en-US">
              <a:solidFill>
                <a:srgbClr val="333333"/>
              </a:solidFill>
            </a:endParaRPr>
          </a:p>
        </p:txBody>
      </p:sp>
      <p:sp>
        <p:nvSpPr>
          <p:cNvPr id="2" name="Content Placeholder 1">
            <a:extLst>
              <a:ext uri="{FF2B5EF4-FFF2-40B4-BE49-F238E27FC236}">
                <a16:creationId xmlns:a16="http://schemas.microsoft.com/office/drawing/2014/main" id="{83F75006-1BA1-46E2-8B94-892CC16C0F60}"/>
              </a:ext>
            </a:extLst>
          </p:cNvPr>
          <p:cNvSpPr>
            <a:spLocks noGrp="1"/>
          </p:cNvSpPr>
          <p:nvPr>
            <p:ph sz="half" idx="2"/>
          </p:nvPr>
        </p:nvSpPr>
        <p:spPr/>
        <p:txBody>
          <a:bodyPr/>
          <a:lstStyle/>
          <a:p>
            <a:pPr marL="0" indent="0">
              <a:buNone/>
            </a:pPr>
            <a:endParaRPr lang="en-AU" dirty="0"/>
          </a:p>
        </p:txBody>
      </p:sp>
    </p:spTree>
    <p:extLst>
      <p:ext uri="{BB962C8B-B14F-4D97-AF65-F5344CB8AC3E}">
        <p14:creationId xmlns:p14="http://schemas.microsoft.com/office/powerpoint/2010/main" val="299355054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a:xfrm>
            <a:off x="395288" y="115888"/>
            <a:ext cx="8353425" cy="779462"/>
          </a:xfrm>
        </p:spPr>
        <p:txBody>
          <a:bodyPr>
            <a:normAutofit/>
          </a:bodyPr>
          <a:lstStyle/>
          <a:p>
            <a:r>
              <a:rPr lang="en-AU" altLang="en-US" dirty="0"/>
              <a:t>MHRT Questions</a:t>
            </a:r>
            <a:endParaRPr altLang="en-US" dirty="0"/>
          </a:p>
        </p:txBody>
      </p:sp>
      <p:sp>
        <p:nvSpPr>
          <p:cNvPr id="11267" name="Content Placeholder 6"/>
          <p:cNvSpPr>
            <a:spLocks noGrp="1"/>
          </p:cNvSpPr>
          <p:nvPr>
            <p:ph idx="1"/>
          </p:nvPr>
        </p:nvSpPr>
        <p:spPr>
          <a:xfrm>
            <a:off x="395288" y="1196975"/>
            <a:ext cx="8353425" cy="4824413"/>
          </a:xfrm>
        </p:spPr>
        <p:txBody>
          <a:bodyPr/>
          <a:lstStyle/>
          <a:p>
            <a:r>
              <a:rPr lang="en-AU" i="1" dirty="0"/>
              <a:t>An overview of QHVSS’s process in relation to MHRT’s process.</a:t>
            </a:r>
          </a:p>
          <a:p>
            <a:pPr marL="0" indent="0">
              <a:buNone/>
            </a:pPr>
            <a:endParaRPr lang="en-AU" i="1" dirty="0"/>
          </a:p>
          <a:p>
            <a:pPr marL="0" indent="0">
              <a:buNone/>
            </a:pPr>
            <a:r>
              <a:rPr lang="en-AU" i="1" dirty="0"/>
              <a:t>For example:</a:t>
            </a:r>
            <a:endParaRPr lang="en-AU" dirty="0"/>
          </a:p>
          <a:p>
            <a:pPr lvl="0"/>
            <a:r>
              <a:rPr lang="en-AU" i="1" dirty="0"/>
              <a:t>is there liaison with victims prior to a MHRT hearing and if so, who initiates it?</a:t>
            </a:r>
          </a:p>
          <a:p>
            <a:pPr lvl="0"/>
            <a:endParaRPr lang="en-AU" dirty="0"/>
          </a:p>
          <a:p>
            <a:pPr lvl="0"/>
            <a:r>
              <a:rPr lang="en-AU" i="1" dirty="0"/>
              <a:t>if the MHRT hearing is adjourned, what does the QHVSS do and is the person told?</a:t>
            </a:r>
            <a:endParaRPr lang="en-AU" dirty="0"/>
          </a:p>
          <a:p>
            <a:pPr lvl="0"/>
            <a:endParaRPr lang="en-AU" i="1" dirty="0"/>
          </a:p>
          <a:p>
            <a:pPr lvl="0"/>
            <a:r>
              <a:rPr lang="en-AU" i="1" dirty="0"/>
              <a:t>what is the victim told about a change in conditions or step down?</a:t>
            </a:r>
            <a:endParaRPr lang="en-AU" dirty="0"/>
          </a:p>
          <a:p>
            <a:endParaRPr lang="en-AU" dirty="0"/>
          </a:p>
          <a:p>
            <a:r>
              <a:rPr lang="en-AU" i="1" dirty="0"/>
              <a:t>is there an education process for victims and family about what the MHRT does and its role, including around confidentiality, so that they can understand what the MHRT do?</a:t>
            </a:r>
            <a:endParaRPr lang="en-AU" dirty="0"/>
          </a:p>
          <a:p>
            <a:pPr marL="0" indent="0">
              <a:buNone/>
            </a:pPr>
            <a:endParaRPr lang="en-AU" dirty="0"/>
          </a:p>
          <a:p>
            <a:pPr marL="0" indent="0">
              <a:buNone/>
            </a:pPr>
            <a:endParaRPr lang="en-AU" altLang="en-US" sz="2000" dirty="0"/>
          </a:p>
        </p:txBody>
      </p:sp>
      <p:sp>
        <p:nvSpPr>
          <p:cNvPr id="11269" name="Footer Placeholder 1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11270" name="Slide Number Placeholder 1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0170A8BF-75CB-49E6-BB0C-50DA0069ADC0}" type="slidenum">
              <a:rPr lang="en-AU" altLang="en-US">
                <a:solidFill>
                  <a:srgbClr val="333333"/>
                </a:solidFill>
              </a:rPr>
              <a:pPr fontAlgn="base">
                <a:spcBef>
                  <a:spcPct val="0"/>
                </a:spcBef>
                <a:spcAft>
                  <a:spcPct val="0"/>
                </a:spcAft>
              </a:pPr>
              <a:t>24</a:t>
            </a:fld>
            <a:endParaRPr lang="en-AU" altLang="en-US">
              <a:solidFill>
                <a:srgbClr val="333333"/>
              </a:solidFill>
            </a:endParaRPr>
          </a:p>
        </p:txBody>
      </p:sp>
    </p:spTree>
    <p:extLst>
      <p:ext uri="{BB962C8B-B14F-4D97-AF65-F5344CB8AC3E}">
        <p14:creationId xmlns:p14="http://schemas.microsoft.com/office/powerpoint/2010/main" val="4197262146"/>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a:xfrm>
            <a:off x="395288" y="115888"/>
            <a:ext cx="8353425" cy="779462"/>
          </a:xfrm>
        </p:spPr>
        <p:txBody>
          <a:bodyPr>
            <a:normAutofit/>
          </a:bodyPr>
          <a:lstStyle/>
          <a:p>
            <a:r>
              <a:rPr lang="en-AU" altLang="en-US" dirty="0"/>
              <a:t>MHRT Questions</a:t>
            </a:r>
            <a:endParaRPr altLang="en-US" dirty="0"/>
          </a:p>
        </p:txBody>
      </p:sp>
      <p:sp>
        <p:nvSpPr>
          <p:cNvPr id="11267" name="Content Placeholder 6"/>
          <p:cNvSpPr>
            <a:spLocks noGrp="1"/>
          </p:cNvSpPr>
          <p:nvPr>
            <p:ph idx="1"/>
          </p:nvPr>
        </p:nvSpPr>
        <p:spPr>
          <a:xfrm>
            <a:off x="395288" y="1196975"/>
            <a:ext cx="8353425" cy="4824413"/>
          </a:xfrm>
        </p:spPr>
        <p:txBody>
          <a:bodyPr/>
          <a:lstStyle/>
          <a:p>
            <a:r>
              <a:rPr lang="en-AU" sz="1800" i="1" dirty="0"/>
              <a:t>The MHRT is restricted in the information that it is able to pass on to OCP for the OCP to inform the victim. The MHRT only gives “a brief explanation of the decision to increase the extent of treatment in the community received by a relevant patient”. When giving information to a victim, the Chief Psychiatrist must not include certain information, and so, the MHRT omits this information also: “details about the specific treatment and care provided to the relevant patient, including, for example, the type of medication being given to the relevant patient; and the address of a place in the community at which the relevant patient is living”. </a:t>
            </a:r>
          </a:p>
          <a:p>
            <a:r>
              <a:rPr lang="en-AU" sz="1800" i="1" dirty="0"/>
              <a:t>With that in mind, what feedback does QHVSS receive from victims about the information given regarding decisions to increase the extent of treatment in the community? </a:t>
            </a:r>
          </a:p>
          <a:p>
            <a:r>
              <a:rPr lang="en-AU" sz="1800" i="1" dirty="0"/>
              <a:t>Is there additional information that the MHRT could consider providing?</a:t>
            </a:r>
            <a:endParaRPr lang="en-AU" sz="1800" dirty="0"/>
          </a:p>
          <a:p>
            <a:pPr marL="0" indent="0">
              <a:buNone/>
            </a:pPr>
            <a:endParaRPr lang="en-AU" dirty="0"/>
          </a:p>
          <a:p>
            <a:endParaRPr lang="en-AU" altLang="en-US" sz="2000" dirty="0"/>
          </a:p>
        </p:txBody>
      </p:sp>
      <p:sp>
        <p:nvSpPr>
          <p:cNvPr id="11269" name="Footer Placeholder 1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11270" name="Slide Number Placeholder 1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0170A8BF-75CB-49E6-BB0C-50DA0069ADC0}" type="slidenum">
              <a:rPr lang="en-AU" altLang="en-US">
                <a:solidFill>
                  <a:srgbClr val="333333"/>
                </a:solidFill>
              </a:rPr>
              <a:pPr fontAlgn="base">
                <a:spcBef>
                  <a:spcPct val="0"/>
                </a:spcBef>
                <a:spcAft>
                  <a:spcPct val="0"/>
                </a:spcAft>
              </a:pPr>
              <a:t>25</a:t>
            </a:fld>
            <a:endParaRPr lang="en-AU" altLang="en-US">
              <a:solidFill>
                <a:srgbClr val="333333"/>
              </a:solidFill>
            </a:endParaRPr>
          </a:p>
        </p:txBody>
      </p:sp>
    </p:spTree>
    <p:extLst>
      <p:ext uri="{BB962C8B-B14F-4D97-AF65-F5344CB8AC3E}">
        <p14:creationId xmlns:p14="http://schemas.microsoft.com/office/powerpoint/2010/main" val="3511097007"/>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a:xfrm>
            <a:off x="395288" y="115888"/>
            <a:ext cx="8353425" cy="779462"/>
          </a:xfrm>
        </p:spPr>
        <p:txBody>
          <a:bodyPr>
            <a:normAutofit/>
          </a:bodyPr>
          <a:lstStyle/>
          <a:p>
            <a:r>
              <a:rPr lang="en-AU" altLang="en-US" dirty="0"/>
              <a:t>Example 1 - brief explanation of the reasons for a decision that increases the extent of treatment in the community (schedule 1)</a:t>
            </a:r>
            <a:endParaRPr altLang="en-US" dirty="0"/>
          </a:p>
        </p:txBody>
      </p:sp>
      <p:sp>
        <p:nvSpPr>
          <p:cNvPr id="11267" name="Content Placeholder 6"/>
          <p:cNvSpPr>
            <a:spLocks noGrp="1"/>
          </p:cNvSpPr>
          <p:nvPr>
            <p:ph idx="1"/>
          </p:nvPr>
        </p:nvSpPr>
        <p:spPr>
          <a:xfrm>
            <a:off x="395288" y="1196975"/>
            <a:ext cx="8353425" cy="4824413"/>
          </a:xfrm>
        </p:spPr>
        <p:txBody>
          <a:bodyPr/>
          <a:lstStyle/>
          <a:p>
            <a:pPr marL="0" indent="0">
              <a:buNone/>
            </a:pPr>
            <a:endParaRPr lang="en-AU" dirty="0"/>
          </a:p>
          <a:p>
            <a:pPr marL="0" indent="0">
              <a:buNone/>
            </a:pPr>
            <a:r>
              <a:rPr lang="en-AU" sz="2000" i="1" dirty="0"/>
              <a:t>“The Tribunal heard that </a:t>
            </a:r>
            <a:r>
              <a:rPr lang="en-AU" sz="2000" i="1" dirty="0" err="1"/>
              <a:t>xxxx</a:t>
            </a:r>
            <a:r>
              <a:rPr lang="en-AU" sz="2000" i="1" dirty="0"/>
              <a:t> has been compliant with his treatment and conditions of his LCT. He has had no incidences of concerning behaviour to indicate that the risk he poses as a result of his mental condition is unacceptable to the safety of the community. </a:t>
            </a:r>
          </a:p>
          <a:p>
            <a:pPr marL="0" indent="0">
              <a:buNone/>
            </a:pPr>
            <a:r>
              <a:rPr lang="en-AU" sz="2000" i="1" dirty="0"/>
              <a:t>The Tribunal therefore decided to approve authority for the authorised doctor to be able to change the category of his order to community in the future and when successful transition to his new 24 hour supported accommodation was complete. </a:t>
            </a:r>
          </a:p>
          <a:p>
            <a:pPr marL="0" indent="0">
              <a:buNone/>
            </a:pPr>
            <a:r>
              <a:rPr lang="en-AU" sz="2000" i="1" dirty="0" err="1"/>
              <a:t>xxxx</a:t>
            </a:r>
            <a:r>
              <a:rPr lang="en-AU" sz="2000" i="1" dirty="0"/>
              <a:t> was also authorised up to four consecutive nights absence to his family residence per month, at all times to be supervised by a responsible adult approved in advance by the treating psychiatrist”</a:t>
            </a:r>
            <a:endParaRPr lang="en-AU" altLang="en-US" sz="2000" i="1" dirty="0"/>
          </a:p>
        </p:txBody>
      </p:sp>
      <p:sp>
        <p:nvSpPr>
          <p:cNvPr id="11269" name="Footer Placeholder 1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11270" name="Slide Number Placeholder 1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0170A8BF-75CB-49E6-BB0C-50DA0069ADC0}" type="slidenum">
              <a:rPr lang="en-AU" altLang="en-US">
                <a:solidFill>
                  <a:srgbClr val="333333"/>
                </a:solidFill>
              </a:rPr>
              <a:pPr fontAlgn="base">
                <a:spcBef>
                  <a:spcPct val="0"/>
                </a:spcBef>
                <a:spcAft>
                  <a:spcPct val="0"/>
                </a:spcAft>
              </a:pPr>
              <a:t>26</a:t>
            </a:fld>
            <a:endParaRPr lang="en-AU" altLang="en-US">
              <a:solidFill>
                <a:srgbClr val="333333"/>
              </a:solidFill>
            </a:endParaRPr>
          </a:p>
        </p:txBody>
      </p:sp>
    </p:spTree>
    <p:extLst>
      <p:ext uri="{BB962C8B-B14F-4D97-AF65-F5344CB8AC3E}">
        <p14:creationId xmlns:p14="http://schemas.microsoft.com/office/powerpoint/2010/main" val="3584721913"/>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a:xfrm>
            <a:off x="395288" y="115888"/>
            <a:ext cx="8353425" cy="779462"/>
          </a:xfrm>
        </p:spPr>
        <p:txBody>
          <a:bodyPr>
            <a:normAutofit/>
          </a:bodyPr>
          <a:lstStyle/>
          <a:p>
            <a:r>
              <a:rPr lang="en-AU" altLang="en-US" dirty="0"/>
              <a:t>Example 2 - brief explanation of the reasons for a decision that increases the extent of treatment in the community (schedule 1)</a:t>
            </a:r>
            <a:endParaRPr altLang="en-US" dirty="0"/>
          </a:p>
        </p:txBody>
      </p:sp>
      <p:sp>
        <p:nvSpPr>
          <p:cNvPr id="11267" name="Content Placeholder 6"/>
          <p:cNvSpPr>
            <a:spLocks noGrp="1"/>
          </p:cNvSpPr>
          <p:nvPr>
            <p:ph idx="1"/>
          </p:nvPr>
        </p:nvSpPr>
        <p:spPr>
          <a:xfrm>
            <a:off x="395288" y="1196975"/>
            <a:ext cx="8353425" cy="4824413"/>
          </a:xfrm>
        </p:spPr>
        <p:txBody>
          <a:bodyPr/>
          <a:lstStyle/>
          <a:p>
            <a:pPr marL="0" indent="0">
              <a:buNone/>
            </a:pPr>
            <a:endParaRPr lang="en-AU" dirty="0"/>
          </a:p>
          <a:p>
            <a:pPr marL="0" indent="0">
              <a:buNone/>
            </a:pPr>
            <a:r>
              <a:rPr lang="en-AU" sz="2000" i="1" dirty="0"/>
              <a:t>“The conditions on the forensic order have been varied to allow the patient some access to the community escorted by two health service staff members. </a:t>
            </a:r>
          </a:p>
          <a:p>
            <a:pPr marL="0" indent="0">
              <a:buNone/>
            </a:pPr>
            <a:r>
              <a:rPr lang="en-AU" sz="2000" i="1" dirty="0"/>
              <a:t>This is based on the clinicians recommendations, balancing the patients stable mental state, co-operation with the forensic order and treatment requirements, and the rehabilitation needs, with the ongoing need to mitigate and carefully and limit the potential for risk to the community. </a:t>
            </a:r>
          </a:p>
          <a:p>
            <a:pPr marL="0" indent="0">
              <a:buNone/>
            </a:pPr>
            <a:r>
              <a:rPr lang="en-AU" sz="2000" i="1" dirty="0"/>
              <a:t>The progress to leave in the community will be staged and graduated”</a:t>
            </a:r>
            <a:endParaRPr lang="en-AU" altLang="en-US" sz="2000" i="1" dirty="0"/>
          </a:p>
        </p:txBody>
      </p:sp>
      <p:sp>
        <p:nvSpPr>
          <p:cNvPr id="11269" name="Footer Placeholder 1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11270" name="Slide Number Placeholder 1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0170A8BF-75CB-49E6-BB0C-50DA0069ADC0}" type="slidenum">
              <a:rPr lang="en-AU" altLang="en-US">
                <a:solidFill>
                  <a:srgbClr val="333333"/>
                </a:solidFill>
              </a:rPr>
              <a:pPr fontAlgn="base">
                <a:spcBef>
                  <a:spcPct val="0"/>
                </a:spcBef>
                <a:spcAft>
                  <a:spcPct val="0"/>
                </a:spcAft>
              </a:pPr>
              <a:t>27</a:t>
            </a:fld>
            <a:endParaRPr lang="en-AU" altLang="en-US">
              <a:solidFill>
                <a:srgbClr val="333333"/>
              </a:solidFill>
            </a:endParaRPr>
          </a:p>
        </p:txBody>
      </p:sp>
    </p:spTree>
    <p:extLst>
      <p:ext uri="{BB962C8B-B14F-4D97-AF65-F5344CB8AC3E}">
        <p14:creationId xmlns:p14="http://schemas.microsoft.com/office/powerpoint/2010/main" val="276267035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a:xfrm>
            <a:off x="395288" y="115888"/>
            <a:ext cx="8353425" cy="779462"/>
          </a:xfrm>
        </p:spPr>
        <p:txBody>
          <a:bodyPr>
            <a:normAutofit/>
          </a:bodyPr>
          <a:lstStyle/>
          <a:p>
            <a:r>
              <a:rPr lang="en-AU" altLang="en-US" dirty="0"/>
              <a:t>Example 3 - brief explanation of the reasons for a decision that increases the extent of treatment in the community (schedule 1)</a:t>
            </a:r>
            <a:endParaRPr altLang="en-US" dirty="0"/>
          </a:p>
        </p:txBody>
      </p:sp>
      <p:sp>
        <p:nvSpPr>
          <p:cNvPr id="11267" name="Content Placeholder 6"/>
          <p:cNvSpPr>
            <a:spLocks noGrp="1"/>
          </p:cNvSpPr>
          <p:nvPr>
            <p:ph idx="1"/>
          </p:nvPr>
        </p:nvSpPr>
        <p:spPr>
          <a:xfrm>
            <a:off x="395288" y="1196975"/>
            <a:ext cx="8353425" cy="4824413"/>
          </a:xfrm>
        </p:spPr>
        <p:txBody>
          <a:bodyPr/>
          <a:lstStyle/>
          <a:p>
            <a:pPr marL="0" indent="0">
              <a:buNone/>
            </a:pPr>
            <a:endParaRPr lang="en-AU" dirty="0"/>
          </a:p>
          <a:p>
            <a:pPr marL="0" indent="0">
              <a:buNone/>
            </a:pPr>
            <a:r>
              <a:rPr lang="en-AU" sz="2000" i="1" dirty="0"/>
              <a:t> “The conditions on the Forensic Order had required #### to only access leave between certain hours of the day, and in the case of unsupervised leave, for no more than six hours at a time. Those restrictions were removed because #### psychiatrist gave evidence that: </a:t>
            </a:r>
          </a:p>
          <a:p>
            <a:r>
              <a:rPr lang="en-AU" altLang="en-US" sz="2000" i="1" dirty="0"/>
              <a:t>the risk to other people and property as a result of #### mental condition during periods of leave is at a low at present and:</a:t>
            </a:r>
          </a:p>
          <a:p>
            <a:r>
              <a:rPr lang="en-AU" altLang="en-US" sz="2000" i="1" dirty="0"/>
              <a:t>greater flexibility in the timing and duration of leave would support treatment goals and rehabilitation.” </a:t>
            </a:r>
          </a:p>
        </p:txBody>
      </p:sp>
      <p:sp>
        <p:nvSpPr>
          <p:cNvPr id="11269" name="Footer Placeholder 1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11270" name="Slide Number Placeholder 1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0170A8BF-75CB-49E6-BB0C-50DA0069ADC0}" type="slidenum">
              <a:rPr lang="en-AU" altLang="en-US">
                <a:solidFill>
                  <a:srgbClr val="333333"/>
                </a:solidFill>
              </a:rPr>
              <a:pPr fontAlgn="base">
                <a:spcBef>
                  <a:spcPct val="0"/>
                </a:spcBef>
                <a:spcAft>
                  <a:spcPct val="0"/>
                </a:spcAft>
              </a:pPr>
              <a:t>28</a:t>
            </a:fld>
            <a:endParaRPr lang="en-AU" altLang="en-US">
              <a:solidFill>
                <a:srgbClr val="333333"/>
              </a:solidFill>
            </a:endParaRPr>
          </a:p>
        </p:txBody>
      </p:sp>
    </p:spTree>
    <p:extLst>
      <p:ext uri="{BB962C8B-B14F-4D97-AF65-F5344CB8AC3E}">
        <p14:creationId xmlns:p14="http://schemas.microsoft.com/office/powerpoint/2010/main" val="3191250724"/>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a:xfrm>
            <a:off x="395288" y="115888"/>
            <a:ext cx="8353425" cy="779462"/>
          </a:xfrm>
        </p:spPr>
        <p:txBody>
          <a:bodyPr>
            <a:normAutofit/>
          </a:bodyPr>
          <a:lstStyle/>
          <a:p>
            <a:r>
              <a:rPr lang="en-AU" altLang="en-US" dirty="0"/>
              <a:t>Example 4 - brief explanation of the reasons for a decision that increases the extent of treatment in the community (schedule 1)</a:t>
            </a:r>
            <a:endParaRPr altLang="en-US" dirty="0"/>
          </a:p>
        </p:txBody>
      </p:sp>
      <p:sp>
        <p:nvSpPr>
          <p:cNvPr id="11267" name="Content Placeholder 6"/>
          <p:cNvSpPr>
            <a:spLocks noGrp="1"/>
          </p:cNvSpPr>
          <p:nvPr>
            <p:ph idx="1"/>
          </p:nvPr>
        </p:nvSpPr>
        <p:spPr>
          <a:xfrm>
            <a:off x="395288" y="1196975"/>
            <a:ext cx="8353425" cy="4824413"/>
          </a:xfrm>
        </p:spPr>
        <p:txBody>
          <a:bodyPr/>
          <a:lstStyle/>
          <a:p>
            <a:pPr marL="0" indent="0">
              <a:buNone/>
            </a:pPr>
            <a:endParaRPr lang="en-AU" dirty="0"/>
          </a:p>
          <a:p>
            <a:pPr marL="0" indent="0">
              <a:buNone/>
            </a:pPr>
            <a:r>
              <a:rPr lang="en-AU" sz="2000" i="1" dirty="0"/>
              <a:t> “ YYYY illness has responded to a sustained period of treatment. </a:t>
            </a:r>
          </a:p>
          <a:p>
            <a:pPr marL="0" indent="0">
              <a:buNone/>
            </a:pPr>
            <a:r>
              <a:rPr lang="en-AU" sz="2000" i="1" dirty="0" err="1"/>
              <a:t>Yyyy</a:t>
            </a:r>
            <a:r>
              <a:rPr lang="en-AU" sz="2000" i="1" dirty="0"/>
              <a:t> has been having escorted absences on the ground of the health service and complied with all conditions. </a:t>
            </a:r>
          </a:p>
          <a:p>
            <a:pPr marL="0" indent="0">
              <a:buNone/>
            </a:pPr>
            <a:r>
              <a:rPr lang="en-AU" sz="2000" i="1" dirty="0"/>
              <a:t>The offence that led to the Forensic Order was very serious. </a:t>
            </a:r>
          </a:p>
          <a:p>
            <a:pPr marL="0" indent="0">
              <a:buNone/>
            </a:pPr>
            <a:r>
              <a:rPr lang="en-AU" sz="2000" i="1" dirty="0"/>
              <a:t>However, given the response to treatment and </a:t>
            </a:r>
            <a:r>
              <a:rPr lang="en-AU" sz="2000" i="1" dirty="0" err="1"/>
              <a:t>yyyy</a:t>
            </a:r>
            <a:r>
              <a:rPr lang="en-AU" sz="2000" i="1" dirty="0"/>
              <a:t> attitude to ongoing treatment, the level of risk and is now such that it is appropriate for </a:t>
            </a:r>
            <a:r>
              <a:rPr lang="en-AU" sz="2000" i="1" dirty="0" err="1"/>
              <a:t>yyyy</a:t>
            </a:r>
            <a:r>
              <a:rPr lang="en-AU" sz="2000" i="1" dirty="0"/>
              <a:t> to gradually commence having supervised absences in the ground and eventually off the ground, with a person approved by the treating psychiatrist to assist </a:t>
            </a:r>
            <a:r>
              <a:rPr lang="en-AU" sz="2000" i="1" dirty="0" err="1"/>
              <a:t>yyyy</a:t>
            </a:r>
            <a:r>
              <a:rPr lang="en-AU" sz="2000" i="1" dirty="0"/>
              <a:t> ongoing rehabilitation”</a:t>
            </a:r>
          </a:p>
        </p:txBody>
      </p:sp>
      <p:sp>
        <p:nvSpPr>
          <p:cNvPr id="11269" name="Footer Placeholder 1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11270" name="Slide Number Placeholder 1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0170A8BF-75CB-49E6-BB0C-50DA0069ADC0}" type="slidenum">
              <a:rPr lang="en-AU" altLang="en-US">
                <a:solidFill>
                  <a:srgbClr val="333333"/>
                </a:solidFill>
              </a:rPr>
              <a:pPr fontAlgn="base">
                <a:spcBef>
                  <a:spcPct val="0"/>
                </a:spcBef>
                <a:spcAft>
                  <a:spcPct val="0"/>
                </a:spcAft>
              </a:pPr>
              <a:t>29</a:t>
            </a:fld>
            <a:endParaRPr lang="en-AU" altLang="en-US">
              <a:solidFill>
                <a:srgbClr val="333333"/>
              </a:solidFill>
            </a:endParaRPr>
          </a:p>
        </p:txBody>
      </p:sp>
    </p:spTree>
    <p:extLst>
      <p:ext uri="{BB962C8B-B14F-4D97-AF65-F5344CB8AC3E}">
        <p14:creationId xmlns:p14="http://schemas.microsoft.com/office/powerpoint/2010/main" val="68511458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395288" y="115888"/>
            <a:ext cx="8353425" cy="937790"/>
          </a:xfrm>
        </p:spPr>
        <p:txBody>
          <a:bodyPr>
            <a:noAutofit/>
          </a:bodyPr>
          <a:lstStyle/>
          <a:p>
            <a:r>
              <a:rPr lang="en-AU" altLang="en-US" sz="2800" dirty="0"/>
              <a:t>Support available from QHVSS to:</a:t>
            </a:r>
            <a:endParaRPr altLang="en-US" sz="2800" dirty="0"/>
          </a:p>
        </p:txBody>
      </p:sp>
      <p:sp>
        <p:nvSpPr>
          <p:cNvPr id="9219" name="Content Placeholder 6"/>
          <p:cNvSpPr>
            <a:spLocks noGrp="1"/>
          </p:cNvSpPr>
          <p:nvPr>
            <p:ph idx="1"/>
          </p:nvPr>
        </p:nvSpPr>
        <p:spPr>
          <a:xfrm>
            <a:off x="395288" y="1196975"/>
            <a:ext cx="8353425" cy="5184353"/>
          </a:xfrm>
        </p:spPr>
        <p:txBody>
          <a:bodyPr/>
          <a:lstStyle/>
          <a:p>
            <a:endParaRPr lang="en-AU" altLang="en-US" sz="2800" dirty="0"/>
          </a:p>
          <a:p>
            <a:pPr marL="514350" indent="-514350">
              <a:buAutoNum type="alphaLcParenBoth"/>
            </a:pPr>
            <a:r>
              <a:rPr lang="en-AU" altLang="en-US" sz="2000" dirty="0"/>
              <a:t>direct victims and their families in cases referred to the Mental Health Court (and those cases highly likely to be referred to the MHC)</a:t>
            </a:r>
          </a:p>
          <a:p>
            <a:pPr marL="514350" indent="-514350">
              <a:buAutoNum type="alphaLcParenBoth"/>
            </a:pPr>
            <a:endParaRPr lang="en-AU" altLang="en-US" sz="2000" dirty="0"/>
          </a:p>
          <a:p>
            <a:pPr marL="514350" indent="-514350">
              <a:buAutoNum type="alphaLcParenBoth"/>
            </a:pPr>
            <a:r>
              <a:rPr lang="en-AU" altLang="en-US" sz="2000" dirty="0"/>
              <a:t>direct victims and their families post MHC if the patient is placed on a Forensic Order or Treatment Support Order – includes victims with an Information Notice </a:t>
            </a:r>
          </a:p>
          <a:p>
            <a:pPr marL="514350" indent="-514350">
              <a:buAutoNum type="alphaLcParenBoth"/>
            </a:pPr>
            <a:endParaRPr lang="en-AU" altLang="en-US" sz="2000" dirty="0"/>
          </a:p>
          <a:p>
            <a:pPr marL="514350" indent="-514350">
              <a:buAutoNum type="alphaLcParenBoth"/>
            </a:pPr>
            <a:r>
              <a:rPr lang="en-AU" altLang="en-US" sz="2000" dirty="0"/>
              <a:t>direct victims and their families where a person who has harmed them has become Classified under the MHA 2016</a:t>
            </a:r>
          </a:p>
          <a:p>
            <a:endParaRPr lang="en-AU" altLang="en-US" sz="2800" dirty="0"/>
          </a:p>
        </p:txBody>
      </p:sp>
      <p:sp>
        <p:nvSpPr>
          <p:cNvPr id="9221"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922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0832D9D-40DA-4C0D-8D5C-FFB4DC18653D}" type="slidenum">
              <a:rPr lang="en-AU" altLang="en-US">
                <a:solidFill>
                  <a:srgbClr val="333333"/>
                </a:solidFill>
              </a:rPr>
              <a:pPr fontAlgn="base">
                <a:spcBef>
                  <a:spcPct val="0"/>
                </a:spcBef>
                <a:spcAft>
                  <a:spcPct val="0"/>
                </a:spcAft>
              </a:pPr>
              <a:t>3</a:t>
            </a:fld>
            <a:endParaRPr lang="en-AU" altLang="en-US">
              <a:solidFill>
                <a:srgbClr val="333333"/>
              </a:solidFill>
            </a:endParaRPr>
          </a:p>
        </p:txBody>
      </p:sp>
    </p:spTree>
    <p:extLst>
      <p:ext uri="{BB962C8B-B14F-4D97-AF65-F5344CB8AC3E}">
        <p14:creationId xmlns:p14="http://schemas.microsoft.com/office/powerpoint/2010/main" val="2645278302"/>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60F67-54D7-44A1-BD45-8BDB7C9C1A8B}"/>
              </a:ext>
            </a:extLst>
          </p:cNvPr>
          <p:cNvSpPr>
            <a:spLocks noGrp="1"/>
          </p:cNvSpPr>
          <p:nvPr>
            <p:ph type="title"/>
          </p:nvPr>
        </p:nvSpPr>
        <p:spPr>
          <a:xfrm>
            <a:off x="395288" y="116632"/>
            <a:ext cx="8353176" cy="288032"/>
          </a:xfrm>
        </p:spPr>
        <p:txBody>
          <a:bodyPr/>
          <a:lstStyle/>
          <a:p>
            <a:r>
              <a:rPr lang="en-AU" dirty="0"/>
              <a:t>SMHRU Adapted RP Continuum (adapted with SMHRU)</a:t>
            </a:r>
          </a:p>
        </p:txBody>
      </p:sp>
      <p:sp>
        <p:nvSpPr>
          <p:cNvPr id="5" name="Footer Placeholder 4">
            <a:extLst>
              <a:ext uri="{FF2B5EF4-FFF2-40B4-BE49-F238E27FC236}">
                <a16:creationId xmlns:a16="http://schemas.microsoft.com/office/drawing/2014/main" id="{78FFB140-2240-4FBC-8945-FCEE7255504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srgbClr val="333333"/>
                </a:solidFill>
                <a:effectLst/>
                <a:uLnTx/>
                <a:uFillTx/>
                <a:latin typeface="Arial"/>
                <a:ea typeface="+mn-ea"/>
                <a:cs typeface="+mn-cs"/>
              </a:rPr>
              <a:t>V[XX] Effective: [MM/YYYY] Review: [MM/YYYY]</a:t>
            </a:r>
            <a:endParaRPr kumimoji="0" lang="en-AU" sz="700" b="0" i="0" u="none" strike="noStrike" kern="1200" cap="none" spc="0" normalizeH="0" baseline="0" noProof="0" dirty="0">
              <a:ln>
                <a:noFill/>
              </a:ln>
              <a:solidFill>
                <a:srgbClr val="333333"/>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702E85DD-59E2-4EEF-89DA-9E9429C597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3827A-FC4D-4EFB-ADD6-6E7AF78E3E1C}" type="slidenum">
              <a:rPr kumimoji="0" lang="en-AU" sz="7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700" b="0" i="0" u="none" strike="noStrike" kern="1200" cap="none" spc="0" normalizeH="0" baseline="0" noProof="0" dirty="0">
              <a:ln>
                <a:noFill/>
              </a:ln>
              <a:solidFill>
                <a:srgbClr val="333333"/>
              </a:solidFill>
              <a:effectLst/>
              <a:uLnTx/>
              <a:uFillTx/>
              <a:latin typeface="Arial"/>
              <a:ea typeface="+mn-ea"/>
              <a:cs typeface="+mn-cs"/>
            </a:endParaRPr>
          </a:p>
        </p:txBody>
      </p:sp>
      <p:sp>
        <p:nvSpPr>
          <p:cNvPr id="3" name="Rectangle 2">
            <a:extLst>
              <a:ext uri="{FF2B5EF4-FFF2-40B4-BE49-F238E27FC236}">
                <a16:creationId xmlns:a16="http://schemas.microsoft.com/office/drawing/2014/main" id="{9FB171B9-A961-4B72-B2B8-73A41F88A5D8}"/>
              </a:ext>
            </a:extLst>
          </p:cNvPr>
          <p:cNvSpPr/>
          <p:nvPr/>
        </p:nvSpPr>
        <p:spPr>
          <a:xfrm>
            <a:off x="280809" y="5788859"/>
            <a:ext cx="814815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600"/>
              </a:spcBef>
              <a:spcAft>
                <a:spcPts val="600"/>
              </a:spcAft>
              <a:buClr>
                <a:prstClr val="black"/>
              </a:buClr>
              <a:buSzTx/>
              <a:buFontTx/>
              <a:buNone/>
              <a:tabLst/>
              <a:defRPr/>
            </a:pPr>
            <a:r>
              <a:rPr kumimoji="0" lang="en-GB" sz="1100" b="0" i="0" u="none" strike="noStrike" kern="1200" cap="none" spc="0" normalizeH="0" baseline="0" noProof="0" dirty="0">
                <a:ln>
                  <a:noFill/>
                </a:ln>
                <a:solidFill>
                  <a:prstClr val="white"/>
                </a:solidFill>
                <a:effectLst/>
                <a:uLnTx/>
                <a:uFillTx/>
                <a:latin typeface="Arial"/>
                <a:ea typeface="+mn-ea"/>
                <a:cs typeface="+mn-cs"/>
              </a:rPr>
              <a:t>Moving from left to right on the continuum, as restorative practices become more formal, they involve more people, require more planning and time (for example at the far end utilising the skills of an external DRB facilitator), and are more structured and complete. Although a formal restorative process might have dramatic impact, informal practices have a cumulative impact because they are part of everyday life (</a:t>
            </a:r>
            <a:r>
              <a:rPr kumimoji="0" lang="en-GB" sz="1100" b="0" i="0" u="none" strike="noStrike" kern="1200" cap="none" spc="0" normalizeH="0" baseline="0" noProof="0" dirty="0" err="1">
                <a:ln>
                  <a:noFill/>
                </a:ln>
                <a:solidFill>
                  <a:prstClr val="white"/>
                </a:solidFill>
                <a:effectLst/>
                <a:uLnTx/>
                <a:uFillTx/>
                <a:latin typeface="Arial"/>
                <a:ea typeface="+mn-ea"/>
                <a:cs typeface="+mn-cs"/>
              </a:rPr>
              <a:t>McCold</a:t>
            </a:r>
            <a:r>
              <a:rPr kumimoji="0" lang="en-GB" sz="1100" b="0" i="0" u="none" strike="noStrike" kern="1200" cap="none" spc="0" normalizeH="0" baseline="0" noProof="0" dirty="0">
                <a:ln>
                  <a:noFill/>
                </a:ln>
                <a:solidFill>
                  <a:prstClr val="white"/>
                </a:solidFill>
                <a:effectLst/>
                <a:uLnTx/>
                <a:uFillTx/>
                <a:latin typeface="Arial"/>
                <a:ea typeface="+mn-ea"/>
                <a:cs typeface="+mn-cs"/>
              </a:rPr>
              <a:t> &amp; Wachtel, 2001; in IIRP; 2018).</a:t>
            </a:r>
          </a:p>
        </p:txBody>
      </p:sp>
      <p:pic>
        <p:nvPicPr>
          <p:cNvPr id="4" name="Picture 3">
            <a:extLst>
              <a:ext uri="{FF2B5EF4-FFF2-40B4-BE49-F238E27FC236}">
                <a16:creationId xmlns:a16="http://schemas.microsoft.com/office/drawing/2014/main" id="{5EBE4D4D-6B60-4CED-8B34-B4418DA5BB90}"/>
              </a:ext>
            </a:extLst>
          </p:cNvPr>
          <p:cNvPicPr>
            <a:picLocks noChangeAspect="1"/>
          </p:cNvPicPr>
          <p:nvPr/>
        </p:nvPicPr>
        <p:blipFill>
          <a:blip r:embed="rId2"/>
          <a:stretch>
            <a:fillRect/>
          </a:stretch>
        </p:blipFill>
        <p:spPr>
          <a:xfrm>
            <a:off x="772741" y="386415"/>
            <a:ext cx="7656221" cy="5435854"/>
          </a:xfrm>
          <a:prstGeom prst="rect">
            <a:avLst/>
          </a:prstGeom>
        </p:spPr>
      </p:pic>
    </p:spTree>
    <p:extLst>
      <p:ext uri="{BB962C8B-B14F-4D97-AF65-F5344CB8AC3E}">
        <p14:creationId xmlns:p14="http://schemas.microsoft.com/office/powerpoint/2010/main" val="3385873763"/>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7929"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AD52429-DD01-40EE-83D3-14646E069171}"/>
              </a:ext>
            </a:extLst>
          </p:cNvPr>
          <p:cNvSpPr>
            <a:spLocks noGrp="1"/>
          </p:cNvSpPr>
          <p:nvPr>
            <p:ph type="title"/>
          </p:nvPr>
        </p:nvSpPr>
        <p:spPr>
          <a:xfrm>
            <a:off x="480059" y="2053641"/>
            <a:ext cx="2751871" cy="2760098"/>
          </a:xfrm>
        </p:spPr>
        <p:txBody>
          <a:bodyPr vert="horz" lIns="91440" tIns="45720" rIns="91440" bIns="45720" rtlCol="0" anchor="ctr">
            <a:normAutofit/>
          </a:bodyPr>
          <a:lstStyle/>
          <a:p>
            <a:pPr>
              <a:lnSpc>
                <a:spcPct val="90000"/>
              </a:lnSpc>
            </a:pPr>
            <a:r>
              <a:rPr lang="en-US" sz="3100" b="1" kern="1200">
                <a:solidFill>
                  <a:srgbClr val="FFFFFF"/>
                </a:solidFill>
                <a:latin typeface="+mj-lt"/>
                <a:ea typeface="+mj-ea"/>
                <a:cs typeface="+mj-cs"/>
              </a:rPr>
              <a:t>Possible Outcomes for Restorative Practice in mental health</a:t>
            </a:r>
          </a:p>
        </p:txBody>
      </p:sp>
      <p:sp>
        <p:nvSpPr>
          <p:cNvPr id="7" name="Rectangle 6">
            <a:extLst>
              <a:ext uri="{FF2B5EF4-FFF2-40B4-BE49-F238E27FC236}">
                <a16:creationId xmlns:a16="http://schemas.microsoft.com/office/drawing/2014/main" id="{DD4BF297-57C5-4769-8F17-36E59EA2F6A6}"/>
              </a:ext>
            </a:extLst>
          </p:cNvPr>
          <p:cNvSpPr/>
          <p:nvPr/>
        </p:nvSpPr>
        <p:spPr>
          <a:xfrm>
            <a:off x="4567930" y="801866"/>
            <a:ext cx="3979563" cy="5230634"/>
          </a:xfrm>
          <a:prstGeom prst="rect">
            <a:avLst/>
          </a:prstGeom>
        </p:spPr>
        <p:txBody>
          <a:bodyPr vert="horz" lIns="91440" tIns="45720" rIns="91440" bIns="45720" rtlCol="0" anchor="ctr">
            <a:normAutofit/>
          </a:bodyPr>
          <a:lstStyle/>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altLang="en-US" sz="1600" b="1" i="1" u="none" strike="noStrike" kern="1200" cap="none" spc="0" normalizeH="0" baseline="0" noProof="0">
                <a:ln>
                  <a:noFill/>
                </a:ln>
                <a:solidFill>
                  <a:srgbClr val="000000"/>
                </a:solidFill>
                <a:effectLst/>
                <a:uLnTx/>
                <a:uFillTx/>
                <a:latin typeface="Arial"/>
                <a:ea typeface="+mn-ea"/>
                <a:cs typeface="Arial" charset="0"/>
              </a:rPr>
              <a:t>For persons harmed: </a:t>
            </a:r>
            <a:r>
              <a:rPr kumimoji="0" lang="en-US" altLang="en-US" sz="1600" b="0" i="0" u="none" strike="noStrike" kern="1200" cap="none" spc="0" normalizeH="0" baseline="0" noProof="0">
                <a:ln>
                  <a:noFill/>
                </a:ln>
                <a:solidFill>
                  <a:srgbClr val="000000"/>
                </a:solidFill>
                <a:effectLst/>
                <a:uLnTx/>
                <a:uFillTx/>
                <a:latin typeface="Arial"/>
                <a:ea typeface="+mn-ea"/>
                <a:cs typeface="Arial" charset="0"/>
              </a:rPr>
              <a:t>an</a:t>
            </a:r>
            <a:r>
              <a:rPr kumimoji="0" lang="en-US" altLang="en-US" sz="1600" b="1" i="1" u="none" strike="noStrike" kern="1200" cap="none" spc="0" normalizeH="0" baseline="0" noProof="0">
                <a:ln>
                  <a:noFill/>
                </a:ln>
                <a:solidFill>
                  <a:srgbClr val="000000"/>
                </a:solidFill>
                <a:effectLst/>
                <a:uLnTx/>
                <a:uFillTx/>
                <a:latin typeface="Arial"/>
                <a:ea typeface="+mn-ea"/>
                <a:cs typeface="Arial" charset="0"/>
              </a:rPr>
              <a:t> </a:t>
            </a:r>
            <a:r>
              <a:rPr kumimoji="0" lang="en-US" altLang="en-US" sz="1600" b="0" i="0" u="none" strike="noStrike" kern="1200" cap="none" spc="0" normalizeH="0" baseline="0" noProof="0">
                <a:ln>
                  <a:noFill/>
                </a:ln>
                <a:solidFill>
                  <a:srgbClr val="000000"/>
                </a:solidFill>
                <a:effectLst/>
                <a:uLnTx/>
                <a:uFillTx/>
                <a:latin typeface="Arial"/>
                <a:ea typeface="+mn-ea"/>
                <a:cs typeface="Arial" charset="0"/>
              </a:rPr>
              <a:t>opportunity to express the impact of the harm, receive acknowledgement, consider what may repair the harm and help to improve the situation;</a:t>
            </a: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altLang="en-US" sz="1600" b="0" i="0" u="none" strike="noStrike" kern="1200" cap="none" spc="0" normalizeH="0" baseline="0" noProof="0">
              <a:ln>
                <a:noFill/>
              </a:ln>
              <a:solidFill>
                <a:srgbClr val="000000"/>
              </a:solidFill>
              <a:effectLst/>
              <a:uLnTx/>
              <a:uFillTx/>
              <a:latin typeface="Arial"/>
              <a:ea typeface="+mn-ea"/>
              <a:cs typeface="Arial" charset="0"/>
            </a:endParaRP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altLang="en-US" sz="1600" b="1" i="1" u="none" strike="noStrike" kern="1200" cap="none" spc="0" normalizeH="0" baseline="0" noProof="0">
                <a:ln>
                  <a:noFill/>
                </a:ln>
                <a:solidFill>
                  <a:srgbClr val="000000"/>
                </a:solidFill>
                <a:effectLst/>
                <a:uLnTx/>
                <a:uFillTx/>
                <a:latin typeface="Arial"/>
                <a:ea typeface="+mn-ea"/>
                <a:cs typeface="Arial" charset="0"/>
              </a:rPr>
              <a:t>For person causing harm: </a:t>
            </a:r>
            <a:r>
              <a:rPr kumimoji="0" lang="en-US" altLang="en-US" sz="1600" b="0" i="0" u="none" strike="noStrike" kern="1200" cap="none" spc="0" normalizeH="0" baseline="0" noProof="0">
                <a:ln>
                  <a:noFill/>
                </a:ln>
                <a:solidFill>
                  <a:srgbClr val="000000"/>
                </a:solidFill>
                <a:effectLst/>
                <a:uLnTx/>
                <a:uFillTx/>
                <a:latin typeface="Arial"/>
                <a:ea typeface="+mn-ea"/>
                <a:cs typeface="Arial" charset="0"/>
              </a:rPr>
              <a:t>an</a:t>
            </a:r>
            <a:r>
              <a:rPr kumimoji="0" lang="en-US" altLang="en-US" sz="1600" b="1" i="1" u="none" strike="noStrike" kern="1200" cap="none" spc="0" normalizeH="0" baseline="0" noProof="0">
                <a:ln>
                  <a:noFill/>
                </a:ln>
                <a:solidFill>
                  <a:srgbClr val="000000"/>
                </a:solidFill>
                <a:effectLst/>
                <a:uLnTx/>
                <a:uFillTx/>
                <a:latin typeface="Arial"/>
                <a:ea typeface="+mn-ea"/>
                <a:cs typeface="Arial" charset="0"/>
              </a:rPr>
              <a:t> </a:t>
            </a:r>
            <a:r>
              <a:rPr kumimoji="0" lang="en-US" altLang="en-US" sz="1600" b="0" i="0" u="none" strike="noStrike" kern="1200" cap="none" spc="0" normalizeH="0" baseline="0" noProof="0">
                <a:ln>
                  <a:noFill/>
                </a:ln>
                <a:solidFill>
                  <a:srgbClr val="000000"/>
                </a:solidFill>
                <a:effectLst/>
                <a:uLnTx/>
                <a:uFillTx/>
                <a:latin typeface="Arial"/>
                <a:ea typeface="+mn-ea"/>
                <a:cs typeface="Arial" charset="0"/>
              </a:rPr>
              <a:t>opportunity to recognise the harm &amp; impact, express remorse &amp; help to improve the situation; </a:t>
            </a: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altLang="en-US" sz="1600" b="0" i="0" u="none" strike="noStrike" kern="1200" cap="none" spc="0" normalizeH="0" baseline="0" noProof="0">
                <a:ln>
                  <a:noFill/>
                </a:ln>
                <a:solidFill>
                  <a:srgbClr val="000000"/>
                </a:solidFill>
                <a:effectLst/>
                <a:uLnTx/>
                <a:uFillTx/>
                <a:latin typeface="Arial"/>
                <a:ea typeface="+mn-ea"/>
                <a:cs typeface="Arial" charset="0"/>
              </a:rPr>
              <a:t> </a:t>
            </a: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altLang="en-US" sz="1600" b="1" i="1" u="none" strike="noStrike" kern="1200" cap="none" spc="0" normalizeH="0" baseline="0" noProof="0">
                <a:ln>
                  <a:noFill/>
                </a:ln>
                <a:solidFill>
                  <a:srgbClr val="000000"/>
                </a:solidFill>
                <a:effectLst/>
                <a:uLnTx/>
                <a:uFillTx/>
                <a:latin typeface="Arial"/>
                <a:ea typeface="+mn-ea"/>
                <a:cs typeface="Arial" charset="0"/>
              </a:rPr>
              <a:t>For social, familial and professional care networks:</a:t>
            </a:r>
            <a:r>
              <a:rPr kumimoji="0" lang="en-US" altLang="en-US" sz="1600" b="0" i="1" u="none" strike="noStrike" kern="1200" cap="none" spc="0" normalizeH="0" baseline="0" noProof="0">
                <a:ln>
                  <a:noFill/>
                </a:ln>
                <a:solidFill>
                  <a:srgbClr val="000000"/>
                </a:solidFill>
                <a:effectLst/>
                <a:uLnTx/>
                <a:uFillTx/>
                <a:latin typeface="Arial"/>
                <a:ea typeface="+mn-ea"/>
                <a:cs typeface="Arial" charset="0"/>
              </a:rPr>
              <a:t> </a:t>
            </a:r>
            <a:r>
              <a:rPr kumimoji="0" lang="en-US" altLang="en-US" sz="1600" b="0" i="0" u="none" strike="noStrike" kern="1200" cap="none" spc="0" normalizeH="0" baseline="0" noProof="0">
                <a:ln>
                  <a:noFill/>
                </a:ln>
                <a:solidFill>
                  <a:srgbClr val="000000"/>
                </a:solidFill>
                <a:effectLst/>
                <a:uLnTx/>
                <a:uFillTx/>
                <a:latin typeface="Arial"/>
                <a:ea typeface="+mn-ea"/>
                <a:cs typeface="Arial" charset="0"/>
              </a:rPr>
              <a:t>to reset, re/build, re/establish healthy relationships;</a:t>
            </a: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altLang="en-US" sz="1600" b="0" i="0" u="none" strike="noStrike" kern="1200" cap="none" spc="0" normalizeH="0" baseline="0" noProof="0">
              <a:ln>
                <a:noFill/>
              </a:ln>
              <a:solidFill>
                <a:srgbClr val="000000"/>
              </a:solidFill>
              <a:effectLst/>
              <a:uLnTx/>
              <a:uFillTx/>
              <a:latin typeface="Arial"/>
              <a:ea typeface="+mn-ea"/>
              <a:cs typeface="Arial" charset="0"/>
            </a:endParaRP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altLang="en-US" sz="1600" b="1" i="1" u="none" strike="noStrike" kern="1200" cap="none" spc="0" normalizeH="0" baseline="0" noProof="0">
                <a:ln>
                  <a:noFill/>
                </a:ln>
                <a:solidFill>
                  <a:srgbClr val="000000"/>
                </a:solidFill>
                <a:effectLst/>
                <a:uLnTx/>
                <a:uFillTx/>
                <a:latin typeface="Arial"/>
                <a:ea typeface="+mn-ea"/>
                <a:cs typeface="Arial" charset="0"/>
              </a:rPr>
              <a:t>For the SMHRU</a:t>
            </a:r>
            <a:r>
              <a:rPr kumimoji="0" lang="en-US" altLang="en-US" sz="1600" b="0" i="0" u="none" strike="noStrike" kern="1200" cap="none" spc="0" normalizeH="0" baseline="0" noProof="0">
                <a:ln>
                  <a:noFill/>
                </a:ln>
                <a:solidFill>
                  <a:srgbClr val="000000"/>
                </a:solidFill>
                <a:effectLst/>
                <a:uLnTx/>
                <a:uFillTx/>
                <a:latin typeface="Arial"/>
                <a:ea typeface="+mn-ea"/>
                <a:cs typeface="Arial" charset="0"/>
              </a:rPr>
              <a:t>: to support and complement the therapeutic work already provided, reduce harmful incidents, foster mental health recovery and enhance staff well-being. </a:t>
            </a:r>
          </a:p>
        </p:txBody>
      </p:sp>
      <p:sp>
        <p:nvSpPr>
          <p:cNvPr id="5" name="Footer Placeholder 4">
            <a:extLst>
              <a:ext uri="{FF2B5EF4-FFF2-40B4-BE49-F238E27FC236}">
                <a16:creationId xmlns:a16="http://schemas.microsoft.com/office/drawing/2014/main" id="{86D98EC7-1FA4-4569-AF5A-E4A7D6943CCC}"/>
              </a:ext>
            </a:extLst>
          </p:cNvPr>
          <p:cNvSpPr>
            <a:spLocks noGrp="1"/>
          </p:cNvSpPr>
          <p:nvPr>
            <p:ph type="ftr" sz="quarter" idx="11"/>
          </p:nvPr>
        </p:nvSpPr>
        <p:spPr>
          <a:xfrm>
            <a:off x="4152275" y="6223702"/>
            <a:ext cx="3967171" cy="314067"/>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898989"/>
                </a:solidFill>
                <a:effectLst/>
                <a:uLnTx/>
                <a:uFillTx/>
                <a:latin typeface="Arial"/>
                <a:ea typeface="+mn-ea"/>
                <a:cs typeface="+mn-cs"/>
              </a:rPr>
              <a:t>V[XX] Effective: [MM/YYYY] Review: [MM/YYYY]</a:t>
            </a:r>
          </a:p>
        </p:txBody>
      </p:sp>
      <p:sp>
        <p:nvSpPr>
          <p:cNvPr id="6" name="Slide Number Placeholder 5">
            <a:extLst>
              <a:ext uri="{FF2B5EF4-FFF2-40B4-BE49-F238E27FC236}">
                <a16:creationId xmlns:a16="http://schemas.microsoft.com/office/drawing/2014/main" id="{5BBD168A-34A1-46F6-887B-0BC4CFA79097}"/>
              </a:ext>
            </a:extLst>
          </p:cNvPr>
          <p:cNvSpPr>
            <a:spLocks noGrp="1"/>
          </p:cNvSpPr>
          <p:nvPr>
            <p:ph type="sldNum" sz="quarter" idx="12"/>
          </p:nvPr>
        </p:nvSpPr>
        <p:spPr>
          <a:xfrm>
            <a:off x="8119447" y="6223702"/>
            <a:ext cx="428046" cy="314067"/>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4A3827A-FC4D-4EFB-ADD6-6E7AF78E3E1C}" type="slidenum">
              <a:rPr kumimoji="0" lang="en-US" sz="900" b="0" i="0" u="none" strike="noStrike" kern="1200" cap="none" spc="0" normalizeH="0" baseline="0" noProof="0">
                <a:ln>
                  <a:noFill/>
                </a:ln>
                <a:solidFill>
                  <a:srgbClr val="89898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sz="900" b="0" i="0" u="none" strike="noStrike" kern="1200" cap="none" spc="0" normalizeH="0" baseline="0" noProof="0">
              <a:ln>
                <a:noFill/>
              </a:ln>
              <a:solidFill>
                <a:srgbClr val="898989"/>
              </a:solidFill>
              <a:effectLst/>
              <a:uLnTx/>
              <a:uFillTx/>
              <a:latin typeface="Arial"/>
              <a:ea typeface="+mn-ea"/>
              <a:cs typeface="+mn-cs"/>
            </a:endParaRPr>
          </a:p>
        </p:txBody>
      </p:sp>
    </p:spTree>
    <p:extLst>
      <p:ext uri="{BB962C8B-B14F-4D97-AF65-F5344CB8AC3E}">
        <p14:creationId xmlns:p14="http://schemas.microsoft.com/office/powerpoint/2010/main" val="16542695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9342-57FC-499D-B1DC-0687D6FD29D9}"/>
              </a:ext>
            </a:extLst>
          </p:cNvPr>
          <p:cNvSpPr>
            <a:spLocks noGrp="1"/>
          </p:cNvSpPr>
          <p:nvPr>
            <p:ph type="title"/>
          </p:nvPr>
        </p:nvSpPr>
        <p:spPr>
          <a:xfrm>
            <a:off x="199480" y="274986"/>
            <a:ext cx="8353176" cy="778098"/>
          </a:xfrm>
        </p:spPr>
        <p:txBody>
          <a:bodyPr>
            <a:normAutofit/>
          </a:bodyPr>
          <a:lstStyle/>
          <a:p>
            <a:r>
              <a:rPr lang="en-AU" sz="4800" dirty="0"/>
              <a:t>Questions ?</a:t>
            </a:r>
          </a:p>
        </p:txBody>
      </p:sp>
      <p:pic>
        <p:nvPicPr>
          <p:cNvPr id="6" name="Content Placeholder 5">
            <a:extLst>
              <a:ext uri="{FF2B5EF4-FFF2-40B4-BE49-F238E27FC236}">
                <a16:creationId xmlns:a16="http://schemas.microsoft.com/office/drawing/2014/main" id="{52EF6D78-61E1-41FD-9DC4-A5BF01F3F882}"/>
              </a:ext>
            </a:extLst>
          </p:cNvPr>
          <p:cNvPicPr>
            <a:picLocks noGrp="1" noChangeAspect="1"/>
          </p:cNvPicPr>
          <p:nvPr>
            <p:ph idx="1"/>
          </p:nvPr>
        </p:nvPicPr>
        <p:blipFill>
          <a:blip r:embed="rId2"/>
          <a:stretch>
            <a:fillRect/>
          </a:stretch>
        </p:blipFill>
        <p:spPr>
          <a:xfrm>
            <a:off x="1619672" y="1340768"/>
            <a:ext cx="5976663" cy="4176464"/>
          </a:xfrm>
          <a:prstGeom prst="rect">
            <a:avLst/>
          </a:prstGeom>
        </p:spPr>
      </p:pic>
      <p:sp>
        <p:nvSpPr>
          <p:cNvPr id="4" name="Footer Placeholder 3">
            <a:extLst>
              <a:ext uri="{FF2B5EF4-FFF2-40B4-BE49-F238E27FC236}">
                <a16:creationId xmlns:a16="http://schemas.microsoft.com/office/drawing/2014/main" id="{ABF5F6D1-2C7D-420E-A50E-33B22CF93044}"/>
              </a:ext>
            </a:extLst>
          </p:cNvPr>
          <p:cNvSpPr>
            <a:spLocks noGrp="1"/>
          </p:cNvSpPr>
          <p:nvPr>
            <p:ph type="ftr" sz="quarter" idx="10"/>
          </p:nvPr>
        </p:nvSpPr>
        <p:spPr/>
        <p:txBody>
          <a:bodyPr/>
          <a:lstStyle/>
          <a:p>
            <a:pPr>
              <a:defRPr/>
            </a:pPr>
            <a:r>
              <a:rPr lang="en-AU"/>
              <a:t>V[XX] Effective: [MM/YYYY] Review: [MM/YYYY]</a:t>
            </a:r>
            <a:endParaRPr lang="en-AU" dirty="0"/>
          </a:p>
        </p:txBody>
      </p:sp>
      <p:sp>
        <p:nvSpPr>
          <p:cNvPr id="5" name="Slide Number Placeholder 4">
            <a:extLst>
              <a:ext uri="{FF2B5EF4-FFF2-40B4-BE49-F238E27FC236}">
                <a16:creationId xmlns:a16="http://schemas.microsoft.com/office/drawing/2014/main" id="{8689F09C-CA5C-4DDD-BC51-D9E966EB481D}"/>
              </a:ext>
            </a:extLst>
          </p:cNvPr>
          <p:cNvSpPr>
            <a:spLocks noGrp="1"/>
          </p:cNvSpPr>
          <p:nvPr>
            <p:ph type="sldNum" sz="quarter" idx="11"/>
          </p:nvPr>
        </p:nvSpPr>
        <p:spPr/>
        <p:txBody>
          <a:bodyPr/>
          <a:lstStyle/>
          <a:p>
            <a:pPr>
              <a:defRPr/>
            </a:pPr>
            <a:fld id="{CE0C118B-9F9F-4B7A-A0ED-A4E6C837C336}" type="slidenum">
              <a:rPr lang="en-AU" smtClean="0"/>
              <a:pPr>
                <a:defRPr/>
              </a:pPr>
              <a:t>32</a:t>
            </a:fld>
            <a:endParaRPr lang="en-AU" dirty="0"/>
          </a:p>
        </p:txBody>
      </p:sp>
    </p:spTree>
    <p:extLst>
      <p:ext uri="{BB962C8B-B14F-4D97-AF65-F5344CB8AC3E}">
        <p14:creationId xmlns:p14="http://schemas.microsoft.com/office/powerpoint/2010/main" val="215814761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9342-57FC-499D-B1DC-0687D6FD29D9}"/>
              </a:ext>
            </a:extLst>
          </p:cNvPr>
          <p:cNvSpPr>
            <a:spLocks noGrp="1"/>
          </p:cNvSpPr>
          <p:nvPr>
            <p:ph type="title"/>
          </p:nvPr>
        </p:nvSpPr>
        <p:spPr>
          <a:xfrm>
            <a:off x="199480" y="274986"/>
            <a:ext cx="8353176" cy="778098"/>
          </a:xfrm>
        </p:spPr>
        <p:txBody>
          <a:bodyPr>
            <a:normAutofit/>
          </a:bodyPr>
          <a:lstStyle/>
          <a:p>
            <a:r>
              <a:rPr lang="en-AU" sz="4800" dirty="0"/>
              <a:t>Contact details:</a:t>
            </a:r>
          </a:p>
        </p:txBody>
      </p:sp>
      <p:sp>
        <p:nvSpPr>
          <p:cNvPr id="4" name="Footer Placeholder 3">
            <a:extLst>
              <a:ext uri="{FF2B5EF4-FFF2-40B4-BE49-F238E27FC236}">
                <a16:creationId xmlns:a16="http://schemas.microsoft.com/office/drawing/2014/main" id="{ABF5F6D1-2C7D-420E-A50E-33B22CF93044}"/>
              </a:ext>
            </a:extLst>
          </p:cNvPr>
          <p:cNvSpPr>
            <a:spLocks noGrp="1"/>
          </p:cNvSpPr>
          <p:nvPr>
            <p:ph type="ftr" sz="quarter" idx="10"/>
          </p:nvPr>
        </p:nvSpPr>
        <p:spPr/>
        <p:txBody>
          <a:bodyPr/>
          <a:lstStyle/>
          <a:p>
            <a:pPr>
              <a:defRPr/>
            </a:pPr>
            <a:r>
              <a:rPr lang="en-AU"/>
              <a:t>V[XX] Effective: [MM/YYYY] Review: [MM/YYYY]</a:t>
            </a:r>
            <a:endParaRPr lang="en-AU" dirty="0"/>
          </a:p>
        </p:txBody>
      </p:sp>
      <p:sp>
        <p:nvSpPr>
          <p:cNvPr id="5" name="Slide Number Placeholder 4">
            <a:extLst>
              <a:ext uri="{FF2B5EF4-FFF2-40B4-BE49-F238E27FC236}">
                <a16:creationId xmlns:a16="http://schemas.microsoft.com/office/drawing/2014/main" id="{8689F09C-CA5C-4DDD-BC51-D9E966EB481D}"/>
              </a:ext>
            </a:extLst>
          </p:cNvPr>
          <p:cNvSpPr>
            <a:spLocks noGrp="1"/>
          </p:cNvSpPr>
          <p:nvPr>
            <p:ph type="sldNum" sz="quarter" idx="11"/>
          </p:nvPr>
        </p:nvSpPr>
        <p:spPr/>
        <p:txBody>
          <a:bodyPr/>
          <a:lstStyle/>
          <a:p>
            <a:pPr>
              <a:defRPr/>
            </a:pPr>
            <a:fld id="{CE0C118B-9F9F-4B7A-A0ED-A4E6C837C336}" type="slidenum">
              <a:rPr lang="en-AU" smtClean="0"/>
              <a:pPr>
                <a:defRPr/>
              </a:pPr>
              <a:t>33</a:t>
            </a:fld>
            <a:endParaRPr lang="en-AU" dirty="0"/>
          </a:p>
        </p:txBody>
      </p:sp>
      <p:sp>
        <p:nvSpPr>
          <p:cNvPr id="7" name="Content Placeholder 6">
            <a:extLst>
              <a:ext uri="{FF2B5EF4-FFF2-40B4-BE49-F238E27FC236}">
                <a16:creationId xmlns:a16="http://schemas.microsoft.com/office/drawing/2014/main" id="{18F186F9-57EB-46EC-889A-83A11EFE0694}"/>
              </a:ext>
            </a:extLst>
          </p:cNvPr>
          <p:cNvSpPr>
            <a:spLocks noGrp="1"/>
          </p:cNvSpPr>
          <p:nvPr>
            <p:ph idx="1"/>
          </p:nvPr>
        </p:nvSpPr>
        <p:spPr/>
        <p:txBody>
          <a:bodyPr/>
          <a:lstStyle/>
          <a:p>
            <a:endParaRPr lang="en-AU" sz="2400" dirty="0"/>
          </a:p>
          <a:p>
            <a:r>
              <a:rPr lang="en-AU" sz="2400" dirty="0"/>
              <a:t>Michael Power</a:t>
            </a:r>
          </a:p>
          <a:p>
            <a:endParaRPr lang="en-AU" dirty="0"/>
          </a:p>
          <a:p>
            <a:r>
              <a:rPr lang="en-AU" dirty="0"/>
              <a:t>Email:  </a:t>
            </a:r>
            <a:r>
              <a:rPr lang="en-AU" dirty="0">
                <a:hlinkClick r:id="rId2"/>
              </a:rPr>
              <a:t>michael.power2@health.qld.gov.au</a:t>
            </a:r>
            <a:endParaRPr lang="en-AU" dirty="0"/>
          </a:p>
          <a:p>
            <a:r>
              <a:rPr lang="en-AU" dirty="0"/>
              <a:t>Mobile: 0428 584 119</a:t>
            </a:r>
          </a:p>
          <a:p>
            <a:endParaRPr lang="en-AU" dirty="0"/>
          </a:p>
          <a:p>
            <a:r>
              <a:rPr lang="en-AU" dirty="0"/>
              <a:t>QHVSS </a:t>
            </a:r>
          </a:p>
          <a:p>
            <a:pPr lvl="1"/>
            <a:r>
              <a:rPr lang="en-AU" dirty="0">
                <a:hlinkClick r:id="rId3"/>
              </a:rPr>
              <a:t>www.health.qld.gov.au/qhvss</a:t>
            </a:r>
            <a:endParaRPr lang="en-AU" dirty="0"/>
          </a:p>
          <a:p>
            <a:pPr lvl="1"/>
            <a:r>
              <a:rPr lang="en-AU" dirty="0"/>
              <a:t>Phone: 1800 208 005</a:t>
            </a:r>
          </a:p>
          <a:p>
            <a:pPr lvl="1"/>
            <a:r>
              <a:rPr lang="en-AU" dirty="0"/>
              <a:t>Email: </a:t>
            </a:r>
            <a:r>
              <a:rPr lang="en-AU" dirty="0">
                <a:hlinkClick r:id="rId4"/>
              </a:rPr>
              <a:t>victim.support@health.qld.gov.au</a:t>
            </a:r>
            <a:endParaRPr lang="en-AU" dirty="0"/>
          </a:p>
          <a:p>
            <a:pPr lvl="1"/>
            <a:endParaRPr lang="en-AU" dirty="0"/>
          </a:p>
          <a:p>
            <a:pPr lvl="1"/>
            <a:endParaRPr lang="en-AU" dirty="0"/>
          </a:p>
          <a:p>
            <a:endParaRPr lang="en-AU" dirty="0"/>
          </a:p>
        </p:txBody>
      </p:sp>
    </p:spTree>
    <p:extLst>
      <p:ext uri="{BB962C8B-B14F-4D97-AF65-F5344CB8AC3E}">
        <p14:creationId xmlns:p14="http://schemas.microsoft.com/office/powerpoint/2010/main" val="141259094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395288" y="115888"/>
            <a:ext cx="8353425" cy="937790"/>
          </a:xfrm>
        </p:spPr>
        <p:txBody>
          <a:bodyPr>
            <a:noAutofit/>
          </a:bodyPr>
          <a:lstStyle/>
          <a:p>
            <a:r>
              <a:rPr lang="en-AU" altLang="en-US" sz="2800" dirty="0"/>
              <a:t>QHVSS staffing: - state-wide service </a:t>
            </a:r>
            <a:endParaRPr altLang="en-US" sz="2800" dirty="0"/>
          </a:p>
        </p:txBody>
      </p:sp>
      <p:sp>
        <p:nvSpPr>
          <p:cNvPr id="9219" name="Content Placeholder 6"/>
          <p:cNvSpPr>
            <a:spLocks noGrp="1"/>
          </p:cNvSpPr>
          <p:nvPr>
            <p:ph idx="1"/>
          </p:nvPr>
        </p:nvSpPr>
        <p:spPr>
          <a:xfrm>
            <a:off x="395288" y="1196975"/>
            <a:ext cx="8353425" cy="5184353"/>
          </a:xfrm>
        </p:spPr>
        <p:txBody>
          <a:bodyPr/>
          <a:lstStyle/>
          <a:p>
            <a:endParaRPr lang="en-AU" altLang="en-US" sz="2800" dirty="0"/>
          </a:p>
          <a:p>
            <a:pPr marL="514350" indent="-514350">
              <a:buAutoNum type="alphaLcParenBoth"/>
            </a:pPr>
            <a:r>
              <a:rPr lang="en-AU" altLang="en-US" sz="2000" dirty="0"/>
              <a:t>6 x Allied Health clinicians (psychology / social work / occupational therapy) one in Cairns and one in Townsville </a:t>
            </a:r>
          </a:p>
          <a:p>
            <a:pPr marL="514350" indent="-514350">
              <a:buAutoNum type="alphaLcParenBoth"/>
            </a:pPr>
            <a:endParaRPr lang="en-AU" altLang="en-US" sz="2000" dirty="0"/>
          </a:p>
          <a:p>
            <a:pPr marL="514350" indent="-514350">
              <a:buAutoNum type="alphaLcParenBoth"/>
            </a:pPr>
            <a:r>
              <a:rPr lang="en-AU" altLang="en-US" sz="2000" dirty="0"/>
              <a:t>Director role with small caseload and administration officer </a:t>
            </a:r>
          </a:p>
          <a:p>
            <a:pPr marL="514350" indent="-514350">
              <a:buAutoNum type="alphaLcParenBoth"/>
            </a:pPr>
            <a:endParaRPr lang="en-AU" altLang="en-US" sz="2000" dirty="0"/>
          </a:p>
          <a:p>
            <a:pPr marL="514350" indent="-514350">
              <a:buAutoNum type="alphaLcParenBoth"/>
            </a:pPr>
            <a:r>
              <a:rPr lang="en-AU" altLang="en-US" sz="2000" dirty="0"/>
              <a:t>1 temporary AH position undertaking Restorative Practice project in collaboration with mental health services at The Prince Charles Hospital</a:t>
            </a:r>
          </a:p>
          <a:p>
            <a:pPr marL="0" indent="0">
              <a:buNone/>
            </a:pPr>
            <a:endParaRPr lang="en-AU" altLang="en-US" sz="2800" dirty="0"/>
          </a:p>
        </p:txBody>
      </p:sp>
      <p:sp>
        <p:nvSpPr>
          <p:cNvPr id="9221"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922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0832D9D-40DA-4C0D-8D5C-FFB4DC18653D}" type="slidenum">
              <a:rPr lang="en-AU" altLang="en-US">
                <a:solidFill>
                  <a:srgbClr val="333333"/>
                </a:solidFill>
              </a:rPr>
              <a:pPr fontAlgn="base">
                <a:spcBef>
                  <a:spcPct val="0"/>
                </a:spcBef>
                <a:spcAft>
                  <a:spcPct val="0"/>
                </a:spcAft>
              </a:pPr>
              <a:t>4</a:t>
            </a:fld>
            <a:endParaRPr lang="en-AU" altLang="en-US">
              <a:solidFill>
                <a:srgbClr val="333333"/>
              </a:solidFill>
            </a:endParaRPr>
          </a:p>
        </p:txBody>
      </p:sp>
    </p:spTree>
    <p:extLst>
      <p:ext uri="{BB962C8B-B14F-4D97-AF65-F5344CB8AC3E}">
        <p14:creationId xmlns:p14="http://schemas.microsoft.com/office/powerpoint/2010/main" val="108943022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395288" y="115888"/>
            <a:ext cx="8353425" cy="937790"/>
          </a:xfrm>
        </p:spPr>
        <p:txBody>
          <a:bodyPr>
            <a:noAutofit/>
          </a:bodyPr>
          <a:lstStyle/>
          <a:p>
            <a:r>
              <a:rPr lang="en-AU" altLang="en-US" sz="2800" dirty="0"/>
              <a:t>April – June &amp; July – Sept 2020 quarters</a:t>
            </a:r>
            <a:endParaRPr altLang="en-US" sz="2800" dirty="0"/>
          </a:p>
        </p:txBody>
      </p:sp>
      <p:sp>
        <p:nvSpPr>
          <p:cNvPr id="9219" name="Content Placeholder 6"/>
          <p:cNvSpPr>
            <a:spLocks noGrp="1"/>
          </p:cNvSpPr>
          <p:nvPr>
            <p:ph idx="1"/>
          </p:nvPr>
        </p:nvSpPr>
        <p:spPr>
          <a:xfrm>
            <a:off x="395288" y="1196975"/>
            <a:ext cx="8353425" cy="5184353"/>
          </a:xfrm>
        </p:spPr>
        <p:txBody>
          <a:bodyPr/>
          <a:lstStyle/>
          <a:p>
            <a:endParaRPr lang="en-AU" altLang="en-US" sz="2800" dirty="0"/>
          </a:p>
          <a:p>
            <a:pPr marL="0" indent="0">
              <a:buNone/>
            </a:pPr>
            <a:endParaRPr lang="en-AU" altLang="en-US" sz="2800" dirty="0"/>
          </a:p>
        </p:txBody>
      </p:sp>
      <p:sp>
        <p:nvSpPr>
          <p:cNvPr id="9221"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922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0832D9D-40DA-4C0D-8D5C-FFB4DC18653D}" type="slidenum">
              <a:rPr lang="en-AU" altLang="en-US">
                <a:solidFill>
                  <a:srgbClr val="333333"/>
                </a:solidFill>
              </a:rPr>
              <a:pPr fontAlgn="base">
                <a:spcBef>
                  <a:spcPct val="0"/>
                </a:spcBef>
                <a:spcAft>
                  <a:spcPct val="0"/>
                </a:spcAft>
              </a:pPr>
              <a:t>5</a:t>
            </a:fld>
            <a:endParaRPr lang="en-AU" altLang="en-US">
              <a:solidFill>
                <a:srgbClr val="333333"/>
              </a:solidFill>
            </a:endParaRPr>
          </a:p>
        </p:txBody>
      </p:sp>
      <p:graphicFrame>
        <p:nvGraphicFramePr>
          <p:cNvPr id="2" name="Table 1">
            <a:extLst>
              <a:ext uri="{FF2B5EF4-FFF2-40B4-BE49-F238E27FC236}">
                <a16:creationId xmlns:a16="http://schemas.microsoft.com/office/drawing/2014/main" id="{B59CA5CA-5E8C-416D-9C30-BF784EB5FFF0}"/>
              </a:ext>
            </a:extLst>
          </p:cNvPr>
          <p:cNvGraphicFramePr>
            <a:graphicFrameLocks noGrp="1"/>
          </p:cNvGraphicFramePr>
          <p:nvPr>
            <p:extLst>
              <p:ext uri="{D42A27DB-BD31-4B8C-83A1-F6EECF244321}">
                <p14:modId xmlns:p14="http://schemas.microsoft.com/office/powerpoint/2010/main" val="2064416052"/>
              </p:ext>
            </p:extLst>
          </p:nvPr>
        </p:nvGraphicFramePr>
        <p:xfrm>
          <a:off x="1331640" y="1556792"/>
          <a:ext cx="5525089" cy="3561148"/>
        </p:xfrm>
        <a:graphic>
          <a:graphicData uri="http://schemas.openxmlformats.org/drawingml/2006/table">
            <a:tbl>
              <a:tblPr firstRow="1" firstCol="1" bandRow="1">
                <a:tableStyleId>{5C22544A-7EE6-4342-B048-85BDC9FD1C3A}</a:tableStyleId>
              </a:tblPr>
              <a:tblGrid>
                <a:gridCol w="1712962">
                  <a:extLst>
                    <a:ext uri="{9D8B030D-6E8A-4147-A177-3AD203B41FA5}">
                      <a16:colId xmlns:a16="http://schemas.microsoft.com/office/drawing/2014/main" val="808318046"/>
                    </a:ext>
                  </a:extLst>
                </a:gridCol>
                <a:gridCol w="1961729">
                  <a:extLst>
                    <a:ext uri="{9D8B030D-6E8A-4147-A177-3AD203B41FA5}">
                      <a16:colId xmlns:a16="http://schemas.microsoft.com/office/drawing/2014/main" val="2840452790"/>
                    </a:ext>
                  </a:extLst>
                </a:gridCol>
                <a:gridCol w="1850398">
                  <a:extLst>
                    <a:ext uri="{9D8B030D-6E8A-4147-A177-3AD203B41FA5}">
                      <a16:colId xmlns:a16="http://schemas.microsoft.com/office/drawing/2014/main" val="1595912421"/>
                    </a:ext>
                  </a:extLst>
                </a:gridCol>
              </a:tblGrid>
              <a:tr h="395683">
                <a:tc>
                  <a:txBody>
                    <a:bodyPr/>
                    <a:lstStyle/>
                    <a:p>
                      <a:pPr>
                        <a:spcAft>
                          <a:spcPts val="0"/>
                        </a:spcAft>
                      </a:pPr>
                      <a:r>
                        <a:rPr lang="en-AU" sz="1100">
                          <a:effectLst/>
                        </a:rPr>
                        <a:t>Number of clients open at end of quarter</a:t>
                      </a:r>
                      <a:endParaRPr lang="en-A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a:effectLst/>
                        </a:rPr>
                        <a:t>318</a:t>
                      </a:r>
                      <a:endParaRPr lang="en-A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a:effectLst/>
                        </a:rPr>
                        <a:t>301</a:t>
                      </a:r>
                      <a:endParaRPr lang="en-A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257362"/>
                  </a:ext>
                </a:extLst>
              </a:tr>
              <a:tr h="593525">
                <a:tc>
                  <a:txBody>
                    <a:bodyPr/>
                    <a:lstStyle/>
                    <a:p>
                      <a:pPr>
                        <a:spcAft>
                          <a:spcPts val="0"/>
                        </a:spcAft>
                      </a:pPr>
                      <a:r>
                        <a:rPr lang="en-AU" sz="1100">
                          <a:effectLst/>
                        </a:rPr>
                        <a:t>Average clients per FTE</a:t>
                      </a:r>
                      <a:endParaRPr lang="en-AU" sz="1200">
                        <a:effectLst/>
                      </a:endParaRPr>
                    </a:p>
                    <a:p>
                      <a:pPr>
                        <a:spcAft>
                          <a:spcPts val="0"/>
                        </a:spcAft>
                      </a:pPr>
                      <a:r>
                        <a:rPr lang="en-AU" sz="1100">
                          <a:effectLst/>
                        </a:rPr>
                        <a:t> </a:t>
                      </a:r>
                      <a:endParaRPr lang="en-A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a:effectLst/>
                        </a:rPr>
                        <a:t>53 (6 VSC)</a:t>
                      </a:r>
                      <a:endParaRPr lang="en-A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a:effectLst/>
                        </a:rPr>
                        <a:t>50 (6 VSC)</a:t>
                      </a:r>
                      <a:endParaRPr lang="en-A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84930492"/>
                  </a:ext>
                </a:extLst>
              </a:tr>
              <a:tr h="593525">
                <a:tc>
                  <a:txBody>
                    <a:bodyPr/>
                    <a:lstStyle/>
                    <a:p>
                      <a:pPr>
                        <a:spcAft>
                          <a:spcPts val="0"/>
                        </a:spcAft>
                      </a:pPr>
                      <a:r>
                        <a:rPr lang="en-AU" sz="1100">
                          <a:effectLst/>
                        </a:rPr>
                        <a:t>Total clients when include family members</a:t>
                      </a:r>
                      <a:endParaRPr lang="en-A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a:effectLst/>
                        </a:rPr>
                        <a:t>344</a:t>
                      </a:r>
                      <a:endParaRPr lang="en-A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a:effectLst/>
                        </a:rPr>
                        <a:t>339</a:t>
                      </a:r>
                      <a:endParaRPr lang="en-A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43293818"/>
                  </a:ext>
                </a:extLst>
              </a:tr>
              <a:tr h="395683">
                <a:tc>
                  <a:txBody>
                    <a:bodyPr/>
                    <a:lstStyle/>
                    <a:p>
                      <a:pPr>
                        <a:spcAft>
                          <a:spcPts val="0"/>
                        </a:spcAft>
                      </a:pPr>
                      <a:r>
                        <a:rPr lang="en-AU" sz="1100">
                          <a:effectLst/>
                        </a:rPr>
                        <a:t>Female</a:t>
                      </a:r>
                      <a:endParaRPr lang="en-AU" sz="1200">
                        <a:effectLst/>
                      </a:endParaRPr>
                    </a:p>
                    <a:p>
                      <a:pPr>
                        <a:spcAft>
                          <a:spcPts val="0"/>
                        </a:spcAft>
                      </a:pPr>
                      <a:r>
                        <a:rPr lang="en-AU" sz="1100">
                          <a:effectLst/>
                        </a:rPr>
                        <a:t> </a:t>
                      </a:r>
                      <a:endParaRPr lang="en-A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a:effectLst/>
                        </a:rPr>
                        <a:t>61%</a:t>
                      </a:r>
                      <a:endParaRPr lang="en-A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a:effectLst/>
                        </a:rPr>
                        <a:t>59%</a:t>
                      </a:r>
                      <a:endParaRPr lang="en-A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25073984"/>
                  </a:ext>
                </a:extLst>
              </a:tr>
              <a:tr h="395683">
                <a:tc>
                  <a:txBody>
                    <a:bodyPr/>
                    <a:lstStyle/>
                    <a:p>
                      <a:pPr>
                        <a:spcAft>
                          <a:spcPts val="0"/>
                        </a:spcAft>
                      </a:pPr>
                      <a:r>
                        <a:rPr lang="en-AU" sz="1100">
                          <a:effectLst/>
                        </a:rPr>
                        <a:t>Male</a:t>
                      </a:r>
                      <a:endParaRPr lang="en-AU" sz="1200">
                        <a:effectLst/>
                      </a:endParaRPr>
                    </a:p>
                    <a:p>
                      <a:pPr>
                        <a:spcAft>
                          <a:spcPts val="0"/>
                        </a:spcAft>
                      </a:pPr>
                      <a:r>
                        <a:rPr lang="en-AU" sz="1100">
                          <a:effectLst/>
                        </a:rPr>
                        <a:t> </a:t>
                      </a:r>
                      <a:endParaRPr lang="en-A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a:effectLst/>
                        </a:rPr>
                        <a:t>39%</a:t>
                      </a:r>
                      <a:endParaRPr lang="en-A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a:effectLst/>
                        </a:rPr>
                        <a:t>41%</a:t>
                      </a:r>
                      <a:endParaRPr lang="en-A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2205090"/>
                  </a:ext>
                </a:extLst>
              </a:tr>
              <a:tr h="395683">
                <a:tc>
                  <a:txBody>
                    <a:bodyPr/>
                    <a:lstStyle/>
                    <a:p>
                      <a:pPr>
                        <a:spcAft>
                          <a:spcPts val="0"/>
                        </a:spcAft>
                      </a:pPr>
                      <a:r>
                        <a:rPr lang="en-AU" sz="1100" dirty="0">
                          <a:effectLst/>
                        </a:rPr>
                        <a:t>Aboriginal and or Torres Strait Islander</a:t>
                      </a:r>
                      <a:endParaRPr lang="en-A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a:effectLst/>
                        </a:rPr>
                        <a:t>5%</a:t>
                      </a:r>
                      <a:endParaRPr lang="en-A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a:effectLst/>
                        </a:rPr>
                        <a:t>5%</a:t>
                      </a:r>
                      <a:endParaRPr lang="en-A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57021059"/>
                  </a:ext>
                </a:extLst>
              </a:tr>
              <a:tr h="395683">
                <a:tc>
                  <a:txBody>
                    <a:bodyPr/>
                    <a:lstStyle/>
                    <a:p>
                      <a:pPr>
                        <a:spcAft>
                          <a:spcPts val="0"/>
                        </a:spcAft>
                      </a:pPr>
                      <a:r>
                        <a:rPr lang="en-AU" sz="1100">
                          <a:effectLst/>
                        </a:rPr>
                        <a:t>Culturally and linguistically diverse</a:t>
                      </a:r>
                      <a:endParaRPr lang="en-A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a:effectLst/>
                        </a:rPr>
                        <a:t>8%</a:t>
                      </a:r>
                      <a:endParaRPr lang="en-A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a:effectLst/>
                        </a:rPr>
                        <a:t>9%</a:t>
                      </a:r>
                      <a:endParaRPr lang="en-A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40555875"/>
                  </a:ext>
                </a:extLst>
              </a:tr>
              <a:tr h="395683">
                <a:tc>
                  <a:txBody>
                    <a:bodyPr/>
                    <a:lstStyle/>
                    <a:p>
                      <a:pPr>
                        <a:spcAft>
                          <a:spcPts val="0"/>
                        </a:spcAft>
                      </a:pPr>
                      <a:r>
                        <a:rPr lang="en-AU" sz="1100">
                          <a:effectLst/>
                        </a:rPr>
                        <a:t>Dominant age bracket</a:t>
                      </a:r>
                      <a:endParaRPr lang="en-AU" sz="1200">
                        <a:effectLst/>
                      </a:endParaRPr>
                    </a:p>
                    <a:p>
                      <a:pPr>
                        <a:spcAft>
                          <a:spcPts val="0"/>
                        </a:spcAft>
                      </a:pPr>
                      <a:r>
                        <a:rPr lang="en-AU" sz="1100">
                          <a:effectLst/>
                        </a:rPr>
                        <a:t> </a:t>
                      </a:r>
                      <a:endParaRPr lang="en-A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a:effectLst/>
                        </a:rPr>
                        <a:t>31-60yrs</a:t>
                      </a:r>
                      <a:endParaRPr lang="en-A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dirty="0">
                          <a:effectLst/>
                        </a:rPr>
                        <a:t>31-60yrs</a:t>
                      </a:r>
                      <a:endParaRPr lang="en-A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2472674"/>
                  </a:ext>
                </a:extLst>
              </a:tr>
            </a:tbl>
          </a:graphicData>
        </a:graphic>
      </p:graphicFrame>
    </p:spTree>
    <p:extLst>
      <p:ext uri="{BB962C8B-B14F-4D97-AF65-F5344CB8AC3E}">
        <p14:creationId xmlns:p14="http://schemas.microsoft.com/office/powerpoint/2010/main" val="35631354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395288" y="115888"/>
            <a:ext cx="8353425" cy="937790"/>
          </a:xfrm>
        </p:spPr>
        <p:txBody>
          <a:bodyPr>
            <a:noAutofit/>
          </a:bodyPr>
          <a:lstStyle/>
          <a:p>
            <a:r>
              <a:rPr lang="en-AU" altLang="en-US" sz="2800" dirty="0"/>
              <a:t>April – June &amp; July – Sept 2020 quarters </a:t>
            </a:r>
            <a:endParaRPr altLang="en-US" sz="2800" dirty="0"/>
          </a:p>
        </p:txBody>
      </p:sp>
      <p:sp>
        <p:nvSpPr>
          <p:cNvPr id="9219" name="Content Placeholder 6"/>
          <p:cNvSpPr>
            <a:spLocks noGrp="1"/>
          </p:cNvSpPr>
          <p:nvPr>
            <p:ph idx="1"/>
          </p:nvPr>
        </p:nvSpPr>
        <p:spPr>
          <a:xfrm>
            <a:off x="395288" y="1196975"/>
            <a:ext cx="8353425" cy="5184353"/>
          </a:xfrm>
        </p:spPr>
        <p:txBody>
          <a:bodyPr/>
          <a:lstStyle/>
          <a:p>
            <a:endParaRPr lang="en-AU" altLang="en-US" sz="2800" dirty="0"/>
          </a:p>
          <a:p>
            <a:pPr marL="0" indent="0">
              <a:buNone/>
            </a:pPr>
            <a:endParaRPr lang="en-AU" altLang="en-US" sz="2800" dirty="0"/>
          </a:p>
        </p:txBody>
      </p:sp>
      <p:sp>
        <p:nvSpPr>
          <p:cNvPr id="9221"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922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0832D9D-40DA-4C0D-8D5C-FFB4DC18653D}" type="slidenum">
              <a:rPr lang="en-AU" altLang="en-US">
                <a:solidFill>
                  <a:srgbClr val="333333"/>
                </a:solidFill>
              </a:rPr>
              <a:pPr fontAlgn="base">
                <a:spcBef>
                  <a:spcPct val="0"/>
                </a:spcBef>
                <a:spcAft>
                  <a:spcPct val="0"/>
                </a:spcAft>
              </a:pPr>
              <a:t>6</a:t>
            </a:fld>
            <a:endParaRPr lang="en-AU" altLang="en-US">
              <a:solidFill>
                <a:srgbClr val="333333"/>
              </a:solidFill>
            </a:endParaRPr>
          </a:p>
        </p:txBody>
      </p:sp>
      <p:graphicFrame>
        <p:nvGraphicFramePr>
          <p:cNvPr id="2" name="Table 1">
            <a:extLst>
              <a:ext uri="{FF2B5EF4-FFF2-40B4-BE49-F238E27FC236}">
                <a16:creationId xmlns:a16="http://schemas.microsoft.com/office/drawing/2014/main" id="{B2593313-AB91-40BE-97EC-6128DE5B9588}"/>
              </a:ext>
            </a:extLst>
          </p:cNvPr>
          <p:cNvGraphicFramePr>
            <a:graphicFrameLocks noGrp="1"/>
          </p:cNvGraphicFramePr>
          <p:nvPr>
            <p:extLst>
              <p:ext uri="{D42A27DB-BD31-4B8C-83A1-F6EECF244321}">
                <p14:modId xmlns:p14="http://schemas.microsoft.com/office/powerpoint/2010/main" val="4167947327"/>
              </p:ext>
            </p:extLst>
          </p:nvPr>
        </p:nvGraphicFramePr>
        <p:xfrm>
          <a:off x="1475656" y="1412776"/>
          <a:ext cx="5145524" cy="3600402"/>
        </p:xfrm>
        <a:graphic>
          <a:graphicData uri="http://schemas.openxmlformats.org/drawingml/2006/table">
            <a:tbl>
              <a:tblPr firstRow="1" firstCol="1" bandRow="1">
                <a:tableStyleId>{5C22544A-7EE6-4342-B048-85BDC9FD1C3A}</a:tableStyleId>
              </a:tblPr>
              <a:tblGrid>
                <a:gridCol w="1595284">
                  <a:extLst>
                    <a:ext uri="{9D8B030D-6E8A-4147-A177-3AD203B41FA5}">
                      <a16:colId xmlns:a16="http://schemas.microsoft.com/office/drawing/2014/main" val="2912459812"/>
                    </a:ext>
                  </a:extLst>
                </a:gridCol>
                <a:gridCol w="1826961">
                  <a:extLst>
                    <a:ext uri="{9D8B030D-6E8A-4147-A177-3AD203B41FA5}">
                      <a16:colId xmlns:a16="http://schemas.microsoft.com/office/drawing/2014/main" val="869836027"/>
                    </a:ext>
                  </a:extLst>
                </a:gridCol>
                <a:gridCol w="1723279">
                  <a:extLst>
                    <a:ext uri="{9D8B030D-6E8A-4147-A177-3AD203B41FA5}">
                      <a16:colId xmlns:a16="http://schemas.microsoft.com/office/drawing/2014/main" val="4163363840"/>
                    </a:ext>
                  </a:extLst>
                </a:gridCol>
              </a:tblGrid>
              <a:tr h="1661724">
                <a:tc>
                  <a:txBody>
                    <a:bodyPr/>
                    <a:lstStyle/>
                    <a:p>
                      <a:pPr>
                        <a:spcAft>
                          <a:spcPts val="0"/>
                        </a:spcAft>
                      </a:pPr>
                      <a:r>
                        <a:rPr lang="en-AU" sz="1100">
                          <a:effectLst/>
                        </a:rPr>
                        <a:t>Information Notices</a:t>
                      </a:r>
                      <a:endParaRPr lang="en-AU" sz="1200">
                        <a:effectLst/>
                      </a:endParaRPr>
                    </a:p>
                    <a:p>
                      <a:pPr>
                        <a:spcAft>
                          <a:spcPts val="0"/>
                        </a:spcAft>
                      </a:pPr>
                      <a:r>
                        <a:rPr lang="en-AU" sz="1100">
                          <a:effectLst/>
                        </a:rPr>
                        <a:t> </a:t>
                      </a:r>
                      <a:endParaRPr lang="en-A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dirty="0">
                          <a:effectLst/>
                        </a:rPr>
                        <a:t>157 clients (47%) had an Info Notice</a:t>
                      </a:r>
                    </a:p>
                    <a:p>
                      <a:pPr>
                        <a:spcAft>
                          <a:spcPts val="0"/>
                        </a:spcAft>
                      </a:pPr>
                      <a:endParaRPr lang="en-AU" sz="1200" dirty="0">
                        <a:effectLst/>
                      </a:endParaRPr>
                    </a:p>
                    <a:p>
                      <a:pPr marL="342900" lvl="0" indent="-342900">
                        <a:spcAft>
                          <a:spcPts val="0"/>
                        </a:spcAft>
                        <a:buFont typeface="Symbol" panose="05050102010706020507" pitchFamily="18" charset="2"/>
                        <a:buChar char=""/>
                      </a:pPr>
                      <a:r>
                        <a:rPr lang="en-AU" sz="1100" dirty="0">
                          <a:effectLst/>
                        </a:rPr>
                        <a:t>150 Information Notices </a:t>
                      </a:r>
                      <a:endParaRPr lang="en-AU" sz="1200" dirty="0">
                        <a:effectLst/>
                      </a:endParaRPr>
                    </a:p>
                    <a:p>
                      <a:pPr marL="342900" lvl="0" indent="-342900">
                        <a:spcAft>
                          <a:spcPts val="0"/>
                        </a:spcAft>
                        <a:buFont typeface="Symbol" panose="05050102010706020507" pitchFamily="18" charset="2"/>
                        <a:buChar char=""/>
                      </a:pPr>
                      <a:r>
                        <a:rPr lang="en-AU" sz="1100" dirty="0">
                          <a:effectLst/>
                        </a:rPr>
                        <a:t>7 Classified Patient Notices</a:t>
                      </a:r>
                      <a:endParaRPr lang="en-A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dirty="0">
                          <a:effectLst/>
                        </a:rPr>
                        <a:t>156 clients (46%) had an Info Notice</a:t>
                      </a:r>
                    </a:p>
                    <a:p>
                      <a:pPr>
                        <a:spcAft>
                          <a:spcPts val="0"/>
                        </a:spcAft>
                      </a:pPr>
                      <a:endParaRPr lang="en-AU" sz="1200" dirty="0">
                        <a:effectLst/>
                      </a:endParaRPr>
                    </a:p>
                    <a:p>
                      <a:pPr marL="342900" lvl="0" indent="-342900">
                        <a:spcAft>
                          <a:spcPts val="0"/>
                        </a:spcAft>
                        <a:buFont typeface="Symbol" panose="05050102010706020507" pitchFamily="18" charset="2"/>
                        <a:buChar char=""/>
                      </a:pPr>
                      <a:r>
                        <a:rPr lang="en-AU" sz="1100" dirty="0">
                          <a:effectLst/>
                        </a:rPr>
                        <a:t>151 Information Notices </a:t>
                      </a:r>
                      <a:endParaRPr lang="en-AU" sz="1200" dirty="0">
                        <a:effectLst/>
                      </a:endParaRPr>
                    </a:p>
                    <a:p>
                      <a:pPr marL="342900" lvl="0" indent="-342900">
                        <a:spcAft>
                          <a:spcPts val="0"/>
                        </a:spcAft>
                        <a:buFont typeface="Symbol" panose="05050102010706020507" pitchFamily="18" charset="2"/>
                        <a:buChar char=""/>
                      </a:pPr>
                      <a:r>
                        <a:rPr lang="en-AU" sz="1100" dirty="0">
                          <a:effectLst/>
                        </a:rPr>
                        <a:t>5 Classified Patient Notices</a:t>
                      </a:r>
                      <a:endParaRPr lang="en-A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86628343"/>
                  </a:ext>
                </a:extLst>
              </a:tr>
              <a:tr h="830862">
                <a:tc>
                  <a:txBody>
                    <a:bodyPr/>
                    <a:lstStyle/>
                    <a:p>
                      <a:pPr>
                        <a:spcAft>
                          <a:spcPts val="0"/>
                        </a:spcAft>
                      </a:pPr>
                      <a:r>
                        <a:rPr lang="en-AU" sz="1100">
                          <a:effectLst/>
                        </a:rPr>
                        <a:t>Notifications received in the quarter</a:t>
                      </a:r>
                      <a:endParaRPr lang="en-A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a:effectLst/>
                        </a:rPr>
                        <a:t>279</a:t>
                      </a:r>
                      <a:endParaRPr lang="en-A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a:effectLst/>
                        </a:rPr>
                        <a:t>265</a:t>
                      </a:r>
                      <a:endParaRPr lang="en-A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24824751"/>
                  </a:ext>
                </a:extLst>
              </a:tr>
              <a:tr h="1107816">
                <a:tc>
                  <a:txBody>
                    <a:bodyPr/>
                    <a:lstStyle/>
                    <a:p>
                      <a:pPr>
                        <a:spcAft>
                          <a:spcPts val="0"/>
                        </a:spcAft>
                      </a:pPr>
                      <a:r>
                        <a:rPr lang="en-AU" sz="1100">
                          <a:effectLst/>
                        </a:rPr>
                        <a:t>Average number of Notifications received per month</a:t>
                      </a:r>
                      <a:endParaRPr lang="en-A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dirty="0">
                          <a:effectLst/>
                        </a:rPr>
                        <a:t>93</a:t>
                      </a:r>
                      <a:endParaRPr lang="en-A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AU" sz="1100" dirty="0">
                          <a:effectLst/>
                        </a:rPr>
                        <a:t>88</a:t>
                      </a:r>
                      <a:endParaRPr lang="en-A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20208828"/>
                  </a:ext>
                </a:extLst>
              </a:tr>
            </a:tbl>
          </a:graphicData>
        </a:graphic>
      </p:graphicFrame>
      <p:sp>
        <p:nvSpPr>
          <p:cNvPr id="3" name="Rectangle 1">
            <a:extLst>
              <a:ext uri="{FF2B5EF4-FFF2-40B4-BE49-F238E27FC236}">
                <a16:creationId xmlns:a16="http://schemas.microsoft.com/office/drawing/2014/main" id="{D3E22C39-93AD-44C0-9F67-5137796E7E63}"/>
              </a:ext>
            </a:extLst>
          </p:cNvPr>
          <p:cNvSpPr>
            <a:spLocks noChangeArrowheads="1"/>
          </p:cNvSpPr>
          <p:nvPr/>
        </p:nvSpPr>
        <p:spPr bwMode="auto">
          <a:xfrm>
            <a:off x="22875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156345201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395288" y="115888"/>
            <a:ext cx="8353425" cy="937790"/>
          </a:xfrm>
        </p:spPr>
        <p:txBody>
          <a:bodyPr>
            <a:noAutofit/>
          </a:bodyPr>
          <a:lstStyle/>
          <a:p>
            <a:r>
              <a:rPr lang="en-AU" altLang="en-US" sz="2800" dirty="0"/>
              <a:t>Act of violence – July – Sept 2020 quarter </a:t>
            </a:r>
            <a:endParaRPr altLang="en-US" sz="2800" dirty="0"/>
          </a:p>
        </p:txBody>
      </p:sp>
      <p:sp>
        <p:nvSpPr>
          <p:cNvPr id="9219" name="Content Placeholder 6"/>
          <p:cNvSpPr>
            <a:spLocks noGrp="1"/>
          </p:cNvSpPr>
          <p:nvPr>
            <p:ph idx="1"/>
          </p:nvPr>
        </p:nvSpPr>
        <p:spPr>
          <a:xfrm>
            <a:off x="395288" y="1196975"/>
            <a:ext cx="8353425" cy="5184353"/>
          </a:xfrm>
        </p:spPr>
        <p:txBody>
          <a:bodyPr/>
          <a:lstStyle/>
          <a:p>
            <a:endParaRPr lang="en-AU" altLang="en-US" sz="2800" dirty="0"/>
          </a:p>
          <a:p>
            <a:pPr marL="342900" lvl="0" indent="-342900">
              <a:spcAft>
                <a:spcPts val="0"/>
              </a:spcAft>
              <a:buFont typeface="Symbol" panose="05050102010706020507" pitchFamily="18" charset="2"/>
              <a:buChar char=""/>
            </a:pPr>
            <a:r>
              <a:rPr lang="en-AU" sz="2800" dirty="0">
                <a:latin typeface="Cambria" panose="02040503050406030204" pitchFamily="18" charset="0"/>
                <a:ea typeface="Times New Roman" panose="02020603050405020304" pitchFamily="18" charset="0"/>
              </a:rPr>
              <a:t>Homicide and Attempted Murder 	(40%)</a:t>
            </a:r>
            <a:endParaRPr lang="en-AU" sz="3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2800" dirty="0">
                <a:latin typeface="Cambria" panose="02040503050406030204" pitchFamily="18" charset="0"/>
                <a:ea typeface="Times New Roman" panose="02020603050405020304" pitchFamily="18" charset="0"/>
              </a:rPr>
              <a:t>Serious Violent Assault 		(18%)</a:t>
            </a:r>
            <a:endParaRPr lang="en-AU" sz="3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2800" dirty="0">
                <a:latin typeface="Cambria" panose="02040503050406030204" pitchFamily="18" charset="0"/>
                <a:ea typeface="Times New Roman" panose="02020603050405020304" pitchFamily="18" charset="0"/>
              </a:rPr>
              <a:t>Sexual offences 				(16%) </a:t>
            </a:r>
            <a:endParaRPr lang="en-AU" sz="3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2800" dirty="0">
                <a:latin typeface="Cambria" panose="02040503050406030204" pitchFamily="18" charset="0"/>
                <a:ea typeface="Times New Roman" panose="02020603050405020304" pitchFamily="18" charset="0"/>
              </a:rPr>
              <a:t>Stalking 					(9%)</a:t>
            </a:r>
          </a:p>
          <a:p>
            <a:pPr marL="0" lvl="0" indent="0">
              <a:spcAft>
                <a:spcPts val="0"/>
              </a:spcAft>
              <a:buNone/>
            </a:pPr>
            <a:endParaRPr lang="en-AU" sz="32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AU" sz="2800" dirty="0">
                <a:latin typeface="Cambria" panose="02040503050406030204" pitchFamily="18" charset="0"/>
                <a:ea typeface="Times New Roman" panose="02020603050405020304" pitchFamily="18" charset="0"/>
              </a:rPr>
              <a:t>88 family members currently being assisted in relation to a homicide </a:t>
            </a:r>
            <a:endParaRPr lang="en-AU" sz="3200" dirty="0">
              <a:latin typeface="Times New Roman" panose="02020603050405020304" pitchFamily="18" charset="0"/>
              <a:ea typeface="Times New Roman" panose="02020603050405020304" pitchFamily="18" charset="0"/>
            </a:endParaRPr>
          </a:p>
          <a:p>
            <a:pPr marL="0" indent="0">
              <a:buNone/>
            </a:pPr>
            <a:endParaRPr lang="en-AU" altLang="en-US" sz="2800" dirty="0"/>
          </a:p>
        </p:txBody>
      </p:sp>
      <p:sp>
        <p:nvSpPr>
          <p:cNvPr id="9221"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en-US" sz="700" b="0" i="0" u="none" strike="noStrike" kern="1200" cap="none" spc="0" normalizeH="0" baseline="0" noProof="0">
                <a:ln>
                  <a:noFill/>
                </a:ln>
                <a:solidFill>
                  <a:srgbClr val="333333"/>
                </a:solidFill>
                <a:effectLst/>
                <a:uLnTx/>
                <a:uFillTx/>
                <a:latin typeface="Arial" charset="0"/>
                <a:ea typeface="+mn-ea"/>
                <a:cs typeface="+mn-cs"/>
              </a:rPr>
              <a:t>V[XX] Effective: [MM/YYYY] Review: [MM/YYYY]</a:t>
            </a:r>
          </a:p>
        </p:txBody>
      </p:sp>
      <p:sp>
        <p:nvSpPr>
          <p:cNvPr id="922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832D9D-40DA-4C0D-8D5C-FFB4DC18653D}" type="slidenum">
              <a:rPr kumimoji="0" lang="en-AU" altLang="en-US" sz="700" b="0" i="0" u="none" strike="noStrike" kern="1200" cap="none" spc="0" normalizeH="0" baseline="0" noProof="0">
                <a:ln>
                  <a:noFill/>
                </a:ln>
                <a:solidFill>
                  <a:srgbClr val="333333"/>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AU" altLang="en-US" sz="700" b="0" i="0" u="none" strike="noStrike" kern="1200" cap="none" spc="0" normalizeH="0" baseline="0" noProof="0">
              <a:ln>
                <a:noFill/>
              </a:ln>
              <a:solidFill>
                <a:srgbClr val="333333"/>
              </a:solidFill>
              <a:effectLst/>
              <a:uLnTx/>
              <a:uFillTx/>
              <a:latin typeface="Arial" charset="0"/>
              <a:ea typeface="+mn-ea"/>
              <a:cs typeface="+mn-cs"/>
            </a:endParaRPr>
          </a:p>
        </p:txBody>
      </p:sp>
    </p:spTree>
    <p:extLst>
      <p:ext uri="{BB962C8B-B14F-4D97-AF65-F5344CB8AC3E}">
        <p14:creationId xmlns:p14="http://schemas.microsoft.com/office/powerpoint/2010/main" val="110303426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395288" y="115888"/>
            <a:ext cx="8353425" cy="937790"/>
          </a:xfrm>
        </p:spPr>
        <p:txBody>
          <a:bodyPr>
            <a:noAutofit/>
          </a:bodyPr>
          <a:lstStyle/>
          <a:p>
            <a:r>
              <a:rPr lang="en-AU" altLang="en-US" sz="2800" dirty="0"/>
              <a:t>QHVSS clients</a:t>
            </a:r>
            <a:endParaRPr altLang="en-US" sz="2800" dirty="0"/>
          </a:p>
        </p:txBody>
      </p:sp>
      <p:sp>
        <p:nvSpPr>
          <p:cNvPr id="9219" name="Content Placeholder 6"/>
          <p:cNvSpPr>
            <a:spLocks noGrp="1"/>
          </p:cNvSpPr>
          <p:nvPr>
            <p:ph idx="1"/>
          </p:nvPr>
        </p:nvSpPr>
        <p:spPr>
          <a:xfrm>
            <a:off x="395288" y="1196975"/>
            <a:ext cx="8353425" cy="5184353"/>
          </a:xfrm>
        </p:spPr>
        <p:txBody>
          <a:bodyPr/>
          <a:lstStyle/>
          <a:p>
            <a:endParaRPr lang="en-AU" altLang="en-US" sz="2800" dirty="0"/>
          </a:p>
          <a:p>
            <a:pPr marL="0" indent="0">
              <a:buNone/>
            </a:pPr>
            <a:endParaRPr lang="en-AU" altLang="en-US" sz="2800" dirty="0"/>
          </a:p>
        </p:txBody>
      </p:sp>
      <p:sp>
        <p:nvSpPr>
          <p:cNvPr id="9221"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922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0832D9D-40DA-4C0D-8D5C-FFB4DC18653D}" type="slidenum">
              <a:rPr lang="en-AU" altLang="en-US">
                <a:solidFill>
                  <a:srgbClr val="333333"/>
                </a:solidFill>
              </a:rPr>
              <a:pPr fontAlgn="base">
                <a:spcBef>
                  <a:spcPct val="0"/>
                </a:spcBef>
                <a:spcAft>
                  <a:spcPct val="0"/>
                </a:spcAft>
              </a:pPr>
              <a:t>8</a:t>
            </a:fld>
            <a:endParaRPr lang="en-AU" altLang="en-US">
              <a:solidFill>
                <a:srgbClr val="333333"/>
              </a:solidFill>
            </a:endParaRPr>
          </a:p>
        </p:txBody>
      </p:sp>
      <p:sp>
        <p:nvSpPr>
          <p:cNvPr id="2" name="Rectangle 1">
            <a:extLst>
              <a:ext uri="{FF2B5EF4-FFF2-40B4-BE49-F238E27FC236}">
                <a16:creationId xmlns:a16="http://schemas.microsoft.com/office/drawing/2014/main" id="{F0883447-4A20-4119-96D5-EB33318A3F9F}"/>
              </a:ext>
            </a:extLst>
          </p:cNvPr>
          <p:cNvSpPr/>
          <p:nvPr/>
        </p:nvSpPr>
        <p:spPr>
          <a:xfrm>
            <a:off x="611560" y="1305342"/>
            <a:ext cx="7344816" cy="4524315"/>
          </a:xfrm>
          <a:prstGeom prst="rect">
            <a:avLst/>
          </a:prstGeom>
        </p:spPr>
        <p:txBody>
          <a:bodyPr wrap="square">
            <a:spAutoFit/>
          </a:bodyPr>
          <a:lstStyle/>
          <a:p>
            <a:pPr>
              <a:spcAft>
                <a:spcPts val="0"/>
              </a:spcAft>
            </a:pPr>
            <a:r>
              <a:rPr lang="en-AU" sz="2400" b="1" dirty="0">
                <a:latin typeface="Times New Roman" panose="02020603050405020304" pitchFamily="18" charset="0"/>
                <a:ea typeface="Times New Roman" panose="02020603050405020304" pitchFamily="18" charset="0"/>
              </a:rPr>
              <a:t>AMHS linked to QHVSS clients </a:t>
            </a:r>
            <a:endParaRPr lang="en-AU"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2400" dirty="0">
                <a:latin typeface="Times New Roman" panose="02020603050405020304" pitchFamily="18" charset="0"/>
                <a:ea typeface="Times New Roman" panose="02020603050405020304" pitchFamily="18" charset="0"/>
              </a:rPr>
              <a:t>18 % were linked to patients at Park High Secure, 8% linked to PCH,  7% linked to PAH and 9% linked to OCP (Non-OCP referrals to MHC)</a:t>
            </a:r>
          </a:p>
          <a:p>
            <a:pPr algn="just">
              <a:spcAft>
                <a:spcPts val="0"/>
              </a:spcAft>
            </a:pPr>
            <a:r>
              <a:rPr lang="en-AU" sz="2400" dirty="0">
                <a:latin typeface="Times New Roman" panose="02020603050405020304" pitchFamily="18" charset="0"/>
                <a:ea typeface="Times New Roman" panose="02020603050405020304" pitchFamily="18" charset="0"/>
              </a:rPr>
              <a:t> </a:t>
            </a:r>
          </a:p>
          <a:p>
            <a:pPr>
              <a:spcAft>
                <a:spcPts val="0"/>
              </a:spcAft>
            </a:pPr>
            <a:r>
              <a:rPr lang="en-AU" sz="2400" b="1" dirty="0">
                <a:latin typeface="Times New Roman" panose="02020603050405020304" pitchFamily="18" charset="0"/>
                <a:ea typeface="Times New Roman" panose="02020603050405020304" pitchFamily="18" charset="0"/>
              </a:rPr>
              <a:t>Clients relationship to Patient</a:t>
            </a:r>
            <a:endParaRPr lang="en-AU"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AU" sz="2400" dirty="0">
                <a:latin typeface="Times New Roman" panose="02020603050405020304" pitchFamily="18" charset="0"/>
                <a:ea typeface="Times New Roman" panose="02020603050405020304" pitchFamily="18" charset="0"/>
              </a:rPr>
              <a:t>58% were known to the patient, 30% were family and 18% were friends, acquaintances, or neighbours.</a:t>
            </a:r>
          </a:p>
          <a:p>
            <a:pPr marL="457200" algn="just">
              <a:spcAft>
                <a:spcPts val="0"/>
              </a:spcAft>
            </a:pPr>
            <a:r>
              <a:rPr lang="en-AU" sz="2400" dirty="0">
                <a:latin typeface="Times New Roman" panose="02020603050405020304" pitchFamily="18" charset="0"/>
                <a:ea typeface="Times New Roman" panose="02020603050405020304" pitchFamily="18" charset="0"/>
              </a:rPr>
              <a:t> </a:t>
            </a:r>
          </a:p>
          <a:p>
            <a:pPr algn="just">
              <a:spcAft>
                <a:spcPts val="0"/>
              </a:spcAft>
            </a:pPr>
            <a:r>
              <a:rPr lang="en-AU" sz="2400" b="1" dirty="0">
                <a:latin typeface="Times New Roman" panose="02020603050405020304" pitchFamily="18" charset="0"/>
                <a:ea typeface="Times New Roman" panose="02020603050405020304" pitchFamily="18" charset="0"/>
              </a:rPr>
              <a:t>Clients relationship to direct victim</a:t>
            </a:r>
            <a:endParaRPr lang="en-AU"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2400" dirty="0">
                <a:latin typeface="Times New Roman" panose="02020603050405020304" pitchFamily="18" charset="0"/>
                <a:ea typeface="Times New Roman" panose="02020603050405020304" pitchFamily="18" charset="0"/>
              </a:rPr>
              <a:t>56% of clients were direct victims of an offence and 17% are parents or step parents of direct victims  </a:t>
            </a:r>
            <a:endParaRPr lang="en-A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827654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395288" y="115888"/>
            <a:ext cx="8353425" cy="937790"/>
          </a:xfrm>
        </p:spPr>
        <p:txBody>
          <a:bodyPr>
            <a:noAutofit/>
          </a:bodyPr>
          <a:lstStyle/>
          <a:p>
            <a:r>
              <a:rPr lang="en-AU" altLang="en-US" sz="2800" dirty="0"/>
              <a:t>Clients clinical profile – Sept 2019 to Sept 2020</a:t>
            </a:r>
            <a:endParaRPr altLang="en-US" sz="2800" dirty="0"/>
          </a:p>
        </p:txBody>
      </p:sp>
      <p:sp>
        <p:nvSpPr>
          <p:cNvPr id="9219" name="Content Placeholder 6"/>
          <p:cNvSpPr>
            <a:spLocks noGrp="1"/>
          </p:cNvSpPr>
          <p:nvPr>
            <p:ph idx="1"/>
          </p:nvPr>
        </p:nvSpPr>
        <p:spPr>
          <a:xfrm>
            <a:off x="2874293" y="3397076"/>
            <a:ext cx="8353425" cy="5184353"/>
          </a:xfrm>
        </p:spPr>
        <p:txBody>
          <a:bodyPr/>
          <a:lstStyle/>
          <a:p>
            <a:endParaRPr lang="en-AU" altLang="en-US" sz="2800" dirty="0"/>
          </a:p>
          <a:p>
            <a:pPr marL="0" indent="0">
              <a:buNone/>
            </a:pPr>
            <a:endParaRPr lang="en-AU" altLang="en-US" sz="2800" dirty="0"/>
          </a:p>
        </p:txBody>
      </p:sp>
      <p:sp>
        <p:nvSpPr>
          <p:cNvPr id="9221"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a:solidFill>
                  <a:srgbClr val="333333"/>
                </a:solidFill>
              </a:rPr>
              <a:t>V[XX] Effective: [MM/YYYY] Review: [MM/YYYY]</a:t>
            </a:r>
          </a:p>
        </p:txBody>
      </p:sp>
      <p:sp>
        <p:nvSpPr>
          <p:cNvPr id="922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0832D9D-40DA-4C0D-8D5C-FFB4DC18653D}" type="slidenum">
              <a:rPr lang="en-AU" altLang="en-US">
                <a:solidFill>
                  <a:srgbClr val="333333"/>
                </a:solidFill>
              </a:rPr>
              <a:pPr fontAlgn="base">
                <a:spcBef>
                  <a:spcPct val="0"/>
                </a:spcBef>
                <a:spcAft>
                  <a:spcPct val="0"/>
                </a:spcAft>
              </a:pPr>
              <a:t>9</a:t>
            </a:fld>
            <a:endParaRPr lang="en-AU" altLang="en-US">
              <a:solidFill>
                <a:srgbClr val="333333"/>
              </a:solidFill>
            </a:endParaRPr>
          </a:p>
        </p:txBody>
      </p:sp>
      <p:pic>
        <p:nvPicPr>
          <p:cNvPr id="3074" name="Chart 1">
            <a:extLst>
              <a:ext uri="{FF2B5EF4-FFF2-40B4-BE49-F238E27FC236}">
                <a16:creationId xmlns:a16="http://schemas.microsoft.com/office/drawing/2014/main" id="{C119A602-4889-4009-A7EF-CCA43679EEF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556792"/>
            <a:ext cx="5687938"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056982"/>
      </p:ext>
    </p:extLst>
  </p:cSld>
  <p:clrMapOvr>
    <a:masterClrMapping/>
  </p:clrMapOvr>
  <p:transition spd="med">
    <p:fade/>
  </p:transition>
</p:sld>
</file>

<file path=ppt/theme/theme1.xml><?xml version="1.0" encoding="utf-8"?>
<a:theme xmlns:a="http://schemas.openxmlformats.org/drawingml/2006/main" name="Metro North">
  <a:themeElements>
    <a:clrScheme name="Metro North">
      <a:dk1>
        <a:sysClr val="windowText" lastClr="000000"/>
      </a:dk1>
      <a:lt1>
        <a:sysClr val="window" lastClr="FFFFFF"/>
      </a:lt1>
      <a:dk2>
        <a:srgbClr val="D9D9D6"/>
      </a:dk2>
      <a:lt2>
        <a:srgbClr val="FFFFFF"/>
      </a:lt2>
      <a:accent1>
        <a:srgbClr val="236192"/>
      </a:accent1>
      <a:accent2>
        <a:srgbClr val="00778B"/>
      </a:accent2>
      <a:accent3>
        <a:srgbClr val="00A3AD"/>
      </a:accent3>
      <a:accent4>
        <a:srgbClr val="6ECEB2"/>
      </a:accent4>
      <a:accent5>
        <a:srgbClr val="9ADBE8"/>
      </a:accent5>
      <a:accent6>
        <a:srgbClr val="BCE194"/>
      </a:accent6>
      <a:hlink>
        <a:srgbClr val="236192"/>
      </a:hlink>
      <a:folHlink>
        <a:srgbClr val="23619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neric PowerPoint Template.potx" id="{5989893B-1446-475D-A6D4-DEEECE6DBEA8}" vid="{B3B32E97-E890-45DB-B34D-D99EFF31E6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1146</TotalTime>
  <Words>2870</Words>
  <Application>Microsoft Office PowerPoint</Application>
  <PresentationFormat>On-screen Show (4:3)</PresentationFormat>
  <Paragraphs>266</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Cambria</vt:lpstr>
      <vt:lpstr>Courier New</vt:lpstr>
      <vt:lpstr>Symbol</vt:lpstr>
      <vt:lpstr>Times New Roman</vt:lpstr>
      <vt:lpstr>Metro North</vt:lpstr>
      <vt:lpstr>Mental Health Review Tribunal – Masterclass February 2021</vt:lpstr>
      <vt:lpstr>What is the road for victims &amp; families in the forensic mental health system?</vt:lpstr>
      <vt:lpstr>Support available from QHVSS to:</vt:lpstr>
      <vt:lpstr>QHVSS staffing: - state-wide service </vt:lpstr>
      <vt:lpstr>April – June &amp; July – Sept 2020 quarters</vt:lpstr>
      <vt:lpstr>April – June &amp; July – Sept 2020 quarters </vt:lpstr>
      <vt:lpstr>Act of violence – July – Sept 2020 quarter </vt:lpstr>
      <vt:lpstr>QHVSS clients</vt:lpstr>
      <vt:lpstr>Clients clinical profile – Sept 2019 to Sept 2020</vt:lpstr>
      <vt:lpstr>Clients psycho-social profile – Sept 2019 – Sept 2020</vt:lpstr>
      <vt:lpstr>  QHVSS staff – client related activity – Sept 2019 to Sept 2020</vt:lpstr>
      <vt:lpstr>  Information Notices – 2014 to 2020</vt:lpstr>
      <vt:lpstr>  Notifications – 2014 to 2020</vt:lpstr>
      <vt:lpstr> Mental Health Act 2016</vt:lpstr>
      <vt:lpstr>Chapter 1, Part 6 Principles for Victims and others</vt:lpstr>
      <vt:lpstr>Chapter 1, Part 6 Principles for Victims and others</vt:lpstr>
      <vt:lpstr>Chapter 1, Part 7  Regard to principles</vt:lpstr>
      <vt:lpstr>Section 27 Information Notices </vt:lpstr>
      <vt:lpstr>Section 530 MHRT Reviews – VIS submissions and considerations </vt:lpstr>
      <vt:lpstr>Section 164 and 743 – restriction on disclosing VIS at MHC and MHRT </vt:lpstr>
      <vt:lpstr>Section 324 – Tribunal must give particular information to the Chief Psychiatrist about the relevant patient </vt:lpstr>
      <vt:lpstr>Schedule 1 – Information that the applicant, or the applicants nominee is entitled to receive under an information notice </vt:lpstr>
      <vt:lpstr>Schedule 1 – Information that the applicant, or the applicants nominee, is entitled to receive under an information notice </vt:lpstr>
      <vt:lpstr>MHRT Questions</vt:lpstr>
      <vt:lpstr>MHRT Questions</vt:lpstr>
      <vt:lpstr>Example 1 - brief explanation of the reasons for a decision that increases the extent of treatment in the community (schedule 1)</vt:lpstr>
      <vt:lpstr>Example 2 - brief explanation of the reasons for a decision that increases the extent of treatment in the community (schedule 1)</vt:lpstr>
      <vt:lpstr>Example 3 - brief explanation of the reasons for a decision that increases the extent of treatment in the community (schedule 1)</vt:lpstr>
      <vt:lpstr>Example 4 - brief explanation of the reasons for a decision that increases the extent of treatment in the community (schedule 1)</vt:lpstr>
      <vt:lpstr>SMHRU Adapted RP Continuum (adapted with SMHRU)</vt:lpstr>
      <vt:lpstr>Possible Outcomes for Restorative Practice in mental health</vt:lpstr>
      <vt:lpstr>Questions ?</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Paige Taylor</dc:creator>
  <cp:lastModifiedBy>Kimberley Kiehne</cp:lastModifiedBy>
  <cp:revision>112</cp:revision>
  <cp:lastPrinted>2021-02-10T03:17:57Z</cp:lastPrinted>
  <dcterms:created xsi:type="dcterms:W3CDTF">2012-12-12T02:52:42Z</dcterms:created>
  <dcterms:modified xsi:type="dcterms:W3CDTF">2021-02-10T04:05:45Z</dcterms:modified>
</cp:coreProperties>
</file>