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4" r:id="rId2"/>
    <p:sldMasterId id="2147483661" r:id="rId3"/>
    <p:sldMasterId id="2147483736" r:id="rId4"/>
    <p:sldMasterId id="2147483739" r:id="rId5"/>
  </p:sldMasterIdLst>
  <p:notesMasterIdLst>
    <p:notesMasterId r:id="rId40"/>
  </p:notesMasterIdLst>
  <p:handoutMasterIdLst>
    <p:handoutMasterId r:id="rId41"/>
  </p:handoutMasterIdLst>
  <p:sldIdLst>
    <p:sldId id="957" r:id="rId6"/>
    <p:sldId id="958" r:id="rId7"/>
    <p:sldId id="670" r:id="rId8"/>
    <p:sldId id="979" r:id="rId9"/>
    <p:sldId id="980" r:id="rId10"/>
    <p:sldId id="981" r:id="rId11"/>
    <p:sldId id="982" r:id="rId12"/>
    <p:sldId id="983" r:id="rId13"/>
    <p:sldId id="984" r:id="rId14"/>
    <p:sldId id="985" r:id="rId15"/>
    <p:sldId id="986" r:id="rId16"/>
    <p:sldId id="987" r:id="rId17"/>
    <p:sldId id="959" r:id="rId18"/>
    <p:sldId id="960" r:id="rId19"/>
    <p:sldId id="948" r:id="rId20"/>
    <p:sldId id="413" r:id="rId21"/>
    <p:sldId id="961" r:id="rId22"/>
    <p:sldId id="962" r:id="rId23"/>
    <p:sldId id="963" r:id="rId24"/>
    <p:sldId id="964" r:id="rId25"/>
    <p:sldId id="965" r:id="rId26"/>
    <p:sldId id="966" r:id="rId27"/>
    <p:sldId id="967" r:id="rId28"/>
    <p:sldId id="968" r:id="rId29"/>
    <p:sldId id="969" r:id="rId30"/>
    <p:sldId id="971" r:id="rId31"/>
    <p:sldId id="917" r:id="rId32"/>
    <p:sldId id="972" r:id="rId33"/>
    <p:sldId id="973" r:id="rId34"/>
    <p:sldId id="974" r:id="rId35"/>
    <p:sldId id="975" r:id="rId36"/>
    <p:sldId id="976" r:id="rId37"/>
    <p:sldId id="977" r:id="rId38"/>
    <p:sldId id="978"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AE0C144-F469-D14A-BF2D-E9CDAF4E14C5}">
          <p14:sldIdLst>
            <p14:sldId id="957"/>
            <p14:sldId id="958"/>
            <p14:sldId id="670"/>
          </p14:sldIdLst>
        </p14:section>
        <p14:section name="Content" id="{21437E3C-4D68-BA4D-9156-A7BBA7F330B0}">
          <p14:sldIdLst>
            <p14:sldId id="979"/>
            <p14:sldId id="980"/>
            <p14:sldId id="981"/>
            <p14:sldId id="982"/>
            <p14:sldId id="983"/>
            <p14:sldId id="984"/>
            <p14:sldId id="985"/>
            <p14:sldId id="986"/>
            <p14:sldId id="987"/>
            <p14:sldId id="959"/>
            <p14:sldId id="960"/>
            <p14:sldId id="948"/>
            <p14:sldId id="413"/>
            <p14:sldId id="961"/>
            <p14:sldId id="962"/>
            <p14:sldId id="963"/>
            <p14:sldId id="964"/>
            <p14:sldId id="965"/>
            <p14:sldId id="966"/>
            <p14:sldId id="967"/>
            <p14:sldId id="968"/>
            <p14:sldId id="969"/>
            <p14:sldId id="971"/>
            <p14:sldId id="917"/>
            <p14:sldId id="972"/>
            <p14:sldId id="973"/>
            <p14:sldId id="974"/>
            <p14:sldId id="975"/>
            <p14:sldId id="976"/>
            <p14:sldId id="977"/>
            <p14:sldId id="978"/>
          </p14:sldIdLst>
        </p14:section>
        <p14:section name="End Slide" id="{F7B6AB3E-0291-4D46-AA56-7CCAD42E78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AD"/>
    <a:srgbClr val="253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1093" autoAdjust="0"/>
  </p:normalViewPr>
  <p:slideViewPr>
    <p:cSldViewPr snapToGrid="0" snapToObjects="1">
      <p:cViewPr varScale="1">
        <p:scale>
          <a:sx n="77" d="100"/>
          <a:sy n="77" d="100"/>
        </p:scale>
        <p:origin x="23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6FE764-2360-47CD-A1CB-02994CB9B74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6EF716E-43F1-4240-8E6F-8524134DAC0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2B3C78D-7A9C-445B-B74C-35259B7FB0B8}" type="datetimeFigureOut">
              <a:rPr lang="en-AU" smtClean="0"/>
              <a:t>4/08/2022</a:t>
            </a:fld>
            <a:endParaRPr lang="en-AU"/>
          </a:p>
        </p:txBody>
      </p:sp>
      <p:sp>
        <p:nvSpPr>
          <p:cNvPr id="4" name="Footer Placeholder 3">
            <a:extLst>
              <a:ext uri="{FF2B5EF4-FFF2-40B4-BE49-F238E27FC236}">
                <a16:creationId xmlns:a16="http://schemas.microsoft.com/office/drawing/2014/main" id="{23454C0D-585B-4796-A01A-5EE5A354461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14CE4DC-0ECF-49CA-BB80-F3EA6F226D3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34B0B09-1097-428F-A110-F423895CD3BB}" type="slidenum">
              <a:rPr lang="en-AU" smtClean="0"/>
              <a:t>‹#›</a:t>
            </a:fld>
            <a:endParaRPr lang="en-AU"/>
          </a:p>
        </p:txBody>
      </p:sp>
    </p:spTree>
    <p:extLst>
      <p:ext uri="{BB962C8B-B14F-4D97-AF65-F5344CB8AC3E}">
        <p14:creationId xmlns:p14="http://schemas.microsoft.com/office/powerpoint/2010/main" val="1087746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11FDDED-09CE-45F4-BCA0-642CEE7E8939}" type="datetimeFigureOut">
              <a:rPr lang="en-AU" smtClean="0"/>
              <a:t>4/08/2022</a:t>
            </a:fld>
            <a:endParaRPr lang="en-A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8634300-EB47-465C-AD76-64A29D1E53E9}" type="slidenum">
              <a:rPr lang="en-AU" smtClean="0"/>
              <a:t>‹#›</a:t>
            </a:fld>
            <a:endParaRPr lang="en-AU"/>
          </a:p>
        </p:txBody>
      </p:sp>
    </p:spTree>
    <p:extLst>
      <p:ext uri="{BB962C8B-B14F-4D97-AF65-F5344CB8AC3E}">
        <p14:creationId xmlns:p14="http://schemas.microsoft.com/office/powerpoint/2010/main" val="23357244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Commenced his presentation by setting out the Goals of Courts and Tribunals. Firstly, Primary goal is substantive justice – People in the legal system are legally trained. That decision makers consistently apply accepted rules to make decisions to ensure people get what they deserve. / Then there are the secondary goals / that the parties believe the process and procedures are just and fair and they </a:t>
            </a:r>
            <a:r>
              <a:rPr lang="en-AU" sz="1200" u="sng" dirty="0">
                <a:latin typeface="+mn-lt"/>
              </a:rPr>
              <a:t>experience</a:t>
            </a:r>
            <a:r>
              <a:rPr lang="en-AU" sz="1200" dirty="0">
                <a:latin typeface="+mn-lt"/>
              </a:rPr>
              <a:t> the procedure as being a just and fair way to make a decision about their matter. Professor Tyler said research confirms that the perception of fairness promotes acceptance and compliance with decisions. People are </a:t>
            </a:r>
            <a:r>
              <a:rPr lang="en-AU" sz="1200" u="sng" dirty="0">
                <a:latin typeface="+mn-lt"/>
              </a:rPr>
              <a:t>less </a:t>
            </a:r>
            <a:r>
              <a:rPr lang="en-AU" sz="1200" dirty="0">
                <a:latin typeface="+mn-lt"/>
              </a:rPr>
              <a:t>likely to disregard the decision, become angry, appeal. The perception also improves future interaction between the parties. In addition to the 2 preceding </a:t>
            </a:r>
            <a:r>
              <a:rPr lang="en-AU" sz="1200" u="sng" dirty="0">
                <a:latin typeface="+mn-lt"/>
              </a:rPr>
              <a:t>goals </a:t>
            </a:r>
            <a:r>
              <a:rPr lang="en-AU" sz="1200" dirty="0">
                <a:latin typeface="+mn-lt"/>
              </a:rPr>
              <a:t>we want people/  involved in the system to see it as LEGITIMATE. He argues that if people view the system as legitimate they will bring matters to the system, accept and comply with the decisions and not try to undermine the decision or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7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So he proposes there is a broader goal of legitimacy and trust in the system. If people have a view the that system provides a fair and just process to determine their issue they are more likely to engage with the system and comply with the decision. He referred to a study which found a decreasing level level of trust and confidence in the US Court between 2018 and 2021. To explain that finding they looked at possible and probable causes /such as the cost of the courts and court processes, that the process was too slow, judges didn’t follow the law and made decisions based on their own prejudices. So looked at Legitimacy and trust and as indicators : trust and confidence in the system, perceived obligation to obey decisions and normative alignment ( authority shares the values of the community)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27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Conducted a National Survey looking at legitimacy through the behaviours of people and on the 3 measures:  peoples inclination to bring matters forward, their willingness to support the system and their willingness to comply with the decisions. On all three the highest determinant was whether the courts were perceived as legitimate, whether the people trusted the courts. The other indicators of lawful and effective were less likely to drive the behaviours of compliance and cooperation with the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63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Professor </a:t>
            </a:r>
            <a:r>
              <a:rPr lang="en-AU" sz="1200" dirty="0" err="1">
                <a:latin typeface="+mn-lt"/>
              </a:rPr>
              <a:t>Tylers</a:t>
            </a:r>
            <a:r>
              <a:rPr lang="en-AU" sz="1200" dirty="0">
                <a:latin typeface="+mn-lt"/>
              </a:rPr>
              <a:t> research then examined why people were dissatisfied with courts and tribunals. What determines their views about the system. He discussed alternate systems to traditional Courts and Tribunals. Examples; If matter managed through mediation people saw that as more legitimate. Also applied to plea bargaining – participants felt the system was more legitimate. Research Considered how people saw the courts: was it based on whether they won or lost, whether they got what they thought they deserved ( THE OUTCOME) or how the case was handled – was the process fair. His findings were that peoples acceptance of a decision and their adherence to that decision were shaped by process judgements not outcome judgements . It was their trust in the system not the actual outcome that impacted on their trust in the authority of the system.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5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So his proposition is that Procedural justice (fairness) builds trust and confidence in the system. It is not the cost or the substantive nature of decisions. What counts is the parties view the system as making decisions in a fair way. This drives legitimacy which in tern drives acceptance and compliance of a decision. If people think the procedure is fair they are more likely to accept a decision and comply regardless of whether the outcome was fair or favourable. This finding applies to individual and community  perceptions and across ethnic groups . It was a finding which was consistent regardless of why the person was in the system.</a:t>
            </a:r>
          </a:p>
          <a:p>
            <a:r>
              <a:rPr lang="en-AU" sz="1200" dirty="0">
                <a:latin typeface="+mn-lt"/>
              </a:rPr>
              <a:t>The more unfair the system was perceived the lees trust people had and the less they views the authority and process as legitimate.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51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There are 4 principles or factors that define Procedural justice  and the research has been directed to both the experience of individuals and a survey of all Californian residents. These factors where more important than winning and loosing, costs, substantive justice and the timeliness of the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62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Voice: opportunity to speak and make their . That they were being listened to and heard</a:t>
            </a:r>
          </a:p>
          <a:p>
            <a:r>
              <a:rPr lang="en-AU" sz="1200" dirty="0">
                <a:latin typeface="+mn-lt"/>
              </a:rPr>
              <a:t>Neutrality: neutral principled decisions that were independent and based on the facts. The process was transparent and open and the importance of being seen to be fair. Ensuring the parties have information and an </a:t>
            </a:r>
            <a:r>
              <a:rPr lang="en-AU" sz="1200" dirty="0" err="1">
                <a:latin typeface="+mn-lt"/>
              </a:rPr>
              <a:t>explaiantion</a:t>
            </a:r>
            <a:r>
              <a:rPr lang="en-AU" sz="1200" dirty="0">
                <a:latin typeface="+mn-lt"/>
              </a:rPr>
              <a:t> of the procedure and the decision. Explain the decision and reasoned basis of the decision so people are not confused. Explain the implications of the decision. </a:t>
            </a:r>
          </a:p>
          <a:p>
            <a:r>
              <a:rPr lang="en-AU" sz="1200" dirty="0">
                <a:latin typeface="+mn-lt"/>
              </a:rPr>
              <a:t>Respect: polite, their concerns are taken seriously, what their rights are </a:t>
            </a:r>
            <a:r>
              <a:rPr lang="en-AU" sz="1200" dirty="0" err="1">
                <a:latin typeface="+mn-lt"/>
              </a:rPr>
              <a:t>ie</a:t>
            </a:r>
            <a:r>
              <a:rPr lang="en-AU" sz="1200" dirty="0">
                <a:latin typeface="+mn-lt"/>
              </a:rPr>
              <a:t> appeal.</a:t>
            </a:r>
          </a:p>
          <a:p>
            <a:r>
              <a:rPr lang="en-AU" sz="1200" dirty="0">
                <a:latin typeface="+mn-lt"/>
              </a:rPr>
              <a:t>Trust: Most NB issue decision maker is sincere, has good intentions and is trying to find the right outcome. Making it clear as a decision maker that you are motivated by the fairness of the process in making a determination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6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Conclusion Procedural Fairness is an additional element to consider and apply as it underpins the perception of the parties in the legitimacy of the process they are engaged in. It helps to secure the goals of acceptance and compliance with the decision and cooperation with the system. In addition it promotes a productive and cooperative relationship between the parties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34300-EB47-465C-AD76-64A29D1E53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94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3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7831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77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611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80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68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2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0390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marL="800100" indent="-342900">
              <a:buFont typeface="Arial" panose="020B0604020202020204" pitchFamily="34" charset="0"/>
              <a:buChar char="•"/>
              <a:defRPr sz="2000">
                <a:latin typeface="+mn-lt"/>
              </a:defRPr>
            </a:lvl2pPr>
            <a:lvl3pPr marL="1200150" indent="-285750">
              <a:buFont typeface="Arial" panose="020B0604020202020204" pitchFamily="34" charset="0"/>
              <a:buChar char="•"/>
              <a:defRPr sz="1600">
                <a:latin typeface="+mn-lt"/>
              </a:defRPr>
            </a:lvl3pPr>
            <a:lvl4pPr marL="1657350" indent="-285750">
              <a:buFont typeface="Arial" panose="020B0604020202020204" pitchFamily="34" charset="0"/>
              <a:buChar char="•"/>
              <a:defRPr sz="1600">
                <a:latin typeface="+mn-lt"/>
              </a:defRPr>
            </a:lvl4pPr>
            <a:lvl5pPr marL="2114550" indent="-285750">
              <a:buFont typeface="Arial" panose="020B0604020202020204" pitchFamily="34" charset="0"/>
              <a:buChar cha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080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3465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520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48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9206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60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34270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D25E1-CBB5-2C46-B1F2-D3896A74FE33}"/>
              </a:ext>
            </a:extLst>
          </p:cNvPr>
          <p:cNvPicPr>
            <a:picLocks noChangeAspect="1"/>
          </p:cNvPicPr>
          <p:nvPr userDrawn="1"/>
        </p:nvPicPr>
        <p:blipFill>
          <a:blip r:embed="rId3"/>
          <a:stretch>
            <a:fillRect/>
          </a:stretch>
        </p:blipFill>
        <p:spPr>
          <a:xfrm>
            <a:off x="0" y="-6704"/>
            <a:ext cx="9144000" cy="6864704"/>
          </a:xfrm>
          <a:prstGeom prst="rect">
            <a:avLst/>
          </a:prstGeom>
        </p:spPr>
      </p:pic>
      <p:sp>
        <p:nvSpPr>
          <p:cNvPr id="2" name="Slide Number Placeholder 1">
            <a:extLst>
              <a:ext uri="{FF2B5EF4-FFF2-40B4-BE49-F238E27FC236}">
                <a16:creationId xmlns:a16="http://schemas.microsoft.com/office/drawing/2014/main" id="{5F00499B-0D47-4FC0-A63F-C5546E66718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A0B01-982F-441D-A4BD-D50880BB5DD8}" type="slidenum">
              <a:rPr lang="en-AU" smtClean="0"/>
              <a:t>‹#›</a:t>
            </a:fld>
            <a:endParaRPr lang="en-AU"/>
          </a:p>
        </p:txBody>
      </p:sp>
    </p:spTree>
    <p:extLst>
      <p:ext uri="{BB962C8B-B14F-4D97-AF65-F5344CB8AC3E}">
        <p14:creationId xmlns:p14="http://schemas.microsoft.com/office/powerpoint/2010/main" val="3488205734"/>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C3ED8D-3706-CA40-A59A-3F5A0775EE28}"/>
              </a:ext>
            </a:extLst>
          </p:cNvPr>
          <p:cNvPicPr>
            <a:picLocks noChangeAspect="1"/>
          </p:cNvPicPr>
          <p:nvPr userDrawn="1"/>
        </p:nvPicPr>
        <p:blipFill>
          <a:blip r:embed="rId13"/>
          <a:stretch>
            <a:fillRect/>
          </a:stretch>
        </p:blipFill>
        <p:spPr>
          <a:xfrm>
            <a:off x="-1" y="-5137"/>
            <a:ext cx="9141913" cy="6863137"/>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B5CB95ED-6AC1-4F3B-982E-0A3877F91C36}"/>
              </a:ext>
            </a:extLst>
          </p:cNvPr>
          <p:cNvSpPr txBox="1"/>
          <p:nvPr userDrawn="1"/>
        </p:nvSpPr>
        <p:spPr>
          <a:xfrm>
            <a:off x="8523663" y="6434391"/>
            <a:ext cx="470709" cy="261610"/>
          </a:xfrm>
          <a:prstGeom prst="rect">
            <a:avLst/>
          </a:prstGeom>
          <a:noFill/>
        </p:spPr>
        <p:txBody>
          <a:bodyPr wrap="square" rtlCol="0">
            <a:spAutoFit/>
          </a:bodyPr>
          <a:lstStyle/>
          <a:p>
            <a:pPr algn="ctr"/>
            <a:fld id="{2F19642F-787D-485D-9281-8DA7E525B305}" type="slidenum">
              <a:rPr lang="en-AU" sz="1100" kern="1200" smtClean="0">
                <a:solidFill>
                  <a:srgbClr val="253058"/>
                </a:solidFill>
                <a:latin typeface="+mn-lt"/>
                <a:ea typeface="+mn-ea"/>
                <a:cs typeface="+mn-cs"/>
              </a:rPr>
              <a:pPr algn="ctr"/>
              <a:t>‹#›</a:t>
            </a:fld>
            <a:endParaRPr lang="en-AU" sz="1100" kern="1200" dirty="0">
              <a:solidFill>
                <a:srgbClr val="253058"/>
              </a:solidFill>
              <a:latin typeface="+mn-lt"/>
              <a:ea typeface="+mn-ea"/>
              <a:cs typeface="+mn-cs"/>
            </a:endParaRPr>
          </a:p>
        </p:txBody>
      </p:sp>
    </p:spTree>
    <p:extLst>
      <p:ext uri="{BB962C8B-B14F-4D97-AF65-F5344CB8AC3E}">
        <p14:creationId xmlns:p14="http://schemas.microsoft.com/office/powerpoint/2010/main" val="29670874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90000"/>
        </a:lnSpc>
        <a:spcBef>
          <a:spcPct val="0"/>
        </a:spcBef>
        <a:buNone/>
        <a:defRPr sz="3100" b="1" i="0" kern="1200">
          <a:solidFill>
            <a:srgbClr val="253058"/>
          </a:solidFill>
          <a:latin typeface="MetaPlusBold-Roman"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D25E1-CBB5-2C46-B1F2-D3896A74FE33}"/>
              </a:ext>
            </a:extLst>
          </p:cNvPr>
          <p:cNvPicPr>
            <a:picLocks noChangeAspect="1"/>
          </p:cNvPicPr>
          <p:nvPr userDrawn="1"/>
        </p:nvPicPr>
        <p:blipFill>
          <a:blip r:embed="rId3"/>
          <a:stretch>
            <a:fillRect/>
          </a:stretch>
        </p:blipFill>
        <p:spPr>
          <a:xfrm>
            <a:off x="1" y="-6703"/>
            <a:ext cx="9144000" cy="6864704"/>
          </a:xfrm>
          <a:prstGeom prst="rect">
            <a:avLst/>
          </a:prstGeom>
        </p:spPr>
      </p:pic>
    </p:spTree>
    <p:extLst>
      <p:ext uri="{BB962C8B-B14F-4D97-AF65-F5344CB8AC3E}">
        <p14:creationId xmlns:p14="http://schemas.microsoft.com/office/powerpoint/2010/main" val="2465303992"/>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D25E1-CBB5-2C46-B1F2-D3896A74FE33}"/>
              </a:ext>
            </a:extLst>
          </p:cNvPr>
          <p:cNvPicPr>
            <a:picLocks noChangeAspect="1"/>
          </p:cNvPicPr>
          <p:nvPr userDrawn="1"/>
        </p:nvPicPr>
        <p:blipFill>
          <a:blip r:embed="rId3"/>
          <a:stretch>
            <a:fillRect/>
          </a:stretch>
        </p:blipFill>
        <p:spPr>
          <a:xfrm>
            <a:off x="0" y="-6704"/>
            <a:ext cx="9144000" cy="6864704"/>
          </a:xfrm>
          <a:prstGeom prst="rect">
            <a:avLst/>
          </a:prstGeom>
        </p:spPr>
      </p:pic>
      <p:sp>
        <p:nvSpPr>
          <p:cNvPr id="2" name="Slide Number Placeholder 1">
            <a:extLst>
              <a:ext uri="{FF2B5EF4-FFF2-40B4-BE49-F238E27FC236}">
                <a16:creationId xmlns:a16="http://schemas.microsoft.com/office/drawing/2014/main" id="{5F00499B-0D47-4FC0-A63F-C5546E66718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A0B01-982F-441D-A4BD-D50880BB5DD8}" type="slidenum">
              <a:rPr lang="en-AU" smtClean="0"/>
              <a:t>‹#›</a:t>
            </a:fld>
            <a:endParaRPr lang="en-AU"/>
          </a:p>
        </p:txBody>
      </p:sp>
    </p:spTree>
    <p:extLst>
      <p:ext uri="{BB962C8B-B14F-4D97-AF65-F5344CB8AC3E}">
        <p14:creationId xmlns:p14="http://schemas.microsoft.com/office/powerpoint/2010/main" val="3785492114"/>
      </p:ext>
    </p:extLst>
  </p:cSld>
  <p:clrMap bg1="lt1" tx1="dk1" bg2="lt2" tx2="dk2" accent1="accent1" accent2="accent2" accent3="accent3" accent4="accent4" accent5="accent5" accent6="accent6" hlink="hlink" folHlink="folHlink"/>
  <p:sldLayoutIdLst>
    <p:sldLayoutId id="2147483737"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D25E1-CBB5-2C46-B1F2-D3896A74FE33}"/>
              </a:ext>
            </a:extLst>
          </p:cNvPr>
          <p:cNvPicPr>
            <a:picLocks noChangeAspect="1"/>
          </p:cNvPicPr>
          <p:nvPr userDrawn="1"/>
        </p:nvPicPr>
        <p:blipFill>
          <a:blip r:embed="rId3"/>
          <a:stretch>
            <a:fillRect/>
          </a:stretch>
        </p:blipFill>
        <p:spPr>
          <a:xfrm>
            <a:off x="0" y="-6704"/>
            <a:ext cx="9144000" cy="6864704"/>
          </a:xfrm>
          <a:prstGeom prst="rect">
            <a:avLst/>
          </a:prstGeom>
        </p:spPr>
      </p:pic>
    </p:spTree>
    <p:extLst>
      <p:ext uri="{BB962C8B-B14F-4D97-AF65-F5344CB8AC3E}">
        <p14:creationId xmlns:p14="http://schemas.microsoft.com/office/powerpoint/2010/main" val="884305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highconflictinstitute.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highconflictinstitute.com/hci-articles/de-escalating-high-conflict-situations-in-4-step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D9F4C2-A77A-47F1-9C1C-23E9AAD9E6D9}"/>
              </a:ext>
            </a:extLst>
          </p:cNvPr>
          <p:cNvSpPr txBox="1"/>
          <p:nvPr/>
        </p:nvSpPr>
        <p:spPr>
          <a:xfrm>
            <a:off x="452387" y="644892"/>
            <a:ext cx="70544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Calibri" panose="020F0502020204030204"/>
                <a:ea typeface="+mn-ea"/>
                <a:cs typeface="+mn-cs"/>
              </a:rPr>
              <a:t>COAT Conference update</a:t>
            </a:r>
            <a:endParaRPr lang="en-AU" sz="3600" b="1"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5F316012-C408-4542-A3F9-EA8C55298325}"/>
              </a:ext>
            </a:extLst>
          </p:cNvPr>
          <p:cNvSpPr txBox="1"/>
          <p:nvPr/>
        </p:nvSpPr>
        <p:spPr>
          <a:xfrm>
            <a:off x="4995879" y="6039395"/>
            <a:ext cx="3614057" cy="523220"/>
          </a:xfrm>
          <a:prstGeom prst="rect">
            <a:avLst/>
          </a:prstGeom>
          <a:noFill/>
        </p:spPr>
        <p:txBody>
          <a:bodyPr wrap="square" rtlCol="0">
            <a:spAutoFit/>
          </a:bodyPr>
          <a:lstStyle/>
          <a:p>
            <a:pPr algn="r"/>
            <a:r>
              <a:rPr lang="en-AU" sz="1400" dirty="0"/>
              <a:t>For MHRT Member training only.</a:t>
            </a:r>
          </a:p>
          <a:p>
            <a:pPr algn="r"/>
            <a:r>
              <a:rPr lang="en-AU" sz="1400" dirty="0"/>
              <a:t>August, 2022</a:t>
            </a:r>
          </a:p>
        </p:txBody>
      </p:sp>
    </p:spTree>
    <p:extLst>
      <p:ext uri="{BB962C8B-B14F-4D97-AF65-F5344CB8AC3E}">
        <p14:creationId xmlns:p14="http://schemas.microsoft.com/office/powerpoint/2010/main" val="368682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2E83-C3AE-403B-9D6B-24DBE7C1841C}"/>
              </a:ext>
            </a:extLst>
          </p:cNvPr>
          <p:cNvSpPr>
            <a:spLocks noGrp="1"/>
          </p:cNvSpPr>
          <p:nvPr>
            <p:ph type="title"/>
          </p:nvPr>
        </p:nvSpPr>
        <p:spPr>
          <a:xfrm>
            <a:off x="628650" y="365127"/>
            <a:ext cx="7886700" cy="795764"/>
          </a:xfrm>
        </p:spPr>
        <p:txBody>
          <a:bodyPr/>
          <a:lstStyle/>
          <a:p>
            <a:r>
              <a:rPr lang="en-AU" dirty="0"/>
              <a:t>Principles</a:t>
            </a:r>
          </a:p>
        </p:txBody>
      </p:sp>
      <p:sp>
        <p:nvSpPr>
          <p:cNvPr id="3" name="Content Placeholder 2">
            <a:extLst>
              <a:ext uri="{FF2B5EF4-FFF2-40B4-BE49-F238E27FC236}">
                <a16:creationId xmlns:a16="http://schemas.microsoft.com/office/drawing/2014/main" id="{C8EC7333-331D-4899-8A34-62A49BE10425}"/>
              </a:ext>
            </a:extLst>
          </p:cNvPr>
          <p:cNvSpPr>
            <a:spLocks noGrp="1"/>
          </p:cNvSpPr>
          <p:nvPr>
            <p:ph idx="1"/>
          </p:nvPr>
        </p:nvSpPr>
        <p:spPr>
          <a:xfrm>
            <a:off x="628650" y="978010"/>
            <a:ext cx="7886700" cy="5198953"/>
          </a:xfrm>
        </p:spPr>
        <p:txBody>
          <a:bodyPr>
            <a:normAutofit fontScale="92500"/>
          </a:bodyPr>
          <a:lstStyle/>
          <a:p>
            <a:r>
              <a:rPr lang="en-AU" b="0" u="sng" dirty="0"/>
              <a:t>Voice</a:t>
            </a:r>
            <a:r>
              <a:rPr lang="en-AU" b="0" dirty="0"/>
              <a:t>: Want an opportunity to tell their story. State their case. Complained when did not feel given opportunity or decision maker distracted and not listening. Allowed to speak and feel heard.</a:t>
            </a:r>
          </a:p>
          <a:p>
            <a:r>
              <a:rPr lang="en-AU" b="0" u="sng" dirty="0"/>
              <a:t>Neutrality</a:t>
            </a:r>
            <a:r>
              <a:rPr lang="en-AU" b="0" dirty="0"/>
              <a:t>: Principled decision, independent, based on facts and apply the rules consistently. Problem is being SEEN to be fair – explain the process, procedure, decision before and after. In layman’s terms. </a:t>
            </a:r>
          </a:p>
          <a:p>
            <a:r>
              <a:rPr lang="en-AU" b="0" u="sng" dirty="0"/>
              <a:t>Respect</a:t>
            </a:r>
            <a:r>
              <a:rPr lang="en-AU" b="0" dirty="0"/>
              <a:t> : participants entitled to respect. Their case/concerns life taken seriously by decision maker. Polite, respectful explain </a:t>
            </a:r>
            <a:r>
              <a:rPr lang="en-AU" b="0" dirty="0" err="1"/>
              <a:t>ie</a:t>
            </a:r>
            <a:r>
              <a:rPr lang="en-AU" b="0" dirty="0"/>
              <a:t> right to appeal. </a:t>
            </a:r>
          </a:p>
          <a:p>
            <a:r>
              <a:rPr lang="en-AU" b="0" u="sng" dirty="0"/>
              <a:t>Trust</a:t>
            </a:r>
            <a:r>
              <a:rPr lang="en-AU" b="0" dirty="0"/>
              <a:t>: Most important issue is whether decision maker is sincere and benevolent with good intention. Trying to find the right outcome: how you communicate : active listening, connection, empathy, call by name, eye contact, make clear you are listening. People respond to sincere effort to take their needs and their point of view seriously.</a:t>
            </a:r>
          </a:p>
        </p:txBody>
      </p:sp>
    </p:spTree>
    <p:extLst>
      <p:ext uri="{BB962C8B-B14F-4D97-AF65-F5344CB8AC3E}">
        <p14:creationId xmlns:p14="http://schemas.microsoft.com/office/powerpoint/2010/main" val="141659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8D30-A5AD-4EBB-9AB7-257C6C383041}"/>
              </a:ext>
            </a:extLst>
          </p:cNvPr>
          <p:cNvSpPr>
            <a:spLocks noGrp="1"/>
          </p:cNvSpPr>
          <p:nvPr>
            <p:ph type="title"/>
          </p:nvPr>
        </p:nvSpPr>
        <p:spPr/>
        <p:txBody>
          <a:bodyPr/>
          <a:lstStyle/>
          <a:p>
            <a:r>
              <a:rPr lang="en-AU" dirty="0"/>
              <a:t>Bench card for trial judges – Procedural fairness</a:t>
            </a:r>
          </a:p>
        </p:txBody>
      </p:sp>
      <p:sp>
        <p:nvSpPr>
          <p:cNvPr id="3" name="Content Placeholder 2">
            <a:extLst>
              <a:ext uri="{FF2B5EF4-FFF2-40B4-BE49-F238E27FC236}">
                <a16:creationId xmlns:a16="http://schemas.microsoft.com/office/drawing/2014/main" id="{1CB803DF-41DE-4179-B76D-553A2D818F4C}"/>
              </a:ext>
            </a:extLst>
          </p:cNvPr>
          <p:cNvSpPr>
            <a:spLocks noGrp="1"/>
          </p:cNvSpPr>
          <p:nvPr>
            <p:ph idx="1"/>
          </p:nvPr>
        </p:nvSpPr>
        <p:spPr/>
        <p:txBody>
          <a:bodyPr>
            <a:normAutofit lnSpcReduction="10000"/>
          </a:bodyPr>
          <a:lstStyle/>
          <a:p>
            <a:r>
              <a:rPr lang="en-AU" b="0" dirty="0"/>
              <a:t>Introduce yourself</a:t>
            </a:r>
          </a:p>
          <a:p>
            <a:r>
              <a:rPr lang="en-AU" b="0" dirty="0"/>
              <a:t>Greet the parties neutrally</a:t>
            </a:r>
          </a:p>
          <a:p>
            <a:r>
              <a:rPr lang="en-AU" b="0" dirty="0"/>
              <a:t>Address timing concerns</a:t>
            </a:r>
          </a:p>
          <a:p>
            <a:r>
              <a:rPr lang="en-AU" b="0" dirty="0"/>
              <a:t>Explain extraneous factors</a:t>
            </a:r>
          </a:p>
          <a:p>
            <a:r>
              <a:rPr lang="en-AU" b="0" dirty="0"/>
              <a:t>Explain procedure</a:t>
            </a:r>
          </a:p>
          <a:p>
            <a:r>
              <a:rPr lang="en-AU" b="0" dirty="0"/>
              <a:t>Use plain language</a:t>
            </a:r>
          </a:p>
          <a:p>
            <a:r>
              <a:rPr lang="en-AU" b="0" dirty="0"/>
              <a:t>Make eye contact</a:t>
            </a:r>
          </a:p>
          <a:p>
            <a:r>
              <a:rPr lang="en-AU" b="0" dirty="0"/>
              <a:t>Ask open ended questions</a:t>
            </a:r>
          </a:p>
          <a:p>
            <a:r>
              <a:rPr lang="en-AU" b="0" dirty="0"/>
              <a:t>Stay on task</a:t>
            </a:r>
          </a:p>
          <a:p>
            <a:r>
              <a:rPr lang="en-AU" b="0" dirty="0"/>
              <a:t>Personalise scripted language</a:t>
            </a:r>
          </a:p>
          <a:p>
            <a:endParaRPr lang="en-AU" b="0" dirty="0"/>
          </a:p>
          <a:p>
            <a:endParaRPr lang="en-AU" dirty="0"/>
          </a:p>
        </p:txBody>
      </p:sp>
    </p:spTree>
    <p:extLst>
      <p:ext uri="{BB962C8B-B14F-4D97-AF65-F5344CB8AC3E}">
        <p14:creationId xmlns:p14="http://schemas.microsoft.com/office/powerpoint/2010/main" val="28912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4716-60C9-40CC-B110-08846FFC152F}"/>
              </a:ext>
            </a:extLst>
          </p:cNvPr>
          <p:cNvSpPr>
            <a:spLocks noGrp="1"/>
          </p:cNvSpPr>
          <p:nvPr>
            <p:ph type="title"/>
          </p:nvPr>
        </p:nvSpPr>
        <p:spPr/>
        <p:txBody>
          <a:bodyPr/>
          <a:lstStyle/>
          <a:p>
            <a:r>
              <a:rPr lang="en-AU" dirty="0"/>
              <a:t>Conclusion</a:t>
            </a:r>
          </a:p>
        </p:txBody>
      </p:sp>
      <p:sp>
        <p:nvSpPr>
          <p:cNvPr id="3" name="Content Placeholder 2">
            <a:extLst>
              <a:ext uri="{FF2B5EF4-FFF2-40B4-BE49-F238E27FC236}">
                <a16:creationId xmlns:a16="http://schemas.microsoft.com/office/drawing/2014/main" id="{C0EC24EC-9D15-45A6-B316-A98847240FAB}"/>
              </a:ext>
            </a:extLst>
          </p:cNvPr>
          <p:cNvSpPr>
            <a:spLocks noGrp="1"/>
          </p:cNvSpPr>
          <p:nvPr>
            <p:ph idx="1"/>
          </p:nvPr>
        </p:nvSpPr>
        <p:spPr>
          <a:xfrm>
            <a:off x="628650" y="1343770"/>
            <a:ext cx="7886700" cy="4833193"/>
          </a:xfrm>
        </p:spPr>
        <p:txBody>
          <a:bodyPr/>
          <a:lstStyle/>
          <a:p>
            <a:r>
              <a:rPr lang="en-AU" b="0" dirty="0"/>
              <a:t>Procedural Justice is an additional element to consider in relation to the design of, and conducting of, proceedings. Need a system approach. Realigned to the principles underpinning perceptions of legitimacy.</a:t>
            </a:r>
          </a:p>
          <a:p>
            <a:r>
              <a:rPr lang="en-AU" b="0" dirty="0"/>
              <a:t> Helps secure immediate goal of acceptance of decisions and the larger issue of community support for compliance with the law and cooperation with the system . Builds commitment and promotes productive relationships between parties through a sense of reassurance and expectation of justice.</a:t>
            </a:r>
          </a:p>
          <a:p>
            <a:r>
              <a:rPr lang="en-AU" b="0" dirty="0"/>
              <a:t>There is a different way to think about the goals of the system that is evidence based. Focus on legitimacy and build it through procedures that are experienced by the people as being a fair way to manage conflict and enforce rules .  </a:t>
            </a:r>
          </a:p>
        </p:txBody>
      </p:sp>
    </p:spTree>
    <p:extLst>
      <p:ext uri="{BB962C8B-B14F-4D97-AF65-F5344CB8AC3E}">
        <p14:creationId xmlns:p14="http://schemas.microsoft.com/office/powerpoint/2010/main" val="67288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DCE34-1BE3-4E46-BCEF-07DB449CB84B}"/>
              </a:ext>
            </a:extLst>
          </p:cNvPr>
          <p:cNvSpPr txBox="1"/>
          <p:nvPr/>
        </p:nvSpPr>
        <p:spPr>
          <a:xfrm>
            <a:off x="347885" y="348801"/>
            <a:ext cx="82907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strike="noStrike" kern="1200" cap="none" spc="0" normalizeH="0" baseline="0" noProof="0" dirty="0">
                <a:ln>
                  <a:noFill/>
                </a:ln>
                <a:solidFill>
                  <a:prstClr val="black"/>
                </a:solidFill>
                <a:effectLst/>
                <a:uLnTx/>
                <a:uFillTx/>
                <a:latin typeface="Calibri" panose="020F0502020204030204"/>
                <a:ea typeface="+mn-ea"/>
                <a:cs typeface="+mn-cs"/>
              </a:rPr>
              <a:t>Working effectively with high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strike="noStrike" kern="1200" cap="none" spc="0" normalizeH="0" baseline="0" noProof="0" dirty="0">
                <a:ln>
                  <a:noFill/>
                </a:ln>
                <a:solidFill>
                  <a:prstClr val="black"/>
                </a:solidFill>
                <a:effectLst/>
                <a:uLnTx/>
                <a:uFillTx/>
                <a:latin typeface="Calibri" panose="020F0502020204030204"/>
                <a:ea typeface="+mn-ea"/>
                <a:cs typeface="+mn-cs"/>
              </a:rPr>
              <a:t>conflict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3200" b="1" dirty="0">
                <a:solidFill>
                  <a:prstClr val="black"/>
                </a:solidFill>
                <a:latin typeface="Calibri" panose="020F0502020204030204"/>
              </a:rPr>
              <a:t>Presenter: </a:t>
            </a: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Nikki Wawryk 		</a:t>
            </a:r>
          </a:p>
        </p:txBody>
      </p:sp>
      <p:sp>
        <p:nvSpPr>
          <p:cNvPr id="3" name="TextBox 2">
            <a:extLst>
              <a:ext uri="{FF2B5EF4-FFF2-40B4-BE49-F238E27FC236}">
                <a16:creationId xmlns:a16="http://schemas.microsoft.com/office/drawing/2014/main" id="{1599E697-F1C7-41EC-B763-6CDED1AED7E1}"/>
              </a:ext>
            </a:extLst>
          </p:cNvPr>
          <p:cNvSpPr txBox="1"/>
          <p:nvPr/>
        </p:nvSpPr>
        <p:spPr>
          <a:xfrm>
            <a:off x="4287422" y="2551836"/>
            <a:ext cx="4572000" cy="13185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COAT Presentation:</a:t>
            </a:r>
          </a:p>
          <a:p>
            <a:pPr>
              <a:lnSpc>
                <a:spcPct val="120000"/>
              </a:lnSpc>
              <a:spcBef>
                <a:spcPts val="0"/>
              </a:spcBef>
            </a:pPr>
            <a:r>
              <a:rPr lang="en-AU" sz="2400" b="1" dirty="0"/>
              <a:t>Megan Hunter, CEO &amp; Co-founder </a:t>
            </a:r>
          </a:p>
          <a:p>
            <a:pPr>
              <a:lnSpc>
                <a:spcPct val="120000"/>
              </a:lnSpc>
              <a:spcBef>
                <a:spcPts val="0"/>
              </a:spcBef>
            </a:pPr>
            <a:r>
              <a:rPr lang="en-AU" sz="2400" b="1" dirty="0"/>
              <a:t>High Conflict Institute</a:t>
            </a:r>
          </a:p>
        </p:txBody>
      </p:sp>
    </p:spTree>
    <p:extLst>
      <p:ext uri="{BB962C8B-B14F-4D97-AF65-F5344CB8AC3E}">
        <p14:creationId xmlns:p14="http://schemas.microsoft.com/office/powerpoint/2010/main" val="255662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D8A8-A2B5-48EA-B316-1ADDDB509AB3}"/>
              </a:ext>
            </a:extLst>
          </p:cNvPr>
          <p:cNvSpPr>
            <a:spLocks noGrp="1"/>
          </p:cNvSpPr>
          <p:nvPr>
            <p:ph type="title"/>
          </p:nvPr>
        </p:nvSpPr>
        <p:spPr/>
        <p:txBody>
          <a:bodyPr/>
          <a:lstStyle/>
          <a:p>
            <a:r>
              <a:rPr lang="en-AU" dirty="0"/>
              <a:t>Topics</a:t>
            </a:r>
          </a:p>
        </p:txBody>
      </p:sp>
      <p:sp>
        <p:nvSpPr>
          <p:cNvPr id="3" name="Content Placeholder 2">
            <a:extLst>
              <a:ext uri="{FF2B5EF4-FFF2-40B4-BE49-F238E27FC236}">
                <a16:creationId xmlns:a16="http://schemas.microsoft.com/office/drawing/2014/main" id="{3591CE83-96D2-4BC8-A82C-BD54394ACB66}"/>
              </a:ext>
            </a:extLst>
          </p:cNvPr>
          <p:cNvSpPr>
            <a:spLocks noGrp="1"/>
          </p:cNvSpPr>
          <p:nvPr>
            <p:ph idx="1"/>
          </p:nvPr>
        </p:nvSpPr>
        <p:spPr>
          <a:xfrm>
            <a:off x="628650" y="1690689"/>
            <a:ext cx="7886700" cy="4224516"/>
          </a:xfrm>
        </p:spPr>
        <p:txBody>
          <a:bodyPr>
            <a:normAutofit/>
          </a:bodyPr>
          <a:lstStyle/>
          <a:p>
            <a:pPr marL="361950" indent="-361950">
              <a:lnSpc>
                <a:spcPct val="120000"/>
              </a:lnSpc>
              <a:spcBef>
                <a:spcPts val="0"/>
              </a:spcBef>
              <a:buFont typeface="Arial" panose="020B0604020202020204" pitchFamily="34" charset="0"/>
              <a:buChar char="•"/>
            </a:pPr>
            <a:r>
              <a:rPr lang="en-AU" sz="2400" b="0" dirty="0"/>
              <a:t>What is the High Conflict Institute? </a:t>
            </a:r>
          </a:p>
          <a:p>
            <a:pPr marL="361950" indent="-361950">
              <a:lnSpc>
                <a:spcPct val="120000"/>
              </a:lnSpc>
              <a:spcBef>
                <a:spcPts val="0"/>
              </a:spcBef>
              <a:buFont typeface="Arial" panose="020B0604020202020204" pitchFamily="34" charset="0"/>
              <a:buChar char="•"/>
            </a:pPr>
            <a:r>
              <a:rPr lang="en-AU" sz="2400" b="0" dirty="0"/>
              <a:t>What is excluded from today’s summary</a:t>
            </a:r>
          </a:p>
          <a:p>
            <a:pPr marL="361950" indent="-361950">
              <a:lnSpc>
                <a:spcPct val="120000"/>
              </a:lnSpc>
              <a:spcBef>
                <a:spcPts val="0"/>
              </a:spcBef>
              <a:buFont typeface="Arial" panose="020B0604020202020204" pitchFamily="34" charset="0"/>
              <a:buChar char="•"/>
            </a:pPr>
            <a:r>
              <a:rPr lang="en-AU" sz="2400" b="0" dirty="0"/>
              <a:t>What is a high conflict situation?</a:t>
            </a:r>
          </a:p>
          <a:p>
            <a:pPr marL="361950" indent="-361950">
              <a:lnSpc>
                <a:spcPct val="120000"/>
              </a:lnSpc>
              <a:spcBef>
                <a:spcPts val="0"/>
              </a:spcBef>
              <a:buFont typeface="Arial" panose="020B0604020202020204" pitchFamily="34" charset="0"/>
              <a:buChar char="•"/>
            </a:pPr>
            <a:r>
              <a:rPr lang="en-AU" sz="2400" b="0" dirty="0"/>
              <a:t>What is a high conflict personality?</a:t>
            </a:r>
          </a:p>
          <a:p>
            <a:pPr marL="361950" indent="-361950">
              <a:lnSpc>
                <a:spcPct val="120000"/>
              </a:lnSpc>
              <a:spcBef>
                <a:spcPts val="0"/>
              </a:spcBef>
              <a:buFont typeface="Arial" panose="020B0604020202020204" pitchFamily="34" charset="0"/>
              <a:buChar char="•"/>
            </a:pPr>
            <a:r>
              <a:rPr lang="en-AU" sz="2400" b="0" dirty="0"/>
              <a:t>Tips on how to handle high conflict situations and people</a:t>
            </a:r>
          </a:p>
          <a:p>
            <a:pPr marL="361950" indent="-361950">
              <a:lnSpc>
                <a:spcPct val="120000"/>
              </a:lnSpc>
              <a:spcBef>
                <a:spcPts val="0"/>
              </a:spcBef>
              <a:buFont typeface="Arial" panose="020B0604020202020204" pitchFamily="34" charset="0"/>
              <a:buChar char="•"/>
            </a:pPr>
            <a:r>
              <a:rPr lang="en-AU" sz="2400" b="0" dirty="0"/>
              <a:t>Practical example/s</a:t>
            </a:r>
          </a:p>
          <a:p>
            <a:pPr marL="361950" indent="-361950">
              <a:lnSpc>
                <a:spcPct val="120000"/>
              </a:lnSpc>
              <a:spcBef>
                <a:spcPts val="0"/>
              </a:spcBef>
              <a:buFont typeface="Arial" panose="020B0604020202020204" pitchFamily="34" charset="0"/>
              <a:buChar char="•"/>
            </a:pPr>
            <a:r>
              <a:rPr lang="en-AU" sz="2400" b="0" dirty="0"/>
              <a:t>Relevance to Tribunal practice</a:t>
            </a:r>
          </a:p>
          <a:p>
            <a:pPr marL="363538">
              <a:lnSpc>
                <a:spcPct val="120000"/>
              </a:lnSpc>
              <a:spcBef>
                <a:spcPts val="0"/>
              </a:spcBef>
            </a:pPr>
            <a:endParaRPr lang="en-AU" sz="2400" b="0" dirty="0"/>
          </a:p>
          <a:p>
            <a:pPr marL="715963" indent="-352425">
              <a:lnSpc>
                <a:spcPct val="120000"/>
              </a:lnSpc>
              <a:spcBef>
                <a:spcPts val="0"/>
              </a:spcBef>
              <a:buFont typeface="Arial" panose="020B0604020202020204" pitchFamily="34" charset="0"/>
              <a:buChar char="•"/>
            </a:pPr>
            <a:endParaRPr lang="en-AU" sz="2400" b="0" dirty="0"/>
          </a:p>
          <a:p>
            <a:pPr marL="715963" indent="-352425">
              <a:lnSpc>
                <a:spcPct val="120000"/>
              </a:lnSpc>
              <a:spcBef>
                <a:spcPts val="0"/>
              </a:spcBef>
              <a:buFont typeface="Arial" panose="020B0604020202020204" pitchFamily="34" charset="0"/>
              <a:buChar char="•"/>
            </a:pPr>
            <a:endParaRPr lang="en-AU" sz="2400" b="0" dirty="0"/>
          </a:p>
        </p:txBody>
      </p:sp>
    </p:spTree>
    <p:extLst>
      <p:ext uri="{BB962C8B-B14F-4D97-AF65-F5344CB8AC3E}">
        <p14:creationId xmlns:p14="http://schemas.microsoft.com/office/powerpoint/2010/main" val="228693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652E-B315-4F8E-B40F-83C31CF23E12}"/>
              </a:ext>
            </a:extLst>
          </p:cNvPr>
          <p:cNvSpPr>
            <a:spLocks noGrp="1"/>
          </p:cNvSpPr>
          <p:nvPr>
            <p:ph type="title"/>
          </p:nvPr>
        </p:nvSpPr>
        <p:spPr/>
        <p:txBody>
          <a:bodyPr/>
          <a:lstStyle/>
          <a:p>
            <a:r>
              <a:rPr lang="en-AU" dirty="0"/>
              <a:t>What is the High Conflict Institute</a:t>
            </a:r>
          </a:p>
        </p:txBody>
      </p:sp>
      <p:sp>
        <p:nvSpPr>
          <p:cNvPr id="3" name="Content Placeholder 2">
            <a:extLst>
              <a:ext uri="{FF2B5EF4-FFF2-40B4-BE49-F238E27FC236}">
                <a16:creationId xmlns:a16="http://schemas.microsoft.com/office/drawing/2014/main" id="{33A43C4B-4AE0-4CBB-B610-B436DD028603}"/>
              </a:ext>
            </a:extLst>
          </p:cNvPr>
          <p:cNvSpPr>
            <a:spLocks noGrp="1"/>
          </p:cNvSpPr>
          <p:nvPr>
            <p:ph idx="1"/>
          </p:nvPr>
        </p:nvSpPr>
        <p:spPr>
          <a:xfrm>
            <a:off x="628650" y="1572237"/>
            <a:ext cx="7886700" cy="4351338"/>
          </a:xfrm>
        </p:spPr>
        <p:txBody>
          <a:bodyPr>
            <a:normAutofit/>
          </a:bodyPr>
          <a:lstStyle/>
          <a:p>
            <a:pPr marL="365125" indent="-365125" algn="just">
              <a:lnSpc>
                <a:spcPct val="120000"/>
              </a:lnSpc>
              <a:spcBef>
                <a:spcPts val="0"/>
              </a:spcBef>
              <a:buFont typeface="Arial" panose="020B0604020202020204" pitchFamily="34" charset="0"/>
              <a:buChar char="•"/>
              <a:tabLst>
                <a:tab pos="363538" algn="l"/>
              </a:tabLst>
            </a:pPr>
            <a:r>
              <a:rPr lang="en-AU" b="0" dirty="0"/>
              <a:t>Based in San Diego, USA</a:t>
            </a:r>
          </a:p>
          <a:p>
            <a:pPr marL="365125" indent="-365125" algn="just">
              <a:lnSpc>
                <a:spcPct val="120000"/>
              </a:lnSpc>
              <a:spcBef>
                <a:spcPts val="0"/>
              </a:spcBef>
              <a:buFont typeface="Arial" panose="020B0604020202020204" pitchFamily="34" charset="0"/>
              <a:buChar char="•"/>
              <a:tabLst>
                <a:tab pos="363538" algn="l"/>
              </a:tabLst>
            </a:pPr>
            <a:r>
              <a:rPr lang="en-AU" b="0" dirty="0"/>
              <a:t>Provides education and training to assist in mediation and conflict resolution</a:t>
            </a:r>
          </a:p>
          <a:p>
            <a:pPr marL="365125" indent="-365125" algn="just">
              <a:lnSpc>
                <a:spcPct val="120000"/>
              </a:lnSpc>
              <a:spcBef>
                <a:spcPts val="0"/>
              </a:spcBef>
              <a:buFont typeface="Arial" panose="020B0604020202020204" pitchFamily="34" charset="0"/>
              <a:buChar char="•"/>
              <a:tabLst>
                <a:tab pos="363538" algn="l"/>
              </a:tabLst>
            </a:pPr>
            <a:r>
              <a:rPr lang="en-AU" b="0" dirty="0"/>
              <a:t>Commenced in 2006 to assist courts to deal with high conflict cases, mostly in relation to family law disputes</a:t>
            </a:r>
          </a:p>
          <a:p>
            <a:pPr marL="365125" indent="-365125" algn="just">
              <a:lnSpc>
                <a:spcPct val="120000"/>
              </a:lnSpc>
              <a:spcBef>
                <a:spcPts val="0"/>
              </a:spcBef>
              <a:buFont typeface="Arial" panose="020B0604020202020204" pitchFamily="34" charset="0"/>
              <a:buChar char="•"/>
              <a:tabLst>
                <a:tab pos="363538" algn="l"/>
              </a:tabLst>
            </a:pPr>
            <a:r>
              <a:rPr lang="en-AU" b="0" dirty="0"/>
              <a:t>Attempts to apply the field of psychology to legal situations</a:t>
            </a:r>
          </a:p>
          <a:p>
            <a:pPr marL="365125" indent="-365125" algn="just">
              <a:lnSpc>
                <a:spcPct val="120000"/>
              </a:lnSpc>
              <a:spcBef>
                <a:spcPts val="0"/>
              </a:spcBef>
              <a:buFont typeface="Arial" panose="020B0604020202020204" pitchFamily="34" charset="0"/>
              <a:buChar char="•"/>
              <a:tabLst>
                <a:tab pos="363538" algn="l"/>
              </a:tabLst>
            </a:pPr>
            <a:r>
              <a:rPr lang="en-AU" b="0" dirty="0"/>
              <a:t>Aims to provide simple strategies that anyone can learn</a:t>
            </a:r>
          </a:p>
          <a:p>
            <a:pPr marL="365125" indent="-365125" algn="just">
              <a:lnSpc>
                <a:spcPct val="120000"/>
              </a:lnSpc>
              <a:spcBef>
                <a:spcPts val="0"/>
              </a:spcBef>
              <a:buFont typeface="Arial" panose="020B0604020202020204" pitchFamily="34" charset="0"/>
              <a:buChar char="•"/>
              <a:tabLst>
                <a:tab pos="363538" algn="l"/>
              </a:tabLst>
            </a:pPr>
            <a:r>
              <a:rPr lang="en-AU" b="0" dirty="0"/>
              <a:t>More information:</a:t>
            </a:r>
          </a:p>
          <a:p>
            <a:pPr marL="1165225" lvl="1" indent="-365125" algn="just">
              <a:lnSpc>
                <a:spcPct val="120000"/>
              </a:lnSpc>
              <a:spcBef>
                <a:spcPts val="0"/>
              </a:spcBef>
              <a:tabLst>
                <a:tab pos="363538" algn="l"/>
              </a:tabLst>
            </a:pPr>
            <a:r>
              <a:rPr lang="en-AU" sz="2400" b="0" dirty="0">
                <a:hlinkClick r:id="rId2"/>
              </a:rPr>
              <a:t>www.highconflictinstitute.com</a:t>
            </a:r>
            <a:r>
              <a:rPr lang="en-AU" sz="2400" b="0" dirty="0"/>
              <a:t> </a:t>
            </a:r>
          </a:p>
          <a:p>
            <a:pPr marL="363538" indent="-363538" algn="just">
              <a:lnSpc>
                <a:spcPct val="120000"/>
              </a:lnSpc>
              <a:spcBef>
                <a:spcPts val="0"/>
              </a:spcBef>
              <a:tabLst>
                <a:tab pos="363538" algn="l"/>
              </a:tabLst>
            </a:pPr>
            <a:r>
              <a:rPr lang="en-AU" b="0" dirty="0"/>
              <a:t>	</a:t>
            </a:r>
          </a:p>
        </p:txBody>
      </p:sp>
    </p:spTree>
    <p:extLst>
      <p:ext uri="{BB962C8B-B14F-4D97-AF65-F5344CB8AC3E}">
        <p14:creationId xmlns:p14="http://schemas.microsoft.com/office/powerpoint/2010/main" val="262924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8CB1A0-69E1-4A2D-8C30-A32CF1B895EF}"/>
              </a:ext>
            </a:extLst>
          </p:cNvPr>
          <p:cNvSpPr>
            <a:spLocks noGrp="1"/>
          </p:cNvSpPr>
          <p:nvPr>
            <p:ph type="title"/>
          </p:nvPr>
        </p:nvSpPr>
        <p:spPr/>
        <p:txBody>
          <a:bodyPr/>
          <a:lstStyle/>
          <a:p>
            <a:pPr algn="ctr"/>
            <a:r>
              <a:rPr lang="en-AU" dirty="0"/>
              <a:t>Topics not covered today:</a:t>
            </a:r>
          </a:p>
        </p:txBody>
      </p:sp>
      <p:sp>
        <p:nvSpPr>
          <p:cNvPr id="6" name="Content Placeholder 2">
            <a:extLst>
              <a:ext uri="{FF2B5EF4-FFF2-40B4-BE49-F238E27FC236}">
                <a16:creationId xmlns:a16="http://schemas.microsoft.com/office/drawing/2014/main" id="{7D876261-1A8A-4C87-9268-88FB3C52A061}"/>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Personality disorders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Brain science</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Childhood attachment theory</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1" u="none" strike="noStrike" kern="1200" cap="none" spc="0" normalizeH="0" baseline="0" noProof="0" dirty="0">
                <a:ln>
                  <a:noFill/>
                </a:ln>
                <a:solidFill>
                  <a:srgbClr val="0095AD"/>
                </a:solidFill>
                <a:effectLst/>
                <a:uLnTx/>
                <a:uFillTx/>
                <a:latin typeface="MetaPlusBold-Roman" pitchFamily="2" charset="0"/>
                <a:ea typeface="+mn-ea"/>
                <a:cs typeface="+mn-cs"/>
              </a:rPr>
              <a:t>These factors are considered by the HCI to contribute towards the development of a high conflict personality</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endParaRPr kumimoji="0" lang="en-AU" sz="2300" b="1" i="0" u="none" strike="noStrike" kern="1200" cap="none" spc="0" normalizeH="0" baseline="0" noProof="0" dirty="0">
              <a:ln>
                <a:noFill/>
              </a:ln>
              <a:solidFill>
                <a:srgbClr val="0095AD"/>
              </a:solidFill>
              <a:effectLst/>
              <a:uLnTx/>
              <a:uFillTx/>
              <a:latin typeface="MetaPlusBold-Roman" pitchFamily="2" charset="0"/>
              <a:ea typeface="+mn-ea"/>
              <a:cs typeface="+mn-cs"/>
            </a:endParaRP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	</a:t>
            </a:r>
          </a:p>
        </p:txBody>
      </p:sp>
    </p:spTree>
    <p:extLst>
      <p:ext uri="{BB962C8B-B14F-4D97-AF65-F5344CB8AC3E}">
        <p14:creationId xmlns:p14="http://schemas.microsoft.com/office/powerpoint/2010/main" val="237011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F110-B316-4FDB-A660-06E2BDAD0FD0}"/>
              </a:ext>
            </a:extLst>
          </p:cNvPr>
          <p:cNvSpPr>
            <a:spLocks noGrp="1"/>
          </p:cNvSpPr>
          <p:nvPr>
            <p:ph type="title"/>
          </p:nvPr>
        </p:nvSpPr>
        <p:spPr/>
        <p:txBody>
          <a:bodyPr/>
          <a:lstStyle/>
          <a:p>
            <a:pPr algn="ctr"/>
            <a:r>
              <a:rPr lang="en-AU" dirty="0"/>
              <a:t>What is a high conflict situation?</a:t>
            </a:r>
          </a:p>
        </p:txBody>
      </p:sp>
      <p:sp>
        <p:nvSpPr>
          <p:cNvPr id="3" name="Content Placeholder 2">
            <a:extLst>
              <a:ext uri="{FF2B5EF4-FFF2-40B4-BE49-F238E27FC236}">
                <a16:creationId xmlns:a16="http://schemas.microsoft.com/office/drawing/2014/main" id="{111DF025-C427-437C-8D07-9AD29D5D561D}"/>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Spectrum of conflict situations – low to high and each are mirror opposites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More than a loud argument </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Typically involves a “high conflict person/personality” </a:t>
            </a:r>
          </a:p>
        </p:txBody>
      </p:sp>
    </p:spTree>
    <p:extLst>
      <p:ext uri="{BB962C8B-B14F-4D97-AF65-F5344CB8AC3E}">
        <p14:creationId xmlns:p14="http://schemas.microsoft.com/office/powerpoint/2010/main" val="116500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D9B8-E1C2-45A9-9BBC-A75989EA17B5}"/>
              </a:ext>
            </a:extLst>
          </p:cNvPr>
          <p:cNvSpPr>
            <a:spLocks noGrp="1"/>
          </p:cNvSpPr>
          <p:nvPr>
            <p:ph type="title"/>
          </p:nvPr>
        </p:nvSpPr>
        <p:spPr/>
        <p:txBody>
          <a:bodyPr/>
          <a:lstStyle/>
          <a:p>
            <a:pPr algn="ctr"/>
            <a:r>
              <a:rPr lang="en-AU" dirty="0"/>
              <a:t>What is a high conflict personality</a:t>
            </a:r>
          </a:p>
        </p:txBody>
      </p:sp>
      <p:sp>
        <p:nvSpPr>
          <p:cNvPr id="3" name="Content Placeholder 2">
            <a:extLst>
              <a:ext uri="{FF2B5EF4-FFF2-40B4-BE49-F238E27FC236}">
                <a16:creationId xmlns:a16="http://schemas.microsoft.com/office/drawing/2014/main" id="{C2ED1709-63CC-4ED1-8BF0-2317219CC2C4}"/>
              </a:ext>
            </a:extLst>
          </p:cNvPr>
          <p:cNvSpPr>
            <a:spLocks noGrp="1"/>
          </p:cNvSpPr>
          <p:nvPr>
            <p:ph sz="half" idx="1"/>
          </p:nvPr>
        </p:nvSpPr>
        <p:spPr/>
        <p:txBody>
          <a:bodyPr/>
          <a:lstStyle/>
          <a:p>
            <a:pPr marL="342900" indent="-342900">
              <a:buFont typeface="Arial" panose="020B0604020202020204" pitchFamily="34" charset="0"/>
              <a:buChar char="•"/>
            </a:pPr>
            <a:r>
              <a:rPr lang="en-AU" b="0" dirty="0"/>
              <a:t>Someone who feels victimised</a:t>
            </a:r>
          </a:p>
          <a:p>
            <a:pPr marL="342900" indent="-342900">
              <a:buFont typeface="Arial" panose="020B0604020202020204" pitchFamily="34" charset="0"/>
              <a:buChar char="•"/>
            </a:pPr>
            <a:r>
              <a:rPr lang="en-AU" b="0" dirty="0"/>
              <a:t>Quick to blame others for their situation</a:t>
            </a:r>
          </a:p>
          <a:p>
            <a:pPr marL="342900" indent="-342900">
              <a:buFont typeface="Arial" panose="020B0604020202020204" pitchFamily="34" charset="0"/>
              <a:buChar char="•"/>
            </a:pPr>
            <a:r>
              <a:rPr lang="en-AU" b="0" dirty="0"/>
              <a:t>Nil insight</a:t>
            </a:r>
          </a:p>
          <a:p>
            <a:pPr marL="342900" indent="-342900">
              <a:buFont typeface="Arial" panose="020B0604020202020204" pitchFamily="34" charset="0"/>
              <a:buChar char="•"/>
            </a:pPr>
            <a:r>
              <a:rPr lang="en-AU" b="0" dirty="0"/>
              <a:t>Unable to control themselves</a:t>
            </a:r>
          </a:p>
          <a:p>
            <a:pPr marL="342900" indent="-342900">
              <a:buFont typeface="Arial" panose="020B0604020202020204" pitchFamily="34" charset="0"/>
              <a:buChar char="•"/>
            </a:pPr>
            <a:r>
              <a:rPr lang="en-AU" b="0" dirty="0"/>
              <a:t>A drive to win and be right</a:t>
            </a:r>
          </a:p>
          <a:p>
            <a:pPr marL="342900" indent="-342900">
              <a:buFont typeface="Arial" panose="020B0604020202020204" pitchFamily="34" charset="0"/>
              <a:buChar char="•"/>
            </a:pPr>
            <a:r>
              <a:rPr lang="en-AU" b="0" dirty="0"/>
              <a:t>Not a diagnosis </a:t>
            </a:r>
          </a:p>
        </p:txBody>
      </p:sp>
      <p:sp>
        <p:nvSpPr>
          <p:cNvPr id="4" name="Content Placeholder 3">
            <a:extLst>
              <a:ext uri="{FF2B5EF4-FFF2-40B4-BE49-F238E27FC236}">
                <a16:creationId xmlns:a16="http://schemas.microsoft.com/office/drawing/2014/main" id="{31468CFF-1030-4EDA-8EF1-1B9FA5944B02}"/>
              </a:ext>
            </a:extLst>
          </p:cNvPr>
          <p:cNvSpPr>
            <a:spLocks noGrp="1"/>
          </p:cNvSpPr>
          <p:nvPr>
            <p:ph sz="half" idx="2"/>
          </p:nvPr>
        </p:nvSpPr>
        <p:spPr/>
        <p:txBody>
          <a:bodyPr/>
          <a:lstStyle/>
          <a:p>
            <a:pPr marL="342900" indent="-342900">
              <a:buFont typeface="Arial" panose="020B0604020202020204" pitchFamily="34" charset="0"/>
              <a:buChar char="•"/>
            </a:pPr>
            <a:r>
              <a:rPr lang="en-AU" dirty="0"/>
              <a:t>4 key characteristics:</a:t>
            </a:r>
          </a:p>
          <a:p>
            <a:pPr marL="457200" indent="-457200">
              <a:buAutoNum type="arabicPeriod"/>
            </a:pPr>
            <a:r>
              <a:rPr lang="en-AU" b="0" dirty="0"/>
              <a:t>All-or-nothing thinking</a:t>
            </a:r>
          </a:p>
          <a:p>
            <a:pPr marL="457200" indent="-457200">
              <a:buAutoNum type="arabicPeriod"/>
            </a:pPr>
            <a:r>
              <a:rPr lang="en-AU" b="0" dirty="0"/>
              <a:t>Unmanaged emotions</a:t>
            </a:r>
          </a:p>
          <a:p>
            <a:pPr marL="457200" indent="-457200">
              <a:buAutoNum type="arabicPeriod"/>
            </a:pPr>
            <a:r>
              <a:rPr lang="en-AU" b="0" dirty="0"/>
              <a:t>Extreme behaviours</a:t>
            </a:r>
          </a:p>
          <a:p>
            <a:pPr marL="457200" indent="-457200">
              <a:buAutoNum type="arabicPeriod"/>
            </a:pPr>
            <a:r>
              <a:rPr lang="en-AU" b="0" dirty="0"/>
              <a:t>Instant blamers</a:t>
            </a:r>
          </a:p>
        </p:txBody>
      </p:sp>
    </p:spTree>
    <p:extLst>
      <p:ext uri="{BB962C8B-B14F-4D97-AF65-F5344CB8AC3E}">
        <p14:creationId xmlns:p14="http://schemas.microsoft.com/office/powerpoint/2010/main" val="104574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285BC-B970-4BAB-B0B8-AB7C8CB8EFD8}"/>
              </a:ext>
            </a:extLst>
          </p:cNvPr>
          <p:cNvSpPr>
            <a:spLocks noGrp="1"/>
          </p:cNvSpPr>
          <p:nvPr>
            <p:ph type="title"/>
          </p:nvPr>
        </p:nvSpPr>
        <p:spPr/>
        <p:txBody>
          <a:bodyPr/>
          <a:lstStyle/>
          <a:p>
            <a:pPr algn="ctr"/>
            <a:r>
              <a:rPr lang="en-AU" dirty="0"/>
              <a:t>How to handle these situations</a:t>
            </a:r>
          </a:p>
        </p:txBody>
      </p:sp>
      <p:sp>
        <p:nvSpPr>
          <p:cNvPr id="7" name="Content Placeholder 2">
            <a:extLst>
              <a:ext uri="{FF2B5EF4-FFF2-40B4-BE49-F238E27FC236}">
                <a16:creationId xmlns:a16="http://schemas.microsoft.com/office/drawing/2014/main" id="{883ABB0E-56D7-4EE0-BF38-141D985BCD16}"/>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Be prepared – private working theory</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Decrease stress / freezing and feel confident in dealing with high conflict situations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Understanding – person is being driven by their personality, they are not bad people, they have no insight into their behaviour</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Driven by fear and desire to feel safe</a:t>
            </a:r>
          </a:p>
        </p:txBody>
      </p:sp>
    </p:spTree>
    <p:extLst>
      <p:ext uri="{BB962C8B-B14F-4D97-AF65-F5344CB8AC3E}">
        <p14:creationId xmlns:p14="http://schemas.microsoft.com/office/powerpoint/2010/main" val="105864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CBF4-652E-47EA-853C-66208718C6DA}"/>
              </a:ext>
            </a:extLst>
          </p:cNvPr>
          <p:cNvSpPr>
            <a:spLocks noGrp="1"/>
          </p:cNvSpPr>
          <p:nvPr>
            <p:ph type="title"/>
          </p:nvPr>
        </p:nvSpPr>
        <p:spPr/>
        <p:txBody>
          <a:bodyPr/>
          <a:lstStyle/>
          <a:p>
            <a:r>
              <a:rPr lang="en-AU" dirty="0"/>
              <a:t>Agenda</a:t>
            </a:r>
          </a:p>
        </p:txBody>
      </p:sp>
      <p:sp>
        <p:nvSpPr>
          <p:cNvPr id="3" name="Content Placeholder 2">
            <a:extLst>
              <a:ext uri="{FF2B5EF4-FFF2-40B4-BE49-F238E27FC236}">
                <a16:creationId xmlns:a16="http://schemas.microsoft.com/office/drawing/2014/main" id="{F8AFB25F-E587-4A75-BB6B-2AC9667F3EB6}"/>
              </a:ext>
            </a:extLst>
          </p:cNvPr>
          <p:cNvSpPr>
            <a:spLocks noGrp="1"/>
          </p:cNvSpPr>
          <p:nvPr>
            <p:ph idx="1"/>
          </p:nvPr>
        </p:nvSpPr>
        <p:spPr/>
        <p:txBody>
          <a:bodyPr/>
          <a:lstStyle/>
          <a:p>
            <a:pPr marL="342900" indent="-342900">
              <a:buFont typeface="Arial" panose="020B0604020202020204" pitchFamily="34" charset="0"/>
              <a:buChar char="•"/>
            </a:pPr>
            <a:r>
              <a:rPr lang="en-AU" b="0" dirty="0"/>
              <a:t>A number of MHRT attended the COAT Conference.</a:t>
            </a:r>
          </a:p>
          <a:p>
            <a:pPr marL="342900" indent="-342900">
              <a:buFont typeface="Arial" panose="020B0604020202020204" pitchFamily="34" charset="0"/>
              <a:buChar char="•"/>
            </a:pPr>
            <a:r>
              <a:rPr lang="en-AU" b="0" dirty="0"/>
              <a:t>They will each give us an overview of a topic presented at the Conference that is relevant to the MHRT.</a:t>
            </a:r>
          </a:p>
          <a:p>
            <a:pPr marL="714375" indent="-357188">
              <a:buFont typeface="Arial" panose="020B0604020202020204" pitchFamily="34" charset="0"/>
              <a:buChar char="•"/>
            </a:pPr>
            <a:r>
              <a:rPr lang="en-AU" b="0" dirty="0"/>
              <a:t>Dr Kim Forrester - Procedural Justice: Why process matters.</a:t>
            </a:r>
          </a:p>
          <a:p>
            <a:pPr marL="714375" indent="-357188">
              <a:buFont typeface="Arial" panose="020B0604020202020204" pitchFamily="34" charset="0"/>
              <a:buChar char="•"/>
            </a:pPr>
            <a:r>
              <a:rPr lang="en-AU" b="0" dirty="0"/>
              <a:t>Nikki Wawryk – Working effectively with high conflict people.</a:t>
            </a:r>
          </a:p>
          <a:p>
            <a:pPr marL="714375" indent="-357188">
              <a:buFont typeface="Arial" panose="020B0604020202020204" pitchFamily="34" charset="0"/>
              <a:buChar char="•"/>
            </a:pPr>
            <a:r>
              <a:rPr lang="en-AU" b="0" dirty="0"/>
              <a:t>Kelvin Defranciscis – Fast and slow thinking in time poor Tribunals.</a:t>
            </a:r>
          </a:p>
        </p:txBody>
      </p:sp>
    </p:spTree>
    <p:extLst>
      <p:ext uri="{BB962C8B-B14F-4D97-AF65-F5344CB8AC3E}">
        <p14:creationId xmlns:p14="http://schemas.microsoft.com/office/powerpoint/2010/main" val="2568546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CE513-9B6F-46A6-9B5C-2B3505F09227}"/>
              </a:ext>
            </a:extLst>
          </p:cNvPr>
          <p:cNvSpPr>
            <a:spLocks noGrp="1"/>
          </p:cNvSpPr>
          <p:nvPr>
            <p:ph type="title"/>
          </p:nvPr>
        </p:nvSpPr>
        <p:spPr/>
        <p:txBody>
          <a:bodyPr/>
          <a:lstStyle/>
          <a:p>
            <a:pPr algn="ctr"/>
            <a:r>
              <a:rPr lang="en-AU" dirty="0"/>
              <a:t>Assertive approach is best</a:t>
            </a:r>
          </a:p>
        </p:txBody>
      </p:sp>
      <p:sp>
        <p:nvSpPr>
          <p:cNvPr id="4" name="Content Placeholder 3">
            <a:extLst>
              <a:ext uri="{FF2B5EF4-FFF2-40B4-BE49-F238E27FC236}">
                <a16:creationId xmlns:a16="http://schemas.microsoft.com/office/drawing/2014/main" id="{0D5EE033-9AD4-47BC-885C-8092CFD112FE}"/>
              </a:ext>
            </a:extLst>
          </p:cNvPr>
          <p:cNvSpPr>
            <a:spLocks noGrp="1"/>
          </p:cNvSpPr>
          <p:nvPr>
            <p:ph sz="half" idx="1"/>
          </p:nvPr>
        </p:nvSpPr>
        <p:spPr/>
        <p:txBody>
          <a:bodyPr/>
          <a:lstStyle/>
          <a:p>
            <a:pPr marL="342900" indent="-342900">
              <a:buFont typeface="Arial" panose="020B0604020202020204" pitchFamily="34" charset="0"/>
              <a:buChar char="•"/>
            </a:pPr>
            <a:r>
              <a:rPr lang="en-AU" dirty="0"/>
              <a:t>Cf passive or aggressive</a:t>
            </a:r>
          </a:p>
          <a:p>
            <a:pPr marL="342900" indent="-342900">
              <a:buFont typeface="Arial" panose="020B0604020202020204" pitchFamily="34" charset="0"/>
              <a:buChar char="•"/>
            </a:pPr>
            <a:r>
              <a:rPr lang="en-AU" dirty="0"/>
              <a:t>Passive – conflict avoidance, can embolden aggression</a:t>
            </a:r>
          </a:p>
          <a:p>
            <a:pPr marL="342900" indent="-342900">
              <a:buFont typeface="Arial" panose="020B0604020202020204" pitchFamily="34" charset="0"/>
              <a:buChar char="•"/>
            </a:pPr>
            <a:r>
              <a:rPr lang="en-AU" dirty="0"/>
              <a:t>Aggressive – will escalate conflict</a:t>
            </a:r>
          </a:p>
        </p:txBody>
      </p:sp>
      <p:sp>
        <p:nvSpPr>
          <p:cNvPr id="5" name="Content Placeholder 4">
            <a:extLst>
              <a:ext uri="{FF2B5EF4-FFF2-40B4-BE49-F238E27FC236}">
                <a16:creationId xmlns:a16="http://schemas.microsoft.com/office/drawing/2014/main" id="{E98FCA0A-A2E5-4CCC-8D19-B3242555A3A9}"/>
              </a:ext>
            </a:extLst>
          </p:cNvPr>
          <p:cNvSpPr>
            <a:spLocks noGrp="1"/>
          </p:cNvSpPr>
          <p:nvPr>
            <p:ph sz="half" idx="2"/>
          </p:nvPr>
        </p:nvSpPr>
        <p:spPr/>
        <p:txBody>
          <a:bodyPr/>
          <a:lstStyle/>
          <a:p>
            <a:pPr marL="342900" indent="-342900">
              <a:buFont typeface="Arial" panose="020B0604020202020204" pitchFamily="34" charset="0"/>
              <a:buChar char="•"/>
            </a:pPr>
            <a:r>
              <a:rPr lang="en-AU" dirty="0"/>
              <a:t>Assertiveness:</a:t>
            </a:r>
          </a:p>
          <a:p>
            <a:pPr marL="800100" lvl="1" indent="-342900">
              <a:buFont typeface="Arial" panose="020B0604020202020204" pitchFamily="34" charset="0"/>
              <a:buChar char="•"/>
            </a:pPr>
            <a:r>
              <a:rPr lang="en-AU" sz="2000" dirty="0"/>
              <a:t>Diverts and contains conflict</a:t>
            </a:r>
          </a:p>
          <a:p>
            <a:pPr marL="800100" lvl="1" indent="-342900">
              <a:buFont typeface="Arial" panose="020B0604020202020204" pitchFamily="34" charset="0"/>
              <a:buChar char="•"/>
            </a:pPr>
            <a:r>
              <a:rPr lang="en-AU" sz="2000" dirty="0"/>
              <a:t>Makes the person feel safe</a:t>
            </a:r>
          </a:p>
          <a:p>
            <a:pPr marL="800100" lvl="1" indent="-342900">
              <a:buFont typeface="Arial" panose="020B0604020202020204" pitchFamily="34" charset="0"/>
              <a:buChar char="•"/>
            </a:pPr>
            <a:r>
              <a:rPr lang="en-AU" sz="2000" dirty="0"/>
              <a:t>Development of trust</a:t>
            </a:r>
          </a:p>
          <a:p>
            <a:pPr marL="800100" lvl="1" indent="-342900">
              <a:buFont typeface="Arial" panose="020B0604020202020204" pitchFamily="34" charset="0"/>
              <a:buChar char="•"/>
            </a:pPr>
            <a:r>
              <a:rPr lang="en-AU" sz="2000" dirty="0"/>
              <a:t>Don’t react, stay calm</a:t>
            </a:r>
          </a:p>
          <a:p>
            <a:pPr marL="800100" lvl="1" indent="-342900">
              <a:buFont typeface="Arial" panose="020B0604020202020204" pitchFamily="34" charset="0"/>
              <a:buChar char="•"/>
            </a:pPr>
            <a:r>
              <a:rPr lang="en-AU" sz="2000" dirty="0"/>
              <a:t>Matter-of-fact approach</a:t>
            </a:r>
          </a:p>
          <a:p>
            <a:pPr marL="800100" lvl="1" indent="-342900">
              <a:buFont typeface="Arial" panose="020B0604020202020204" pitchFamily="34" charset="0"/>
              <a:buChar char="•"/>
            </a:pPr>
            <a:r>
              <a:rPr lang="en-AU" sz="2000" dirty="0"/>
              <a:t>Emotionally unhooked</a:t>
            </a:r>
          </a:p>
          <a:p>
            <a:pPr marL="800100" lvl="1" indent="-342900">
              <a:buFont typeface="Arial" panose="020B0604020202020204" pitchFamily="34" charset="0"/>
              <a:buChar char="•"/>
            </a:pPr>
            <a:r>
              <a:rPr lang="en-AU" sz="2000" dirty="0"/>
              <a:t>This is a learned skill</a:t>
            </a:r>
          </a:p>
          <a:p>
            <a:pPr marL="800100" lvl="1" indent="-342900">
              <a:buFont typeface="Arial" panose="020B0604020202020204" pitchFamily="34" charset="0"/>
              <a:buChar char="•"/>
            </a:pPr>
            <a:endParaRPr lang="en-AU" dirty="0"/>
          </a:p>
        </p:txBody>
      </p:sp>
    </p:spTree>
    <p:extLst>
      <p:ext uri="{BB962C8B-B14F-4D97-AF65-F5344CB8AC3E}">
        <p14:creationId xmlns:p14="http://schemas.microsoft.com/office/powerpoint/2010/main" val="250430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349DE-5FE5-4D84-A842-90309043B70D}"/>
              </a:ext>
            </a:extLst>
          </p:cNvPr>
          <p:cNvSpPr>
            <a:spLocks noGrp="1"/>
          </p:cNvSpPr>
          <p:nvPr>
            <p:ph type="title"/>
          </p:nvPr>
        </p:nvSpPr>
        <p:spPr/>
        <p:txBody>
          <a:bodyPr/>
          <a:lstStyle/>
          <a:p>
            <a:pPr algn="ctr"/>
            <a:r>
              <a:rPr lang="en-AU" dirty="0"/>
              <a:t>What to avoid</a:t>
            </a:r>
          </a:p>
        </p:txBody>
      </p:sp>
      <p:sp>
        <p:nvSpPr>
          <p:cNvPr id="6" name="Content Placeholder 2">
            <a:extLst>
              <a:ext uri="{FF2B5EF4-FFF2-40B4-BE49-F238E27FC236}">
                <a16:creationId xmlns:a16="http://schemas.microsoft.com/office/drawing/2014/main" id="{A20E0DA4-0728-4190-A64F-7A74FB8C00CA}"/>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Trying to give someone insight</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Focusing on the past</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Emotional confrontations or asking about emotions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Telling person they have a high conflict personality</a:t>
            </a:r>
            <a:endParaRPr kumimoji="0" lang="en-AU" sz="2300" b="1" i="0" u="none" strike="noStrike" kern="1200" cap="none" spc="0" normalizeH="0" baseline="0" noProof="0" dirty="0">
              <a:ln>
                <a:noFill/>
              </a:ln>
              <a:solidFill>
                <a:srgbClr val="0095AD"/>
              </a:solidFill>
              <a:effectLst/>
              <a:uLnTx/>
              <a:uFillTx/>
              <a:latin typeface="MetaPlusBold-Roman" pitchFamily="2" charset="0"/>
              <a:ea typeface="+mn-ea"/>
              <a:cs typeface="+mn-cs"/>
            </a:endParaRP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	</a:t>
            </a:r>
          </a:p>
        </p:txBody>
      </p:sp>
    </p:spTree>
    <p:extLst>
      <p:ext uri="{BB962C8B-B14F-4D97-AF65-F5344CB8AC3E}">
        <p14:creationId xmlns:p14="http://schemas.microsoft.com/office/powerpoint/2010/main" val="277221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BB80-0F64-48CB-B95C-6F490AAF8E25}"/>
              </a:ext>
            </a:extLst>
          </p:cNvPr>
          <p:cNvSpPr>
            <a:spLocks noGrp="1"/>
          </p:cNvSpPr>
          <p:nvPr>
            <p:ph type="title"/>
          </p:nvPr>
        </p:nvSpPr>
        <p:spPr/>
        <p:txBody>
          <a:bodyPr/>
          <a:lstStyle/>
          <a:p>
            <a:pPr algn="ctr"/>
            <a:r>
              <a:rPr lang="en-AU" dirty="0"/>
              <a:t>Hearing Structure</a:t>
            </a:r>
          </a:p>
        </p:txBody>
      </p:sp>
      <p:sp>
        <p:nvSpPr>
          <p:cNvPr id="4" name="Content Placeholder 2">
            <a:extLst>
              <a:ext uri="{FF2B5EF4-FFF2-40B4-BE49-F238E27FC236}">
                <a16:creationId xmlns:a16="http://schemas.microsoft.com/office/drawing/2014/main" id="{36678286-C64C-41D5-80B8-85D2CA9662D7}"/>
              </a:ext>
            </a:extLst>
          </p:cNvPr>
          <p:cNvSpPr txBox="1">
            <a:spLocks/>
          </p:cNvSpPr>
          <p:nvPr/>
        </p:nvSpPr>
        <p:spPr>
          <a:xfrm>
            <a:off x="628650" y="1572237"/>
            <a:ext cx="7886700" cy="4351338"/>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Explain how hearing will run at the start</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Set out that each person will have a turn to speak</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“You will have a turn to tell me what outcome you want and your reasons”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“Please do not interrupt each other (I want to fully concentrate)”</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Focus is on what to do now, not the past</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Any questions?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Goal – to push the person from an emotional state towards problem solving / thinking </a:t>
            </a:r>
          </a:p>
          <a:p>
            <a:pPr marL="822325" marR="0" lvl="1"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endParaRPr kumimoji="0" lang="en-AU" sz="1500" b="0" i="0" u="none" strike="noStrike" kern="1200" cap="none" spc="0" normalizeH="0" baseline="0" noProof="0" dirty="0">
              <a:ln>
                <a:noFill/>
              </a:ln>
              <a:solidFill>
                <a:srgbClr val="0095AD"/>
              </a:solidFill>
              <a:effectLst/>
              <a:uLnTx/>
              <a:uFillTx/>
              <a:latin typeface="MetaPlusBook-Roman" pitchFamily="2" charset="0"/>
              <a:ea typeface="+mn-ea"/>
              <a:cs typeface="+mn-cs"/>
            </a:endParaRP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	</a:t>
            </a:r>
          </a:p>
        </p:txBody>
      </p:sp>
    </p:spTree>
    <p:extLst>
      <p:ext uri="{BB962C8B-B14F-4D97-AF65-F5344CB8AC3E}">
        <p14:creationId xmlns:p14="http://schemas.microsoft.com/office/powerpoint/2010/main" val="277591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30C8-93AA-4E69-9BFA-3EACB5118CD5}"/>
              </a:ext>
            </a:extLst>
          </p:cNvPr>
          <p:cNvSpPr>
            <a:spLocks noGrp="1"/>
          </p:cNvSpPr>
          <p:nvPr>
            <p:ph type="title"/>
          </p:nvPr>
        </p:nvSpPr>
        <p:spPr/>
        <p:txBody>
          <a:bodyPr/>
          <a:lstStyle/>
          <a:p>
            <a:pPr algn="ctr"/>
            <a:r>
              <a:rPr lang="en-AU" dirty="0"/>
              <a:t>CARS Method</a:t>
            </a:r>
          </a:p>
        </p:txBody>
      </p:sp>
      <p:sp>
        <p:nvSpPr>
          <p:cNvPr id="3" name="Content Placeholder 2">
            <a:extLst>
              <a:ext uri="{FF2B5EF4-FFF2-40B4-BE49-F238E27FC236}">
                <a16:creationId xmlns:a16="http://schemas.microsoft.com/office/drawing/2014/main" id="{99A6F844-294B-4C94-A900-CC555D09E668}"/>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AutoNum type="arabicPeriod"/>
              <a:tabLst>
                <a:tab pos="363538" algn="l"/>
              </a:tabLst>
              <a:defRPr/>
            </a:pPr>
            <a:r>
              <a:rPr kumimoji="0" lang="en-AU" sz="3200" b="0" i="0" u="none" strike="noStrike" kern="1200" cap="none" spc="0" normalizeH="0" baseline="0" noProof="0" dirty="0">
                <a:ln>
                  <a:noFill/>
                </a:ln>
                <a:solidFill>
                  <a:srgbClr val="0095AD"/>
                </a:solidFill>
                <a:effectLst/>
                <a:uLnTx/>
                <a:uFillTx/>
                <a:latin typeface="MetaPlusBold-Roman" pitchFamily="2" charset="0"/>
                <a:ea typeface="+mn-ea"/>
                <a:cs typeface="+mn-cs"/>
              </a:rPr>
              <a:t>Connecting with EAR (empathy, attention, respect</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AutoNum type="arabicPeriod"/>
              <a:tabLst>
                <a:tab pos="363538" algn="l"/>
              </a:tabLst>
              <a:defRPr/>
            </a:pPr>
            <a:r>
              <a:rPr kumimoji="0" lang="en-AU" sz="3200" b="0" i="0" u="none" strike="noStrike" kern="1200" cap="none" spc="0" normalizeH="0" baseline="0" noProof="0" dirty="0">
                <a:ln>
                  <a:noFill/>
                </a:ln>
                <a:solidFill>
                  <a:srgbClr val="0095AD"/>
                </a:solidFill>
                <a:effectLst/>
                <a:uLnTx/>
                <a:uFillTx/>
                <a:latin typeface="MetaPlusBold-Roman" pitchFamily="2" charset="0"/>
                <a:ea typeface="+mn-ea"/>
                <a:cs typeface="+mn-cs"/>
              </a:rPr>
              <a:t>Analysing choices and proposals</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AutoNum type="arabicPeriod"/>
              <a:tabLst>
                <a:tab pos="363538" algn="l"/>
              </a:tabLst>
              <a:defRPr/>
            </a:pPr>
            <a:r>
              <a:rPr kumimoji="0" lang="en-AU" sz="3200" b="0" i="0" u="none" strike="noStrike" kern="1200" cap="none" spc="0" normalizeH="0" baseline="0" noProof="0" dirty="0">
                <a:ln>
                  <a:noFill/>
                </a:ln>
                <a:solidFill>
                  <a:srgbClr val="0095AD"/>
                </a:solidFill>
                <a:effectLst/>
                <a:uLnTx/>
                <a:uFillTx/>
                <a:latin typeface="MetaPlusBold-Roman" pitchFamily="2" charset="0"/>
                <a:ea typeface="+mn-ea"/>
                <a:cs typeface="+mn-cs"/>
              </a:rPr>
              <a:t>Responding to misinformation</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AutoNum type="arabicPeriod"/>
              <a:tabLst>
                <a:tab pos="363538" algn="l"/>
              </a:tabLst>
              <a:defRPr/>
            </a:pPr>
            <a:r>
              <a:rPr kumimoji="0" lang="en-AU" sz="3200" b="0" i="0" u="none" strike="noStrike" kern="1200" cap="none" spc="0" normalizeH="0" baseline="0" noProof="0" dirty="0">
                <a:ln>
                  <a:noFill/>
                </a:ln>
                <a:solidFill>
                  <a:srgbClr val="0095AD"/>
                </a:solidFill>
                <a:effectLst/>
                <a:uLnTx/>
                <a:uFillTx/>
                <a:latin typeface="MetaPlusBold-Roman" pitchFamily="2" charset="0"/>
                <a:ea typeface="+mn-ea"/>
                <a:cs typeface="+mn-cs"/>
              </a:rPr>
              <a:t>Setting limits on misbehaviour</a:t>
            </a:r>
            <a:endParaRPr kumimoji="0" lang="en-AU" sz="3200" b="1" i="0" u="none" strike="noStrike" kern="1200" cap="none" spc="0" normalizeH="0" baseline="0" noProof="0" dirty="0">
              <a:ln>
                <a:noFill/>
              </a:ln>
              <a:solidFill>
                <a:srgbClr val="0095AD"/>
              </a:solidFill>
              <a:effectLst/>
              <a:uLnTx/>
              <a:uFillTx/>
              <a:latin typeface="MetaPlusBold-Roman" pitchFamily="2" charset="0"/>
              <a:ea typeface="+mn-ea"/>
              <a:cs typeface="+mn-cs"/>
            </a:endParaRP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	</a:t>
            </a: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r>
              <a:rPr kumimoji="0" lang="en-AU" sz="2300" b="0" i="0" u="sng" strike="noStrike" kern="1200" cap="none" spc="0" normalizeH="0" baseline="0" noProof="0" dirty="0">
                <a:ln>
                  <a:noFill/>
                </a:ln>
                <a:solidFill>
                  <a:srgbClr val="0095AD"/>
                </a:solidFill>
                <a:effectLst/>
                <a:uLnTx/>
                <a:uFillTx/>
                <a:latin typeface="MetaPlusBold-Roman" pitchFamily="2" charset="0"/>
                <a:ea typeface="+mn-ea"/>
                <a:cs typeface="+mn-cs"/>
              </a:rPr>
              <a:t>Article: </a:t>
            </a: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hlinkClick r:id="rId2"/>
              </a:rPr>
              <a:t>https://www.highconflictinstitute.com/hci-articles/de-escalating-high-conflict-situations-in-4-steps</a:t>
            </a:r>
            <a:endPar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endParaRP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endPar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endParaRPr>
          </a:p>
        </p:txBody>
      </p:sp>
    </p:spTree>
    <p:extLst>
      <p:ext uri="{BB962C8B-B14F-4D97-AF65-F5344CB8AC3E}">
        <p14:creationId xmlns:p14="http://schemas.microsoft.com/office/powerpoint/2010/main" val="394097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3212-CEF1-4484-B89E-053ADACBEAD5}"/>
              </a:ext>
            </a:extLst>
          </p:cNvPr>
          <p:cNvSpPr>
            <a:spLocks noGrp="1"/>
          </p:cNvSpPr>
          <p:nvPr>
            <p:ph type="title"/>
          </p:nvPr>
        </p:nvSpPr>
        <p:spPr/>
        <p:txBody>
          <a:bodyPr/>
          <a:lstStyle/>
          <a:p>
            <a:pPr algn="ctr"/>
            <a:r>
              <a:rPr lang="en-AU" dirty="0"/>
              <a:t>Practical Examples</a:t>
            </a:r>
          </a:p>
        </p:txBody>
      </p:sp>
      <p:sp>
        <p:nvSpPr>
          <p:cNvPr id="3" name="Content Placeholder 2">
            <a:extLst>
              <a:ext uri="{FF2B5EF4-FFF2-40B4-BE49-F238E27FC236}">
                <a16:creationId xmlns:a16="http://schemas.microsoft.com/office/drawing/2014/main" id="{387E6F7E-EA12-4639-A750-4EF3C0E2AA65}"/>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Family law mediation example used by HCI</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MHRT examples</a:t>
            </a:r>
          </a:p>
          <a:p>
            <a:pPr marL="822325" marR="0" lvl="1"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endParaRPr kumimoji="0" lang="en-AU" sz="1500" b="0" i="0" u="none" strike="noStrike" kern="1200" cap="none" spc="0" normalizeH="0" baseline="0" noProof="0" dirty="0">
              <a:ln>
                <a:noFill/>
              </a:ln>
              <a:solidFill>
                <a:srgbClr val="0095AD"/>
              </a:solidFill>
              <a:effectLst/>
              <a:uLnTx/>
              <a:uFillTx/>
              <a:latin typeface="MetaPlusBook-Roman" pitchFamily="2" charset="0"/>
              <a:ea typeface="+mn-ea"/>
              <a:cs typeface="+mn-cs"/>
            </a:endParaRPr>
          </a:p>
          <a:p>
            <a:pPr marL="363538" marR="0" lvl="0" indent="-363538" algn="just" defTabSz="914400" rtl="0" eaLnBrk="1" fontAlgn="auto" latinLnBrk="0" hangingPunct="1">
              <a:lnSpc>
                <a:spcPct val="120000"/>
              </a:lnSpc>
              <a:spcBef>
                <a:spcPts val="0"/>
              </a:spcBef>
              <a:spcAft>
                <a:spcPts val="0"/>
              </a:spcAft>
              <a:buClrTx/>
              <a:buSzTx/>
              <a:buFont typeface="Arial" panose="020B0604020202020204" pitchFamily="34" charset="0"/>
              <a:buNone/>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	</a:t>
            </a:r>
          </a:p>
        </p:txBody>
      </p:sp>
    </p:spTree>
    <p:extLst>
      <p:ext uri="{BB962C8B-B14F-4D97-AF65-F5344CB8AC3E}">
        <p14:creationId xmlns:p14="http://schemas.microsoft.com/office/powerpoint/2010/main" val="210435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EB47-8A7F-49F8-A265-6D92B694C721}"/>
              </a:ext>
            </a:extLst>
          </p:cNvPr>
          <p:cNvSpPr>
            <a:spLocks noGrp="1"/>
          </p:cNvSpPr>
          <p:nvPr>
            <p:ph type="title"/>
          </p:nvPr>
        </p:nvSpPr>
        <p:spPr/>
        <p:txBody>
          <a:bodyPr/>
          <a:lstStyle/>
          <a:p>
            <a:pPr algn="ctr"/>
            <a:r>
              <a:rPr lang="en-AU" dirty="0"/>
              <a:t>Why is it so important to handle high conflict situations well?</a:t>
            </a:r>
          </a:p>
        </p:txBody>
      </p:sp>
      <p:sp>
        <p:nvSpPr>
          <p:cNvPr id="3" name="Content Placeholder 2">
            <a:extLst>
              <a:ext uri="{FF2B5EF4-FFF2-40B4-BE49-F238E27FC236}">
                <a16:creationId xmlns:a16="http://schemas.microsoft.com/office/drawing/2014/main" id="{5307A211-5F5C-4ED5-8FCD-925EE3D7079E}"/>
              </a:ext>
            </a:extLst>
          </p:cNvPr>
          <p:cNvSpPr txBox="1">
            <a:spLocks/>
          </p:cNvSpPr>
          <p:nvPr/>
        </p:nvSpPr>
        <p:spPr>
          <a:xfrm>
            <a:off x="628650" y="1572237"/>
            <a:ext cx="78867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Procedural fairness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Instil confidence in judicial systems / administration of justice</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Future engagement in proceedings</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Maintain therapeutic relationship between participants, support people</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r>
              <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rPr>
              <a:t>Hope for change in the future / empowerment </a:t>
            </a:r>
          </a:p>
          <a:p>
            <a:pPr marL="365125" marR="0" lvl="0" indent="-365125" algn="just" defTabSz="914400" rtl="0" eaLnBrk="1" fontAlgn="auto" latinLnBrk="0" hangingPunct="1">
              <a:lnSpc>
                <a:spcPct val="120000"/>
              </a:lnSpc>
              <a:spcBef>
                <a:spcPts val="0"/>
              </a:spcBef>
              <a:spcAft>
                <a:spcPts val="0"/>
              </a:spcAft>
              <a:buClrTx/>
              <a:buSzTx/>
              <a:buFont typeface="Arial" panose="020B0604020202020204" pitchFamily="34" charset="0"/>
              <a:buChar char="•"/>
              <a:tabLst>
                <a:tab pos="363538" algn="l"/>
              </a:tabLst>
              <a:defRPr/>
            </a:pPr>
            <a:endParaRPr kumimoji="0" lang="en-AU" sz="2300" b="0" i="0" u="none" strike="noStrike" kern="1200" cap="none" spc="0" normalizeH="0" baseline="0" noProof="0" dirty="0">
              <a:ln>
                <a:noFill/>
              </a:ln>
              <a:solidFill>
                <a:srgbClr val="0095AD"/>
              </a:solidFill>
              <a:effectLst/>
              <a:uLnTx/>
              <a:uFillTx/>
              <a:latin typeface="MetaPlusBold-Roman" pitchFamily="2" charset="0"/>
              <a:ea typeface="+mn-ea"/>
              <a:cs typeface="+mn-cs"/>
            </a:endParaRPr>
          </a:p>
        </p:txBody>
      </p:sp>
    </p:spTree>
    <p:extLst>
      <p:ext uri="{BB962C8B-B14F-4D97-AF65-F5344CB8AC3E}">
        <p14:creationId xmlns:p14="http://schemas.microsoft.com/office/powerpoint/2010/main" val="415975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DCE34-1BE3-4E46-BCEF-07DB449CB84B}"/>
              </a:ext>
            </a:extLst>
          </p:cNvPr>
          <p:cNvSpPr txBox="1"/>
          <p:nvPr/>
        </p:nvSpPr>
        <p:spPr>
          <a:xfrm>
            <a:off x="190499" y="336751"/>
            <a:ext cx="89535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Fast and Slow Thinking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Time Poor Tribunals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Presenter: Kelvin Defranciscis</a:t>
            </a:r>
          </a:p>
        </p:txBody>
      </p:sp>
      <p:sp>
        <p:nvSpPr>
          <p:cNvPr id="6" name="TextBox 5">
            <a:extLst>
              <a:ext uri="{FF2B5EF4-FFF2-40B4-BE49-F238E27FC236}">
                <a16:creationId xmlns:a16="http://schemas.microsoft.com/office/drawing/2014/main" id="{AEA683BE-6A98-4088-B179-56705FD1E554}"/>
              </a:ext>
            </a:extLst>
          </p:cNvPr>
          <p:cNvSpPr txBox="1"/>
          <p:nvPr/>
        </p:nvSpPr>
        <p:spPr>
          <a:xfrm>
            <a:off x="4287422" y="2551836"/>
            <a:ext cx="4572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COAT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Justice Peter Applegarth 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Judge, Supreme Court Queensland</a:t>
            </a:r>
          </a:p>
        </p:txBody>
      </p:sp>
    </p:spTree>
    <p:extLst>
      <p:ext uri="{BB962C8B-B14F-4D97-AF65-F5344CB8AC3E}">
        <p14:creationId xmlns:p14="http://schemas.microsoft.com/office/powerpoint/2010/main" val="2500226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DCE34-1BE3-4E46-BCEF-07DB449CB84B}"/>
              </a:ext>
            </a:extLst>
          </p:cNvPr>
          <p:cNvSpPr txBox="1"/>
          <p:nvPr/>
        </p:nvSpPr>
        <p:spPr>
          <a:xfrm>
            <a:off x="376186" y="336609"/>
            <a:ext cx="788669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3100" b="1" dirty="0">
                <a:solidFill>
                  <a:srgbClr val="253058"/>
                </a:solidFill>
                <a:ea typeface="+mj-ea"/>
                <a:cs typeface="+mj-cs"/>
              </a:rPr>
              <a:t>Fast and slow thinking</a:t>
            </a:r>
          </a:p>
        </p:txBody>
      </p:sp>
      <p:sp>
        <p:nvSpPr>
          <p:cNvPr id="4" name="Content Placeholder 3">
            <a:extLst>
              <a:ext uri="{FF2B5EF4-FFF2-40B4-BE49-F238E27FC236}">
                <a16:creationId xmlns:a16="http://schemas.microsoft.com/office/drawing/2014/main" id="{006C2CB3-F507-4971-B63C-216F665E4A7F}"/>
              </a:ext>
            </a:extLst>
          </p:cNvPr>
          <p:cNvSpPr>
            <a:spLocks noGrp="1"/>
          </p:cNvSpPr>
          <p:nvPr>
            <p:ph idx="1"/>
          </p:nvPr>
        </p:nvSpPr>
        <p:spPr>
          <a:xfrm>
            <a:off x="628650" y="1340848"/>
            <a:ext cx="4391025" cy="4895849"/>
          </a:xfrm>
        </p:spPr>
        <p:txBody>
          <a:bodyPr>
            <a:normAutofit fontScale="47500" lnSpcReduction="20000"/>
          </a:bodyPr>
          <a:lstStyle/>
          <a:p>
            <a:pPr marL="342900" indent="-342900">
              <a:lnSpc>
                <a:spcPct val="120000"/>
              </a:lnSpc>
              <a:spcBef>
                <a:spcPts val="0"/>
              </a:spcBef>
              <a:spcAft>
                <a:spcPts val="600"/>
              </a:spcAft>
              <a:buFont typeface="Arial" panose="020B0604020202020204" pitchFamily="34" charset="0"/>
              <a:buChar char="•"/>
            </a:pPr>
            <a:r>
              <a:rPr lang="en-AU" sz="3800" dirty="0">
                <a:cs typeface="Times New Roman" panose="02020603050405020304" pitchFamily="18" charset="0"/>
              </a:rPr>
              <a:t>Intuitive thinking /system 1</a:t>
            </a:r>
            <a:r>
              <a:rPr lang="en-AU" sz="3800" b="0" dirty="0">
                <a:cs typeface="Times New Roman" panose="02020603050405020304" pitchFamily="18" charset="0"/>
              </a:rPr>
              <a:t>: going with one's first instinct and reaching decisions quickly based on automatic cognitive processes. </a:t>
            </a:r>
          </a:p>
          <a:p>
            <a:pPr marL="342900" indent="-342900">
              <a:lnSpc>
                <a:spcPct val="120000"/>
              </a:lnSpc>
              <a:spcBef>
                <a:spcPts val="0"/>
              </a:spcBef>
              <a:spcAft>
                <a:spcPts val="600"/>
              </a:spcAft>
              <a:buFont typeface="Arial" panose="020B0604020202020204" pitchFamily="34" charset="0"/>
              <a:buChar char="•"/>
            </a:pPr>
            <a:r>
              <a:rPr lang="en-AU" sz="3800" dirty="0">
                <a:cs typeface="Times New Roman" panose="02020603050405020304" pitchFamily="18" charset="0"/>
              </a:rPr>
              <a:t>Cognitive thinking / system 2</a:t>
            </a:r>
            <a:r>
              <a:rPr lang="en-AU" sz="3800" b="0" dirty="0">
                <a:cs typeface="Times New Roman" panose="02020603050405020304" pitchFamily="18" charset="0"/>
              </a:rPr>
              <a:t>: allocates attention to the effortful, mental activities that demand it, including complex computations. Involves the questioning of first instinct and consideration of other possibilities.</a:t>
            </a:r>
          </a:p>
          <a:p>
            <a:pPr>
              <a:lnSpc>
                <a:spcPct val="120000"/>
              </a:lnSpc>
            </a:pPr>
            <a:endParaRPr lang="en-AU" sz="2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AU" sz="4500" i="1" dirty="0">
                <a:effectLst/>
                <a:latin typeface="Calibri" panose="020F0502020204030204" pitchFamily="34" charset="0"/>
                <a:ea typeface="Calibri" panose="020F0502020204030204" pitchFamily="34" charset="0"/>
                <a:cs typeface="Times New Roman" panose="02020603050405020304" pitchFamily="18" charset="0"/>
              </a:rPr>
              <a:t>“When all is said and done, we must face the fact that judges are human” </a:t>
            </a:r>
            <a:r>
              <a:rPr lang="en-AU" sz="4500" dirty="0">
                <a:effectLst/>
                <a:latin typeface="Calibri" panose="020F0502020204030204" pitchFamily="34" charset="0"/>
                <a:ea typeface="Calibri" panose="020F0502020204030204" pitchFamily="34" charset="0"/>
                <a:cs typeface="Times New Roman" panose="02020603050405020304" pitchFamily="18" charset="0"/>
              </a:rPr>
              <a:t>– Jerome Frank, 1949.</a:t>
            </a:r>
          </a:p>
          <a:p>
            <a:pPr marL="342900" indent="-342900">
              <a:buFont typeface="Arial" panose="020B0604020202020204" pitchFamily="34" charset="0"/>
              <a:buChar char="•"/>
            </a:pPr>
            <a:endParaRPr lang="en-AU" sz="2000" dirty="0">
              <a:effectLst/>
              <a:latin typeface="Bradley Hand ITC" panose="03070402050302030203" pitchFamily="66" charset="0"/>
              <a:ea typeface="Calibri" panose="020F0502020204030204" pitchFamily="34" charset="0"/>
              <a:cs typeface="Cordia New" panose="020B0502040204020203" pitchFamily="34" charset="-34"/>
            </a:endParaRPr>
          </a:p>
          <a:p>
            <a:pPr marL="342900" indent="-342900">
              <a:buFont typeface="Arial" panose="020B0604020202020204" pitchFamily="34" charset="0"/>
              <a:buChar char="•"/>
            </a:pPr>
            <a:endParaRPr lang="en-AU" sz="2000" dirty="0">
              <a:latin typeface="Bradley Hand ITC" panose="03070402050302030203" pitchFamily="66" charset="0"/>
              <a:ea typeface="Calibri" panose="020F0502020204030204" pitchFamily="34" charset="0"/>
              <a:cs typeface="Cordia New" panose="020B0502040204020203" pitchFamily="34" charset="-34"/>
            </a:endParaRPr>
          </a:p>
          <a:p>
            <a:pPr marL="342900" indent="-342900">
              <a:buFont typeface="Arial" panose="020B0604020202020204" pitchFamily="34" charset="0"/>
              <a:buChar char="•"/>
            </a:pPr>
            <a:endParaRPr lang="en-AU" dirty="0"/>
          </a:p>
        </p:txBody>
      </p:sp>
      <p:pic>
        <p:nvPicPr>
          <p:cNvPr id="6" name="Picture 5">
            <a:extLst>
              <a:ext uri="{FF2B5EF4-FFF2-40B4-BE49-F238E27FC236}">
                <a16:creationId xmlns:a16="http://schemas.microsoft.com/office/drawing/2014/main" id="{174A600C-52BA-4136-9015-D84EB1CF2060}"/>
              </a:ext>
            </a:extLst>
          </p:cNvPr>
          <p:cNvPicPr>
            <a:picLocks noChangeAspect="1"/>
          </p:cNvPicPr>
          <p:nvPr/>
        </p:nvPicPr>
        <p:blipFill>
          <a:blip r:embed="rId2"/>
          <a:stretch>
            <a:fillRect/>
          </a:stretch>
        </p:blipFill>
        <p:spPr>
          <a:xfrm>
            <a:off x="5374242" y="1005655"/>
            <a:ext cx="3503058" cy="5074017"/>
          </a:xfrm>
          <a:prstGeom prst="rect">
            <a:avLst/>
          </a:prstGeom>
        </p:spPr>
      </p:pic>
    </p:spTree>
    <p:extLst>
      <p:ext uri="{BB962C8B-B14F-4D97-AF65-F5344CB8AC3E}">
        <p14:creationId xmlns:p14="http://schemas.microsoft.com/office/powerpoint/2010/main" val="257737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652E-B315-4F8E-B40F-83C31CF23E12}"/>
              </a:ext>
            </a:extLst>
          </p:cNvPr>
          <p:cNvSpPr>
            <a:spLocks noGrp="1"/>
          </p:cNvSpPr>
          <p:nvPr>
            <p:ph type="title"/>
          </p:nvPr>
        </p:nvSpPr>
        <p:spPr>
          <a:xfrm>
            <a:off x="628650" y="365126"/>
            <a:ext cx="4591347" cy="1325563"/>
          </a:xfrm>
        </p:spPr>
        <p:txBody>
          <a:bodyPr/>
          <a:lstStyle/>
          <a:p>
            <a:r>
              <a:rPr lang="en-AU" dirty="0"/>
              <a:t>Example</a:t>
            </a:r>
          </a:p>
        </p:txBody>
      </p:sp>
      <p:sp>
        <p:nvSpPr>
          <p:cNvPr id="3" name="Content Placeholder 2">
            <a:extLst>
              <a:ext uri="{FF2B5EF4-FFF2-40B4-BE49-F238E27FC236}">
                <a16:creationId xmlns:a16="http://schemas.microsoft.com/office/drawing/2014/main" id="{33A43C4B-4AE0-4CBB-B610-B436DD028603}"/>
              </a:ext>
            </a:extLst>
          </p:cNvPr>
          <p:cNvSpPr>
            <a:spLocks noGrp="1"/>
          </p:cNvSpPr>
          <p:nvPr>
            <p:ph idx="1"/>
          </p:nvPr>
        </p:nvSpPr>
        <p:spPr>
          <a:xfrm>
            <a:off x="628650" y="1572237"/>
            <a:ext cx="4791075" cy="4351338"/>
          </a:xfrm>
        </p:spPr>
        <p:txBody>
          <a:bodyPr>
            <a:normAutofit fontScale="92500" lnSpcReduction="20000"/>
          </a:bodyPr>
          <a:lstStyle/>
          <a:p>
            <a:pPr marL="342900" indent="-342900">
              <a:lnSpc>
                <a:spcPct val="120000"/>
              </a:lnSpc>
              <a:spcBef>
                <a:spcPts val="0"/>
              </a:spcBef>
              <a:spcAft>
                <a:spcPts val="600"/>
              </a:spcAft>
              <a:buFont typeface="Arial" panose="020B0604020202020204" pitchFamily="34" charset="0"/>
              <a:buChar char="•"/>
              <a:tabLst>
                <a:tab pos="363538" algn="l"/>
              </a:tabLst>
            </a:pPr>
            <a:r>
              <a:rPr lang="en-AU" sz="1900" b="0" dirty="0">
                <a:cs typeface="Times New Roman" panose="02020603050405020304" pitchFamily="18" charset="0"/>
              </a:rPr>
              <a:t>Dr </a:t>
            </a:r>
            <a:r>
              <a:rPr lang="de-DE" sz="1900" b="0" dirty="0">
                <a:cs typeface="Times New Roman" panose="02020603050405020304" pitchFamily="18" charset="0"/>
              </a:rPr>
              <a:t>Donald Redelmeier, MD, MSHSR, FRCPC, FACP</a:t>
            </a:r>
          </a:p>
          <a:p>
            <a:pPr marL="342900" indent="-342900">
              <a:lnSpc>
                <a:spcPct val="120000"/>
              </a:lnSpc>
              <a:spcBef>
                <a:spcPts val="0"/>
              </a:spcBef>
              <a:spcAft>
                <a:spcPts val="600"/>
              </a:spcAft>
              <a:buFont typeface="Arial" panose="020B0604020202020204" pitchFamily="34" charset="0"/>
              <a:buChar char="•"/>
              <a:tabLst>
                <a:tab pos="363538" algn="l"/>
              </a:tabLst>
            </a:pPr>
            <a:r>
              <a:rPr lang="de-DE" sz="1900" b="0" dirty="0">
                <a:cs typeface="Times New Roman" panose="02020603050405020304" pitchFamily="18" charset="0"/>
              </a:rPr>
              <a:t>Emergency room at hospital – patient brought in with multiple serious and obvious physical injuries from a car accident</a:t>
            </a:r>
          </a:p>
          <a:p>
            <a:pPr marL="342900" indent="-342900">
              <a:lnSpc>
                <a:spcPct val="120000"/>
              </a:lnSpc>
              <a:spcBef>
                <a:spcPts val="0"/>
              </a:spcBef>
              <a:spcAft>
                <a:spcPts val="600"/>
              </a:spcAft>
              <a:buFont typeface="Arial" panose="020B0604020202020204" pitchFamily="34" charset="0"/>
              <a:buChar char="•"/>
              <a:tabLst>
                <a:tab pos="363538" algn="l"/>
              </a:tabLst>
            </a:pPr>
            <a:r>
              <a:rPr lang="de-DE" sz="1900" b="0" dirty="0">
                <a:cs typeface="Times New Roman" panose="02020603050405020304" pitchFamily="18" charset="0"/>
              </a:rPr>
              <a:t>Patient with a history of overactive thyroid also presenting with an arrhythmia </a:t>
            </a:r>
          </a:p>
          <a:p>
            <a:pPr>
              <a:lnSpc>
                <a:spcPct val="120000"/>
              </a:lnSpc>
              <a:spcBef>
                <a:spcPts val="0"/>
              </a:spcBef>
              <a:spcAft>
                <a:spcPts val="600"/>
              </a:spcAft>
              <a:tabLst>
                <a:tab pos="363538" algn="l"/>
              </a:tabLst>
            </a:pPr>
            <a:endParaRPr lang="de-DE" sz="1900" b="0" dirty="0">
              <a:cs typeface="Times New Roman" panose="02020603050405020304" pitchFamily="18" charset="0"/>
            </a:endParaRPr>
          </a:p>
          <a:p>
            <a:pPr marL="342900" indent="-342900">
              <a:lnSpc>
                <a:spcPct val="120000"/>
              </a:lnSpc>
              <a:spcBef>
                <a:spcPts val="0"/>
              </a:spcBef>
              <a:spcAft>
                <a:spcPts val="600"/>
              </a:spcAft>
              <a:buFont typeface="Arial" panose="020B0604020202020204" pitchFamily="34" charset="0"/>
              <a:buChar char="•"/>
              <a:tabLst>
                <a:tab pos="363538" algn="l"/>
              </a:tabLst>
            </a:pPr>
            <a:r>
              <a:rPr lang="en-AU" sz="1900" b="0" dirty="0"/>
              <a:t>Be careful when there is one diagnosis that instantly pops into your mind that beautifully explains everything all at once. That is when you need to stop and check your thinking</a:t>
            </a:r>
          </a:p>
          <a:p>
            <a:pPr marL="363538" indent="-363538" algn="just">
              <a:lnSpc>
                <a:spcPct val="120000"/>
              </a:lnSpc>
              <a:spcBef>
                <a:spcPts val="0"/>
              </a:spcBef>
              <a:tabLst>
                <a:tab pos="363538" algn="l"/>
              </a:tabLst>
            </a:pPr>
            <a:r>
              <a:rPr lang="en-AU" b="0" dirty="0"/>
              <a:t>	</a:t>
            </a:r>
          </a:p>
        </p:txBody>
      </p:sp>
      <p:pic>
        <p:nvPicPr>
          <p:cNvPr id="5" name="Picture 4">
            <a:extLst>
              <a:ext uri="{FF2B5EF4-FFF2-40B4-BE49-F238E27FC236}">
                <a16:creationId xmlns:a16="http://schemas.microsoft.com/office/drawing/2014/main" id="{27BBA3F3-39C4-4D38-A4E5-44DBF172752E}"/>
              </a:ext>
            </a:extLst>
          </p:cNvPr>
          <p:cNvPicPr>
            <a:picLocks noChangeAspect="1"/>
          </p:cNvPicPr>
          <p:nvPr/>
        </p:nvPicPr>
        <p:blipFill>
          <a:blip r:embed="rId2"/>
          <a:stretch>
            <a:fillRect/>
          </a:stretch>
        </p:blipFill>
        <p:spPr>
          <a:xfrm>
            <a:off x="5615284" y="528638"/>
            <a:ext cx="3295353" cy="5033961"/>
          </a:xfrm>
          <a:prstGeom prst="rect">
            <a:avLst/>
          </a:prstGeom>
        </p:spPr>
      </p:pic>
    </p:spTree>
    <p:extLst>
      <p:ext uri="{BB962C8B-B14F-4D97-AF65-F5344CB8AC3E}">
        <p14:creationId xmlns:p14="http://schemas.microsoft.com/office/powerpoint/2010/main" val="2705655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7C6-254D-4600-9221-769CA6113918}"/>
              </a:ext>
            </a:extLst>
          </p:cNvPr>
          <p:cNvSpPr>
            <a:spLocks noGrp="1"/>
          </p:cNvSpPr>
          <p:nvPr>
            <p:ph type="title"/>
          </p:nvPr>
        </p:nvSpPr>
        <p:spPr>
          <a:xfrm>
            <a:off x="628650" y="211138"/>
            <a:ext cx="7886700" cy="1325563"/>
          </a:xfrm>
        </p:spPr>
        <p:txBody>
          <a:bodyPr/>
          <a:lstStyle/>
          <a:p>
            <a:r>
              <a:rPr lang="en-AU" dirty="0"/>
              <a:t>Cognitive Reflection test</a:t>
            </a:r>
          </a:p>
        </p:txBody>
      </p:sp>
      <p:sp>
        <p:nvSpPr>
          <p:cNvPr id="3" name="Content Placeholder 2">
            <a:extLst>
              <a:ext uri="{FF2B5EF4-FFF2-40B4-BE49-F238E27FC236}">
                <a16:creationId xmlns:a16="http://schemas.microsoft.com/office/drawing/2014/main" id="{A353D88E-7131-48DE-ADA4-302F3C14FBDD}"/>
              </a:ext>
            </a:extLst>
          </p:cNvPr>
          <p:cNvSpPr>
            <a:spLocks noGrp="1"/>
          </p:cNvSpPr>
          <p:nvPr>
            <p:ph idx="1"/>
          </p:nvPr>
        </p:nvSpPr>
        <p:spPr>
          <a:xfrm>
            <a:off x="628650" y="1694905"/>
            <a:ext cx="7886700" cy="4691063"/>
          </a:xfrm>
        </p:spPr>
        <p:txBody>
          <a:bodyPr>
            <a:normAutofit/>
          </a:bodyPr>
          <a:lstStyle/>
          <a:p>
            <a:pPr>
              <a:lnSpc>
                <a:spcPct val="107000"/>
              </a:lnSpc>
              <a:spcBef>
                <a:spcPts val="600"/>
              </a:spcBef>
              <a:spcAft>
                <a:spcPts val="600"/>
              </a:spcAft>
            </a:pPr>
            <a:r>
              <a:rPr lang="en-AU" sz="1700" dirty="0">
                <a:latin typeface="Calibri" panose="020F0502020204030204" pitchFamily="34" charset="0"/>
                <a:cs typeface="Times New Roman" panose="02020603050405020304" pitchFamily="18" charset="0"/>
              </a:rPr>
              <a:t>The original test penned by Dr. Frederick contained only the three following questions: </a:t>
            </a:r>
          </a:p>
          <a:p>
            <a:pPr marL="342900" lvl="0" indent="-342900">
              <a:lnSpc>
                <a:spcPct val="107000"/>
              </a:lnSpc>
              <a:spcAft>
                <a:spcPts val="120"/>
              </a:spcAft>
              <a:buFont typeface="Arial" panose="020B0604020202020204" pitchFamily="34" charset="0"/>
              <a:buChar char="•"/>
              <a:tabLst>
                <a:tab pos="457200" algn="l"/>
              </a:tabLst>
            </a:pPr>
            <a:r>
              <a:rPr lang="en-AU" sz="1700" b="0" dirty="0">
                <a:latin typeface="Calibri" panose="020F0502020204030204" pitchFamily="34" charset="0"/>
                <a:cs typeface="Times New Roman" panose="02020603050405020304" pitchFamily="18" charset="0"/>
              </a:rPr>
              <a:t>A bat and a ball cost $1.10 in total. The bat costs $1.00 more than the ball. How much does the ball cost?</a:t>
            </a:r>
          </a:p>
          <a:p>
            <a:pPr marL="342900" lvl="0" indent="-342900">
              <a:lnSpc>
                <a:spcPct val="107000"/>
              </a:lnSpc>
              <a:spcAft>
                <a:spcPts val="120"/>
              </a:spcAft>
              <a:buFont typeface="Arial" panose="020B0604020202020204" pitchFamily="34" charset="0"/>
              <a:buChar char="•"/>
              <a:tabLst>
                <a:tab pos="457200" algn="l"/>
              </a:tabLst>
            </a:pPr>
            <a:r>
              <a:rPr lang="en-AU" sz="1700" b="0" dirty="0">
                <a:latin typeface="Calibri" panose="020F0502020204030204" pitchFamily="34" charset="0"/>
                <a:cs typeface="Times New Roman" panose="02020603050405020304" pitchFamily="18" charset="0"/>
              </a:rPr>
              <a:t>If it takes 5 machines 5 minutes to make 5 widgets, how long would it take 100 machines to make 100 widgets?</a:t>
            </a:r>
          </a:p>
          <a:p>
            <a:pPr marL="342900" lvl="0" indent="-342900">
              <a:lnSpc>
                <a:spcPct val="107000"/>
              </a:lnSpc>
              <a:spcAft>
                <a:spcPts val="120"/>
              </a:spcAft>
              <a:buFont typeface="Arial" panose="020B0604020202020204" pitchFamily="34" charset="0"/>
              <a:buChar char="•"/>
              <a:tabLst>
                <a:tab pos="457200" algn="l"/>
              </a:tabLst>
            </a:pPr>
            <a:r>
              <a:rPr lang="en-AU" sz="1700" b="0" dirty="0">
                <a:latin typeface="Calibri" panose="020F0502020204030204" pitchFamily="34" charset="0"/>
                <a:cs typeface="Times New Roman" panose="02020603050405020304" pitchFamily="18" charset="0"/>
              </a:rPr>
              <a:t>In a lake, there is a patch of lily pads. Every day, the patch doubles in size. If it takes 48 days for the patch to cover the entire lake, how long would it take for the patch to cover half of the lake?</a:t>
            </a:r>
          </a:p>
          <a:p>
            <a:pPr>
              <a:lnSpc>
                <a:spcPct val="107000"/>
              </a:lnSpc>
              <a:spcBef>
                <a:spcPts val="600"/>
              </a:spcBef>
              <a:spcAft>
                <a:spcPts val="600"/>
              </a:spcAft>
            </a:pPr>
            <a:endParaRPr lang="en-AU"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54282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DCE34-1BE3-4E46-BCEF-07DB449CB84B}"/>
              </a:ext>
            </a:extLst>
          </p:cNvPr>
          <p:cNvSpPr txBox="1"/>
          <p:nvPr/>
        </p:nvSpPr>
        <p:spPr>
          <a:xfrm>
            <a:off x="260799" y="566515"/>
            <a:ext cx="70544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Procedural Justice: Why </a:t>
            </a:r>
            <a:r>
              <a:rPr lang="en-AU" sz="3200" b="1" dirty="0">
                <a:solidFill>
                  <a:prstClr val="black"/>
                </a:solidFill>
                <a:latin typeface="Calibri" panose="020F0502020204030204"/>
              </a:rPr>
              <a:t>process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Presenter: Dr Kim Forrester</a:t>
            </a:r>
          </a:p>
        </p:txBody>
      </p:sp>
      <p:sp>
        <p:nvSpPr>
          <p:cNvPr id="5" name="TextBox 4">
            <a:extLst>
              <a:ext uri="{FF2B5EF4-FFF2-40B4-BE49-F238E27FC236}">
                <a16:creationId xmlns:a16="http://schemas.microsoft.com/office/drawing/2014/main" id="{13FC46E5-79A3-49FB-A87C-1F089BD43DC8}"/>
              </a:ext>
            </a:extLst>
          </p:cNvPr>
          <p:cNvSpPr txBox="1"/>
          <p:nvPr/>
        </p:nvSpPr>
        <p:spPr>
          <a:xfrm>
            <a:off x="4287422" y="2769749"/>
            <a:ext cx="4572000" cy="13185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COAT Presentation:</a:t>
            </a:r>
          </a:p>
          <a:p>
            <a:pPr>
              <a:lnSpc>
                <a:spcPct val="120000"/>
              </a:lnSpc>
              <a:spcBef>
                <a:spcPts val="0"/>
              </a:spcBef>
            </a:pPr>
            <a:r>
              <a:rPr lang="en-AU" sz="2400" b="1" dirty="0"/>
              <a:t>Prof. Tom Tyler, Professor of Psychology, Yale University</a:t>
            </a:r>
          </a:p>
        </p:txBody>
      </p:sp>
    </p:spTree>
    <p:extLst>
      <p:ext uri="{BB962C8B-B14F-4D97-AF65-F5344CB8AC3E}">
        <p14:creationId xmlns:p14="http://schemas.microsoft.com/office/powerpoint/2010/main" val="4213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50DE-8D4A-4845-AAC8-46EC079C5C6F}"/>
              </a:ext>
            </a:extLst>
          </p:cNvPr>
          <p:cNvSpPr>
            <a:spLocks noGrp="1"/>
          </p:cNvSpPr>
          <p:nvPr>
            <p:ph type="title"/>
          </p:nvPr>
        </p:nvSpPr>
        <p:spPr>
          <a:xfrm>
            <a:off x="628650" y="31751"/>
            <a:ext cx="7886700" cy="1325563"/>
          </a:xfrm>
        </p:spPr>
        <p:txBody>
          <a:bodyPr/>
          <a:lstStyle/>
          <a:p>
            <a:r>
              <a:rPr lang="en-AU" dirty="0"/>
              <a:t>Cognitive shortcuts</a:t>
            </a:r>
          </a:p>
        </p:txBody>
      </p:sp>
      <p:sp>
        <p:nvSpPr>
          <p:cNvPr id="3" name="Content Placeholder 2">
            <a:extLst>
              <a:ext uri="{FF2B5EF4-FFF2-40B4-BE49-F238E27FC236}">
                <a16:creationId xmlns:a16="http://schemas.microsoft.com/office/drawing/2014/main" id="{573B9FDB-6B9F-430F-8BDC-49D9A6645B43}"/>
              </a:ext>
            </a:extLst>
          </p:cNvPr>
          <p:cNvSpPr>
            <a:spLocks noGrp="1"/>
          </p:cNvSpPr>
          <p:nvPr>
            <p:ph idx="1"/>
          </p:nvPr>
        </p:nvSpPr>
        <p:spPr>
          <a:xfrm>
            <a:off x="628650" y="1251380"/>
            <a:ext cx="7886700" cy="4633913"/>
          </a:xfrm>
        </p:spPr>
        <p:txBody>
          <a:bodyPr>
            <a:normAutofit fontScale="92500" lnSpcReduction="10000"/>
          </a:bodyPr>
          <a:lstStyle/>
          <a:p>
            <a:pPr>
              <a:lnSpc>
                <a:spcPct val="107000"/>
              </a:lnSpc>
              <a:spcAft>
                <a:spcPts val="800"/>
              </a:spcAft>
            </a:pPr>
            <a:r>
              <a:rPr lang="en-AU" sz="1800" b="0" dirty="0">
                <a:latin typeface="Calibri" panose="020F0502020204030204" pitchFamily="34" charset="0"/>
                <a:cs typeface="Times New Roman" panose="02020603050405020304" pitchFamily="18" charset="0"/>
              </a:rPr>
              <a:t>Cognitive shortcuts: the automatic thought patterns that people use to make decision-making more efficient. </a:t>
            </a:r>
          </a:p>
          <a:p>
            <a:pPr marL="285750" indent="-285750">
              <a:lnSpc>
                <a:spcPct val="107000"/>
              </a:lnSpc>
              <a:spcAft>
                <a:spcPts val="8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availability heuristic: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in which people judge likelihood by how easily examples spring to mind</a:t>
            </a:r>
          </a:p>
          <a:p>
            <a:pPr marL="285750" indent="-285750">
              <a:lnSpc>
                <a:spcPct val="107000"/>
              </a:lnSpc>
              <a:spcAft>
                <a:spcPts val="8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anchoring heuristic: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in which people stick with initial impressions.</a:t>
            </a:r>
          </a:p>
          <a:p>
            <a:pPr marL="285750" indent="-285750">
              <a:lnSpc>
                <a:spcPct val="107000"/>
              </a:lnSpc>
              <a:spcAft>
                <a:spcPts val="8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Framing effects: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in which people make different decisions depending on how information is presented</a:t>
            </a:r>
          </a:p>
          <a:p>
            <a:pPr marL="285750" indent="-285750">
              <a:lnSpc>
                <a:spcPct val="107000"/>
              </a:lnSpc>
              <a:spcAft>
                <a:spcPts val="8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Blind obedience: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in which people stop thinking when confronted with authority</a:t>
            </a:r>
          </a:p>
          <a:p>
            <a:pPr marL="285750" indent="-285750">
              <a:lnSpc>
                <a:spcPct val="107000"/>
              </a:lnSpc>
              <a:spcAft>
                <a:spcPts val="8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Times New Roman" panose="02020603050405020304" pitchFamily="18" charset="0"/>
              </a:rPr>
              <a:t>Hindsight bias: </a:t>
            </a:r>
            <a:r>
              <a:rPr lang="en-AU" sz="1800" b="0" dirty="0">
                <a:latin typeface="Calibri" panose="020F0502020204030204" pitchFamily="34" charset="0"/>
                <a:ea typeface="Calibri" panose="020F0502020204030204" pitchFamily="34" charset="0"/>
                <a:cs typeface="Times New Roman" panose="02020603050405020304" pitchFamily="18" charset="0"/>
              </a:rPr>
              <a:t>tendency, upon learning an outcome of an event - to overestimate one's ability to have foreseen the outcome</a:t>
            </a:r>
          </a:p>
          <a:p>
            <a:pPr marL="285750" indent="-285750">
              <a:lnSpc>
                <a:spcPct val="107000"/>
              </a:lnSpc>
              <a:spcAft>
                <a:spcPts val="8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Times New Roman" panose="02020603050405020304" pitchFamily="18" charset="0"/>
              </a:rPr>
              <a:t>The law of small numbers (random numbers): </a:t>
            </a:r>
            <a:r>
              <a:rPr lang="en-AU" sz="1800" b="0" dirty="0">
                <a:latin typeface="Calibri" panose="020F0502020204030204" pitchFamily="34" charset="0"/>
                <a:ea typeface="Calibri" panose="020F0502020204030204" pitchFamily="34" charset="0"/>
                <a:cs typeface="Times New Roman" panose="02020603050405020304" pitchFamily="18" charset="0"/>
              </a:rPr>
              <a:t>drawing on information that can easily be called to mind. Yet experience may be unrepresentative of the reality.  </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4163291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596B-D56B-4823-8EAD-5BB0A30D6A8E}"/>
              </a:ext>
            </a:extLst>
          </p:cNvPr>
          <p:cNvSpPr>
            <a:spLocks noGrp="1"/>
          </p:cNvSpPr>
          <p:nvPr>
            <p:ph type="title"/>
          </p:nvPr>
        </p:nvSpPr>
        <p:spPr>
          <a:xfrm>
            <a:off x="628650" y="346076"/>
            <a:ext cx="7886700" cy="1054099"/>
          </a:xfrm>
        </p:spPr>
        <p:txBody>
          <a:bodyPr/>
          <a:lstStyle/>
          <a:p>
            <a:r>
              <a:rPr lang="en-AU" dirty="0"/>
              <a:t>Interrupt the intuitive thinking</a:t>
            </a:r>
          </a:p>
        </p:txBody>
      </p:sp>
      <p:sp>
        <p:nvSpPr>
          <p:cNvPr id="3" name="Content Placeholder 2">
            <a:extLst>
              <a:ext uri="{FF2B5EF4-FFF2-40B4-BE49-F238E27FC236}">
                <a16:creationId xmlns:a16="http://schemas.microsoft.com/office/drawing/2014/main" id="{B453E941-C56D-4490-8D49-76BEBFD073AD}"/>
              </a:ext>
            </a:extLst>
          </p:cNvPr>
          <p:cNvSpPr>
            <a:spLocks noGrp="1"/>
          </p:cNvSpPr>
          <p:nvPr>
            <p:ph idx="1"/>
          </p:nvPr>
        </p:nvSpPr>
        <p:spPr>
          <a:xfrm>
            <a:off x="628650" y="1790700"/>
            <a:ext cx="8001000" cy="4405313"/>
          </a:xfrm>
        </p:spPr>
        <p:txBody>
          <a:bodyPr>
            <a:normAutofit/>
          </a:bodyPr>
          <a:lstStyle/>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Professor Emma Cunliffe: </a:t>
            </a:r>
          </a:p>
          <a:p>
            <a:pPr>
              <a:lnSpc>
                <a:spcPct val="107000"/>
              </a:lnSpc>
              <a:spcAft>
                <a:spcPts val="800"/>
              </a:spcAft>
            </a:pPr>
            <a:r>
              <a:rPr lang="en-AU" sz="2000" b="0" i="1" dirty="0">
                <a:effectLst/>
                <a:latin typeface="Calibri" panose="020F0502020204030204" pitchFamily="34" charset="0"/>
                <a:ea typeface="Calibri" panose="020F0502020204030204" pitchFamily="34" charset="0"/>
                <a:cs typeface="Times New Roman" panose="02020603050405020304" pitchFamily="18" charset="0"/>
              </a:rPr>
              <a:t>“…for the account that I find more coherent to have occurred, what must the protagonist have done? When and how must she have done it? In what time period did it occur, according to the best and most independent evidence I can muster? How well is this account grounded in the trial record, and to what extent am I making inferences from proven facts? What evidence challenges this account, and do I disbelieve that evidence? Are there things I would expect to see if this narrative were true, but which are absent from or contradicted by the record? And, what assumptions am I making about human behaviour to get to this result?”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69656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65A6-9EC4-4951-B3FB-1E53BA4D27A1}"/>
              </a:ext>
            </a:extLst>
          </p:cNvPr>
          <p:cNvSpPr>
            <a:spLocks noGrp="1"/>
          </p:cNvSpPr>
          <p:nvPr>
            <p:ph type="title"/>
          </p:nvPr>
        </p:nvSpPr>
        <p:spPr>
          <a:xfrm>
            <a:off x="628650" y="346076"/>
            <a:ext cx="7886700" cy="1325563"/>
          </a:xfrm>
        </p:spPr>
        <p:txBody>
          <a:bodyPr/>
          <a:lstStyle/>
          <a:p>
            <a:r>
              <a:rPr lang="en-AU" sz="3200" dirty="0">
                <a:latin typeface="Calibri" panose="020F0502020204030204" pitchFamily="34" charset="0"/>
                <a:ea typeface="Calibri" panose="020F0502020204030204" pitchFamily="34" charset="0"/>
                <a:cs typeface="Times New Roman" panose="02020603050405020304" pitchFamily="18" charset="0"/>
              </a:rPr>
              <a:t>Stop and Think </a:t>
            </a:r>
            <a:br>
              <a:rPr lang="en-AU" sz="3200" dirty="0">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1C51621F-8FC0-4D46-8947-1B5ACA8A1796}"/>
              </a:ext>
            </a:extLst>
          </p:cNvPr>
          <p:cNvSpPr>
            <a:spLocks noGrp="1"/>
          </p:cNvSpPr>
          <p:nvPr>
            <p:ph idx="1"/>
          </p:nvPr>
        </p:nvSpPr>
        <p:spPr/>
        <p:txBody>
          <a:bodyPr>
            <a:normAutofit/>
          </a:bodyPr>
          <a:lstStyle/>
          <a:p>
            <a:pPr marL="342900" lvl="0" indent="-342900">
              <a:lnSpc>
                <a:spcPct val="107000"/>
              </a:lnSpc>
              <a:buFont typeface="Arial" panose="020B0604020202020204" pitchFamily="34" charset="0"/>
              <a:buChar char="•"/>
            </a:pPr>
            <a:r>
              <a:rPr lang="en-AU" sz="2400" b="0" dirty="0">
                <a:effectLst/>
                <a:latin typeface="Calibri" panose="020F0502020204030204" pitchFamily="34" charset="0"/>
                <a:ea typeface="Calibri" panose="020F0502020204030204" pitchFamily="34" charset="0"/>
                <a:cs typeface="Times New Roman" panose="02020603050405020304" pitchFamily="18" charset="0"/>
              </a:rPr>
              <a:t>Be aware of those cognitive shortcuts </a:t>
            </a:r>
          </a:p>
          <a:p>
            <a:pPr marL="342900" lvl="0" indent="-342900">
              <a:lnSpc>
                <a:spcPct val="107000"/>
              </a:lnSpc>
              <a:buFont typeface="Arial" panose="020B0604020202020204" pitchFamily="34" charset="0"/>
              <a:buChar char="•"/>
            </a:pPr>
            <a:r>
              <a:rPr lang="en-AU" sz="2400" b="0" dirty="0">
                <a:effectLst/>
                <a:latin typeface="Calibri" panose="020F0502020204030204" pitchFamily="34" charset="0"/>
                <a:ea typeface="Calibri" panose="020F0502020204030204" pitchFamily="34" charset="0"/>
                <a:cs typeface="Times New Roman" panose="02020603050405020304" pitchFamily="18" charset="0"/>
              </a:rPr>
              <a:t>Use cheat sheets or prompts to help structure and make a decision </a:t>
            </a:r>
          </a:p>
          <a:p>
            <a:pPr marL="342900" lvl="0" indent="-342900">
              <a:lnSpc>
                <a:spcPct val="107000"/>
              </a:lnSpc>
              <a:spcAft>
                <a:spcPts val="800"/>
              </a:spcAft>
              <a:buFont typeface="Arial" panose="020B0604020202020204" pitchFamily="34" charset="0"/>
              <a:buChar char="•"/>
            </a:pPr>
            <a:r>
              <a:rPr lang="en-AU" sz="2400" b="0" dirty="0">
                <a:effectLst/>
                <a:latin typeface="Calibri" panose="020F0502020204030204" pitchFamily="34" charset="0"/>
                <a:ea typeface="Calibri" panose="020F0502020204030204" pitchFamily="34" charset="0"/>
                <a:cs typeface="Times New Roman" panose="02020603050405020304" pitchFamily="18" charset="0"/>
              </a:rPr>
              <a:t>Imagine if you had someone writing a dissenting opinion e.g. devil’s advocate</a:t>
            </a:r>
          </a:p>
          <a:p>
            <a:pPr marL="342900" indent="-342900">
              <a:lnSpc>
                <a:spcPct val="107000"/>
              </a:lnSpc>
              <a:spcAft>
                <a:spcPts val="800"/>
              </a:spcAft>
              <a:buFont typeface="Arial" panose="020B0604020202020204" pitchFamily="34" charset="0"/>
              <a:buChar char="•"/>
            </a:pPr>
            <a:r>
              <a:rPr lang="en-AU" sz="2400" b="0" dirty="0">
                <a:latin typeface="Calibri" panose="020F0502020204030204" pitchFamily="34" charset="0"/>
                <a:ea typeface="Calibri" panose="020F0502020204030204" pitchFamily="34" charset="0"/>
                <a:cs typeface="Times New Roman" panose="02020603050405020304" pitchFamily="18" charset="0"/>
              </a:rPr>
              <a:t>Take a break or reserve the decision </a:t>
            </a:r>
          </a:p>
          <a:p>
            <a:endParaRPr lang="en-AU" dirty="0"/>
          </a:p>
        </p:txBody>
      </p:sp>
    </p:spTree>
    <p:extLst>
      <p:ext uri="{BB962C8B-B14F-4D97-AF65-F5344CB8AC3E}">
        <p14:creationId xmlns:p14="http://schemas.microsoft.com/office/powerpoint/2010/main" val="175700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7666-4933-4DAC-829D-C0DAAC8AB636}"/>
              </a:ext>
            </a:extLst>
          </p:cNvPr>
          <p:cNvSpPr>
            <a:spLocks noGrp="1"/>
          </p:cNvSpPr>
          <p:nvPr>
            <p:ph type="title"/>
          </p:nvPr>
        </p:nvSpPr>
        <p:spPr>
          <a:xfrm>
            <a:off x="628650" y="365127"/>
            <a:ext cx="7886700" cy="854074"/>
          </a:xfrm>
        </p:spPr>
        <p:txBody>
          <a:bodyPr/>
          <a:lstStyle/>
          <a:p>
            <a:r>
              <a:rPr lang="en-AU" dirty="0"/>
              <a:t>Further reading</a:t>
            </a:r>
          </a:p>
        </p:txBody>
      </p:sp>
      <p:pic>
        <p:nvPicPr>
          <p:cNvPr id="5" name="Content Placeholder 4">
            <a:extLst>
              <a:ext uri="{FF2B5EF4-FFF2-40B4-BE49-F238E27FC236}">
                <a16:creationId xmlns:a16="http://schemas.microsoft.com/office/drawing/2014/main" id="{705824FF-830E-43DF-A982-2C87D020A63C}"/>
              </a:ext>
            </a:extLst>
          </p:cNvPr>
          <p:cNvPicPr>
            <a:picLocks noGrp="1" noChangeAspect="1"/>
          </p:cNvPicPr>
          <p:nvPr>
            <p:ph idx="1"/>
          </p:nvPr>
        </p:nvPicPr>
        <p:blipFill>
          <a:blip r:embed="rId2"/>
          <a:stretch>
            <a:fillRect/>
          </a:stretch>
        </p:blipFill>
        <p:spPr>
          <a:xfrm>
            <a:off x="193545" y="1398589"/>
            <a:ext cx="2601470" cy="4351338"/>
          </a:xfrm>
        </p:spPr>
      </p:pic>
      <p:pic>
        <p:nvPicPr>
          <p:cNvPr id="7" name="Picture 6">
            <a:extLst>
              <a:ext uri="{FF2B5EF4-FFF2-40B4-BE49-F238E27FC236}">
                <a16:creationId xmlns:a16="http://schemas.microsoft.com/office/drawing/2014/main" id="{9460AF2D-512F-47B8-A094-1A50D9F6126E}"/>
              </a:ext>
            </a:extLst>
          </p:cNvPr>
          <p:cNvPicPr>
            <a:picLocks noChangeAspect="1"/>
          </p:cNvPicPr>
          <p:nvPr/>
        </p:nvPicPr>
        <p:blipFill>
          <a:blip r:embed="rId3"/>
          <a:stretch>
            <a:fillRect/>
          </a:stretch>
        </p:blipFill>
        <p:spPr>
          <a:xfrm>
            <a:off x="3230120" y="1384302"/>
            <a:ext cx="3022271" cy="4672012"/>
          </a:xfrm>
          <a:prstGeom prst="rect">
            <a:avLst/>
          </a:prstGeom>
        </p:spPr>
      </p:pic>
      <p:pic>
        <p:nvPicPr>
          <p:cNvPr id="9" name="Picture 8">
            <a:extLst>
              <a:ext uri="{FF2B5EF4-FFF2-40B4-BE49-F238E27FC236}">
                <a16:creationId xmlns:a16="http://schemas.microsoft.com/office/drawing/2014/main" id="{DF803799-7FAA-4AB3-AC0C-B921310582BA}"/>
              </a:ext>
            </a:extLst>
          </p:cNvPr>
          <p:cNvPicPr>
            <a:picLocks noChangeAspect="1"/>
          </p:cNvPicPr>
          <p:nvPr/>
        </p:nvPicPr>
        <p:blipFill>
          <a:blip r:embed="rId4"/>
          <a:stretch>
            <a:fillRect/>
          </a:stretch>
        </p:blipFill>
        <p:spPr>
          <a:xfrm>
            <a:off x="6252391" y="1857377"/>
            <a:ext cx="2738294" cy="3433762"/>
          </a:xfrm>
          <a:prstGeom prst="rect">
            <a:avLst/>
          </a:prstGeom>
        </p:spPr>
      </p:pic>
    </p:spTree>
    <p:extLst>
      <p:ext uri="{BB962C8B-B14F-4D97-AF65-F5344CB8AC3E}">
        <p14:creationId xmlns:p14="http://schemas.microsoft.com/office/powerpoint/2010/main" val="329343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2D8738-E840-4BC4-B838-2E4173889CE5}"/>
              </a:ext>
            </a:extLst>
          </p:cNvPr>
          <p:cNvSpPr txBox="1"/>
          <p:nvPr/>
        </p:nvSpPr>
        <p:spPr>
          <a:xfrm>
            <a:off x="5601903" y="6277458"/>
            <a:ext cx="32347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For MHRT Member training only</a:t>
            </a:r>
          </a:p>
        </p:txBody>
      </p:sp>
    </p:spTree>
    <p:extLst>
      <p:ext uri="{BB962C8B-B14F-4D97-AF65-F5344CB8AC3E}">
        <p14:creationId xmlns:p14="http://schemas.microsoft.com/office/powerpoint/2010/main" val="35613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D8A8-A2B5-48EA-B316-1ADDDB509AB3}"/>
              </a:ext>
            </a:extLst>
          </p:cNvPr>
          <p:cNvSpPr>
            <a:spLocks noGrp="1"/>
          </p:cNvSpPr>
          <p:nvPr>
            <p:ph type="title"/>
          </p:nvPr>
        </p:nvSpPr>
        <p:spPr>
          <a:xfrm>
            <a:off x="628650" y="198784"/>
            <a:ext cx="7886700" cy="1208597"/>
          </a:xfrm>
        </p:spPr>
        <p:txBody>
          <a:bodyPr>
            <a:normAutofit/>
          </a:bodyPr>
          <a:lstStyle/>
          <a:p>
            <a:r>
              <a:rPr lang="en-AU" sz="2400" dirty="0"/>
              <a:t>Presentation: Procedural Justice – Why process matters</a:t>
            </a:r>
            <a:br>
              <a:rPr lang="en-AU" sz="2400" dirty="0"/>
            </a:br>
            <a:r>
              <a:rPr lang="en-AU" sz="2400" dirty="0"/>
              <a:t>(presentation by Professor Tom Tyler –Yale University)</a:t>
            </a:r>
          </a:p>
        </p:txBody>
      </p:sp>
      <p:sp>
        <p:nvSpPr>
          <p:cNvPr id="3" name="Content Placeholder 2">
            <a:extLst>
              <a:ext uri="{FF2B5EF4-FFF2-40B4-BE49-F238E27FC236}">
                <a16:creationId xmlns:a16="http://schemas.microsoft.com/office/drawing/2014/main" id="{3591CE83-96D2-4BC8-A82C-BD54394ACB66}"/>
              </a:ext>
            </a:extLst>
          </p:cNvPr>
          <p:cNvSpPr>
            <a:spLocks noGrp="1"/>
          </p:cNvSpPr>
          <p:nvPr>
            <p:ph idx="1"/>
          </p:nvPr>
        </p:nvSpPr>
        <p:spPr>
          <a:xfrm>
            <a:off x="628650" y="1327868"/>
            <a:ext cx="7886700" cy="4587337"/>
          </a:xfrm>
        </p:spPr>
        <p:txBody>
          <a:bodyPr>
            <a:normAutofit/>
          </a:bodyPr>
          <a:lstStyle/>
          <a:p>
            <a:pPr marL="363538">
              <a:lnSpc>
                <a:spcPct val="120000"/>
              </a:lnSpc>
              <a:spcBef>
                <a:spcPts val="0"/>
              </a:spcBef>
            </a:pPr>
            <a:r>
              <a:rPr lang="en-AU" sz="2400" dirty="0"/>
              <a:t>Goals</a:t>
            </a:r>
            <a:r>
              <a:rPr lang="en-AU" sz="2400" b="0" dirty="0"/>
              <a:t>:</a:t>
            </a:r>
          </a:p>
          <a:p>
            <a:pPr marL="363538">
              <a:lnSpc>
                <a:spcPct val="120000"/>
              </a:lnSpc>
              <a:spcBef>
                <a:spcPts val="0"/>
              </a:spcBef>
            </a:pPr>
            <a:r>
              <a:rPr lang="en-AU" sz="2400" b="0" u="sng" dirty="0"/>
              <a:t>Primary goal - </a:t>
            </a:r>
            <a:r>
              <a:rPr lang="en-AU" sz="2400" b="0" dirty="0"/>
              <a:t> </a:t>
            </a:r>
            <a:r>
              <a:rPr lang="en-AU" sz="2000" b="0" dirty="0"/>
              <a:t>substantive justice</a:t>
            </a:r>
          </a:p>
          <a:p>
            <a:pPr marL="363538">
              <a:lnSpc>
                <a:spcPct val="120000"/>
              </a:lnSpc>
              <a:spcBef>
                <a:spcPts val="0"/>
              </a:spcBef>
            </a:pPr>
            <a:r>
              <a:rPr lang="en-AU" sz="2400" b="0" u="sng" dirty="0"/>
              <a:t>Secondary goals </a:t>
            </a:r>
            <a:r>
              <a:rPr lang="en-AU" sz="2400" b="0" dirty="0"/>
              <a:t>- </a:t>
            </a:r>
            <a:r>
              <a:rPr lang="en-AU" sz="2000" b="0" dirty="0"/>
              <a:t>parties to the dispute believe, and experience, the procedure as just and a fair way to reach an appropriate decision. Want parties to abide by decision and know that the perception of fairness promotes acceptance and compliance.  </a:t>
            </a:r>
          </a:p>
          <a:p>
            <a:pPr marL="363538">
              <a:lnSpc>
                <a:spcPct val="120000"/>
              </a:lnSpc>
              <a:spcBef>
                <a:spcPts val="0"/>
              </a:spcBef>
            </a:pPr>
            <a:r>
              <a:rPr lang="en-AU" sz="2400" b="0" u="sng" dirty="0"/>
              <a:t>In addition </a:t>
            </a:r>
            <a:r>
              <a:rPr lang="en-AU" sz="2000" b="0" dirty="0"/>
              <a:t>– Want people involved to view the system as legitimate: to abide by decisions, bring matters to the legal system and support the legal system. At community level want courts, tribunals viewed as  legitimate because want them to trust the system.  </a:t>
            </a:r>
          </a:p>
          <a:p>
            <a:pPr marL="715963" indent="-352425">
              <a:lnSpc>
                <a:spcPct val="120000"/>
              </a:lnSpc>
              <a:spcBef>
                <a:spcPts val="0"/>
              </a:spcBef>
              <a:buFont typeface="Arial" panose="020B0604020202020204" pitchFamily="34" charset="0"/>
              <a:buChar char="•"/>
            </a:pPr>
            <a:endParaRPr lang="en-AU" sz="2400" b="0" dirty="0"/>
          </a:p>
          <a:p>
            <a:pPr marL="715963" indent="-352425">
              <a:lnSpc>
                <a:spcPct val="120000"/>
              </a:lnSpc>
              <a:spcBef>
                <a:spcPts val="0"/>
              </a:spcBef>
              <a:buFont typeface="Arial" panose="020B0604020202020204" pitchFamily="34" charset="0"/>
              <a:buChar char="•"/>
            </a:pPr>
            <a:endParaRPr lang="en-AU" sz="2400" b="0" dirty="0"/>
          </a:p>
        </p:txBody>
      </p:sp>
    </p:spTree>
    <p:extLst>
      <p:ext uri="{BB962C8B-B14F-4D97-AF65-F5344CB8AC3E}">
        <p14:creationId xmlns:p14="http://schemas.microsoft.com/office/powerpoint/2010/main" val="385537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BB4F-0837-466D-84D0-A8B046AAB9E9}"/>
              </a:ext>
            </a:extLst>
          </p:cNvPr>
          <p:cNvSpPr>
            <a:spLocks noGrp="1"/>
          </p:cNvSpPr>
          <p:nvPr>
            <p:ph type="title"/>
          </p:nvPr>
        </p:nvSpPr>
        <p:spPr/>
        <p:txBody>
          <a:bodyPr/>
          <a:lstStyle/>
          <a:p>
            <a:r>
              <a:rPr lang="en-AU" dirty="0"/>
              <a:t>Goals of legitimacy and trust in the system </a:t>
            </a:r>
          </a:p>
        </p:txBody>
      </p:sp>
      <p:sp>
        <p:nvSpPr>
          <p:cNvPr id="3" name="Content Placeholder 2">
            <a:extLst>
              <a:ext uri="{FF2B5EF4-FFF2-40B4-BE49-F238E27FC236}">
                <a16:creationId xmlns:a16="http://schemas.microsoft.com/office/drawing/2014/main" id="{308A0212-9F2B-474E-9B24-79543FA37156}"/>
              </a:ext>
            </a:extLst>
          </p:cNvPr>
          <p:cNvSpPr>
            <a:spLocks noGrp="1"/>
          </p:cNvSpPr>
          <p:nvPr>
            <p:ph idx="1"/>
          </p:nvPr>
        </p:nvSpPr>
        <p:spPr>
          <a:xfrm>
            <a:off x="628650" y="1423283"/>
            <a:ext cx="7886700" cy="4753680"/>
          </a:xfrm>
        </p:spPr>
        <p:txBody>
          <a:bodyPr/>
          <a:lstStyle/>
          <a:p>
            <a:r>
              <a:rPr lang="en-AU" dirty="0"/>
              <a:t> </a:t>
            </a:r>
            <a:r>
              <a:rPr lang="en-AU" sz="2000" b="0" dirty="0"/>
              <a:t>If people think system is a just way to address issues they are more likely  to participate, not seek private vengeance, more likely to abide and less likely to undermine. </a:t>
            </a:r>
          </a:p>
          <a:p>
            <a:r>
              <a:rPr lang="en-AU" sz="2000" b="0" dirty="0"/>
              <a:t>US decline in level of confidence and trust in the courts: 2018 73%  to 2021 63%. Why was this? Looked at factors such as  too costly, slow, judges don’t follow the law make decisions based on own prejudice.  </a:t>
            </a:r>
          </a:p>
          <a:p>
            <a:r>
              <a:rPr lang="en-AU" sz="2000" b="0" dirty="0"/>
              <a:t>When looking at legitimacy TRUST is a distinctive issue: independent from questions of substantive law, performance and cost.</a:t>
            </a:r>
          </a:p>
          <a:p>
            <a:r>
              <a:rPr lang="en-AU" sz="2000" b="0" dirty="0"/>
              <a:t>Legitimacy matters and needs to be measured:</a:t>
            </a:r>
          </a:p>
          <a:p>
            <a:r>
              <a:rPr lang="en-AU" sz="2000" b="0" dirty="0"/>
              <a:t>1.	Trust and confidence (in legal authority and courts);</a:t>
            </a:r>
          </a:p>
          <a:p>
            <a:r>
              <a:rPr lang="en-AU" sz="2000" b="0" dirty="0"/>
              <a:t>2.	Perceived obligation to obey decisions;</a:t>
            </a:r>
          </a:p>
          <a:p>
            <a:r>
              <a:rPr lang="en-AU" sz="2000" b="0" dirty="0"/>
              <a:t>3.	Normative alignment  </a:t>
            </a:r>
          </a:p>
        </p:txBody>
      </p:sp>
    </p:spTree>
    <p:extLst>
      <p:ext uri="{BB962C8B-B14F-4D97-AF65-F5344CB8AC3E}">
        <p14:creationId xmlns:p14="http://schemas.microsoft.com/office/powerpoint/2010/main" val="128636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96AC-7065-4433-BCDE-144CE786B7F8}"/>
              </a:ext>
            </a:extLst>
          </p:cNvPr>
          <p:cNvSpPr>
            <a:spLocks noGrp="1"/>
          </p:cNvSpPr>
          <p:nvPr>
            <p:ph type="title"/>
          </p:nvPr>
        </p:nvSpPr>
        <p:spPr/>
        <p:txBody>
          <a:bodyPr/>
          <a:lstStyle/>
          <a:p>
            <a:r>
              <a:rPr lang="en-AU" dirty="0"/>
              <a:t>When measured legitimacy did it matter?</a:t>
            </a:r>
          </a:p>
        </p:txBody>
      </p:sp>
      <p:sp>
        <p:nvSpPr>
          <p:cNvPr id="3" name="Content Placeholder 2">
            <a:extLst>
              <a:ext uri="{FF2B5EF4-FFF2-40B4-BE49-F238E27FC236}">
                <a16:creationId xmlns:a16="http://schemas.microsoft.com/office/drawing/2014/main" id="{7E7D8693-3C0E-41CD-880C-3E4556B7F494}"/>
              </a:ext>
            </a:extLst>
          </p:cNvPr>
          <p:cNvSpPr>
            <a:spLocks noGrp="1"/>
          </p:cNvSpPr>
          <p:nvPr>
            <p:ph idx="1"/>
          </p:nvPr>
        </p:nvSpPr>
        <p:spPr>
          <a:xfrm>
            <a:off x="628650" y="1463040"/>
            <a:ext cx="7886700" cy="4713923"/>
          </a:xfrm>
        </p:spPr>
        <p:txBody>
          <a:bodyPr>
            <a:normAutofit/>
          </a:bodyPr>
          <a:lstStyle/>
          <a:p>
            <a:r>
              <a:rPr lang="en-AU" sz="2400" b="0" dirty="0"/>
              <a:t>Behaviour of people in community - Factors measured : </a:t>
            </a:r>
          </a:p>
          <a:p>
            <a:pPr marL="457200" indent="-457200">
              <a:buAutoNum type="arabicPeriod"/>
            </a:pPr>
            <a:r>
              <a:rPr lang="en-AU" sz="2400" dirty="0"/>
              <a:t>Bring problem forward</a:t>
            </a:r>
            <a:r>
              <a:rPr lang="en-AU" sz="2400" b="0" dirty="0"/>
              <a:t>: highest if thought legitimate then lawful then effective (performance);</a:t>
            </a:r>
          </a:p>
          <a:p>
            <a:pPr marL="457200" indent="-457200">
              <a:buAutoNum type="arabicPeriod"/>
            </a:pPr>
            <a:r>
              <a:rPr lang="en-AU" sz="2400" dirty="0"/>
              <a:t>Willingness to support system, and;</a:t>
            </a:r>
          </a:p>
          <a:p>
            <a:pPr marL="457200" indent="-457200">
              <a:buAutoNum type="arabicPeriod"/>
            </a:pPr>
            <a:r>
              <a:rPr lang="en-AU" sz="2400" dirty="0"/>
              <a:t>Comply </a:t>
            </a:r>
          </a:p>
          <a:p>
            <a:endParaRPr lang="en-AU" sz="2400" b="0" dirty="0"/>
          </a:p>
          <a:p>
            <a:r>
              <a:rPr lang="en-AU" sz="2400" b="0" dirty="0"/>
              <a:t>What mattered was the court system was perceived as legitimate – whether there was trust in the courts. </a:t>
            </a:r>
          </a:p>
          <a:p>
            <a:r>
              <a:rPr lang="en-AU" sz="2400" b="0" dirty="0"/>
              <a:t>Behaviour ( cooperation and compliance with the law) is driven by legitimacy and this is separate from perceptions of lawful and effective/performance.   </a:t>
            </a:r>
          </a:p>
        </p:txBody>
      </p:sp>
    </p:spTree>
    <p:extLst>
      <p:ext uri="{BB962C8B-B14F-4D97-AF65-F5344CB8AC3E}">
        <p14:creationId xmlns:p14="http://schemas.microsoft.com/office/powerpoint/2010/main" val="86427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429-11E6-4411-909E-A6738CF1526A}"/>
              </a:ext>
            </a:extLst>
          </p:cNvPr>
          <p:cNvSpPr>
            <a:spLocks noGrp="1"/>
          </p:cNvSpPr>
          <p:nvPr>
            <p:ph type="title"/>
          </p:nvPr>
        </p:nvSpPr>
        <p:spPr/>
        <p:txBody>
          <a:bodyPr/>
          <a:lstStyle/>
          <a:p>
            <a:r>
              <a:rPr lang="en-AU" dirty="0"/>
              <a:t>Why are people dissatisfied and discontent with the Court and Tribunal Systems?</a:t>
            </a:r>
          </a:p>
        </p:txBody>
      </p:sp>
      <p:sp>
        <p:nvSpPr>
          <p:cNvPr id="3" name="Content Placeholder 2">
            <a:extLst>
              <a:ext uri="{FF2B5EF4-FFF2-40B4-BE49-F238E27FC236}">
                <a16:creationId xmlns:a16="http://schemas.microsoft.com/office/drawing/2014/main" id="{DDF31635-5E12-41CB-BCEB-72B955E4FCE9}"/>
              </a:ext>
            </a:extLst>
          </p:cNvPr>
          <p:cNvSpPr>
            <a:spLocks noGrp="1"/>
          </p:cNvSpPr>
          <p:nvPr>
            <p:ph idx="1"/>
          </p:nvPr>
        </p:nvSpPr>
        <p:spPr>
          <a:xfrm>
            <a:off x="628650" y="1550504"/>
            <a:ext cx="7886700" cy="4626459"/>
          </a:xfrm>
        </p:spPr>
        <p:txBody>
          <a:bodyPr/>
          <a:lstStyle/>
          <a:p>
            <a:r>
              <a:rPr lang="en-AU" b="0" dirty="0"/>
              <a:t>Research -What shapes people’s views? </a:t>
            </a:r>
          </a:p>
          <a:p>
            <a:r>
              <a:rPr lang="en-AU" b="0" dirty="0"/>
              <a:t>Looked at the tribunal experience and how people felt about the experience: ?win, ?got what they thought they deserved, how case was handled-felt the process was fair as distinct from what the outcome was. </a:t>
            </a:r>
          </a:p>
          <a:p>
            <a:r>
              <a:rPr lang="en-AU" b="0" dirty="0"/>
              <a:t>Findings: </a:t>
            </a:r>
          </a:p>
          <a:p>
            <a:r>
              <a:rPr lang="en-AU" b="0" dirty="0"/>
              <a:t>Procedural justice: people strongly impacted by their views about the process, how their matter was handled </a:t>
            </a:r>
            <a:r>
              <a:rPr lang="en-AU" b="0" u="sng" dirty="0"/>
              <a:t>regardless</a:t>
            </a:r>
            <a:r>
              <a:rPr lang="en-AU" b="0" dirty="0"/>
              <a:t> of outcome. Short term acceptance and long term adherence shaped by process judgement distinct from judgement about outcome. Procedural justice impacts trust in authority of the system</a:t>
            </a:r>
          </a:p>
        </p:txBody>
      </p:sp>
    </p:spTree>
    <p:extLst>
      <p:ext uri="{BB962C8B-B14F-4D97-AF65-F5344CB8AC3E}">
        <p14:creationId xmlns:p14="http://schemas.microsoft.com/office/powerpoint/2010/main" val="15889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ACC5-E8D4-4589-96B8-797B37A58E60}"/>
              </a:ext>
            </a:extLst>
          </p:cNvPr>
          <p:cNvSpPr>
            <a:spLocks noGrp="1"/>
          </p:cNvSpPr>
          <p:nvPr>
            <p:ph type="title"/>
          </p:nvPr>
        </p:nvSpPr>
        <p:spPr/>
        <p:txBody>
          <a:bodyPr/>
          <a:lstStyle/>
          <a:p>
            <a:r>
              <a:rPr lang="en-AU" dirty="0"/>
              <a:t>Procedural Justice</a:t>
            </a:r>
          </a:p>
        </p:txBody>
      </p:sp>
      <p:sp>
        <p:nvSpPr>
          <p:cNvPr id="3" name="Content Placeholder 2">
            <a:extLst>
              <a:ext uri="{FF2B5EF4-FFF2-40B4-BE49-F238E27FC236}">
                <a16:creationId xmlns:a16="http://schemas.microsoft.com/office/drawing/2014/main" id="{2AD9AF56-BD94-4BF4-9168-A29D688921D1}"/>
              </a:ext>
            </a:extLst>
          </p:cNvPr>
          <p:cNvSpPr>
            <a:spLocks noGrp="1"/>
          </p:cNvSpPr>
          <p:nvPr>
            <p:ph idx="1"/>
          </p:nvPr>
        </p:nvSpPr>
        <p:spPr>
          <a:xfrm>
            <a:off x="628650" y="1494845"/>
            <a:ext cx="7886700" cy="4682118"/>
          </a:xfrm>
        </p:spPr>
        <p:txBody>
          <a:bodyPr>
            <a:normAutofit/>
          </a:bodyPr>
          <a:lstStyle/>
          <a:p>
            <a:r>
              <a:rPr lang="en-AU" b="0" dirty="0"/>
              <a:t>-   Works, so should be concerned with it because builds trust and confidence in the system. Not issues like cost, substantive nature of decision that determine confidence in legal system. </a:t>
            </a:r>
          </a:p>
          <a:p>
            <a:pPr marL="342900" indent="-342900">
              <a:buFontTx/>
              <a:buChar char="-"/>
            </a:pPr>
            <a:r>
              <a:rPr lang="en-AU" b="0" dirty="0"/>
              <a:t>What counts is that system made a decision in a fair way. </a:t>
            </a:r>
          </a:p>
          <a:p>
            <a:pPr marL="342900" indent="-342900">
              <a:buFontTx/>
              <a:buChar char="-"/>
            </a:pPr>
            <a:r>
              <a:rPr lang="en-AU" b="0" dirty="0"/>
              <a:t>Procedural fairness matters because it drives legitimacy. Looked at ‘acceptance of decisions’ found procedural fairness was a higher factor than outcome fairness or outcome favourability.</a:t>
            </a:r>
          </a:p>
          <a:p>
            <a:pPr marL="342900" indent="-342900">
              <a:buFontTx/>
              <a:buChar char="-"/>
            </a:pPr>
            <a:r>
              <a:rPr lang="en-AU" b="0" dirty="0"/>
              <a:t>Applies to individual and community perceptions of system legitimacy.</a:t>
            </a:r>
          </a:p>
          <a:p>
            <a:pPr marL="342900" indent="-342900">
              <a:buFontTx/>
              <a:buChar char="-"/>
            </a:pPr>
            <a:r>
              <a:rPr lang="en-AU" b="0" dirty="0"/>
              <a:t>Legitimacy increased with perceptions of procedural fairness.</a:t>
            </a:r>
          </a:p>
          <a:p>
            <a:pPr marL="342900" indent="-342900">
              <a:buFontTx/>
              <a:buChar char="-"/>
            </a:pPr>
            <a:r>
              <a:rPr lang="en-AU" b="0" dirty="0"/>
              <a:t>More willing to comply if perceived as fair procedure.</a:t>
            </a:r>
          </a:p>
        </p:txBody>
      </p:sp>
    </p:spTree>
    <p:extLst>
      <p:ext uri="{BB962C8B-B14F-4D97-AF65-F5344CB8AC3E}">
        <p14:creationId xmlns:p14="http://schemas.microsoft.com/office/powerpoint/2010/main" val="46107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1971-3230-474B-B3BB-8180482584B0}"/>
              </a:ext>
            </a:extLst>
          </p:cNvPr>
          <p:cNvSpPr>
            <a:spLocks noGrp="1"/>
          </p:cNvSpPr>
          <p:nvPr>
            <p:ph type="title"/>
          </p:nvPr>
        </p:nvSpPr>
        <p:spPr/>
        <p:txBody>
          <a:bodyPr/>
          <a:lstStyle/>
          <a:p>
            <a:r>
              <a:rPr lang="en-AU" dirty="0"/>
              <a:t>What is Procedural Justice (fairness)?</a:t>
            </a:r>
          </a:p>
        </p:txBody>
      </p:sp>
      <p:sp>
        <p:nvSpPr>
          <p:cNvPr id="3" name="Content Placeholder 2">
            <a:extLst>
              <a:ext uri="{FF2B5EF4-FFF2-40B4-BE49-F238E27FC236}">
                <a16:creationId xmlns:a16="http://schemas.microsoft.com/office/drawing/2014/main" id="{4BE11345-7E46-4DA8-AEB6-20C46368D220}"/>
              </a:ext>
            </a:extLst>
          </p:cNvPr>
          <p:cNvSpPr>
            <a:spLocks noGrp="1"/>
          </p:cNvSpPr>
          <p:nvPr>
            <p:ph idx="1"/>
          </p:nvPr>
        </p:nvSpPr>
        <p:spPr>
          <a:xfrm>
            <a:off x="628650" y="1391478"/>
            <a:ext cx="7886700" cy="4785485"/>
          </a:xfrm>
        </p:spPr>
        <p:txBody>
          <a:bodyPr/>
          <a:lstStyle/>
          <a:p>
            <a:r>
              <a:rPr lang="en-AU" dirty="0"/>
              <a:t>4 issues/ principles that define</a:t>
            </a:r>
            <a:r>
              <a:rPr lang="en-AU" b="0" dirty="0"/>
              <a:t>:</a:t>
            </a:r>
          </a:p>
          <a:p>
            <a:r>
              <a:rPr lang="en-AU" b="0" dirty="0"/>
              <a:t>Quality of decisions:</a:t>
            </a:r>
          </a:p>
          <a:p>
            <a:r>
              <a:rPr lang="en-AU" b="0" dirty="0"/>
              <a:t>	Allowing a voice before decision</a:t>
            </a:r>
          </a:p>
          <a:p>
            <a:r>
              <a:rPr lang="en-AU" b="0" dirty="0"/>
              <a:t>	Neutrality</a:t>
            </a:r>
          </a:p>
          <a:p>
            <a:r>
              <a:rPr lang="en-AU" b="0" dirty="0"/>
              <a:t>Quality of Treatment</a:t>
            </a:r>
          </a:p>
          <a:p>
            <a:r>
              <a:rPr lang="en-AU" b="0" dirty="0"/>
              <a:t>	Respectful</a:t>
            </a:r>
          </a:p>
          <a:p>
            <a:r>
              <a:rPr lang="en-AU" b="0" dirty="0"/>
              <a:t>	Trustworthiness </a:t>
            </a:r>
          </a:p>
          <a:p>
            <a:r>
              <a:rPr lang="en-AU" b="0" dirty="0"/>
              <a:t>Research findings: these 4 factors matter more than winning or loosing.</a:t>
            </a:r>
          </a:p>
          <a:p>
            <a:r>
              <a:rPr lang="en-AU" b="0" dirty="0"/>
              <a:t>Applies at the individual and community level. Whether trust courts mattered more than substantive justice, timely, cost </a:t>
            </a:r>
          </a:p>
        </p:txBody>
      </p:sp>
    </p:spTree>
    <p:extLst>
      <p:ext uri="{BB962C8B-B14F-4D97-AF65-F5344CB8AC3E}">
        <p14:creationId xmlns:p14="http://schemas.microsoft.com/office/powerpoint/2010/main" val="28819043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9300</TotalTime>
  <Words>3199</Words>
  <Application>Microsoft Office PowerPoint</Application>
  <PresentationFormat>On-screen Show (4:3)</PresentationFormat>
  <Paragraphs>236</Paragraphs>
  <Slides>34</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34</vt:i4>
      </vt:variant>
    </vt:vector>
  </HeadingPairs>
  <TitlesOfParts>
    <vt:vector size="44" baseType="lpstr">
      <vt:lpstr>Arial</vt:lpstr>
      <vt:lpstr>Bradley Hand ITC</vt:lpstr>
      <vt:lpstr>Calibri</vt:lpstr>
      <vt:lpstr>MetaPlusBold-Roman</vt:lpstr>
      <vt:lpstr>MetaPlusBook-Roman</vt:lpstr>
      <vt:lpstr>Custom Design</vt:lpstr>
      <vt:lpstr>Office Theme</vt:lpstr>
      <vt:lpstr>1_Custom Design</vt:lpstr>
      <vt:lpstr>2_Custom Design</vt:lpstr>
      <vt:lpstr>3_Custom Design</vt:lpstr>
      <vt:lpstr>PowerPoint Presentation</vt:lpstr>
      <vt:lpstr>Agenda</vt:lpstr>
      <vt:lpstr>PowerPoint Presentation</vt:lpstr>
      <vt:lpstr>Presentation: Procedural Justice – Why process matters (presentation by Professor Tom Tyler –Yale University)</vt:lpstr>
      <vt:lpstr>Goals of legitimacy and trust in the system </vt:lpstr>
      <vt:lpstr>When measured legitimacy did it matter?</vt:lpstr>
      <vt:lpstr>Why are people dissatisfied and discontent with the Court and Tribunal Systems?</vt:lpstr>
      <vt:lpstr>Procedural Justice</vt:lpstr>
      <vt:lpstr>What is Procedural Justice (fairness)?</vt:lpstr>
      <vt:lpstr>Principles</vt:lpstr>
      <vt:lpstr>Bench card for trial judges – Procedural fairness</vt:lpstr>
      <vt:lpstr>Conclusion</vt:lpstr>
      <vt:lpstr>PowerPoint Presentation</vt:lpstr>
      <vt:lpstr>Topics</vt:lpstr>
      <vt:lpstr>What is the High Conflict Institute</vt:lpstr>
      <vt:lpstr>Topics not covered today:</vt:lpstr>
      <vt:lpstr>What is a high conflict situation?</vt:lpstr>
      <vt:lpstr>What is a high conflict personality</vt:lpstr>
      <vt:lpstr>How to handle these situations</vt:lpstr>
      <vt:lpstr>Assertive approach is best</vt:lpstr>
      <vt:lpstr>What to avoid</vt:lpstr>
      <vt:lpstr>Hearing Structure</vt:lpstr>
      <vt:lpstr>CARS Method</vt:lpstr>
      <vt:lpstr>Practical Examples</vt:lpstr>
      <vt:lpstr>Why is it so important to handle high conflict situations well?</vt:lpstr>
      <vt:lpstr>PowerPoint Presentation</vt:lpstr>
      <vt:lpstr>PowerPoint Presentation</vt:lpstr>
      <vt:lpstr>Example</vt:lpstr>
      <vt:lpstr>Cognitive Reflection test</vt:lpstr>
      <vt:lpstr>Cognitive shortcuts</vt:lpstr>
      <vt:lpstr>Interrupt the intuitive thinking</vt:lpstr>
      <vt:lpstr>Stop and Think  </vt:lpstr>
      <vt:lpstr>Further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Kimberley Kiehne</cp:lastModifiedBy>
  <cp:revision>544</cp:revision>
  <cp:lastPrinted>2018-08-30T06:29:26Z</cp:lastPrinted>
  <dcterms:created xsi:type="dcterms:W3CDTF">2018-07-24T06:16:59Z</dcterms:created>
  <dcterms:modified xsi:type="dcterms:W3CDTF">2022-08-04T05:09:17Z</dcterms:modified>
</cp:coreProperties>
</file>