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5"/>
  </p:notesMasterIdLst>
  <p:sldIdLst>
    <p:sldId id="280" r:id="rId5"/>
    <p:sldId id="297" r:id="rId6"/>
    <p:sldId id="328" r:id="rId7"/>
    <p:sldId id="330" r:id="rId8"/>
    <p:sldId id="331" r:id="rId9"/>
    <p:sldId id="302" r:id="rId10"/>
    <p:sldId id="325" r:id="rId11"/>
    <p:sldId id="315" r:id="rId12"/>
    <p:sldId id="332" r:id="rId13"/>
    <p:sldId id="322" r:id="rId14"/>
    <p:sldId id="312" r:id="rId15"/>
    <p:sldId id="333" r:id="rId16"/>
    <p:sldId id="316" r:id="rId17"/>
    <p:sldId id="308" r:id="rId18"/>
    <p:sldId id="334" r:id="rId19"/>
    <p:sldId id="311" r:id="rId20"/>
    <p:sldId id="335" r:id="rId21"/>
    <p:sldId id="336" r:id="rId22"/>
    <p:sldId id="326" r:id="rId23"/>
    <p:sldId id="306"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7AB2E5-642E-DC4F-9987-8AD58302B682}" name="Danielle Rose" initials="DR" userId="S::drose@easec.com.au::79328a2d-2d84-4e74-9972-fb9c314a27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BF"/>
    <a:srgbClr val="B7328A"/>
    <a:srgbClr val="F3EAF5"/>
    <a:srgbClr val="8B2982"/>
    <a:srgbClr val="442682"/>
    <a:srgbClr val="282A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D5BF5-BD48-4609-BBAC-FEEAC4ADA882}" v="1" dt="2023-11-08T00:45:05.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67" autoAdjust="0"/>
  </p:normalViewPr>
  <p:slideViewPr>
    <p:cSldViewPr snapToGrid="0">
      <p:cViewPr varScale="1">
        <p:scale>
          <a:sx n="74" d="100"/>
          <a:sy n="74" d="100"/>
        </p:scale>
        <p:origin x="18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ne Burrowes" userId="3067a452-e968-49f2-9ed1-fc39f40bcbd1" providerId="ADAL" clId="{0CFD5BF5-BD48-4609-BBAC-FEEAC4ADA882}"/>
    <pc:docChg chg="custSel modSld modNotesMaster">
      <pc:chgData name="Leanne Burrowes" userId="3067a452-e968-49f2-9ed1-fc39f40bcbd1" providerId="ADAL" clId="{0CFD5BF5-BD48-4609-BBAC-FEEAC4ADA882}" dt="2023-11-08T01:21:02.278" v="646" actId="20577"/>
      <pc:docMkLst>
        <pc:docMk/>
      </pc:docMkLst>
      <pc:sldChg chg="modNotesTx">
        <pc:chgData name="Leanne Burrowes" userId="3067a452-e968-49f2-9ed1-fc39f40bcbd1" providerId="ADAL" clId="{0CFD5BF5-BD48-4609-BBAC-FEEAC4ADA882}" dt="2023-11-08T00:01:54.590" v="1" actId="20577"/>
        <pc:sldMkLst>
          <pc:docMk/>
          <pc:sldMk cId="456128351" sldId="315"/>
        </pc:sldMkLst>
      </pc:sldChg>
      <pc:sldChg chg="modNotesTx">
        <pc:chgData name="Leanne Burrowes" userId="3067a452-e968-49f2-9ed1-fc39f40bcbd1" providerId="ADAL" clId="{0CFD5BF5-BD48-4609-BBAC-FEEAC4ADA882}" dt="2023-11-08T01:21:02.278" v="646" actId="20577"/>
        <pc:sldMkLst>
          <pc:docMk/>
          <pc:sldMk cId="663101100" sldId="322"/>
        </pc:sldMkLst>
      </pc:sldChg>
      <pc:sldChg chg="modNotesTx">
        <pc:chgData name="Leanne Burrowes" userId="3067a452-e968-49f2-9ed1-fc39f40bcbd1" providerId="ADAL" clId="{0CFD5BF5-BD48-4609-BBAC-FEEAC4ADA882}" dt="2023-11-08T01:17:31.155" v="626" actId="20577"/>
        <pc:sldMkLst>
          <pc:docMk/>
          <pc:sldMk cId="72901646" sldId="325"/>
        </pc:sldMkLst>
      </pc:sldChg>
      <pc:sldChg chg="modNotesTx">
        <pc:chgData name="Leanne Burrowes" userId="3067a452-e968-49f2-9ed1-fc39f40bcbd1" providerId="ADAL" clId="{0CFD5BF5-BD48-4609-BBAC-FEEAC4ADA882}" dt="2023-11-08T00:52:01.436" v="23" actId="20577"/>
        <pc:sldMkLst>
          <pc:docMk/>
          <pc:sldMk cId="1667502481" sldId="326"/>
        </pc:sldMkLst>
      </pc:sldChg>
      <pc:sldChg chg="modNotesTx">
        <pc:chgData name="Leanne Burrowes" userId="3067a452-e968-49f2-9ed1-fc39f40bcbd1" providerId="ADAL" clId="{0CFD5BF5-BD48-4609-BBAC-FEEAC4ADA882}" dt="2023-11-08T01:02:09.042" v="199" actId="20577"/>
        <pc:sldMkLst>
          <pc:docMk/>
          <pc:sldMk cId="4222038893" sldId="328"/>
        </pc:sldMkLst>
      </pc:sldChg>
      <pc:sldChg chg="modNotesTx">
        <pc:chgData name="Leanne Burrowes" userId="3067a452-e968-49f2-9ed1-fc39f40bcbd1" providerId="ADAL" clId="{0CFD5BF5-BD48-4609-BBAC-FEEAC4ADA882}" dt="2023-11-08T01:16:48.946" v="624" actId="6549"/>
        <pc:sldMkLst>
          <pc:docMk/>
          <pc:sldMk cId="1322637323" sldId="331"/>
        </pc:sldMkLst>
      </pc:sldChg>
      <pc:sldChg chg="modNotesTx">
        <pc:chgData name="Leanne Burrowes" userId="3067a452-e968-49f2-9ed1-fc39f40bcbd1" providerId="ADAL" clId="{0CFD5BF5-BD48-4609-BBAC-FEEAC4ADA882}" dt="2023-11-08T01:19:01.716" v="628" actId="20577"/>
        <pc:sldMkLst>
          <pc:docMk/>
          <pc:sldMk cId="2501430574" sldId="332"/>
        </pc:sldMkLst>
      </pc:sldChg>
      <pc:sldChg chg="modNotesTx">
        <pc:chgData name="Leanne Burrowes" userId="3067a452-e968-49f2-9ed1-fc39f40bcbd1" providerId="ADAL" clId="{0CFD5BF5-BD48-4609-BBAC-FEEAC4ADA882}" dt="2023-11-08T00:30:36.171" v="16" actId="20577"/>
        <pc:sldMkLst>
          <pc:docMk/>
          <pc:sldMk cId="3118293560" sldId="336"/>
        </pc:sldMkLst>
      </pc:sldChg>
    </pc:docChg>
  </pc:docChgLst>
  <pc:docChgLst>
    <pc:chgData name="Ali Hobbs" userId="fc0b5040-e711-4403-8fab-97f9f4c0e299" providerId="ADAL" clId="{4586CE21-319C-4982-8499-DC4D1D8B6016}"/>
    <pc:docChg chg="mod">
      <pc:chgData name="Ali Hobbs" userId="fc0b5040-e711-4403-8fab-97f9f4c0e299" providerId="ADAL" clId="{4586CE21-319C-4982-8499-DC4D1D8B6016}" dt="2023-11-08T01:29:29.901"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55AA1-9442-4B7F-BDBD-BBF083BCED5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F0E9A29-E87B-4290-82BF-C31E057FC73E}">
      <dgm:prSet/>
      <dgm:spPr>
        <a:solidFill>
          <a:srgbClr val="442682"/>
        </a:solidFill>
        <a:ln>
          <a:solidFill>
            <a:srgbClr val="8B2982"/>
          </a:solidFill>
        </a:ln>
      </dgm:spPr>
      <dgm:t>
        <a:bodyPr/>
        <a:lstStyle/>
        <a:p>
          <a:r>
            <a:rPr lang="en-AU" b="1" dirty="0"/>
            <a:t>Burnout</a:t>
          </a:r>
          <a:endParaRPr lang="en-US" b="1" dirty="0"/>
        </a:p>
      </dgm:t>
    </dgm:pt>
    <dgm:pt modelId="{A1318E95-A529-4784-866C-28D9631F302B}" type="parTrans" cxnId="{48C68BB6-2E9F-40C8-AA3C-42BC7429EEF1}">
      <dgm:prSet/>
      <dgm:spPr/>
      <dgm:t>
        <a:bodyPr/>
        <a:lstStyle/>
        <a:p>
          <a:endParaRPr lang="en-US"/>
        </a:p>
      </dgm:t>
    </dgm:pt>
    <dgm:pt modelId="{D8EC02E0-FC65-43CB-99D8-86DBCFCF03AD}" type="sibTrans" cxnId="{48C68BB6-2E9F-40C8-AA3C-42BC7429EEF1}">
      <dgm:prSet/>
      <dgm:spPr/>
      <dgm:t>
        <a:bodyPr/>
        <a:lstStyle/>
        <a:p>
          <a:endParaRPr lang="en-US"/>
        </a:p>
      </dgm:t>
    </dgm:pt>
    <dgm:pt modelId="{B206BCC8-7BD0-4481-AE12-084C2AB9B14D}">
      <dgm:prSet/>
      <dgm:spPr>
        <a:solidFill>
          <a:srgbClr val="8B2982"/>
        </a:solidFill>
        <a:ln>
          <a:solidFill>
            <a:srgbClr val="8B2982"/>
          </a:solidFill>
        </a:ln>
      </dgm:spPr>
      <dgm:t>
        <a:bodyPr/>
        <a:lstStyle/>
        <a:p>
          <a:r>
            <a:rPr lang="en-AU" b="1" dirty="0"/>
            <a:t>Compassion fatigue</a:t>
          </a:r>
          <a:endParaRPr lang="en-US" b="1" dirty="0"/>
        </a:p>
      </dgm:t>
    </dgm:pt>
    <dgm:pt modelId="{3ADB3AFB-3328-4380-A21E-14922E720752}" type="parTrans" cxnId="{A3C30169-8B2B-4DB8-A4E9-A497B5DB4DED}">
      <dgm:prSet/>
      <dgm:spPr/>
      <dgm:t>
        <a:bodyPr/>
        <a:lstStyle/>
        <a:p>
          <a:endParaRPr lang="en-US"/>
        </a:p>
      </dgm:t>
    </dgm:pt>
    <dgm:pt modelId="{EEB28410-1906-4CBC-9C25-3E2788AA85FB}" type="sibTrans" cxnId="{A3C30169-8B2B-4DB8-A4E9-A497B5DB4DED}">
      <dgm:prSet/>
      <dgm:spPr/>
      <dgm:t>
        <a:bodyPr/>
        <a:lstStyle/>
        <a:p>
          <a:endParaRPr lang="en-US"/>
        </a:p>
      </dgm:t>
    </dgm:pt>
    <dgm:pt modelId="{8DB620A4-F9A4-4D66-A8DF-4D971A63343E}">
      <dgm:prSet/>
      <dgm:spPr>
        <a:solidFill>
          <a:srgbClr val="00A9BF"/>
        </a:solidFill>
        <a:ln>
          <a:solidFill>
            <a:srgbClr val="00A9BF"/>
          </a:solidFill>
        </a:ln>
      </dgm:spPr>
      <dgm:t>
        <a:bodyPr/>
        <a:lstStyle/>
        <a:p>
          <a:r>
            <a:rPr lang="en-AU" b="1" dirty="0"/>
            <a:t>Secondary trauma / Indirect trauma</a:t>
          </a:r>
          <a:endParaRPr lang="en-US" b="1" dirty="0"/>
        </a:p>
      </dgm:t>
    </dgm:pt>
    <dgm:pt modelId="{9F8FCCE5-DC48-4497-A3E5-239F34378EC7}" type="parTrans" cxnId="{66C36020-0D4C-4534-9AF8-0B798F2FCD49}">
      <dgm:prSet/>
      <dgm:spPr/>
      <dgm:t>
        <a:bodyPr/>
        <a:lstStyle/>
        <a:p>
          <a:endParaRPr lang="en-US"/>
        </a:p>
      </dgm:t>
    </dgm:pt>
    <dgm:pt modelId="{7A1709CA-55CB-4999-B5A1-AAEBE589A856}" type="sibTrans" cxnId="{66C36020-0D4C-4534-9AF8-0B798F2FCD49}">
      <dgm:prSet/>
      <dgm:spPr/>
      <dgm:t>
        <a:bodyPr/>
        <a:lstStyle/>
        <a:p>
          <a:endParaRPr lang="en-US"/>
        </a:p>
      </dgm:t>
    </dgm:pt>
    <dgm:pt modelId="{7FD8D69E-AE9B-4724-B275-2E9B5583D015}">
      <dgm:prSet/>
      <dgm:spPr>
        <a:solidFill>
          <a:srgbClr val="B7328A"/>
        </a:solidFill>
        <a:ln>
          <a:solidFill>
            <a:srgbClr val="B7328A"/>
          </a:solidFill>
        </a:ln>
      </dgm:spPr>
      <dgm:t>
        <a:bodyPr/>
        <a:lstStyle/>
        <a:p>
          <a:r>
            <a:rPr lang="en-AU" b="1" dirty="0"/>
            <a:t>Vicarious trauma</a:t>
          </a:r>
          <a:endParaRPr lang="en-US" b="1" dirty="0"/>
        </a:p>
      </dgm:t>
    </dgm:pt>
    <dgm:pt modelId="{D3E1B942-CCD6-4E34-90FB-672A442EC07A}" type="parTrans" cxnId="{C1285805-25B8-427B-8E8D-1D4F6924617D}">
      <dgm:prSet/>
      <dgm:spPr/>
      <dgm:t>
        <a:bodyPr/>
        <a:lstStyle/>
        <a:p>
          <a:endParaRPr lang="en-AU"/>
        </a:p>
      </dgm:t>
    </dgm:pt>
    <dgm:pt modelId="{2B46B88B-B44D-410F-A951-EA91C0E3883F}" type="sibTrans" cxnId="{C1285805-25B8-427B-8E8D-1D4F6924617D}">
      <dgm:prSet/>
      <dgm:spPr/>
      <dgm:t>
        <a:bodyPr/>
        <a:lstStyle/>
        <a:p>
          <a:endParaRPr lang="en-AU"/>
        </a:p>
      </dgm:t>
    </dgm:pt>
    <dgm:pt modelId="{231B62D6-1722-452F-B547-961B52E3FC7D}" type="pres">
      <dgm:prSet presAssocID="{A0C55AA1-9442-4B7F-BDBD-BBF083BCED5A}" presName="linear" presStyleCnt="0">
        <dgm:presLayoutVars>
          <dgm:animLvl val="lvl"/>
          <dgm:resizeHandles val="exact"/>
        </dgm:presLayoutVars>
      </dgm:prSet>
      <dgm:spPr/>
    </dgm:pt>
    <dgm:pt modelId="{07419174-5A7D-4135-BA57-9E5CB045457F}" type="pres">
      <dgm:prSet presAssocID="{7F0E9A29-E87B-4290-82BF-C31E057FC73E}" presName="parentText" presStyleLbl="node1" presStyleIdx="0" presStyleCnt="4">
        <dgm:presLayoutVars>
          <dgm:chMax val="0"/>
          <dgm:bulletEnabled val="1"/>
        </dgm:presLayoutVars>
      </dgm:prSet>
      <dgm:spPr/>
    </dgm:pt>
    <dgm:pt modelId="{DB88A117-A381-4C5D-91D9-BD4E6DD13621}" type="pres">
      <dgm:prSet presAssocID="{D8EC02E0-FC65-43CB-99D8-86DBCFCF03AD}" presName="spacer" presStyleCnt="0"/>
      <dgm:spPr/>
    </dgm:pt>
    <dgm:pt modelId="{757F7B42-B461-4309-BD80-936EAE5E8B12}" type="pres">
      <dgm:prSet presAssocID="{B206BCC8-7BD0-4481-AE12-084C2AB9B14D}" presName="parentText" presStyleLbl="node1" presStyleIdx="1" presStyleCnt="4">
        <dgm:presLayoutVars>
          <dgm:chMax val="0"/>
          <dgm:bulletEnabled val="1"/>
        </dgm:presLayoutVars>
      </dgm:prSet>
      <dgm:spPr/>
    </dgm:pt>
    <dgm:pt modelId="{393C0906-067B-4829-85FF-3B088EB59718}" type="pres">
      <dgm:prSet presAssocID="{EEB28410-1906-4CBC-9C25-3E2788AA85FB}" presName="spacer" presStyleCnt="0"/>
      <dgm:spPr/>
    </dgm:pt>
    <dgm:pt modelId="{CAC8888D-80BA-439E-A04C-E84BBEC2C6B8}" type="pres">
      <dgm:prSet presAssocID="{7FD8D69E-AE9B-4724-B275-2E9B5583D015}" presName="parentText" presStyleLbl="node1" presStyleIdx="2" presStyleCnt="4">
        <dgm:presLayoutVars>
          <dgm:chMax val="0"/>
          <dgm:bulletEnabled val="1"/>
        </dgm:presLayoutVars>
      </dgm:prSet>
      <dgm:spPr/>
    </dgm:pt>
    <dgm:pt modelId="{C750CD90-C598-41B0-9CB0-ABB186474C21}" type="pres">
      <dgm:prSet presAssocID="{2B46B88B-B44D-410F-A951-EA91C0E3883F}" presName="spacer" presStyleCnt="0"/>
      <dgm:spPr/>
    </dgm:pt>
    <dgm:pt modelId="{C3AAF00F-1FE2-4E26-98B6-8973722A24F8}" type="pres">
      <dgm:prSet presAssocID="{8DB620A4-F9A4-4D66-A8DF-4D971A63343E}" presName="parentText" presStyleLbl="node1" presStyleIdx="3" presStyleCnt="4">
        <dgm:presLayoutVars>
          <dgm:chMax val="0"/>
          <dgm:bulletEnabled val="1"/>
        </dgm:presLayoutVars>
      </dgm:prSet>
      <dgm:spPr/>
    </dgm:pt>
  </dgm:ptLst>
  <dgm:cxnLst>
    <dgm:cxn modelId="{C1285805-25B8-427B-8E8D-1D4F6924617D}" srcId="{A0C55AA1-9442-4B7F-BDBD-BBF083BCED5A}" destId="{7FD8D69E-AE9B-4724-B275-2E9B5583D015}" srcOrd="2" destOrd="0" parTransId="{D3E1B942-CCD6-4E34-90FB-672A442EC07A}" sibTransId="{2B46B88B-B44D-410F-A951-EA91C0E3883F}"/>
    <dgm:cxn modelId="{66C36020-0D4C-4534-9AF8-0B798F2FCD49}" srcId="{A0C55AA1-9442-4B7F-BDBD-BBF083BCED5A}" destId="{8DB620A4-F9A4-4D66-A8DF-4D971A63343E}" srcOrd="3" destOrd="0" parTransId="{9F8FCCE5-DC48-4497-A3E5-239F34378EC7}" sibTransId="{7A1709CA-55CB-4999-B5A1-AAEBE589A856}"/>
    <dgm:cxn modelId="{4A4BF367-15F5-46FA-A522-B8456AC13F59}" type="presOf" srcId="{A0C55AA1-9442-4B7F-BDBD-BBF083BCED5A}" destId="{231B62D6-1722-452F-B547-961B52E3FC7D}" srcOrd="0" destOrd="0" presId="urn:microsoft.com/office/officeart/2005/8/layout/vList2"/>
    <dgm:cxn modelId="{A3C30169-8B2B-4DB8-A4E9-A497B5DB4DED}" srcId="{A0C55AA1-9442-4B7F-BDBD-BBF083BCED5A}" destId="{B206BCC8-7BD0-4481-AE12-084C2AB9B14D}" srcOrd="1" destOrd="0" parTransId="{3ADB3AFB-3328-4380-A21E-14922E720752}" sibTransId="{EEB28410-1906-4CBC-9C25-3E2788AA85FB}"/>
    <dgm:cxn modelId="{DC01E179-E1A1-4FA2-9879-F0B28986BF44}" type="presOf" srcId="{7FD8D69E-AE9B-4724-B275-2E9B5583D015}" destId="{CAC8888D-80BA-439E-A04C-E84BBEC2C6B8}" srcOrd="0" destOrd="0" presId="urn:microsoft.com/office/officeart/2005/8/layout/vList2"/>
    <dgm:cxn modelId="{B6B2DAA6-49C5-4977-865E-74AF117B297A}" type="presOf" srcId="{8DB620A4-F9A4-4D66-A8DF-4D971A63343E}" destId="{C3AAF00F-1FE2-4E26-98B6-8973722A24F8}" srcOrd="0" destOrd="0" presId="urn:microsoft.com/office/officeart/2005/8/layout/vList2"/>
    <dgm:cxn modelId="{A048B9B5-7FEB-481D-BBCE-3A35623E76F6}" type="presOf" srcId="{B206BCC8-7BD0-4481-AE12-084C2AB9B14D}" destId="{757F7B42-B461-4309-BD80-936EAE5E8B12}" srcOrd="0" destOrd="0" presId="urn:microsoft.com/office/officeart/2005/8/layout/vList2"/>
    <dgm:cxn modelId="{48C68BB6-2E9F-40C8-AA3C-42BC7429EEF1}" srcId="{A0C55AA1-9442-4B7F-BDBD-BBF083BCED5A}" destId="{7F0E9A29-E87B-4290-82BF-C31E057FC73E}" srcOrd="0" destOrd="0" parTransId="{A1318E95-A529-4784-866C-28D9631F302B}" sibTransId="{D8EC02E0-FC65-43CB-99D8-86DBCFCF03AD}"/>
    <dgm:cxn modelId="{ECEB77FE-0D7C-416A-9C93-292282D694C0}" type="presOf" srcId="{7F0E9A29-E87B-4290-82BF-C31E057FC73E}" destId="{07419174-5A7D-4135-BA57-9E5CB045457F}" srcOrd="0" destOrd="0" presId="urn:microsoft.com/office/officeart/2005/8/layout/vList2"/>
    <dgm:cxn modelId="{D2CD2D40-9D05-4B9F-971C-C7585679FDF5}" type="presParOf" srcId="{231B62D6-1722-452F-B547-961B52E3FC7D}" destId="{07419174-5A7D-4135-BA57-9E5CB045457F}" srcOrd="0" destOrd="0" presId="urn:microsoft.com/office/officeart/2005/8/layout/vList2"/>
    <dgm:cxn modelId="{72DF2E9C-23C9-4AE4-A185-E6B94CACA379}" type="presParOf" srcId="{231B62D6-1722-452F-B547-961B52E3FC7D}" destId="{DB88A117-A381-4C5D-91D9-BD4E6DD13621}" srcOrd="1" destOrd="0" presId="urn:microsoft.com/office/officeart/2005/8/layout/vList2"/>
    <dgm:cxn modelId="{7EFB437E-6321-46F0-83A7-3FED90BBCAE7}" type="presParOf" srcId="{231B62D6-1722-452F-B547-961B52E3FC7D}" destId="{757F7B42-B461-4309-BD80-936EAE5E8B12}" srcOrd="2" destOrd="0" presId="urn:microsoft.com/office/officeart/2005/8/layout/vList2"/>
    <dgm:cxn modelId="{FFE5CE93-51D2-46EF-B402-ABE1DE6587A2}" type="presParOf" srcId="{231B62D6-1722-452F-B547-961B52E3FC7D}" destId="{393C0906-067B-4829-85FF-3B088EB59718}" srcOrd="3" destOrd="0" presId="urn:microsoft.com/office/officeart/2005/8/layout/vList2"/>
    <dgm:cxn modelId="{6B0BC9F1-A439-4867-9FE6-8B244A10A97C}" type="presParOf" srcId="{231B62D6-1722-452F-B547-961B52E3FC7D}" destId="{CAC8888D-80BA-439E-A04C-E84BBEC2C6B8}" srcOrd="4" destOrd="0" presId="urn:microsoft.com/office/officeart/2005/8/layout/vList2"/>
    <dgm:cxn modelId="{B7BFC626-7B76-403B-98FA-6D6F2A433ACB}" type="presParOf" srcId="{231B62D6-1722-452F-B547-961B52E3FC7D}" destId="{C750CD90-C598-41B0-9CB0-ABB186474C21}" srcOrd="5" destOrd="0" presId="urn:microsoft.com/office/officeart/2005/8/layout/vList2"/>
    <dgm:cxn modelId="{6CAFEE0D-99F5-4AD4-BC65-5DED9D3D2294}" type="presParOf" srcId="{231B62D6-1722-452F-B547-961B52E3FC7D}" destId="{C3AAF00F-1FE2-4E26-98B6-8973722A24F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07F4CAE-92BF-44CF-9051-B4D11B6FF6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6BC1F11-204B-4524-A383-C688E77D817D}">
      <dgm:prSet/>
      <dgm:spPr>
        <a:solidFill>
          <a:srgbClr val="00A9BF"/>
        </a:solidFill>
        <a:ln>
          <a:solidFill>
            <a:srgbClr val="00A9BF"/>
          </a:solidFill>
        </a:ln>
      </dgm:spPr>
      <dgm:t>
        <a:bodyPr/>
        <a:lstStyle/>
        <a:p>
          <a:r>
            <a:rPr lang="en-AU" b="1" u="none" dirty="0"/>
            <a:t>Physical</a:t>
          </a:r>
          <a:endParaRPr lang="en-US" b="1" u="none" dirty="0"/>
        </a:p>
      </dgm:t>
    </dgm:pt>
    <dgm:pt modelId="{A077B9A6-6919-4252-A0CA-7E0B7B99E5DC}" type="parTrans" cxnId="{25D8D942-FDAE-4204-BEF9-9ACBF923F1BD}">
      <dgm:prSet/>
      <dgm:spPr/>
      <dgm:t>
        <a:bodyPr/>
        <a:lstStyle/>
        <a:p>
          <a:endParaRPr lang="en-US"/>
        </a:p>
      </dgm:t>
    </dgm:pt>
    <dgm:pt modelId="{97E7BBE2-8772-4865-A689-43B341501A7F}" type="sibTrans" cxnId="{25D8D942-FDAE-4204-BEF9-9ACBF923F1BD}">
      <dgm:prSet/>
      <dgm:spPr/>
      <dgm:t>
        <a:bodyPr/>
        <a:lstStyle/>
        <a:p>
          <a:endParaRPr lang="en-US"/>
        </a:p>
      </dgm:t>
    </dgm:pt>
    <dgm:pt modelId="{C98027A8-F268-46B3-B8CF-A9D3D3671D45}">
      <dgm:prSet/>
      <dgm:spPr>
        <a:solidFill>
          <a:srgbClr val="00A9BF"/>
        </a:solidFill>
        <a:ln>
          <a:solidFill>
            <a:srgbClr val="00A9BF"/>
          </a:solidFill>
        </a:ln>
      </dgm:spPr>
      <dgm:t>
        <a:bodyPr/>
        <a:lstStyle/>
        <a:p>
          <a:r>
            <a:rPr lang="en-AU" dirty="0"/>
            <a:t>Regular medical care</a:t>
          </a:r>
          <a:endParaRPr lang="en-US" dirty="0"/>
        </a:p>
      </dgm:t>
    </dgm:pt>
    <dgm:pt modelId="{B67854EE-831B-43A8-8DDE-245D26BBFE7C}" type="parTrans" cxnId="{8591F27D-1FD9-4818-9518-85D153801A96}">
      <dgm:prSet/>
      <dgm:spPr/>
      <dgm:t>
        <a:bodyPr/>
        <a:lstStyle/>
        <a:p>
          <a:endParaRPr lang="en-US"/>
        </a:p>
      </dgm:t>
    </dgm:pt>
    <dgm:pt modelId="{61C13081-698E-44EC-9AD0-4CC1FE480216}" type="sibTrans" cxnId="{8591F27D-1FD9-4818-9518-85D153801A96}">
      <dgm:prSet/>
      <dgm:spPr/>
      <dgm:t>
        <a:bodyPr/>
        <a:lstStyle/>
        <a:p>
          <a:endParaRPr lang="en-US"/>
        </a:p>
      </dgm:t>
    </dgm:pt>
    <dgm:pt modelId="{240E6AE1-2F14-42B7-B8CC-C78C591408E0}">
      <dgm:prSet/>
      <dgm:spPr>
        <a:solidFill>
          <a:srgbClr val="00A9BF"/>
        </a:solidFill>
        <a:ln>
          <a:solidFill>
            <a:srgbClr val="00A9BF"/>
          </a:solidFill>
        </a:ln>
      </dgm:spPr>
      <dgm:t>
        <a:bodyPr/>
        <a:lstStyle/>
        <a:p>
          <a:r>
            <a:rPr lang="en-AU" dirty="0"/>
            <a:t>Eat healthy</a:t>
          </a:r>
          <a:endParaRPr lang="en-US" dirty="0"/>
        </a:p>
      </dgm:t>
    </dgm:pt>
    <dgm:pt modelId="{203A3C87-F108-49A3-B7A5-EC48B7A509C5}" type="parTrans" cxnId="{E63C8189-A1E1-4A21-A37C-4C049E348799}">
      <dgm:prSet/>
      <dgm:spPr/>
      <dgm:t>
        <a:bodyPr/>
        <a:lstStyle/>
        <a:p>
          <a:endParaRPr lang="en-US"/>
        </a:p>
      </dgm:t>
    </dgm:pt>
    <dgm:pt modelId="{78B35D84-2F5E-4A1C-9E10-83F6B066DCC1}" type="sibTrans" cxnId="{E63C8189-A1E1-4A21-A37C-4C049E348799}">
      <dgm:prSet/>
      <dgm:spPr/>
      <dgm:t>
        <a:bodyPr/>
        <a:lstStyle/>
        <a:p>
          <a:endParaRPr lang="en-US"/>
        </a:p>
      </dgm:t>
    </dgm:pt>
    <dgm:pt modelId="{9C217F32-9E60-40B8-A16E-16A84A12184F}">
      <dgm:prSet/>
      <dgm:spPr>
        <a:solidFill>
          <a:srgbClr val="00A9BF"/>
        </a:solidFill>
        <a:ln>
          <a:solidFill>
            <a:srgbClr val="00A9BF"/>
          </a:solidFill>
        </a:ln>
      </dgm:spPr>
      <dgm:t>
        <a:bodyPr/>
        <a:lstStyle/>
        <a:p>
          <a:r>
            <a:rPr lang="en-AU" dirty="0"/>
            <a:t>Regular sleep</a:t>
          </a:r>
          <a:endParaRPr lang="en-US" dirty="0"/>
        </a:p>
      </dgm:t>
    </dgm:pt>
    <dgm:pt modelId="{1BF1C1DA-397B-4557-A2B9-3747D888B73B}" type="parTrans" cxnId="{D3BCD0E6-45D9-43D6-80C3-BE28D92A1C1D}">
      <dgm:prSet/>
      <dgm:spPr/>
      <dgm:t>
        <a:bodyPr/>
        <a:lstStyle/>
        <a:p>
          <a:endParaRPr lang="en-US"/>
        </a:p>
      </dgm:t>
    </dgm:pt>
    <dgm:pt modelId="{E95C9C22-F72B-424B-B049-D73FF5BB8E20}" type="sibTrans" cxnId="{D3BCD0E6-45D9-43D6-80C3-BE28D92A1C1D}">
      <dgm:prSet/>
      <dgm:spPr/>
      <dgm:t>
        <a:bodyPr/>
        <a:lstStyle/>
        <a:p>
          <a:endParaRPr lang="en-US"/>
        </a:p>
      </dgm:t>
    </dgm:pt>
    <dgm:pt modelId="{0880F92E-DD66-40B2-AAF6-67E4895C5161}">
      <dgm:prSet/>
      <dgm:spPr>
        <a:solidFill>
          <a:srgbClr val="00A9BF"/>
        </a:solidFill>
        <a:ln>
          <a:solidFill>
            <a:srgbClr val="00A9BF"/>
          </a:solidFill>
        </a:ln>
      </dgm:spPr>
      <dgm:t>
        <a:bodyPr/>
        <a:lstStyle/>
        <a:p>
          <a:r>
            <a:rPr lang="en-AU" dirty="0"/>
            <a:t>Exercise</a:t>
          </a:r>
          <a:endParaRPr lang="en-US" dirty="0"/>
        </a:p>
      </dgm:t>
    </dgm:pt>
    <dgm:pt modelId="{4CBFFA5A-35BA-42AF-AFE4-86853ADB4194}" type="parTrans" cxnId="{D10C5226-FF97-4348-9739-E51A0D545914}">
      <dgm:prSet/>
      <dgm:spPr/>
      <dgm:t>
        <a:bodyPr/>
        <a:lstStyle/>
        <a:p>
          <a:endParaRPr lang="en-US"/>
        </a:p>
      </dgm:t>
    </dgm:pt>
    <dgm:pt modelId="{79BED25E-0457-4AC3-8DAF-BDDF734E5B2C}" type="sibTrans" cxnId="{D10C5226-FF97-4348-9739-E51A0D545914}">
      <dgm:prSet/>
      <dgm:spPr/>
      <dgm:t>
        <a:bodyPr/>
        <a:lstStyle/>
        <a:p>
          <a:endParaRPr lang="en-US"/>
        </a:p>
      </dgm:t>
    </dgm:pt>
    <dgm:pt modelId="{5A1AB2B0-2ADF-4A2E-8143-35D5DF083482}">
      <dgm:prSet/>
      <dgm:spPr>
        <a:solidFill>
          <a:srgbClr val="00A9BF"/>
        </a:solidFill>
        <a:ln>
          <a:solidFill>
            <a:srgbClr val="00A9BF"/>
          </a:solidFill>
        </a:ln>
      </dgm:spPr>
      <dgm:t>
        <a:bodyPr/>
        <a:lstStyle/>
        <a:p>
          <a:r>
            <a:rPr lang="en-AU" dirty="0"/>
            <a:t>Get a massage</a:t>
          </a:r>
          <a:endParaRPr lang="en-US" dirty="0"/>
        </a:p>
      </dgm:t>
    </dgm:pt>
    <dgm:pt modelId="{F89C70AE-AFF5-411D-8A14-45DED77308C9}" type="parTrans" cxnId="{ADBC6173-057B-4436-BC5D-9B442D220B69}">
      <dgm:prSet/>
      <dgm:spPr/>
      <dgm:t>
        <a:bodyPr/>
        <a:lstStyle/>
        <a:p>
          <a:endParaRPr lang="en-US"/>
        </a:p>
      </dgm:t>
    </dgm:pt>
    <dgm:pt modelId="{461240FA-EE66-4C4F-BE8F-442078F4C6DE}" type="sibTrans" cxnId="{ADBC6173-057B-4436-BC5D-9B442D220B69}">
      <dgm:prSet/>
      <dgm:spPr/>
      <dgm:t>
        <a:bodyPr/>
        <a:lstStyle/>
        <a:p>
          <a:endParaRPr lang="en-US"/>
        </a:p>
      </dgm:t>
    </dgm:pt>
    <dgm:pt modelId="{A356BED4-22DB-4FFF-B49A-4698981C17D0}">
      <dgm:prSet/>
      <dgm:spPr>
        <a:solidFill>
          <a:srgbClr val="00A9BF"/>
        </a:solidFill>
        <a:ln>
          <a:solidFill>
            <a:srgbClr val="00A9BF"/>
          </a:solidFill>
        </a:ln>
      </dgm:spPr>
      <dgm:t>
        <a:bodyPr/>
        <a:lstStyle/>
        <a:p>
          <a:r>
            <a:rPr lang="en-AU" dirty="0"/>
            <a:t>Physical connectiveness with others – for example hug it out</a:t>
          </a:r>
          <a:endParaRPr lang="en-US" dirty="0"/>
        </a:p>
      </dgm:t>
    </dgm:pt>
    <dgm:pt modelId="{0D2D3FB1-7293-4BE7-A7BA-68F686B94557}" type="parTrans" cxnId="{C3B7CBEC-B264-4950-8FD4-FEA60FC2EE34}">
      <dgm:prSet/>
      <dgm:spPr/>
      <dgm:t>
        <a:bodyPr/>
        <a:lstStyle/>
        <a:p>
          <a:endParaRPr lang="en-US"/>
        </a:p>
      </dgm:t>
    </dgm:pt>
    <dgm:pt modelId="{8AF0851C-53C0-47D1-BDD6-9DC48EC51E34}" type="sibTrans" cxnId="{C3B7CBEC-B264-4950-8FD4-FEA60FC2EE34}">
      <dgm:prSet/>
      <dgm:spPr/>
      <dgm:t>
        <a:bodyPr/>
        <a:lstStyle/>
        <a:p>
          <a:endParaRPr lang="en-US"/>
        </a:p>
      </dgm:t>
    </dgm:pt>
    <dgm:pt modelId="{798B97D9-7D49-4C6F-9346-D936F319AA49}">
      <dgm:prSet/>
      <dgm:spPr>
        <a:solidFill>
          <a:srgbClr val="B7328A"/>
        </a:solidFill>
        <a:ln>
          <a:solidFill>
            <a:srgbClr val="B7328A"/>
          </a:solidFill>
        </a:ln>
      </dgm:spPr>
      <dgm:t>
        <a:bodyPr/>
        <a:lstStyle/>
        <a:p>
          <a:r>
            <a:rPr lang="en-AU" b="1" u="none" dirty="0"/>
            <a:t>Psychological</a:t>
          </a:r>
          <a:endParaRPr lang="en-US" b="1" u="none" dirty="0"/>
        </a:p>
      </dgm:t>
    </dgm:pt>
    <dgm:pt modelId="{E52DBC55-F8F4-45F3-9A3D-E3BB77F6A1FA}" type="parTrans" cxnId="{41966594-D904-4408-A4DC-A8A146A64BA0}">
      <dgm:prSet/>
      <dgm:spPr/>
      <dgm:t>
        <a:bodyPr/>
        <a:lstStyle/>
        <a:p>
          <a:endParaRPr lang="en-US"/>
        </a:p>
      </dgm:t>
    </dgm:pt>
    <dgm:pt modelId="{66326947-04BF-4A47-90CF-E4B315D89FC4}" type="sibTrans" cxnId="{41966594-D904-4408-A4DC-A8A146A64BA0}">
      <dgm:prSet/>
      <dgm:spPr/>
      <dgm:t>
        <a:bodyPr/>
        <a:lstStyle/>
        <a:p>
          <a:endParaRPr lang="en-US"/>
        </a:p>
      </dgm:t>
    </dgm:pt>
    <dgm:pt modelId="{0E70FC52-594F-420D-AE50-45FBCA8A7981}">
      <dgm:prSet/>
      <dgm:spPr>
        <a:solidFill>
          <a:srgbClr val="B7328A"/>
        </a:solidFill>
        <a:ln>
          <a:solidFill>
            <a:srgbClr val="B7328A"/>
          </a:solidFill>
        </a:ln>
      </dgm:spPr>
      <dgm:t>
        <a:bodyPr/>
        <a:lstStyle/>
        <a:p>
          <a:r>
            <a:rPr lang="en-AU" dirty="0"/>
            <a:t>Take time for self-reflection</a:t>
          </a:r>
          <a:endParaRPr lang="en-US" dirty="0"/>
        </a:p>
      </dgm:t>
    </dgm:pt>
    <dgm:pt modelId="{2C62A691-BA46-4009-9BFB-A8D317A05D90}" type="parTrans" cxnId="{9CD55A21-0585-4C4E-8F26-4C74D50CDDA7}">
      <dgm:prSet/>
      <dgm:spPr/>
      <dgm:t>
        <a:bodyPr/>
        <a:lstStyle/>
        <a:p>
          <a:endParaRPr lang="en-US"/>
        </a:p>
      </dgm:t>
    </dgm:pt>
    <dgm:pt modelId="{D6BACC96-C6EF-45FB-8D33-4C0A3A150C02}" type="sibTrans" cxnId="{9CD55A21-0585-4C4E-8F26-4C74D50CDDA7}">
      <dgm:prSet/>
      <dgm:spPr/>
      <dgm:t>
        <a:bodyPr/>
        <a:lstStyle/>
        <a:p>
          <a:endParaRPr lang="en-US"/>
        </a:p>
      </dgm:t>
    </dgm:pt>
    <dgm:pt modelId="{DB5357CD-461A-44E9-842F-9B174AA8F037}">
      <dgm:prSet/>
      <dgm:spPr>
        <a:solidFill>
          <a:srgbClr val="B7328A"/>
        </a:solidFill>
        <a:ln>
          <a:solidFill>
            <a:srgbClr val="B7328A"/>
          </a:solidFill>
        </a:ln>
      </dgm:spPr>
      <dgm:t>
        <a:bodyPr/>
        <a:lstStyle/>
        <a:p>
          <a:r>
            <a:rPr lang="en-AU" dirty="0"/>
            <a:t>Participate in group therapy or counselling</a:t>
          </a:r>
          <a:endParaRPr lang="en-US" dirty="0"/>
        </a:p>
      </dgm:t>
    </dgm:pt>
    <dgm:pt modelId="{6C79109B-2AFE-4DD7-B732-5ED0802B4159}" type="parTrans" cxnId="{23547E76-E08C-4C72-85C4-1C9A263B8F93}">
      <dgm:prSet/>
      <dgm:spPr/>
      <dgm:t>
        <a:bodyPr/>
        <a:lstStyle/>
        <a:p>
          <a:endParaRPr lang="en-US"/>
        </a:p>
      </dgm:t>
    </dgm:pt>
    <dgm:pt modelId="{34541552-5335-491C-A194-17F86E2489AE}" type="sibTrans" cxnId="{23547E76-E08C-4C72-85C4-1C9A263B8F93}">
      <dgm:prSet/>
      <dgm:spPr/>
      <dgm:t>
        <a:bodyPr/>
        <a:lstStyle/>
        <a:p>
          <a:endParaRPr lang="en-US"/>
        </a:p>
      </dgm:t>
    </dgm:pt>
    <dgm:pt modelId="{D9B57142-34B2-47FB-8279-FE132D882ACE}">
      <dgm:prSet/>
      <dgm:spPr>
        <a:solidFill>
          <a:srgbClr val="B7328A"/>
        </a:solidFill>
        <a:ln>
          <a:solidFill>
            <a:srgbClr val="B7328A"/>
          </a:solidFill>
        </a:ln>
      </dgm:spPr>
      <dgm:t>
        <a:bodyPr/>
        <a:lstStyle/>
        <a:p>
          <a:r>
            <a:rPr lang="en-AU" dirty="0"/>
            <a:t>Meditation</a:t>
          </a:r>
          <a:endParaRPr lang="en-US" dirty="0"/>
        </a:p>
      </dgm:t>
    </dgm:pt>
    <dgm:pt modelId="{75A1972E-B4C1-41E3-8179-749A9D5BB744}" type="parTrans" cxnId="{E17F0A5D-726E-48EF-94A3-4D145AB8C2E2}">
      <dgm:prSet/>
      <dgm:spPr/>
      <dgm:t>
        <a:bodyPr/>
        <a:lstStyle/>
        <a:p>
          <a:endParaRPr lang="en-US"/>
        </a:p>
      </dgm:t>
    </dgm:pt>
    <dgm:pt modelId="{12CC528E-402D-45C1-9F19-BDCAD0EB149D}" type="sibTrans" cxnId="{E17F0A5D-726E-48EF-94A3-4D145AB8C2E2}">
      <dgm:prSet/>
      <dgm:spPr/>
      <dgm:t>
        <a:bodyPr/>
        <a:lstStyle/>
        <a:p>
          <a:endParaRPr lang="en-US"/>
        </a:p>
      </dgm:t>
    </dgm:pt>
    <dgm:pt modelId="{E124A272-853C-433C-84AE-3B081503C479}">
      <dgm:prSet/>
      <dgm:spPr>
        <a:solidFill>
          <a:srgbClr val="B7328A"/>
        </a:solidFill>
        <a:ln>
          <a:solidFill>
            <a:srgbClr val="B7328A"/>
          </a:solidFill>
        </a:ln>
      </dgm:spPr>
      <dgm:t>
        <a:bodyPr/>
        <a:lstStyle/>
        <a:p>
          <a:r>
            <a:rPr lang="en-AU" dirty="0"/>
            <a:t>Keep a journal</a:t>
          </a:r>
          <a:endParaRPr lang="en-US" dirty="0"/>
        </a:p>
      </dgm:t>
    </dgm:pt>
    <dgm:pt modelId="{1C93928B-4ADD-4039-9698-B3E37B0316DF}" type="parTrans" cxnId="{69E9065B-93F4-4841-B358-25A9920D3E56}">
      <dgm:prSet/>
      <dgm:spPr/>
      <dgm:t>
        <a:bodyPr/>
        <a:lstStyle/>
        <a:p>
          <a:endParaRPr lang="en-US"/>
        </a:p>
      </dgm:t>
    </dgm:pt>
    <dgm:pt modelId="{24FD2B0D-CFBB-4CD9-A474-078F0952E1F3}" type="sibTrans" cxnId="{69E9065B-93F4-4841-B358-25A9920D3E56}">
      <dgm:prSet/>
      <dgm:spPr/>
      <dgm:t>
        <a:bodyPr/>
        <a:lstStyle/>
        <a:p>
          <a:endParaRPr lang="en-US"/>
        </a:p>
      </dgm:t>
    </dgm:pt>
    <dgm:pt modelId="{97FB90DC-1007-46E4-96FC-FBE1EA9B8A8F}">
      <dgm:prSet/>
      <dgm:spPr>
        <a:solidFill>
          <a:srgbClr val="B7328A"/>
        </a:solidFill>
        <a:ln>
          <a:solidFill>
            <a:srgbClr val="B7328A"/>
          </a:solidFill>
        </a:ln>
      </dgm:spPr>
      <dgm:t>
        <a:bodyPr/>
        <a:lstStyle/>
        <a:p>
          <a:r>
            <a:rPr lang="en-AU" dirty="0"/>
            <a:t>Be creative</a:t>
          </a:r>
          <a:endParaRPr lang="en-US" dirty="0"/>
        </a:p>
      </dgm:t>
    </dgm:pt>
    <dgm:pt modelId="{9D414EEC-6545-42DC-901B-532FB2FB7413}" type="parTrans" cxnId="{4C8AEC0C-5322-4A3A-9C5D-8BE424FADCAB}">
      <dgm:prSet/>
      <dgm:spPr/>
      <dgm:t>
        <a:bodyPr/>
        <a:lstStyle/>
        <a:p>
          <a:endParaRPr lang="en-US"/>
        </a:p>
      </dgm:t>
    </dgm:pt>
    <dgm:pt modelId="{F753A471-9EED-49CC-B3FA-C189514B2EF3}" type="sibTrans" cxnId="{4C8AEC0C-5322-4A3A-9C5D-8BE424FADCAB}">
      <dgm:prSet/>
      <dgm:spPr/>
      <dgm:t>
        <a:bodyPr/>
        <a:lstStyle/>
        <a:p>
          <a:endParaRPr lang="en-US"/>
        </a:p>
      </dgm:t>
    </dgm:pt>
    <dgm:pt modelId="{9AC68699-2B84-4BCC-872B-4DC074DC9AF6}">
      <dgm:prSet/>
      <dgm:spPr>
        <a:solidFill>
          <a:srgbClr val="B7328A"/>
        </a:solidFill>
        <a:ln>
          <a:solidFill>
            <a:srgbClr val="B7328A"/>
          </a:solidFill>
        </a:ln>
      </dgm:spPr>
      <dgm:t>
        <a:bodyPr/>
        <a:lstStyle/>
        <a:p>
          <a:r>
            <a:rPr lang="en-AU" dirty="0"/>
            <a:t>Join a support group </a:t>
          </a:r>
          <a:endParaRPr lang="en-US" dirty="0"/>
        </a:p>
      </dgm:t>
    </dgm:pt>
    <dgm:pt modelId="{957A8249-79C4-4DF4-B26C-FF1140080015}" type="parTrans" cxnId="{0CD8ED03-D05A-4755-8A67-3B4B534887FD}">
      <dgm:prSet/>
      <dgm:spPr/>
      <dgm:t>
        <a:bodyPr/>
        <a:lstStyle/>
        <a:p>
          <a:endParaRPr lang="en-US"/>
        </a:p>
      </dgm:t>
    </dgm:pt>
    <dgm:pt modelId="{82586205-0B07-41CF-ADBE-88CEF2885D0C}" type="sibTrans" cxnId="{0CD8ED03-D05A-4755-8A67-3B4B534887FD}">
      <dgm:prSet/>
      <dgm:spPr/>
      <dgm:t>
        <a:bodyPr/>
        <a:lstStyle/>
        <a:p>
          <a:endParaRPr lang="en-US"/>
        </a:p>
      </dgm:t>
    </dgm:pt>
    <dgm:pt modelId="{18276A18-5FEF-4B03-908F-0400130AA1C8}">
      <dgm:prSet/>
      <dgm:spPr>
        <a:solidFill>
          <a:srgbClr val="B7328A"/>
        </a:solidFill>
        <a:ln>
          <a:solidFill>
            <a:srgbClr val="B7328A"/>
          </a:solidFill>
        </a:ln>
      </dgm:spPr>
      <dgm:t>
        <a:bodyPr/>
        <a:lstStyle/>
        <a:p>
          <a:r>
            <a:rPr lang="en-AU" dirty="0"/>
            <a:t>Listen to podcasts or music of positive messages</a:t>
          </a:r>
          <a:endParaRPr lang="en-US" dirty="0"/>
        </a:p>
      </dgm:t>
    </dgm:pt>
    <dgm:pt modelId="{B3CEF5CF-B779-470D-8213-4655509BD182}" type="parTrans" cxnId="{BF21480A-2CBF-4F7B-B238-4099AC7A0BA1}">
      <dgm:prSet/>
      <dgm:spPr/>
      <dgm:t>
        <a:bodyPr/>
        <a:lstStyle/>
        <a:p>
          <a:endParaRPr lang="en-US"/>
        </a:p>
      </dgm:t>
    </dgm:pt>
    <dgm:pt modelId="{1DFFAF79-C893-4D43-B4C7-3AB16301EF91}" type="sibTrans" cxnId="{BF21480A-2CBF-4F7B-B238-4099AC7A0BA1}">
      <dgm:prSet/>
      <dgm:spPr/>
      <dgm:t>
        <a:bodyPr/>
        <a:lstStyle/>
        <a:p>
          <a:endParaRPr lang="en-US"/>
        </a:p>
      </dgm:t>
    </dgm:pt>
    <dgm:pt modelId="{D6D1F6F0-F94E-4DE5-85CF-6F88CD45D845}">
      <dgm:prSet/>
      <dgm:spPr>
        <a:solidFill>
          <a:srgbClr val="B7328A"/>
        </a:solidFill>
        <a:ln>
          <a:solidFill>
            <a:srgbClr val="B7328A"/>
          </a:solidFill>
        </a:ln>
      </dgm:spPr>
      <dgm:t>
        <a:bodyPr/>
        <a:lstStyle/>
        <a:p>
          <a:r>
            <a:rPr lang="en-US" dirty="0"/>
            <a:t>Mindfulness</a:t>
          </a:r>
        </a:p>
      </dgm:t>
    </dgm:pt>
    <dgm:pt modelId="{46495ADB-B8FF-42E0-BB2C-7A94D0BDCDB0}" type="parTrans" cxnId="{3B7538A1-D6E5-4429-8038-C22E5B39ADA0}">
      <dgm:prSet/>
      <dgm:spPr/>
      <dgm:t>
        <a:bodyPr/>
        <a:lstStyle/>
        <a:p>
          <a:endParaRPr lang="en-AU"/>
        </a:p>
      </dgm:t>
    </dgm:pt>
    <dgm:pt modelId="{20781716-18E3-498F-8E2D-8FCD4C06A2A2}" type="sibTrans" cxnId="{3B7538A1-D6E5-4429-8038-C22E5B39ADA0}">
      <dgm:prSet/>
      <dgm:spPr/>
      <dgm:t>
        <a:bodyPr/>
        <a:lstStyle/>
        <a:p>
          <a:endParaRPr lang="en-AU"/>
        </a:p>
      </dgm:t>
    </dgm:pt>
    <dgm:pt modelId="{9284A53C-53E6-4631-97FA-F53291463CF2}" type="pres">
      <dgm:prSet presAssocID="{707F4CAE-92BF-44CF-9051-B4D11B6FF6E3}" presName="diagram" presStyleCnt="0">
        <dgm:presLayoutVars>
          <dgm:dir/>
          <dgm:resizeHandles val="exact"/>
        </dgm:presLayoutVars>
      </dgm:prSet>
      <dgm:spPr/>
    </dgm:pt>
    <dgm:pt modelId="{BDA54814-CC7B-4912-9DC4-6DD3818B0A93}" type="pres">
      <dgm:prSet presAssocID="{56BC1F11-204B-4524-A383-C688E77D817D}" presName="node" presStyleLbl="node1" presStyleIdx="0" presStyleCnt="2">
        <dgm:presLayoutVars>
          <dgm:bulletEnabled val="1"/>
        </dgm:presLayoutVars>
      </dgm:prSet>
      <dgm:spPr/>
    </dgm:pt>
    <dgm:pt modelId="{18CCB557-B236-4E47-809A-61BBF06FFDA3}" type="pres">
      <dgm:prSet presAssocID="{97E7BBE2-8772-4865-A689-43B341501A7F}" presName="sibTrans" presStyleCnt="0"/>
      <dgm:spPr/>
    </dgm:pt>
    <dgm:pt modelId="{47AE8E16-709F-46F0-8E59-80A7F1092C6F}" type="pres">
      <dgm:prSet presAssocID="{798B97D9-7D49-4C6F-9346-D936F319AA49}" presName="node" presStyleLbl="node1" presStyleIdx="1" presStyleCnt="2" custLinFactNeighborX="-255" custLinFactNeighborY="-12591">
        <dgm:presLayoutVars>
          <dgm:bulletEnabled val="1"/>
        </dgm:presLayoutVars>
      </dgm:prSet>
      <dgm:spPr/>
    </dgm:pt>
  </dgm:ptLst>
  <dgm:cxnLst>
    <dgm:cxn modelId="{0CD8ED03-D05A-4755-8A67-3B4B534887FD}" srcId="{798B97D9-7D49-4C6F-9346-D936F319AA49}" destId="{9AC68699-2B84-4BCC-872B-4DC074DC9AF6}" srcOrd="6" destOrd="0" parTransId="{957A8249-79C4-4DF4-B26C-FF1140080015}" sibTransId="{82586205-0B07-41CF-ADBE-88CEF2885D0C}"/>
    <dgm:cxn modelId="{BF21480A-2CBF-4F7B-B238-4099AC7A0BA1}" srcId="{798B97D9-7D49-4C6F-9346-D936F319AA49}" destId="{18276A18-5FEF-4B03-908F-0400130AA1C8}" srcOrd="7" destOrd="0" parTransId="{B3CEF5CF-B779-470D-8213-4655509BD182}" sibTransId="{1DFFAF79-C893-4D43-B4C7-3AB16301EF91}"/>
    <dgm:cxn modelId="{247D940A-5A2B-4244-8D34-E237C6D6DA38}" type="presOf" srcId="{D6D1F6F0-F94E-4DE5-85CF-6F88CD45D845}" destId="{47AE8E16-709F-46F0-8E59-80A7F1092C6F}" srcOrd="0" destOrd="4" presId="urn:microsoft.com/office/officeart/2005/8/layout/default"/>
    <dgm:cxn modelId="{4C8AEC0C-5322-4A3A-9C5D-8BE424FADCAB}" srcId="{798B97D9-7D49-4C6F-9346-D936F319AA49}" destId="{97FB90DC-1007-46E4-96FC-FBE1EA9B8A8F}" srcOrd="5" destOrd="0" parTransId="{9D414EEC-6545-42DC-901B-532FB2FB7413}" sibTransId="{F753A471-9EED-49CC-B3FA-C189514B2EF3}"/>
    <dgm:cxn modelId="{9636E00D-F77C-43F9-8B3D-B2C9E01E9BB6}" type="presOf" srcId="{56BC1F11-204B-4524-A383-C688E77D817D}" destId="{BDA54814-CC7B-4912-9DC4-6DD3818B0A93}" srcOrd="0" destOrd="0" presId="urn:microsoft.com/office/officeart/2005/8/layout/default"/>
    <dgm:cxn modelId="{D32DB818-3DFE-4A8F-A8DF-F170C29F9083}" type="presOf" srcId="{5A1AB2B0-2ADF-4A2E-8143-35D5DF083482}" destId="{BDA54814-CC7B-4912-9DC4-6DD3818B0A93}" srcOrd="0" destOrd="5" presId="urn:microsoft.com/office/officeart/2005/8/layout/default"/>
    <dgm:cxn modelId="{B38DA61D-58D9-4750-A624-C71B30D2424E}" type="presOf" srcId="{798B97D9-7D49-4C6F-9346-D936F319AA49}" destId="{47AE8E16-709F-46F0-8E59-80A7F1092C6F}" srcOrd="0" destOrd="0" presId="urn:microsoft.com/office/officeart/2005/8/layout/default"/>
    <dgm:cxn modelId="{9CD55A21-0585-4C4E-8F26-4C74D50CDDA7}" srcId="{798B97D9-7D49-4C6F-9346-D936F319AA49}" destId="{0E70FC52-594F-420D-AE50-45FBCA8A7981}" srcOrd="0" destOrd="0" parTransId="{2C62A691-BA46-4009-9BFB-A8D317A05D90}" sibTransId="{D6BACC96-C6EF-45FB-8D33-4C0A3A150C02}"/>
    <dgm:cxn modelId="{D10C5226-FF97-4348-9739-E51A0D545914}" srcId="{56BC1F11-204B-4524-A383-C688E77D817D}" destId="{0880F92E-DD66-40B2-AAF6-67E4895C5161}" srcOrd="3" destOrd="0" parTransId="{4CBFFA5A-35BA-42AF-AFE4-86853ADB4194}" sibTransId="{79BED25E-0457-4AC3-8DAF-BDDF734E5B2C}"/>
    <dgm:cxn modelId="{69E9065B-93F4-4841-B358-25A9920D3E56}" srcId="{798B97D9-7D49-4C6F-9346-D936F319AA49}" destId="{E124A272-853C-433C-84AE-3B081503C479}" srcOrd="4" destOrd="0" parTransId="{1C93928B-4ADD-4039-9698-B3E37B0316DF}" sibTransId="{24FD2B0D-CFBB-4CD9-A474-078F0952E1F3}"/>
    <dgm:cxn modelId="{E17F0A5D-726E-48EF-94A3-4D145AB8C2E2}" srcId="{798B97D9-7D49-4C6F-9346-D936F319AA49}" destId="{D9B57142-34B2-47FB-8279-FE132D882ACE}" srcOrd="2" destOrd="0" parTransId="{75A1972E-B4C1-41E3-8179-749A9D5BB744}" sibTransId="{12CC528E-402D-45C1-9F19-BDCAD0EB149D}"/>
    <dgm:cxn modelId="{25D8D942-FDAE-4204-BEF9-9ACBF923F1BD}" srcId="{707F4CAE-92BF-44CF-9051-B4D11B6FF6E3}" destId="{56BC1F11-204B-4524-A383-C688E77D817D}" srcOrd="0" destOrd="0" parTransId="{A077B9A6-6919-4252-A0CA-7E0B7B99E5DC}" sibTransId="{97E7BBE2-8772-4865-A689-43B341501A7F}"/>
    <dgm:cxn modelId="{C89AA963-9211-49D0-A2A3-6786D6CD3F62}" type="presOf" srcId="{9AC68699-2B84-4BCC-872B-4DC074DC9AF6}" destId="{47AE8E16-709F-46F0-8E59-80A7F1092C6F}" srcOrd="0" destOrd="7" presId="urn:microsoft.com/office/officeart/2005/8/layout/default"/>
    <dgm:cxn modelId="{42212C44-8B85-4C20-B0EC-93D10FF15573}" type="presOf" srcId="{C98027A8-F268-46B3-B8CF-A9D3D3671D45}" destId="{BDA54814-CC7B-4912-9DC4-6DD3818B0A93}" srcOrd="0" destOrd="1" presId="urn:microsoft.com/office/officeart/2005/8/layout/default"/>
    <dgm:cxn modelId="{35053C6E-D548-4FC0-8212-63017669D589}" type="presOf" srcId="{E124A272-853C-433C-84AE-3B081503C479}" destId="{47AE8E16-709F-46F0-8E59-80A7F1092C6F}" srcOrd="0" destOrd="5" presId="urn:microsoft.com/office/officeart/2005/8/layout/default"/>
    <dgm:cxn modelId="{ADBC6173-057B-4436-BC5D-9B442D220B69}" srcId="{56BC1F11-204B-4524-A383-C688E77D817D}" destId="{5A1AB2B0-2ADF-4A2E-8143-35D5DF083482}" srcOrd="4" destOrd="0" parTransId="{F89C70AE-AFF5-411D-8A14-45DED77308C9}" sibTransId="{461240FA-EE66-4C4F-BE8F-442078F4C6DE}"/>
    <dgm:cxn modelId="{E994C374-C1DB-4F67-ADC0-D7217F9C46CA}" type="presOf" srcId="{0E70FC52-594F-420D-AE50-45FBCA8A7981}" destId="{47AE8E16-709F-46F0-8E59-80A7F1092C6F}" srcOrd="0" destOrd="1" presId="urn:microsoft.com/office/officeart/2005/8/layout/default"/>
    <dgm:cxn modelId="{58976976-F296-4828-938D-21F05E19E0FA}" type="presOf" srcId="{DB5357CD-461A-44E9-842F-9B174AA8F037}" destId="{47AE8E16-709F-46F0-8E59-80A7F1092C6F}" srcOrd="0" destOrd="2" presId="urn:microsoft.com/office/officeart/2005/8/layout/default"/>
    <dgm:cxn modelId="{23547E76-E08C-4C72-85C4-1C9A263B8F93}" srcId="{798B97D9-7D49-4C6F-9346-D936F319AA49}" destId="{DB5357CD-461A-44E9-842F-9B174AA8F037}" srcOrd="1" destOrd="0" parTransId="{6C79109B-2AFE-4DD7-B732-5ED0802B4159}" sibTransId="{34541552-5335-491C-A194-17F86E2489AE}"/>
    <dgm:cxn modelId="{804CC876-3D29-4AC2-95C0-AAC230241B51}" type="presOf" srcId="{0880F92E-DD66-40B2-AAF6-67E4895C5161}" destId="{BDA54814-CC7B-4912-9DC4-6DD3818B0A93}" srcOrd="0" destOrd="4" presId="urn:microsoft.com/office/officeart/2005/8/layout/default"/>
    <dgm:cxn modelId="{F5332F79-F2E8-4EF7-91BB-8A0B0B01AE7A}" type="presOf" srcId="{A356BED4-22DB-4FFF-B49A-4698981C17D0}" destId="{BDA54814-CC7B-4912-9DC4-6DD3818B0A93}" srcOrd="0" destOrd="6" presId="urn:microsoft.com/office/officeart/2005/8/layout/default"/>
    <dgm:cxn modelId="{CEDBB259-DFAF-4EA6-B159-D42F1768779B}" type="presOf" srcId="{240E6AE1-2F14-42B7-B8CC-C78C591408E0}" destId="{BDA54814-CC7B-4912-9DC4-6DD3818B0A93}" srcOrd="0" destOrd="2" presId="urn:microsoft.com/office/officeart/2005/8/layout/default"/>
    <dgm:cxn modelId="{1E0E785A-84D8-4E94-8A6A-730E720EA97C}" type="presOf" srcId="{9C217F32-9E60-40B8-A16E-16A84A12184F}" destId="{BDA54814-CC7B-4912-9DC4-6DD3818B0A93}" srcOrd="0" destOrd="3" presId="urn:microsoft.com/office/officeart/2005/8/layout/default"/>
    <dgm:cxn modelId="{8591F27D-1FD9-4818-9518-85D153801A96}" srcId="{56BC1F11-204B-4524-A383-C688E77D817D}" destId="{C98027A8-F268-46B3-B8CF-A9D3D3671D45}" srcOrd="0" destOrd="0" parTransId="{B67854EE-831B-43A8-8DDE-245D26BBFE7C}" sibTransId="{61C13081-698E-44EC-9AD0-4CC1FE480216}"/>
    <dgm:cxn modelId="{E63C8189-A1E1-4A21-A37C-4C049E348799}" srcId="{56BC1F11-204B-4524-A383-C688E77D817D}" destId="{240E6AE1-2F14-42B7-B8CC-C78C591408E0}" srcOrd="1" destOrd="0" parTransId="{203A3C87-F108-49A3-B7A5-EC48B7A509C5}" sibTransId="{78B35D84-2F5E-4A1C-9E10-83F6B066DCC1}"/>
    <dgm:cxn modelId="{41966594-D904-4408-A4DC-A8A146A64BA0}" srcId="{707F4CAE-92BF-44CF-9051-B4D11B6FF6E3}" destId="{798B97D9-7D49-4C6F-9346-D936F319AA49}" srcOrd="1" destOrd="0" parTransId="{E52DBC55-F8F4-45F3-9A3D-E3BB77F6A1FA}" sibTransId="{66326947-04BF-4A47-90CF-E4B315D89FC4}"/>
    <dgm:cxn modelId="{3B7538A1-D6E5-4429-8038-C22E5B39ADA0}" srcId="{798B97D9-7D49-4C6F-9346-D936F319AA49}" destId="{D6D1F6F0-F94E-4DE5-85CF-6F88CD45D845}" srcOrd="3" destOrd="0" parTransId="{46495ADB-B8FF-42E0-BB2C-7A94D0BDCDB0}" sibTransId="{20781716-18E3-498F-8E2D-8FCD4C06A2A2}"/>
    <dgm:cxn modelId="{71BFB6A6-2B90-44EF-9667-25A2EECFA005}" type="presOf" srcId="{18276A18-5FEF-4B03-908F-0400130AA1C8}" destId="{47AE8E16-709F-46F0-8E59-80A7F1092C6F}" srcOrd="0" destOrd="8" presId="urn:microsoft.com/office/officeart/2005/8/layout/default"/>
    <dgm:cxn modelId="{A44C38AC-D388-428B-A6EE-68DD00F32B07}" type="presOf" srcId="{97FB90DC-1007-46E4-96FC-FBE1EA9B8A8F}" destId="{47AE8E16-709F-46F0-8E59-80A7F1092C6F}" srcOrd="0" destOrd="6" presId="urn:microsoft.com/office/officeart/2005/8/layout/default"/>
    <dgm:cxn modelId="{6EA944CE-EDE3-4167-B2DC-FB262DA8F00C}" type="presOf" srcId="{D9B57142-34B2-47FB-8279-FE132D882ACE}" destId="{47AE8E16-709F-46F0-8E59-80A7F1092C6F}" srcOrd="0" destOrd="3" presId="urn:microsoft.com/office/officeart/2005/8/layout/default"/>
    <dgm:cxn modelId="{8ADC54E0-C253-4396-AA60-C9938DE31EDA}" type="presOf" srcId="{707F4CAE-92BF-44CF-9051-B4D11B6FF6E3}" destId="{9284A53C-53E6-4631-97FA-F53291463CF2}" srcOrd="0" destOrd="0" presId="urn:microsoft.com/office/officeart/2005/8/layout/default"/>
    <dgm:cxn modelId="{D3BCD0E6-45D9-43D6-80C3-BE28D92A1C1D}" srcId="{56BC1F11-204B-4524-A383-C688E77D817D}" destId="{9C217F32-9E60-40B8-A16E-16A84A12184F}" srcOrd="2" destOrd="0" parTransId="{1BF1C1DA-397B-4557-A2B9-3747D888B73B}" sibTransId="{E95C9C22-F72B-424B-B049-D73FF5BB8E20}"/>
    <dgm:cxn modelId="{C3B7CBEC-B264-4950-8FD4-FEA60FC2EE34}" srcId="{56BC1F11-204B-4524-A383-C688E77D817D}" destId="{A356BED4-22DB-4FFF-B49A-4698981C17D0}" srcOrd="5" destOrd="0" parTransId="{0D2D3FB1-7293-4BE7-A7BA-68F686B94557}" sibTransId="{8AF0851C-53C0-47D1-BDD6-9DC48EC51E34}"/>
    <dgm:cxn modelId="{5679DEEB-0CCC-4BC0-9FBC-626044437681}" type="presParOf" srcId="{9284A53C-53E6-4631-97FA-F53291463CF2}" destId="{BDA54814-CC7B-4912-9DC4-6DD3818B0A93}" srcOrd="0" destOrd="0" presId="urn:microsoft.com/office/officeart/2005/8/layout/default"/>
    <dgm:cxn modelId="{0DA7CA43-16DB-437A-AEC6-537F2FD7520B}" type="presParOf" srcId="{9284A53C-53E6-4631-97FA-F53291463CF2}" destId="{18CCB557-B236-4E47-809A-61BBF06FFDA3}" srcOrd="1" destOrd="0" presId="urn:microsoft.com/office/officeart/2005/8/layout/default"/>
    <dgm:cxn modelId="{CB4D17C2-B74D-48C3-9B24-1116CA7C0BB4}" type="presParOf" srcId="{9284A53C-53E6-4631-97FA-F53291463CF2}" destId="{47AE8E16-709F-46F0-8E59-80A7F1092C6F}"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7F4CAE-92BF-44CF-9051-B4D11B6FF6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6BC1F11-204B-4524-A383-C688E77D817D}">
      <dgm:prSet/>
      <dgm:spPr>
        <a:solidFill>
          <a:srgbClr val="00A9BF"/>
        </a:solidFill>
        <a:ln>
          <a:solidFill>
            <a:srgbClr val="00A9BF"/>
          </a:solidFill>
        </a:ln>
      </dgm:spPr>
      <dgm:t>
        <a:bodyPr/>
        <a:lstStyle/>
        <a:p>
          <a:r>
            <a:rPr lang="en-AU" b="1" u="none" dirty="0"/>
            <a:t>Emotional</a:t>
          </a:r>
          <a:endParaRPr lang="en-US" b="1" u="none" dirty="0"/>
        </a:p>
      </dgm:t>
    </dgm:pt>
    <dgm:pt modelId="{A077B9A6-6919-4252-A0CA-7E0B7B99E5DC}" type="parTrans" cxnId="{25D8D942-FDAE-4204-BEF9-9ACBF923F1BD}">
      <dgm:prSet/>
      <dgm:spPr/>
      <dgm:t>
        <a:bodyPr/>
        <a:lstStyle/>
        <a:p>
          <a:endParaRPr lang="en-US"/>
        </a:p>
      </dgm:t>
    </dgm:pt>
    <dgm:pt modelId="{97E7BBE2-8772-4865-A689-43B341501A7F}" type="sibTrans" cxnId="{25D8D942-FDAE-4204-BEF9-9ACBF923F1BD}">
      <dgm:prSet/>
      <dgm:spPr/>
      <dgm:t>
        <a:bodyPr/>
        <a:lstStyle/>
        <a:p>
          <a:endParaRPr lang="en-US"/>
        </a:p>
      </dgm:t>
    </dgm:pt>
    <dgm:pt modelId="{798B97D9-7D49-4C6F-9346-D936F319AA49}">
      <dgm:prSet/>
      <dgm:spPr>
        <a:solidFill>
          <a:srgbClr val="B7328A"/>
        </a:solidFill>
        <a:ln>
          <a:solidFill>
            <a:srgbClr val="B7328A"/>
          </a:solidFill>
        </a:ln>
      </dgm:spPr>
      <dgm:t>
        <a:bodyPr/>
        <a:lstStyle/>
        <a:p>
          <a:r>
            <a:rPr lang="en-AU" b="1" u="none" dirty="0"/>
            <a:t>Spiritual</a:t>
          </a:r>
          <a:endParaRPr lang="en-US" b="1" u="none" dirty="0"/>
        </a:p>
      </dgm:t>
    </dgm:pt>
    <dgm:pt modelId="{E52DBC55-F8F4-45F3-9A3D-E3BB77F6A1FA}" type="parTrans" cxnId="{41966594-D904-4408-A4DC-A8A146A64BA0}">
      <dgm:prSet/>
      <dgm:spPr/>
      <dgm:t>
        <a:bodyPr/>
        <a:lstStyle/>
        <a:p>
          <a:endParaRPr lang="en-US"/>
        </a:p>
      </dgm:t>
    </dgm:pt>
    <dgm:pt modelId="{66326947-04BF-4A47-90CF-E4B315D89FC4}" type="sibTrans" cxnId="{41966594-D904-4408-A4DC-A8A146A64BA0}">
      <dgm:prSet/>
      <dgm:spPr/>
      <dgm:t>
        <a:bodyPr/>
        <a:lstStyle/>
        <a:p>
          <a:endParaRPr lang="en-US"/>
        </a:p>
      </dgm:t>
    </dgm:pt>
    <dgm:pt modelId="{74B8F99E-2C46-4802-9CCE-7C2CD68C6DF7}">
      <dgm:prSet/>
      <dgm:spPr>
        <a:solidFill>
          <a:srgbClr val="00A9BF"/>
        </a:solidFill>
        <a:ln>
          <a:solidFill>
            <a:srgbClr val="00A9BF"/>
          </a:solidFill>
        </a:ln>
      </dgm:spPr>
      <dgm:t>
        <a:bodyPr/>
        <a:lstStyle/>
        <a:p>
          <a:pPr>
            <a:buFont typeface="Symbol" panose="05050102010706020507" pitchFamily="18" charset="2"/>
            <a:buChar char=""/>
          </a:pPr>
          <a:r>
            <a:rPr lang="en-AU" dirty="0">
              <a:effectLst/>
              <a:ea typeface="Calibri" panose="020F0502020204030204" pitchFamily="34" charset="0"/>
              <a:cs typeface="Times New Roman" panose="02020603050405020304" pitchFamily="18" charset="0"/>
            </a:rPr>
            <a:t>Explore activities to create a hobby</a:t>
          </a:r>
          <a:endParaRPr lang="en-US" dirty="0"/>
        </a:p>
      </dgm:t>
    </dgm:pt>
    <dgm:pt modelId="{67FEA134-7FF6-4D14-B3BD-AE44229E69A4}" type="parTrans" cxnId="{170F57E6-792C-45F0-8F34-D23FB2A3FA51}">
      <dgm:prSet/>
      <dgm:spPr/>
      <dgm:t>
        <a:bodyPr/>
        <a:lstStyle/>
        <a:p>
          <a:endParaRPr lang="en-AU"/>
        </a:p>
      </dgm:t>
    </dgm:pt>
    <dgm:pt modelId="{BF8E703E-3173-4DF4-B75F-8D132D296EC3}" type="sibTrans" cxnId="{170F57E6-792C-45F0-8F34-D23FB2A3FA51}">
      <dgm:prSet/>
      <dgm:spPr/>
      <dgm:t>
        <a:bodyPr/>
        <a:lstStyle/>
        <a:p>
          <a:endParaRPr lang="en-AU"/>
        </a:p>
      </dgm:t>
    </dgm:pt>
    <dgm:pt modelId="{4688C5B4-8F25-4D54-B07C-272EFA6E6B1B}">
      <dgm:prSet/>
      <dgm:spPr/>
      <dgm:t>
        <a:bodyPr/>
        <a:lstStyle/>
        <a:p>
          <a:r>
            <a:rPr lang="en-AU">
              <a:effectLst/>
              <a:ea typeface="Calibri" panose="020F0502020204030204" pitchFamily="34" charset="0"/>
              <a:cs typeface="Times New Roman" panose="02020603050405020304" pitchFamily="18" charset="0"/>
            </a:rPr>
            <a:t>Spend time with your pet/s</a:t>
          </a:r>
          <a:endParaRPr lang="en-AU" dirty="0">
            <a:effectLst/>
            <a:ea typeface="Calibri" panose="020F0502020204030204" pitchFamily="34" charset="0"/>
            <a:cs typeface="Times New Roman" panose="02020603050405020304" pitchFamily="18" charset="0"/>
          </a:endParaRPr>
        </a:p>
      </dgm:t>
    </dgm:pt>
    <dgm:pt modelId="{A260B3DB-0123-4835-82CD-9DFC7AEA20CF}" type="parTrans" cxnId="{8DF144A6-868C-4C3D-A64C-F0D0E2F5EF71}">
      <dgm:prSet/>
      <dgm:spPr/>
      <dgm:t>
        <a:bodyPr/>
        <a:lstStyle/>
        <a:p>
          <a:endParaRPr lang="en-AU"/>
        </a:p>
      </dgm:t>
    </dgm:pt>
    <dgm:pt modelId="{3C42E674-CB86-4F12-96AE-B8D0AB95E3D3}" type="sibTrans" cxnId="{8DF144A6-868C-4C3D-A64C-F0D0E2F5EF71}">
      <dgm:prSet/>
      <dgm:spPr/>
      <dgm:t>
        <a:bodyPr/>
        <a:lstStyle/>
        <a:p>
          <a:endParaRPr lang="en-AU"/>
        </a:p>
      </dgm:t>
    </dgm:pt>
    <dgm:pt modelId="{B64D92C9-99BA-4E25-8EF6-8987BFE034E1}">
      <dgm:prSet/>
      <dgm:spPr/>
      <dgm:t>
        <a:bodyPr/>
        <a:lstStyle/>
        <a:p>
          <a:r>
            <a:rPr lang="en-AU">
              <a:effectLst/>
              <a:ea typeface="Calibri" panose="020F0502020204030204" pitchFamily="34" charset="0"/>
              <a:cs typeface="Times New Roman" panose="02020603050405020304" pitchFamily="18" charset="0"/>
            </a:rPr>
            <a:t>Community engagement activities</a:t>
          </a:r>
          <a:endParaRPr lang="en-AU" dirty="0">
            <a:effectLst/>
            <a:ea typeface="Calibri" panose="020F0502020204030204" pitchFamily="34" charset="0"/>
            <a:cs typeface="Times New Roman" panose="02020603050405020304" pitchFamily="18" charset="0"/>
          </a:endParaRPr>
        </a:p>
      </dgm:t>
    </dgm:pt>
    <dgm:pt modelId="{B560B0C0-3557-4F34-A68D-8782C530EBCC}" type="parTrans" cxnId="{77D0D7CF-8640-4913-BE45-3D7555C9C99D}">
      <dgm:prSet/>
      <dgm:spPr/>
      <dgm:t>
        <a:bodyPr/>
        <a:lstStyle/>
        <a:p>
          <a:endParaRPr lang="en-AU"/>
        </a:p>
      </dgm:t>
    </dgm:pt>
    <dgm:pt modelId="{4ED229E1-CACA-49BA-9F77-099F354502C1}" type="sibTrans" cxnId="{77D0D7CF-8640-4913-BE45-3D7555C9C99D}">
      <dgm:prSet/>
      <dgm:spPr/>
      <dgm:t>
        <a:bodyPr/>
        <a:lstStyle/>
        <a:p>
          <a:endParaRPr lang="en-AU"/>
        </a:p>
      </dgm:t>
    </dgm:pt>
    <dgm:pt modelId="{BA37E6D9-4CB3-42CE-BFB3-DD1A79D52B49}">
      <dgm:prSet/>
      <dgm:spPr/>
      <dgm:t>
        <a:bodyPr/>
        <a:lstStyle/>
        <a:p>
          <a:r>
            <a:rPr lang="en-AU">
              <a:effectLst/>
              <a:ea typeface="Calibri" panose="020F0502020204030204" pitchFamily="34" charset="0"/>
              <a:cs typeface="Times New Roman" panose="02020603050405020304" pitchFamily="18" charset="0"/>
            </a:rPr>
            <a:t>Play music to express emotion</a:t>
          </a:r>
          <a:endParaRPr lang="en-AU" dirty="0">
            <a:effectLst/>
            <a:ea typeface="Calibri" panose="020F0502020204030204" pitchFamily="34" charset="0"/>
            <a:cs typeface="Times New Roman" panose="02020603050405020304" pitchFamily="18" charset="0"/>
          </a:endParaRPr>
        </a:p>
      </dgm:t>
    </dgm:pt>
    <dgm:pt modelId="{2F2FB4E2-C2ED-4258-BFB6-38C8A42AF09F}" type="parTrans" cxnId="{851A9719-D7BC-497E-BA2B-236ECD47A60E}">
      <dgm:prSet/>
      <dgm:spPr/>
      <dgm:t>
        <a:bodyPr/>
        <a:lstStyle/>
        <a:p>
          <a:endParaRPr lang="en-AU"/>
        </a:p>
      </dgm:t>
    </dgm:pt>
    <dgm:pt modelId="{11987FEB-29BD-402D-8191-83F50AA6322E}" type="sibTrans" cxnId="{851A9719-D7BC-497E-BA2B-236ECD47A60E}">
      <dgm:prSet/>
      <dgm:spPr/>
      <dgm:t>
        <a:bodyPr/>
        <a:lstStyle/>
        <a:p>
          <a:endParaRPr lang="en-AU"/>
        </a:p>
      </dgm:t>
    </dgm:pt>
    <dgm:pt modelId="{B1E2C36D-2FB6-4497-8EFA-35A266563F5C}">
      <dgm:prSet/>
      <dgm:spPr/>
      <dgm:t>
        <a:bodyPr/>
        <a:lstStyle/>
        <a:p>
          <a:r>
            <a:rPr lang="en-AU">
              <a:effectLst/>
              <a:ea typeface="Calibri" panose="020F0502020204030204" pitchFamily="34" charset="0"/>
              <a:cs typeface="Times New Roman" panose="02020603050405020304" pitchFamily="18" charset="0"/>
            </a:rPr>
            <a:t>Be creative to express self</a:t>
          </a:r>
          <a:endParaRPr lang="en-AU" dirty="0">
            <a:effectLst/>
            <a:ea typeface="Calibri" panose="020F0502020204030204" pitchFamily="34" charset="0"/>
            <a:cs typeface="Times New Roman" panose="02020603050405020304" pitchFamily="18" charset="0"/>
          </a:endParaRPr>
        </a:p>
      </dgm:t>
    </dgm:pt>
    <dgm:pt modelId="{BB464935-3ACF-48FD-9779-A30B04992044}" type="parTrans" cxnId="{EA699612-EB79-43F7-B73F-7332641D065F}">
      <dgm:prSet/>
      <dgm:spPr/>
      <dgm:t>
        <a:bodyPr/>
        <a:lstStyle/>
        <a:p>
          <a:endParaRPr lang="en-AU"/>
        </a:p>
      </dgm:t>
    </dgm:pt>
    <dgm:pt modelId="{D7BF1A43-2751-483C-9DF5-159EEF0D83D2}" type="sibTrans" cxnId="{EA699612-EB79-43F7-B73F-7332641D065F}">
      <dgm:prSet/>
      <dgm:spPr/>
      <dgm:t>
        <a:bodyPr/>
        <a:lstStyle/>
        <a:p>
          <a:endParaRPr lang="en-AU"/>
        </a:p>
      </dgm:t>
    </dgm:pt>
    <dgm:pt modelId="{FB9CF038-0998-4ED8-BD06-BC9531F992F3}">
      <dgm:prSet/>
      <dgm:spPr/>
      <dgm:t>
        <a:bodyPr/>
        <a:lstStyle/>
        <a:p>
          <a:r>
            <a:rPr lang="en-AU" dirty="0">
              <a:effectLst/>
              <a:ea typeface="Calibri" panose="020F0502020204030204" pitchFamily="34" charset="0"/>
              <a:cs typeface="Times New Roman" panose="02020603050405020304" pitchFamily="18" charset="0"/>
            </a:rPr>
            <a:t>Practice self-love – for example - affirmations</a:t>
          </a:r>
        </a:p>
      </dgm:t>
    </dgm:pt>
    <dgm:pt modelId="{ABC7EC6C-473A-4583-842E-1CA7DCAC40EB}" type="parTrans" cxnId="{F48FA547-C4C7-4AF2-B61B-B8E4F62C6613}">
      <dgm:prSet/>
      <dgm:spPr/>
      <dgm:t>
        <a:bodyPr/>
        <a:lstStyle/>
        <a:p>
          <a:endParaRPr lang="en-AU"/>
        </a:p>
      </dgm:t>
    </dgm:pt>
    <dgm:pt modelId="{92D3587A-5792-49E0-9400-3AD7BA5B04A7}" type="sibTrans" cxnId="{F48FA547-C4C7-4AF2-B61B-B8E4F62C6613}">
      <dgm:prSet/>
      <dgm:spPr/>
      <dgm:t>
        <a:bodyPr/>
        <a:lstStyle/>
        <a:p>
          <a:endParaRPr lang="en-AU"/>
        </a:p>
      </dgm:t>
    </dgm:pt>
    <dgm:pt modelId="{D9EC4083-3E53-48E9-B925-BF8FBE3CBA64}">
      <dgm:prSet/>
      <dgm:spPr/>
      <dgm:t>
        <a:bodyPr/>
        <a:lstStyle/>
        <a:p>
          <a:r>
            <a:rPr lang="en-AU">
              <a:effectLst/>
              <a:ea typeface="Calibri" panose="020F0502020204030204" pitchFamily="34" charset="0"/>
              <a:cs typeface="Times New Roman" panose="02020603050405020304" pitchFamily="18" charset="0"/>
            </a:rPr>
            <a:t>Express your emotions – it’s ok to cry</a:t>
          </a:r>
          <a:endParaRPr lang="en-AU" dirty="0">
            <a:effectLst/>
            <a:ea typeface="Calibri" panose="020F0502020204030204" pitchFamily="34" charset="0"/>
            <a:cs typeface="Times New Roman" panose="02020603050405020304" pitchFamily="18" charset="0"/>
          </a:endParaRPr>
        </a:p>
      </dgm:t>
    </dgm:pt>
    <dgm:pt modelId="{7E7E7085-EB45-4604-889D-3D30A7863CFC}" type="parTrans" cxnId="{061B5D9B-CAFE-4318-B173-263A56AD997D}">
      <dgm:prSet/>
      <dgm:spPr/>
      <dgm:t>
        <a:bodyPr/>
        <a:lstStyle/>
        <a:p>
          <a:endParaRPr lang="en-AU"/>
        </a:p>
      </dgm:t>
    </dgm:pt>
    <dgm:pt modelId="{B8A9E01C-CC96-4F33-B36A-34BED42AC8B1}" type="sibTrans" cxnId="{061B5D9B-CAFE-4318-B173-263A56AD997D}">
      <dgm:prSet/>
      <dgm:spPr/>
      <dgm:t>
        <a:bodyPr/>
        <a:lstStyle/>
        <a:p>
          <a:endParaRPr lang="en-AU"/>
        </a:p>
      </dgm:t>
    </dgm:pt>
    <dgm:pt modelId="{FC990DB9-CD8A-4AEA-99E2-CBBCE21DC283}">
      <dgm:prSet/>
      <dgm:spPr/>
      <dgm:t>
        <a:bodyPr/>
        <a:lstStyle/>
        <a:p>
          <a:r>
            <a:rPr lang="en-AU" dirty="0">
              <a:effectLst/>
              <a:ea typeface="Calibri" panose="020F0502020204030204" pitchFamily="34" charset="0"/>
              <a:cs typeface="Times New Roman" panose="02020603050405020304" pitchFamily="18" charset="0"/>
            </a:rPr>
            <a:t>Laugh – a good belly laugh can be very therapeutic</a:t>
          </a:r>
        </a:p>
      </dgm:t>
    </dgm:pt>
    <dgm:pt modelId="{CF8758F3-10B0-4B26-8F79-4A341FC5355B}" type="parTrans" cxnId="{19B6225E-AAA8-4506-8BDC-584BBFB1997B}">
      <dgm:prSet/>
      <dgm:spPr/>
      <dgm:t>
        <a:bodyPr/>
        <a:lstStyle/>
        <a:p>
          <a:endParaRPr lang="en-AU"/>
        </a:p>
      </dgm:t>
    </dgm:pt>
    <dgm:pt modelId="{03795D72-4ACB-4CF4-B4CB-17F7AAA4092F}" type="sibTrans" cxnId="{19B6225E-AAA8-4506-8BDC-584BBFB1997B}">
      <dgm:prSet/>
      <dgm:spPr/>
      <dgm:t>
        <a:bodyPr/>
        <a:lstStyle/>
        <a:p>
          <a:endParaRPr lang="en-AU"/>
        </a:p>
      </dgm:t>
    </dgm:pt>
    <dgm:pt modelId="{17A0A85C-E097-426B-8736-F9B7A36829A1}">
      <dgm:prSet/>
      <dgm:spPr>
        <a:solidFill>
          <a:srgbClr val="B7328A"/>
        </a:solidFill>
        <a:ln>
          <a:solidFill>
            <a:srgbClr val="B7328A"/>
          </a:solidFill>
        </a:ln>
      </dgm:spPr>
      <dgm:t>
        <a:bodyPr/>
        <a:lstStyle/>
        <a:p>
          <a:r>
            <a:rPr lang="en-AU" dirty="0"/>
            <a:t>Practice forgiveness</a:t>
          </a:r>
          <a:endParaRPr lang="en-US" dirty="0"/>
        </a:p>
      </dgm:t>
    </dgm:pt>
    <dgm:pt modelId="{9516F903-EE3A-409C-857F-36F6080F460B}" type="parTrans" cxnId="{9B791F5C-A66A-4122-A929-B7F2AC425F74}">
      <dgm:prSet/>
      <dgm:spPr/>
      <dgm:t>
        <a:bodyPr/>
        <a:lstStyle/>
        <a:p>
          <a:endParaRPr lang="en-AU"/>
        </a:p>
      </dgm:t>
    </dgm:pt>
    <dgm:pt modelId="{D3EA76CF-51E0-49C2-8D30-1D7F48FA07E4}" type="sibTrans" cxnId="{9B791F5C-A66A-4122-A929-B7F2AC425F74}">
      <dgm:prSet/>
      <dgm:spPr/>
      <dgm:t>
        <a:bodyPr/>
        <a:lstStyle/>
        <a:p>
          <a:endParaRPr lang="en-AU"/>
        </a:p>
      </dgm:t>
    </dgm:pt>
    <dgm:pt modelId="{630FDB79-218B-4072-94DC-EFF27576697F}">
      <dgm:prSet/>
      <dgm:spPr/>
      <dgm:t>
        <a:bodyPr/>
        <a:lstStyle/>
        <a:p>
          <a:r>
            <a:rPr lang="en-AU" dirty="0"/>
            <a:t>Spend time in nature</a:t>
          </a:r>
        </a:p>
      </dgm:t>
    </dgm:pt>
    <dgm:pt modelId="{D9A81D21-B9EC-4065-8026-D2AB7C5257FA}" type="parTrans" cxnId="{5E45886A-759C-4979-80BE-70CC27D1B42B}">
      <dgm:prSet/>
      <dgm:spPr/>
      <dgm:t>
        <a:bodyPr/>
        <a:lstStyle/>
        <a:p>
          <a:endParaRPr lang="en-AU"/>
        </a:p>
      </dgm:t>
    </dgm:pt>
    <dgm:pt modelId="{4A20BA96-0BEB-4F07-8135-2BD41168C3BB}" type="sibTrans" cxnId="{5E45886A-759C-4979-80BE-70CC27D1B42B}">
      <dgm:prSet/>
      <dgm:spPr/>
      <dgm:t>
        <a:bodyPr/>
        <a:lstStyle/>
        <a:p>
          <a:endParaRPr lang="en-AU"/>
        </a:p>
      </dgm:t>
    </dgm:pt>
    <dgm:pt modelId="{D386FFAA-0B00-4DD3-B2FC-083EF594B425}">
      <dgm:prSet/>
      <dgm:spPr/>
      <dgm:t>
        <a:bodyPr/>
        <a:lstStyle/>
        <a:p>
          <a:r>
            <a:rPr lang="en-GB" dirty="0"/>
            <a:t>Connect with a spiritual community / church service </a:t>
          </a:r>
          <a:endParaRPr lang="en-AU" dirty="0"/>
        </a:p>
      </dgm:t>
    </dgm:pt>
    <dgm:pt modelId="{6A4048B6-EF8E-41B0-B0A7-F79F516E8A7F}" type="parTrans" cxnId="{13FE25F9-A090-4834-AA9C-1CD2C9FAC27B}">
      <dgm:prSet/>
      <dgm:spPr/>
      <dgm:t>
        <a:bodyPr/>
        <a:lstStyle/>
        <a:p>
          <a:endParaRPr lang="en-AU"/>
        </a:p>
      </dgm:t>
    </dgm:pt>
    <dgm:pt modelId="{06459F41-50A0-46E1-94EC-B7ADA05D7ECC}" type="sibTrans" cxnId="{13FE25F9-A090-4834-AA9C-1CD2C9FAC27B}">
      <dgm:prSet/>
      <dgm:spPr/>
      <dgm:t>
        <a:bodyPr/>
        <a:lstStyle/>
        <a:p>
          <a:endParaRPr lang="en-AU"/>
        </a:p>
      </dgm:t>
    </dgm:pt>
    <dgm:pt modelId="{D0BC6850-8933-47E9-A87C-7FD0ED196476}">
      <dgm:prSet/>
      <dgm:spPr/>
      <dgm:t>
        <a:bodyPr/>
        <a:lstStyle/>
        <a:p>
          <a:r>
            <a:rPr lang="en-GB" dirty="0"/>
            <a:t>Sing or dance as expression and reconnection to self</a:t>
          </a:r>
          <a:endParaRPr lang="en-AU" dirty="0"/>
        </a:p>
      </dgm:t>
    </dgm:pt>
    <dgm:pt modelId="{919CB5DA-A873-4DF4-AB76-0ED03301082E}" type="parTrans" cxnId="{DBA39334-ED5F-481C-9EF0-4AB148C61F88}">
      <dgm:prSet/>
      <dgm:spPr/>
      <dgm:t>
        <a:bodyPr/>
        <a:lstStyle/>
        <a:p>
          <a:endParaRPr lang="en-AU"/>
        </a:p>
      </dgm:t>
    </dgm:pt>
    <dgm:pt modelId="{C9822A4F-C8A1-46D7-99D6-203357BBC764}" type="sibTrans" cxnId="{DBA39334-ED5F-481C-9EF0-4AB148C61F88}">
      <dgm:prSet/>
      <dgm:spPr/>
      <dgm:t>
        <a:bodyPr/>
        <a:lstStyle/>
        <a:p>
          <a:endParaRPr lang="en-AU"/>
        </a:p>
      </dgm:t>
    </dgm:pt>
    <dgm:pt modelId="{11F9ACFF-A3DB-44DD-AA40-CFF4EA2C28A7}">
      <dgm:prSet/>
      <dgm:spPr/>
      <dgm:t>
        <a:bodyPr/>
        <a:lstStyle/>
        <a:p>
          <a:r>
            <a:rPr lang="en-GB" dirty="0"/>
            <a:t>Yoga, Pilates, martial arts forms</a:t>
          </a:r>
          <a:endParaRPr lang="en-AU" dirty="0"/>
        </a:p>
      </dgm:t>
    </dgm:pt>
    <dgm:pt modelId="{04F991A4-3E0E-4D38-AF66-F6E101079D64}" type="parTrans" cxnId="{92692EBE-BDDD-4E86-9F66-A531512CC154}">
      <dgm:prSet/>
      <dgm:spPr/>
      <dgm:t>
        <a:bodyPr/>
        <a:lstStyle/>
        <a:p>
          <a:endParaRPr lang="en-AU"/>
        </a:p>
      </dgm:t>
    </dgm:pt>
    <dgm:pt modelId="{5BC93429-83B3-4F6F-B5FB-10B1192B3898}" type="sibTrans" cxnId="{92692EBE-BDDD-4E86-9F66-A531512CC154}">
      <dgm:prSet/>
      <dgm:spPr/>
      <dgm:t>
        <a:bodyPr/>
        <a:lstStyle/>
        <a:p>
          <a:endParaRPr lang="en-AU"/>
        </a:p>
      </dgm:t>
    </dgm:pt>
    <dgm:pt modelId="{9DD3607A-01AF-40EE-9B5A-8525CD46C84E}">
      <dgm:prSet/>
      <dgm:spPr/>
      <dgm:t>
        <a:bodyPr/>
        <a:lstStyle/>
        <a:p>
          <a:r>
            <a:rPr lang="en-AU" dirty="0"/>
            <a:t>Volunteer for a cause</a:t>
          </a:r>
        </a:p>
      </dgm:t>
    </dgm:pt>
    <dgm:pt modelId="{C92FADCE-60BB-4EFC-858E-DDE5AD2C8098}" type="parTrans" cxnId="{0DF624DC-2F42-4F47-9613-846DFE9FD1D3}">
      <dgm:prSet/>
      <dgm:spPr/>
      <dgm:t>
        <a:bodyPr/>
        <a:lstStyle/>
        <a:p>
          <a:endParaRPr lang="en-AU"/>
        </a:p>
      </dgm:t>
    </dgm:pt>
    <dgm:pt modelId="{27FCFDA9-10F9-4281-8E01-CDBB18262B61}" type="sibTrans" cxnId="{0DF624DC-2F42-4F47-9613-846DFE9FD1D3}">
      <dgm:prSet/>
      <dgm:spPr/>
      <dgm:t>
        <a:bodyPr/>
        <a:lstStyle/>
        <a:p>
          <a:endParaRPr lang="en-AU"/>
        </a:p>
      </dgm:t>
    </dgm:pt>
    <dgm:pt modelId="{9284A53C-53E6-4631-97FA-F53291463CF2}" type="pres">
      <dgm:prSet presAssocID="{707F4CAE-92BF-44CF-9051-B4D11B6FF6E3}" presName="diagram" presStyleCnt="0">
        <dgm:presLayoutVars>
          <dgm:dir/>
          <dgm:resizeHandles val="exact"/>
        </dgm:presLayoutVars>
      </dgm:prSet>
      <dgm:spPr/>
    </dgm:pt>
    <dgm:pt modelId="{BDA54814-CC7B-4912-9DC4-6DD3818B0A93}" type="pres">
      <dgm:prSet presAssocID="{56BC1F11-204B-4524-A383-C688E77D817D}" presName="node" presStyleLbl="node1" presStyleIdx="0" presStyleCnt="2">
        <dgm:presLayoutVars>
          <dgm:bulletEnabled val="1"/>
        </dgm:presLayoutVars>
      </dgm:prSet>
      <dgm:spPr/>
    </dgm:pt>
    <dgm:pt modelId="{18CCB557-B236-4E47-809A-61BBF06FFDA3}" type="pres">
      <dgm:prSet presAssocID="{97E7BBE2-8772-4865-A689-43B341501A7F}" presName="sibTrans" presStyleCnt="0"/>
      <dgm:spPr/>
    </dgm:pt>
    <dgm:pt modelId="{47AE8E16-709F-46F0-8E59-80A7F1092C6F}" type="pres">
      <dgm:prSet presAssocID="{798B97D9-7D49-4C6F-9346-D936F319AA49}" presName="node" presStyleLbl="node1" presStyleIdx="1" presStyleCnt="2" custLinFactNeighborX="-255" custLinFactNeighborY="-12591">
        <dgm:presLayoutVars>
          <dgm:bulletEnabled val="1"/>
        </dgm:presLayoutVars>
      </dgm:prSet>
      <dgm:spPr/>
    </dgm:pt>
  </dgm:ptLst>
  <dgm:cxnLst>
    <dgm:cxn modelId="{BE5B450D-D559-49B8-B227-1DBA80918D0D}" type="presOf" srcId="{630FDB79-218B-4072-94DC-EFF27576697F}" destId="{47AE8E16-709F-46F0-8E59-80A7F1092C6F}" srcOrd="0" destOrd="2" presId="urn:microsoft.com/office/officeart/2005/8/layout/default"/>
    <dgm:cxn modelId="{9636E00D-F77C-43F9-8B3D-B2C9E01E9BB6}" type="presOf" srcId="{56BC1F11-204B-4524-A383-C688E77D817D}" destId="{BDA54814-CC7B-4912-9DC4-6DD3818B0A93}" srcOrd="0" destOrd="0" presId="urn:microsoft.com/office/officeart/2005/8/layout/default"/>
    <dgm:cxn modelId="{EA699612-EB79-43F7-B73F-7332641D065F}" srcId="{56BC1F11-204B-4524-A383-C688E77D817D}" destId="{B1E2C36D-2FB6-4497-8EFA-35A266563F5C}" srcOrd="4" destOrd="0" parTransId="{BB464935-3ACF-48FD-9779-A30B04992044}" sibTransId="{D7BF1A43-2751-483C-9DF5-159EEF0D83D2}"/>
    <dgm:cxn modelId="{16899514-3B0F-4C01-B254-FBAB982EB809}" type="presOf" srcId="{D9EC4083-3E53-48E9-B925-BF8FBE3CBA64}" destId="{BDA54814-CC7B-4912-9DC4-6DD3818B0A93}" srcOrd="0" destOrd="7" presId="urn:microsoft.com/office/officeart/2005/8/layout/default"/>
    <dgm:cxn modelId="{851A9719-D7BC-497E-BA2B-236ECD47A60E}" srcId="{56BC1F11-204B-4524-A383-C688E77D817D}" destId="{BA37E6D9-4CB3-42CE-BFB3-DD1A79D52B49}" srcOrd="3" destOrd="0" parTransId="{2F2FB4E2-C2ED-4258-BFB6-38C8A42AF09F}" sibTransId="{11987FEB-29BD-402D-8191-83F50AA6322E}"/>
    <dgm:cxn modelId="{B38DA61D-58D9-4750-A624-C71B30D2424E}" type="presOf" srcId="{798B97D9-7D49-4C6F-9346-D936F319AA49}" destId="{47AE8E16-709F-46F0-8E59-80A7F1092C6F}" srcOrd="0" destOrd="0" presId="urn:microsoft.com/office/officeart/2005/8/layout/default"/>
    <dgm:cxn modelId="{8BBBB225-5E10-4CA5-87AB-A9243D4CE478}" type="presOf" srcId="{D386FFAA-0B00-4DD3-B2FC-083EF594B425}" destId="{47AE8E16-709F-46F0-8E59-80A7F1092C6F}" srcOrd="0" destOrd="3" presId="urn:microsoft.com/office/officeart/2005/8/layout/default"/>
    <dgm:cxn modelId="{8FEE7C2A-7A34-4AC6-8A3A-2982B6A48D69}" type="presOf" srcId="{B64D92C9-99BA-4E25-8EF6-8987BFE034E1}" destId="{BDA54814-CC7B-4912-9DC4-6DD3818B0A93}" srcOrd="0" destOrd="3" presId="urn:microsoft.com/office/officeart/2005/8/layout/default"/>
    <dgm:cxn modelId="{DBA39334-ED5F-481C-9EF0-4AB148C61F88}" srcId="{798B97D9-7D49-4C6F-9346-D936F319AA49}" destId="{D0BC6850-8933-47E9-A87C-7FD0ED196476}" srcOrd="3" destOrd="0" parTransId="{919CB5DA-A873-4DF4-AB76-0ED03301082E}" sibTransId="{C9822A4F-C8A1-46D7-99D6-203357BBC764}"/>
    <dgm:cxn modelId="{9B791F5C-A66A-4122-A929-B7F2AC425F74}" srcId="{798B97D9-7D49-4C6F-9346-D936F319AA49}" destId="{17A0A85C-E097-426B-8736-F9B7A36829A1}" srcOrd="0" destOrd="0" parTransId="{9516F903-EE3A-409C-857F-36F6080F460B}" sibTransId="{D3EA76CF-51E0-49C2-8D30-1D7F48FA07E4}"/>
    <dgm:cxn modelId="{19B6225E-AAA8-4506-8BDC-584BBFB1997B}" srcId="{56BC1F11-204B-4524-A383-C688E77D817D}" destId="{FC990DB9-CD8A-4AEA-99E2-CBBCE21DC283}" srcOrd="7" destOrd="0" parTransId="{CF8758F3-10B0-4B26-8F79-4A341FC5355B}" sibTransId="{03795D72-4ACB-4CF4-B4CB-17F7AAA4092F}"/>
    <dgm:cxn modelId="{25D8D942-FDAE-4204-BEF9-9ACBF923F1BD}" srcId="{707F4CAE-92BF-44CF-9051-B4D11B6FF6E3}" destId="{56BC1F11-204B-4524-A383-C688E77D817D}" srcOrd="0" destOrd="0" parTransId="{A077B9A6-6919-4252-A0CA-7E0B7B99E5DC}" sibTransId="{97E7BBE2-8772-4865-A689-43B341501A7F}"/>
    <dgm:cxn modelId="{F48FA547-C4C7-4AF2-B61B-B8E4F62C6613}" srcId="{56BC1F11-204B-4524-A383-C688E77D817D}" destId="{FB9CF038-0998-4ED8-BD06-BC9531F992F3}" srcOrd="5" destOrd="0" parTransId="{ABC7EC6C-473A-4583-842E-1CA7DCAC40EB}" sibTransId="{92D3587A-5792-49E0-9400-3AD7BA5B04A7}"/>
    <dgm:cxn modelId="{5E45886A-759C-4979-80BE-70CC27D1B42B}" srcId="{798B97D9-7D49-4C6F-9346-D936F319AA49}" destId="{630FDB79-218B-4072-94DC-EFF27576697F}" srcOrd="1" destOrd="0" parTransId="{D9A81D21-B9EC-4065-8026-D2AB7C5257FA}" sibTransId="{4A20BA96-0BEB-4F07-8135-2BD41168C3BB}"/>
    <dgm:cxn modelId="{9526CB70-2F00-46DD-B09B-84670729D6A9}" type="presOf" srcId="{11F9ACFF-A3DB-44DD-AA40-CFF4EA2C28A7}" destId="{47AE8E16-709F-46F0-8E59-80A7F1092C6F}" srcOrd="0" destOrd="5" presId="urn:microsoft.com/office/officeart/2005/8/layout/default"/>
    <dgm:cxn modelId="{B907DE8A-AEF1-4501-ACF6-78F042485E27}" type="presOf" srcId="{BA37E6D9-4CB3-42CE-BFB3-DD1A79D52B49}" destId="{BDA54814-CC7B-4912-9DC4-6DD3818B0A93}" srcOrd="0" destOrd="4" presId="urn:microsoft.com/office/officeart/2005/8/layout/default"/>
    <dgm:cxn modelId="{41966594-D904-4408-A4DC-A8A146A64BA0}" srcId="{707F4CAE-92BF-44CF-9051-B4D11B6FF6E3}" destId="{798B97D9-7D49-4C6F-9346-D936F319AA49}" srcOrd="1" destOrd="0" parTransId="{E52DBC55-F8F4-45F3-9A3D-E3BB77F6A1FA}" sibTransId="{66326947-04BF-4A47-90CF-E4B315D89FC4}"/>
    <dgm:cxn modelId="{061B5D9B-CAFE-4318-B173-263A56AD997D}" srcId="{56BC1F11-204B-4524-A383-C688E77D817D}" destId="{D9EC4083-3E53-48E9-B925-BF8FBE3CBA64}" srcOrd="6" destOrd="0" parTransId="{7E7E7085-EB45-4604-889D-3D30A7863CFC}" sibTransId="{B8A9E01C-CC96-4F33-B36A-34BED42AC8B1}"/>
    <dgm:cxn modelId="{8DF144A6-868C-4C3D-A64C-F0D0E2F5EF71}" srcId="{56BC1F11-204B-4524-A383-C688E77D817D}" destId="{4688C5B4-8F25-4D54-B07C-272EFA6E6B1B}" srcOrd="1" destOrd="0" parTransId="{A260B3DB-0123-4835-82CD-9DFC7AEA20CF}" sibTransId="{3C42E674-CB86-4F12-96AE-B8D0AB95E3D3}"/>
    <dgm:cxn modelId="{16C565AB-6EC4-45BD-B6A2-9004760ADAAA}" type="presOf" srcId="{FC990DB9-CD8A-4AEA-99E2-CBBCE21DC283}" destId="{BDA54814-CC7B-4912-9DC4-6DD3818B0A93}" srcOrd="0" destOrd="8" presId="urn:microsoft.com/office/officeart/2005/8/layout/default"/>
    <dgm:cxn modelId="{7C02CFB8-A260-4464-807B-331097B95F16}" type="presOf" srcId="{17A0A85C-E097-426B-8736-F9B7A36829A1}" destId="{47AE8E16-709F-46F0-8E59-80A7F1092C6F}" srcOrd="0" destOrd="1" presId="urn:microsoft.com/office/officeart/2005/8/layout/default"/>
    <dgm:cxn modelId="{A98CC6B9-71D3-41B1-AE32-2DF2C0C81859}" type="presOf" srcId="{9DD3607A-01AF-40EE-9B5A-8525CD46C84E}" destId="{47AE8E16-709F-46F0-8E59-80A7F1092C6F}" srcOrd="0" destOrd="6" presId="urn:microsoft.com/office/officeart/2005/8/layout/default"/>
    <dgm:cxn modelId="{F271CDB9-7FB5-4404-83B3-20F626F182F6}" type="presOf" srcId="{FB9CF038-0998-4ED8-BD06-BC9531F992F3}" destId="{BDA54814-CC7B-4912-9DC4-6DD3818B0A93}" srcOrd="0" destOrd="6" presId="urn:microsoft.com/office/officeart/2005/8/layout/default"/>
    <dgm:cxn modelId="{3FF850BC-1D4C-4779-AA04-F34E1A300852}" type="presOf" srcId="{74B8F99E-2C46-4802-9CCE-7C2CD68C6DF7}" destId="{BDA54814-CC7B-4912-9DC4-6DD3818B0A93}" srcOrd="0" destOrd="1" presId="urn:microsoft.com/office/officeart/2005/8/layout/default"/>
    <dgm:cxn modelId="{92692EBE-BDDD-4E86-9F66-A531512CC154}" srcId="{798B97D9-7D49-4C6F-9346-D936F319AA49}" destId="{11F9ACFF-A3DB-44DD-AA40-CFF4EA2C28A7}" srcOrd="4" destOrd="0" parTransId="{04F991A4-3E0E-4D38-AF66-F6E101079D64}" sibTransId="{5BC93429-83B3-4F6F-B5FB-10B1192B3898}"/>
    <dgm:cxn modelId="{44E48BC1-BCE8-4ED1-B342-4CB5A1AA8D03}" type="presOf" srcId="{B1E2C36D-2FB6-4497-8EFA-35A266563F5C}" destId="{BDA54814-CC7B-4912-9DC4-6DD3818B0A93}" srcOrd="0" destOrd="5" presId="urn:microsoft.com/office/officeart/2005/8/layout/default"/>
    <dgm:cxn modelId="{77D0D7CF-8640-4913-BE45-3D7555C9C99D}" srcId="{56BC1F11-204B-4524-A383-C688E77D817D}" destId="{B64D92C9-99BA-4E25-8EF6-8987BFE034E1}" srcOrd="2" destOrd="0" parTransId="{B560B0C0-3557-4F34-A68D-8782C530EBCC}" sibTransId="{4ED229E1-CACA-49BA-9F77-099F354502C1}"/>
    <dgm:cxn modelId="{0DF624DC-2F42-4F47-9613-846DFE9FD1D3}" srcId="{798B97D9-7D49-4C6F-9346-D936F319AA49}" destId="{9DD3607A-01AF-40EE-9B5A-8525CD46C84E}" srcOrd="5" destOrd="0" parTransId="{C92FADCE-60BB-4EFC-858E-DDE5AD2C8098}" sibTransId="{27FCFDA9-10F9-4281-8E01-CDBB18262B61}"/>
    <dgm:cxn modelId="{E7D070DE-928A-4B01-BD7C-16E719CB3739}" type="presOf" srcId="{D0BC6850-8933-47E9-A87C-7FD0ED196476}" destId="{47AE8E16-709F-46F0-8E59-80A7F1092C6F}" srcOrd="0" destOrd="4" presId="urn:microsoft.com/office/officeart/2005/8/layout/default"/>
    <dgm:cxn modelId="{8ADC54E0-C253-4396-AA60-C9938DE31EDA}" type="presOf" srcId="{707F4CAE-92BF-44CF-9051-B4D11B6FF6E3}" destId="{9284A53C-53E6-4631-97FA-F53291463CF2}" srcOrd="0" destOrd="0" presId="urn:microsoft.com/office/officeart/2005/8/layout/default"/>
    <dgm:cxn modelId="{170F57E6-792C-45F0-8F34-D23FB2A3FA51}" srcId="{56BC1F11-204B-4524-A383-C688E77D817D}" destId="{74B8F99E-2C46-4802-9CCE-7C2CD68C6DF7}" srcOrd="0" destOrd="0" parTransId="{67FEA134-7FF6-4D14-B3BD-AE44229E69A4}" sibTransId="{BF8E703E-3173-4DF4-B75F-8D132D296EC3}"/>
    <dgm:cxn modelId="{2D2770F1-06A4-4DD8-ABAF-FEF763909170}" type="presOf" srcId="{4688C5B4-8F25-4D54-B07C-272EFA6E6B1B}" destId="{BDA54814-CC7B-4912-9DC4-6DD3818B0A93}" srcOrd="0" destOrd="2" presId="urn:microsoft.com/office/officeart/2005/8/layout/default"/>
    <dgm:cxn modelId="{13FE25F9-A090-4834-AA9C-1CD2C9FAC27B}" srcId="{798B97D9-7D49-4C6F-9346-D936F319AA49}" destId="{D386FFAA-0B00-4DD3-B2FC-083EF594B425}" srcOrd="2" destOrd="0" parTransId="{6A4048B6-EF8E-41B0-B0A7-F79F516E8A7F}" sibTransId="{06459F41-50A0-46E1-94EC-B7ADA05D7ECC}"/>
    <dgm:cxn modelId="{5679DEEB-0CCC-4BC0-9FBC-626044437681}" type="presParOf" srcId="{9284A53C-53E6-4631-97FA-F53291463CF2}" destId="{BDA54814-CC7B-4912-9DC4-6DD3818B0A93}" srcOrd="0" destOrd="0" presId="urn:microsoft.com/office/officeart/2005/8/layout/default"/>
    <dgm:cxn modelId="{0DA7CA43-16DB-437A-AEC6-537F2FD7520B}" type="presParOf" srcId="{9284A53C-53E6-4631-97FA-F53291463CF2}" destId="{18CCB557-B236-4E47-809A-61BBF06FFDA3}" srcOrd="1" destOrd="0" presId="urn:microsoft.com/office/officeart/2005/8/layout/default"/>
    <dgm:cxn modelId="{CB4D17C2-B74D-48C3-9B24-1116CA7C0BB4}" type="presParOf" srcId="{9284A53C-53E6-4631-97FA-F53291463CF2}" destId="{47AE8E16-709F-46F0-8E59-80A7F1092C6F}"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7F4CAE-92BF-44CF-9051-B4D11B6FF6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6BC1F11-204B-4524-A383-C688E77D817D}">
      <dgm:prSet/>
      <dgm:spPr>
        <a:solidFill>
          <a:srgbClr val="00A9BF"/>
        </a:solidFill>
        <a:ln>
          <a:solidFill>
            <a:srgbClr val="00A9BF"/>
          </a:solidFill>
        </a:ln>
      </dgm:spPr>
      <dgm:t>
        <a:bodyPr/>
        <a:lstStyle/>
        <a:p>
          <a:r>
            <a:rPr lang="en-AU" b="1" u="none" dirty="0"/>
            <a:t>Personal</a:t>
          </a:r>
          <a:endParaRPr lang="en-US" b="1" u="none" dirty="0"/>
        </a:p>
      </dgm:t>
    </dgm:pt>
    <dgm:pt modelId="{A077B9A6-6919-4252-A0CA-7E0B7B99E5DC}" type="parTrans" cxnId="{25D8D942-FDAE-4204-BEF9-9ACBF923F1BD}">
      <dgm:prSet/>
      <dgm:spPr/>
      <dgm:t>
        <a:bodyPr/>
        <a:lstStyle/>
        <a:p>
          <a:endParaRPr lang="en-US"/>
        </a:p>
      </dgm:t>
    </dgm:pt>
    <dgm:pt modelId="{97E7BBE2-8772-4865-A689-43B341501A7F}" type="sibTrans" cxnId="{25D8D942-FDAE-4204-BEF9-9ACBF923F1BD}">
      <dgm:prSet/>
      <dgm:spPr/>
      <dgm:t>
        <a:bodyPr/>
        <a:lstStyle/>
        <a:p>
          <a:endParaRPr lang="en-US"/>
        </a:p>
      </dgm:t>
    </dgm:pt>
    <dgm:pt modelId="{798B97D9-7D49-4C6F-9346-D936F319AA49}">
      <dgm:prSet/>
      <dgm:spPr>
        <a:solidFill>
          <a:srgbClr val="B7328A"/>
        </a:solidFill>
        <a:ln>
          <a:solidFill>
            <a:srgbClr val="B7328A"/>
          </a:solidFill>
        </a:ln>
      </dgm:spPr>
      <dgm:t>
        <a:bodyPr/>
        <a:lstStyle/>
        <a:p>
          <a:r>
            <a:rPr lang="en-AU" b="1" u="none" dirty="0"/>
            <a:t>Professional</a:t>
          </a:r>
          <a:endParaRPr lang="en-US" b="1" u="none" dirty="0"/>
        </a:p>
      </dgm:t>
    </dgm:pt>
    <dgm:pt modelId="{E52DBC55-F8F4-45F3-9A3D-E3BB77F6A1FA}" type="parTrans" cxnId="{41966594-D904-4408-A4DC-A8A146A64BA0}">
      <dgm:prSet/>
      <dgm:spPr/>
      <dgm:t>
        <a:bodyPr/>
        <a:lstStyle/>
        <a:p>
          <a:endParaRPr lang="en-US"/>
        </a:p>
      </dgm:t>
    </dgm:pt>
    <dgm:pt modelId="{66326947-04BF-4A47-90CF-E4B315D89FC4}" type="sibTrans" cxnId="{41966594-D904-4408-A4DC-A8A146A64BA0}">
      <dgm:prSet/>
      <dgm:spPr/>
      <dgm:t>
        <a:bodyPr/>
        <a:lstStyle/>
        <a:p>
          <a:endParaRPr lang="en-US"/>
        </a:p>
      </dgm:t>
    </dgm:pt>
    <dgm:pt modelId="{8BDBC1AB-B66F-4A4F-9C18-25CEF7672F67}">
      <dgm:prSet/>
      <dgm:spPr>
        <a:solidFill>
          <a:srgbClr val="00A9BF"/>
        </a:solidFill>
        <a:ln>
          <a:solidFill>
            <a:srgbClr val="00A9BF"/>
          </a:solidFill>
        </a:ln>
      </dgm:spPr>
      <dgm:t>
        <a:bodyPr/>
        <a:lstStyle/>
        <a:p>
          <a:pPr>
            <a:buFont typeface="Symbol" panose="05050102010706020507" pitchFamily="18" charset="2"/>
            <a:buChar char=""/>
          </a:pPr>
          <a:r>
            <a:rPr lang="en-AU" dirty="0"/>
            <a:t>Plan and set goals</a:t>
          </a:r>
          <a:endParaRPr lang="en-US" dirty="0"/>
        </a:p>
      </dgm:t>
    </dgm:pt>
    <dgm:pt modelId="{DAD56158-EB1F-4B49-B0C7-82191E7A0CDE}" type="parTrans" cxnId="{3D41498F-DC89-4709-872C-E9060F6D02EB}">
      <dgm:prSet/>
      <dgm:spPr/>
    </dgm:pt>
    <dgm:pt modelId="{439AB5AE-02DB-4BB2-A5E5-C6B584DC132A}" type="sibTrans" cxnId="{3D41498F-DC89-4709-872C-E9060F6D02EB}">
      <dgm:prSet/>
      <dgm:spPr/>
    </dgm:pt>
    <dgm:pt modelId="{8CC98EF1-D463-4687-8313-ADF11BD227D9}">
      <dgm:prSet/>
      <dgm:spPr/>
      <dgm:t>
        <a:bodyPr/>
        <a:lstStyle/>
        <a:p>
          <a:pPr>
            <a:buFont typeface="Symbol" panose="05050102010706020507" pitchFamily="18" charset="2"/>
            <a:buChar char=""/>
          </a:pPr>
          <a:r>
            <a:rPr lang="en-AU" dirty="0"/>
            <a:t>Spend time with family</a:t>
          </a:r>
        </a:p>
      </dgm:t>
    </dgm:pt>
    <dgm:pt modelId="{88473CB8-F997-49DC-AB67-70131B590E87}" type="parTrans" cxnId="{344312DD-C283-4194-B8D5-28E0B9F47FB9}">
      <dgm:prSet/>
      <dgm:spPr/>
      <dgm:t>
        <a:bodyPr/>
        <a:lstStyle/>
        <a:p>
          <a:endParaRPr lang="en-AU"/>
        </a:p>
      </dgm:t>
    </dgm:pt>
    <dgm:pt modelId="{FB3AE62D-7D42-4E03-B153-B0F598AA983E}" type="sibTrans" cxnId="{344312DD-C283-4194-B8D5-28E0B9F47FB9}">
      <dgm:prSet/>
      <dgm:spPr/>
      <dgm:t>
        <a:bodyPr/>
        <a:lstStyle/>
        <a:p>
          <a:endParaRPr lang="en-AU"/>
        </a:p>
      </dgm:t>
    </dgm:pt>
    <dgm:pt modelId="{CBC3C889-02C6-4E22-90EF-55D40891EB7A}">
      <dgm:prSet/>
      <dgm:spPr/>
      <dgm:t>
        <a:bodyPr/>
        <a:lstStyle/>
        <a:p>
          <a:pPr>
            <a:buFont typeface="Symbol" panose="05050102010706020507" pitchFamily="18" charset="2"/>
            <a:buChar char=""/>
          </a:pPr>
          <a:r>
            <a:rPr lang="en-AU" dirty="0"/>
            <a:t>Learn a new skill</a:t>
          </a:r>
        </a:p>
      </dgm:t>
    </dgm:pt>
    <dgm:pt modelId="{6FC701E0-5CEE-4820-B1B2-0C74DA7E0299}" type="parTrans" cxnId="{54A7E1F9-E185-4618-9CEF-AF7B2FC7B4A5}">
      <dgm:prSet/>
      <dgm:spPr/>
      <dgm:t>
        <a:bodyPr/>
        <a:lstStyle/>
        <a:p>
          <a:endParaRPr lang="en-AU"/>
        </a:p>
      </dgm:t>
    </dgm:pt>
    <dgm:pt modelId="{F0618511-613C-4102-8339-01F901538FB0}" type="sibTrans" cxnId="{54A7E1F9-E185-4618-9CEF-AF7B2FC7B4A5}">
      <dgm:prSet/>
      <dgm:spPr/>
      <dgm:t>
        <a:bodyPr/>
        <a:lstStyle/>
        <a:p>
          <a:endParaRPr lang="en-AU"/>
        </a:p>
      </dgm:t>
    </dgm:pt>
    <dgm:pt modelId="{8D99263B-BA18-41E9-B3AC-21CF4012C4B9}">
      <dgm:prSet/>
      <dgm:spPr/>
      <dgm:t>
        <a:bodyPr/>
        <a:lstStyle/>
        <a:p>
          <a:pPr>
            <a:buFont typeface="Symbol" panose="05050102010706020507" pitchFamily="18" charset="2"/>
            <a:buChar char=""/>
          </a:pPr>
          <a:r>
            <a:rPr lang="en-AU" dirty="0"/>
            <a:t>Read a book</a:t>
          </a:r>
        </a:p>
      </dgm:t>
    </dgm:pt>
    <dgm:pt modelId="{5B05C3FA-D121-49C9-A6C4-CE95A0809638}" type="parTrans" cxnId="{60EA6E4D-D4DE-4954-8FC7-8B409B57A407}">
      <dgm:prSet/>
      <dgm:spPr/>
      <dgm:t>
        <a:bodyPr/>
        <a:lstStyle/>
        <a:p>
          <a:endParaRPr lang="en-AU"/>
        </a:p>
      </dgm:t>
    </dgm:pt>
    <dgm:pt modelId="{9F3B843B-B35A-489F-8EA6-FD94B4E46045}" type="sibTrans" cxnId="{60EA6E4D-D4DE-4954-8FC7-8B409B57A407}">
      <dgm:prSet/>
      <dgm:spPr/>
      <dgm:t>
        <a:bodyPr/>
        <a:lstStyle/>
        <a:p>
          <a:endParaRPr lang="en-AU"/>
        </a:p>
      </dgm:t>
    </dgm:pt>
    <dgm:pt modelId="{1058AD14-0B81-469C-B78E-A61B29CE0009}">
      <dgm:prSet/>
      <dgm:spPr/>
      <dgm:t>
        <a:bodyPr/>
        <a:lstStyle/>
        <a:p>
          <a:pPr>
            <a:buFont typeface="Symbol" panose="05050102010706020507" pitchFamily="18" charset="2"/>
            <a:buChar char=""/>
          </a:pPr>
          <a:r>
            <a:rPr lang="en-AU" dirty="0"/>
            <a:t>Watch a movie</a:t>
          </a:r>
        </a:p>
      </dgm:t>
    </dgm:pt>
    <dgm:pt modelId="{94FFFE84-5F66-4A31-B5A4-7996FC0DB1E2}" type="parTrans" cxnId="{C7E34418-F0CB-4CE4-B0FE-EF5AFF71D5F1}">
      <dgm:prSet/>
      <dgm:spPr/>
      <dgm:t>
        <a:bodyPr/>
        <a:lstStyle/>
        <a:p>
          <a:endParaRPr lang="en-AU"/>
        </a:p>
      </dgm:t>
    </dgm:pt>
    <dgm:pt modelId="{00AD5C94-58A1-465D-A91F-12A2F6446A0B}" type="sibTrans" cxnId="{C7E34418-F0CB-4CE4-B0FE-EF5AFF71D5F1}">
      <dgm:prSet/>
      <dgm:spPr/>
      <dgm:t>
        <a:bodyPr/>
        <a:lstStyle/>
        <a:p>
          <a:endParaRPr lang="en-AU"/>
        </a:p>
      </dgm:t>
    </dgm:pt>
    <dgm:pt modelId="{7594F7DA-5582-41AF-8F2E-32C1F4521F99}">
      <dgm:prSet/>
      <dgm:spPr/>
      <dgm:t>
        <a:bodyPr/>
        <a:lstStyle/>
        <a:p>
          <a:pPr>
            <a:buFont typeface="Symbol" panose="05050102010706020507" pitchFamily="18" charset="2"/>
            <a:buChar char=""/>
          </a:pPr>
          <a:r>
            <a:rPr lang="en-AU" dirty="0"/>
            <a:t>Make time for friends</a:t>
          </a:r>
        </a:p>
      </dgm:t>
    </dgm:pt>
    <dgm:pt modelId="{67954EBE-69FE-431E-A34A-2EBDDD9C3E59}" type="parTrans" cxnId="{48D89132-9DCC-4F16-9102-F583AA1E320E}">
      <dgm:prSet/>
      <dgm:spPr/>
      <dgm:t>
        <a:bodyPr/>
        <a:lstStyle/>
        <a:p>
          <a:endParaRPr lang="en-AU"/>
        </a:p>
      </dgm:t>
    </dgm:pt>
    <dgm:pt modelId="{848B651C-259F-4FED-A6BA-BD09F1242B2E}" type="sibTrans" cxnId="{48D89132-9DCC-4F16-9102-F583AA1E320E}">
      <dgm:prSet/>
      <dgm:spPr/>
      <dgm:t>
        <a:bodyPr/>
        <a:lstStyle/>
        <a:p>
          <a:endParaRPr lang="en-AU"/>
        </a:p>
      </dgm:t>
    </dgm:pt>
    <dgm:pt modelId="{680870AC-2252-48E9-B16C-638862F15562}">
      <dgm:prSet/>
      <dgm:spPr/>
      <dgm:t>
        <a:bodyPr/>
        <a:lstStyle/>
        <a:p>
          <a:pPr>
            <a:buFont typeface="Symbol" panose="05050102010706020507" pitchFamily="18" charset="2"/>
            <a:buChar char=""/>
          </a:pPr>
          <a:r>
            <a:rPr lang="en-GB" dirty="0"/>
            <a:t>Reflect; what makes you special and unique</a:t>
          </a:r>
          <a:endParaRPr lang="en-AU" dirty="0"/>
        </a:p>
      </dgm:t>
    </dgm:pt>
    <dgm:pt modelId="{E52F394E-7FEC-42BC-976B-42E867EA7E8F}" type="parTrans" cxnId="{FAA36D86-8F6F-42DE-A107-B070B8468706}">
      <dgm:prSet/>
      <dgm:spPr/>
      <dgm:t>
        <a:bodyPr/>
        <a:lstStyle/>
        <a:p>
          <a:endParaRPr lang="en-AU"/>
        </a:p>
      </dgm:t>
    </dgm:pt>
    <dgm:pt modelId="{6088C068-140C-40B3-81EB-3DC7495CDEC7}" type="sibTrans" cxnId="{FAA36D86-8F6F-42DE-A107-B070B8468706}">
      <dgm:prSet/>
      <dgm:spPr/>
      <dgm:t>
        <a:bodyPr/>
        <a:lstStyle/>
        <a:p>
          <a:endParaRPr lang="en-AU"/>
        </a:p>
      </dgm:t>
    </dgm:pt>
    <dgm:pt modelId="{A4090BC5-762B-418D-B03C-418AB6531E7C}">
      <dgm:prSet/>
      <dgm:spPr/>
      <dgm:t>
        <a:bodyPr/>
        <a:lstStyle/>
        <a:p>
          <a:pPr>
            <a:buFont typeface="Symbol" panose="05050102010706020507" pitchFamily="18" charset="2"/>
            <a:buChar char=""/>
          </a:pPr>
          <a:endParaRPr lang="en-AU" dirty="0"/>
        </a:p>
      </dgm:t>
    </dgm:pt>
    <dgm:pt modelId="{7036A4B5-376A-453E-92DE-5074E820F21B}" type="parTrans" cxnId="{DAE21456-1C21-4E87-A531-E8F201455BF2}">
      <dgm:prSet/>
      <dgm:spPr/>
      <dgm:t>
        <a:bodyPr/>
        <a:lstStyle/>
        <a:p>
          <a:endParaRPr lang="en-AU"/>
        </a:p>
      </dgm:t>
    </dgm:pt>
    <dgm:pt modelId="{86076A5E-0955-48B8-B86E-B2E0EF72DC36}" type="sibTrans" cxnId="{DAE21456-1C21-4E87-A531-E8F201455BF2}">
      <dgm:prSet/>
      <dgm:spPr/>
      <dgm:t>
        <a:bodyPr/>
        <a:lstStyle/>
        <a:p>
          <a:endParaRPr lang="en-AU"/>
        </a:p>
      </dgm:t>
    </dgm:pt>
    <dgm:pt modelId="{95D16964-9C35-47D4-9EDC-BFD08AC32408}">
      <dgm:prSet/>
      <dgm:spPr>
        <a:solidFill>
          <a:srgbClr val="B7328A"/>
        </a:solidFill>
        <a:ln>
          <a:solidFill>
            <a:srgbClr val="B7328A"/>
          </a:solidFill>
        </a:ln>
      </dgm:spPr>
      <dgm:t>
        <a:bodyPr/>
        <a:lstStyle/>
        <a:p>
          <a:r>
            <a:rPr lang="en-GB" dirty="0"/>
            <a:t>Take your full lunch break</a:t>
          </a:r>
          <a:endParaRPr lang="en-US" dirty="0"/>
        </a:p>
      </dgm:t>
    </dgm:pt>
    <dgm:pt modelId="{0DA45F8D-664A-42C5-85D4-05D68F638AEF}" type="parTrans" cxnId="{D4D04FAD-D90A-4711-A4F3-5B0A79B4AFF8}">
      <dgm:prSet/>
      <dgm:spPr/>
    </dgm:pt>
    <dgm:pt modelId="{45F44B5C-ADE0-4A92-9848-C6EAA0BF8284}" type="sibTrans" cxnId="{D4D04FAD-D90A-4711-A4F3-5B0A79B4AFF8}">
      <dgm:prSet/>
      <dgm:spPr/>
    </dgm:pt>
    <dgm:pt modelId="{95575CDC-545D-424E-B7A0-E16B31F081D2}">
      <dgm:prSet/>
      <dgm:spPr/>
      <dgm:t>
        <a:bodyPr/>
        <a:lstStyle/>
        <a:p>
          <a:r>
            <a:rPr lang="en-AU" dirty="0"/>
            <a:t>Leave work at work</a:t>
          </a:r>
        </a:p>
      </dgm:t>
    </dgm:pt>
    <dgm:pt modelId="{737B3BF8-BF4E-47C9-8B14-F9AFC0CD5456}" type="parTrans" cxnId="{F79CE825-EC08-468E-AF95-C5FF1B9583F6}">
      <dgm:prSet/>
      <dgm:spPr/>
      <dgm:t>
        <a:bodyPr/>
        <a:lstStyle/>
        <a:p>
          <a:endParaRPr lang="en-AU"/>
        </a:p>
      </dgm:t>
    </dgm:pt>
    <dgm:pt modelId="{7653BE4D-274A-4917-BE3C-5C8BB8033127}" type="sibTrans" cxnId="{F79CE825-EC08-468E-AF95-C5FF1B9583F6}">
      <dgm:prSet/>
      <dgm:spPr/>
      <dgm:t>
        <a:bodyPr/>
        <a:lstStyle/>
        <a:p>
          <a:endParaRPr lang="en-AU"/>
        </a:p>
      </dgm:t>
    </dgm:pt>
    <dgm:pt modelId="{1ED197F9-DEA8-41CF-9176-03A6843589B2}">
      <dgm:prSet/>
      <dgm:spPr/>
      <dgm:t>
        <a:bodyPr/>
        <a:lstStyle/>
        <a:p>
          <a:r>
            <a:rPr lang="en-AU" dirty="0"/>
            <a:t>Take mental health breaks </a:t>
          </a:r>
        </a:p>
      </dgm:t>
    </dgm:pt>
    <dgm:pt modelId="{BA00A93A-F7AA-4217-B508-6BA0C8F176D3}" type="parTrans" cxnId="{C75BD286-1E96-4E32-B09A-CEFE30089D2F}">
      <dgm:prSet/>
      <dgm:spPr/>
      <dgm:t>
        <a:bodyPr/>
        <a:lstStyle/>
        <a:p>
          <a:endParaRPr lang="en-AU"/>
        </a:p>
      </dgm:t>
    </dgm:pt>
    <dgm:pt modelId="{0B8C781B-F9A7-41BA-88ED-60FF9356C23F}" type="sibTrans" cxnId="{C75BD286-1E96-4E32-B09A-CEFE30089D2F}">
      <dgm:prSet/>
      <dgm:spPr/>
      <dgm:t>
        <a:bodyPr/>
        <a:lstStyle/>
        <a:p>
          <a:endParaRPr lang="en-AU"/>
        </a:p>
      </dgm:t>
    </dgm:pt>
    <dgm:pt modelId="{A562E836-5ED5-4A12-AECB-D2079AD32964}">
      <dgm:prSet/>
      <dgm:spPr/>
      <dgm:t>
        <a:bodyPr/>
        <a:lstStyle/>
        <a:p>
          <a:r>
            <a:rPr lang="en-AU" dirty="0"/>
            <a:t>Learn to say NO</a:t>
          </a:r>
        </a:p>
      </dgm:t>
    </dgm:pt>
    <dgm:pt modelId="{AECD5A27-DF91-4B29-977D-EFD015F17B11}" type="parTrans" cxnId="{C2C5AB10-7656-4A5B-ABD3-6E968017A0F0}">
      <dgm:prSet/>
      <dgm:spPr/>
      <dgm:t>
        <a:bodyPr/>
        <a:lstStyle/>
        <a:p>
          <a:endParaRPr lang="en-AU"/>
        </a:p>
      </dgm:t>
    </dgm:pt>
    <dgm:pt modelId="{9A5B561D-3540-410B-BCA5-33DC905B29C9}" type="sibTrans" cxnId="{C2C5AB10-7656-4A5B-ABD3-6E968017A0F0}">
      <dgm:prSet/>
      <dgm:spPr/>
      <dgm:t>
        <a:bodyPr/>
        <a:lstStyle/>
        <a:p>
          <a:endParaRPr lang="en-AU"/>
        </a:p>
      </dgm:t>
    </dgm:pt>
    <dgm:pt modelId="{FA1CDA92-20A8-4D05-AA77-055193AB162A}">
      <dgm:prSet/>
      <dgm:spPr/>
      <dgm:t>
        <a:bodyPr/>
        <a:lstStyle/>
        <a:p>
          <a:r>
            <a:rPr lang="en-AU" dirty="0"/>
            <a:t>Use your holiday time</a:t>
          </a:r>
        </a:p>
      </dgm:t>
    </dgm:pt>
    <dgm:pt modelId="{D75657F3-6F61-4CE8-A47B-B02448626319}" type="parTrans" cxnId="{49213ECB-148C-48DA-8906-02F484A4C8F3}">
      <dgm:prSet/>
      <dgm:spPr/>
      <dgm:t>
        <a:bodyPr/>
        <a:lstStyle/>
        <a:p>
          <a:endParaRPr lang="en-AU"/>
        </a:p>
      </dgm:t>
    </dgm:pt>
    <dgm:pt modelId="{B17A7C5B-0EBC-49B0-B83A-3B898F158CFB}" type="sibTrans" cxnId="{49213ECB-148C-48DA-8906-02F484A4C8F3}">
      <dgm:prSet/>
      <dgm:spPr/>
      <dgm:t>
        <a:bodyPr/>
        <a:lstStyle/>
        <a:p>
          <a:endParaRPr lang="en-AU"/>
        </a:p>
      </dgm:t>
    </dgm:pt>
    <dgm:pt modelId="{420DB447-DFD3-43C9-9D46-78E555D2869B}">
      <dgm:prSet/>
      <dgm:spPr/>
      <dgm:t>
        <a:bodyPr/>
        <a:lstStyle/>
        <a:p>
          <a:r>
            <a:rPr lang="en-AU" dirty="0"/>
            <a:t>Set boundaries</a:t>
          </a:r>
        </a:p>
      </dgm:t>
    </dgm:pt>
    <dgm:pt modelId="{A27B6F06-14C4-458E-AADF-E685205C8166}" type="parTrans" cxnId="{0EE4A860-012C-46B3-A587-C593FEC6CC16}">
      <dgm:prSet/>
      <dgm:spPr/>
      <dgm:t>
        <a:bodyPr/>
        <a:lstStyle/>
        <a:p>
          <a:endParaRPr lang="en-AU"/>
        </a:p>
      </dgm:t>
    </dgm:pt>
    <dgm:pt modelId="{1A8FD656-73B1-4D0B-91DE-D00D09C04911}" type="sibTrans" cxnId="{0EE4A860-012C-46B3-A587-C593FEC6CC16}">
      <dgm:prSet/>
      <dgm:spPr/>
      <dgm:t>
        <a:bodyPr/>
        <a:lstStyle/>
        <a:p>
          <a:endParaRPr lang="en-AU"/>
        </a:p>
      </dgm:t>
    </dgm:pt>
    <dgm:pt modelId="{042D1BD2-C368-468B-871E-518920126F10}">
      <dgm:prSet/>
      <dgm:spPr/>
      <dgm:t>
        <a:bodyPr/>
        <a:lstStyle/>
        <a:p>
          <a:endParaRPr lang="en-AU" dirty="0"/>
        </a:p>
      </dgm:t>
    </dgm:pt>
    <dgm:pt modelId="{52179D5F-FCB3-4DD1-A330-FAC925A1BDD7}" type="parTrans" cxnId="{6F403AF4-D57C-4357-9999-8FA8DD9FFE2E}">
      <dgm:prSet/>
      <dgm:spPr/>
      <dgm:t>
        <a:bodyPr/>
        <a:lstStyle/>
        <a:p>
          <a:endParaRPr lang="en-AU"/>
        </a:p>
      </dgm:t>
    </dgm:pt>
    <dgm:pt modelId="{F01C7DB3-BA14-410F-85B2-405F151C588E}" type="sibTrans" cxnId="{6F403AF4-D57C-4357-9999-8FA8DD9FFE2E}">
      <dgm:prSet/>
      <dgm:spPr/>
      <dgm:t>
        <a:bodyPr/>
        <a:lstStyle/>
        <a:p>
          <a:endParaRPr lang="en-AU"/>
        </a:p>
      </dgm:t>
    </dgm:pt>
    <dgm:pt modelId="{9284A53C-53E6-4631-97FA-F53291463CF2}" type="pres">
      <dgm:prSet presAssocID="{707F4CAE-92BF-44CF-9051-B4D11B6FF6E3}" presName="diagram" presStyleCnt="0">
        <dgm:presLayoutVars>
          <dgm:dir/>
          <dgm:resizeHandles val="exact"/>
        </dgm:presLayoutVars>
      </dgm:prSet>
      <dgm:spPr/>
    </dgm:pt>
    <dgm:pt modelId="{BDA54814-CC7B-4912-9DC4-6DD3818B0A93}" type="pres">
      <dgm:prSet presAssocID="{56BC1F11-204B-4524-A383-C688E77D817D}" presName="node" presStyleLbl="node1" presStyleIdx="0" presStyleCnt="2">
        <dgm:presLayoutVars>
          <dgm:bulletEnabled val="1"/>
        </dgm:presLayoutVars>
      </dgm:prSet>
      <dgm:spPr/>
    </dgm:pt>
    <dgm:pt modelId="{18CCB557-B236-4E47-809A-61BBF06FFDA3}" type="pres">
      <dgm:prSet presAssocID="{97E7BBE2-8772-4865-A689-43B341501A7F}" presName="sibTrans" presStyleCnt="0"/>
      <dgm:spPr/>
    </dgm:pt>
    <dgm:pt modelId="{47AE8E16-709F-46F0-8E59-80A7F1092C6F}" type="pres">
      <dgm:prSet presAssocID="{798B97D9-7D49-4C6F-9346-D936F319AA49}" presName="node" presStyleLbl="node1" presStyleIdx="1" presStyleCnt="2" custLinFactNeighborX="-255" custLinFactNeighborY="-12591">
        <dgm:presLayoutVars>
          <dgm:bulletEnabled val="1"/>
        </dgm:presLayoutVars>
      </dgm:prSet>
      <dgm:spPr/>
    </dgm:pt>
  </dgm:ptLst>
  <dgm:cxnLst>
    <dgm:cxn modelId="{71102806-67C5-46FC-B7A1-F5689DD67972}" type="presOf" srcId="{FA1CDA92-20A8-4D05-AA77-055193AB162A}" destId="{47AE8E16-709F-46F0-8E59-80A7F1092C6F}" srcOrd="0" destOrd="5" presId="urn:microsoft.com/office/officeart/2005/8/layout/default"/>
    <dgm:cxn modelId="{5AE2040A-668A-466D-A705-BA4FE10AE1BF}" type="presOf" srcId="{95575CDC-545D-424E-B7A0-E16B31F081D2}" destId="{47AE8E16-709F-46F0-8E59-80A7F1092C6F}" srcOrd="0" destOrd="2" presId="urn:microsoft.com/office/officeart/2005/8/layout/default"/>
    <dgm:cxn modelId="{9636E00D-F77C-43F9-8B3D-B2C9E01E9BB6}" type="presOf" srcId="{56BC1F11-204B-4524-A383-C688E77D817D}" destId="{BDA54814-CC7B-4912-9DC4-6DD3818B0A93}" srcOrd="0" destOrd="0" presId="urn:microsoft.com/office/officeart/2005/8/layout/default"/>
    <dgm:cxn modelId="{E2044A0F-76AA-4582-80EB-06603E38C94C}" type="presOf" srcId="{A562E836-5ED5-4A12-AECB-D2079AD32964}" destId="{47AE8E16-709F-46F0-8E59-80A7F1092C6F}" srcOrd="0" destOrd="4" presId="urn:microsoft.com/office/officeart/2005/8/layout/default"/>
    <dgm:cxn modelId="{C2C5AB10-7656-4A5B-ABD3-6E968017A0F0}" srcId="{798B97D9-7D49-4C6F-9346-D936F319AA49}" destId="{A562E836-5ED5-4A12-AECB-D2079AD32964}" srcOrd="3" destOrd="0" parTransId="{AECD5A27-DF91-4B29-977D-EFD015F17B11}" sibTransId="{9A5B561D-3540-410B-BCA5-33DC905B29C9}"/>
    <dgm:cxn modelId="{C7E34418-F0CB-4CE4-B0FE-EF5AFF71D5F1}" srcId="{56BC1F11-204B-4524-A383-C688E77D817D}" destId="{1058AD14-0B81-469C-B78E-A61B29CE0009}" srcOrd="4" destOrd="0" parTransId="{94FFFE84-5F66-4A31-B5A4-7996FC0DB1E2}" sibTransId="{00AD5C94-58A1-465D-A91F-12A2F6446A0B}"/>
    <dgm:cxn modelId="{B38DA61D-58D9-4750-A624-C71B30D2424E}" type="presOf" srcId="{798B97D9-7D49-4C6F-9346-D936F319AA49}" destId="{47AE8E16-709F-46F0-8E59-80A7F1092C6F}" srcOrd="0" destOrd="0" presId="urn:microsoft.com/office/officeart/2005/8/layout/default"/>
    <dgm:cxn modelId="{C200F420-6ADD-41C7-9D8B-79E6D20FAEC3}" type="presOf" srcId="{A4090BC5-762B-418D-B03C-418AB6531E7C}" destId="{BDA54814-CC7B-4912-9DC4-6DD3818B0A93}" srcOrd="0" destOrd="8" presId="urn:microsoft.com/office/officeart/2005/8/layout/default"/>
    <dgm:cxn modelId="{F79CE825-EC08-468E-AF95-C5FF1B9583F6}" srcId="{798B97D9-7D49-4C6F-9346-D936F319AA49}" destId="{95575CDC-545D-424E-B7A0-E16B31F081D2}" srcOrd="1" destOrd="0" parTransId="{737B3BF8-BF4E-47C9-8B14-F9AFC0CD5456}" sibTransId="{7653BE4D-274A-4917-BE3C-5C8BB8033127}"/>
    <dgm:cxn modelId="{48D89132-9DCC-4F16-9102-F583AA1E320E}" srcId="{56BC1F11-204B-4524-A383-C688E77D817D}" destId="{7594F7DA-5582-41AF-8F2E-32C1F4521F99}" srcOrd="5" destOrd="0" parTransId="{67954EBE-69FE-431E-A34A-2EBDDD9C3E59}" sibTransId="{848B651C-259F-4FED-A6BA-BD09F1242B2E}"/>
    <dgm:cxn modelId="{6EDB693D-4585-4071-ADA9-1409E4F3CBFD}" type="presOf" srcId="{1ED197F9-DEA8-41CF-9176-03A6843589B2}" destId="{47AE8E16-709F-46F0-8E59-80A7F1092C6F}" srcOrd="0" destOrd="3" presId="urn:microsoft.com/office/officeart/2005/8/layout/default"/>
    <dgm:cxn modelId="{0EE4A860-012C-46B3-A587-C593FEC6CC16}" srcId="{798B97D9-7D49-4C6F-9346-D936F319AA49}" destId="{420DB447-DFD3-43C9-9D46-78E555D2869B}" srcOrd="5" destOrd="0" parTransId="{A27B6F06-14C4-458E-AADF-E685205C8166}" sibTransId="{1A8FD656-73B1-4D0B-91DE-D00D09C04911}"/>
    <dgm:cxn modelId="{25D8D942-FDAE-4204-BEF9-9ACBF923F1BD}" srcId="{707F4CAE-92BF-44CF-9051-B4D11B6FF6E3}" destId="{56BC1F11-204B-4524-A383-C688E77D817D}" srcOrd="0" destOrd="0" parTransId="{A077B9A6-6919-4252-A0CA-7E0B7B99E5DC}" sibTransId="{97E7BBE2-8772-4865-A689-43B341501A7F}"/>
    <dgm:cxn modelId="{60EA6E4D-D4DE-4954-8FC7-8B409B57A407}" srcId="{56BC1F11-204B-4524-A383-C688E77D817D}" destId="{8D99263B-BA18-41E9-B3AC-21CF4012C4B9}" srcOrd="3" destOrd="0" parTransId="{5B05C3FA-D121-49C9-A6C4-CE95A0809638}" sibTransId="{9F3B843B-B35A-489F-8EA6-FD94B4E46045}"/>
    <dgm:cxn modelId="{354FFA53-5D91-4D0F-BD0F-A9E858040587}" type="presOf" srcId="{420DB447-DFD3-43C9-9D46-78E555D2869B}" destId="{47AE8E16-709F-46F0-8E59-80A7F1092C6F}" srcOrd="0" destOrd="6" presId="urn:microsoft.com/office/officeart/2005/8/layout/default"/>
    <dgm:cxn modelId="{DAE21456-1C21-4E87-A531-E8F201455BF2}" srcId="{56BC1F11-204B-4524-A383-C688E77D817D}" destId="{A4090BC5-762B-418D-B03C-418AB6531E7C}" srcOrd="7" destOrd="0" parTransId="{7036A4B5-376A-453E-92DE-5074E820F21B}" sibTransId="{86076A5E-0955-48B8-B86E-B2E0EF72DC36}"/>
    <dgm:cxn modelId="{37A9AD83-C6CC-4B8D-9082-6D6D64C726DB}" type="presOf" srcId="{680870AC-2252-48E9-B16C-638862F15562}" destId="{BDA54814-CC7B-4912-9DC4-6DD3818B0A93}" srcOrd="0" destOrd="7" presId="urn:microsoft.com/office/officeart/2005/8/layout/default"/>
    <dgm:cxn modelId="{FAA36D86-8F6F-42DE-A107-B070B8468706}" srcId="{56BC1F11-204B-4524-A383-C688E77D817D}" destId="{680870AC-2252-48E9-B16C-638862F15562}" srcOrd="6" destOrd="0" parTransId="{E52F394E-7FEC-42BC-976B-42E867EA7E8F}" sibTransId="{6088C068-140C-40B3-81EB-3DC7495CDEC7}"/>
    <dgm:cxn modelId="{C75BD286-1E96-4E32-B09A-CEFE30089D2F}" srcId="{798B97D9-7D49-4C6F-9346-D936F319AA49}" destId="{1ED197F9-DEA8-41CF-9176-03A6843589B2}" srcOrd="2" destOrd="0" parTransId="{BA00A93A-F7AA-4217-B508-6BA0C8F176D3}" sibTransId="{0B8C781B-F9A7-41BA-88ED-60FF9356C23F}"/>
    <dgm:cxn modelId="{3D41498F-DC89-4709-872C-E9060F6D02EB}" srcId="{56BC1F11-204B-4524-A383-C688E77D817D}" destId="{8BDBC1AB-B66F-4A4F-9C18-25CEF7672F67}" srcOrd="0" destOrd="0" parTransId="{DAD56158-EB1F-4B49-B0C7-82191E7A0CDE}" sibTransId="{439AB5AE-02DB-4BB2-A5E5-C6B584DC132A}"/>
    <dgm:cxn modelId="{41966594-D904-4408-A4DC-A8A146A64BA0}" srcId="{707F4CAE-92BF-44CF-9051-B4D11B6FF6E3}" destId="{798B97D9-7D49-4C6F-9346-D936F319AA49}" srcOrd="1" destOrd="0" parTransId="{E52DBC55-F8F4-45F3-9A3D-E3BB77F6A1FA}" sibTransId="{66326947-04BF-4A47-90CF-E4B315D89FC4}"/>
    <dgm:cxn modelId="{4872AC9A-1709-44EA-81F7-4F4BE7DAEA83}" type="presOf" srcId="{8D99263B-BA18-41E9-B3AC-21CF4012C4B9}" destId="{BDA54814-CC7B-4912-9DC4-6DD3818B0A93}" srcOrd="0" destOrd="4" presId="urn:microsoft.com/office/officeart/2005/8/layout/default"/>
    <dgm:cxn modelId="{D4D04FAD-D90A-4711-A4F3-5B0A79B4AFF8}" srcId="{798B97D9-7D49-4C6F-9346-D936F319AA49}" destId="{95D16964-9C35-47D4-9EDC-BFD08AC32408}" srcOrd="0" destOrd="0" parTransId="{0DA45F8D-664A-42C5-85D4-05D68F638AEF}" sibTransId="{45F44B5C-ADE0-4A92-9848-C6EAA0BF8284}"/>
    <dgm:cxn modelId="{630F32C0-DD27-4701-B1A7-1B4532006901}" type="presOf" srcId="{CBC3C889-02C6-4E22-90EF-55D40891EB7A}" destId="{BDA54814-CC7B-4912-9DC4-6DD3818B0A93}" srcOrd="0" destOrd="3" presId="urn:microsoft.com/office/officeart/2005/8/layout/default"/>
    <dgm:cxn modelId="{1B3979C4-EE50-4F91-8EE9-796C0A0080CA}" type="presOf" srcId="{1058AD14-0B81-469C-B78E-A61B29CE0009}" destId="{BDA54814-CC7B-4912-9DC4-6DD3818B0A93}" srcOrd="0" destOrd="5" presId="urn:microsoft.com/office/officeart/2005/8/layout/default"/>
    <dgm:cxn modelId="{49213ECB-148C-48DA-8906-02F484A4C8F3}" srcId="{798B97D9-7D49-4C6F-9346-D936F319AA49}" destId="{FA1CDA92-20A8-4D05-AA77-055193AB162A}" srcOrd="4" destOrd="0" parTransId="{D75657F3-6F61-4CE8-A47B-B02448626319}" sibTransId="{B17A7C5B-0EBC-49B0-B83A-3B898F158CFB}"/>
    <dgm:cxn modelId="{344312DD-C283-4194-B8D5-28E0B9F47FB9}" srcId="{56BC1F11-204B-4524-A383-C688E77D817D}" destId="{8CC98EF1-D463-4687-8313-ADF11BD227D9}" srcOrd="1" destOrd="0" parTransId="{88473CB8-F997-49DC-AB67-70131B590E87}" sibTransId="{FB3AE62D-7D42-4E03-B153-B0F598AA983E}"/>
    <dgm:cxn modelId="{8ADC54E0-C253-4396-AA60-C9938DE31EDA}" type="presOf" srcId="{707F4CAE-92BF-44CF-9051-B4D11B6FF6E3}" destId="{9284A53C-53E6-4631-97FA-F53291463CF2}" srcOrd="0" destOrd="0" presId="urn:microsoft.com/office/officeart/2005/8/layout/default"/>
    <dgm:cxn modelId="{B76650E2-C669-48DC-9250-B4FBFD7A36C8}" type="presOf" srcId="{95D16964-9C35-47D4-9EDC-BFD08AC32408}" destId="{47AE8E16-709F-46F0-8E59-80A7F1092C6F}" srcOrd="0" destOrd="1" presId="urn:microsoft.com/office/officeart/2005/8/layout/default"/>
    <dgm:cxn modelId="{AB768EE2-C710-4137-A166-94A463A69F1A}" type="presOf" srcId="{7594F7DA-5582-41AF-8F2E-32C1F4521F99}" destId="{BDA54814-CC7B-4912-9DC4-6DD3818B0A93}" srcOrd="0" destOrd="6" presId="urn:microsoft.com/office/officeart/2005/8/layout/default"/>
    <dgm:cxn modelId="{B7C91CED-701C-498B-B275-361ECAB29D74}" type="presOf" srcId="{8BDBC1AB-B66F-4A4F-9C18-25CEF7672F67}" destId="{BDA54814-CC7B-4912-9DC4-6DD3818B0A93}" srcOrd="0" destOrd="1" presId="urn:microsoft.com/office/officeart/2005/8/layout/default"/>
    <dgm:cxn modelId="{7FE346F3-91B8-4A12-8404-87F7BD202734}" type="presOf" srcId="{8CC98EF1-D463-4687-8313-ADF11BD227D9}" destId="{BDA54814-CC7B-4912-9DC4-6DD3818B0A93}" srcOrd="0" destOrd="2" presId="urn:microsoft.com/office/officeart/2005/8/layout/default"/>
    <dgm:cxn modelId="{6F403AF4-D57C-4357-9999-8FA8DD9FFE2E}" srcId="{798B97D9-7D49-4C6F-9346-D936F319AA49}" destId="{042D1BD2-C368-468B-871E-518920126F10}" srcOrd="6" destOrd="0" parTransId="{52179D5F-FCB3-4DD1-A330-FAC925A1BDD7}" sibTransId="{F01C7DB3-BA14-410F-85B2-405F151C588E}"/>
    <dgm:cxn modelId="{5C5A98F5-A034-4647-9446-C0B00B4D5A30}" type="presOf" srcId="{042D1BD2-C368-468B-871E-518920126F10}" destId="{47AE8E16-709F-46F0-8E59-80A7F1092C6F}" srcOrd="0" destOrd="7" presId="urn:microsoft.com/office/officeart/2005/8/layout/default"/>
    <dgm:cxn modelId="{54A7E1F9-E185-4618-9CEF-AF7B2FC7B4A5}" srcId="{56BC1F11-204B-4524-A383-C688E77D817D}" destId="{CBC3C889-02C6-4E22-90EF-55D40891EB7A}" srcOrd="2" destOrd="0" parTransId="{6FC701E0-5CEE-4820-B1B2-0C74DA7E0299}" sibTransId="{F0618511-613C-4102-8339-01F901538FB0}"/>
    <dgm:cxn modelId="{5679DEEB-0CCC-4BC0-9FBC-626044437681}" type="presParOf" srcId="{9284A53C-53E6-4631-97FA-F53291463CF2}" destId="{BDA54814-CC7B-4912-9DC4-6DD3818B0A93}" srcOrd="0" destOrd="0" presId="urn:microsoft.com/office/officeart/2005/8/layout/default"/>
    <dgm:cxn modelId="{0DA7CA43-16DB-437A-AEC6-537F2FD7520B}" type="presParOf" srcId="{9284A53C-53E6-4631-97FA-F53291463CF2}" destId="{18CCB557-B236-4E47-809A-61BBF06FFDA3}" srcOrd="1" destOrd="0" presId="urn:microsoft.com/office/officeart/2005/8/layout/default"/>
    <dgm:cxn modelId="{CB4D17C2-B74D-48C3-9B24-1116CA7C0BB4}" type="presParOf" srcId="{9284A53C-53E6-4631-97FA-F53291463CF2}" destId="{47AE8E16-709F-46F0-8E59-80A7F1092C6F}"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19174-5A7D-4135-BA57-9E5CB045457F}">
      <dsp:nvSpPr>
        <dsp:cNvPr id="0" name=""/>
        <dsp:cNvSpPr/>
      </dsp:nvSpPr>
      <dsp:spPr>
        <a:xfrm>
          <a:off x="0" y="963254"/>
          <a:ext cx="6802582" cy="695565"/>
        </a:xfrm>
        <a:prstGeom prst="roundRect">
          <a:avLst/>
        </a:prstGeom>
        <a:solidFill>
          <a:srgbClr val="442682"/>
        </a:solidFill>
        <a:ln>
          <a:solidFill>
            <a:srgbClr val="8B298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AU" sz="2900" b="1" kern="1200" dirty="0"/>
            <a:t>Burnout</a:t>
          </a:r>
          <a:endParaRPr lang="en-US" sz="2900" b="1" kern="1200" dirty="0"/>
        </a:p>
      </dsp:txBody>
      <dsp:txXfrm>
        <a:off x="33955" y="997209"/>
        <a:ext cx="6734672" cy="627655"/>
      </dsp:txXfrm>
    </dsp:sp>
    <dsp:sp modelId="{757F7B42-B461-4309-BD80-936EAE5E8B12}">
      <dsp:nvSpPr>
        <dsp:cNvPr id="0" name=""/>
        <dsp:cNvSpPr/>
      </dsp:nvSpPr>
      <dsp:spPr>
        <a:xfrm>
          <a:off x="0" y="1742339"/>
          <a:ext cx="6802582" cy="695565"/>
        </a:xfrm>
        <a:prstGeom prst="roundRect">
          <a:avLst/>
        </a:prstGeom>
        <a:solidFill>
          <a:srgbClr val="8B2982"/>
        </a:solidFill>
        <a:ln>
          <a:solidFill>
            <a:srgbClr val="8B298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AU" sz="2900" b="1" kern="1200" dirty="0"/>
            <a:t>Compassion fatigue</a:t>
          </a:r>
          <a:endParaRPr lang="en-US" sz="2900" b="1" kern="1200" dirty="0"/>
        </a:p>
      </dsp:txBody>
      <dsp:txXfrm>
        <a:off x="33955" y="1776294"/>
        <a:ext cx="6734672" cy="627655"/>
      </dsp:txXfrm>
    </dsp:sp>
    <dsp:sp modelId="{CAC8888D-80BA-439E-A04C-E84BBEC2C6B8}">
      <dsp:nvSpPr>
        <dsp:cNvPr id="0" name=""/>
        <dsp:cNvSpPr/>
      </dsp:nvSpPr>
      <dsp:spPr>
        <a:xfrm>
          <a:off x="0" y="2521424"/>
          <a:ext cx="6802582" cy="695565"/>
        </a:xfrm>
        <a:prstGeom prst="roundRect">
          <a:avLst/>
        </a:prstGeom>
        <a:solidFill>
          <a:srgbClr val="B7328A"/>
        </a:solidFill>
        <a:ln>
          <a:solidFill>
            <a:srgbClr val="B7328A"/>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AU" sz="2900" b="1" kern="1200" dirty="0"/>
            <a:t>Vicarious trauma</a:t>
          </a:r>
          <a:endParaRPr lang="en-US" sz="2900" b="1" kern="1200" dirty="0"/>
        </a:p>
      </dsp:txBody>
      <dsp:txXfrm>
        <a:off x="33955" y="2555379"/>
        <a:ext cx="6734672" cy="627655"/>
      </dsp:txXfrm>
    </dsp:sp>
    <dsp:sp modelId="{C3AAF00F-1FE2-4E26-98B6-8973722A24F8}">
      <dsp:nvSpPr>
        <dsp:cNvPr id="0" name=""/>
        <dsp:cNvSpPr/>
      </dsp:nvSpPr>
      <dsp:spPr>
        <a:xfrm>
          <a:off x="0" y="3300509"/>
          <a:ext cx="6802582" cy="695565"/>
        </a:xfrm>
        <a:prstGeom prst="roundRect">
          <a:avLst/>
        </a:prstGeom>
        <a:solidFill>
          <a:srgbClr val="00A9BF"/>
        </a:solidFill>
        <a:ln>
          <a:solidFill>
            <a:srgbClr val="00A9B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AU" sz="2900" b="1" kern="1200" dirty="0"/>
            <a:t>Secondary trauma / Indirect trauma</a:t>
          </a:r>
          <a:endParaRPr lang="en-US" sz="2900" b="1" kern="1200" dirty="0"/>
        </a:p>
      </dsp:txBody>
      <dsp:txXfrm>
        <a:off x="33955" y="3334464"/>
        <a:ext cx="6734672" cy="62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54814-CC7B-4912-9DC4-6DD3818B0A93}">
      <dsp:nvSpPr>
        <dsp:cNvPr id="0" name=""/>
        <dsp:cNvSpPr/>
      </dsp:nvSpPr>
      <dsp:spPr>
        <a:xfrm>
          <a:off x="351708" y="516"/>
          <a:ext cx="4837351" cy="2902410"/>
        </a:xfrm>
        <a:prstGeom prst="rect">
          <a:avLst/>
        </a:prstGeom>
        <a:solidFill>
          <a:srgbClr val="00A9BF"/>
        </a:solidFill>
        <a:ln w="12700" cap="flat" cmpd="sng" algn="ctr">
          <a:solidFill>
            <a:srgbClr val="00A9B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b="1" u="none" kern="1200" dirty="0"/>
            <a:t>Physical</a:t>
          </a:r>
          <a:endParaRPr lang="en-US" sz="2100" b="1" u="none" kern="1200" dirty="0"/>
        </a:p>
        <a:p>
          <a:pPr marL="171450" lvl="1" indent="-171450" algn="l" defTabSz="711200">
            <a:lnSpc>
              <a:spcPct val="90000"/>
            </a:lnSpc>
            <a:spcBef>
              <a:spcPct val="0"/>
            </a:spcBef>
            <a:spcAft>
              <a:spcPct val="15000"/>
            </a:spcAft>
            <a:buChar char="•"/>
          </a:pPr>
          <a:r>
            <a:rPr lang="en-AU" sz="1600" kern="1200" dirty="0"/>
            <a:t>Regular medical care</a:t>
          </a:r>
          <a:endParaRPr lang="en-US" sz="1600" kern="1200" dirty="0"/>
        </a:p>
        <a:p>
          <a:pPr marL="171450" lvl="1" indent="-171450" algn="l" defTabSz="711200">
            <a:lnSpc>
              <a:spcPct val="90000"/>
            </a:lnSpc>
            <a:spcBef>
              <a:spcPct val="0"/>
            </a:spcBef>
            <a:spcAft>
              <a:spcPct val="15000"/>
            </a:spcAft>
            <a:buChar char="•"/>
          </a:pPr>
          <a:r>
            <a:rPr lang="en-AU" sz="1600" kern="1200" dirty="0"/>
            <a:t>Eat healthy</a:t>
          </a:r>
          <a:endParaRPr lang="en-US" sz="1600" kern="1200" dirty="0"/>
        </a:p>
        <a:p>
          <a:pPr marL="171450" lvl="1" indent="-171450" algn="l" defTabSz="711200">
            <a:lnSpc>
              <a:spcPct val="90000"/>
            </a:lnSpc>
            <a:spcBef>
              <a:spcPct val="0"/>
            </a:spcBef>
            <a:spcAft>
              <a:spcPct val="15000"/>
            </a:spcAft>
            <a:buChar char="•"/>
          </a:pPr>
          <a:r>
            <a:rPr lang="en-AU" sz="1600" kern="1200" dirty="0"/>
            <a:t>Regular sleep</a:t>
          </a:r>
          <a:endParaRPr lang="en-US" sz="1600" kern="1200" dirty="0"/>
        </a:p>
        <a:p>
          <a:pPr marL="171450" lvl="1" indent="-171450" algn="l" defTabSz="711200">
            <a:lnSpc>
              <a:spcPct val="90000"/>
            </a:lnSpc>
            <a:spcBef>
              <a:spcPct val="0"/>
            </a:spcBef>
            <a:spcAft>
              <a:spcPct val="15000"/>
            </a:spcAft>
            <a:buChar char="•"/>
          </a:pPr>
          <a:r>
            <a:rPr lang="en-AU" sz="1600" kern="1200" dirty="0"/>
            <a:t>Exercise</a:t>
          </a:r>
          <a:endParaRPr lang="en-US" sz="1600" kern="1200" dirty="0"/>
        </a:p>
        <a:p>
          <a:pPr marL="171450" lvl="1" indent="-171450" algn="l" defTabSz="711200">
            <a:lnSpc>
              <a:spcPct val="90000"/>
            </a:lnSpc>
            <a:spcBef>
              <a:spcPct val="0"/>
            </a:spcBef>
            <a:spcAft>
              <a:spcPct val="15000"/>
            </a:spcAft>
            <a:buChar char="•"/>
          </a:pPr>
          <a:r>
            <a:rPr lang="en-AU" sz="1600" kern="1200" dirty="0"/>
            <a:t>Get a massage</a:t>
          </a:r>
          <a:endParaRPr lang="en-US" sz="1600" kern="1200" dirty="0"/>
        </a:p>
        <a:p>
          <a:pPr marL="171450" lvl="1" indent="-171450" algn="l" defTabSz="711200">
            <a:lnSpc>
              <a:spcPct val="90000"/>
            </a:lnSpc>
            <a:spcBef>
              <a:spcPct val="0"/>
            </a:spcBef>
            <a:spcAft>
              <a:spcPct val="15000"/>
            </a:spcAft>
            <a:buChar char="•"/>
          </a:pPr>
          <a:r>
            <a:rPr lang="en-AU" sz="1600" kern="1200" dirty="0"/>
            <a:t>Physical connectiveness with others – for example hug it out</a:t>
          </a:r>
          <a:endParaRPr lang="en-US" sz="1600" kern="1200" dirty="0"/>
        </a:p>
      </dsp:txBody>
      <dsp:txXfrm>
        <a:off x="351708" y="516"/>
        <a:ext cx="4837351" cy="2902410"/>
      </dsp:txXfrm>
    </dsp:sp>
    <dsp:sp modelId="{47AE8E16-709F-46F0-8E59-80A7F1092C6F}">
      <dsp:nvSpPr>
        <dsp:cNvPr id="0" name=""/>
        <dsp:cNvSpPr/>
      </dsp:nvSpPr>
      <dsp:spPr>
        <a:xfrm>
          <a:off x="339373" y="3021219"/>
          <a:ext cx="4837351" cy="2902410"/>
        </a:xfrm>
        <a:prstGeom prst="rect">
          <a:avLst/>
        </a:prstGeom>
        <a:solidFill>
          <a:srgbClr val="B7328A"/>
        </a:solidFill>
        <a:ln w="12700" cap="flat" cmpd="sng" algn="ctr">
          <a:solidFill>
            <a:srgbClr val="B7328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b="1" u="none" kern="1200" dirty="0"/>
            <a:t>Psychological</a:t>
          </a:r>
          <a:endParaRPr lang="en-US" sz="2100" b="1" u="none" kern="1200" dirty="0"/>
        </a:p>
        <a:p>
          <a:pPr marL="171450" lvl="1" indent="-171450" algn="l" defTabSz="711200">
            <a:lnSpc>
              <a:spcPct val="90000"/>
            </a:lnSpc>
            <a:spcBef>
              <a:spcPct val="0"/>
            </a:spcBef>
            <a:spcAft>
              <a:spcPct val="15000"/>
            </a:spcAft>
            <a:buChar char="•"/>
          </a:pPr>
          <a:r>
            <a:rPr lang="en-AU" sz="1600" kern="1200" dirty="0"/>
            <a:t>Take time for self-reflection</a:t>
          </a:r>
          <a:endParaRPr lang="en-US" sz="1600" kern="1200" dirty="0"/>
        </a:p>
        <a:p>
          <a:pPr marL="171450" lvl="1" indent="-171450" algn="l" defTabSz="711200">
            <a:lnSpc>
              <a:spcPct val="90000"/>
            </a:lnSpc>
            <a:spcBef>
              <a:spcPct val="0"/>
            </a:spcBef>
            <a:spcAft>
              <a:spcPct val="15000"/>
            </a:spcAft>
            <a:buChar char="•"/>
          </a:pPr>
          <a:r>
            <a:rPr lang="en-AU" sz="1600" kern="1200" dirty="0"/>
            <a:t>Participate in group therapy or counselling</a:t>
          </a:r>
          <a:endParaRPr lang="en-US" sz="1600" kern="1200" dirty="0"/>
        </a:p>
        <a:p>
          <a:pPr marL="171450" lvl="1" indent="-171450" algn="l" defTabSz="711200">
            <a:lnSpc>
              <a:spcPct val="90000"/>
            </a:lnSpc>
            <a:spcBef>
              <a:spcPct val="0"/>
            </a:spcBef>
            <a:spcAft>
              <a:spcPct val="15000"/>
            </a:spcAft>
            <a:buChar char="•"/>
          </a:pPr>
          <a:r>
            <a:rPr lang="en-AU" sz="1600" kern="1200" dirty="0"/>
            <a:t>Meditation</a:t>
          </a:r>
          <a:endParaRPr lang="en-US" sz="1600" kern="1200" dirty="0"/>
        </a:p>
        <a:p>
          <a:pPr marL="171450" lvl="1" indent="-171450" algn="l" defTabSz="711200">
            <a:lnSpc>
              <a:spcPct val="90000"/>
            </a:lnSpc>
            <a:spcBef>
              <a:spcPct val="0"/>
            </a:spcBef>
            <a:spcAft>
              <a:spcPct val="15000"/>
            </a:spcAft>
            <a:buChar char="•"/>
          </a:pPr>
          <a:r>
            <a:rPr lang="en-US" sz="1600" kern="1200" dirty="0"/>
            <a:t>Mindfulness</a:t>
          </a:r>
        </a:p>
        <a:p>
          <a:pPr marL="171450" lvl="1" indent="-171450" algn="l" defTabSz="711200">
            <a:lnSpc>
              <a:spcPct val="90000"/>
            </a:lnSpc>
            <a:spcBef>
              <a:spcPct val="0"/>
            </a:spcBef>
            <a:spcAft>
              <a:spcPct val="15000"/>
            </a:spcAft>
            <a:buChar char="•"/>
          </a:pPr>
          <a:r>
            <a:rPr lang="en-AU" sz="1600" kern="1200" dirty="0"/>
            <a:t>Keep a journal</a:t>
          </a:r>
          <a:endParaRPr lang="en-US" sz="1600" kern="1200" dirty="0"/>
        </a:p>
        <a:p>
          <a:pPr marL="171450" lvl="1" indent="-171450" algn="l" defTabSz="711200">
            <a:lnSpc>
              <a:spcPct val="90000"/>
            </a:lnSpc>
            <a:spcBef>
              <a:spcPct val="0"/>
            </a:spcBef>
            <a:spcAft>
              <a:spcPct val="15000"/>
            </a:spcAft>
            <a:buChar char="•"/>
          </a:pPr>
          <a:r>
            <a:rPr lang="en-AU" sz="1600" kern="1200" dirty="0"/>
            <a:t>Be creative</a:t>
          </a:r>
          <a:endParaRPr lang="en-US" sz="1600" kern="1200" dirty="0"/>
        </a:p>
        <a:p>
          <a:pPr marL="171450" lvl="1" indent="-171450" algn="l" defTabSz="711200">
            <a:lnSpc>
              <a:spcPct val="90000"/>
            </a:lnSpc>
            <a:spcBef>
              <a:spcPct val="0"/>
            </a:spcBef>
            <a:spcAft>
              <a:spcPct val="15000"/>
            </a:spcAft>
            <a:buChar char="•"/>
          </a:pPr>
          <a:r>
            <a:rPr lang="en-AU" sz="1600" kern="1200" dirty="0"/>
            <a:t>Join a support group </a:t>
          </a:r>
          <a:endParaRPr lang="en-US" sz="1600" kern="1200" dirty="0"/>
        </a:p>
        <a:p>
          <a:pPr marL="171450" lvl="1" indent="-171450" algn="l" defTabSz="711200">
            <a:lnSpc>
              <a:spcPct val="90000"/>
            </a:lnSpc>
            <a:spcBef>
              <a:spcPct val="0"/>
            </a:spcBef>
            <a:spcAft>
              <a:spcPct val="15000"/>
            </a:spcAft>
            <a:buChar char="•"/>
          </a:pPr>
          <a:r>
            <a:rPr lang="en-AU" sz="1600" kern="1200" dirty="0"/>
            <a:t>Listen to podcasts or music of positive messages</a:t>
          </a:r>
          <a:endParaRPr lang="en-US" sz="1600" kern="1200" dirty="0"/>
        </a:p>
      </dsp:txBody>
      <dsp:txXfrm>
        <a:off x="339373" y="3021219"/>
        <a:ext cx="4837351" cy="2902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54814-CC7B-4912-9DC4-6DD3818B0A93}">
      <dsp:nvSpPr>
        <dsp:cNvPr id="0" name=""/>
        <dsp:cNvSpPr/>
      </dsp:nvSpPr>
      <dsp:spPr>
        <a:xfrm>
          <a:off x="351708" y="516"/>
          <a:ext cx="4837351" cy="2902410"/>
        </a:xfrm>
        <a:prstGeom prst="rect">
          <a:avLst/>
        </a:prstGeom>
        <a:solidFill>
          <a:srgbClr val="00A9BF"/>
        </a:solidFill>
        <a:ln w="12700" cap="flat" cmpd="sng" algn="ctr">
          <a:solidFill>
            <a:srgbClr val="00A9B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b="1" u="none" kern="1200" dirty="0"/>
            <a:t>Emotional</a:t>
          </a:r>
          <a:endParaRPr lang="en-US" sz="2100" b="1" u="none" kern="1200" dirty="0"/>
        </a:p>
        <a:p>
          <a:pPr marL="171450" lvl="1" indent="-171450" algn="l" defTabSz="711200">
            <a:lnSpc>
              <a:spcPct val="90000"/>
            </a:lnSpc>
            <a:spcBef>
              <a:spcPct val="0"/>
            </a:spcBef>
            <a:spcAft>
              <a:spcPct val="15000"/>
            </a:spcAft>
            <a:buFont typeface="Symbol" panose="05050102010706020507" pitchFamily="18" charset="2"/>
            <a:buChar char=""/>
          </a:pPr>
          <a:r>
            <a:rPr lang="en-AU" sz="1600" kern="1200" dirty="0">
              <a:effectLst/>
              <a:ea typeface="Calibri" panose="020F0502020204030204" pitchFamily="34" charset="0"/>
              <a:cs typeface="Times New Roman" panose="02020603050405020304" pitchFamily="18" charset="0"/>
            </a:rPr>
            <a:t>Explore activities to create a hobby</a:t>
          </a:r>
          <a:endParaRPr lang="en-US" sz="1600" kern="1200" dirty="0"/>
        </a:p>
        <a:p>
          <a:pPr marL="171450" lvl="1" indent="-171450" algn="l" defTabSz="711200">
            <a:lnSpc>
              <a:spcPct val="90000"/>
            </a:lnSpc>
            <a:spcBef>
              <a:spcPct val="0"/>
            </a:spcBef>
            <a:spcAft>
              <a:spcPct val="15000"/>
            </a:spcAft>
            <a:buChar char="•"/>
          </a:pPr>
          <a:r>
            <a:rPr lang="en-AU" sz="1600" kern="1200">
              <a:effectLst/>
              <a:ea typeface="Calibri" panose="020F0502020204030204" pitchFamily="34" charset="0"/>
              <a:cs typeface="Times New Roman" panose="02020603050405020304" pitchFamily="18" charset="0"/>
            </a:rPr>
            <a:t>Spend time with your pet/s</a:t>
          </a:r>
          <a:endParaRPr lang="en-AU" sz="1600" kern="1200" dirty="0">
            <a:effectLst/>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AU" sz="1600" kern="1200">
              <a:effectLst/>
              <a:ea typeface="Calibri" panose="020F0502020204030204" pitchFamily="34" charset="0"/>
              <a:cs typeface="Times New Roman" panose="02020603050405020304" pitchFamily="18" charset="0"/>
            </a:rPr>
            <a:t>Community engagement activities</a:t>
          </a:r>
          <a:endParaRPr lang="en-AU" sz="1600" kern="1200" dirty="0">
            <a:effectLst/>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AU" sz="1600" kern="1200">
              <a:effectLst/>
              <a:ea typeface="Calibri" panose="020F0502020204030204" pitchFamily="34" charset="0"/>
              <a:cs typeface="Times New Roman" panose="02020603050405020304" pitchFamily="18" charset="0"/>
            </a:rPr>
            <a:t>Play music to express emotion</a:t>
          </a:r>
          <a:endParaRPr lang="en-AU" sz="1600" kern="1200" dirty="0">
            <a:effectLst/>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AU" sz="1600" kern="1200">
              <a:effectLst/>
              <a:ea typeface="Calibri" panose="020F0502020204030204" pitchFamily="34" charset="0"/>
              <a:cs typeface="Times New Roman" panose="02020603050405020304" pitchFamily="18" charset="0"/>
            </a:rPr>
            <a:t>Be creative to express self</a:t>
          </a:r>
          <a:endParaRPr lang="en-AU" sz="1600" kern="1200" dirty="0">
            <a:effectLst/>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AU" sz="1600" kern="1200" dirty="0">
              <a:effectLst/>
              <a:ea typeface="Calibri" panose="020F0502020204030204" pitchFamily="34" charset="0"/>
              <a:cs typeface="Times New Roman" panose="02020603050405020304" pitchFamily="18" charset="0"/>
            </a:rPr>
            <a:t>Practice self-love – for example - affirmations</a:t>
          </a:r>
        </a:p>
        <a:p>
          <a:pPr marL="171450" lvl="1" indent="-171450" algn="l" defTabSz="711200">
            <a:lnSpc>
              <a:spcPct val="90000"/>
            </a:lnSpc>
            <a:spcBef>
              <a:spcPct val="0"/>
            </a:spcBef>
            <a:spcAft>
              <a:spcPct val="15000"/>
            </a:spcAft>
            <a:buChar char="•"/>
          </a:pPr>
          <a:r>
            <a:rPr lang="en-AU" sz="1600" kern="1200">
              <a:effectLst/>
              <a:ea typeface="Calibri" panose="020F0502020204030204" pitchFamily="34" charset="0"/>
              <a:cs typeface="Times New Roman" panose="02020603050405020304" pitchFamily="18" charset="0"/>
            </a:rPr>
            <a:t>Express your emotions – it’s ok to cry</a:t>
          </a:r>
          <a:endParaRPr lang="en-AU" sz="1600" kern="1200" dirty="0">
            <a:effectLst/>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AU" sz="1600" kern="1200" dirty="0">
              <a:effectLst/>
              <a:ea typeface="Calibri" panose="020F0502020204030204" pitchFamily="34" charset="0"/>
              <a:cs typeface="Times New Roman" panose="02020603050405020304" pitchFamily="18" charset="0"/>
            </a:rPr>
            <a:t>Laugh – a good belly laugh can be very therapeutic</a:t>
          </a:r>
        </a:p>
      </dsp:txBody>
      <dsp:txXfrm>
        <a:off x="351708" y="516"/>
        <a:ext cx="4837351" cy="2902410"/>
      </dsp:txXfrm>
    </dsp:sp>
    <dsp:sp modelId="{47AE8E16-709F-46F0-8E59-80A7F1092C6F}">
      <dsp:nvSpPr>
        <dsp:cNvPr id="0" name=""/>
        <dsp:cNvSpPr/>
      </dsp:nvSpPr>
      <dsp:spPr>
        <a:xfrm>
          <a:off x="339373" y="3021219"/>
          <a:ext cx="4837351" cy="2902410"/>
        </a:xfrm>
        <a:prstGeom prst="rect">
          <a:avLst/>
        </a:prstGeom>
        <a:solidFill>
          <a:srgbClr val="B7328A"/>
        </a:solidFill>
        <a:ln w="12700" cap="flat" cmpd="sng" algn="ctr">
          <a:solidFill>
            <a:srgbClr val="B7328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b="1" u="none" kern="1200" dirty="0"/>
            <a:t>Spiritual</a:t>
          </a:r>
          <a:endParaRPr lang="en-US" sz="2100" b="1" u="none" kern="1200" dirty="0"/>
        </a:p>
        <a:p>
          <a:pPr marL="171450" lvl="1" indent="-171450" algn="l" defTabSz="711200">
            <a:lnSpc>
              <a:spcPct val="90000"/>
            </a:lnSpc>
            <a:spcBef>
              <a:spcPct val="0"/>
            </a:spcBef>
            <a:spcAft>
              <a:spcPct val="15000"/>
            </a:spcAft>
            <a:buChar char="•"/>
          </a:pPr>
          <a:r>
            <a:rPr lang="en-AU" sz="1600" kern="1200" dirty="0"/>
            <a:t>Practice forgiveness</a:t>
          </a:r>
          <a:endParaRPr lang="en-US" sz="1600" kern="1200" dirty="0"/>
        </a:p>
        <a:p>
          <a:pPr marL="171450" lvl="1" indent="-171450" algn="l" defTabSz="711200">
            <a:lnSpc>
              <a:spcPct val="90000"/>
            </a:lnSpc>
            <a:spcBef>
              <a:spcPct val="0"/>
            </a:spcBef>
            <a:spcAft>
              <a:spcPct val="15000"/>
            </a:spcAft>
            <a:buChar char="•"/>
          </a:pPr>
          <a:r>
            <a:rPr lang="en-AU" sz="1600" kern="1200" dirty="0"/>
            <a:t>Spend time in nature</a:t>
          </a:r>
        </a:p>
        <a:p>
          <a:pPr marL="171450" lvl="1" indent="-171450" algn="l" defTabSz="711200">
            <a:lnSpc>
              <a:spcPct val="90000"/>
            </a:lnSpc>
            <a:spcBef>
              <a:spcPct val="0"/>
            </a:spcBef>
            <a:spcAft>
              <a:spcPct val="15000"/>
            </a:spcAft>
            <a:buChar char="•"/>
          </a:pPr>
          <a:r>
            <a:rPr lang="en-GB" sz="1600" kern="1200" dirty="0"/>
            <a:t>Connect with a spiritual community / church service </a:t>
          </a:r>
          <a:endParaRPr lang="en-AU" sz="1600" kern="1200" dirty="0"/>
        </a:p>
        <a:p>
          <a:pPr marL="171450" lvl="1" indent="-171450" algn="l" defTabSz="711200">
            <a:lnSpc>
              <a:spcPct val="90000"/>
            </a:lnSpc>
            <a:spcBef>
              <a:spcPct val="0"/>
            </a:spcBef>
            <a:spcAft>
              <a:spcPct val="15000"/>
            </a:spcAft>
            <a:buChar char="•"/>
          </a:pPr>
          <a:r>
            <a:rPr lang="en-GB" sz="1600" kern="1200" dirty="0"/>
            <a:t>Sing or dance as expression and reconnection to self</a:t>
          </a:r>
          <a:endParaRPr lang="en-AU" sz="1600" kern="1200" dirty="0"/>
        </a:p>
        <a:p>
          <a:pPr marL="171450" lvl="1" indent="-171450" algn="l" defTabSz="711200">
            <a:lnSpc>
              <a:spcPct val="90000"/>
            </a:lnSpc>
            <a:spcBef>
              <a:spcPct val="0"/>
            </a:spcBef>
            <a:spcAft>
              <a:spcPct val="15000"/>
            </a:spcAft>
            <a:buChar char="•"/>
          </a:pPr>
          <a:r>
            <a:rPr lang="en-GB" sz="1600" kern="1200" dirty="0"/>
            <a:t>Yoga, Pilates, martial arts forms</a:t>
          </a:r>
          <a:endParaRPr lang="en-AU" sz="1600" kern="1200" dirty="0"/>
        </a:p>
        <a:p>
          <a:pPr marL="171450" lvl="1" indent="-171450" algn="l" defTabSz="711200">
            <a:lnSpc>
              <a:spcPct val="90000"/>
            </a:lnSpc>
            <a:spcBef>
              <a:spcPct val="0"/>
            </a:spcBef>
            <a:spcAft>
              <a:spcPct val="15000"/>
            </a:spcAft>
            <a:buChar char="•"/>
          </a:pPr>
          <a:r>
            <a:rPr lang="en-AU" sz="1600" kern="1200" dirty="0"/>
            <a:t>Volunteer for a cause</a:t>
          </a:r>
        </a:p>
      </dsp:txBody>
      <dsp:txXfrm>
        <a:off x="339373" y="3021219"/>
        <a:ext cx="4837351" cy="2902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54814-CC7B-4912-9DC4-6DD3818B0A93}">
      <dsp:nvSpPr>
        <dsp:cNvPr id="0" name=""/>
        <dsp:cNvSpPr/>
      </dsp:nvSpPr>
      <dsp:spPr>
        <a:xfrm>
          <a:off x="351708" y="516"/>
          <a:ext cx="4837351" cy="2902410"/>
        </a:xfrm>
        <a:prstGeom prst="rect">
          <a:avLst/>
        </a:prstGeom>
        <a:solidFill>
          <a:srgbClr val="00A9BF"/>
        </a:solidFill>
        <a:ln w="12700" cap="flat" cmpd="sng" algn="ctr">
          <a:solidFill>
            <a:srgbClr val="00A9B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b="1" u="none" kern="1200" dirty="0"/>
            <a:t>Personal</a:t>
          </a:r>
          <a:endParaRPr lang="en-US" sz="2100" b="1" u="none" kern="1200" dirty="0"/>
        </a:p>
        <a:p>
          <a:pPr marL="171450" lvl="1" indent="-171450" algn="l" defTabSz="711200">
            <a:lnSpc>
              <a:spcPct val="90000"/>
            </a:lnSpc>
            <a:spcBef>
              <a:spcPct val="0"/>
            </a:spcBef>
            <a:spcAft>
              <a:spcPct val="15000"/>
            </a:spcAft>
            <a:buFont typeface="Symbol" panose="05050102010706020507" pitchFamily="18" charset="2"/>
            <a:buChar char=""/>
          </a:pPr>
          <a:r>
            <a:rPr lang="en-AU" sz="1600" kern="1200" dirty="0"/>
            <a:t>Plan and set goals</a:t>
          </a:r>
          <a:endParaRPr lang="en-US"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en-AU" sz="1600" kern="1200" dirty="0"/>
            <a:t>Spend time with family</a:t>
          </a:r>
        </a:p>
        <a:p>
          <a:pPr marL="171450" lvl="1" indent="-171450" algn="l" defTabSz="711200">
            <a:lnSpc>
              <a:spcPct val="90000"/>
            </a:lnSpc>
            <a:spcBef>
              <a:spcPct val="0"/>
            </a:spcBef>
            <a:spcAft>
              <a:spcPct val="15000"/>
            </a:spcAft>
            <a:buFont typeface="Symbol" panose="05050102010706020507" pitchFamily="18" charset="2"/>
            <a:buChar char=""/>
          </a:pPr>
          <a:r>
            <a:rPr lang="en-AU" sz="1600" kern="1200" dirty="0"/>
            <a:t>Learn a new skill</a:t>
          </a:r>
        </a:p>
        <a:p>
          <a:pPr marL="171450" lvl="1" indent="-171450" algn="l" defTabSz="711200">
            <a:lnSpc>
              <a:spcPct val="90000"/>
            </a:lnSpc>
            <a:spcBef>
              <a:spcPct val="0"/>
            </a:spcBef>
            <a:spcAft>
              <a:spcPct val="15000"/>
            </a:spcAft>
            <a:buFont typeface="Symbol" panose="05050102010706020507" pitchFamily="18" charset="2"/>
            <a:buChar char=""/>
          </a:pPr>
          <a:r>
            <a:rPr lang="en-AU" sz="1600" kern="1200" dirty="0"/>
            <a:t>Read a book</a:t>
          </a:r>
        </a:p>
        <a:p>
          <a:pPr marL="171450" lvl="1" indent="-171450" algn="l" defTabSz="711200">
            <a:lnSpc>
              <a:spcPct val="90000"/>
            </a:lnSpc>
            <a:spcBef>
              <a:spcPct val="0"/>
            </a:spcBef>
            <a:spcAft>
              <a:spcPct val="15000"/>
            </a:spcAft>
            <a:buFont typeface="Symbol" panose="05050102010706020507" pitchFamily="18" charset="2"/>
            <a:buChar char=""/>
          </a:pPr>
          <a:r>
            <a:rPr lang="en-AU" sz="1600" kern="1200" dirty="0"/>
            <a:t>Watch a movie</a:t>
          </a:r>
        </a:p>
        <a:p>
          <a:pPr marL="171450" lvl="1" indent="-171450" algn="l" defTabSz="711200">
            <a:lnSpc>
              <a:spcPct val="90000"/>
            </a:lnSpc>
            <a:spcBef>
              <a:spcPct val="0"/>
            </a:spcBef>
            <a:spcAft>
              <a:spcPct val="15000"/>
            </a:spcAft>
            <a:buFont typeface="Symbol" panose="05050102010706020507" pitchFamily="18" charset="2"/>
            <a:buChar char=""/>
          </a:pPr>
          <a:r>
            <a:rPr lang="en-AU" sz="1600" kern="1200" dirty="0"/>
            <a:t>Make time for friends</a:t>
          </a:r>
        </a:p>
        <a:p>
          <a:pPr marL="171450" lvl="1" indent="-171450" algn="l" defTabSz="711200">
            <a:lnSpc>
              <a:spcPct val="90000"/>
            </a:lnSpc>
            <a:spcBef>
              <a:spcPct val="0"/>
            </a:spcBef>
            <a:spcAft>
              <a:spcPct val="15000"/>
            </a:spcAft>
            <a:buFont typeface="Symbol" panose="05050102010706020507" pitchFamily="18" charset="2"/>
            <a:buChar char=""/>
          </a:pPr>
          <a:r>
            <a:rPr lang="en-GB" sz="1600" kern="1200" dirty="0"/>
            <a:t>Reflect; what makes you special and unique</a:t>
          </a:r>
          <a:endParaRPr lang="en-AU" sz="1600" kern="1200" dirty="0"/>
        </a:p>
        <a:p>
          <a:pPr marL="171450" lvl="1" indent="-171450" algn="l" defTabSz="711200">
            <a:lnSpc>
              <a:spcPct val="90000"/>
            </a:lnSpc>
            <a:spcBef>
              <a:spcPct val="0"/>
            </a:spcBef>
            <a:spcAft>
              <a:spcPct val="15000"/>
            </a:spcAft>
            <a:buFont typeface="Symbol" panose="05050102010706020507" pitchFamily="18" charset="2"/>
            <a:buChar char=""/>
          </a:pPr>
          <a:endParaRPr lang="en-AU" sz="1600" kern="1200" dirty="0"/>
        </a:p>
      </dsp:txBody>
      <dsp:txXfrm>
        <a:off x="351708" y="516"/>
        <a:ext cx="4837351" cy="2902410"/>
      </dsp:txXfrm>
    </dsp:sp>
    <dsp:sp modelId="{47AE8E16-709F-46F0-8E59-80A7F1092C6F}">
      <dsp:nvSpPr>
        <dsp:cNvPr id="0" name=""/>
        <dsp:cNvSpPr/>
      </dsp:nvSpPr>
      <dsp:spPr>
        <a:xfrm>
          <a:off x="339373" y="3021219"/>
          <a:ext cx="4837351" cy="2902410"/>
        </a:xfrm>
        <a:prstGeom prst="rect">
          <a:avLst/>
        </a:prstGeom>
        <a:solidFill>
          <a:srgbClr val="B7328A"/>
        </a:solidFill>
        <a:ln w="12700" cap="flat" cmpd="sng" algn="ctr">
          <a:solidFill>
            <a:srgbClr val="B7328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b="1" u="none" kern="1200" dirty="0"/>
            <a:t>Professional</a:t>
          </a:r>
          <a:endParaRPr lang="en-US" sz="2100" b="1" u="none" kern="1200" dirty="0"/>
        </a:p>
        <a:p>
          <a:pPr marL="171450" lvl="1" indent="-171450" algn="l" defTabSz="711200">
            <a:lnSpc>
              <a:spcPct val="90000"/>
            </a:lnSpc>
            <a:spcBef>
              <a:spcPct val="0"/>
            </a:spcBef>
            <a:spcAft>
              <a:spcPct val="15000"/>
            </a:spcAft>
            <a:buChar char="•"/>
          </a:pPr>
          <a:r>
            <a:rPr lang="en-GB" sz="1600" kern="1200" dirty="0"/>
            <a:t>Take your full lunch break</a:t>
          </a:r>
          <a:endParaRPr lang="en-US" sz="1600" kern="1200" dirty="0"/>
        </a:p>
        <a:p>
          <a:pPr marL="171450" lvl="1" indent="-171450" algn="l" defTabSz="711200">
            <a:lnSpc>
              <a:spcPct val="90000"/>
            </a:lnSpc>
            <a:spcBef>
              <a:spcPct val="0"/>
            </a:spcBef>
            <a:spcAft>
              <a:spcPct val="15000"/>
            </a:spcAft>
            <a:buChar char="•"/>
          </a:pPr>
          <a:r>
            <a:rPr lang="en-AU" sz="1600" kern="1200" dirty="0"/>
            <a:t>Leave work at work</a:t>
          </a:r>
        </a:p>
        <a:p>
          <a:pPr marL="171450" lvl="1" indent="-171450" algn="l" defTabSz="711200">
            <a:lnSpc>
              <a:spcPct val="90000"/>
            </a:lnSpc>
            <a:spcBef>
              <a:spcPct val="0"/>
            </a:spcBef>
            <a:spcAft>
              <a:spcPct val="15000"/>
            </a:spcAft>
            <a:buChar char="•"/>
          </a:pPr>
          <a:r>
            <a:rPr lang="en-AU" sz="1600" kern="1200" dirty="0"/>
            <a:t>Take mental health breaks </a:t>
          </a:r>
        </a:p>
        <a:p>
          <a:pPr marL="171450" lvl="1" indent="-171450" algn="l" defTabSz="711200">
            <a:lnSpc>
              <a:spcPct val="90000"/>
            </a:lnSpc>
            <a:spcBef>
              <a:spcPct val="0"/>
            </a:spcBef>
            <a:spcAft>
              <a:spcPct val="15000"/>
            </a:spcAft>
            <a:buChar char="•"/>
          </a:pPr>
          <a:r>
            <a:rPr lang="en-AU" sz="1600" kern="1200" dirty="0"/>
            <a:t>Learn to say NO</a:t>
          </a:r>
        </a:p>
        <a:p>
          <a:pPr marL="171450" lvl="1" indent="-171450" algn="l" defTabSz="711200">
            <a:lnSpc>
              <a:spcPct val="90000"/>
            </a:lnSpc>
            <a:spcBef>
              <a:spcPct val="0"/>
            </a:spcBef>
            <a:spcAft>
              <a:spcPct val="15000"/>
            </a:spcAft>
            <a:buChar char="•"/>
          </a:pPr>
          <a:r>
            <a:rPr lang="en-AU" sz="1600" kern="1200" dirty="0"/>
            <a:t>Use your holiday time</a:t>
          </a:r>
        </a:p>
        <a:p>
          <a:pPr marL="171450" lvl="1" indent="-171450" algn="l" defTabSz="711200">
            <a:lnSpc>
              <a:spcPct val="90000"/>
            </a:lnSpc>
            <a:spcBef>
              <a:spcPct val="0"/>
            </a:spcBef>
            <a:spcAft>
              <a:spcPct val="15000"/>
            </a:spcAft>
            <a:buChar char="•"/>
          </a:pPr>
          <a:r>
            <a:rPr lang="en-AU" sz="1600" kern="1200" dirty="0"/>
            <a:t>Set boundaries</a:t>
          </a:r>
        </a:p>
        <a:p>
          <a:pPr marL="171450" lvl="1" indent="-171450" algn="l" defTabSz="711200">
            <a:lnSpc>
              <a:spcPct val="90000"/>
            </a:lnSpc>
            <a:spcBef>
              <a:spcPct val="0"/>
            </a:spcBef>
            <a:spcAft>
              <a:spcPct val="15000"/>
            </a:spcAft>
            <a:buChar char="•"/>
          </a:pPr>
          <a:endParaRPr lang="en-AU" sz="1600" kern="1200" dirty="0"/>
        </a:p>
      </dsp:txBody>
      <dsp:txXfrm>
        <a:off x="339373" y="3021219"/>
        <a:ext cx="4837351" cy="29024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EB29E5-523F-4269-BDEC-12CDB4C5180D}" type="datetimeFigureOut">
              <a:rPr lang="en-AU" smtClean="0"/>
              <a:t>8/11/2023</a:t>
            </a:fld>
            <a:endParaRPr lang="en-AU"/>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6"/>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6"/>
            <a:ext cx="2945659" cy="498055"/>
          </a:xfrm>
          <a:prstGeom prst="rect">
            <a:avLst/>
          </a:prstGeom>
        </p:spPr>
        <p:txBody>
          <a:bodyPr vert="horz" lIns="91440" tIns="45720" rIns="91440" bIns="45720" rtlCol="0" anchor="b"/>
          <a:lstStyle>
            <a:lvl1pPr algn="r">
              <a:defRPr sz="1200"/>
            </a:lvl1pPr>
          </a:lstStyle>
          <a:p>
            <a:fld id="{CE5057DC-10BA-406D-9462-B20174D46DED}" type="slidenum">
              <a:rPr lang="en-AU" smtClean="0"/>
              <a:t>‹#›</a:t>
            </a:fld>
            <a:endParaRPr lang="en-AU"/>
          </a:p>
        </p:txBody>
      </p:sp>
    </p:spTree>
    <p:extLst>
      <p:ext uri="{BB962C8B-B14F-4D97-AF65-F5344CB8AC3E}">
        <p14:creationId xmlns:p14="http://schemas.microsoft.com/office/powerpoint/2010/main" val="214117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 you for joining today’s session. My name is Leanne Burrowes, and I am a Psychologist and Senior Rehabilitation Consultant with Easec Occupational Health. </a:t>
            </a:r>
          </a:p>
          <a:p>
            <a:r>
              <a:rPr lang="en-AU" dirty="0"/>
              <a:t>Before we start, let me provide a bit about me. Aside from specialising in complex rehabilitation cases, I also provide clinical support in a rehabilitation planning context for the many diverse and complex cases that Easec supports across multiple jurisdictions. I have been working as a psychologist for over 24 years and combine a depth of experience from Government, Not for profit and private organisations, as well as counselling practice. </a:t>
            </a:r>
          </a:p>
          <a:p>
            <a:endParaRPr lang="en-AU" dirty="0"/>
          </a:p>
          <a:p>
            <a:r>
              <a:rPr lang="en-AU" dirty="0"/>
              <a:t>Today, I will be covering the topic of Vicarious Trauma. Whilst this may be a familiar or known concept for some of you, for others, this may be a new concept. So, in order to support the depth and variety of experiences of everyone here today, I aim to provide you all with an overview of this area, consolidating the information that you may already have, and hopefully adding some practical aspects to support your continued wellness in a challenging area that you currently work. </a:t>
            </a:r>
          </a:p>
          <a:p>
            <a:endParaRPr lang="en-AU" dirty="0"/>
          </a:p>
          <a:p>
            <a:r>
              <a:rPr lang="en-AU" dirty="0"/>
              <a:t>So, let’s take a look into what vicarious trauma is.  </a:t>
            </a:r>
          </a:p>
          <a:p>
            <a:endParaRPr lang="en-AU" dirty="0"/>
          </a:p>
        </p:txBody>
      </p:sp>
      <p:sp>
        <p:nvSpPr>
          <p:cNvPr id="4" name="Slide Number Placeholder 3"/>
          <p:cNvSpPr>
            <a:spLocks noGrp="1"/>
          </p:cNvSpPr>
          <p:nvPr>
            <p:ph type="sldNum" sz="quarter" idx="10"/>
          </p:nvPr>
        </p:nvSpPr>
        <p:spPr/>
        <p:txBody>
          <a:bodyPr/>
          <a:lstStyle/>
          <a:p>
            <a:fld id="{CE5057DC-10BA-406D-9462-B20174D46DED}" type="slidenum">
              <a:rPr lang="en-AU" smtClean="0"/>
              <a:t>1</a:t>
            </a:fld>
            <a:endParaRPr lang="en-AU"/>
          </a:p>
        </p:txBody>
      </p:sp>
    </p:spTree>
    <p:extLst>
      <p:ext uri="{BB962C8B-B14F-4D97-AF65-F5344CB8AC3E}">
        <p14:creationId xmlns:p14="http://schemas.microsoft.com/office/powerpoint/2010/main" val="3314552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Something to consider that was highlighted earlier when defining vicarious trauma, and is considered a common red flag  - vicarious trauma has an impact on the individual’s world view. It changes the way you think about the world and yourself. </a:t>
            </a:r>
          </a:p>
          <a:p>
            <a:pPr marL="0" indent="0">
              <a:buNone/>
            </a:pPr>
            <a:endParaRPr lang="en-AU" dirty="0"/>
          </a:p>
          <a:p>
            <a:pPr marL="0" indent="0">
              <a:buNone/>
            </a:pPr>
            <a:r>
              <a:rPr lang="en-AU" dirty="0"/>
              <a:t>Symptoms can include:</a:t>
            </a:r>
          </a:p>
          <a:p>
            <a:pPr marL="171450" indent="-171450">
              <a:buFont typeface="Arial" panose="020B0604020202020204" pitchFamily="34" charset="0"/>
              <a:buChar char="•"/>
            </a:pPr>
            <a:r>
              <a:rPr lang="en-AU" dirty="0"/>
              <a:t>Feelings of being helpless, hopeless and/or powerless in every aspect of work/life</a:t>
            </a:r>
          </a:p>
          <a:p>
            <a:pPr marL="171450" indent="-171450">
              <a:buFont typeface="Arial" panose="020B0604020202020204" pitchFamily="34" charset="0"/>
              <a:buChar char="•"/>
            </a:pPr>
            <a:r>
              <a:rPr lang="en-AU" dirty="0"/>
              <a:t>Feelings relating to the lack of safety, trust, control that one may have in their work/</a:t>
            </a:r>
            <a:r>
              <a:rPr lang="en-AU" dirty="0" err="1"/>
              <a:t>lfe</a:t>
            </a:r>
            <a:endParaRPr lang="en-AU" dirty="0"/>
          </a:p>
          <a:p>
            <a:pPr marL="171450" indent="-171450">
              <a:buFont typeface="Arial" panose="020B0604020202020204" pitchFamily="34" charset="0"/>
              <a:buChar char="•"/>
            </a:pPr>
            <a:r>
              <a:rPr lang="en-AU" dirty="0"/>
              <a:t>Shattered assumptions about basic beliefs about life or people</a:t>
            </a:r>
          </a:p>
          <a:p>
            <a:pPr marL="171450" indent="-171450">
              <a:buFont typeface="Arial" panose="020B0604020202020204" pitchFamily="34" charset="0"/>
              <a:buChar char="•"/>
            </a:pPr>
            <a:r>
              <a:rPr lang="en-AU" dirty="0"/>
              <a:t>Loss of faith (this could be anger with God for someone that has a strong faith)</a:t>
            </a:r>
          </a:p>
          <a:p>
            <a:pPr marL="171450" indent="-171450">
              <a:buFont typeface="Arial" panose="020B0604020202020204" pitchFamily="34" charset="0"/>
              <a:buChar char="•"/>
            </a:pPr>
            <a:r>
              <a:rPr lang="en-AU" dirty="0"/>
              <a:t>Significant changes in the way you do things in practice or think about yourself, especially those that can be viewed as diverse from the way you have always done them in the past</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It is important to again note that having a few of these symptoms does not immediately lend itself to a diagnosis of vicarious trauma. Many mental health or physical conditions can also have similar symptoms, like anxiety, depression, borderline personality disorder, to name a few. Having a bad day at work or home might also raise some of these symptoms. The difference in those situations however, is that the symptoms are not pervasive in time or intensity. When it comes to vicarious trauma, the key is that the symptoms developed over time, and are not consistent with the personality, behaviour and characteristics of the individual. Behaviour is viewed as unusual, out of character, by family, friends or colleagues. It’s almost like they say “That’s not how they used to be.”  </a:t>
            </a:r>
          </a:p>
          <a:p>
            <a:pPr marL="0" indent="0">
              <a:buFont typeface="Arial" panose="020B0604020202020204" pitchFamily="34" charset="0"/>
              <a:buNone/>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The kinds of areas to really be on the lookout for in yourself and in coworkers could be the most obvious: a change in what you have known in them or in yourself.  It might relate to mood, outlook, work productivity, taking a lot of sick leave, frequently late getting into work, a lot of illnesses, becoming more easily angry, frustrated, irritable, detached, no longer are participating in activities in the workplace that was typically done previously.  Remember, with vicarious trauma, </a:t>
            </a:r>
            <a:r>
              <a:rPr lang="en-AU" sz="1200" kern="100">
                <a:effectLst/>
                <a:latin typeface="Calibri" panose="020F0502020204030204" pitchFamily="34" charset="0"/>
                <a:ea typeface="Calibri" panose="020F0502020204030204" pitchFamily="34" charset="0"/>
                <a:cs typeface="Times New Roman" panose="02020603050405020304" pitchFamily="18" charset="0"/>
              </a:rPr>
              <a:t>it impacts </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work and life. We don’t have the capacity to compartmentalise the impact in situations. It impacts the lot.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Again, we can all experience these factors from time to time, maybe even some more than others, and these aspects do need to be counterbalanced with an understanding of what is going on in our lives. It may be as simple if noticing these things to ask “are you ok?”</a:t>
            </a:r>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CE5057DC-10BA-406D-9462-B20174D46DED}" type="slidenum">
              <a:rPr lang="en-AU" smtClean="0"/>
              <a:t>10</a:t>
            </a:fld>
            <a:endParaRPr lang="en-AU"/>
          </a:p>
        </p:txBody>
      </p:sp>
    </p:spTree>
    <p:extLst>
      <p:ext uri="{BB962C8B-B14F-4D97-AF65-F5344CB8AC3E}">
        <p14:creationId xmlns:p14="http://schemas.microsoft.com/office/powerpoint/2010/main" val="262226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one of the common questions that can arise with the area of burnout, vicarious or secondary trauma is “Am I at risk?”</a:t>
            </a:r>
          </a:p>
          <a:p>
            <a:r>
              <a:rPr lang="en-AU" dirty="0"/>
              <a:t>We know that high levels of stress may well be an expected norm in many workplaces or service areas. Each of us are unique and as noted earlier, what impacts one person may not impact another. Risk factors can be largely inherent to the individual, in their family and their environments. </a:t>
            </a:r>
          </a:p>
          <a:p>
            <a:endParaRPr lang="en-AU" dirty="0"/>
          </a:p>
          <a:p>
            <a:r>
              <a:rPr lang="en-AU" dirty="0"/>
              <a:t>The answer to the question of “Who is at risk?” is simply answered by “everyone”. Again, that being said, we know that the same stressful or traumatic experience may impact one person deeply and not another. It is also important to note that our individual level of risk can change as the factors that may influence our level of risk changes. Whilst we all may be at risk, not all will experience it. </a:t>
            </a:r>
          </a:p>
          <a:p>
            <a:endParaRPr lang="en-AU" dirty="0"/>
          </a:p>
          <a:p>
            <a:r>
              <a:rPr lang="en-AU" dirty="0"/>
              <a:t>It is also important to again reiterate, vicarious trauma is about repeated exposure to traumatic information, so in the case of members and staff with Mental Health Review Tribunal, it is not the handling of the information and evidence as a one off, but the risk relates to the repeated exposure over a period of time. </a:t>
            </a:r>
          </a:p>
        </p:txBody>
      </p:sp>
      <p:sp>
        <p:nvSpPr>
          <p:cNvPr id="4" name="Slide Number Placeholder 3"/>
          <p:cNvSpPr>
            <a:spLocks noGrp="1"/>
          </p:cNvSpPr>
          <p:nvPr>
            <p:ph type="sldNum" sz="quarter" idx="5"/>
          </p:nvPr>
        </p:nvSpPr>
        <p:spPr/>
        <p:txBody>
          <a:bodyPr/>
          <a:lstStyle/>
          <a:p>
            <a:fld id="{CE5057DC-10BA-406D-9462-B20174D46DED}" type="slidenum">
              <a:rPr lang="en-AU" smtClean="0"/>
              <a:t>11</a:t>
            </a:fld>
            <a:endParaRPr lang="en-AU"/>
          </a:p>
        </p:txBody>
      </p:sp>
    </p:spTree>
    <p:extLst>
      <p:ext uri="{BB962C8B-B14F-4D97-AF65-F5344CB8AC3E}">
        <p14:creationId xmlns:p14="http://schemas.microsoft.com/office/powerpoint/2010/main" val="3505940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dirty="0"/>
              <a:t>So, what are the risk factors? For simplicity, I have noted a summary of common aspects relating to individual and work-related risk factors. </a:t>
            </a:r>
            <a:br>
              <a:rPr lang="en-AU" dirty="0"/>
            </a:br>
            <a:endParaRPr lang="en-AU" dirty="0"/>
          </a:p>
          <a:p>
            <a:pPr>
              <a:lnSpc>
                <a:spcPct val="107000"/>
              </a:lnSpc>
              <a:spcAft>
                <a:spcPts val="800"/>
              </a:spcAft>
            </a:pPr>
            <a:r>
              <a:rPr lang="en-AU" dirty="0"/>
              <a:t>Individual risk factors may include:</a:t>
            </a:r>
          </a:p>
          <a:p>
            <a:pPr marL="171450" indent="-171450">
              <a:lnSpc>
                <a:spcPct val="107000"/>
              </a:lnSpc>
              <a:spcAft>
                <a:spcPts val="800"/>
              </a:spcAft>
              <a:buFont typeface="Arial" panose="020B0604020202020204" pitchFamily="34" charset="0"/>
              <a:buChar char="•"/>
            </a:pPr>
            <a:r>
              <a:rPr lang="en-AU" b="1" dirty="0"/>
              <a:t>Personality and coping style:</a:t>
            </a:r>
          </a:p>
          <a:p>
            <a:pPr marL="0" indent="0">
              <a:lnSpc>
                <a:spcPct val="107000"/>
              </a:lnSpc>
              <a:spcAft>
                <a:spcPts val="800"/>
              </a:spcAft>
              <a:buFont typeface="Arial" panose="020B0604020202020204" pitchFamily="34" charset="0"/>
              <a:buNone/>
            </a:pPr>
            <a:r>
              <a:rPr lang="en-AU" dirty="0"/>
              <a:t>We are all have a temperament that frames how we relate to the world around us. We each have personality traits that define our uniqueness, our individuality, our likes and dislikes. Over time, we also learn our coping styles in relation to stress. Our coping strategies can also adjust in particular situations, for example, in the same situation, one person may become anxious, another becomes energised to take action, and another may sit back and think about what is happening. I am sure that we can each reflect on a situation in which we exhibited each of these coping styles. I was talking to a client recently about this factor and I noted that I can be an ENTJ personality traits on the Myers Briggs, for those that may be familiar with this personality assessment tool. This reflects that I can be extroverted in personality, however I can equally be introverted in other situations. Our personality and coping skills are not fixed but fluid in particular situations. They can collectively shape our temperament and may be indicative of how we respond and relate to situations. </a:t>
            </a:r>
          </a:p>
          <a:p>
            <a:pPr marL="171450" indent="-171450">
              <a:lnSpc>
                <a:spcPct val="107000"/>
              </a:lnSpc>
              <a:spcAft>
                <a:spcPts val="800"/>
              </a:spcAft>
              <a:buFont typeface="Arial" panose="020B0604020202020204" pitchFamily="34" charset="0"/>
              <a:buChar char="•"/>
            </a:pPr>
            <a:r>
              <a:rPr lang="en-AU" b="1" dirty="0"/>
              <a:t>Current life circumstance:</a:t>
            </a:r>
          </a:p>
          <a:p>
            <a:pPr marL="0" indent="0">
              <a:lnSpc>
                <a:spcPct val="107000"/>
              </a:lnSpc>
              <a:spcAft>
                <a:spcPts val="800"/>
              </a:spcAft>
              <a:buFont typeface="Arial" panose="020B0604020202020204" pitchFamily="34" charset="0"/>
              <a:buNone/>
            </a:pPr>
            <a:r>
              <a:rPr lang="en-AU" dirty="0"/>
              <a:t>Each of us has our own unique circumstances in life and unfortunately, we don’t live in a vacuum and therefore, our circumstances are constantly changing. Today we may feel confident and full of energy; tomorrow may be very different. A change unexpectedly in our circumstances may result in altering our mood. Stress can take our time and energy. This may therefore impact the nature and level of impact of our risk factors. </a:t>
            </a:r>
          </a:p>
          <a:p>
            <a:pPr marL="171450" indent="-171450">
              <a:lnSpc>
                <a:spcPct val="107000"/>
              </a:lnSpc>
              <a:spcAft>
                <a:spcPts val="800"/>
              </a:spcAft>
              <a:buFont typeface="Arial" panose="020B0604020202020204" pitchFamily="34" charset="0"/>
              <a:buChar char="•"/>
            </a:pPr>
            <a:r>
              <a:rPr lang="en-AU" b="1" dirty="0"/>
              <a:t>Social supports and resources:</a:t>
            </a:r>
          </a:p>
          <a:p>
            <a:pPr marL="0" indent="0">
              <a:lnSpc>
                <a:spcPct val="107000"/>
              </a:lnSpc>
              <a:spcAft>
                <a:spcPts val="800"/>
              </a:spcAft>
              <a:buFont typeface="Arial" panose="020B0604020202020204" pitchFamily="34" charset="0"/>
              <a:buNone/>
            </a:pPr>
            <a:r>
              <a:rPr lang="en-AU" dirty="0"/>
              <a:t>Having people we can turn to when feeling distressed, who love, value and support us, is very important and a key component of resilience. These support people help us find balance, perspective, provide us the opportunity to emotionally download, or make us feel not alone. They can build us up or de-escalate a stressful situation. When social supports are weak or non-existent, stress, pain, negative mindset can be accentuated, and isolation can decrease our access to resources. This may increase our risk.</a:t>
            </a:r>
          </a:p>
          <a:p>
            <a:pPr marL="171450" indent="-171450">
              <a:lnSpc>
                <a:spcPct val="107000"/>
              </a:lnSpc>
              <a:spcAft>
                <a:spcPts val="800"/>
              </a:spcAft>
              <a:buFont typeface="Arial" panose="020B0604020202020204" pitchFamily="34" charset="0"/>
              <a:buChar char="•"/>
            </a:pPr>
            <a:r>
              <a:rPr lang="en-AU" b="1" dirty="0"/>
              <a:t>Work style:</a:t>
            </a:r>
          </a:p>
          <a:p>
            <a:pPr marL="0" indent="0">
              <a:lnSpc>
                <a:spcPct val="107000"/>
              </a:lnSpc>
              <a:spcAft>
                <a:spcPts val="800"/>
              </a:spcAft>
              <a:buFont typeface="Arial" panose="020B0604020202020204" pitchFamily="34" charset="0"/>
              <a:buNone/>
            </a:pPr>
            <a:r>
              <a:rPr lang="en-AU" dirty="0"/>
              <a:t>We all have our unique work style and work ethic. Some of us are socially connected to our workplace; some just sit at the desk and churn out the work and have little time to chat to colleagues. Some are focussed on the career and promotion, where others focus on the job at hand and doing it well. Generally, a work style that is accommodated and where the worker feels appreciated in the workplace may lower the risks. A work style that clashes with policy and procedures, colleagues, etc may heighten the risk. </a:t>
            </a:r>
          </a:p>
          <a:p>
            <a:pPr marL="171450" indent="-171450">
              <a:lnSpc>
                <a:spcPct val="107000"/>
              </a:lnSpc>
              <a:spcAft>
                <a:spcPts val="800"/>
              </a:spcAft>
              <a:buFont typeface="Arial" panose="020B0604020202020204" pitchFamily="34" charset="0"/>
              <a:buChar char="•"/>
            </a:pPr>
            <a:r>
              <a:rPr lang="en-AU" b="1" dirty="0"/>
              <a:t>Personal history:</a:t>
            </a:r>
          </a:p>
          <a:p>
            <a:pPr marL="0" indent="0">
              <a:lnSpc>
                <a:spcPct val="107000"/>
              </a:lnSpc>
              <a:spcAft>
                <a:spcPts val="800"/>
              </a:spcAft>
              <a:buFont typeface="Arial" panose="020B0604020202020204" pitchFamily="34" charset="0"/>
              <a:buNone/>
            </a:pPr>
            <a:r>
              <a:rPr lang="en-AU" dirty="0"/>
              <a:t>As has been raised earlier, our personal experiences may leave lasting imprints on who we are and how we see or define things or others. They will also define how vulnerable we are to certain stressors or issues. Did our parents stay together or did they separate or divorce? Was my family close and nurturing, or was there addiction or violence in the home? Experiences that remind us of what we have been unable to resolve may increase our vulnerability. </a:t>
            </a:r>
          </a:p>
          <a:p>
            <a:pPr marL="0" indent="0">
              <a:lnSpc>
                <a:spcPct val="107000"/>
              </a:lnSpc>
              <a:spcAft>
                <a:spcPts val="800"/>
              </a:spcAft>
              <a:buFont typeface="Arial" panose="020B0604020202020204" pitchFamily="34" charset="0"/>
              <a:buNone/>
            </a:pPr>
            <a:endParaRPr lang="en-AU" dirty="0"/>
          </a:p>
          <a:p>
            <a:pPr marL="0" indent="0">
              <a:lnSpc>
                <a:spcPct val="107000"/>
              </a:lnSpc>
              <a:spcAft>
                <a:spcPts val="800"/>
              </a:spcAft>
              <a:buFont typeface="Arial" panose="020B0604020202020204" pitchFamily="34" charset="0"/>
              <a:buNone/>
            </a:pPr>
            <a:r>
              <a:rPr lang="en-AU" dirty="0"/>
              <a:t>Equally, there may also be risk factors at work. These may include:</a:t>
            </a:r>
          </a:p>
          <a:p>
            <a:pPr marL="171450" indent="-171450">
              <a:lnSpc>
                <a:spcPct val="107000"/>
              </a:lnSpc>
              <a:spcAft>
                <a:spcPts val="800"/>
              </a:spcAft>
              <a:buFont typeface="Arial" panose="020B0604020202020204" pitchFamily="34" charset="0"/>
              <a:buChar char="•"/>
            </a:pPr>
            <a:r>
              <a:rPr lang="en-AU" b="1" dirty="0"/>
              <a:t>Our role at work:</a:t>
            </a:r>
          </a:p>
          <a:p>
            <a:pPr marL="0" indent="0">
              <a:lnSpc>
                <a:spcPct val="107000"/>
              </a:lnSpc>
              <a:spcAft>
                <a:spcPts val="800"/>
              </a:spcAft>
              <a:buFont typeface="Arial" panose="020B0604020202020204" pitchFamily="34" charset="0"/>
              <a:buNone/>
            </a:pPr>
            <a:r>
              <a:rPr lang="en-AU" dirty="0"/>
              <a:t>This may relate to the work role, duties, position in the organisation. It can also include how you feel about your role, position, duties. </a:t>
            </a:r>
          </a:p>
          <a:p>
            <a:pPr marL="171450" indent="-171450">
              <a:lnSpc>
                <a:spcPct val="107000"/>
              </a:lnSpc>
              <a:spcAft>
                <a:spcPts val="800"/>
              </a:spcAft>
              <a:buFont typeface="Arial" panose="020B0604020202020204" pitchFamily="34" charset="0"/>
              <a:buChar char="•"/>
            </a:pPr>
            <a:r>
              <a:rPr lang="en-AU" b="1" dirty="0"/>
              <a:t>Work setting, conditions and exposure:</a:t>
            </a:r>
          </a:p>
          <a:p>
            <a:pPr marL="0" indent="0">
              <a:lnSpc>
                <a:spcPct val="107000"/>
              </a:lnSpc>
              <a:spcAft>
                <a:spcPts val="800"/>
              </a:spcAft>
              <a:buFont typeface="Arial" panose="020B0604020202020204" pitchFamily="34" charset="0"/>
              <a:buNone/>
            </a:pPr>
            <a:r>
              <a:rPr lang="en-AU" dirty="0"/>
              <a:t>Every business is different, whether that be size, location, how resourced it is, conditions, leadership, etc. Each staff member has a different experience in a work setting. These differences can impact on stress and how staff are able to manage. Perhaps the most important factor is the amount of traumatic content staff are exposed to, as well as the proportion of challenging cases. The greater the exposure and concentration of challenging cases, the higher the risk of burnout, vicarious or secondary trauma.</a:t>
            </a:r>
          </a:p>
          <a:p>
            <a:pPr marL="171450" indent="-171450">
              <a:lnSpc>
                <a:spcPct val="107000"/>
              </a:lnSpc>
              <a:spcAft>
                <a:spcPts val="800"/>
              </a:spcAft>
              <a:buFont typeface="Arial" panose="020B0604020202020204" pitchFamily="34" charset="0"/>
              <a:buChar char="•"/>
            </a:pPr>
            <a:r>
              <a:rPr lang="en-AU" b="1" dirty="0"/>
              <a:t>Agency and supervisory support:</a:t>
            </a:r>
          </a:p>
          <a:p>
            <a:pPr marL="0" indent="0">
              <a:lnSpc>
                <a:spcPct val="107000"/>
              </a:lnSpc>
              <a:spcAft>
                <a:spcPts val="800"/>
              </a:spcAft>
              <a:buFont typeface="Arial" panose="020B0604020202020204" pitchFamily="34" charset="0"/>
              <a:buNone/>
            </a:pPr>
            <a:r>
              <a:rPr lang="en-AU" dirty="0"/>
              <a:t>Research on vicarious trauma indicates the importance of staff treatment and in particular how supported they feel when difficulties arise. Reflective practice is noted to be a helpful process in a workplace for reducing vicarious trauma. For those not familiar with this practice, it is the process of stepping back from daily, intense hands-on work and providing the opportunity to review different ways to understand experiences, review alternative strategies or consider new approaches. Think it of like a circuit breaker. It can break up the intensity on the individual, much like getting up from the desk and walking around periodically can break the posture and muscle tension that can arise when sitting for prolonged periods. Think of how you feel when you have been sitting for an hour and then you get up. Most times, we notice that initial stretch that occurs, a creak or a groan that we can emit, and then the fluency of movement returns……well hopefully for most of us……..think of this as a similar situation when reading information and evidence in the cases that your review. A break from that to </a:t>
            </a:r>
            <a:r>
              <a:rPr lang="en-AU" dirty="0" err="1"/>
              <a:t>metaphoricaly</a:t>
            </a:r>
            <a:r>
              <a:rPr lang="en-AU" dirty="0"/>
              <a:t> get up from the desk, can be very helpful to reset. </a:t>
            </a:r>
          </a:p>
          <a:p>
            <a:pPr marL="0" indent="0">
              <a:lnSpc>
                <a:spcPct val="107000"/>
              </a:lnSpc>
              <a:spcAft>
                <a:spcPts val="800"/>
              </a:spcAft>
              <a:buFont typeface="Arial" panose="020B0604020202020204" pitchFamily="34" charset="0"/>
              <a:buNone/>
            </a:pPr>
            <a:r>
              <a:rPr lang="en-AU" dirty="0"/>
              <a:t>Reflective practice can occur in organisations through supervision sessions or case reviews. It can even be as simple as promoting this from within through taking a quick break, reading something different or raising a question with a colleague.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057DC-10BA-406D-9462-B20174D46DE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165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human service industry, there is a close connection between the service provider and the person being served. This relationship takes various forms and exposes workers to the distress and pain experienced by others yet can also be strengthened through empathy and a desire to alleviate pain and suffering. As a result., the question is not whether stress will appear as a result of this exposure, but to what extent. </a:t>
            </a:r>
          </a:p>
          <a:p>
            <a:endParaRPr lang="en-GB" dirty="0"/>
          </a:p>
          <a:p>
            <a:r>
              <a:rPr lang="en-GB" dirty="0"/>
              <a:t>As much as we need to understand vicarious trauma and how it can be prevented, we also need to know how to identify and respond to it when it occurs. One way to look at this is realising the benefits of focussing on building trauma resiliency. There is no shame in experiencing vicarious trauma or burnout or compassion fatigue for that matter. Without compassion and empathy for others, there would be no impact. </a:t>
            </a:r>
          </a:p>
          <a:p>
            <a:endParaRPr lang="en-GB" dirty="0"/>
          </a:p>
          <a:p>
            <a:r>
              <a:rPr lang="en-GB" dirty="0"/>
              <a:t>Obviously, a focus on prevention is an ideal perspective. Like risk factors, there are protective factors inherent to a person and also inherent to an organisation. As we have already discussed, an individual approach is needed to protect ourselves against vicarious trauma as our risk is individualised. </a:t>
            </a:r>
          </a:p>
          <a:p>
            <a:endParaRPr lang="en-GB" dirty="0"/>
          </a:p>
          <a:p>
            <a:r>
              <a:rPr lang="en-GB" dirty="0"/>
              <a:t>Some protective factors to consider may be:</a:t>
            </a:r>
          </a:p>
          <a:p>
            <a:endParaRPr lang="en-GB" dirty="0"/>
          </a:p>
          <a:p>
            <a:r>
              <a:rPr lang="en-GB" b="1" dirty="0"/>
              <a:t>Self awareness:</a:t>
            </a:r>
            <a:endParaRPr lang="en-GB" b="0" dirty="0"/>
          </a:p>
          <a:p>
            <a:r>
              <a:rPr lang="en-GB" b="0" dirty="0"/>
              <a:t>If you remain self-aware, matters are likely to be identified early. Sometimes, being honest with yourself and aware of your strengths and weaknesses can help. </a:t>
            </a:r>
          </a:p>
          <a:p>
            <a:endParaRPr lang="en-GB" b="0" dirty="0"/>
          </a:p>
          <a:p>
            <a:r>
              <a:rPr lang="en-GB" b="1" dirty="0"/>
              <a:t>Ask for help and/or get support:</a:t>
            </a:r>
          </a:p>
          <a:p>
            <a:r>
              <a:rPr lang="en-GB" b="0" dirty="0"/>
              <a:t>It is not helpful to maintain a “suck it up” or “I’ll be ok” outlook, as often trying to keep things inside or hidden can eventually catch up on us. If you feel you may need assistance, say so, reach out. It is more than likely that a colleague, a friend, whoever it might be that you reach out to, has also felt a similar way at some stage. </a:t>
            </a:r>
          </a:p>
          <a:p>
            <a:endParaRPr lang="en-GB" b="1" dirty="0"/>
          </a:p>
          <a:p>
            <a:r>
              <a:rPr lang="en-GB" b="1" dirty="0"/>
              <a:t>Work – life balance:</a:t>
            </a:r>
          </a:p>
          <a:p>
            <a:r>
              <a:rPr lang="en-GB" b="0" dirty="0"/>
              <a:t>One of the foundations for prevention is balance. Ideally, when things are in balance, including work and home, our body and mind are more likely to also be in balance. Exposure to stressors and trauma is more likely to push us out of balance with ourselves, others and/or our environments. Do you only talk about work, even when you are at home? Can you enjoy time watching tv with family without thinking about what you have to do tomorrow or your experiences of the day? Do you wake in the morning with thoughts of what the working day may entail? When these things happen, it might be a sign that you are out of balance and at higher risk of vicarious trauma.</a:t>
            </a:r>
          </a:p>
          <a:p>
            <a:endParaRPr lang="en-GB" b="1" dirty="0"/>
          </a:p>
          <a:p>
            <a:r>
              <a:rPr lang="en-GB" b="1" dirty="0"/>
              <a:t>Self care:</a:t>
            </a:r>
          </a:p>
          <a:p>
            <a:r>
              <a:rPr lang="en-GB" b="0" dirty="0"/>
              <a:t>Put simply, to care for others, you need to be able to care for yourself. Personal strategies for self-care can include a variety of things, and honestly, the list is endless. These can take on varying dimensions and can be as individualistic as you are. Exercise, hobbies, social pursuits, anything that enables you to take care of yourself. If you can name three things that you do for self-care every week, then you are likely in good shape. If you cant, this might be an area to work on. Many people have a list of personal strategies but having an awareness of them and actually doing them may be two different things. </a:t>
            </a:r>
          </a:p>
          <a:p>
            <a:endParaRPr lang="en-GB" b="1" dirty="0"/>
          </a:p>
          <a:p>
            <a:r>
              <a:rPr lang="en-GB" b="1" dirty="0"/>
              <a:t>Be optimistic:</a:t>
            </a:r>
          </a:p>
          <a:p>
            <a:r>
              <a:rPr lang="en-GB" b="0" dirty="0"/>
              <a:t>We don’t all have to be hearts and roses all day, every day, but research has indicated that remaining optimistic can reduce risk. </a:t>
            </a:r>
          </a:p>
          <a:p>
            <a:endParaRPr lang="en-GB" b="1" dirty="0"/>
          </a:p>
          <a:p>
            <a:r>
              <a:rPr lang="en-GB" b="1" dirty="0"/>
              <a:t>Set boundaries:</a:t>
            </a:r>
          </a:p>
          <a:p>
            <a:r>
              <a:rPr lang="en-GB" b="0" dirty="0"/>
              <a:t>Setting boundaries is related to balance. It is about learning when to say yes and push yourself, and when you need to consider pulling back on things. I always talk about the fine line between stress and distress. Knowing yourself and being prepared to set boundaries for yourself, at home and at work, is important when it comes to risk. </a:t>
            </a:r>
          </a:p>
          <a:p>
            <a:endParaRPr lang="en-GB" b="1" dirty="0"/>
          </a:p>
          <a:p>
            <a:pPr lvl="0"/>
            <a:r>
              <a:rPr lang="en-US" sz="1200" b="1" dirty="0"/>
              <a:t>Express your feelings:</a:t>
            </a:r>
          </a:p>
          <a:p>
            <a:pPr lvl="0"/>
            <a:r>
              <a:rPr lang="en-US" sz="1200" b="0" dirty="0"/>
              <a:t>Expressing your feelings is a way of acknowledging where you are at. Bottling things up is not always helpful, so working on expressing yourself, like with the “R U ok?” concept, can open a dialogue to reduce risk. </a:t>
            </a:r>
          </a:p>
          <a:p>
            <a:pPr lvl="0"/>
            <a:endParaRPr lang="en-US" sz="1200" b="1" dirty="0"/>
          </a:p>
          <a:p>
            <a:pPr lvl="0"/>
            <a:r>
              <a:rPr lang="en-US" sz="1200" b="1" dirty="0"/>
              <a:t>Compassion satisfaction:</a:t>
            </a:r>
          </a:p>
          <a:p>
            <a:pPr lvl="0"/>
            <a:r>
              <a:rPr lang="en-US" sz="1200" b="0" dirty="0"/>
              <a:t>It is important to note that there are risks working in a human service field, however there is also a great deal of satisfaction that can be derived from working in that sector also. This is referred to as compassion satisfaction, which can be derived as the positive feelings derived from one’s ability to help others and contribute to society. Some research has suggested that compassion satisfaction is a protective factor that can prevent burnout, compassion fatigue and vicarious trauma. I often get asked as to how I can work in psychology and occupational rehabilitation, to which I tend to reply with “because I am part of the solution.” I guess that can be viewed as compassion satisfaction. </a:t>
            </a:r>
          </a:p>
          <a:p>
            <a:pPr lvl="0"/>
            <a:endParaRPr lang="en-US" sz="1200" b="1" dirty="0"/>
          </a:p>
          <a:p>
            <a:pPr lvl="0"/>
            <a:r>
              <a:rPr lang="en-US" sz="1200" b="1" dirty="0"/>
              <a:t>Positive relationships in the workplace:</a:t>
            </a:r>
          </a:p>
          <a:p>
            <a:pPr lvl="0"/>
            <a:r>
              <a:rPr lang="en-US" sz="1200" b="0" dirty="0"/>
              <a:t>Enjoying what you do and who you work with is an important element for most people in a workplace. Key environmental factors like safety, consistency/predictability, opportunity, belonging, these are key protective factors for a workplace to support staff. Keeping the door open for communication in the workplace is a helpful strategy. </a:t>
            </a:r>
          </a:p>
          <a:p>
            <a:pPr lvl="0"/>
            <a:r>
              <a:rPr lang="en-US" sz="1200" b="0" dirty="0"/>
              <a:t>It is also important to note here, when talking about our workplace and those around us, that it is also important to look out for others too, our colleagues. Those positive relationships in our workplace are not just about looking inwards at ourselves, but equally, looking outwards at those around us also. </a:t>
            </a:r>
          </a:p>
          <a:p>
            <a:pPr lvl="0"/>
            <a:endParaRPr lang="en-US" sz="1200" b="1" dirty="0"/>
          </a:p>
          <a:p>
            <a:pPr lvl="0"/>
            <a:r>
              <a:rPr lang="en-US" sz="1200" b="1" dirty="0"/>
              <a:t>Early identification:</a:t>
            </a:r>
          </a:p>
          <a:p>
            <a:pPr lvl="0"/>
            <a:r>
              <a:rPr lang="en-US" sz="1200" b="0" dirty="0"/>
              <a:t>Training for staff on identifying stress and vicarious trauma, and on taking positive action, is important. In a workplace, expecting staff to come forward and acknowledge they may not be doing ok is not always common. In many cases, staff who are experiencing high levels of stress or vicarious trauma will be unlikely to self-identify, or reluctant to come forward or seek support for fear of being seen as weak or unable to perform their work. Keeping communication open helps. </a:t>
            </a:r>
          </a:p>
          <a:p>
            <a:pPr lvl="0"/>
            <a:endParaRPr lang="en-US" sz="1200" b="1" dirty="0"/>
          </a:p>
          <a:p>
            <a:pPr lvl="0"/>
            <a:r>
              <a:rPr lang="en-US" sz="1200" b="1" dirty="0"/>
              <a:t>Access resources</a:t>
            </a:r>
          </a:p>
          <a:p>
            <a:r>
              <a:rPr lang="en-AU" b="0" dirty="0"/>
              <a:t>There are always resources out there and making them more accessible or more attractive to view is important. Sometimes it might be making these resources obvious and easy to access but not to the extent that anyone else may know. Supports may include EAP programs, professional development, supervision sessions, team meetings and training, like this session. </a:t>
            </a:r>
          </a:p>
          <a:p>
            <a:endParaRPr lang="en-AU" b="0" dirty="0"/>
          </a:p>
          <a:p>
            <a:r>
              <a:rPr lang="en-AU" b="0" dirty="0"/>
              <a:t>At some stage, it would be good to ask yourself the following questions:</a:t>
            </a:r>
          </a:p>
          <a:p>
            <a:pPr marL="171450" indent="-171450">
              <a:buFont typeface="Arial" panose="020B0604020202020204" pitchFamily="34" charset="0"/>
              <a:buChar char="•"/>
            </a:pPr>
            <a:r>
              <a:rPr lang="en-US" sz="1200" b="0" dirty="0">
                <a:solidFill>
                  <a:srgbClr val="0070C0"/>
                </a:solidFill>
              </a:rPr>
              <a:t>What are your risk factors?</a:t>
            </a:r>
          </a:p>
          <a:p>
            <a:pPr marL="171450" indent="-171450">
              <a:buFont typeface="Arial" panose="020B0604020202020204" pitchFamily="34" charset="0"/>
              <a:buChar char="•"/>
            </a:pPr>
            <a:r>
              <a:rPr lang="en-US" sz="1200" b="0" dirty="0">
                <a:solidFill>
                  <a:srgbClr val="0070C0"/>
                </a:solidFill>
              </a:rPr>
              <a:t>What are your individual protective factors? </a:t>
            </a:r>
          </a:p>
          <a:p>
            <a:pPr marL="171450" indent="-171450">
              <a:buFont typeface="Arial" panose="020B0604020202020204" pitchFamily="34" charset="0"/>
              <a:buChar char="•"/>
            </a:pPr>
            <a:endParaRPr lang="en-AU" b="0" dirty="0"/>
          </a:p>
          <a:p>
            <a:endParaRPr lang="en-AU" dirty="0"/>
          </a:p>
          <a:p>
            <a:endParaRPr lang="en-AU" dirty="0"/>
          </a:p>
          <a:p>
            <a:endParaRPr lang="en-AU" dirty="0"/>
          </a:p>
          <a:p>
            <a:endParaRPr lang="en-AU" dirty="0"/>
          </a:p>
          <a:p>
            <a:endParaRPr lang="en-AU" dirty="0"/>
          </a:p>
          <a:p>
            <a:r>
              <a:rPr lang="en-AU" dirty="0"/>
              <a:t> </a:t>
            </a:r>
          </a:p>
        </p:txBody>
      </p:sp>
      <p:sp>
        <p:nvSpPr>
          <p:cNvPr id="4" name="Slide Number Placeholder 3"/>
          <p:cNvSpPr>
            <a:spLocks noGrp="1"/>
          </p:cNvSpPr>
          <p:nvPr>
            <p:ph type="sldNum" sz="quarter" idx="5"/>
          </p:nvPr>
        </p:nvSpPr>
        <p:spPr/>
        <p:txBody>
          <a:bodyPr/>
          <a:lstStyle/>
          <a:p>
            <a:fld id="{CE5057DC-10BA-406D-9462-B20174D46DED}" type="slidenum">
              <a:rPr lang="en-AU" smtClean="0"/>
              <a:t>13</a:t>
            </a:fld>
            <a:endParaRPr lang="en-AU"/>
          </a:p>
        </p:txBody>
      </p:sp>
    </p:spTree>
    <p:extLst>
      <p:ext uri="{BB962C8B-B14F-4D97-AF65-F5344CB8AC3E}">
        <p14:creationId xmlns:p14="http://schemas.microsoft.com/office/powerpoint/2010/main" val="2792920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 think that one of the major difficulties that many of us that work with people, especially relating to complex stressors, is that we don’t always care for ourselves very well, despite part of our training and ongoing professional development activities imparts us toward practicing self-care. Whether we apply self-care or not, at least being aware of the fact that when you work with people, your need to take care of yourself can have a direct relationship as to your ability to work effectively with our clients/patients. Vicarious trauma doesn’t discriminate. It can affect anyone that is experiencing the repeated and regular exposure to distressing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Resilience is the ability to bounce back from stressors in our life. We have talked about achieving balance in our work-life. When I am talking to my clients, I usually equate resilience like having a bucket. Stressors take from our bucket; good self-care puts back into our bucket. When stressors increase, it takes us closer to distress, a state of being unwell, which impacts our daily activities, relationships, mood and so much more. If we don’t have something in the bucket, we lack the energy, the motivation, the fuel to bounce back and manage the stressors in 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Resilience can enable you to face difficult situations and maintain good mental health. Stress and difficulties can be a part of life for all of us. We can’t always prevent these aspects, but we can strengthen our capacity to deal with the challenges  when they present. Resilience is about applying your inner strength, applying your strategies and engaging your support structures to cope with the tough times and maintain good mental health concurrently. Coping in these situations can also maintain your personal self-confidence.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So how can you build your resilience?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You can do this by knowing your strengths and your weaknesses, maintain personal self-confidence and esteem, know where your abilities are and focus on the positive aspects around you. Maintain healthy relationships with others, work proactively on problem solving skills and your personalised coping strategies. Manage proactively your stress levels and the things that you know can impact upon these levels. If you don’t really feel that you know yourself well when it comes to stress, then hopefully some things from today can assist with the development of this awareness. Monitor your anxiety levels. Know when to ask for assistance or when you need a break. One of the most common factors that appears to make someone more resilient is a positive attitude, optimism, as is the ability to regulate emotions quickly. When we are optimistic, we are more likely to easily access our cognitive resources, analyse situations with a ‘cool head’ and consider productive solutions.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Rest assured, if you are currently reflecting right now upon your resilience and thinking ‘my resilience might not be what it could be’, its not too late! Resilience building skills can be learned. In my work, I see a lot of people that have poor resilience. Honestly, my resilience can fluctuate too. </a:t>
            </a:r>
            <a:r>
              <a:rPr lang="en-AU" sz="1800" kern="100" dirty="0" err="1">
                <a:effectLst/>
                <a:latin typeface="Calibri" panose="020F0502020204030204" pitchFamily="34" charset="0"/>
                <a:ea typeface="Calibri" panose="020F0502020204030204" pitchFamily="34" charset="0"/>
                <a:cs typeface="Times New Roman" panose="02020603050405020304" pitchFamily="18" charset="0"/>
              </a:rPr>
              <a:t>Im</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only human. With my clients, I usually try and guide them to break out of a negative thought cycle, push back against catastrophising thoughts, and look for the upside. For myself, I apply the same advice. Sometimes I may need to lean on my team leaders to help diffuse the immediate emotion, to break out of the immediacy, have a cry, a verbal dump about my frustrations, thoughts, concerns. That then can set me back up to apply my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other aspect is to focus on healthy habits – getting enough sleep, eating well, exercising – these can assist to reduce stress, which may also then boost resilience. Remember earlier I highlighted the impact that stress creates upon our bodily functions? Often when stressed, our healthy habits are the first thing to be compromised. We don’t have time or motivation to exercise, we just grab some takeaway food or even not eat at all, we have an extra glass or two of wine or consume that block of chocolate to give us energy,  we stay up late or change our sleep routines. Sometimes we can truly underestimate the impact that these areas of healthy habits can have upon our wellness.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Remember my analogy of the bucket? Well resilience is the ability to reach into your bucket in difficult times. It is important to understand what may fill your bucket and ensuring that you are persistently undertaking these things to keep a continued supply trickling into the bucket. Believe me, you can be very surprised as to what may use or syphon from your bucket that you are unaware of. In tough times, you don’t want to experience the surprise that there is nothing left in the bucket. It’s like the disappointment of making a well-earned coffee to sit quietly after a busy day, to find the kids have used the last of the milk.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Also note that for some reason, our bucket always seems to have room for more. You can’t over fill your bucket.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CE5057DC-10BA-406D-9462-B20174D46DED}" type="slidenum">
              <a:rPr lang="en-AU" smtClean="0"/>
              <a:t>14</a:t>
            </a:fld>
            <a:endParaRPr lang="en-AU"/>
          </a:p>
        </p:txBody>
      </p:sp>
    </p:spTree>
    <p:extLst>
      <p:ext uri="{BB962C8B-B14F-4D97-AF65-F5344CB8AC3E}">
        <p14:creationId xmlns:p14="http://schemas.microsoft.com/office/powerpoint/2010/main" val="1279756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Selfcare – what might that be, I hear you say? </a:t>
            </a:r>
          </a:p>
          <a:p>
            <a:endParaRPr lang="en-AU" dirty="0"/>
          </a:p>
          <a:p>
            <a:r>
              <a:rPr lang="en-AU" dirty="0"/>
              <a:t>Well, here is a wheel that may outline some of the things to consider or questions to ask yourself to help identify what self-care may mean for you. I feel that we sometimes have a particular view of self-care, being going out for a run, or having a coffee with a friend. Its more than that. This wheel may provide you with some additional thoughts on this and I can email this out to you after this session as something you can refer to in more detail after this session. </a:t>
            </a:r>
          </a:p>
          <a:p>
            <a:endParaRPr lang="en-AU" dirty="0"/>
          </a:p>
          <a:p>
            <a:r>
              <a:rPr lang="en-AU" dirty="0"/>
              <a:t>Think about it as potentially Disconnect to Reconnect.</a:t>
            </a:r>
          </a:p>
          <a:p>
            <a:endParaRPr lang="en-AU" dirty="0"/>
          </a:p>
        </p:txBody>
      </p:sp>
      <p:sp>
        <p:nvSpPr>
          <p:cNvPr id="4" name="Slide Number Placeholder 3"/>
          <p:cNvSpPr>
            <a:spLocks noGrp="1"/>
          </p:cNvSpPr>
          <p:nvPr>
            <p:ph type="sldNum" sz="quarter" idx="5"/>
          </p:nvPr>
        </p:nvSpPr>
        <p:spPr/>
        <p:txBody>
          <a:bodyPr/>
          <a:lstStyle/>
          <a:p>
            <a:fld id="{CE5057DC-10BA-406D-9462-B20174D46DED}" type="slidenum">
              <a:rPr lang="en-AU" smtClean="0"/>
              <a:t>15</a:t>
            </a:fld>
            <a:endParaRPr lang="en-AU"/>
          </a:p>
        </p:txBody>
      </p:sp>
    </p:spTree>
    <p:extLst>
      <p:ext uri="{BB962C8B-B14F-4D97-AF65-F5344CB8AC3E}">
        <p14:creationId xmlns:p14="http://schemas.microsoft.com/office/powerpoint/2010/main" val="2909163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how can you care for yourself? Great question. Lets look at some suggestions. Remember this is just some suggestions. </a:t>
            </a:r>
          </a:p>
          <a:p>
            <a:endParaRPr lang="en-AU" dirty="0"/>
          </a:p>
          <a:p>
            <a:endParaRPr lang="en-AU" dirty="0"/>
          </a:p>
        </p:txBody>
      </p:sp>
      <p:sp>
        <p:nvSpPr>
          <p:cNvPr id="4" name="Slide Number Placeholder 3"/>
          <p:cNvSpPr>
            <a:spLocks noGrp="1"/>
          </p:cNvSpPr>
          <p:nvPr>
            <p:ph type="sldNum" sz="quarter" idx="5"/>
          </p:nvPr>
        </p:nvSpPr>
        <p:spPr/>
        <p:txBody>
          <a:bodyPr/>
          <a:lstStyle/>
          <a:p>
            <a:fld id="{CE5057DC-10BA-406D-9462-B20174D46DED}" type="slidenum">
              <a:rPr lang="en-AU" smtClean="0"/>
              <a:t>16</a:t>
            </a:fld>
            <a:endParaRPr lang="en-AU"/>
          </a:p>
        </p:txBody>
      </p:sp>
    </p:spTree>
    <p:extLst>
      <p:ext uri="{BB962C8B-B14F-4D97-AF65-F5344CB8AC3E}">
        <p14:creationId xmlns:p14="http://schemas.microsoft.com/office/powerpoint/2010/main" val="3099668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are some other thoughts on taking care of yourself. </a:t>
            </a:r>
          </a:p>
          <a:p>
            <a:endParaRPr lang="en-AU" dirty="0"/>
          </a:p>
          <a:p>
            <a:endParaRPr lang="en-AU" dirty="0"/>
          </a:p>
        </p:txBody>
      </p:sp>
      <p:sp>
        <p:nvSpPr>
          <p:cNvPr id="4" name="Slide Number Placeholder 3"/>
          <p:cNvSpPr>
            <a:spLocks noGrp="1"/>
          </p:cNvSpPr>
          <p:nvPr>
            <p:ph type="sldNum" sz="quarter" idx="5"/>
          </p:nvPr>
        </p:nvSpPr>
        <p:spPr/>
        <p:txBody>
          <a:bodyPr/>
          <a:lstStyle/>
          <a:p>
            <a:fld id="{CE5057DC-10BA-406D-9462-B20174D46DED}" type="slidenum">
              <a:rPr lang="en-AU" smtClean="0"/>
              <a:t>17</a:t>
            </a:fld>
            <a:endParaRPr lang="en-AU"/>
          </a:p>
        </p:txBody>
      </p:sp>
    </p:spTree>
    <p:extLst>
      <p:ext uri="{BB962C8B-B14F-4D97-AF65-F5344CB8AC3E}">
        <p14:creationId xmlns:p14="http://schemas.microsoft.com/office/powerpoint/2010/main" val="764897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other options, like personal and professional ways to care for yourself. </a:t>
            </a:r>
          </a:p>
          <a:p>
            <a:endParaRPr lang="en-AU" dirty="0"/>
          </a:p>
          <a:p>
            <a:r>
              <a:rPr lang="en-AU" dirty="0"/>
              <a:t>Only you can identify what may work best for you. I encourage you to think laterally about what may be your preferred way to care for yourself. There is no point trying to do things that you dislike with a passion, you feel are not effective for you, not easily accessible or too time or energy intensive. You have to identify what works for you, no matter how unusual, odd or different they may be to others. I talk with my clients often about this, noting various examples from others I have worked with, and also my own experiences. For example, professionally, I know about mindfulness and meditation, but I just cant sit and listen to running streams, rain on a tin roof, etc, which is what many think this is all about. If you also question what this could be for you, I encourage you to search up some podcasts and presentations by Andy </a:t>
            </a:r>
            <a:r>
              <a:rPr lang="en-AU" dirty="0" err="1"/>
              <a:t>Puddicombe</a:t>
            </a:r>
            <a:r>
              <a:rPr lang="en-AU" dirty="0"/>
              <a:t>, the voice of all things Headspace. He is able to outline this aspect way better than I ever could. His explanations and short guided meditation sessions that you can find in the Headspace App or on </a:t>
            </a:r>
            <a:r>
              <a:rPr lang="en-AU" dirty="0" err="1"/>
              <a:t>Youtube</a:t>
            </a:r>
            <a:r>
              <a:rPr lang="en-AU" dirty="0"/>
              <a:t> may make for an interesting perspective. </a:t>
            </a:r>
          </a:p>
          <a:p>
            <a:endParaRPr lang="en-AU" dirty="0"/>
          </a:p>
          <a:p>
            <a:r>
              <a:rPr lang="en-AU" dirty="0"/>
              <a:t>Remember, the idea here is ‘self care’, not ‘others care’, so do what is good for you. </a:t>
            </a:r>
          </a:p>
          <a:p>
            <a:endParaRPr lang="en-AU" dirty="0"/>
          </a:p>
          <a:p>
            <a:endParaRPr lang="en-AU" dirty="0"/>
          </a:p>
        </p:txBody>
      </p:sp>
      <p:sp>
        <p:nvSpPr>
          <p:cNvPr id="4" name="Slide Number Placeholder 3"/>
          <p:cNvSpPr>
            <a:spLocks noGrp="1"/>
          </p:cNvSpPr>
          <p:nvPr>
            <p:ph type="sldNum" sz="quarter" idx="5"/>
          </p:nvPr>
        </p:nvSpPr>
        <p:spPr/>
        <p:txBody>
          <a:bodyPr/>
          <a:lstStyle/>
          <a:p>
            <a:fld id="{CE5057DC-10BA-406D-9462-B20174D46DED}" type="slidenum">
              <a:rPr lang="en-AU" smtClean="0"/>
              <a:t>18</a:t>
            </a:fld>
            <a:endParaRPr lang="en-AU"/>
          </a:p>
        </p:txBody>
      </p:sp>
    </p:spTree>
    <p:extLst>
      <p:ext uri="{BB962C8B-B14F-4D97-AF65-F5344CB8AC3E}">
        <p14:creationId xmlns:p14="http://schemas.microsoft.com/office/powerpoint/2010/main" val="4193132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valuable resource that might assist with gaining an understanding of the positive and negative aspects of this industry that we work within might be the Professional Quality of Life (</a:t>
            </a:r>
            <a:r>
              <a:rPr lang="en-AU" dirty="0" err="1"/>
              <a:t>proQOL</a:t>
            </a:r>
            <a:r>
              <a:rPr lang="en-AU" dirty="0"/>
              <a:t>). Some of you may have heard of this. </a:t>
            </a:r>
          </a:p>
          <a:p>
            <a:r>
              <a:rPr lang="en-GB" b="0" i="0" dirty="0">
                <a:solidFill>
                  <a:srgbClr val="5E5E5E"/>
                </a:solidFill>
                <a:effectLst/>
                <a:latin typeface="Source Sans Pro" panose="020B0503030403020204" pitchFamily="34" charset="0"/>
              </a:rPr>
              <a:t>The Professional Quality of Life (</a:t>
            </a:r>
            <a:r>
              <a:rPr lang="en-GB" b="0" i="0" dirty="0" err="1">
                <a:solidFill>
                  <a:srgbClr val="5E5E5E"/>
                </a:solidFill>
                <a:effectLst/>
                <a:latin typeface="Source Sans Pro" panose="020B0503030403020204" pitchFamily="34" charset="0"/>
              </a:rPr>
              <a:t>proQOL</a:t>
            </a:r>
            <a:r>
              <a:rPr lang="en-GB" b="0" i="0" dirty="0">
                <a:solidFill>
                  <a:srgbClr val="5E5E5E"/>
                </a:solidFill>
                <a:effectLst/>
                <a:latin typeface="Source Sans Pro" panose="020B0503030403020204" pitchFamily="34" charset="0"/>
              </a:rPr>
              <a:t>) is intended for use by any helper - health care professionals, social service workers, teachers, attorneys, emergency response personnel, etc. Understanding the positive and negative aspects of helping those who experience trauma and suffering can improve your ability to help them AND your ability to keep your own balance concurrently. </a:t>
            </a:r>
          </a:p>
          <a:p>
            <a:endParaRPr lang="en-AU" b="0" i="0" dirty="0">
              <a:solidFill>
                <a:srgbClr val="5E5E5E"/>
              </a:solidFill>
              <a:effectLst/>
              <a:latin typeface="Source Sans Pro" panose="020B0503030403020204" pitchFamily="34" charset="0"/>
            </a:endParaRPr>
          </a:p>
          <a:p>
            <a:r>
              <a:rPr lang="en-AU" b="0" i="0" dirty="0">
                <a:solidFill>
                  <a:srgbClr val="5E5E5E"/>
                </a:solidFill>
                <a:effectLst/>
                <a:latin typeface="Source Sans Pro" panose="020B0503030403020204" pitchFamily="34" charset="0"/>
              </a:rPr>
              <a:t>The </a:t>
            </a:r>
            <a:r>
              <a:rPr lang="en-AU" b="0" i="0" dirty="0" err="1">
                <a:solidFill>
                  <a:srgbClr val="5E5E5E"/>
                </a:solidFill>
                <a:effectLst/>
                <a:latin typeface="Source Sans Pro" panose="020B0503030403020204" pitchFamily="34" charset="0"/>
              </a:rPr>
              <a:t>proQOL</a:t>
            </a:r>
            <a:r>
              <a:rPr lang="en-AU" b="0" i="0" dirty="0">
                <a:solidFill>
                  <a:srgbClr val="5E5E5E"/>
                </a:solidFill>
                <a:effectLst/>
                <a:latin typeface="Source Sans Pro" panose="020B0503030403020204" pitchFamily="34" charset="0"/>
              </a:rPr>
              <a:t> is a measure that incorporates two aspects, the positive (compassion satisfaction) and the negative (compassion fatigue). </a:t>
            </a:r>
          </a:p>
          <a:p>
            <a:endParaRPr lang="en-AU" b="0" i="0" dirty="0">
              <a:solidFill>
                <a:srgbClr val="5E5E5E"/>
              </a:solidFill>
              <a:effectLst/>
              <a:latin typeface="Source Sans Pro" panose="020B0503030403020204" pitchFamily="34" charset="0"/>
            </a:endParaRPr>
          </a:p>
          <a:p>
            <a:r>
              <a:rPr lang="en-GB" dirty="0"/>
              <a:t>Compassion satisfaction is about the pleasure you derive from being able to do your work well. For example, you may feel like it is a pleasure to help others through your work. You may feel positively about your colleagues or your ability to contribute to the work setting or even the greater good of society. </a:t>
            </a:r>
            <a:endParaRPr lang="en-AU" b="0" i="0" dirty="0">
              <a:solidFill>
                <a:srgbClr val="5E5E5E"/>
              </a:solidFill>
              <a:effectLst/>
              <a:latin typeface="Source Sans Pro" panose="020B0503030403020204" pitchFamily="34" charset="0"/>
            </a:endParaRPr>
          </a:p>
          <a:p>
            <a:r>
              <a:rPr lang="en-GB" dirty="0"/>
              <a:t>Compassion fatigue breaks into two parts. The first part concerns things such like exhaustion, frustration, anger and depression, this can be considered a bit like burnout. The </a:t>
            </a:r>
            <a:r>
              <a:rPr lang="en-GB" dirty="0" err="1"/>
              <a:t>ProQOL</a:t>
            </a:r>
            <a:r>
              <a:rPr lang="en-GB" dirty="0"/>
              <a:t> also talks about Secondary Traumatic Stress, which is about work-related, secondary exposure to people who have experienced stressfully traumatic events; vicarious trauma, as we have discussed today. </a:t>
            </a:r>
          </a:p>
          <a:p>
            <a:endParaRPr lang="en-GB" dirty="0"/>
          </a:p>
          <a:p>
            <a:r>
              <a:rPr lang="en-GB" dirty="0"/>
              <a:t>The </a:t>
            </a:r>
            <a:r>
              <a:rPr lang="en-GB" dirty="0" err="1"/>
              <a:t>proQOL</a:t>
            </a:r>
            <a:r>
              <a:rPr lang="en-GB" dirty="0"/>
              <a:t> might be a helpful tool to undertake individually as a part of your ongoing self-care plan. </a:t>
            </a:r>
          </a:p>
          <a:p>
            <a:endParaRPr lang="en-GB" dirty="0"/>
          </a:p>
          <a:p>
            <a:r>
              <a:rPr lang="en-GB" dirty="0"/>
              <a:t>The </a:t>
            </a:r>
            <a:r>
              <a:rPr lang="en-GB" dirty="0" err="1"/>
              <a:t>proQOL</a:t>
            </a:r>
            <a:r>
              <a:rPr lang="en-GB" dirty="0"/>
              <a:t> is a brief questionnaire of 30 statements. It requires the consideration of each question about you and your current work situation, and providing a response that honestly reflects how frequently you experience these things in the last 30 days. </a:t>
            </a:r>
          </a:p>
          <a:p>
            <a:endParaRPr lang="en-GB" dirty="0"/>
          </a:p>
          <a:p>
            <a:r>
              <a:rPr lang="en-GB" dirty="0"/>
              <a:t>The results can then provide you with a score on three subscales: Compassion Satisfaction, Burnout and Secondary Traumatic Stress. </a:t>
            </a:r>
          </a:p>
          <a:p>
            <a:endParaRPr lang="en-GB" dirty="0"/>
          </a:p>
          <a:p>
            <a:r>
              <a:rPr lang="en-GB" dirty="0"/>
              <a:t>Results on these area may then provide you with an understanding of where you are in relation to these aspects and might provide you with some direction of how to look at strengthening your strategies or coping areas and guide you on how to look at supporting your wellbeing. </a:t>
            </a:r>
            <a:endParaRPr lang="en-AU" dirty="0"/>
          </a:p>
        </p:txBody>
      </p:sp>
      <p:sp>
        <p:nvSpPr>
          <p:cNvPr id="4" name="Slide Number Placeholder 3"/>
          <p:cNvSpPr>
            <a:spLocks noGrp="1"/>
          </p:cNvSpPr>
          <p:nvPr>
            <p:ph type="sldNum" sz="quarter" idx="5"/>
          </p:nvPr>
        </p:nvSpPr>
        <p:spPr/>
        <p:txBody>
          <a:bodyPr/>
          <a:lstStyle/>
          <a:p>
            <a:fld id="{CE5057DC-10BA-406D-9462-B20174D46DED}" type="slidenum">
              <a:rPr lang="en-AU" smtClean="0"/>
              <a:t>19</a:t>
            </a:fld>
            <a:endParaRPr lang="en-AU"/>
          </a:p>
        </p:txBody>
      </p:sp>
    </p:spTree>
    <p:extLst>
      <p:ext uri="{BB962C8B-B14F-4D97-AF65-F5344CB8AC3E}">
        <p14:creationId xmlns:p14="http://schemas.microsoft.com/office/powerpoint/2010/main" val="427355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 here is where we begin. Today, the aim is to provide you with an understanding of what vicarious trauma is, by definition, how it may present, what we may experience within ourselves, what we may potentially observe in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doing so, I firstly wish to highlight that this information is a part of what could be considered a much broader aspect of support in this area. In talking about vicarious trauma, situations, various presentations, this may come across as a little confronting for some. It may invoke thoughts and feelings about ourselves and others, but it is important to also recognise this is generalist information around this topic. If you feel a particular resonance from information presented today, I encourage you to keep an open mind that this isn’t a definitive diagnosis, nor is it Dr Google, but a process of opening the door to self-reflection, review of our environments, and more so, raising valuable awareness of vicarious trauma. Consider this a starting point. I also want to highlight to you that you have EAP services available to access at any time, and I encourage you to utilise them if you experience any thoughts or feelings that may require further investigation and support. I also want to offer that you can approach me at the end of this session if you wish to speak about this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t>So, today, I will aim to provide you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t>an understanding of what vicarious trauma is. This includes how it may differ from other terminology that may often be used in this area.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t>Understanding of how vicarious trauma may present. This will include how it may present within yourself, as well as what could be observed in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t>Self-care. How you can look after yourself, as well as supporting the welfare of those around you.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t>Some resources and/or links.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i="0" dirty="0"/>
          </a:p>
        </p:txBody>
      </p:sp>
      <p:sp>
        <p:nvSpPr>
          <p:cNvPr id="4" name="Slide Number Placeholder 3"/>
          <p:cNvSpPr>
            <a:spLocks noGrp="1"/>
          </p:cNvSpPr>
          <p:nvPr>
            <p:ph type="sldNum" sz="quarter" idx="5"/>
          </p:nvPr>
        </p:nvSpPr>
        <p:spPr/>
        <p:txBody>
          <a:bodyPr/>
          <a:lstStyle/>
          <a:p>
            <a:fld id="{CE5057DC-10BA-406D-9462-B20174D46DED}" type="slidenum">
              <a:rPr lang="en-AU" smtClean="0"/>
              <a:t>2</a:t>
            </a:fld>
            <a:endParaRPr lang="en-AU"/>
          </a:p>
        </p:txBody>
      </p:sp>
    </p:spTree>
    <p:extLst>
      <p:ext uri="{BB962C8B-B14F-4D97-AF65-F5344CB8AC3E}">
        <p14:creationId xmlns:p14="http://schemas.microsoft.com/office/powerpoint/2010/main" val="2323540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Again, as mentioned at the start of this presentation, in talking about vicarious trauma, compassion fatigue and other terms outlined today, situations mentioned, various presentations and symptomology discussed, this information may come across as a little confronting for some of you. It may invoke thoughts and feelings about ourselves and others. I wish to reiterate that this information and presentation today provided a great opportunity to open the door to this area, maybe provoke conversations and self reflection. Ideally, it has hopefully raised some awareness to this area, the importance of looking after yourself, and information to consider how you can support yourself and others. As mentioned earlier, you have EAP services available to access at any time, and I encourage you to utilise them if you experience any thoughts or feelings that may require further investigation and support. I also want to offer that you can approach me at the end of this session if you wish to speak about this further, or you can reach out to me via email, if this is preferred. I will leave some business cards here if you wish to take one, which has both my phone number and email accordingly. My details are also on </a:t>
            </a:r>
            <a:r>
              <a:rPr lang="en-AU"/>
              <a:t>this screen.</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a:p>
          <a:p>
            <a:endParaRPr lang="en-AU" dirty="0"/>
          </a:p>
        </p:txBody>
      </p:sp>
      <p:sp>
        <p:nvSpPr>
          <p:cNvPr id="4" name="Slide Number Placeholder 3"/>
          <p:cNvSpPr>
            <a:spLocks noGrp="1"/>
          </p:cNvSpPr>
          <p:nvPr>
            <p:ph type="sldNum" sz="quarter" idx="5"/>
          </p:nvPr>
        </p:nvSpPr>
        <p:spPr/>
        <p:txBody>
          <a:bodyPr/>
          <a:lstStyle/>
          <a:p>
            <a:fld id="{CE5057DC-10BA-406D-9462-B20174D46DED}" type="slidenum">
              <a:rPr lang="en-AU" smtClean="0"/>
              <a:t>20</a:t>
            </a:fld>
            <a:endParaRPr lang="en-AU"/>
          </a:p>
        </p:txBody>
      </p:sp>
    </p:spTree>
    <p:extLst>
      <p:ext uri="{BB962C8B-B14F-4D97-AF65-F5344CB8AC3E}">
        <p14:creationId xmlns:p14="http://schemas.microsoft.com/office/powerpoint/2010/main" val="3632591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terms found in the literature and practice describing the impact of stress and trauma on workers. More confusing, they are often used interchangeably. Having a clear understanding of the differences is important. The following descriptions introduce each term as it is used in this session today and the impact on a worker.</a:t>
            </a:r>
          </a:p>
          <a:p>
            <a:pPr marL="0" indent="0">
              <a:buNone/>
            </a:pPr>
            <a:endParaRPr lang="en-GB" dirty="0"/>
          </a:p>
          <a:p>
            <a:pPr marL="0" indent="0">
              <a:buNone/>
            </a:pPr>
            <a:r>
              <a:rPr lang="en-GB" dirty="0"/>
              <a:t>I think it is important to understand these aspects, however I wish to highlight that I wont be going into all of these areas today in detail, but more so focussing on vicarious trauma. So, let’s explore these aspects a little more by definition. </a:t>
            </a:r>
          </a:p>
          <a:p>
            <a:pPr marL="228600" indent="-228600">
              <a:buAutoNum type="arabicPeriod"/>
            </a:pPr>
            <a:endParaRPr lang="en-GB" dirty="0"/>
          </a:p>
          <a:p>
            <a:pPr marL="0" indent="0">
              <a:buNone/>
            </a:pPr>
            <a:r>
              <a:rPr lang="en-GB" b="1" u="sng" dirty="0"/>
              <a:t>Burnout </a:t>
            </a:r>
          </a:p>
          <a:p>
            <a:pPr marL="0" indent="0">
              <a:buNone/>
            </a:pPr>
            <a:r>
              <a:rPr lang="en-GB" dirty="0"/>
              <a:t>So we have all probably heard this term used. This may be a term that we hear frequently with workers, especially those that work in high pressure environments. Interestingly, it is defined as a syndrome by the WHO (World Health Organisation) but is not listed in the DSM (Diagnostic and Statistical Manual of Mental Disorders). The WHO outlined in a news article in 2019 that burnout was included in the 11</a:t>
            </a:r>
            <a:r>
              <a:rPr lang="en-GB" baseline="30000" dirty="0"/>
              <a:t>th</a:t>
            </a:r>
            <a:r>
              <a:rPr lang="en-GB" dirty="0"/>
              <a:t> Revision of the International Classification of Diseases (ICD-11) as an occupational phenomenon, but was not classified as a medical condition. In the ICD-11, it was defined as “a syndrome conceptualised as resulting from chronic workplace stress that has not been successfully managed. It is characterised by three dimensions: </a:t>
            </a:r>
          </a:p>
          <a:p>
            <a:pPr marL="171450" indent="-171450">
              <a:buFont typeface="Arial" panose="020B0604020202020204" pitchFamily="34" charset="0"/>
              <a:buChar char="•"/>
            </a:pPr>
            <a:r>
              <a:rPr lang="en-GB" dirty="0"/>
              <a:t>Feelings of energy depletion or exhaustion;</a:t>
            </a:r>
          </a:p>
          <a:p>
            <a:pPr marL="171450" indent="-171450">
              <a:buFont typeface="Arial" panose="020B0604020202020204" pitchFamily="34" charset="0"/>
              <a:buChar char="•"/>
            </a:pPr>
            <a:r>
              <a:rPr lang="en-GB" dirty="0"/>
              <a:t>Increased mental distance from ones job, or feeling of negativism or cynicism relating to ones job; and </a:t>
            </a:r>
          </a:p>
          <a:p>
            <a:pPr marL="171450" indent="-171450">
              <a:buFont typeface="Arial" panose="020B0604020202020204" pitchFamily="34" charset="0"/>
              <a:buChar char="•"/>
            </a:pPr>
            <a:r>
              <a:rPr lang="en-GB" dirty="0"/>
              <a:t>Reduced professional efficacy.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And yes, if you are like me, I can get to the end of a busy day and can feel this way. I can also recall hearing my kids uttering the term burnout about school toward the end of a school term or even inappropriately referring to burnout when they are reminded about some household tasks like cleaning their rooms. But it is important to recognise that burnout is usually the result of prolonged stress or frustration, resulting in exhaustion of physical strength, emotional strength and/or motivation, AND, it tends to be associated with the workplace. Sorry kids, prolonged demands to clean your room does not give rise to burnout.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Burnout is often a predictable outcome when the work environment demands a great deal from workers. One of the characteristics of burnout is that it occurs over a fairly long period of time and is cumulative. This may be considered similar to other conditions, like compassion fatigue. Burnout is usually a form of emotional exhaustion, but it doesn’t necessarily arise for the interactions with the clients that a worker may be working directly with. It does not trouble a person after one bad day. Burnout can arise from workplace related matters, and these things can be vast and varied, and as mentioned, are a build up of perceptions and experiences the worker experiences.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Things like work overload, perceived unsupportive management, lack of challenges in the workplace, stress arising from work conflict among co-workers and supervisors, perceived low salaries or poor working conditions, frustrations associated with providing services in the workplace to customers/clients and other such situations</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Font typeface="Arial" panose="020B0604020202020204" pitchFamily="34" charset="0"/>
              <a:buNone/>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Generally speaking, burnout feels like you are inefficient and incapable in what you are doing at that time, feeling overwhelmed, emotionally exhausted, the joy of work is lost or displaced, feeling overloaded. </a:t>
            </a:r>
          </a:p>
          <a:p>
            <a:pPr marL="0" indent="0">
              <a:buNone/>
            </a:pPr>
            <a:endParaRPr lang="en-GB" dirty="0"/>
          </a:p>
          <a:p>
            <a:pPr marL="0" indent="0">
              <a:buNone/>
            </a:pPr>
            <a:r>
              <a:rPr lang="en-GB" dirty="0"/>
              <a:t>A battery is a useful metaphor to describe burnout. Imagine that energy is produced from a small battery in your body. As you expend energy throughout the day, power is drained from the battery. Through taking regular breaks during the working day, speaking with colleagues and enjoying a laugh, feeling good about your work, workload feels manageable, receiving complements in a job well done, and so forth, your battery is recharged and you continue to function well. What would happen if there was not enough positive input from work and from life outside of work, to recharge your battery? Burnout is feeling like you have no more energy to give. Everything associated with work is exhausting. </a:t>
            </a:r>
          </a:p>
          <a:p>
            <a:pPr marL="0" indent="0">
              <a:buNone/>
            </a:pPr>
            <a:endParaRPr lang="en-GB" dirty="0"/>
          </a:p>
          <a:p>
            <a:pPr marL="0" indent="0">
              <a:buNone/>
            </a:pPr>
            <a:r>
              <a:rPr lang="en-GB" b="1" u="sng" dirty="0"/>
              <a:t>Compassion Fatigue/Empathy Fatigue. </a:t>
            </a:r>
          </a:p>
          <a:p>
            <a:pPr>
              <a:lnSpc>
                <a:spcPct val="107000"/>
              </a:lnSpc>
              <a:spcAft>
                <a:spcPts val="800"/>
              </a:spcAft>
            </a:pPr>
            <a:r>
              <a:rPr lang="en-GB" dirty="0"/>
              <a:t>These terms have been used interchangeably to describe the impact of a specific type of experience and outcome. As the term suggests, compassion fatigue is a weariness that arises from continued</a:t>
            </a:r>
            <a:r>
              <a:rPr lang="en-AU" sz="1800" dirty="0">
                <a:effectLst/>
                <a:latin typeface="Calibri" panose="020F0502020204030204" pitchFamily="34" charset="0"/>
                <a:ea typeface="Calibri" panose="020F0502020204030204" pitchFamily="34" charset="0"/>
                <a:cs typeface="Times New Roman" panose="02020603050405020304" pitchFamily="18" charset="0"/>
              </a:rPr>
              <a:t> exposure to clients/patients sufferings from stressful events. </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Compassion fatigue really extends beyond being empathic with someone. It is something that can affect anyone who works with people, and it is especially relatable to people who work in very stress-filled situations, like counsellors, domestic violence support services, medical profession, legal system, etc. </a:t>
            </a:r>
          </a:p>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Compassion fatigue takes some time to develop, it's not something that is going to come on in the first two weeks of a new job, or the end of my long day. It really extends over a longer period of time, where it just becomes a weariness of listening to, and responding to, and helping people with their problems. It is important to note that working with people with difficulties or problems can become emotionally exhausting. Experiencing and listening to the pain, hurt, difficulties, frustrations, and trauma of others can be exhausting. There is a weariness that comes with caring and it is the cumulative process of repeated exposure to someone’s experiences when they are in crisis or distress that can result in compassion fatigue. </a:t>
            </a:r>
          </a:p>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Earlier I mentioned that the predominance of my work can relate to people in high stress, whether that be with their health, work, personal life. They may have complex biopsychosocial factors. Their distress is highly evident; they can be anxious, panicked, emotional, and almost desperate for a solution to take away their pain. Their situation invokes my sense of compassion, a desire to help. There are times that I finish work for the day and feel a sense of being physically and emotionally drained. That being said, this might be any single day, or combination of days. As mentioned, feeling exhausted at the end of the day is one thing, accumulating day after day after day of this, without recharging or reprieve, could lead to compassion fatigue. </a:t>
            </a:r>
          </a:p>
          <a:p>
            <a:pPr marL="0" indent="0">
              <a:buNone/>
            </a:pPr>
            <a:endParaRPr lang="en-GB" dirty="0"/>
          </a:p>
          <a:p>
            <a:pPr marL="0" indent="0">
              <a:buNone/>
            </a:pPr>
            <a:r>
              <a:rPr lang="en-GB" b="1" u="sng" dirty="0"/>
              <a:t>Vicarious Trauma: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Vicarious trauma can be a normal response to the ongoing exposure to other people’s trauma; trauma being experiences that are not considered ‘normal’ generally.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Oxford Dictionary defines vicarious as “</a:t>
            </a:r>
            <a:r>
              <a:rPr lang="en-GB" sz="2800" b="0" i="0" dirty="0">
                <a:solidFill>
                  <a:srgbClr val="333333"/>
                </a:solidFill>
                <a:effectLst/>
                <a:latin typeface="Source Sans Pro" panose="020B0503030403020204" pitchFamily="34" charset="0"/>
              </a:rPr>
              <a:t>felt or experienced by watching or reading about somebody else doing something, rather than by doing it yourself”. Its </a:t>
            </a:r>
            <a:r>
              <a:rPr lang="en-AU" sz="2800" b="0" i="0" dirty="0">
                <a:solidFill>
                  <a:srgbClr val="333333"/>
                </a:solidFill>
                <a:effectLst/>
                <a:latin typeface="Source Sans Pro" panose="020B0503030403020204" pitchFamily="34" charset="0"/>
              </a:rPr>
              <a:t>from Latin </a:t>
            </a:r>
            <a:r>
              <a:rPr lang="en-AU" sz="2800" b="0" i="1" dirty="0">
                <a:solidFill>
                  <a:srgbClr val="333333"/>
                </a:solidFill>
                <a:effectLst/>
                <a:latin typeface="Source Sans Pro" panose="020B0503030403020204" pitchFamily="34" charset="0"/>
              </a:rPr>
              <a:t>vicarious or</a:t>
            </a:r>
            <a:r>
              <a:rPr lang="en-AU" sz="2800" b="0" i="0" dirty="0">
                <a:solidFill>
                  <a:srgbClr val="333333"/>
                </a:solidFill>
                <a:effectLst/>
                <a:latin typeface="Source Sans Pro" panose="020B0503030403020204" pitchFamily="34" charset="0"/>
              </a:rPr>
              <a:t> ‘substitute’ .</a:t>
            </a:r>
            <a:endParaRPr lang="en-GB" sz="2800" b="0" i="0" dirty="0">
              <a:solidFill>
                <a:srgbClr val="040C28"/>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Working to support people who have experienced trauma, hearing, seeing, learning about their experiences, supporting them through their experiences, can have a cumulative effect. When working in a sector that has us working with people that have experienced significantly challenging, traumatic and/or distressing involvements in their lives, hearing about them or witness it repeatedly; it can build up over time and slowly penetrate into or upon our personal life, health and functioning.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Vicarious trauma involves regular interactions with distressing situations as experienced by someone else. It is cumulative. It is part of the human nature to be affected by the pain of others. Over time – and as a result of ongoing exposure to the suffering of others – someone experiencing vicarious trauma may have the sense that all the upsetting things they see, hear, read, are slowly seeping into their daily lives. It may seem as if something has shifted inside. It’s a cumulative transformative effect upon the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Vicarious trauma is a permanent change in the worker resulting from empathetic engagement with a client’s/patient’s traumatic background. Although there are some parallels to burnout and compassion fatigue, including symptoms such as exhaustion, feeling overwhelmed, isolated and disconnected, vicarious trauma is much more pervasive, impacting all facets of life, including the body, mind, character and belief systems. The relationship of the person suffering from vicarious trauma to the world around them becomes altered. Like burnout, vicarious trauma typically develops over a period of time, after many sessions of exposure to painful/difficult/ challenging/traumatic experiences by an empathic listener.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u="sng" dirty="0"/>
              <a:t>Secondary Trauma/Indirect Trauma/Secondary Traumatic Stress Disorder</a:t>
            </a:r>
          </a:p>
          <a:p>
            <a:pPr marL="0" indent="0">
              <a:buNone/>
            </a:pPr>
            <a:r>
              <a:rPr lang="en-GB" dirty="0"/>
              <a:t>Secondary or indirect trauma occurs when someone relates to another person who has undergone a traumatic event or a series of traumatic events to the extent that they begin to experience similar symptoms of post-traumatic stress disorder that the trauma victim is experiencing. In secondary trauma, the traumatizing event experienced by a client/patient becomes a traumatizing event for the service provider. The difference between secondary trauma and vicarious trauma is that secondary trauma can happen suddenly, in one session, while vicarious trauma is a response to an accumulation of exposure to the pain of others. The symptoms of secondary trauma can be very similar to those of vicarious trauma.</a:t>
            </a:r>
          </a:p>
          <a:p>
            <a:endParaRPr lang="en-AU" dirty="0"/>
          </a:p>
        </p:txBody>
      </p:sp>
      <p:sp>
        <p:nvSpPr>
          <p:cNvPr id="4" name="Slide Number Placeholder 3"/>
          <p:cNvSpPr>
            <a:spLocks noGrp="1"/>
          </p:cNvSpPr>
          <p:nvPr>
            <p:ph type="sldNum" sz="quarter" idx="5"/>
          </p:nvPr>
        </p:nvSpPr>
        <p:spPr/>
        <p:txBody>
          <a:bodyPr/>
          <a:lstStyle/>
          <a:p>
            <a:fld id="{CE5057DC-10BA-406D-9462-B20174D46DED}" type="slidenum">
              <a:rPr lang="en-AU" smtClean="0"/>
              <a:t>3</a:t>
            </a:fld>
            <a:endParaRPr lang="en-AU"/>
          </a:p>
        </p:txBody>
      </p:sp>
    </p:spTree>
    <p:extLst>
      <p:ext uri="{BB962C8B-B14F-4D97-AF65-F5344CB8AC3E}">
        <p14:creationId xmlns:p14="http://schemas.microsoft.com/office/powerpoint/2010/main" val="425404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table provides a summary of the salient points of reference between burnout, vicarious trauma and secondary trauma. As noted, there can be cross over between these areas, hence it is important to understand the sometimes-subtle differences. </a:t>
            </a:r>
          </a:p>
          <a:p>
            <a:endParaRPr lang="en-AU" dirty="0"/>
          </a:p>
          <a:p>
            <a:r>
              <a:rPr lang="en-AU" dirty="0"/>
              <a:t>From this table, we can see that burnout and vicarious trauma are both noted to be cumulative, and lead to health problems. The key differences are that burnout arises from work related factors and is event in the work environment. Generally, whilst some pervasive symptoms are maintained in the individual across home and work, like lethargy, anxiety, and the like, leaving the person feeling under pressure, the treatment recommendations are usually regarding the worker stepping away from work or the stimulus to recharge and create positive change in their focus. </a:t>
            </a:r>
          </a:p>
          <a:p>
            <a:endParaRPr lang="en-AU" dirty="0"/>
          </a:p>
          <a:p>
            <a:r>
              <a:rPr lang="en-AU" dirty="0"/>
              <a:t>Vicarious trauma arises from difficulties and issues relating to life.  It impacts more than just work, but life generally. It leaves the person feeling not just under pressure but more so out of control in their life. Triggers are likely to be present in varied situations, which makes treatment more intensive and of broader focus across the person’s life, not just work. </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Vicarious trauma can actually change or impact your core beliefs and inner experiences.</a:t>
            </a:r>
          </a:p>
          <a:p>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I have combined vicarious trauma and compassion fatigue in this table, because there are some similarities however there are also differences. </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What I mean by that is that the symptoms of vicarious trauma are often the same symptoms that people experience when they have experienced a primary trauma, such as hypervigilance, being very jumpy, having a lot of difficulty sleeping, ,having difficulty concentrating. Compassion fatigue on the other hand, is more of an emotional exhaustion, or a fatigue in working with people with complex problems, but it doesn’t include developing symptoms of the trauma that vicarious trauma does. </a:t>
            </a:r>
          </a:p>
          <a:p>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dirty="0"/>
              <a:t>Again, in noting factors described and presented here today, it is important to note that signs and symptoms can be used to </a:t>
            </a:r>
            <a:r>
              <a:rPr lang="en-GB" dirty="0"/>
              <a:t>identify someone who may be suffering from difficulties. They are not diagnostic, but can be helpful in flagging a concern for that person and can lead to deeper reflection, exploration, and/or referral to an expert.</a:t>
            </a:r>
            <a:endParaRPr lang="en-AU" dirty="0"/>
          </a:p>
          <a:p>
            <a:endParaRPr lang="en-AU" dirty="0"/>
          </a:p>
        </p:txBody>
      </p:sp>
      <p:sp>
        <p:nvSpPr>
          <p:cNvPr id="4" name="Slide Number Placeholder 3"/>
          <p:cNvSpPr>
            <a:spLocks noGrp="1"/>
          </p:cNvSpPr>
          <p:nvPr>
            <p:ph type="sldNum" sz="quarter" idx="5"/>
          </p:nvPr>
        </p:nvSpPr>
        <p:spPr/>
        <p:txBody>
          <a:bodyPr/>
          <a:lstStyle/>
          <a:p>
            <a:fld id="{CE5057DC-10BA-406D-9462-B20174D46DED}" type="slidenum">
              <a:rPr lang="en-AU" smtClean="0"/>
              <a:t>4</a:t>
            </a:fld>
            <a:endParaRPr lang="en-AU"/>
          </a:p>
        </p:txBody>
      </p:sp>
    </p:spTree>
    <p:extLst>
      <p:ext uri="{BB962C8B-B14F-4D97-AF65-F5344CB8AC3E}">
        <p14:creationId xmlns:p14="http://schemas.microsoft.com/office/powerpoint/2010/main" val="308569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that we have spoken about the definitions that are related to vicarious trauma, I think it is helpful to understand the mechanics biologically of stress or trauma to understand the nature and impact it can have upon us. Often when considering these things, questions arise. How does trauma affect our body? Given the same situation, why is one person traumatised and another is not? Why am I feeling this way now and not another time? </a:t>
            </a:r>
          </a:p>
          <a:p>
            <a:endParaRPr lang="en-AU" dirty="0"/>
          </a:p>
          <a:p>
            <a:r>
              <a:rPr lang="en-AU" dirty="0"/>
              <a:t>So let us take a few minutes to review the biology of stress. </a:t>
            </a:r>
          </a:p>
          <a:p>
            <a:endParaRPr lang="en-AU" dirty="0"/>
          </a:p>
          <a:p>
            <a:r>
              <a:rPr lang="en-AU" dirty="0"/>
              <a:t>When a person has stress or experiences a traumatic event, chemical and biological processes take place. The stress response is controlled by our Autonomic Nervous System (ANS). The ANS is in charge of preparing our body for fight, flight or freeze when there is a perceived threat. If you can think back to a time when you may have been in a stressful situation, you may have noticed some body changes that occurred. Things like increased heartrate, cold or clammy hands, dry mouth, muscle tension, shallow breath, just to name a few. </a:t>
            </a:r>
          </a:p>
          <a:p>
            <a:endParaRPr lang="en-AU" dirty="0"/>
          </a:p>
          <a:p>
            <a:r>
              <a:rPr lang="en-AU" dirty="0"/>
              <a:t>Our ANS has two branches, the Sympathetic Nervous System (SNS) and the Parasympathetic Nervous System (PNS). Together, they work to promote survival of the individual and maintain balance in the body. The Sympathetic Nervous System activates under conditions of stress and/or threat. The Parasympathetic Nervous System is activated when a threat has passed, during rest and relaxation, and during instances of distress, like when feeling sadness. </a:t>
            </a:r>
          </a:p>
          <a:p>
            <a:endParaRPr lang="en-AU" dirty="0"/>
          </a:p>
          <a:p>
            <a:r>
              <a:rPr lang="en-AU" dirty="0"/>
              <a:t>When a threat is perceived, the Sympathetic Nervous System  is aroused and the body reacts quickly. This response occurs at an unconscious level. The body’s response may include heartbeat increases and blood flow is directed from the skin to the muscles; oxygen supply increases, pupils dilate, digestion stops. Basically, the body sets itself in preparation for fight or flight, activating the bodily functions it may need for survival action and shuts off the things it doesn’t need. </a:t>
            </a:r>
          </a:p>
          <a:p>
            <a:endParaRPr lang="en-AU" dirty="0"/>
          </a:p>
          <a:p>
            <a:r>
              <a:rPr lang="en-AU" dirty="0"/>
              <a:t>When the threat is over, the Parasympathetic Nervous System takes over, helping the body to return to a calm, more relaxed state. </a:t>
            </a:r>
          </a:p>
          <a:p>
            <a:endParaRPr lang="en-AU" dirty="0"/>
          </a:p>
          <a:p>
            <a:r>
              <a:rPr lang="en-AU" dirty="0"/>
              <a:t>When there is an extreme life-threatening situation, the Sympathetic Nervous System and Parasympathetic Nervous System  can both be activated to the highest level, causing the body to freeze. This might be what some describe as like a deer in the headlights. When someone is in this situation, freezing creates an altered perception of time and space, they may feel less emotion or pain, time feels like it slows down and they can report feeling no fear in that situation. </a:t>
            </a:r>
          </a:p>
          <a:p>
            <a:endParaRPr lang="en-AU" dirty="0"/>
          </a:p>
          <a:p>
            <a:r>
              <a:rPr lang="en-AU" dirty="0"/>
              <a:t>As mentioned, the perception and response to threat is at an unconscious level, and therefore is not subject to cognitive or rational processes. That being said, our personality, beliefs, experiences, can play a part in how we perceive a threat. This explains why two people in the same situation can have very different reactions. For example, my response to a car backfiring may be vastly different from a veteran who has seen active combat. </a:t>
            </a:r>
          </a:p>
          <a:p>
            <a:endParaRPr lang="en-AU" dirty="0"/>
          </a:p>
          <a:p>
            <a:r>
              <a:rPr lang="en-AU" dirty="0"/>
              <a:t>Understanding the biology of stress and its automatic and unconscious nature is important, as it is helpful when reviewing triggers and strategies regarding stress. </a:t>
            </a:r>
          </a:p>
        </p:txBody>
      </p:sp>
      <p:sp>
        <p:nvSpPr>
          <p:cNvPr id="4" name="Slide Number Placeholder 3"/>
          <p:cNvSpPr>
            <a:spLocks noGrp="1"/>
          </p:cNvSpPr>
          <p:nvPr>
            <p:ph type="sldNum" sz="quarter" idx="5"/>
          </p:nvPr>
        </p:nvSpPr>
        <p:spPr/>
        <p:txBody>
          <a:bodyPr/>
          <a:lstStyle/>
          <a:p>
            <a:fld id="{CE5057DC-10BA-406D-9462-B20174D46DED}" type="slidenum">
              <a:rPr lang="en-AU" smtClean="0"/>
              <a:t>5</a:t>
            </a:fld>
            <a:endParaRPr lang="en-AU"/>
          </a:p>
        </p:txBody>
      </p:sp>
    </p:spTree>
    <p:extLst>
      <p:ext uri="{BB962C8B-B14F-4D97-AF65-F5344CB8AC3E}">
        <p14:creationId xmlns:p14="http://schemas.microsoft.com/office/powerpoint/2010/main" val="256792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 with the Sympathetic Nervous System in charge of preparing our body for fight, flight or freeze when there is a perceived threat, and the Parasympathetic Nervous System  helps the body to return to a calm, more relaxed state when the perceived threat is over. As I have just mentioned, there can be body changes that may occur in these processes. This image outlines some ways in which these systems operate in a stressful or relaxed situation. On the right is the sympathetic system. There is an increase in brain activity, metabolic rate increases, our heartrate increases, and our breath becomes shallower. We require energy so glycogen converts to glucose in the body, adrenaline is released, our senses are heightened. All the things that we want to have at our disposal to fight or run for our lives.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On the left is the parasympathetic system and it takes over when the threat has passed. Our brain activity decreases, our heartbeat is lowered, and our breathing is deeper and slower. Digestion is proactive, our senses are reduced.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Putting this complex body system into perspective, an example that we may have all experienced at some stage might be the “near miss” when driving. The kick of adrenalin in the system when we perceive the threat of another car may be coming into our pathway or an animal runs onto the road in front of us, and then the response afterwards when we realise, we are ok, no collision occurred, we didn’t hit the animal. It is then that we may notice more the bodily impacts of stress as the sympathetic system switches over to the control of the parasympathetic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It is also important to make note of the differences between these states, especially when we move into signs and symptoms of stress, the impact that it can have on the body longer term and what we can do about it. These are areas we will discuss shortly, but I wanted to make reference to this as a foundation. </a:t>
            </a:r>
          </a:p>
        </p:txBody>
      </p:sp>
      <p:sp>
        <p:nvSpPr>
          <p:cNvPr id="4" name="Slide Number Placeholder 3"/>
          <p:cNvSpPr>
            <a:spLocks noGrp="1"/>
          </p:cNvSpPr>
          <p:nvPr>
            <p:ph type="sldNum" sz="quarter" idx="5"/>
          </p:nvPr>
        </p:nvSpPr>
        <p:spPr/>
        <p:txBody>
          <a:bodyPr/>
          <a:lstStyle/>
          <a:p>
            <a:fld id="{CE5057DC-10BA-406D-9462-B20174D46DED}" type="slidenum">
              <a:rPr lang="en-AU" smtClean="0"/>
              <a:t>6</a:t>
            </a:fld>
            <a:endParaRPr lang="en-AU"/>
          </a:p>
        </p:txBody>
      </p:sp>
    </p:spTree>
    <p:extLst>
      <p:ext uri="{BB962C8B-B14F-4D97-AF65-F5344CB8AC3E}">
        <p14:creationId xmlns:p14="http://schemas.microsoft.com/office/powerpoint/2010/main" val="2304513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we know that stress can result in a range of behaviours and symptoms. When speaking specifically about vicarious trauma, we know that exposure to stressors are cumulative and occur over an extended period of time. We also know that vicarious trauma </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involves regular interactions with distressing situations. </a:t>
            </a:r>
          </a:p>
          <a:p>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200" kern="100" dirty="0">
                <a:effectLst/>
                <a:latin typeface="Calibri" panose="020F0502020204030204" pitchFamily="34" charset="0"/>
                <a:ea typeface="Calibri" panose="020F0502020204030204" pitchFamily="34" charset="0"/>
                <a:cs typeface="Times New Roman" panose="02020603050405020304" pitchFamily="18" charset="0"/>
              </a:rPr>
              <a:t>The work undertaken by the Mental Health Review Tribunal involves the review of patients who have a mental illness or disability and are receiving involuntary treatment and/or care because they pose a risk either to themselves or others in the absence of this treatment. Members of the Mental Health Review Tribunal receive written documents and oral evidence from people from a variety of backgrounds and experience. These written documents and oral evidence will regularly contain confronting details of offending behaviour that may often involve physical violence toward others. Violent offending can be toward members of the public, staff from health or support services, or family members of subject person. Members can also review written impact submissions in the form of victim impact statements. Staff with the Mental Health Review Tribunal manage the administrative and daily function of the Tribunal, including the management of written documents and evidence that the members rely on for decision making. The evidence, the submissions, these are distressing. Regular interactions with these distressing situations can place members and staff of the Mental Health Review Tribunal at risk of vicarious trauma.</a:t>
            </a:r>
          </a:p>
          <a:p>
            <a:endParaRPr lang="en-AU" sz="1200" kern="100" dirty="0">
              <a:effectLst/>
              <a:latin typeface="Calibri" panose="020F0502020204030204" pitchFamily="34" charset="0"/>
              <a:cs typeface="Times New Roman" panose="02020603050405020304" pitchFamily="18" charset="0"/>
            </a:endParaRPr>
          </a:p>
          <a:p>
            <a:r>
              <a:rPr lang="en-AU" dirty="0"/>
              <a:t>Remember, everyone is different and therefore there is not a specific set of behaviours or symptoms that automatically arise for someone, nor that could signal a diagnosis of vicarious trauma. Each person is unique, as is their experiences and reactions. Each of us are unique and what impacts one person may not impact another. Risk factors can be largely inherent to the individual, in their family, their environments, culture, upbringing, exposure, experiences, and the like. What we do know though is that there is usually always several symptoms present. As we have highlighted previous, in terms of vicarious trauma, it arises from the cumulative interactions with distressing situations.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 we have spoken of the biology of stress, what happens within the body when experiencing a stressful or traumatic event. The question arises as to what happens when we experience stress over an extended period of time? What impact can that have upon the body? </a:t>
            </a:r>
          </a:p>
          <a:p>
            <a:endParaRPr lang="en-AU" dirty="0"/>
          </a:p>
          <a:p>
            <a:endParaRPr lang="en-AU" dirty="0"/>
          </a:p>
        </p:txBody>
      </p:sp>
      <p:sp>
        <p:nvSpPr>
          <p:cNvPr id="4" name="Slide Number Placeholder 3"/>
          <p:cNvSpPr>
            <a:spLocks noGrp="1"/>
          </p:cNvSpPr>
          <p:nvPr>
            <p:ph type="sldNum" sz="quarter" idx="5"/>
          </p:nvPr>
        </p:nvSpPr>
        <p:spPr/>
        <p:txBody>
          <a:bodyPr/>
          <a:lstStyle/>
          <a:p>
            <a:fld id="{CE5057DC-10BA-406D-9462-B20174D46DED}" type="slidenum">
              <a:rPr lang="en-AU" smtClean="0"/>
              <a:t>7</a:t>
            </a:fld>
            <a:endParaRPr lang="en-AU"/>
          </a:p>
        </p:txBody>
      </p:sp>
    </p:spTree>
    <p:extLst>
      <p:ext uri="{BB962C8B-B14F-4D97-AF65-F5344CB8AC3E}">
        <p14:creationId xmlns:p14="http://schemas.microsoft.com/office/powerpoint/2010/main" val="99812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knowing symptoms and behaviours can vary from person to person, so too can the signs and symptoms that a person may experience.</a:t>
            </a:r>
          </a:p>
          <a:p>
            <a:endParaRPr lang="en-AU" dirty="0"/>
          </a:p>
          <a:p>
            <a:r>
              <a:rPr lang="en-AU" dirty="0"/>
              <a:t>Remember the function of the Autonomic Nervous System and what it may specifically do to our body in and after a perceived threat? Stress responses impact our body, our organs, our bodily function. Prolonged exposure to stress can put our body, our organs, or bodily functions into a state of overdrive or prolonged stagnation and ultimately, a state of over or under stimulation. In these situations, they may have a primary or secondary impact. Some of the signs or cumulative impact of stress on the body may include:  Heart problems, Anxiety, Headaches, Eating issues, Infections / immune system issues, High blood pressure, Nervous tics, Sleep disorders, Depression, Poor self esteem, Bowel problems, Jaw pain, aches and pains, poor concentration, the list can go on. </a:t>
            </a:r>
          </a:p>
          <a:p>
            <a:endParaRPr lang="en-AU" dirty="0"/>
          </a:p>
          <a:p>
            <a:r>
              <a:rPr lang="en-AU" dirty="0"/>
              <a:t>To explain a little more, when in stress, remember I noted that the sympathetic nervous system may shut down the actions of the body that may not be relevant to fighting or fleeing for survival. My ability to digest that rib fillet steak I had earlier becomes a little irrelevant when I feel my life is at stake, hence digestion slows. Over a prolonged period of stress, my body may maintain this decreased function, thus resulting in stomach and bowel issues. </a:t>
            </a:r>
          </a:p>
          <a:p>
            <a:endParaRPr lang="en-AU" dirty="0"/>
          </a:p>
          <a:p>
            <a:r>
              <a:rPr lang="en-AU" dirty="0"/>
              <a:t>Another example to highlight might be jaw pain and dental issues. Often I hear from my clients that they have been diagnosed with teeth grinding in their sleep, broken teeth or fillings, jaw pain or TMJ. My clients will say that this is a result of their anxiety. Thinking about this in terms of our Autonomic Nervous System, when faced with a perceived threat, we are in a heightened state, we shape up, tension builds in our muscles. In a prolonged state of arousal, our Parasympathetic Nervous System does not kick in, therefore we don’t relax, tension remains, even in sleep. The resulting impact over time may manifest in clenching or grinding our teeth. </a:t>
            </a:r>
          </a:p>
          <a:p>
            <a:endParaRPr lang="en-AU" dirty="0"/>
          </a:p>
          <a:p>
            <a:r>
              <a:rPr lang="en-AU" dirty="0"/>
              <a:t>These signs are by no means the only ones. There are many signs and symptoms, so consider these as just a snapshot. </a:t>
            </a:r>
          </a:p>
          <a:p>
            <a:endParaRPr lang="en-AU" dirty="0"/>
          </a:p>
        </p:txBody>
      </p:sp>
      <p:sp>
        <p:nvSpPr>
          <p:cNvPr id="4" name="Slide Number Placeholder 3"/>
          <p:cNvSpPr>
            <a:spLocks noGrp="1"/>
          </p:cNvSpPr>
          <p:nvPr>
            <p:ph type="sldNum" sz="quarter" idx="5"/>
          </p:nvPr>
        </p:nvSpPr>
        <p:spPr/>
        <p:txBody>
          <a:bodyPr/>
          <a:lstStyle/>
          <a:p>
            <a:fld id="{CE5057DC-10BA-406D-9462-B20174D46DED}" type="slidenum">
              <a:rPr lang="en-AU" smtClean="0"/>
              <a:t>8</a:t>
            </a:fld>
            <a:endParaRPr lang="en-AU"/>
          </a:p>
        </p:txBody>
      </p:sp>
    </p:spTree>
    <p:extLst>
      <p:ext uri="{BB962C8B-B14F-4D97-AF65-F5344CB8AC3E}">
        <p14:creationId xmlns:p14="http://schemas.microsoft.com/office/powerpoint/2010/main" val="32691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1" fontAlgn="t" latinLnBrk="0" hangingPunct="1">
              <a:lnSpc>
                <a:spcPct val="107000"/>
              </a:lnSpc>
              <a:spcBef>
                <a:spcPts val="0"/>
              </a:spcBef>
              <a:spcAft>
                <a:spcPts val="0"/>
              </a:spcAft>
              <a:buClrTx/>
              <a:buSzPts val="1400"/>
              <a:buFont typeface="Wingdings" panose="05000000000000000000" pitchFamily="2" charset="2"/>
              <a:buNone/>
            </a:pPr>
            <a:r>
              <a:rPr lang="en-AU" dirty="0"/>
              <a:t>In addition to how cumulative stress could be noticeable as signs or symptoms in the body, there will also be some common behaviours and emotions exhibited that may signal stress. </a:t>
            </a:r>
          </a:p>
          <a:p>
            <a:pPr marL="0" indent="0" algn="l" rtl="0" eaLnBrk="1" fontAlgn="t" latinLnBrk="0" hangingPunct="1">
              <a:lnSpc>
                <a:spcPct val="107000"/>
              </a:lnSpc>
              <a:spcBef>
                <a:spcPts val="0"/>
              </a:spcBef>
              <a:spcAft>
                <a:spcPts val="0"/>
              </a:spcAft>
              <a:buClrTx/>
              <a:buSzPts val="1400"/>
              <a:buFont typeface="Wingdings" panose="05000000000000000000" pitchFamily="2" charset="2"/>
              <a:buNone/>
            </a:pPr>
            <a:r>
              <a:rPr lang="en-AU" dirty="0"/>
              <a:t>Again, these can vary from person to person. They are also exhibited in varying degrees and can be associated with a variety of health states, situations and environments. Using the example of the dental issues I just described. Tension and pain in my jaw might relate to prolonged stress, but it could also arise if I was in a very cold environment for an extended period, as I clench my jaw as my body copes with the cold and tries to conserve heat. </a:t>
            </a:r>
          </a:p>
          <a:p>
            <a:pPr marL="0" indent="0" algn="l" rtl="0" eaLnBrk="1" fontAlgn="t" latinLnBrk="0" hangingPunct="1">
              <a:lnSpc>
                <a:spcPct val="107000"/>
              </a:lnSpc>
              <a:spcBef>
                <a:spcPts val="0"/>
              </a:spcBef>
              <a:spcAft>
                <a:spcPts val="0"/>
              </a:spcAft>
              <a:buClrTx/>
              <a:buSzPts val="1400"/>
              <a:buFont typeface="Wingdings" panose="05000000000000000000" pitchFamily="2" charset="2"/>
              <a:buNone/>
            </a:pPr>
            <a:endParaRPr lang="en-AU" dirty="0"/>
          </a:p>
          <a:p>
            <a:pPr marL="0" indent="0" algn="l" rtl="0" eaLnBrk="1" fontAlgn="t" latinLnBrk="0" hangingPunct="1">
              <a:lnSpc>
                <a:spcPct val="107000"/>
              </a:lnSpc>
              <a:spcBef>
                <a:spcPts val="0"/>
              </a:spcBef>
              <a:spcAft>
                <a:spcPts val="0"/>
              </a:spcAft>
              <a:buClrTx/>
              <a:buSzPts val="1400"/>
              <a:buFont typeface="Wingdings" panose="05000000000000000000" pitchFamily="2" charset="2"/>
              <a:buNone/>
            </a:pPr>
            <a:r>
              <a:rPr lang="en-AU" dirty="0"/>
              <a:t>Here I have listed some typical behaviours and emotional responses that can be associated with stress. These are in no particular order. </a:t>
            </a:r>
          </a:p>
          <a:p>
            <a:pPr marL="0" indent="0" algn="l" rtl="0" eaLnBrk="1" fontAlgn="t" latinLnBrk="0" hangingPunct="1">
              <a:lnSpc>
                <a:spcPct val="107000"/>
              </a:lnSpc>
              <a:spcBef>
                <a:spcPts val="0"/>
              </a:spcBef>
              <a:spcAft>
                <a:spcPts val="0"/>
              </a:spcAft>
              <a:buClrTx/>
              <a:buSzPts val="1400"/>
              <a:buFont typeface="Wingdings" panose="05000000000000000000" pitchFamily="2" charset="2"/>
              <a:buNone/>
            </a:pPr>
            <a:endParaRPr lang="en-AU" dirty="0"/>
          </a:p>
          <a:p>
            <a:pPr marL="0" indent="0" algn="l" rtl="0" eaLnBrk="1" fontAlgn="t" latinLnBrk="0" hangingPunct="1">
              <a:lnSpc>
                <a:spcPct val="107000"/>
              </a:lnSpc>
              <a:spcBef>
                <a:spcPts val="0"/>
              </a:spcBef>
              <a:spcAft>
                <a:spcPts val="0"/>
              </a:spcAft>
              <a:buClrTx/>
              <a:buSzPts val="1400"/>
              <a:buFont typeface="Wingdings" panose="05000000000000000000" pitchFamily="2" charset="2"/>
              <a:buNone/>
            </a:pPr>
            <a:r>
              <a:rPr lang="en-AU" dirty="0"/>
              <a:t>Examples may be : </a:t>
            </a:r>
            <a:r>
              <a:rPr lang="en-AU" sz="1200" b="0" i="0" u="none" strike="noStrike" kern="100" dirty="0">
                <a:solidFill>
                  <a:srgbClr val="282A43"/>
                </a:solidFill>
                <a:effectLst/>
                <a:latin typeface="Century Gothic" panose="020B0502020202020204" pitchFamily="34" charset="0"/>
              </a:rPr>
              <a:t>Difficulty managing emotions, Not feeling ok about yourself, Relationship problems, Social withdrawal, being more irritable, moody, Difficulties problem solving, having unclear boundaries within home/work life, Loss of meaning/ value of life, Feeling powerless, Taking on too much responsibility, Staying at work long hours, taking work home, Trying to control the lives of others, Accident prone, Addictive behaviours like drinking more, smoking more, taking more medication than what may be required, Hyperarousal / hypervigilance especially in situations that may not require it, Avoidance of strong emotions, Emotional volatility, Fear in situations that may not usually illicit that response, Silencing responses (like changing the subject abruptly, using sarcasm or humour to change or minimise the subject, faking listening), Not being about to focus or losing focus easily, Triggers (connected to client/patient trauma), Repeated thoughts or images of the traumatic event, impulsivity, Feeling numb, Sensitivity to violence in society or on media, Decrease in pleasurable activities, Redirection of conversations that create distress, Feeling disconnected from work/home or relationships, Cynicism, guilt, Absence from work, Obsessive behaviour, Concentration issues.</a:t>
            </a:r>
          </a:p>
          <a:p>
            <a:pPr marL="0" indent="0" algn="l" rtl="0" eaLnBrk="1" fontAlgn="t" latinLnBrk="0" hangingPunct="1">
              <a:lnSpc>
                <a:spcPct val="107000"/>
              </a:lnSpc>
              <a:spcBef>
                <a:spcPts val="0"/>
              </a:spcBef>
              <a:spcAft>
                <a:spcPts val="0"/>
              </a:spcAft>
              <a:buClrTx/>
              <a:buSzPts val="1400"/>
              <a:buFont typeface="Wingdings" panose="05000000000000000000" pitchFamily="2" charset="2"/>
              <a:buNone/>
            </a:pPr>
            <a:endParaRPr lang="en-AU" sz="1200" b="0" i="0" u="none" strike="noStrike" kern="100" dirty="0">
              <a:solidFill>
                <a:srgbClr val="282A43"/>
              </a:solidFill>
              <a:effectLst/>
              <a:latin typeface="Century Gothic" panose="020B0502020202020204" pitchFamily="34" charset="0"/>
            </a:endParaRPr>
          </a:p>
          <a:p>
            <a:pPr marL="0" indent="0" algn="l" rtl="0" eaLnBrk="1" fontAlgn="t" latinLnBrk="0" hangingPunct="1">
              <a:lnSpc>
                <a:spcPct val="107000"/>
              </a:lnSpc>
              <a:spcBef>
                <a:spcPts val="0"/>
              </a:spcBef>
              <a:spcAft>
                <a:spcPts val="0"/>
              </a:spcAft>
              <a:buClrTx/>
              <a:buSzPts val="1400"/>
              <a:buFont typeface="Wingdings" panose="05000000000000000000" pitchFamily="2" charset="2"/>
              <a:buNone/>
            </a:pPr>
            <a:r>
              <a:rPr lang="en-AU" sz="1200" b="0" i="0" u="none" strike="noStrike" kern="100" dirty="0">
                <a:solidFill>
                  <a:srgbClr val="282A43"/>
                </a:solidFill>
                <a:effectLst/>
                <a:latin typeface="Century Gothic" panose="020B0502020202020204" pitchFamily="34" charset="0"/>
              </a:rPr>
              <a:t>This list is by no means finite, and it is important to note that these are also not emotions or behaviours that everyone experiences, nor indicative to just stress. </a:t>
            </a:r>
            <a:endParaRPr lang="en-AU" sz="1200" b="0" i="0" u="none" strike="noStrike"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057DC-10BA-406D-9462-B20174D46DE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19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758952"/>
            <a:ext cx="3817620" cy="3566160"/>
          </a:xfrm>
        </p:spPr>
        <p:txBody>
          <a:bodyPr anchor="b">
            <a:normAutofit/>
          </a:bodyPr>
          <a:lstStyle>
            <a:lvl1pPr algn="l">
              <a:lnSpc>
                <a:spcPct val="85000"/>
              </a:lnSpc>
              <a:defRPr sz="6000" spc="-50" baseline="0">
                <a:solidFill>
                  <a:schemeClr val="bg1"/>
                </a:solidFill>
              </a:defRPr>
            </a:lvl1pPr>
          </a:lstStyle>
          <a:p>
            <a:r>
              <a:rPr lang="en-US"/>
              <a:t>Heading Goes</a:t>
            </a:r>
            <a:br>
              <a:rPr lang="en-US"/>
            </a:br>
            <a:r>
              <a:rPr lang="en-US"/>
              <a:t>Here</a:t>
            </a:r>
          </a:p>
        </p:txBody>
      </p:sp>
      <p:sp>
        <p:nvSpPr>
          <p:cNvPr id="3" name="Subtitle 2"/>
          <p:cNvSpPr>
            <a:spLocks noGrp="1"/>
          </p:cNvSpPr>
          <p:nvPr>
            <p:ph type="subTitle" idx="1"/>
          </p:nvPr>
        </p:nvSpPr>
        <p:spPr>
          <a:xfrm>
            <a:off x="840971" y="4455620"/>
            <a:ext cx="4582292"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AU"/>
          </a:p>
        </p:txBody>
      </p:sp>
    </p:spTree>
    <p:extLst>
      <p:ext uri="{BB962C8B-B14F-4D97-AF65-F5344CB8AC3E}">
        <p14:creationId xmlns:p14="http://schemas.microsoft.com/office/powerpoint/2010/main" val="382357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1" y="365125"/>
            <a:ext cx="6411686" cy="1325563"/>
          </a:xfrm>
        </p:spPr>
        <p:txBody>
          <a:bodyPr/>
          <a:lstStyle>
            <a:lvl1pPr marL="0">
              <a:defRPr>
                <a:solidFill>
                  <a:srgbClr val="282A43"/>
                </a:solidFill>
              </a:defRPr>
            </a:lvl1pPr>
          </a:lstStyle>
          <a:p>
            <a:r>
              <a:rPr lang="en-US"/>
              <a:t>Heading One Here</a:t>
            </a:r>
          </a:p>
        </p:txBody>
      </p:sp>
      <p:sp>
        <p:nvSpPr>
          <p:cNvPr id="3" name="Content Placeholder 2"/>
          <p:cNvSpPr>
            <a:spLocks noGrp="1"/>
          </p:cNvSpPr>
          <p:nvPr>
            <p:ph idx="1"/>
          </p:nvPr>
        </p:nvSpPr>
        <p:spPr>
          <a:xfrm>
            <a:off x="2824843" y="2037882"/>
            <a:ext cx="8528955" cy="32852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EE4BA8-D74B-43F9-85E9-EAFAD5EE79B7}" type="slidenum">
              <a:rPr lang="en-AU" smtClean="0"/>
              <a:t>‹#›</a:t>
            </a:fld>
            <a:endParaRPr lang="en-AU"/>
          </a:p>
        </p:txBody>
      </p:sp>
      <p:sp>
        <p:nvSpPr>
          <p:cNvPr id="11" name="Footer Placeholder 4">
            <a:extLst>
              <a:ext uri="{FF2B5EF4-FFF2-40B4-BE49-F238E27FC236}">
                <a16:creationId xmlns:a16="http://schemas.microsoft.com/office/drawing/2014/main" id="{91E12BD3-24A5-6C45-B3D3-8B745B697B3B}"/>
              </a:ext>
            </a:extLst>
          </p:cNvPr>
          <p:cNvSpPr txBox="1">
            <a:spLocks/>
          </p:cNvSpPr>
          <p:nvPr userDrawn="1"/>
        </p:nvSpPr>
        <p:spPr>
          <a:xfrm>
            <a:off x="304800" y="6248401"/>
            <a:ext cx="1625198" cy="21181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Century Gothic" panose="020B0502020202020204" pitchFamily="34" charset="0"/>
              </a:rPr>
              <a:t>Masterclass Session Six 22/8/2023	</a:t>
            </a:r>
          </a:p>
        </p:txBody>
      </p:sp>
    </p:spTree>
    <p:extLst>
      <p:ext uri="{BB962C8B-B14F-4D97-AF65-F5344CB8AC3E}">
        <p14:creationId xmlns:p14="http://schemas.microsoft.com/office/powerpoint/2010/main" val="196372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3184070" y="286603"/>
            <a:ext cx="7971609"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EE4BA8-D74B-43F9-85E9-EAFAD5EE79B7}" type="slidenum">
              <a:rPr lang="en-AU" smtClean="0"/>
              <a:t>‹#›</a:t>
            </a:fld>
            <a:endParaRPr lang="en-AU"/>
          </a:p>
        </p:txBody>
      </p:sp>
      <p:sp>
        <p:nvSpPr>
          <p:cNvPr id="10" name="Footer Placeholder 4">
            <a:extLst>
              <a:ext uri="{FF2B5EF4-FFF2-40B4-BE49-F238E27FC236}">
                <a16:creationId xmlns:a16="http://schemas.microsoft.com/office/drawing/2014/main" id="{4ED3141C-A460-5E4F-B41E-65199B983BFD}"/>
              </a:ext>
            </a:extLst>
          </p:cNvPr>
          <p:cNvSpPr txBox="1">
            <a:spLocks/>
          </p:cNvSpPr>
          <p:nvPr userDrawn="1"/>
        </p:nvSpPr>
        <p:spPr>
          <a:xfrm>
            <a:off x="304800" y="6248401"/>
            <a:ext cx="1625198" cy="21181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282A43"/>
                </a:solidFill>
                <a:latin typeface="Century Gothic" panose="020B0502020202020204" pitchFamily="34" charset="0"/>
              </a:rPr>
              <a:t>Vicarious Trauma	</a:t>
            </a:r>
          </a:p>
        </p:txBody>
      </p:sp>
    </p:spTree>
    <p:extLst>
      <p:ext uri="{BB962C8B-B14F-4D97-AF65-F5344CB8AC3E}">
        <p14:creationId xmlns:p14="http://schemas.microsoft.com/office/powerpoint/2010/main" val="168795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3396342" y="286603"/>
            <a:ext cx="7759337"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EE4BA8-D74B-43F9-85E9-EAFAD5EE79B7}" type="slidenum">
              <a:rPr lang="en-AU" smtClean="0"/>
              <a:t>‹#›</a:t>
            </a:fld>
            <a:endParaRPr lang="en-AU"/>
          </a:p>
        </p:txBody>
      </p:sp>
      <p:sp>
        <p:nvSpPr>
          <p:cNvPr id="9" name="Footer Placeholder 4">
            <a:extLst>
              <a:ext uri="{FF2B5EF4-FFF2-40B4-BE49-F238E27FC236}">
                <a16:creationId xmlns:a16="http://schemas.microsoft.com/office/drawing/2014/main" id="{33B3DF7E-138A-6B47-9214-CF88EBB1627B}"/>
              </a:ext>
            </a:extLst>
          </p:cNvPr>
          <p:cNvSpPr txBox="1">
            <a:spLocks/>
          </p:cNvSpPr>
          <p:nvPr userDrawn="1"/>
        </p:nvSpPr>
        <p:spPr>
          <a:xfrm>
            <a:off x="10512372" y="6248401"/>
            <a:ext cx="1625198" cy="21181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282A43"/>
                </a:solidFill>
                <a:latin typeface="Century Gothic" panose="020B0502020202020204" pitchFamily="34" charset="0"/>
              </a:rPr>
              <a:t>Vicarious Trauma	</a:t>
            </a:r>
          </a:p>
        </p:txBody>
      </p:sp>
    </p:spTree>
    <p:extLst>
      <p:ext uri="{BB962C8B-B14F-4D97-AF65-F5344CB8AC3E}">
        <p14:creationId xmlns:p14="http://schemas.microsoft.com/office/powerpoint/2010/main" val="333598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5796643" y="286603"/>
            <a:ext cx="5715000" cy="1450757"/>
          </a:xfrm>
        </p:spPr>
        <p:txBody>
          <a:bodyPr/>
          <a:lstStyle>
            <a:lvl1pPr algn="r">
              <a:defRPr/>
            </a:lvl1pPr>
          </a:lstStyle>
          <a:p>
            <a:r>
              <a:rPr lang="en-US"/>
              <a:t>Heading Here</a:t>
            </a:r>
          </a:p>
        </p:txBody>
      </p:sp>
      <p:sp>
        <p:nvSpPr>
          <p:cNvPr id="4" name="Content Placeholder 3"/>
          <p:cNvSpPr>
            <a:spLocks noGrp="1"/>
          </p:cNvSpPr>
          <p:nvPr>
            <p:ph sz="half" idx="2"/>
          </p:nvPr>
        </p:nvSpPr>
        <p:spPr>
          <a:xfrm>
            <a:off x="6217919" y="1845735"/>
            <a:ext cx="5293723" cy="3542694"/>
          </a:xfrm>
        </p:spPr>
        <p:txBody>
          <a:bodyPr/>
          <a:lstStyle>
            <a:lvl1pPr algn="r">
              <a:defRPr/>
            </a:lvl1pPr>
            <a:lvl2pPr algn="r">
              <a:defRPr/>
            </a:lvl2pPr>
            <a:lvl3pPr algn="r">
              <a:defRPr/>
            </a:lvl3pPr>
            <a:lvl4pPr algn="r">
              <a:defRPr/>
            </a:lvl4pPr>
            <a:lvl5pPr algn="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EE4BA8-D74B-43F9-85E9-EAFAD5EE79B7}" type="slidenum">
              <a:rPr lang="en-AU" smtClean="0"/>
              <a:t>‹#›</a:t>
            </a:fld>
            <a:endParaRPr lang="en-AU"/>
          </a:p>
        </p:txBody>
      </p:sp>
      <p:sp>
        <p:nvSpPr>
          <p:cNvPr id="10" name="Footer Placeholder 4">
            <a:extLst>
              <a:ext uri="{FF2B5EF4-FFF2-40B4-BE49-F238E27FC236}">
                <a16:creationId xmlns:a16="http://schemas.microsoft.com/office/drawing/2014/main" id="{8682DA48-C592-204D-B593-9793BCE827BF}"/>
              </a:ext>
            </a:extLst>
          </p:cNvPr>
          <p:cNvSpPr txBox="1">
            <a:spLocks/>
          </p:cNvSpPr>
          <p:nvPr userDrawn="1"/>
        </p:nvSpPr>
        <p:spPr>
          <a:xfrm>
            <a:off x="304800" y="6248401"/>
            <a:ext cx="1625198" cy="21181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282A43"/>
                </a:solidFill>
                <a:latin typeface="Century Gothic" panose="020B0502020202020204" pitchFamily="34" charset="0"/>
              </a:rPr>
              <a:t>Vicarious Trauma	</a:t>
            </a:r>
          </a:p>
        </p:txBody>
      </p:sp>
    </p:spTree>
    <p:extLst>
      <p:ext uri="{BB962C8B-B14F-4D97-AF65-F5344CB8AC3E}">
        <p14:creationId xmlns:p14="http://schemas.microsoft.com/office/powerpoint/2010/main" val="202395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6EC78-B06C-054F-878A-BDCEB12EDEFA}"/>
              </a:ext>
            </a:extLst>
          </p:cNvPr>
          <p:cNvSpPr>
            <a:spLocks noGrp="1"/>
          </p:cNvSpPr>
          <p:nvPr>
            <p:ph type="title"/>
          </p:nvPr>
        </p:nvSpPr>
        <p:spPr>
          <a:xfrm>
            <a:off x="838200" y="365125"/>
            <a:ext cx="10515599" cy="1325563"/>
          </a:xfrm>
          <a:prstGeom prst="rect">
            <a:avLst/>
          </a:prstGeom>
        </p:spPr>
        <p:txBody>
          <a:bodyPr vert="horz" lIns="91440" tIns="45720" rIns="91440" bIns="45720" rtlCol="0" anchor="ctr">
            <a:normAutofit/>
          </a:bodyPr>
          <a:lstStyle/>
          <a:p>
            <a:r>
              <a:rPr lang="en-GB"/>
              <a:t>Heading Here</a:t>
            </a:r>
            <a:endParaRPr lang="en-US"/>
          </a:p>
        </p:txBody>
      </p:sp>
      <p:sp>
        <p:nvSpPr>
          <p:cNvPr id="3" name="Text Placeholder 2">
            <a:extLst>
              <a:ext uri="{FF2B5EF4-FFF2-40B4-BE49-F238E27FC236}">
                <a16:creationId xmlns:a16="http://schemas.microsoft.com/office/drawing/2014/main" id="{9E337731-2FF3-FD4F-80E5-FA3A594A6CD3}"/>
              </a:ext>
            </a:extLst>
          </p:cNvPr>
          <p:cNvSpPr>
            <a:spLocks noGrp="1"/>
          </p:cNvSpPr>
          <p:nvPr>
            <p:ph type="body" idx="1"/>
          </p:nvPr>
        </p:nvSpPr>
        <p:spPr>
          <a:xfrm>
            <a:off x="838200" y="1825625"/>
            <a:ext cx="10515600" cy="278223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680087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jpe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proqol.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lburrowes@easec.com.au"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638" y="2040255"/>
            <a:ext cx="5118958" cy="1388746"/>
          </a:xfrm>
        </p:spPr>
        <p:txBody>
          <a:bodyPr>
            <a:normAutofit/>
          </a:bodyPr>
          <a:lstStyle/>
          <a:p>
            <a:r>
              <a:rPr lang="en-AU" sz="4000" dirty="0"/>
              <a:t>Vicarious Trauma</a:t>
            </a:r>
            <a:endParaRPr lang="en-AU" b="1" dirty="0"/>
          </a:p>
        </p:txBody>
      </p:sp>
      <p:sp>
        <p:nvSpPr>
          <p:cNvPr id="5" name="Subtitle 4">
            <a:extLst>
              <a:ext uri="{FF2B5EF4-FFF2-40B4-BE49-F238E27FC236}">
                <a16:creationId xmlns:a16="http://schemas.microsoft.com/office/drawing/2014/main" id="{CA6B3FC7-2A5E-4C2B-92BD-38ADF5CA60F5}"/>
              </a:ext>
            </a:extLst>
          </p:cNvPr>
          <p:cNvSpPr>
            <a:spLocks noGrp="1"/>
          </p:cNvSpPr>
          <p:nvPr>
            <p:ph type="subTitle" idx="1"/>
          </p:nvPr>
        </p:nvSpPr>
        <p:spPr>
          <a:xfrm>
            <a:off x="572638" y="3979572"/>
            <a:ext cx="5118959" cy="2356833"/>
          </a:xfrm>
        </p:spPr>
        <p:txBody>
          <a:bodyPr>
            <a:noAutofit/>
          </a:bodyPr>
          <a:lstStyle/>
          <a:p>
            <a:r>
              <a:rPr lang="en-AU" sz="3200" b="1" cap="none" dirty="0">
                <a:solidFill>
                  <a:schemeClr val="bg1"/>
                </a:solidFill>
                <a:latin typeface="Gabriola" panose="04040605051002020D02" pitchFamily="82" charset="0"/>
                <a:cs typeface="Dreaming Outloud Pro" panose="03050502040302030504" pitchFamily="66" charset="0"/>
              </a:rPr>
              <a:t>Leanne Burrowes</a:t>
            </a:r>
          </a:p>
          <a:p>
            <a:r>
              <a:rPr lang="en-AU" sz="3200" cap="none" dirty="0">
                <a:solidFill>
                  <a:schemeClr val="bg1"/>
                </a:solidFill>
                <a:latin typeface="Gabriola" panose="04040605051002020D02" pitchFamily="82" charset="0"/>
                <a:cs typeface="Dreaming Outloud Pro" panose="03050502040302030504" pitchFamily="66" charset="0"/>
              </a:rPr>
              <a:t>Psychologist / Senior Rehabilitation Consultant</a:t>
            </a:r>
          </a:p>
          <a:p>
            <a:r>
              <a:rPr lang="en-AU" sz="3200" cap="none" dirty="0">
                <a:solidFill>
                  <a:schemeClr val="bg1"/>
                </a:solidFill>
                <a:latin typeface="Gabriola" panose="04040605051002020D02" pitchFamily="82" charset="0"/>
                <a:cs typeface="Dreaming Outloud Pro" panose="03050502040302030504" pitchFamily="66" charset="0"/>
              </a:rPr>
              <a:t>Easec</a:t>
            </a:r>
          </a:p>
        </p:txBody>
      </p:sp>
    </p:spTree>
    <p:extLst>
      <p:ext uri="{BB962C8B-B14F-4D97-AF65-F5344CB8AC3E}">
        <p14:creationId xmlns:p14="http://schemas.microsoft.com/office/powerpoint/2010/main" val="380676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flag on a beach&#10;&#10;Description automatically generated">
            <a:extLst>
              <a:ext uri="{FF2B5EF4-FFF2-40B4-BE49-F238E27FC236}">
                <a16:creationId xmlns:a16="http://schemas.microsoft.com/office/drawing/2014/main" id="{D4DD2C4B-665D-30C8-9566-866D711B14E4}"/>
              </a:ext>
            </a:extLst>
          </p:cNvPr>
          <p:cNvPicPr>
            <a:picLocks noChangeAspect="1"/>
          </p:cNvPicPr>
          <p:nvPr/>
        </p:nvPicPr>
        <p:blipFill rotWithShape="1">
          <a:blip r:embed="rId3">
            <a:extLst>
              <a:ext uri="{28A0092B-C50C-407E-A947-70E740481C1C}">
                <a14:useLocalDpi xmlns:a14="http://schemas.microsoft.com/office/drawing/2010/main" val="0"/>
              </a:ext>
            </a:extLst>
          </a:blip>
          <a:srcRect l="42374" r="4966" b="-2"/>
          <a:stretch/>
        </p:blipFill>
        <p:spPr>
          <a:xfrm>
            <a:off x="-1" y="-2"/>
            <a:ext cx="5410198" cy="6858002"/>
          </a:xfrm>
          <a:prstGeom prst="rect">
            <a:avLst/>
          </a:prstGeom>
        </p:spPr>
      </p:pic>
      <p:sp useBgFill="1">
        <p:nvSpPr>
          <p:cNvPr id="37" name="Rectangle 36">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5E72008-58D8-4E52-A726-C1D4E65901D7}"/>
              </a:ext>
            </a:extLst>
          </p:cNvPr>
          <p:cNvSpPr>
            <a:spLocks noGrp="1"/>
          </p:cNvSpPr>
          <p:nvPr>
            <p:ph type="title"/>
          </p:nvPr>
        </p:nvSpPr>
        <p:spPr>
          <a:xfrm>
            <a:off x="6115317" y="405685"/>
            <a:ext cx="5464968" cy="1559301"/>
          </a:xfrm>
        </p:spPr>
        <p:txBody>
          <a:bodyPr vert="horz" lIns="91440" tIns="45720" rIns="91440" bIns="45720" rtlCol="0" anchor="ctr">
            <a:normAutofit/>
          </a:bodyPr>
          <a:lstStyle/>
          <a:p>
            <a:r>
              <a:rPr lang="en-US" sz="4000" dirty="0"/>
              <a:t>Symptoms of Vicarious trauma</a:t>
            </a:r>
          </a:p>
        </p:txBody>
      </p:sp>
      <p:sp>
        <p:nvSpPr>
          <p:cNvPr id="2" name="Content Placeholder 2">
            <a:extLst>
              <a:ext uri="{FF2B5EF4-FFF2-40B4-BE49-F238E27FC236}">
                <a16:creationId xmlns:a16="http://schemas.microsoft.com/office/drawing/2014/main" id="{9A9CFC50-39A2-5EA7-5412-1D26F660099A}"/>
              </a:ext>
            </a:extLst>
          </p:cNvPr>
          <p:cNvSpPr>
            <a:spLocks noGrp="1"/>
          </p:cNvSpPr>
          <p:nvPr>
            <p:ph sz="half" idx="1"/>
          </p:nvPr>
        </p:nvSpPr>
        <p:spPr>
          <a:xfrm>
            <a:off x="5821251" y="2370671"/>
            <a:ext cx="6117464" cy="4184675"/>
          </a:xfrm>
        </p:spPr>
        <p:txBody>
          <a:bodyPr vert="horz" lIns="91440" tIns="45720" rIns="91440" bIns="45720" rtlCol="0" anchor="ctr">
            <a:normAutofit/>
          </a:bodyPr>
          <a:lstStyle/>
          <a:p>
            <a:pPr marL="0" indent="0">
              <a:buNone/>
            </a:pPr>
            <a:r>
              <a:rPr lang="en-US" sz="1600" dirty="0"/>
              <a:t>A red flag for vicarious trauma is the impact on the individual’s world view. </a:t>
            </a:r>
          </a:p>
          <a:p>
            <a:pPr marL="0" indent="0">
              <a:buNone/>
            </a:pPr>
            <a:r>
              <a:rPr lang="en-US" sz="1600" dirty="0"/>
              <a:t>It changes the way you think about the world and yourself. </a:t>
            </a:r>
          </a:p>
          <a:p>
            <a:pPr marL="0" indent="0">
              <a:buNone/>
            </a:pPr>
            <a:endParaRPr lang="en-US" sz="1600" dirty="0"/>
          </a:p>
          <a:p>
            <a:pPr marL="0" indent="0">
              <a:buNone/>
            </a:pPr>
            <a:r>
              <a:rPr lang="en-US" sz="1600" dirty="0"/>
              <a:t>Symptoms include:</a:t>
            </a:r>
          </a:p>
          <a:p>
            <a:r>
              <a:rPr lang="en-US" sz="1600" dirty="0"/>
              <a:t>Feelings of being helpless, hopeless and/or powerless</a:t>
            </a:r>
          </a:p>
          <a:p>
            <a:r>
              <a:rPr lang="en-US" sz="1600" dirty="0"/>
              <a:t>Feelings of lack of safety, trust, control</a:t>
            </a:r>
          </a:p>
          <a:p>
            <a:r>
              <a:rPr lang="en-US" sz="1600" dirty="0"/>
              <a:t>Changes regarding basic beliefs about life or people</a:t>
            </a:r>
          </a:p>
          <a:p>
            <a:r>
              <a:rPr lang="en-US" sz="1600" dirty="0"/>
              <a:t>Loss of faith (anger with God)</a:t>
            </a:r>
          </a:p>
          <a:p>
            <a:r>
              <a:rPr lang="en-US" sz="1600" dirty="0"/>
              <a:t>Changes in the way you practice or think about yourself</a:t>
            </a:r>
          </a:p>
        </p:txBody>
      </p:sp>
    </p:spTree>
    <p:extLst>
      <p:ext uri="{BB962C8B-B14F-4D97-AF65-F5344CB8AC3E}">
        <p14:creationId xmlns:p14="http://schemas.microsoft.com/office/powerpoint/2010/main" val="66310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1EB5-F31E-EC3F-4451-ED0F0E1E847A}"/>
              </a:ext>
            </a:extLst>
          </p:cNvPr>
          <p:cNvSpPr>
            <a:spLocks noGrp="1"/>
          </p:cNvSpPr>
          <p:nvPr>
            <p:ph type="title"/>
          </p:nvPr>
        </p:nvSpPr>
        <p:spPr>
          <a:xfrm>
            <a:off x="865139" y="1115953"/>
            <a:ext cx="3397767" cy="3474364"/>
          </a:xfrm>
        </p:spPr>
        <p:txBody>
          <a:bodyPr vert="horz" lIns="91440" tIns="45720" rIns="91440" bIns="45720" rtlCol="0" anchor="t">
            <a:normAutofit/>
          </a:bodyPr>
          <a:lstStyle/>
          <a:p>
            <a:r>
              <a:rPr lang="en-US" sz="4000" dirty="0"/>
              <a:t>Who is at risk of vicarious trauma?</a:t>
            </a:r>
          </a:p>
        </p:txBody>
      </p:sp>
      <p:cxnSp>
        <p:nvCxnSpPr>
          <p:cNvPr id="19" name="Straight Connector 18">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descr="Magnifying glass and question mark">
            <a:extLst>
              <a:ext uri="{FF2B5EF4-FFF2-40B4-BE49-F238E27FC236}">
                <a16:creationId xmlns:a16="http://schemas.microsoft.com/office/drawing/2014/main" id="{3DA7D133-9521-9F7F-C7C5-4D3E25DB1E0A}"/>
              </a:ext>
            </a:extLst>
          </p:cNvPr>
          <p:cNvPicPr>
            <a:picLocks noChangeAspect="1"/>
          </p:cNvPicPr>
          <p:nvPr/>
        </p:nvPicPr>
        <p:blipFill rotWithShape="1">
          <a:blip r:embed="rId3"/>
          <a:srcRect l="10128" r="27730"/>
          <a:stretch/>
        </p:blipFill>
        <p:spPr>
          <a:xfrm>
            <a:off x="4615543" y="10"/>
            <a:ext cx="7576458" cy="6857990"/>
          </a:xfrm>
          <a:prstGeom prst="rect">
            <a:avLst/>
          </a:prstGeom>
        </p:spPr>
      </p:pic>
    </p:spTree>
    <p:extLst>
      <p:ext uri="{BB962C8B-B14F-4D97-AF65-F5344CB8AC3E}">
        <p14:creationId xmlns:p14="http://schemas.microsoft.com/office/powerpoint/2010/main" val="250847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Title 2">
            <a:extLst>
              <a:ext uri="{FF2B5EF4-FFF2-40B4-BE49-F238E27FC236}">
                <a16:creationId xmlns:a16="http://schemas.microsoft.com/office/drawing/2014/main" id="{D29FE5BB-3B31-4CB3-AE73-BB43083BF18C}"/>
              </a:ext>
            </a:extLst>
          </p:cNvPr>
          <p:cNvSpPr>
            <a:spLocks noGrp="1"/>
          </p:cNvSpPr>
          <p:nvPr>
            <p:ph type="title"/>
          </p:nvPr>
        </p:nvSpPr>
        <p:spPr/>
        <p:txBody>
          <a:bodyPr/>
          <a:lstStyle/>
          <a:p>
            <a:r>
              <a:rPr lang="en-AU" dirty="0"/>
              <a:t>Risk Factors</a:t>
            </a:r>
          </a:p>
        </p:txBody>
      </p:sp>
      <p:sp>
        <p:nvSpPr>
          <p:cNvPr id="4" name="Content Placeholder 3">
            <a:extLst>
              <a:ext uri="{FF2B5EF4-FFF2-40B4-BE49-F238E27FC236}">
                <a16:creationId xmlns:a16="http://schemas.microsoft.com/office/drawing/2014/main" id="{3DAAAE77-A064-EE10-9DE6-0A15E5A73D25}"/>
              </a:ext>
            </a:extLst>
          </p:cNvPr>
          <p:cNvSpPr>
            <a:spLocks noGrp="1"/>
          </p:cNvSpPr>
          <p:nvPr>
            <p:ph sz="half" idx="1"/>
          </p:nvPr>
        </p:nvSpPr>
        <p:spPr/>
        <p:txBody>
          <a:bodyPr/>
          <a:lstStyle/>
          <a:p>
            <a:pPr marL="0" indent="0">
              <a:buNone/>
            </a:pPr>
            <a:r>
              <a:rPr lang="en-AU" u="sng" dirty="0"/>
              <a:t>Individual Risk Factors:</a:t>
            </a:r>
          </a:p>
          <a:p>
            <a:r>
              <a:rPr lang="en-AU" dirty="0"/>
              <a:t>Personality and coping style</a:t>
            </a:r>
          </a:p>
          <a:p>
            <a:r>
              <a:rPr lang="en-AU" dirty="0"/>
              <a:t>Current life circumstances</a:t>
            </a:r>
          </a:p>
          <a:p>
            <a:r>
              <a:rPr lang="en-AU" dirty="0"/>
              <a:t>Social supports and resources</a:t>
            </a:r>
          </a:p>
          <a:p>
            <a:r>
              <a:rPr lang="en-AU" dirty="0"/>
              <a:t>Work style</a:t>
            </a:r>
          </a:p>
          <a:p>
            <a:r>
              <a:rPr lang="en-AU" dirty="0"/>
              <a:t>Personal history</a:t>
            </a:r>
          </a:p>
        </p:txBody>
      </p:sp>
      <p:sp>
        <p:nvSpPr>
          <p:cNvPr id="5" name="Content Placeholder 3">
            <a:extLst>
              <a:ext uri="{FF2B5EF4-FFF2-40B4-BE49-F238E27FC236}">
                <a16:creationId xmlns:a16="http://schemas.microsoft.com/office/drawing/2014/main" id="{DE3324F2-BF1A-4443-80DA-B5BFEB4233B5}"/>
              </a:ext>
            </a:extLst>
          </p:cNvPr>
          <p:cNvSpPr txBox="1">
            <a:spLocks/>
          </p:cNvSpPr>
          <p:nvPr/>
        </p:nvSpPr>
        <p:spPr>
          <a:xfrm>
            <a:off x="6156963" y="1845734"/>
            <a:ext cx="4937760" cy="4023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u="sng" dirty="0"/>
              <a:t>Work Risk Factors:</a:t>
            </a:r>
          </a:p>
          <a:p>
            <a:r>
              <a:rPr lang="en-AU" dirty="0"/>
              <a:t>Role at work</a:t>
            </a:r>
          </a:p>
          <a:p>
            <a:r>
              <a:rPr lang="en-AU" dirty="0"/>
              <a:t>Work setting and exposure</a:t>
            </a:r>
          </a:p>
          <a:p>
            <a:r>
              <a:rPr lang="en-AU" dirty="0"/>
              <a:t>Work conditions</a:t>
            </a:r>
          </a:p>
          <a:p>
            <a:r>
              <a:rPr lang="en-AU" dirty="0"/>
              <a:t>Agency support</a:t>
            </a:r>
          </a:p>
        </p:txBody>
      </p:sp>
    </p:spTree>
    <p:extLst>
      <p:ext uri="{BB962C8B-B14F-4D97-AF65-F5344CB8AC3E}">
        <p14:creationId xmlns:p14="http://schemas.microsoft.com/office/powerpoint/2010/main" val="269598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5BC5-6216-3D89-A338-AA0189417638}"/>
              </a:ext>
            </a:extLst>
          </p:cNvPr>
          <p:cNvSpPr>
            <a:spLocks noGrp="1"/>
          </p:cNvSpPr>
          <p:nvPr>
            <p:ph type="title"/>
          </p:nvPr>
        </p:nvSpPr>
        <p:spPr>
          <a:xfrm>
            <a:off x="5757346" y="322490"/>
            <a:ext cx="5444382" cy="801975"/>
          </a:xfrm>
        </p:spPr>
        <p:txBody>
          <a:bodyPr vert="horz" lIns="91440" tIns="45720" rIns="91440" bIns="45720" rtlCol="0" anchor="t">
            <a:normAutofit/>
          </a:bodyPr>
          <a:lstStyle/>
          <a:p>
            <a:r>
              <a:rPr lang="en-US" sz="3200" dirty="0"/>
              <a:t>What can we do?</a:t>
            </a:r>
          </a:p>
        </p:txBody>
      </p:sp>
      <p:pic>
        <p:nvPicPr>
          <p:cNvPr id="8" name="Picture 7" descr="Large skydiving group mid-air">
            <a:extLst>
              <a:ext uri="{FF2B5EF4-FFF2-40B4-BE49-F238E27FC236}">
                <a16:creationId xmlns:a16="http://schemas.microsoft.com/office/drawing/2014/main" id="{4C1E4C75-EC8E-8D6D-10B7-905BB7789956}"/>
              </a:ext>
            </a:extLst>
          </p:cNvPr>
          <p:cNvPicPr>
            <a:picLocks noChangeAspect="1"/>
          </p:cNvPicPr>
          <p:nvPr/>
        </p:nvPicPr>
        <p:blipFill rotWithShape="1">
          <a:blip r:embed="rId3"/>
          <a:srcRect l="25525" r="24526"/>
          <a:stretch/>
        </p:blipFill>
        <p:spPr>
          <a:xfrm>
            <a:off x="-1" y="10"/>
            <a:ext cx="5151179" cy="6857990"/>
          </a:xfrm>
          <a:prstGeom prst="rect">
            <a:avLst/>
          </a:prstGeom>
        </p:spPr>
      </p:pic>
      <p:cxnSp>
        <p:nvCxnSpPr>
          <p:cNvPr id="16" name="Straight Connector 1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9F0D07-1519-3B34-9E9D-41C4063D8106}"/>
              </a:ext>
            </a:extLst>
          </p:cNvPr>
          <p:cNvSpPr>
            <a:spLocks noGrp="1"/>
          </p:cNvSpPr>
          <p:nvPr>
            <p:ph sz="half" idx="1"/>
          </p:nvPr>
        </p:nvSpPr>
        <p:spPr>
          <a:xfrm>
            <a:off x="5757346" y="1124465"/>
            <a:ext cx="5444382" cy="5411043"/>
          </a:xfrm>
        </p:spPr>
        <p:txBody>
          <a:bodyPr vert="horz" lIns="91440" tIns="45720" rIns="91440" bIns="45720" rtlCol="0">
            <a:noAutofit/>
          </a:bodyPr>
          <a:lstStyle/>
          <a:p>
            <a:pPr marL="0" indent="0">
              <a:buNone/>
            </a:pPr>
            <a:r>
              <a:rPr lang="en-US" sz="2000" dirty="0"/>
              <a:t>Protective factors:</a:t>
            </a:r>
          </a:p>
          <a:p>
            <a:pPr lvl="1"/>
            <a:r>
              <a:rPr lang="en-US" sz="2000" dirty="0"/>
              <a:t>Self awareness</a:t>
            </a:r>
          </a:p>
          <a:p>
            <a:pPr lvl="1"/>
            <a:r>
              <a:rPr lang="en-US" sz="2000" dirty="0"/>
              <a:t>Ask for help and/or get support</a:t>
            </a:r>
          </a:p>
          <a:p>
            <a:pPr lvl="1"/>
            <a:r>
              <a:rPr lang="en-US" sz="2000" dirty="0"/>
              <a:t>Work – life balance</a:t>
            </a:r>
          </a:p>
          <a:p>
            <a:pPr lvl="1"/>
            <a:r>
              <a:rPr lang="en-US" sz="2000" dirty="0"/>
              <a:t>Self care</a:t>
            </a:r>
          </a:p>
          <a:p>
            <a:pPr lvl="1"/>
            <a:r>
              <a:rPr lang="en-US" sz="2000" dirty="0"/>
              <a:t>Be optimistic</a:t>
            </a:r>
          </a:p>
          <a:p>
            <a:pPr lvl="1"/>
            <a:r>
              <a:rPr lang="en-US" sz="2000" dirty="0"/>
              <a:t>Set boundaries</a:t>
            </a:r>
          </a:p>
          <a:p>
            <a:pPr lvl="1"/>
            <a:r>
              <a:rPr lang="en-US" sz="2000" dirty="0"/>
              <a:t>Express your feelings</a:t>
            </a:r>
          </a:p>
          <a:p>
            <a:pPr lvl="1"/>
            <a:r>
              <a:rPr lang="en-US" sz="2000" dirty="0"/>
              <a:t>Compassion satisfaction</a:t>
            </a:r>
          </a:p>
          <a:p>
            <a:pPr lvl="1"/>
            <a:r>
              <a:rPr lang="en-US" sz="2000" dirty="0"/>
              <a:t>Positive relationships in the workplace</a:t>
            </a:r>
          </a:p>
          <a:p>
            <a:pPr lvl="1"/>
            <a:r>
              <a:rPr lang="en-US" sz="2000" dirty="0"/>
              <a:t>Early identification</a:t>
            </a:r>
          </a:p>
          <a:p>
            <a:pPr lvl="1"/>
            <a:r>
              <a:rPr lang="en-US" sz="2000" dirty="0"/>
              <a:t>Access resources</a:t>
            </a:r>
          </a:p>
          <a:p>
            <a:pPr>
              <a:buFont typeface="Wingdings" panose="05000000000000000000" pitchFamily="2" charset="2"/>
              <a:buChar char="Ø"/>
            </a:pPr>
            <a:r>
              <a:rPr lang="en-US" sz="2000" b="1" dirty="0">
                <a:solidFill>
                  <a:srgbClr val="B7328A"/>
                </a:solidFill>
              </a:rPr>
              <a:t>What are your risk factors?</a:t>
            </a:r>
          </a:p>
          <a:p>
            <a:pPr>
              <a:buFont typeface="Wingdings" panose="05000000000000000000" pitchFamily="2" charset="2"/>
              <a:buChar char="Ø"/>
            </a:pPr>
            <a:r>
              <a:rPr lang="en-US" sz="2000" b="1" dirty="0">
                <a:solidFill>
                  <a:srgbClr val="B7328A"/>
                </a:solidFill>
              </a:rPr>
              <a:t>What are your individual protective factors? </a:t>
            </a:r>
          </a:p>
        </p:txBody>
      </p:sp>
    </p:spTree>
    <p:extLst>
      <p:ext uri="{BB962C8B-B14F-4D97-AF65-F5344CB8AC3E}">
        <p14:creationId xmlns:p14="http://schemas.microsoft.com/office/powerpoint/2010/main" val="13686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F48A53-C985-3C4B-B041-A9436A52C4FC}"/>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a:t>Resilience and Self-Care</a:t>
            </a:r>
          </a:p>
        </p:txBody>
      </p:sp>
      <p:sp>
        <p:nvSpPr>
          <p:cNvPr id="3" name="Content Placeholder 2">
            <a:extLst>
              <a:ext uri="{FF2B5EF4-FFF2-40B4-BE49-F238E27FC236}">
                <a16:creationId xmlns:a16="http://schemas.microsoft.com/office/drawing/2014/main" id="{86E1F0FB-459E-98A8-EBCD-4A1637D6F71F}"/>
              </a:ext>
            </a:extLst>
          </p:cNvPr>
          <p:cNvSpPr>
            <a:spLocks noGrp="1"/>
          </p:cNvSpPr>
          <p:nvPr/>
        </p:nvSpPr>
        <p:spPr>
          <a:xfrm>
            <a:off x="838200" y="1825625"/>
            <a:ext cx="4152774" cy="4303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0" i="0" dirty="0">
                <a:effectLst/>
              </a:rPr>
              <a:t>The American Psychological Association (APA) defines resilience as: </a:t>
            </a:r>
          </a:p>
          <a:p>
            <a:pPr marL="0" algn="ctr"/>
            <a:endParaRPr lang="en-US" sz="2000" dirty="0"/>
          </a:p>
          <a:p>
            <a:pPr marL="0" indent="0" algn="ctr">
              <a:buNone/>
            </a:pPr>
            <a:r>
              <a:rPr lang="en-US" sz="2000" b="0" i="0" dirty="0">
                <a:effectLst/>
              </a:rPr>
              <a:t>“the </a:t>
            </a:r>
            <a:r>
              <a:rPr lang="en-US" sz="2000" b="1" i="0" dirty="0">
                <a:effectLst/>
              </a:rPr>
              <a:t>process and outcome of successfully adapting to difficult or challenging life experiences</a:t>
            </a:r>
            <a:r>
              <a:rPr lang="en-US" sz="2000" b="0" i="0" dirty="0">
                <a:effectLst/>
              </a:rPr>
              <a:t>, especially through mental, emotional, and behavioural flexibility and adjustment to external and internal demands.”</a:t>
            </a:r>
            <a:endParaRPr lang="en-US" sz="2000" dirty="0"/>
          </a:p>
        </p:txBody>
      </p:sp>
      <p:pic>
        <p:nvPicPr>
          <p:cNvPr id="2050" name="Picture 2">
            <a:extLst>
              <a:ext uri="{FF2B5EF4-FFF2-40B4-BE49-F238E27FC236}">
                <a16:creationId xmlns:a16="http://schemas.microsoft.com/office/drawing/2014/main" id="{AFB3BDA1-BC7F-852A-B189-CCE454964A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9" r="2948" b="-1"/>
          <a:stretch/>
        </p:blipFill>
        <p:spPr bwMode="auto">
          <a:xfrm>
            <a:off x="5183500" y="1904282"/>
            <a:ext cx="6170299" cy="422480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90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Isosceles Triangle 3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92F47C-D751-C647-D38A-75EA573EE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32551" y="260403"/>
            <a:ext cx="6427305" cy="6395168"/>
          </a:xfrm>
          <a:prstGeom prst="rect">
            <a:avLst/>
          </a:prstGeom>
          <a:noFill/>
          <a:ln>
            <a:noFill/>
          </a:ln>
        </p:spPr>
      </p:pic>
      <p:sp>
        <p:nvSpPr>
          <p:cNvPr id="42" name="Isosceles Triangle 4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39618-4C79-594D-570D-C80FAD23C532}"/>
              </a:ext>
            </a:extLst>
          </p:cNvPr>
          <p:cNvSpPr>
            <a:spLocks noGrp="1"/>
          </p:cNvSpPr>
          <p:nvPr/>
        </p:nvSpPr>
        <p:spPr>
          <a:xfrm>
            <a:off x="8948258" y="2179020"/>
            <a:ext cx="2785585" cy="145075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AU" dirty="0"/>
              <a:t>Disconnect </a:t>
            </a:r>
          </a:p>
          <a:p>
            <a:pPr algn="ctr"/>
            <a:r>
              <a:rPr lang="en-AU" dirty="0"/>
              <a:t>to </a:t>
            </a:r>
          </a:p>
          <a:p>
            <a:pPr algn="ctr"/>
            <a:r>
              <a:rPr lang="en-AU" dirty="0"/>
              <a:t>Reconnect</a:t>
            </a:r>
          </a:p>
        </p:txBody>
      </p:sp>
    </p:spTree>
    <p:extLst>
      <p:ext uri="{BB962C8B-B14F-4D97-AF65-F5344CB8AC3E}">
        <p14:creationId xmlns:p14="http://schemas.microsoft.com/office/powerpoint/2010/main" val="9824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tack of wooden blocks with words on them&#10;&#10;Description automatically generated">
            <a:extLst>
              <a:ext uri="{FF2B5EF4-FFF2-40B4-BE49-F238E27FC236}">
                <a16:creationId xmlns:a16="http://schemas.microsoft.com/office/drawing/2014/main" id="{553EE002-6F6B-9F3D-51A0-CB9F83200A50}"/>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21031" r="19568" b="-2"/>
          <a:stretch/>
        </p:blipFill>
        <p:spPr>
          <a:xfrm>
            <a:off x="6096000" y="1"/>
            <a:ext cx="6102825" cy="6858000"/>
          </a:xfrm>
          <a:prstGeom prst="rect">
            <a:avLst/>
          </a:prstGeom>
        </p:spPr>
      </p:pic>
      <p:graphicFrame>
        <p:nvGraphicFramePr>
          <p:cNvPr id="17" name="Content Placeholder 6">
            <a:extLst>
              <a:ext uri="{FF2B5EF4-FFF2-40B4-BE49-F238E27FC236}">
                <a16:creationId xmlns:a16="http://schemas.microsoft.com/office/drawing/2014/main" id="{6314BA12-2F59-32B9-9B75-B2CDB22B39FB}"/>
              </a:ext>
            </a:extLst>
          </p:cNvPr>
          <p:cNvGraphicFramePr>
            <a:graphicFrameLocks noGrp="1"/>
          </p:cNvGraphicFramePr>
          <p:nvPr>
            <p:ph sz="half" idx="1"/>
            <p:extLst>
              <p:ext uri="{D42A27DB-BD31-4B8C-83A1-F6EECF244321}">
                <p14:modId xmlns:p14="http://schemas.microsoft.com/office/powerpoint/2010/main" val="733875067"/>
              </p:ext>
            </p:extLst>
          </p:nvPr>
        </p:nvGraphicFramePr>
        <p:xfrm>
          <a:off x="494270" y="407773"/>
          <a:ext cx="5540769" cy="62895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814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tack of wooden blocks with words on them&#10;&#10;Description automatically generated">
            <a:extLst>
              <a:ext uri="{FF2B5EF4-FFF2-40B4-BE49-F238E27FC236}">
                <a16:creationId xmlns:a16="http://schemas.microsoft.com/office/drawing/2014/main" id="{553EE002-6F6B-9F3D-51A0-CB9F83200A50}"/>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21031" r="19568" b="-2"/>
          <a:stretch/>
        </p:blipFill>
        <p:spPr>
          <a:xfrm>
            <a:off x="6096000" y="1"/>
            <a:ext cx="6102825" cy="6858000"/>
          </a:xfrm>
          <a:prstGeom prst="rect">
            <a:avLst/>
          </a:prstGeom>
        </p:spPr>
      </p:pic>
      <p:graphicFrame>
        <p:nvGraphicFramePr>
          <p:cNvPr id="17" name="Content Placeholder 6">
            <a:extLst>
              <a:ext uri="{FF2B5EF4-FFF2-40B4-BE49-F238E27FC236}">
                <a16:creationId xmlns:a16="http://schemas.microsoft.com/office/drawing/2014/main" id="{6314BA12-2F59-32B9-9B75-B2CDB22B39FB}"/>
              </a:ext>
            </a:extLst>
          </p:cNvPr>
          <p:cNvGraphicFramePr>
            <a:graphicFrameLocks noGrp="1"/>
          </p:cNvGraphicFramePr>
          <p:nvPr>
            <p:ph sz="half" idx="1"/>
            <p:extLst>
              <p:ext uri="{D42A27DB-BD31-4B8C-83A1-F6EECF244321}">
                <p14:modId xmlns:p14="http://schemas.microsoft.com/office/powerpoint/2010/main" val="1548811959"/>
              </p:ext>
            </p:extLst>
          </p:nvPr>
        </p:nvGraphicFramePr>
        <p:xfrm>
          <a:off x="494270" y="407773"/>
          <a:ext cx="5540769" cy="62895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857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tack of wooden blocks with words on them&#10;&#10;Description automatically generated">
            <a:extLst>
              <a:ext uri="{FF2B5EF4-FFF2-40B4-BE49-F238E27FC236}">
                <a16:creationId xmlns:a16="http://schemas.microsoft.com/office/drawing/2014/main" id="{553EE002-6F6B-9F3D-51A0-CB9F83200A50}"/>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21031" r="19568" b="-2"/>
          <a:stretch/>
        </p:blipFill>
        <p:spPr>
          <a:xfrm>
            <a:off x="6096000" y="1"/>
            <a:ext cx="6102825" cy="6857999"/>
          </a:xfrm>
          <a:prstGeom prst="rect">
            <a:avLst/>
          </a:prstGeom>
        </p:spPr>
      </p:pic>
      <p:graphicFrame>
        <p:nvGraphicFramePr>
          <p:cNvPr id="17" name="Content Placeholder 6">
            <a:extLst>
              <a:ext uri="{FF2B5EF4-FFF2-40B4-BE49-F238E27FC236}">
                <a16:creationId xmlns:a16="http://schemas.microsoft.com/office/drawing/2014/main" id="{6314BA12-2F59-32B9-9B75-B2CDB22B39FB}"/>
              </a:ext>
            </a:extLst>
          </p:cNvPr>
          <p:cNvGraphicFramePr>
            <a:graphicFrameLocks noGrp="1"/>
          </p:cNvGraphicFramePr>
          <p:nvPr>
            <p:ph sz="half" idx="1"/>
            <p:extLst>
              <p:ext uri="{D42A27DB-BD31-4B8C-83A1-F6EECF244321}">
                <p14:modId xmlns:p14="http://schemas.microsoft.com/office/powerpoint/2010/main" val="1764053037"/>
              </p:ext>
            </p:extLst>
          </p:nvPr>
        </p:nvGraphicFramePr>
        <p:xfrm>
          <a:off x="494270" y="407773"/>
          <a:ext cx="5540769" cy="62895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1829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descr="Stones balancing on a wood">
            <a:extLst>
              <a:ext uri="{FF2B5EF4-FFF2-40B4-BE49-F238E27FC236}">
                <a16:creationId xmlns:a16="http://schemas.microsoft.com/office/drawing/2014/main" id="{5C90F62C-AF39-04CC-46C1-4CF3C8968FF9}"/>
              </a:ext>
            </a:extLst>
          </p:cNvPr>
          <p:cNvPicPr>
            <a:picLocks noChangeAspect="1"/>
          </p:cNvPicPr>
          <p:nvPr/>
        </p:nvPicPr>
        <p:blipFill rotWithShape="1">
          <a:blip r:embed="rId3"/>
          <a:srcRect t="6624" r="-1" b="-1"/>
          <a:stretch/>
        </p:blipFill>
        <p:spPr>
          <a:xfrm>
            <a:off x="20" y="-3"/>
            <a:ext cx="12190087" cy="6857993"/>
          </a:xfrm>
          <a:prstGeom prst="rect">
            <a:avLst/>
          </a:prstGeom>
        </p:spPr>
      </p:pic>
      <p:sp>
        <p:nvSpPr>
          <p:cNvPr id="28" name="Rectangle 27">
            <a:extLst>
              <a:ext uri="{FF2B5EF4-FFF2-40B4-BE49-F238E27FC236}">
                <a16:creationId xmlns:a16="http://schemas.microsoft.com/office/drawing/2014/main" id="{A2DFBB36-5FE1-BFC5-6892-805B76D9B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4613651" cy="685800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B787E6-3E68-1EC4-8C21-45EE400EBD51}"/>
              </a:ext>
            </a:extLst>
          </p:cNvPr>
          <p:cNvSpPr>
            <a:spLocks noGrp="1"/>
          </p:cNvSpPr>
          <p:nvPr>
            <p:ph type="title"/>
          </p:nvPr>
        </p:nvSpPr>
        <p:spPr>
          <a:xfrm>
            <a:off x="533045" y="714621"/>
            <a:ext cx="8561527" cy="1435453"/>
          </a:xfrm>
        </p:spPr>
        <p:txBody>
          <a:bodyPr vert="horz" lIns="91440" tIns="45720" rIns="91440" bIns="45720" rtlCol="0" anchor="t">
            <a:normAutofit/>
          </a:bodyPr>
          <a:lstStyle/>
          <a:p>
            <a:r>
              <a:rPr lang="en-US" sz="3200" dirty="0" err="1">
                <a:solidFill>
                  <a:schemeClr val="tx1"/>
                </a:solidFill>
              </a:rPr>
              <a:t>ProQOL</a:t>
            </a:r>
            <a:r>
              <a:rPr lang="en-US" sz="3200" dirty="0">
                <a:solidFill>
                  <a:schemeClr val="tx1"/>
                </a:solidFill>
              </a:rPr>
              <a:t> - Professional Quality of Life Scale</a:t>
            </a:r>
            <a:br>
              <a:rPr lang="en-US" sz="3200" dirty="0">
                <a:solidFill>
                  <a:schemeClr val="tx1"/>
                </a:solidFill>
              </a:rPr>
            </a:br>
            <a:br>
              <a:rPr lang="en-US" sz="3200" dirty="0">
                <a:solidFill>
                  <a:schemeClr val="tx1"/>
                </a:solidFill>
              </a:rPr>
            </a:br>
            <a:r>
              <a:rPr lang="en-US" sz="2400" b="0" dirty="0">
                <a:solidFill>
                  <a:srgbClr val="00A9BF"/>
                </a:solidFill>
                <a:hlinkClick r:id="rId4">
                  <a:extLst>
                    <a:ext uri="{A12FA001-AC4F-418D-AE19-62706E023703}">
                      <ahyp:hlinkClr xmlns:ahyp="http://schemas.microsoft.com/office/drawing/2018/hyperlinkcolor" val="tx"/>
                    </a:ext>
                  </a:extLst>
                </a:hlinkClick>
              </a:rPr>
              <a:t>https://proqol.org/</a:t>
            </a:r>
            <a:r>
              <a:rPr lang="en-US" sz="2400" b="0" dirty="0">
                <a:solidFill>
                  <a:srgbClr val="00A9BF"/>
                </a:solidFill>
              </a:rPr>
              <a:t> </a:t>
            </a:r>
          </a:p>
        </p:txBody>
      </p:sp>
      <p:cxnSp>
        <p:nvCxnSpPr>
          <p:cNvPr id="29" name="Straight Connector 28">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6185" y="5181888"/>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50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72008-58D8-4E52-A726-C1D4E65901D7}"/>
              </a:ext>
            </a:extLst>
          </p:cNvPr>
          <p:cNvSpPr>
            <a:spLocks noGrp="1"/>
          </p:cNvSpPr>
          <p:nvPr>
            <p:ph type="title"/>
          </p:nvPr>
        </p:nvSpPr>
        <p:spPr>
          <a:xfrm>
            <a:off x="5755598" y="1138036"/>
            <a:ext cx="5598202" cy="1402470"/>
          </a:xfrm>
        </p:spPr>
        <p:txBody>
          <a:bodyPr vert="horz" lIns="91440" tIns="45720" rIns="91440" bIns="45720" rtlCol="0" anchor="t">
            <a:normAutofit/>
          </a:bodyPr>
          <a:lstStyle/>
          <a:p>
            <a:r>
              <a:rPr lang="en-US" kern="1200" dirty="0">
                <a:solidFill>
                  <a:schemeClr val="tx1"/>
                </a:solidFill>
                <a:latin typeface="+mj-lt"/>
                <a:ea typeface="+mj-ea"/>
                <a:cs typeface="+mj-cs"/>
              </a:rPr>
              <a:t>Vicarious</a:t>
            </a:r>
            <a:r>
              <a:rPr lang="en-US" sz="3200" kern="1200" dirty="0">
                <a:solidFill>
                  <a:schemeClr val="tx1"/>
                </a:solidFill>
                <a:latin typeface="+mj-lt"/>
                <a:ea typeface="+mj-ea"/>
                <a:cs typeface="+mj-cs"/>
              </a:rPr>
              <a:t> Trauma </a:t>
            </a:r>
          </a:p>
        </p:txBody>
      </p:sp>
      <p:pic>
        <p:nvPicPr>
          <p:cNvPr id="6" name="Picture 5" descr="Plant growing in a concrete crack">
            <a:extLst>
              <a:ext uri="{FF2B5EF4-FFF2-40B4-BE49-F238E27FC236}">
                <a16:creationId xmlns:a16="http://schemas.microsoft.com/office/drawing/2014/main" id="{01CC0131-D863-23B6-E2AB-37AB710BBAF9}"/>
              </a:ext>
            </a:extLst>
          </p:cNvPr>
          <p:cNvPicPr>
            <a:picLocks noChangeAspect="1"/>
          </p:cNvPicPr>
          <p:nvPr/>
        </p:nvPicPr>
        <p:blipFill rotWithShape="1">
          <a:blip r:embed="rId3"/>
          <a:srcRect l="14354" r="32987" b="-2"/>
          <a:stretch/>
        </p:blipFill>
        <p:spPr>
          <a:xfrm>
            <a:off x="771231" y="768626"/>
            <a:ext cx="4307219" cy="5459894"/>
          </a:xfrm>
          <a:prstGeom prst="rect">
            <a:avLst/>
          </a:prstGeom>
        </p:spPr>
      </p:pic>
      <p:cxnSp>
        <p:nvCxnSpPr>
          <p:cNvPr id="29" name="Straight Connector 2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9039832-7360-F9A5-5B00-71A63CB29D50}"/>
              </a:ext>
            </a:extLst>
          </p:cNvPr>
          <p:cNvSpPr txBox="1"/>
          <p:nvPr/>
        </p:nvSpPr>
        <p:spPr>
          <a:xfrm>
            <a:off x="5755598" y="2551176"/>
            <a:ext cx="5444382" cy="3591207"/>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2000"/>
              <a:t>Understanding what vicarious trauma is</a:t>
            </a:r>
          </a:p>
          <a:p>
            <a:pPr indent="-228600" defTabSz="914400">
              <a:lnSpc>
                <a:spcPct val="90000"/>
              </a:lnSpc>
              <a:spcAft>
                <a:spcPts val="600"/>
              </a:spcAft>
              <a:buFont typeface="Arial" panose="020B0604020202020204" pitchFamily="34" charset="0"/>
              <a:buChar char="•"/>
            </a:pPr>
            <a:endParaRPr lang="en-US" sz="2000"/>
          </a:p>
          <a:p>
            <a:pPr marL="285750" indent="-228600" defTabSz="914400">
              <a:lnSpc>
                <a:spcPct val="90000"/>
              </a:lnSpc>
              <a:spcAft>
                <a:spcPts val="600"/>
              </a:spcAft>
              <a:buFont typeface="Arial" panose="020B0604020202020204" pitchFamily="34" charset="0"/>
              <a:buChar char="•"/>
            </a:pPr>
            <a:r>
              <a:rPr lang="en-US" sz="2000"/>
              <a:t>Symptoms of vicarious trauma</a:t>
            </a:r>
            <a:endParaRPr lang="en-US" sz="2000" i="1"/>
          </a:p>
          <a:p>
            <a:pPr indent="-228600" defTabSz="914400">
              <a:lnSpc>
                <a:spcPct val="90000"/>
              </a:lnSpc>
              <a:spcAft>
                <a:spcPts val="600"/>
              </a:spcAft>
              <a:buFont typeface="Arial" panose="020B0604020202020204" pitchFamily="34" charset="0"/>
              <a:buChar char="•"/>
            </a:pPr>
            <a:endParaRPr lang="en-US" sz="2000"/>
          </a:p>
          <a:p>
            <a:pPr marL="285750" indent="-228600" defTabSz="914400">
              <a:lnSpc>
                <a:spcPct val="90000"/>
              </a:lnSpc>
              <a:spcAft>
                <a:spcPts val="600"/>
              </a:spcAft>
              <a:buFont typeface="Arial" panose="020B0604020202020204" pitchFamily="34" charset="0"/>
              <a:buChar char="•"/>
            </a:pPr>
            <a:r>
              <a:rPr lang="en-US" sz="2000"/>
              <a:t>How to look after yourself and others</a:t>
            </a:r>
          </a:p>
          <a:p>
            <a:pPr marL="285750" indent="-228600" defTabSz="914400">
              <a:lnSpc>
                <a:spcPct val="90000"/>
              </a:lnSpc>
              <a:spcAft>
                <a:spcPts val="600"/>
              </a:spcAft>
              <a:buFont typeface="Arial" panose="020B0604020202020204" pitchFamily="34" charset="0"/>
              <a:buChar char="•"/>
            </a:pPr>
            <a:endParaRPr lang="en-US" sz="2000"/>
          </a:p>
          <a:p>
            <a:pPr marL="285750" indent="-228600" defTabSz="914400">
              <a:lnSpc>
                <a:spcPct val="90000"/>
              </a:lnSpc>
              <a:spcAft>
                <a:spcPts val="600"/>
              </a:spcAft>
              <a:buFont typeface="Arial" panose="020B0604020202020204" pitchFamily="34" charset="0"/>
              <a:buChar char="•"/>
            </a:pPr>
            <a:r>
              <a:rPr lang="en-US" sz="2000"/>
              <a:t>Resources and links</a:t>
            </a:r>
            <a:endParaRPr lang="en-US" sz="2000" dirty="0"/>
          </a:p>
        </p:txBody>
      </p:sp>
    </p:spTree>
    <p:extLst>
      <p:ext uri="{BB962C8B-B14F-4D97-AF65-F5344CB8AC3E}">
        <p14:creationId xmlns:p14="http://schemas.microsoft.com/office/powerpoint/2010/main" val="43094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AE01F2-05ED-7617-CD57-E41C40D1C53A}"/>
              </a:ext>
            </a:extLst>
          </p:cNvPr>
          <p:cNvSpPr>
            <a:spLocks noGrp="1"/>
          </p:cNvSpPr>
          <p:nvPr>
            <p:ph type="title"/>
          </p:nvPr>
        </p:nvSpPr>
        <p:spPr>
          <a:xfrm>
            <a:off x="6697362" y="2772342"/>
            <a:ext cx="5224141" cy="2453069"/>
          </a:xfrm>
          <a:ln>
            <a:solidFill>
              <a:schemeClr val="accent1"/>
            </a:solidFill>
          </a:ln>
        </p:spPr>
        <p:txBody>
          <a:bodyPr>
            <a:normAutofit/>
          </a:bodyPr>
          <a:lstStyle/>
          <a:p>
            <a:pPr algn="ctr">
              <a:lnSpc>
                <a:spcPct val="100000"/>
              </a:lnSpc>
              <a:spcAft>
                <a:spcPts val="1200"/>
              </a:spcAft>
            </a:pPr>
            <a:r>
              <a:rPr lang="en-AU" sz="3200" dirty="0">
                <a:solidFill>
                  <a:srgbClr val="7030A0"/>
                </a:solidFill>
              </a:rPr>
              <a:t>Leanne Burrowes</a:t>
            </a:r>
            <a:br>
              <a:rPr lang="en-AU" sz="1600" dirty="0">
                <a:solidFill>
                  <a:srgbClr val="7030A0"/>
                </a:solidFill>
              </a:rPr>
            </a:br>
            <a:br>
              <a:rPr lang="en-AU" sz="1600" dirty="0">
                <a:solidFill>
                  <a:srgbClr val="7030A0"/>
                </a:solidFill>
              </a:rPr>
            </a:br>
            <a:r>
              <a:rPr lang="en-AU" sz="2800" dirty="0">
                <a:solidFill>
                  <a:schemeClr val="accent6">
                    <a:lumMod val="75000"/>
                  </a:schemeClr>
                </a:solidFill>
                <a:hlinkClick r:id="rId3">
                  <a:extLst>
                    <a:ext uri="{A12FA001-AC4F-418D-AE19-62706E023703}">
                      <ahyp:hlinkClr xmlns:ahyp="http://schemas.microsoft.com/office/drawing/2018/hyperlinkcolor" val="tx"/>
                    </a:ext>
                  </a:extLst>
                </a:hlinkClick>
              </a:rPr>
              <a:t>lburrowes@easec.com.au</a:t>
            </a:r>
            <a:br>
              <a:rPr lang="en-AU" sz="1600" dirty="0">
                <a:solidFill>
                  <a:schemeClr val="accent6">
                    <a:lumMod val="75000"/>
                  </a:schemeClr>
                </a:solidFill>
              </a:rPr>
            </a:br>
            <a:br>
              <a:rPr lang="en-AU" sz="1600" dirty="0"/>
            </a:br>
            <a:r>
              <a:rPr lang="en-AU" sz="3200" dirty="0">
                <a:solidFill>
                  <a:srgbClr val="7030A0"/>
                </a:solidFill>
              </a:rPr>
              <a:t>0499 599 177</a:t>
            </a:r>
          </a:p>
        </p:txBody>
      </p:sp>
      <p:sp>
        <p:nvSpPr>
          <p:cNvPr id="3" name="Content Placeholder 2">
            <a:extLst>
              <a:ext uri="{FF2B5EF4-FFF2-40B4-BE49-F238E27FC236}">
                <a16:creationId xmlns:a16="http://schemas.microsoft.com/office/drawing/2014/main" id="{CDDCF2CE-FF19-7189-9C6E-BA82B30D30C3}"/>
              </a:ext>
            </a:extLst>
          </p:cNvPr>
          <p:cNvSpPr txBox="1">
            <a:spLocks/>
          </p:cNvSpPr>
          <p:nvPr/>
        </p:nvSpPr>
        <p:spPr>
          <a:xfrm>
            <a:off x="6262817" y="420130"/>
            <a:ext cx="509219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p:sp>
        <p:nvSpPr>
          <p:cNvPr id="4" name="Content Placeholder 2">
            <a:extLst>
              <a:ext uri="{FF2B5EF4-FFF2-40B4-BE49-F238E27FC236}">
                <a16:creationId xmlns:a16="http://schemas.microsoft.com/office/drawing/2014/main" id="{B9FD5C17-1FF4-77F9-5063-9ABAF73AA792}"/>
              </a:ext>
            </a:extLst>
          </p:cNvPr>
          <p:cNvSpPr txBox="1">
            <a:spLocks/>
          </p:cNvSpPr>
          <p:nvPr/>
        </p:nvSpPr>
        <p:spPr>
          <a:xfrm>
            <a:off x="6242222" y="253061"/>
            <a:ext cx="5092194" cy="3067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Resources for support:</a:t>
            </a:r>
          </a:p>
          <a:p>
            <a:r>
              <a:rPr lang="en-US" sz="2000" dirty="0"/>
              <a:t>EAP services</a:t>
            </a:r>
          </a:p>
          <a:p>
            <a:r>
              <a:rPr lang="en-US" sz="2000" dirty="0"/>
              <a:t>GP, Psychologist</a:t>
            </a:r>
          </a:p>
          <a:p>
            <a:r>
              <a:rPr lang="en-US" sz="2000" dirty="0"/>
              <a:t>Lifeline 13 11 14</a:t>
            </a:r>
          </a:p>
          <a:p>
            <a:r>
              <a:rPr lang="en-US" sz="2000" dirty="0"/>
              <a:t>Beyond Blue 1300 22 46 36</a:t>
            </a:r>
          </a:p>
          <a:p>
            <a:endParaRPr lang="en-US" sz="2000" dirty="0"/>
          </a:p>
        </p:txBody>
      </p:sp>
    </p:spTree>
    <p:extLst>
      <p:ext uri="{BB962C8B-B14F-4D97-AF65-F5344CB8AC3E}">
        <p14:creationId xmlns:p14="http://schemas.microsoft.com/office/powerpoint/2010/main" val="234863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9FE5BB-3B31-4CB3-AE73-BB43083BF18C}"/>
              </a:ext>
            </a:extLst>
          </p:cNvPr>
          <p:cNvSpPr>
            <a:spLocks noGrp="1"/>
          </p:cNvSpPr>
          <p:nvPr>
            <p:ph type="title"/>
          </p:nvPr>
        </p:nvSpPr>
        <p:spPr/>
        <p:txBody>
          <a:bodyPr/>
          <a:lstStyle/>
          <a:p>
            <a:r>
              <a:rPr lang="en-AU" dirty="0"/>
              <a:t>Definitions</a:t>
            </a:r>
          </a:p>
        </p:txBody>
      </p:sp>
      <p:graphicFrame>
        <p:nvGraphicFramePr>
          <p:cNvPr id="6" name="Content Placeholder 5">
            <a:extLst>
              <a:ext uri="{FF2B5EF4-FFF2-40B4-BE49-F238E27FC236}">
                <a16:creationId xmlns:a16="http://schemas.microsoft.com/office/drawing/2014/main" id="{9FEB1462-CC4D-52DC-462B-1906B7D02276}"/>
              </a:ext>
            </a:extLst>
          </p:cNvPr>
          <p:cNvGraphicFramePr>
            <a:graphicFrameLocks noGrp="1"/>
          </p:cNvGraphicFramePr>
          <p:nvPr>
            <p:ph sz="half" idx="1"/>
            <p:extLst>
              <p:ext uri="{D42A27DB-BD31-4B8C-83A1-F6EECF244321}">
                <p14:modId xmlns:p14="http://schemas.microsoft.com/office/powerpoint/2010/main" val="3264015524"/>
              </p:ext>
            </p:extLst>
          </p:nvPr>
        </p:nvGraphicFramePr>
        <p:xfrm>
          <a:off x="2590800" y="1011980"/>
          <a:ext cx="6802582" cy="495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03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9FE5BB-3B31-4CB3-AE73-BB43083BF18C}"/>
              </a:ext>
            </a:extLst>
          </p:cNvPr>
          <p:cNvSpPr>
            <a:spLocks noGrp="1"/>
          </p:cNvSpPr>
          <p:nvPr>
            <p:ph type="title"/>
          </p:nvPr>
        </p:nvSpPr>
        <p:spPr>
          <a:xfrm>
            <a:off x="196059" y="1922091"/>
            <a:ext cx="3198306" cy="3592018"/>
          </a:xfrm>
        </p:spPr>
        <p:txBody>
          <a:bodyPr/>
          <a:lstStyle/>
          <a:p>
            <a:r>
              <a:rPr lang="en-AU" dirty="0"/>
              <a:t>Comparing Burnout, Vicarious Trauma, and Secondary Trauma</a:t>
            </a:r>
          </a:p>
        </p:txBody>
      </p:sp>
      <p:graphicFrame>
        <p:nvGraphicFramePr>
          <p:cNvPr id="7" name="Table 6">
            <a:extLst>
              <a:ext uri="{FF2B5EF4-FFF2-40B4-BE49-F238E27FC236}">
                <a16:creationId xmlns:a16="http://schemas.microsoft.com/office/drawing/2014/main" id="{1D2BE371-9965-071F-94C9-02A79A579047}"/>
              </a:ext>
            </a:extLst>
          </p:cNvPr>
          <p:cNvGraphicFramePr>
            <a:graphicFrameLocks noGrp="1"/>
          </p:cNvGraphicFramePr>
          <p:nvPr>
            <p:extLst>
              <p:ext uri="{D42A27DB-BD31-4B8C-83A1-F6EECF244321}">
                <p14:modId xmlns:p14="http://schemas.microsoft.com/office/powerpoint/2010/main" val="1769460918"/>
              </p:ext>
            </p:extLst>
          </p:nvPr>
        </p:nvGraphicFramePr>
        <p:xfrm>
          <a:off x="3754583" y="166255"/>
          <a:ext cx="7786253" cy="6579847"/>
        </p:xfrm>
        <a:graphic>
          <a:graphicData uri="http://schemas.openxmlformats.org/drawingml/2006/table">
            <a:tbl>
              <a:tblPr firstRow="1" firstCol="1" bandRow="1">
                <a:solidFill>
                  <a:schemeClr val="bg1">
                    <a:lumMod val="95000"/>
                  </a:schemeClr>
                </a:solidFill>
                <a:tableStyleId>{5C22544A-7EE6-4342-B048-85BDC9FD1C3A}</a:tableStyleId>
              </a:tblPr>
              <a:tblGrid>
                <a:gridCol w="2647473">
                  <a:extLst>
                    <a:ext uri="{9D8B030D-6E8A-4147-A177-3AD203B41FA5}">
                      <a16:colId xmlns:a16="http://schemas.microsoft.com/office/drawing/2014/main" val="1438374814"/>
                    </a:ext>
                  </a:extLst>
                </a:gridCol>
                <a:gridCol w="2555726">
                  <a:extLst>
                    <a:ext uri="{9D8B030D-6E8A-4147-A177-3AD203B41FA5}">
                      <a16:colId xmlns:a16="http://schemas.microsoft.com/office/drawing/2014/main" val="267599089"/>
                    </a:ext>
                  </a:extLst>
                </a:gridCol>
                <a:gridCol w="2583054">
                  <a:extLst>
                    <a:ext uri="{9D8B030D-6E8A-4147-A177-3AD203B41FA5}">
                      <a16:colId xmlns:a16="http://schemas.microsoft.com/office/drawing/2014/main" val="4129924665"/>
                    </a:ext>
                  </a:extLst>
                </a:gridCol>
              </a:tblGrid>
              <a:tr h="554798">
                <a:tc>
                  <a:txBody>
                    <a:bodyPr/>
                    <a:lstStyle/>
                    <a:p>
                      <a:pPr algn="ctr">
                        <a:lnSpc>
                          <a:spcPct val="107000"/>
                        </a:lnSpc>
                        <a:spcAft>
                          <a:spcPts val="800"/>
                        </a:spcAft>
                      </a:pPr>
                      <a:r>
                        <a:rPr lang="en-AU" sz="1600" b="1" kern="100" cap="none" spc="0" dirty="0">
                          <a:solidFill>
                            <a:schemeClr val="bg1"/>
                          </a:solidFill>
                          <a:effectLst/>
                        </a:rPr>
                        <a:t>Burnout</a:t>
                      </a:r>
                      <a:endParaRPr lang="en-AU" sz="1600" b="1"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nchor="ctr">
                    <a:lnL w="12700" cmpd="sng">
                      <a:noFill/>
                    </a:lnL>
                    <a:lnR w="12700" cap="flat" cmpd="sng" algn="ctr">
                      <a:solidFill>
                        <a:schemeClr val="bg1"/>
                      </a:solidFill>
                      <a:prstDash val="solid"/>
                      <a:round/>
                      <a:headEnd type="none" w="med" len="med"/>
                      <a:tailEnd type="none" w="med" len="med"/>
                    </a:lnR>
                    <a:lnT w="19050" cap="flat" cmpd="sng" algn="ctr">
                      <a:noFill/>
                      <a:prstDash val="solid"/>
                    </a:lnT>
                    <a:lnB w="38100" cmpd="sng">
                      <a:noFill/>
                    </a:lnB>
                    <a:solidFill>
                      <a:schemeClr val="accent2"/>
                    </a:solidFill>
                  </a:tcPr>
                </a:tc>
                <a:tc>
                  <a:txBody>
                    <a:bodyPr/>
                    <a:lstStyle/>
                    <a:p>
                      <a:pPr algn="ctr">
                        <a:lnSpc>
                          <a:spcPct val="107000"/>
                        </a:lnSpc>
                        <a:spcAft>
                          <a:spcPts val="800"/>
                        </a:spcAft>
                      </a:pPr>
                      <a:r>
                        <a:rPr lang="en-AU" sz="1600" b="1" kern="100" cap="none" spc="0" dirty="0">
                          <a:solidFill>
                            <a:schemeClr val="bg1"/>
                          </a:solidFill>
                          <a:effectLst/>
                        </a:rPr>
                        <a:t>Vicarious Trauma / Compassion Fatigue</a:t>
                      </a:r>
                      <a:endParaRPr lang="en-AU" sz="1600" b="1"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lnT>
                    <a:lnB w="38100" cmpd="sng">
                      <a:noFill/>
                    </a:lnB>
                    <a:solidFill>
                      <a:schemeClr val="accent2"/>
                    </a:solidFill>
                  </a:tcPr>
                </a:tc>
                <a:tc>
                  <a:txBody>
                    <a:bodyPr/>
                    <a:lstStyle/>
                    <a:p>
                      <a:pPr algn="ctr">
                        <a:lnSpc>
                          <a:spcPct val="107000"/>
                        </a:lnSpc>
                        <a:spcAft>
                          <a:spcPts val="800"/>
                        </a:spcAft>
                      </a:pPr>
                      <a:r>
                        <a:rPr lang="en-AU" sz="1600" b="1" kern="100" cap="none" spc="0" dirty="0">
                          <a:solidFill>
                            <a:schemeClr val="bg1"/>
                          </a:solidFill>
                          <a:effectLst/>
                        </a:rPr>
                        <a:t>Secondary Trauma / Indirect Trauma</a:t>
                      </a:r>
                      <a:endParaRPr lang="en-AU" sz="1600" b="1"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nchor="ctr">
                    <a:lnL w="12700" cap="flat" cmpd="sng" algn="ctr">
                      <a:solidFill>
                        <a:schemeClr val="bg1"/>
                      </a:solidFill>
                      <a:prstDash val="solid"/>
                      <a:round/>
                      <a:headEnd type="none" w="med" len="med"/>
                      <a:tailEnd type="none" w="med" len="med"/>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3079440027"/>
                  </a:ext>
                </a:extLst>
              </a:tr>
              <a:tr h="661486">
                <a:tc>
                  <a:txBody>
                    <a:bodyPr/>
                    <a:lstStyle/>
                    <a:p>
                      <a:pPr>
                        <a:lnSpc>
                          <a:spcPct val="107000"/>
                        </a:lnSpc>
                        <a:spcAft>
                          <a:spcPts val="800"/>
                        </a:spcAft>
                      </a:pPr>
                      <a:r>
                        <a:rPr lang="en-AU" sz="1300" b="0" kern="100" cap="none" spc="0" dirty="0">
                          <a:solidFill>
                            <a:schemeClr val="tx1"/>
                          </a:solidFill>
                          <a:effectLst/>
                        </a:rPr>
                        <a:t>Cumulative, usually over long period of time</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mpd="sng">
                      <a:noFill/>
                      <a:prstDash val="soli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dirty="0">
                          <a:solidFill>
                            <a:schemeClr val="tx1"/>
                          </a:solidFill>
                          <a:effectLst/>
                        </a:rPr>
                        <a:t>Cumulative with symptoms that are unique to each service provider</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a:solidFill>
                            <a:schemeClr val="tx1"/>
                          </a:solidFill>
                          <a:effectLst/>
                        </a:rPr>
                        <a:t>Immediate and mirrors client /patient trauma</a:t>
                      </a:r>
                      <a:endParaRPr lang="en-AU" sz="13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mpd="sng">
                      <a:noFill/>
                      <a:prstDash val="solid"/>
                    </a:lnR>
                    <a:lnT w="38100" cmpd="sng">
                      <a:noFill/>
                    </a:lnT>
                    <a:lnB w="12700" cap="flat" cmpd="sng" algn="ctr">
                      <a:solidFill>
                        <a:schemeClr val="bg1"/>
                      </a:solidFill>
                      <a:prstDash val="solid"/>
                      <a:round/>
                      <a:headEnd type="none" w="med" len="med"/>
                      <a:tailEnd type="none" w="med" len="med"/>
                    </a:lnB>
                    <a:solidFill>
                      <a:srgbClr val="F3EAF5"/>
                    </a:solidFill>
                  </a:tcPr>
                </a:tc>
                <a:extLst>
                  <a:ext uri="{0D108BD9-81ED-4DB2-BD59-A6C34878D82A}">
                    <a16:rowId xmlns:a16="http://schemas.microsoft.com/office/drawing/2014/main" val="1014346526"/>
                  </a:ext>
                </a:extLst>
              </a:tr>
              <a:tr h="294385">
                <a:tc>
                  <a:txBody>
                    <a:bodyPr/>
                    <a:lstStyle/>
                    <a:p>
                      <a:pPr>
                        <a:lnSpc>
                          <a:spcPct val="107000"/>
                        </a:lnSpc>
                        <a:spcAft>
                          <a:spcPts val="800"/>
                        </a:spcAft>
                      </a:pPr>
                      <a:r>
                        <a:rPr lang="en-AU" sz="1300" b="0" kern="100" cap="none" spc="0" dirty="0">
                          <a:solidFill>
                            <a:schemeClr val="tx1"/>
                          </a:solidFill>
                          <a:effectLst/>
                        </a:rPr>
                        <a:t>Predictable</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a:solidFill>
                            <a:schemeClr val="tx1"/>
                          </a:solidFill>
                          <a:effectLst/>
                        </a:rPr>
                        <a:t>Less predictable</a:t>
                      </a:r>
                      <a:endParaRPr lang="en-AU" sz="13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a:solidFill>
                            <a:schemeClr val="tx1"/>
                          </a:solidFill>
                          <a:effectLst/>
                        </a:rPr>
                        <a:t>Less predictable</a:t>
                      </a:r>
                      <a:endParaRPr lang="en-AU" sz="13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extLst>
                  <a:ext uri="{0D108BD9-81ED-4DB2-BD59-A6C34878D82A}">
                    <a16:rowId xmlns:a16="http://schemas.microsoft.com/office/drawing/2014/main" val="1702032565"/>
                  </a:ext>
                </a:extLst>
              </a:tr>
              <a:tr h="294385">
                <a:tc>
                  <a:txBody>
                    <a:bodyPr/>
                    <a:lstStyle/>
                    <a:p>
                      <a:pPr>
                        <a:lnSpc>
                          <a:spcPct val="107000"/>
                        </a:lnSpc>
                        <a:spcAft>
                          <a:spcPts val="800"/>
                        </a:spcAft>
                      </a:pPr>
                      <a:r>
                        <a:rPr lang="en-AU" sz="1300" b="0" kern="100" cap="none" spc="0" dirty="0">
                          <a:solidFill>
                            <a:schemeClr val="tx1"/>
                          </a:solidFill>
                          <a:effectLst/>
                        </a:rPr>
                        <a:t>Work dissatisfaction</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a:solidFill>
                            <a:schemeClr val="tx1"/>
                          </a:solidFill>
                          <a:effectLst/>
                        </a:rPr>
                        <a:t>Life dissatisfaction</a:t>
                      </a:r>
                      <a:endParaRPr lang="en-AU" sz="13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a:solidFill>
                            <a:schemeClr val="tx1"/>
                          </a:solidFill>
                          <a:effectLst/>
                        </a:rPr>
                        <a:t>Life dissatisfaction</a:t>
                      </a:r>
                      <a:endParaRPr lang="en-AU" sz="13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extLst>
                  <a:ext uri="{0D108BD9-81ED-4DB2-BD59-A6C34878D82A}">
                    <a16:rowId xmlns:a16="http://schemas.microsoft.com/office/drawing/2014/main" val="378919984"/>
                  </a:ext>
                </a:extLst>
              </a:tr>
              <a:tr h="477934">
                <a:tc>
                  <a:txBody>
                    <a:bodyPr/>
                    <a:lstStyle/>
                    <a:p>
                      <a:pPr>
                        <a:lnSpc>
                          <a:spcPct val="107000"/>
                        </a:lnSpc>
                        <a:spcAft>
                          <a:spcPts val="800"/>
                        </a:spcAft>
                      </a:pPr>
                      <a:r>
                        <a:rPr lang="en-AU" sz="1300" b="0" kern="100" cap="none" spc="0" dirty="0">
                          <a:solidFill>
                            <a:schemeClr val="tx1"/>
                          </a:solidFill>
                          <a:effectLst/>
                        </a:rPr>
                        <a:t>Evident in work environment</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dirty="0">
                          <a:solidFill>
                            <a:schemeClr val="tx1"/>
                          </a:solidFill>
                          <a:effectLst/>
                        </a:rPr>
                        <a:t>Permeates work and home</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a:solidFill>
                            <a:schemeClr val="tx1"/>
                          </a:solidFill>
                          <a:effectLst/>
                        </a:rPr>
                        <a:t>Permeates work and home</a:t>
                      </a:r>
                      <a:endParaRPr lang="en-AU" sz="13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extLst>
                  <a:ext uri="{0D108BD9-81ED-4DB2-BD59-A6C34878D82A}">
                    <a16:rowId xmlns:a16="http://schemas.microsoft.com/office/drawing/2014/main" val="1542994089"/>
                  </a:ext>
                </a:extLst>
              </a:tr>
              <a:tr h="845038">
                <a:tc>
                  <a:txBody>
                    <a:bodyPr/>
                    <a:lstStyle/>
                    <a:p>
                      <a:pPr>
                        <a:lnSpc>
                          <a:spcPct val="107000"/>
                        </a:lnSpc>
                        <a:spcAft>
                          <a:spcPts val="800"/>
                        </a:spcAft>
                      </a:pPr>
                      <a:r>
                        <a:rPr lang="en-AU" sz="1300" b="0" kern="100" cap="none" spc="0" dirty="0">
                          <a:solidFill>
                            <a:schemeClr val="tx1"/>
                          </a:solidFill>
                          <a:effectLst/>
                        </a:rPr>
                        <a:t>Related to work environment conditions</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dirty="0">
                          <a:solidFill>
                            <a:schemeClr val="tx1"/>
                          </a:solidFill>
                          <a:effectLst/>
                        </a:rPr>
                        <a:t>Related to empathic relationship with multiple client/patient’s trauma experiences</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a:solidFill>
                            <a:schemeClr val="tx1"/>
                          </a:solidFill>
                          <a:effectLst/>
                        </a:rPr>
                        <a:t>Related to empathic relationship with one client’s/patient’s trauma experience</a:t>
                      </a:r>
                      <a:endParaRPr lang="en-AU" sz="13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extLst>
                  <a:ext uri="{0D108BD9-81ED-4DB2-BD59-A6C34878D82A}">
                    <a16:rowId xmlns:a16="http://schemas.microsoft.com/office/drawing/2014/main" val="3092227672"/>
                  </a:ext>
                </a:extLst>
              </a:tr>
              <a:tr h="429423">
                <a:tc>
                  <a:txBody>
                    <a:bodyPr/>
                    <a:lstStyle/>
                    <a:p>
                      <a:pPr>
                        <a:lnSpc>
                          <a:spcPct val="107000"/>
                        </a:lnSpc>
                        <a:spcAft>
                          <a:spcPts val="800"/>
                        </a:spcAft>
                      </a:pPr>
                      <a:r>
                        <a:rPr lang="en-AU" sz="1300" b="0" kern="100" cap="none" spc="0" dirty="0">
                          <a:solidFill>
                            <a:schemeClr val="tx1"/>
                          </a:solidFill>
                          <a:effectLst/>
                        </a:rPr>
                        <a:t>Can lead to health problems</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dirty="0">
                          <a:solidFill>
                            <a:schemeClr val="tx1"/>
                          </a:solidFill>
                          <a:effectLst/>
                        </a:rPr>
                        <a:t>Can lead to health problems</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a:solidFill>
                            <a:schemeClr val="tx1"/>
                          </a:solidFill>
                          <a:effectLst/>
                        </a:rPr>
                        <a:t>Can lead to health problems</a:t>
                      </a:r>
                      <a:endParaRPr lang="en-AU" sz="13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extLst>
                  <a:ext uri="{0D108BD9-81ED-4DB2-BD59-A6C34878D82A}">
                    <a16:rowId xmlns:a16="http://schemas.microsoft.com/office/drawing/2014/main" val="2609662376"/>
                  </a:ext>
                </a:extLst>
              </a:tr>
              <a:tr h="294385">
                <a:tc>
                  <a:txBody>
                    <a:bodyPr/>
                    <a:lstStyle/>
                    <a:p>
                      <a:pPr>
                        <a:lnSpc>
                          <a:spcPct val="107000"/>
                        </a:lnSpc>
                        <a:spcAft>
                          <a:spcPts val="800"/>
                        </a:spcAft>
                      </a:pPr>
                      <a:r>
                        <a:rPr lang="en-AU" sz="1300" b="0" kern="100" cap="none" spc="0" dirty="0">
                          <a:solidFill>
                            <a:schemeClr val="tx1"/>
                          </a:solidFill>
                          <a:effectLst/>
                        </a:rPr>
                        <a:t>Feel under pressure</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dirty="0">
                          <a:solidFill>
                            <a:schemeClr val="tx1"/>
                          </a:solidFill>
                          <a:effectLst/>
                        </a:rPr>
                        <a:t>Feel out of control</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a:solidFill>
                            <a:schemeClr val="tx1"/>
                          </a:solidFill>
                          <a:effectLst/>
                        </a:rPr>
                        <a:t>Feel out of control</a:t>
                      </a:r>
                      <a:endParaRPr lang="en-AU" sz="13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extLst>
                  <a:ext uri="{0D108BD9-81ED-4DB2-BD59-A6C34878D82A}">
                    <a16:rowId xmlns:a16="http://schemas.microsoft.com/office/drawing/2014/main" val="2767783280"/>
                  </a:ext>
                </a:extLst>
              </a:tr>
              <a:tr h="661486">
                <a:tc>
                  <a:txBody>
                    <a:bodyPr/>
                    <a:lstStyle/>
                    <a:p>
                      <a:pPr>
                        <a:lnSpc>
                          <a:spcPct val="107000"/>
                        </a:lnSpc>
                        <a:spcAft>
                          <a:spcPts val="800"/>
                        </a:spcAft>
                      </a:pPr>
                      <a:r>
                        <a:rPr lang="en-AU" sz="1300" b="0" kern="100" cap="none" spc="0" dirty="0">
                          <a:solidFill>
                            <a:schemeClr val="tx1"/>
                          </a:solidFill>
                          <a:effectLst/>
                        </a:rPr>
                        <a:t>Lack of motivation and/or energy</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dirty="0">
                          <a:solidFill>
                            <a:schemeClr val="tx1"/>
                          </a:solidFill>
                          <a:effectLst/>
                        </a:rPr>
                        <a:t>Symptoms of post-traumatic stress disorder</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dirty="0">
                          <a:solidFill>
                            <a:schemeClr val="tx1"/>
                          </a:solidFill>
                          <a:effectLst/>
                        </a:rPr>
                        <a:t>Symptoms of post-traumatic stress disorder similar to client/patient</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extLst>
                  <a:ext uri="{0D108BD9-81ED-4DB2-BD59-A6C34878D82A}">
                    <a16:rowId xmlns:a16="http://schemas.microsoft.com/office/drawing/2014/main" val="3177101781"/>
                  </a:ext>
                </a:extLst>
              </a:tr>
              <a:tr h="661486">
                <a:tc>
                  <a:txBody>
                    <a:bodyPr/>
                    <a:lstStyle/>
                    <a:p>
                      <a:pPr>
                        <a:lnSpc>
                          <a:spcPct val="107000"/>
                        </a:lnSpc>
                        <a:spcAft>
                          <a:spcPts val="800"/>
                        </a:spcAft>
                      </a:pPr>
                      <a:r>
                        <a:rPr lang="en-AU" sz="1300" b="0" kern="100" cap="none" spc="0" dirty="0">
                          <a:solidFill>
                            <a:schemeClr val="tx1"/>
                          </a:solidFill>
                          <a:effectLst/>
                        </a:rPr>
                        <a:t>No evidence of triggers</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dirty="0">
                          <a:solidFill>
                            <a:schemeClr val="tx1"/>
                          </a:solidFill>
                          <a:effectLst/>
                        </a:rPr>
                        <a:t>May have triggers that are unique to practitioner</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tc>
                  <a:txBody>
                    <a:bodyPr/>
                    <a:lstStyle/>
                    <a:p>
                      <a:pPr>
                        <a:lnSpc>
                          <a:spcPct val="107000"/>
                        </a:lnSpc>
                        <a:spcAft>
                          <a:spcPts val="800"/>
                        </a:spcAft>
                      </a:pPr>
                      <a:r>
                        <a:rPr lang="en-AU" sz="1300" b="0" kern="100" cap="none" spc="0" dirty="0">
                          <a:solidFill>
                            <a:schemeClr val="tx1"/>
                          </a:solidFill>
                          <a:effectLst/>
                        </a:rPr>
                        <a:t>Often have triggers that are similar to the client’s/patient’s triggers</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EAF5"/>
                    </a:solidFill>
                  </a:tcPr>
                </a:tc>
                <a:extLst>
                  <a:ext uri="{0D108BD9-81ED-4DB2-BD59-A6C34878D82A}">
                    <a16:rowId xmlns:a16="http://schemas.microsoft.com/office/drawing/2014/main" val="2723084815"/>
                  </a:ext>
                </a:extLst>
              </a:tr>
              <a:tr h="1212139">
                <a:tc>
                  <a:txBody>
                    <a:bodyPr/>
                    <a:lstStyle/>
                    <a:p>
                      <a:pPr>
                        <a:lnSpc>
                          <a:spcPct val="107000"/>
                        </a:lnSpc>
                        <a:spcAft>
                          <a:spcPts val="800"/>
                        </a:spcAft>
                      </a:pPr>
                      <a:r>
                        <a:rPr lang="en-AU" sz="1300" b="0" kern="100" cap="none" spc="0" dirty="0">
                          <a:solidFill>
                            <a:schemeClr val="tx1"/>
                          </a:solidFill>
                          <a:effectLst/>
                        </a:rPr>
                        <a:t>Remedy is time taken away from work (vacation, stress leave) to recharge or positive change in work environment (this might mean a new job)</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solidFill>
                      <a:srgbClr val="F3EAF5"/>
                    </a:solidFill>
                  </a:tcPr>
                </a:tc>
                <a:tc>
                  <a:txBody>
                    <a:bodyPr/>
                    <a:lstStyle/>
                    <a:p>
                      <a:pPr>
                        <a:lnSpc>
                          <a:spcPct val="107000"/>
                        </a:lnSpc>
                        <a:spcAft>
                          <a:spcPts val="800"/>
                        </a:spcAft>
                      </a:pPr>
                      <a:r>
                        <a:rPr lang="en-AU" sz="1300" b="0" kern="100" cap="none" spc="0">
                          <a:solidFill>
                            <a:schemeClr val="tx1"/>
                          </a:solidFill>
                          <a:effectLst/>
                        </a:rPr>
                        <a:t>Remedy is treatment of self, similar to trauma treatment</a:t>
                      </a:r>
                      <a:endParaRPr lang="en-AU" sz="13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solidFill>
                      <a:srgbClr val="F3EAF5"/>
                    </a:solidFill>
                  </a:tcPr>
                </a:tc>
                <a:tc>
                  <a:txBody>
                    <a:bodyPr/>
                    <a:lstStyle/>
                    <a:p>
                      <a:pPr>
                        <a:lnSpc>
                          <a:spcPct val="107000"/>
                        </a:lnSpc>
                        <a:spcAft>
                          <a:spcPts val="800"/>
                        </a:spcAft>
                      </a:pPr>
                      <a:r>
                        <a:rPr lang="en-AU" sz="1300" b="0" kern="100" cap="none" spc="0" dirty="0">
                          <a:solidFill>
                            <a:schemeClr val="tx1"/>
                          </a:solidFill>
                          <a:effectLst/>
                        </a:rPr>
                        <a:t>Remedy is treatment of self, similar to trauma treatment</a:t>
                      </a:r>
                      <a:endParaRPr lang="en-AU" sz="1300" b="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0" marR="27890" marT="71371" marB="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solidFill>
                      <a:srgbClr val="F3EAF5"/>
                    </a:solidFill>
                  </a:tcPr>
                </a:tc>
                <a:extLst>
                  <a:ext uri="{0D108BD9-81ED-4DB2-BD59-A6C34878D82A}">
                    <a16:rowId xmlns:a16="http://schemas.microsoft.com/office/drawing/2014/main" val="369531951"/>
                  </a:ext>
                </a:extLst>
              </a:tr>
            </a:tbl>
          </a:graphicData>
        </a:graphic>
      </p:graphicFrame>
    </p:spTree>
    <p:extLst>
      <p:ext uri="{BB962C8B-B14F-4D97-AF65-F5344CB8AC3E}">
        <p14:creationId xmlns:p14="http://schemas.microsoft.com/office/powerpoint/2010/main" val="152526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1C3CEC-068C-373A-2739-CCBE9ABE3006}"/>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sz="4000" kern="1200" dirty="0">
                <a:solidFill>
                  <a:schemeClr val="tx1"/>
                </a:solidFill>
                <a:latin typeface="+mj-lt"/>
                <a:ea typeface="+mj-ea"/>
                <a:cs typeface="+mj-cs"/>
              </a:rPr>
              <a:t>Biology of Stress and Trauma</a:t>
            </a:r>
          </a:p>
        </p:txBody>
      </p:sp>
      <p:sp>
        <p:nvSpPr>
          <p:cNvPr id="4" name="Content Placeholder 2">
            <a:extLst>
              <a:ext uri="{FF2B5EF4-FFF2-40B4-BE49-F238E27FC236}">
                <a16:creationId xmlns:a16="http://schemas.microsoft.com/office/drawing/2014/main" id="{C53134AD-B148-891A-BC95-43D8F8300611}"/>
              </a:ext>
            </a:extLst>
          </p:cNvPr>
          <p:cNvSpPr>
            <a:spLocks noGrp="1"/>
          </p:cNvSpPr>
          <p:nvPr>
            <p:ph sz="half" idx="1"/>
          </p:nvPr>
        </p:nvSpPr>
        <p:spPr>
          <a:xfrm>
            <a:off x="838201" y="1825625"/>
            <a:ext cx="5092194" cy="4351338"/>
          </a:xfrm>
        </p:spPr>
        <p:txBody>
          <a:bodyPr vert="horz" lIns="91440" tIns="45720" rIns="91440" bIns="45720" rtlCol="0">
            <a:normAutofit/>
          </a:bodyPr>
          <a:lstStyle/>
          <a:p>
            <a:pPr marL="0" indent="0">
              <a:buNone/>
            </a:pPr>
            <a:endParaRPr lang="en-US" sz="1000" dirty="0"/>
          </a:p>
          <a:p>
            <a:pPr marL="0" indent="0">
              <a:buNone/>
            </a:pPr>
            <a:r>
              <a:rPr lang="en-US" sz="2400" dirty="0"/>
              <a:t>Role of the </a:t>
            </a:r>
            <a:r>
              <a:rPr lang="en-US" sz="2400" b="1" dirty="0"/>
              <a:t>Autonomic Nervous System (ANS)</a:t>
            </a:r>
          </a:p>
          <a:p>
            <a:r>
              <a:rPr lang="en-US" sz="2000" dirty="0"/>
              <a:t>Sympathetic Nervous System (</a:t>
            </a:r>
            <a:r>
              <a:rPr lang="en-US" sz="2000" b="1" dirty="0"/>
              <a:t>SNS</a:t>
            </a:r>
            <a:r>
              <a:rPr lang="en-US" sz="2000" dirty="0"/>
              <a:t>) – activates under conditions of stress</a:t>
            </a:r>
          </a:p>
          <a:p>
            <a:r>
              <a:rPr lang="en-US" sz="2000" dirty="0"/>
              <a:t>Parasympathetic Nervous System (</a:t>
            </a:r>
            <a:r>
              <a:rPr lang="en-US" sz="2000" b="1" dirty="0"/>
              <a:t>PNS</a:t>
            </a:r>
            <a:r>
              <a:rPr lang="en-US" sz="2000" dirty="0"/>
              <a:t>) – activated during rest and relaxation</a:t>
            </a:r>
          </a:p>
        </p:txBody>
      </p:sp>
      <p:sp>
        <p:nvSpPr>
          <p:cNvPr id="24" name="Oval 2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descr="A purple brain with glowing lights&#10;&#10;Description automatically generated">
            <a:extLst>
              <a:ext uri="{FF2B5EF4-FFF2-40B4-BE49-F238E27FC236}">
                <a16:creationId xmlns:a16="http://schemas.microsoft.com/office/drawing/2014/main" id="{F35A8530-B4D8-19D2-B0F2-76461E639290}"/>
              </a:ext>
            </a:extLst>
          </p:cNvPr>
          <p:cNvPicPr>
            <a:picLocks noChangeAspect="1"/>
          </p:cNvPicPr>
          <p:nvPr/>
        </p:nvPicPr>
        <p:blipFill rotWithShape="1">
          <a:blip r:embed="rId3">
            <a:extLst>
              <a:ext uri="{28A0092B-C50C-407E-A947-70E740481C1C}">
                <a14:useLocalDpi xmlns:a14="http://schemas.microsoft.com/office/drawing/2010/main" val="0"/>
              </a:ext>
            </a:extLst>
          </a:blip>
          <a:srcRect l="18332" r="12324" b="-1"/>
          <a:stretch/>
        </p:blipFill>
        <p:spPr>
          <a:xfrm>
            <a:off x="7966760" y="2741774"/>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6" name="Arc 2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A close-up of a nerve cell&#10;&#10;Description automatically generated">
            <a:extLst>
              <a:ext uri="{FF2B5EF4-FFF2-40B4-BE49-F238E27FC236}">
                <a16:creationId xmlns:a16="http://schemas.microsoft.com/office/drawing/2014/main" id="{3CABCD8B-F2EB-65F8-12D6-4DFF0C4D7280}"/>
              </a:ext>
            </a:extLst>
          </p:cNvPr>
          <p:cNvPicPr>
            <a:picLocks noChangeAspect="1"/>
          </p:cNvPicPr>
          <p:nvPr/>
        </p:nvPicPr>
        <p:blipFill rotWithShape="1">
          <a:blip r:embed="rId4">
            <a:extLst>
              <a:ext uri="{28A0092B-C50C-407E-A947-70E740481C1C}">
                <a14:useLocalDpi xmlns:a14="http://schemas.microsoft.com/office/drawing/2010/main" val="0"/>
              </a:ext>
            </a:extLst>
          </a:blip>
          <a:srcRect l="17217" r="16967"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026" name="Picture 2" descr="A picture containing text, toy, doll, clipart&#10;&#10;Description automatically generated">
            <a:extLst>
              <a:ext uri="{FF2B5EF4-FFF2-40B4-BE49-F238E27FC236}">
                <a16:creationId xmlns:a16="http://schemas.microsoft.com/office/drawing/2014/main" id="{392A2F5E-3269-5858-D2DC-D5E6B3957F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2058" y="4435962"/>
            <a:ext cx="2743970" cy="208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63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Isosceles Triangle 2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64DB088-A52D-66DC-46BB-0728A367DD10}"/>
              </a:ext>
            </a:extLst>
          </p:cNvPr>
          <p:cNvPicPr>
            <a:picLocks noChangeAspect="1"/>
          </p:cNvPicPr>
          <p:nvPr/>
        </p:nvPicPr>
        <p:blipFill>
          <a:blip r:embed="rId3"/>
          <a:stretch>
            <a:fillRect/>
          </a:stretch>
        </p:blipFill>
        <p:spPr>
          <a:xfrm>
            <a:off x="2266015" y="643467"/>
            <a:ext cx="7635086" cy="5571065"/>
          </a:xfrm>
          <a:prstGeom prst="rect">
            <a:avLst/>
          </a:prstGeom>
          <a:ln>
            <a:noFill/>
          </a:ln>
        </p:spPr>
      </p:pic>
      <p:sp>
        <p:nvSpPr>
          <p:cNvPr id="31" name="Isosceles Triangle 3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00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Isosceles Triangle 5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26D543E-BA2B-0479-2F63-8F810CA369E3}"/>
              </a:ext>
            </a:extLst>
          </p:cNvPr>
          <p:cNvPicPr>
            <a:picLocks noChangeAspect="1"/>
          </p:cNvPicPr>
          <p:nvPr/>
        </p:nvPicPr>
        <p:blipFill rotWithShape="1">
          <a:blip r:embed="rId3"/>
          <a:srcRect t="11963" r="1" b="19204"/>
          <a:stretch/>
        </p:blipFill>
        <p:spPr>
          <a:xfrm>
            <a:off x="2049243" y="643467"/>
            <a:ext cx="8093514" cy="5571065"/>
          </a:xfrm>
          <a:prstGeom prst="rect">
            <a:avLst/>
          </a:prstGeom>
          <a:ln>
            <a:noFill/>
          </a:ln>
        </p:spPr>
      </p:pic>
      <p:sp>
        <p:nvSpPr>
          <p:cNvPr id="62" name="Isosceles Triangle 6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0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72008-58D8-4E52-A726-C1D4E65901D7}"/>
              </a:ext>
            </a:extLst>
          </p:cNvPr>
          <p:cNvSpPr>
            <a:spLocks noGrp="1"/>
          </p:cNvSpPr>
          <p:nvPr>
            <p:ph type="title"/>
          </p:nvPr>
        </p:nvSpPr>
        <p:spPr>
          <a:xfrm>
            <a:off x="761840" y="1138265"/>
            <a:ext cx="4544762" cy="1401183"/>
          </a:xfrm>
        </p:spPr>
        <p:txBody>
          <a:bodyPr vert="horz" lIns="91440" tIns="45720" rIns="91440" bIns="45720" rtlCol="0" anchor="t">
            <a:normAutofit/>
          </a:bodyPr>
          <a:lstStyle/>
          <a:p>
            <a:r>
              <a:rPr lang="en-US" sz="3200" kern="1200" dirty="0">
                <a:solidFill>
                  <a:schemeClr val="tx1"/>
                </a:solidFill>
                <a:latin typeface="+mj-lt"/>
                <a:ea typeface="+mj-ea"/>
                <a:cs typeface="+mj-cs"/>
              </a:rPr>
              <a:t>Signs and symptoms of stress</a:t>
            </a:r>
          </a:p>
        </p:txBody>
      </p:sp>
      <p:cxnSp>
        <p:nvCxnSpPr>
          <p:cNvPr id="77" name="Straight Connector 7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A9CFC50-39A2-5EA7-5412-1D26F660099A}"/>
              </a:ext>
            </a:extLst>
          </p:cNvPr>
          <p:cNvSpPr>
            <a:spLocks noGrp="1"/>
          </p:cNvSpPr>
          <p:nvPr>
            <p:ph sz="half" idx="1"/>
          </p:nvPr>
        </p:nvSpPr>
        <p:spPr>
          <a:xfrm>
            <a:off x="281535" y="2806566"/>
            <a:ext cx="3355641" cy="2809743"/>
          </a:xfrm>
        </p:spPr>
        <p:txBody>
          <a:bodyPr vert="horz" lIns="91440" tIns="45720" rIns="91440" bIns="45720" rtlCol="0">
            <a:normAutofit/>
          </a:bodyPr>
          <a:lstStyle/>
          <a:p>
            <a:r>
              <a:rPr lang="en-US" sz="1600" dirty="0"/>
              <a:t>Heart problems</a:t>
            </a:r>
          </a:p>
          <a:p>
            <a:r>
              <a:rPr lang="en-US" sz="1600" dirty="0"/>
              <a:t>Anxiety, irritability</a:t>
            </a:r>
          </a:p>
          <a:p>
            <a:r>
              <a:rPr lang="en-US" sz="1600" dirty="0"/>
              <a:t>Headaches</a:t>
            </a:r>
          </a:p>
          <a:p>
            <a:r>
              <a:rPr lang="en-US" sz="1600" dirty="0"/>
              <a:t>Eating issues</a:t>
            </a:r>
          </a:p>
          <a:p>
            <a:r>
              <a:rPr lang="en-US" sz="1600" dirty="0"/>
              <a:t>Lethargy </a:t>
            </a:r>
          </a:p>
          <a:p>
            <a:r>
              <a:rPr lang="en-US" sz="1600" dirty="0"/>
              <a:t>Infections / immune system issues</a:t>
            </a:r>
          </a:p>
          <a:p>
            <a:r>
              <a:rPr lang="en-US" sz="1600" dirty="0"/>
              <a:t>High blood pressure</a:t>
            </a:r>
          </a:p>
        </p:txBody>
      </p:sp>
      <p:pic>
        <p:nvPicPr>
          <p:cNvPr id="3" name="Picture 2" descr="A person sitting on the floor&#10;&#10;Description automatically generated">
            <a:extLst>
              <a:ext uri="{FF2B5EF4-FFF2-40B4-BE49-F238E27FC236}">
                <a16:creationId xmlns:a16="http://schemas.microsoft.com/office/drawing/2014/main" id="{07B2CC49-F9CF-6E0B-245D-36933ED8A06C}"/>
              </a:ext>
            </a:extLst>
          </p:cNvPr>
          <p:cNvPicPr>
            <a:picLocks noChangeAspect="1"/>
          </p:cNvPicPr>
          <p:nvPr/>
        </p:nvPicPr>
        <p:blipFill rotWithShape="1">
          <a:blip r:embed="rId3">
            <a:extLst>
              <a:ext uri="{28A0092B-C50C-407E-A947-70E740481C1C}">
                <a14:useLocalDpi xmlns:a14="http://schemas.microsoft.com/office/drawing/2010/main" val="0"/>
              </a:ext>
            </a:extLst>
          </a:blip>
          <a:srcRect l="24883" r="12990" b="-1"/>
          <a:stretch/>
        </p:blipFill>
        <p:spPr>
          <a:xfrm>
            <a:off x="7419685" y="770952"/>
            <a:ext cx="4128372" cy="5316095"/>
          </a:xfrm>
          <a:prstGeom prst="rect">
            <a:avLst/>
          </a:prstGeom>
        </p:spPr>
      </p:pic>
      <p:sp>
        <p:nvSpPr>
          <p:cNvPr id="5" name="Content Placeholder 2">
            <a:extLst>
              <a:ext uri="{FF2B5EF4-FFF2-40B4-BE49-F238E27FC236}">
                <a16:creationId xmlns:a16="http://schemas.microsoft.com/office/drawing/2014/main" id="{10A82A15-73A9-5B08-2731-373FE804E4D8}"/>
              </a:ext>
            </a:extLst>
          </p:cNvPr>
          <p:cNvSpPr txBox="1">
            <a:spLocks/>
          </p:cNvSpPr>
          <p:nvPr/>
        </p:nvSpPr>
        <p:spPr>
          <a:xfrm>
            <a:off x="3755785" y="2806565"/>
            <a:ext cx="3545290" cy="2809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Nervous tics</a:t>
            </a:r>
          </a:p>
          <a:p>
            <a:r>
              <a:rPr lang="en-US" sz="1600" dirty="0"/>
              <a:t>Sleep disorders</a:t>
            </a:r>
          </a:p>
          <a:p>
            <a:r>
              <a:rPr lang="en-US" sz="1600" dirty="0"/>
              <a:t>Depression</a:t>
            </a:r>
          </a:p>
          <a:p>
            <a:r>
              <a:rPr lang="en-US" sz="1600" dirty="0"/>
              <a:t>Poor self esteem</a:t>
            </a:r>
          </a:p>
          <a:p>
            <a:r>
              <a:rPr lang="en-US" sz="1600" dirty="0"/>
              <a:t>Bowel problems</a:t>
            </a:r>
          </a:p>
          <a:p>
            <a:r>
              <a:rPr lang="en-US" sz="1600" dirty="0"/>
              <a:t>Jaw pain, dental issues</a:t>
            </a:r>
          </a:p>
          <a:p>
            <a:r>
              <a:rPr lang="en-US" sz="1600" dirty="0"/>
              <a:t>Aches and pains</a:t>
            </a:r>
          </a:p>
        </p:txBody>
      </p:sp>
    </p:spTree>
    <p:extLst>
      <p:ext uri="{BB962C8B-B14F-4D97-AF65-F5344CB8AC3E}">
        <p14:creationId xmlns:p14="http://schemas.microsoft.com/office/powerpoint/2010/main" val="45612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Title 2">
            <a:extLst>
              <a:ext uri="{FF2B5EF4-FFF2-40B4-BE49-F238E27FC236}">
                <a16:creationId xmlns:a16="http://schemas.microsoft.com/office/drawing/2014/main" id="{D29FE5BB-3B31-4CB3-AE73-BB43083BF18C}"/>
              </a:ext>
            </a:extLst>
          </p:cNvPr>
          <p:cNvSpPr>
            <a:spLocks noGrp="1"/>
          </p:cNvSpPr>
          <p:nvPr>
            <p:ph type="title"/>
          </p:nvPr>
        </p:nvSpPr>
        <p:spPr>
          <a:xfrm>
            <a:off x="196059" y="1922091"/>
            <a:ext cx="2788097" cy="3592018"/>
          </a:xfrm>
        </p:spPr>
        <p:txBody>
          <a:bodyPr/>
          <a:lstStyle/>
          <a:p>
            <a:r>
              <a:rPr lang="en-GB" dirty="0"/>
              <a:t>Behaviours and/or emotions signalling stress</a:t>
            </a:r>
            <a:endParaRPr lang="en-AU" dirty="0"/>
          </a:p>
        </p:txBody>
      </p:sp>
      <p:sp>
        <p:nvSpPr>
          <p:cNvPr id="4" name="TextBox 3">
            <a:extLst>
              <a:ext uri="{FF2B5EF4-FFF2-40B4-BE49-F238E27FC236}">
                <a16:creationId xmlns:a16="http://schemas.microsoft.com/office/drawing/2014/main" id="{C856C630-2811-CBAB-A722-72B753DABD5D}"/>
              </a:ext>
            </a:extLst>
          </p:cNvPr>
          <p:cNvSpPr txBox="1"/>
          <p:nvPr/>
        </p:nvSpPr>
        <p:spPr>
          <a:xfrm>
            <a:off x="2759718" y="674204"/>
            <a:ext cx="4457597" cy="5625194"/>
          </a:xfrm>
          <a:prstGeom prst="rect">
            <a:avLst/>
          </a:prstGeom>
          <a:noFill/>
        </p:spPr>
        <p:txBody>
          <a:bodyPr wrap="square" rtlCol="0">
            <a:spAutoFit/>
          </a:bodyPr>
          <a:lstStyle/>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Difficulty managing emotions</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Not feeling ok about self</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Relationship problems</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Social withdrawal</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Irritable, moody</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Difficulty problem solving</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Unclear boundaries – home/work</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Loss of meaning/ value of life</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Feeling powerless</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Taking on too much responsibility</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Staying at work long hours, taking work home</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Trying to control the lives of others</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Accident prone</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Addictive behaviours</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Hyperarousal / hypervigilance</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Avoidance of strong emotions</a:t>
            </a:r>
            <a:endParaRPr lang="en-AU" sz="1600" dirty="0">
              <a:latin typeface="Arial" panose="020B0604020202020204" pitchFamily="34" charset="0"/>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latin typeface="Century Gothic" panose="020B0502020202020204" pitchFamily="34" charset="0"/>
              </a:rPr>
              <a:t>Emotional volatility</a:t>
            </a:r>
            <a:endParaRPr lang="en-AU" sz="1600" dirty="0">
              <a:latin typeface="Arial" panose="020B0604020202020204" pitchFamily="34" charset="0"/>
            </a:endParaRPr>
          </a:p>
          <a:p>
            <a:pPr marL="285750" indent="-285750" fontAlgn="t">
              <a:lnSpc>
                <a:spcPct val="107000"/>
              </a:lnSpc>
              <a:buSzPts val="1400"/>
              <a:buFont typeface="Arial" panose="020B0604020202020204" pitchFamily="34" charset="0"/>
              <a:buChar char="•"/>
            </a:pPr>
            <a:r>
              <a:rPr lang="en-AU" sz="1600" b="0" i="0" u="none" strike="noStrike" kern="100" dirty="0">
                <a:solidFill>
                  <a:srgbClr val="282A43"/>
                </a:solidFill>
                <a:effectLst/>
              </a:rPr>
              <a:t>Silencing responses, e.g., using humour to change/minimise a subject, fake listening</a:t>
            </a:r>
            <a:endParaRPr lang="en-AU" sz="1600" dirty="0"/>
          </a:p>
        </p:txBody>
      </p:sp>
      <p:sp>
        <p:nvSpPr>
          <p:cNvPr id="5" name="TextBox 4">
            <a:extLst>
              <a:ext uri="{FF2B5EF4-FFF2-40B4-BE49-F238E27FC236}">
                <a16:creationId xmlns:a16="http://schemas.microsoft.com/office/drawing/2014/main" id="{E5E29915-9A23-1B76-B111-C2CB3BEE02CF}"/>
              </a:ext>
            </a:extLst>
          </p:cNvPr>
          <p:cNvSpPr txBox="1"/>
          <p:nvPr/>
        </p:nvSpPr>
        <p:spPr>
          <a:xfrm>
            <a:off x="7048256" y="674204"/>
            <a:ext cx="4233637" cy="5638723"/>
          </a:xfrm>
          <a:prstGeom prst="rect">
            <a:avLst/>
          </a:prstGeom>
          <a:noFill/>
        </p:spPr>
        <p:txBody>
          <a:bodyPr wrap="square" rtlCol="0">
            <a:spAutoFit/>
          </a:bodyPr>
          <a:lstStyle/>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rPr>
              <a:t>Fear</a:t>
            </a: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rPr>
              <a:t>Not being about to focus or losing focus easily</a:t>
            </a:r>
            <a:endParaRPr lang="en-AU" sz="1600" dirty="0"/>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rPr>
              <a:t>Triggers (connected to client/patient trauma)</a:t>
            </a:r>
            <a:endParaRPr lang="en-AU" sz="1600" dirty="0"/>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rPr>
              <a:t>Repeated thoughts or images of the traumatic event</a:t>
            </a:r>
            <a:endParaRPr lang="en-AU" sz="1600" dirty="0"/>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rPr>
              <a:t>Impulsivity</a:t>
            </a:r>
            <a:endParaRPr lang="en-AU" sz="1600" dirty="0"/>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rPr>
              <a:t>Feeling numb</a:t>
            </a:r>
            <a:endParaRPr lang="en-AU" sz="1600" dirty="0"/>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rPr>
              <a:t>Sensitivity to violence</a:t>
            </a:r>
            <a:endParaRPr lang="en-AU" sz="1600" dirty="0"/>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rPr>
              <a:t>Decrease in pleasurable activities</a:t>
            </a:r>
            <a:endParaRPr lang="en-AU" sz="1600" dirty="0"/>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rPr>
              <a:t>Redirection of conversations that create distress</a:t>
            </a:r>
            <a:endParaRPr lang="en-AU" sz="1600" dirty="0"/>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rPr>
              <a:t>Feeling disconnected from work/home or relationships</a:t>
            </a:r>
            <a:endParaRPr lang="en-AU" sz="1600" dirty="0"/>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rPr>
              <a:t>Cynicism</a:t>
            </a:r>
            <a:endParaRPr lang="en-AU" sz="1600" kern="100" dirty="0">
              <a:solidFill>
                <a:srgbClr val="282A43"/>
              </a:solidFill>
            </a:endParaRPr>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rPr>
              <a:t>Guilt</a:t>
            </a:r>
            <a:endParaRPr lang="en-AU" sz="1600" dirty="0"/>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rPr>
              <a:t>Absence from work</a:t>
            </a:r>
            <a:endParaRPr lang="en-AU" sz="1600" dirty="0"/>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rPr>
              <a:t>Obsessive behaviour</a:t>
            </a:r>
            <a:endParaRPr lang="en-AU" sz="1600" dirty="0"/>
          </a:p>
          <a:p>
            <a:pPr marL="285750" indent="-285750" algn="l" rtl="0" eaLnBrk="1" fontAlgn="t" latinLnBrk="0" hangingPunct="1">
              <a:lnSpc>
                <a:spcPct val="107000"/>
              </a:lnSpc>
              <a:spcBef>
                <a:spcPts val="0"/>
              </a:spcBef>
              <a:spcAft>
                <a:spcPts val="0"/>
              </a:spcAft>
              <a:buClrTx/>
              <a:buSzPts val="1400"/>
              <a:buFont typeface="Arial" panose="020B0604020202020204" pitchFamily="34" charset="0"/>
              <a:buChar char="•"/>
            </a:pPr>
            <a:r>
              <a:rPr lang="en-AU" sz="1600" b="0" i="0" u="none" strike="noStrike" kern="100" dirty="0">
                <a:solidFill>
                  <a:srgbClr val="282A43"/>
                </a:solidFill>
                <a:effectLst/>
              </a:rPr>
              <a:t>Concentration issues</a:t>
            </a:r>
            <a:endParaRPr lang="en-AU" sz="1600" b="0" i="0" u="none" strike="noStrike" dirty="0">
              <a:effectLst/>
            </a:endParaRPr>
          </a:p>
          <a:p>
            <a:pPr algn="l"/>
            <a:endParaRPr lang="en-AU" dirty="0"/>
          </a:p>
        </p:txBody>
      </p:sp>
    </p:spTree>
    <p:extLst>
      <p:ext uri="{BB962C8B-B14F-4D97-AF65-F5344CB8AC3E}">
        <p14:creationId xmlns:p14="http://schemas.microsoft.com/office/powerpoint/2010/main" val="250143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Custom 4">
      <a:dk1>
        <a:sysClr val="windowText" lastClr="000000"/>
      </a:dk1>
      <a:lt1>
        <a:srgbClr val="FFFFFF"/>
      </a:lt1>
      <a:dk2>
        <a:srgbClr val="B7328A"/>
      </a:dk2>
      <a:lt2>
        <a:srgbClr val="3FE8FE"/>
      </a:lt2>
      <a:accent1>
        <a:srgbClr val="442682"/>
      </a:accent1>
      <a:accent2>
        <a:srgbClr val="8B2982"/>
      </a:accent2>
      <a:accent3>
        <a:srgbClr val="B7328A"/>
      </a:accent3>
      <a:accent4>
        <a:srgbClr val="00A9BF"/>
      </a:accent4>
      <a:accent5>
        <a:srgbClr val="5B9BD5"/>
      </a:accent5>
      <a:accent6>
        <a:srgbClr val="7DC8D9"/>
      </a:accent6>
      <a:hlink>
        <a:srgbClr val="AADBF8"/>
      </a:hlink>
      <a:folHlink>
        <a:srgbClr val="F3EAF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544339-5919-44f1-a607-4482e735be98">
      <UserInfo>
        <DisplayName>Lucinda DeCoster</DisplayName>
        <AccountId>22</AccountId>
        <AccountType/>
      </UserInfo>
      <UserInfo>
        <DisplayName>Julia Bunn</DisplayName>
        <AccountId>23</AccountId>
        <AccountType/>
      </UserInfo>
      <UserInfo>
        <DisplayName>Jacinda Keane</DisplayName>
        <AccountId>28</AccountId>
        <AccountType/>
      </UserInfo>
      <UserInfo>
        <DisplayName>Rochelle Swaby</DisplayName>
        <AccountId>30</AccountId>
        <AccountType/>
      </UserInfo>
      <UserInfo>
        <DisplayName>Ian Montgomery</DisplayName>
        <AccountId>32</AccountId>
        <AccountType/>
      </UserInfo>
      <UserInfo>
        <DisplayName>Danielle Rose</DisplayName>
        <AccountId>173</AccountId>
        <AccountType/>
      </UserInfo>
      <UserInfo>
        <DisplayName>Anna Matthews</DisplayName>
        <AccountId>221</AccountId>
        <AccountType/>
      </UserInfo>
    </SharedWithUsers>
    <TaxCatchAll xmlns="48544339-5919-44f1-a607-4482e735be98" xsi:nil="true"/>
    <lcf76f155ced4ddcb4097134ff3c332f xmlns="ec91d975-b01d-4d4c-891a-10866c831cb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43CA93D811154C8AB03EAF5B5C6550" ma:contentTypeVersion="18" ma:contentTypeDescription="Create a new document." ma:contentTypeScope="" ma:versionID="6951cd656f1e110d27d408c6f8e473b0">
  <xsd:schema xmlns:xsd="http://www.w3.org/2001/XMLSchema" xmlns:xs="http://www.w3.org/2001/XMLSchema" xmlns:p="http://schemas.microsoft.com/office/2006/metadata/properties" xmlns:ns2="ec91d975-b01d-4d4c-891a-10866c831cb3" xmlns:ns3="48544339-5919-44f1-a607-4482e735be98" targetNamespace="http://schemas.microsoft.com/office/2006/metadata/properties" ma:root="true" ma:fieldsID="75feb2c45db47be0c0bfa3304f498beb" ns2:_="" ns3:_="">
    <xsd:import namespace="ec91d975-b01d-4d4c-891a-10866c831cb3"/>
    <xsd:import namespace="48544339-5919-44f1-a607-4482e735be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1d975-b01d-4d4c-891a-10866c831c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99b5f3-3d8d-4535-9e26-fad5d11cc29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544339-5919-44f1-a607-4482e735be9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a28188-08cc-4434-8c9a-7572c661b0d9}" ma:internalName="TaxCatchAll" ma:showField="CatchAllData" ma:web="48544339-5919-44f1-a607-4482e735be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263A09-43C6-4C02-A3FF-DF87C6AAACF3}">
  <ds:schemaRefs>
    <ds:schemaRef ds:uri="http://purl.org/dc/elements/1.1/"/>
    <ds:schemaRef ds:uri="http://schemas.microsoft.com/office/2006/metadata/properties"/>
    <ds:schemaRef ds:uri="http://www.w3.org/XML/1998/namespace"/>
    <ds:schemaRef ds:uri="ec91d975-b01d-4d4c-891a-10866c831cb3"/>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48544339-5919-44f1-a607-4482e735be98"/>
  </ds:schemaRefs>
</ds:datastoreItem>
</file>

<file path=customXml/itemProps2.xml><?xml version="1.0" encoding="utf-8"?>
<ds:datastoreItem xmlns:ds="http://schemas.openxmlformats.org/officeDocument/2006/customXml" ds:itemID="{B9941F7A-7645-45E7-B5D4-37B3D8C79FCC}">
  <ds:schemaRefs>
    <ds:schemaRef ds:uri="48544339-5919-44f1-a607-4482e735be98"/>
    <ds:schemaRef ds:uri="ec91d975-b01d-4d4c-891a-10866c831c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82CC6BF-C325-48A1-8E00-3E47A5BE24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1425</TotalTime>
  <Words>10700</Words>
  <Application>Microsoft Office PowerPoint</Application>
  <PresentationFormat>Widescreen</PresentationFormat>
  <Paragraphs>477</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Century Gothic</vt:lpstr>
      <vt:lpstr>Gabriola</vt:lpstr>
      <vt:lpstr>Google Sans</vt:lpstr>
      <vt:lpstr>Source Sans Pro</vt:lpstr>
      <vt:lpstr>Symbol</vt:lpstr>
      <vt:lpstr>Wingdings</vt:lpstr>
      <vt:lpstr>Custom Design</vt:lpstr>
      <vt:lpstr>Vicarious Trauma</vt:lpstr>
      <vt:lpstr>Vicarious Trauma </vt:lpstr>
      <vt:lpstr>Definitions</vt:lpstr>
      <vt:lpstr>Comparing Burnout, Vicarious Trauma, and Secondary Trauma</vt:lpstr>
      <vt:lpstr>Biology of Stress and Trauma</vt:lpstr>
      <vt:lpstr>PowerPoint Presentation</vt:lpstr>
      <vt:lpstr>PowerPoint Presentation</vt:lpstr>
      <vt:lpstr>Signs and symptoms of stress</vt:lpstr>
      <vt:lpstr>Behaviours and/or emotions signalling stress</vt:lpstr>
      <vt:lpstr>Symptoms of Vicarious trauma</vt:lpstr>
      <vt:lpstr>Who is at risk of vicarious trauma?</vt:lpstr>
      <vt:lpstr>Risk Factors</vt:lpstr>
      <vt:lpstr>What can we do?</vt:lpstr>
      <vt:lpstr>Resilience and Self-Care</vt:lpstr>
      <vt:lpstr>PowerPoint Presentation</vt:lpstr>
      <vt:lpstr>PowerPoint Presentation</vt:lpstr>
      <vt:lpstr>PowerPoint Presentation</vt:lpstr>
      <vt:lpstr>PowerPoint Presentation</vt:lpstr>
      <vt:lpstr>ProQOL - Professional Quality of Life Scale  https://proqol.org/ </vt:lpstr>
      <vt:lpstr>Leanne Burrowes  lburrowes@easec.com.au  0499 599 177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Easec Business Development Planning Day  2020</dc:title>
  <dc:creator>Julia Bunn</dc:creator>
  <cp:lastModifiedBy>Ali Hobbs</cp:lastModifiedBy>
  <cp:revision>5</cp:revision>
  <cp:lastPrinted>2023-11-08T00:45:30Z</cp:lastPrinted>
  <dcterms:created xsi:type="dcterms:W3CDTF">2020-03-11T10:20:05Z</dcterms:created>
  <dcterms:modified xsi:type="dcterms:W3CDTF">2023-11-08T01:29:30Z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0x0101003543CA93D811154C8AB03EAF5B5C6550</vt:lpwstr>
  </property>
  <property fmtid="{D5CDD505-2E9C-101B-9397-08002B2CF9AE}" pid="3" name="_dlc_DocIdItemGuid">
    <vt:lpwstr>b5a27c52-adcf-4b9e-b2d2-cf7d49df70fc</vt:lpwstr>
  </property>
  <property fmtid="{D5CDD505-2E9C-101B-9397-08002B2CF9AE}" pid="4" name="Order">
    <vt:r8>579500</vt:r8>
  </property>
  <property fmtid="{D5CDD505-2E9C-101B-9397-08002B2CF9AE}" pid="5" name="xd_Signature">
    <vt:bool>false</vt:bool>
  </property>
  <property fmtid="{D5CDD505-2E9C-101B-9397-08002B2CF9AE}" pid="6" name="xd_ProgID">
    <vt:lpwstr/>
  </property>
  <property fmtid="{D5CDD505-2E9C-101B-9397-08002B2CF9AE}" pid="7" name="_dlc_DocId">
    <vt:lpwstr>C3X2HEQJTEWP-1901854727-5795</vt:lpwstr>
  </property>
  <property fmtid="{D5CDD505-2E9C-101B-9397-08002B2CF9AE}" pid="8" name="TriggerFlowInfo">
    <vt:lpwstr/>
  </property>
  <property fmtid="{D5CDD505-2E9C-101B-9397-08002B2CF9AE}" pid="9" name="_dlc_DocIdUrl">
    <vt:lpwstr>https://easecptyltd.sharepoint.com/_layouts/15/DocIdRedir.aspx?ID=C3X2HEQJTEWP-1901854727-5795, C3X2HEQJTEWP-1901854727-5795</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MediaServiceImageTags">
    <vt:lpwstr/>
  </property>
</Properties>
</file>