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5" r:id="rId2"/>
  </p:sldMasterIdLst>
  <p:notesMasterIdLst>
    <p:notesMasterId r:id="rId9"/>
  </p:notesMasterIdLst>
  <p:sldIdLst>
    <p:sldId id="2147482075" r:id="rId3"/>
    <p:sldId id="2147482070" r:id="rId4"/>
    <p:sldId id="2147482088" r:id="rId5"/>
    <p:sldId id="2147482085" r:id="rId6"/>
    <p:sldId id="265" r:id="rId7"/>
    <p:sldId id="21474820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4724" autoAdjust="0"/>
    <p:restoredTop sz="96327"/>
  </p:normalViewPr>
  <p:slideViewPr>
    <p:cSldViewPr snapToGrid="0">
      <p:cViewPr varScale="1">
        <p:scale>
          <a:sx n="83" d="100"/>
          <a:sy n="83" d="100"/>
        </p:scale>
        <p:origin x="1157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ter" panose="02000503000000020004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ter" panose="02000503000000020004" pitchFamily="2" charset="0"/>
              </a:defRPr>
            </a:lvl1pPr>
          </a:lstStyle>
          <a:p>
            <a:fld id="{0AF282B8-3EEA-4FE5-B284-BAA701D5322E}" type="datetimeFigureOut">
              <a:rPr lang="en-GB" smtClean="0"/>
              <a:pPr/>
              <a:t>11/06/2025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ter" panose="02000503000000020004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ter" panose="02000503000000020004" pitchFamily="2" charset="0"/>
              </a:defRPr>
            </a:lvl1pPr>
          </a:lstStyle>
          <a:p>
            <a:fld id="{419CB036-E71F-4C7D-A9B7-A40C1DFDDF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697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B53FA-DC55-27DE-DF28-E4B416272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C8448-2BBF-78E8-35DE-38709D17D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260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_J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1D3BA-DC42-DC19-E8C5-4B4549C89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71" y="443539"/>
            <a:ext cx="11008658" cy="70173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E96501-C65C-B479-B945-1226268CE17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5474" y="1094487"/>
            <a:ext cx="11006231" cy="4247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US" sz="2400">
                <a:latin typeface="Inter" panose="02000503000000020004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D71DD3-CE00-68AD-D1EA-F646AF83FBE9}"/>
              </a:ext>
            </a:extLst>
          </p:cNvPr>
          <p:cNvSpPr txBox="1"/>
          <p:nvPr userDrawn="1"/>
        </p:nvSpPr>
        <p:spPr>
          <a:xfrm>
            <a:off x="10706381" y="6355435"/>
            <a:ext cx="8269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9BFF999-40EF-CA4C-87EA-F4E6851C0623}" type="slidenum">
              <a:rPr lang="en-US" sz="1000" b="0" i="0">
                <a:latin typeface="Space Grotesk" pitchFamily="2" charset="77"/>
                <a:ea typeface="Inter" panose="02000503000000020004" pitchFamily="2" charset="0"/>
                <a:cs typeface="Space Grotesk" pitchFamily="2" charset="77"/>
              </a:rPr>
              <a:pPr algn="r"/>
              <a:t>‹#›</a:t>
            </a:fld>
            <a:endParaRPr lang="en-US" sz="1000" b="0" i="0">
              <a:latin typeface="Space Grotesk" pitchFamily="2" charset="77"/>
              <a:ea typeface="Inter" panose="02000503000000020004" pitchFamily="2" charset="0"/>
              <a:cs typeface="Space Grotesk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F75F39-5CFF-6428-DD17-D02C0790A935}"/>
              </a:ext>
            </a:extLst>
          </p:cNvPr>
          <p:cNvSpPr txBox="1"/>
          <p:nvPr userDrawn="1"/>
        </p:nvSpPr>
        <p:spPr>
          <a:xfrm>
            <a:off x="646777" y="6355435"/>
            <a:ext cx="4032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latin typeface="Space Grotesk" pitchFamily="2" charset="77"/>
                <a:cs typeface="Space Grotesk" pitchFamily="2" charset="77"/>
              </a:rPr>
              <a:t>©2025 Enscryb. Confidential and Proprietary</a:t>
            </a:r>
            <a:endParaRPr lang="en-GB" sz="1000" b="0" i="0" dirty="0">
              <a:latin typeface="Space Grotesk" pitchFamily="2" charset="77"/>
              <a:cs typeface="Space Grotesk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43157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B53FA-DC55-27DE-DF28-E4B416272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C8448-2BBF-78E8-35DE-38709D17D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752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_J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1D3BA-DC42-DC19-E8C5-4B4549C89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71" y="443539"/>
            <a:ext cx="11008658" cy="70173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E96501-C65C-B479-B945-1226268CE17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5474" y="1094487"/>
            <a:ext cx="11006231" cy="4247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US" sz="2400">
                <a:latin typeface="Inter" panose="02000503000000020004"/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D71DD3-CE00-68AD-D1EA-F646AF83FBE9}"/>
              </a:ext>
            </a:extLst>
          </p:cNvPr>
          <p:cNvSpPr txBox="1"/>
          <p:nvPr userDrawn="1"/>
        </p:nvSpPr>
        <p:spPr>
          <a:xfrm>
            <a:off x="10706381" y="6355435"/>
            <a:ext cx="8269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9BFF999-40EF-CA4C-87EA-F4E6851C0623}" type="slidenum">
              <a:rPr lang="en-US" sz="1000" b="0" i="0">
                <a:latin typeface="Space Grotesk" pitchFamily="2" charset="77"/>
                <a:ea typeface="Inter" panose="02000503000000020004" pitchFamily="2" charset="0"/>
                <a:cs typeface="Space Grotesk" pitchFamily="2" charset="77"/>
              </a:rPr>
              <a:pPr algn="r"/>
              <a:t>‹#›</a:t>
            </a:fld>
            <a:endParaRPr lang="en-US" sz="1000" b="0" i="0">
              <a:latin typeface="Space Grotesk" pitchFamily="2" charset="77"/>
              <a:ea typeface="Inter" panose="02000503000000020004" pitchFamily="2" charset="0"/>
              <a:cs typeface="Space Grotesk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F75F39-5CFF-6428-DD17-D02C0790A935}"/>
              </a:ext>
            </a:extLst>
          </p:cNvPr>
          <p:cNvSpPr txBox="1"/>
          <p:nvPr userDrawn="1"/>
        </p:nvSpPr>
        <p:spPr>
          <a:xfrm>
            <a:off x="646777" y="6355435"/>
            <a:ext cx="4032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>
                <a:latin typeface="Space Grotesk" pitchFamily="2" charset="77"/>
                <a:cs typeface="Space Grotesk" pitchFamily="2" charset="77"/>
              </a:rPr>
              <a:t>©2025 Enscryb. Confidential and Proprietary</a:t>
            </a:r>
            <a:endParaRPr lang="en-GB" sz="1000" b="0" i="0">
              <a:latin typeface="Space Grotesk" pitchFamily="2" charset="77"/>
              <a:cs typeface="Space Grotesk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4283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F4F662-D606-2013-A37A-CD1796E0B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70A9C-65E5-F76E-1248-82995223D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4BBEA-0209-2EF6-CDE3-21741A0C8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Inter" panose="02000503000000020004" pitchFamily="2" charset="0"/>
              </a:defRPr>
            </a:lvl1pPr>
          </a:lstStyle>
          <a:p>
            <a:fld id="{D0DB0C28-4AB4-D04D-B11F-8F4E1FF6FCE6}" type="datetime1">
              <a:t>6/11/2025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0C9F9-1A08-4947-73E4-61F4CC29A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Inter" panose="0200050300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2CED7-919A-4BB1-7A65-A61CE51EF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Inter" panose="02000503000000020004" pitchFamily="2" charset="0"/>
              </a:defRPr>
            </a:lvl1pPr>
          </a:lstStyle>
          <a:p>
            <a:fld id="{CA649EB4-F590-BA47-BA62-30848CDA11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2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Space Grotesk" pitchFamily="2" charset="77"/>
          <a:ea typeface="+mj-ea"/>
          <a:cs typeface="Space Grotesk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993A8B80-47A8-2E9C-D74D-D1C725327F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2760964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606" imgH="608" progId="TCLayout.ActiveDocument.1">
                  <p:embed/>
                </p:oleObj>
              </mc:Choice>
              <mc:Fallback>
                <p:oleObj name="think-cell Slide" r:id="rId5" imgW="606" imgH="60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93A8B80-47A8-2E9C-D74D-D1C725327F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F4F662-D606-2013-A37A-CD1796E0B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70A9C-65E5-F76E-1248-82995223D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4BBEA-0209-2EF6-CDE3-21741A0C8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Inter" panose="02000503000000020004" pitchFamily="2" charset="0"/>
              </a:defRPr>
            </a:lvl1pPr>
          </a:lstStyle>
          <a:p>
            <a:fld id="{D0DB0C28-4AB4-D04D-B11F-8F4E1FF6FCE6}" type="datetime1"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0C9F9-1A08-4947-73E4-61F4CC29A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Inter" panose="0200050300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2CED7-919A-4BB1-7A65-A61CE51EF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Inter" panose="02000503000000020004" pitchFamily="2" charset="0"/>
              </a:defRPr>
            </a:lvl1pPr>
          </a:lstStyle>
          <a:p>
            <a:fld id="{CA649EB4-F590-BA47-BA62-30848CDA11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6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Space Grotesk" pitchFamily="2" charset="77"/>
          <a:ea typeface="+mj-ea"/>
          <a:cs typeface="Space Grotesk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nkedin.com/company/enscryb" TargetMode="External"/><Relationship Id="rId4" Type="http://schemas.openxmlformats.org/officeDocument/2006/relationships/hyperlink" Target="https://www.enscryb.energ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yellow letters&#10;&#10;AI-generated content may be incorrect.">
            <a:extLst>
              <a:ext uri="{FF2B5EF4-FFF2-40B4-BE49-F238E27FC236}">
                <a16:creationId xmlns:a16="http://schemas.microsoft.com/office/drawing/2014/main" id="{CFAB08D1-AABC-BBBC-51AB-AB259D750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68" y="2766218"/>
            <a:ext cx="3181351" cy="1325563"/>
          </a:xfrm>
          <a:prstGeom prst="rect">
            <a:avLst/>
          </a:prstGeom>
        </p:spPr>
      </p:pic>
      <p:pic>
        <p:nvPicPr>
          <p:cNvPr id="10" name="Picture 9" descr="A rainbow colored lines on a white background&#10;&#10;AI-generated content may be incorrect.">
            <a:extLst>
              <a:ext uri="{FF2B5EF4-FFF2-40B4-BE49-F238E27FC236}">
                <a16:creationId xmlns:a16="http://schemas.microsoft.com/office/drawing/2014/main" id="{95903FEA-AEEF-56E8-3B7E-FEDF3A9E3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19" y="-67676"/>
            <a:ext cx="817138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14B252-B17E-1609-F2F5-175AF8925521}"/>
              </a:ext>
            </a:extLst>
          </p:cNvPr>
          <p:cNvSpPr txBox="1"/>
          <p:nvPr/>
        </p:nvSpPr>
        <p:spPr>
          <a:xfrm>
            <a:off x="7181445" y="5121772"/>
            <a:ext cx="61332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F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https://www.enscryb.energy/</a:t>
            </a:r>
            <a:endParaRPr lang="en-GB" dirty="0"/>
          </a:p>
          <a:p>
            <a:r>
              <a:rPr lang="en-GB" dirty="0">
                <a:hlinkClick r:id="rId5"/>
              </a:rPr>
              <a:t>https://www.linkedin.com/company/enscryb</a:t>
            </a:r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A6A0D-4401-ECAA-1C33-0A54B10DD563}"/>
              </a:ext>
            </a:extLst>
          </p:cNvPr>
          <p:cNvSpPr txBox="1"/>
          <p:nvPr/>
        </p:nvSpPr>
        <p:spPr>
          <a:xfrm>
            <a:off x="7276290" y="4533089"/>
            <a:ext cx="4066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Space Grotesk" pitchFamily="2" charset="0"/>
                <a:ea typeface="Inter" panose="02000503000000020004" pitchFamily="2" charset="0"/>
                <a:cs typeface="Space Grotesk" pitchFamily="2" charset="0"/>
              </a:rPr>
              <a:t>Come follow us!</a:t>
            </a:r>
            <a:endParaRPr lang="en-GB" sz="2400" dirty="0">
              <a:latin typeface="Space Grotesk" pitchFamily="2" charset="0"/>
              <a:ea typeface="Inter" panose="02000503000000020004" pitchFamily="2" charset="0"/>
              <a:cs typeface="Space Grotes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446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0E0E84F-8E21-B682-0440-77AFDF75B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71" y="443539"/>
            <a:ext cx="11008658" cy="701731"/>
          </a:xfrm>
        </p:spPr>
        <p:txBody>
          <a:bodyPr/>
          <a:lstStyle/>
          <a:p>
            <a:r>
              <a:rPr lang="en-US" dirty="0"/>
              <a:t>Enscryb vision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D34247-2FB7-974A-8054-DD10D209B1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5474" y="1093788"/>
            <a:ext cx="10936755" cy="757130"/>
          </a:xfrm>
        </p:spPr>
        <p:txBody>
          <a:bodyPr/>
          <a:lstStyle/>
          <a:p>
            <a:r>
              <a:rPr lang="en-US" dirty="0"/>
              <a:t>We must change how energy is balanced to increase economic value, improve resiliency, and support sustainability.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5C5D9E-4A3D-98E9-A8AE-68067EE5D19D}"/>
              </a:ext>
            </a:extLst>
          </p:cNvPr>
          <p:cNvSpPr txBox="1"/>
          <p:nvPr/>
        </p:nvSpPr>
        <p:spPr>
          <a:xfrm>
            <a:off x="711240" y="1956078"/>
            <a:ext cx="3449274" cy="884070"/>
          </a:xfrm>
          <a:prstGeom prst="rect">
            <a:avLst/>
          </a:prstGeom>
          <a:noFill/>
          <a:ln>
            <a:noFill/>
          </a:ln>
        </p:spPr>
        <p:txBody>
          <a:bodyPr wrap="square" lIns="72000" tIns="72000" rIns="72000" bIns="72000" rtlCol="0" anchor="ctr">
            <a:spAutoFit/>
          </a:bodyPr>
          <a:lstStyle/>
          <a:p>
            <a:pPr algn="ctr" defTabSz="179996">
              <a:tabLst>
                <a:tab pos="179996" algn="l"/>
              </a:tabLst>
              <a:defRPr/>
            </a:pPr>
            <a:r>
              <a:rPr lang="en-US" sz="2400" b="1" dirty="0">
                <a:solidFill>
                  <a:schemeClr val="accent2"/>
                </a:solidFill>
                <a:latin typeface="Space Grotesk" pitchFamily="2" charset="77"/>
                <a:cs typeface="Space Grotesk" pitchFamily="2" charset="77"/>
              </a:rPr>
              <a:t>Today is a </a:t>
            </a:r>
          </a:p>
          <a:p>
            <a:pPr algn="ctr" defTabSz="179996">
              <a:tabLst>
                <a:tab pos="179996" algn="l"/>
              </a:tabLst>
              <a:defRPr/>
            </a:pPr>
            <a:r>
              <a:rPr lang="en-US" sz="2400" b="1" dirty="0">
                <a:solidFill>
                  <a:schemeClr val="accent2"/>
                </a:solidFill>
                <a:latin typeface="Space Grotesk" pitchFamily="2" charset="77"/>
                <a:cs typeface="Space Grotesk" pitchFamily="2" charset="77"/>
              </a:rPr>
              <a:t>distributed challenge</a:t>
            </a:r>
            <a:endParaRPr lang="en-GB" sz="2400" b="1" dirty="0">
              <a:solidFill>
                <a:schemeClr val="accent2"/>
              </a:solidFill>
              <a:latin typeface="Space Grotesk" pitchFamily="2" charset="77"/>
              <a:cs typeface="Space Grotesk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C6DA9D-139B-1764-04EF-193B3A1B9B12}"/>
              </a:ext>
            </a:extLst>
          </p:cNvPr>
          <p:cNvSpPr txBox="1"/>
          <p:nvPr/>
        </p:nvSpPr>
        <p:spPr>
          <a:xfrm>
            <a:off x="4562655" y="1944091"/>
            <a:ext cx="3306728" cy="884070"/>
          </a:xfrm>
          <a:prstGeom prst="rect">
            <a:avLst/>
          </a:prstGeom>
          <a:noFill/>
          <a:ln>
            <a:noFill/>
          </a:ln>
        </p:spPr>
        <p:txBody>
          <a:bodyPr wrap="square" lIns="72000" tIns="72000" rIns="72000" bIns="72000" rtlCol="0" anchor="ctr">
            <a:spAutoFit/>
          </a:bodyPr>
          <a:lstStyle>
            <a:defPPr>
              <a:defRPr lang="en-US"/>
            </a:defPPr>
            <a:lvl1pPr algn="ctr" defTabSz="179996">
              <a:tabLst>
                <a:tab pos="179996" algn="l"/>
              </a:tabLst>
              <a:defRPr sz="2000" b="1">
                <a:solidFill>
                  <a:schemeClr val="accent2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r>
              <a:rPr lang="en-US" sz="2400" dirty="0"/>
              <a:t>Our tomorrow is a  digital solution</a:t>
            </a:r>
            <a:endParaRPr lang="en-GB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2C91C3-D256-0790-65EB-BA59EE2CC4C1}"/>
              </a:ext>
            </a:extLst>
          </p:cNvPr>
          <p:cNvSpPr txBox="1"/>
          <p:nvPr/>
        </p:nvSpPr>
        <p:spPr>
          <a:xfrm>
            <a:off x="7706250" y="1944091"/>
            <a:ext cx="4038303" cy="884070"/>
          </a:xfrm>
          <a:prstGeom prst="rect">
            <a:avLst/>
          </a:prstGeom>
          <a:noFill/>
          <a:ln>
            <a:noFill/>
          </a:ln>
        </p:spPr>
        <p:txBody>
          <a:bodyPr wrap="square" lIns="72000" tIns="72000" rIns="72000" bIns="72000" rtlCol="0" anchor="ctr">
            <a:spAutoFit/>
          </a:bodyPr>
          <a:lstStyle>
            <a:defPPr>
              <a:defRPr lang="en-US"/>
            </a:defPPr>
            <a:lvl1pPr algn="ctr" defTabSz="179996">
              <a:tabLst>
                <a:tab pos="179996" algn="l"/>
              </a:tabLst>
              <a:defRPr sz="2000" b="1">
                <a:solidFill>
                  <a:schemeClr val="accent2"/>
                </a:solidFill>
                <a:latin typeface="Space Grotesk" pitchFamily="2" charset="77"/>
                <a:cs typeface="Space Grotesk" pitchFamily="2" charset="77"/>
              </a:defRPr>
            </a:lvl1pPr>
          </a:lstStyle>
          <a:p>
            <a:r>
              <a:rPr lang="en-US" sz="2400" dirty="0"/>
              <a:t> Our BEYOND is</a:t>
            </a:r>
          </a:p>
          <a:p>
            <a:r>
              <a:rPr lang="en-US" sz="2400" dirty="0"/>
              <a:t>Democratized future</a:t>
            </a:r>
            <a:endParaRPr lang="en-GB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12044C-A1FE-9875-3F4B-2339BAF2A0C7}"/>
              </a:ext>
            </a:extLst>
          </p:cNvPr>
          <p:cNvSpPr txBox="1"/>
          <p:nvPr/>
        </p:nvSpPr>
        <p:spPr>
          <a:xfrm>
            <a:off x="711240" y="4356605"/>
            <a:ext cx="3229389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Inter" panose="02000503000000020004"/>
              </a:rPr>
              <a:t>Lack of grid capacity requires flexibility</a:t>
            </a:r>
          </a:p>
          <a:p>
            <a:pPr marL="180975" indent="-1809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Inter" panose="02000503000000020004"/>
              </a:rPr>
              <a:t>Resiliency against severe weather</a:t>
            </a:r>
          </a:p>
          <a:p>
            <a:pPr marL="180975" indent="-1809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Inter" panose="02000503000000020004"/>
              </a:rPr>
              <a:t>Curtailed renewable generation</a:t>
            </a:r>
          </a:p>
          <a:p>
            <a:pPr marL="180975" indent="-1809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Inter" panose="02000503000000020004"/>
              </a:rPr>
              <a:t>Multiple markets for revenue stacking</a:t>
            </a:r>
            <a:endParaRPr lang="en-GB" sz="1200" dirty="0">
              <a:solidFill>
                <a:schemeClr val="tx2"/>
              </a:solidFill>
              <a:latin typeface="Inter" panose="020005030000000200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35E446-0A51-4000-CD52-A496A58CE776}"/>
              </a:ext>
            </a:extLst>
          </p:cNvPr>
          <p:cNvSpPr txBox="1"/>
          <p:nvPr/>
        </p:nvSpPr>
        <p:spPr>
          <a:xfrm>
            <a:off x="4562654" y="4356605"/>
            <a:ext cx="3217004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80975" indent="-180975">
              <a:spcAft>
                <a:spcPts val="300"/>
              </a:spcAft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Inter" panose="02000503000000020004"/>
              </a:defRPr>
            </a:lvl1pPr>
          </a:lstStyle>
          <a:p>
            <a:r>
              <a:rPr lang="en-US" dirty="0"/>
              <a:t>Hyper localization of DER assets</a:t>
            </a:r>
          </a:p>
          <a:p>
            <a:r>
              <a:rPr lang="en-US" dirty="0"/>
              <a:t>Hybrid control edge and central</a:t>
            </a:r>
          </a:p>
          <a:p>
            <a:r>
              <a:rPr lang="en-US" dirty="0"/>
              <a:t>Multiple owners, nested control</a:t>
            </a:r>
          </a:p>
          <a:p>
            <a:r>
              <a:rPr lang="en-US" dirty="0"/>
              <a:t>Near real-time optimization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5B3FBB-8FAA-98DE-8D84-C0C2EEAA6C49}"/>
              </a:ext>
            </a:extLst>
          </p:cNvPr>
          <p:cNvSpPr txBox="1"/>
          <p:nvPr/>
        </p:nvSpPr>
        <p:spPr>
          <a:xfrm>
            <a:off x="8051232" y="4356605"/>
            <a:ext cx="3182826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80975" indent="-180975">
              <a:spcAft>
                <a:spcPts val="300"/>
              </a:spcAft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  <a:latin typeface="Inter" panose="02000503000000020004"/>
              </a:defRPr>
            </a:lvl1pPr>
          </a:lstStyle>
          <a:p>
            <a:r>
              <a:rPr lang="en-US" dirty="0"/>
              <a:t>AI-driven market learning and dispatch</a:t>
            </a:r>
          </a:p>
          <a:p>
            <a:r>
              <a:rPr lang="en-US" dirty="0"/>
              <a:t>Highly localized economic models</a:t>
            </a:r>
          </a:p>
          <a:p>
            <a:r>
              <a:rPr lang="en-US" dirty="0"/>
              <a:t>Real-time consumer-based trading</a:t>
            </a:r>
          </a:p>
          <a:p>
            <a:r>
              <a:rPr lang="en-US" dirty="0"/>
              <a:t>System operation at the edge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EA9328-C03A-235E-2035-10A2671BC530}"/>
              </a:ext>
            </a:extLst>
          </p:cNvPr>
          <p:cNvSpPr txBox="1"/>
          <p:nvPr/>
        </p:nvSpPr>
        <p:spPr>
          <a:xfrm>
            <a:off x="1841713" y="5659860"/>
            <a:ext cx="8594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79996">
              <a:spcAft>
                <a:spcPts val="300"/>
              </a:spcAft>
              <a:tabLst>
                <a:tab pos="179996" algn="l"/>
              </a:tabLst>
              <a:defRPr/>
            </a:pPr>
            <a:r>
              <a:rPr lang="en-US" sz="2800" b="1" dirty="0">
                <a:solidFill>
                  <a:schemeClr val="accent1"/>
                </a:solidFill>
                <a:latin typeface="Inter" panose="02000503000000020004"/>
              </a:rPr>
              <a:t>Balancing from the edge up</a:t>
            </a:r>
            <a:endParaRPr lang="en-GB" sz="2800" b="1" dirty="0">
              <a:solidFill>
                <a:schemeClr val="accent1"/>
              </a:solidFill>
              <a:latin typeface="Inter" panose="020005030000000200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933B37-C444-D15B-6B86-E4243187E0F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586" y="2850496"/>
            <a:ext cx="3145971" cy="1415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3E5581-766F-A21E-9D88-3C7BA25B842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1829" y="2843240"/>
            <a:ext cx="3149600" cy="1415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3489ED-D7D3-6339-5024-EA1AAF2726D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9669" y="2843239"/>
            <a:ext cx="3156959" cy="141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01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B2997-AECA-0D89-9457-3A770B39F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71" y="443539"/>
            <a:ext cx="11008658" cy="701731"/>
          </a:xfrm>
        </p:spPr>
        <p:txBody>
          <a:bodyPr/>
          <a:lstStyle/>
          <a:p>
            <a:r>
              <a:rPr lang="en-US" err="1"/>
              <a:t>Enscryb</a:t>
            </a:r>
            <a:r>
              <a:rPr lang="en-US"/>
              <a:t> at-a-glance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538F9-A64B-787E-43CE-848CF0D9A3F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5475" y="1093788"/>
            <a:ext cx="10884354" cy="425450"/>
          </a:xfrm>
        </p:spPr>
        <p:txBody>
          <a:bodyPr>
            <a:noAutofit/>
          </a:bodyPr>
          <a:lstStyle/>
          <a:p>
            <a:r>
              <a:rPr lang="en-US" dirty="0"/>
              <a:t>A platform that enables real-time energy planning and cost savings in an era of increasing  market volatility, demand and renewable production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A7C9A39-7827-F99D-1C64-C6BFCA9BAD02}"/>
              </a:ext>
            </a:extLst>
          </p:cNvPr>
          <p:cNvSpPr txBox="1">
            <a:spLocks/>
          </p:cNvSpPr>
          <p:nvPr/>
        </p:nvSpPr>
        <p:spPr>
          <a:xfrm>
            <a:off x="4469478" y="2209537"/>
            <a:ext cx="3353722" cy="1708618"/>
          </a:xfrm>
          <a:prstGeom prst="rect">
            <a:avLst/>
          </a:prstGeom>
          <a:solidFill>
            <a:schemeClr val="accent1"/>
          </a:solidFill>
        </p:spPr>
        <p:txBody>
          <a:bodyPr lIns="900000" tIns="144000" rIns="90000" bIns="1440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pace Grotesk" pitchFamily="2" charset="77"/>
                <a:ea typeface="+mn-ea"/>
                <a:cs typeface="Space Grotesk" pitchFamily="2" charset="77"/>
              </a:rPr>
              <a:t>Key Value Cases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+mn-ea"/>
                <a:cs typeface="+mn-cs"/>
              </a:rPr>
              <a:t>Investment financial planning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+mn-ea"/>
                <a:cs typeface="+mn-cs"/>
              </a:rPr>
              <a:t>Revenue stacking strategy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+mn-ea"/>
                <a:cs typeface="+mn-cs"/>
              </a:rPr>
              <a:t>Value stream stacking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+mn-ea"/>
                <a:cs typeface="+mn-cs"/>
              </a:rPr>
              <a:t>Backup generation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+mn-ea"/>
                <a:cs typeface="+mn-cs"/>
              </a:rPr>
              <a:t>Lower net costs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 panose="02000503000000020004" pitchFamily="2" charset="0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8F2E93E-FEBF-BC03-E379-267EE2D2E244}"/>
              </a:ext>
            </a:extLst>
          </p:cNvPr>
          <p:cNvSpPr txBox="1">
            <a:spLocks/>
          </p:cNvSpPr>
          <p:nvPr/>
        </p:nvSpPr>
        <p:spPr>
          <a:xfrm>
            <a:off x="708095" y="2209537"/>
            <a:ext cx="3348648" cy="1708618"/>
          </a:xfrm>
          <a:prstGeom prst="rect">
            <a:avLst/>
          </a:prstGeom>
          <a:solidFill>
            <a:schemeClr val="accent1"/>
          </a:solidFill>
        </p:spPr>
        <p:txBody>
          <a:bodyPr lIns="900000" tIns="144000" rIns="90000" bIns="144000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kumimoji="0" b="1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pace Grotesk" pitchFamily="2" charset="77"/>
                <a:cs typeface="Space Grotesk" pitchFamily="2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pace Grotesk" pitchFamily="2" charset="77"/>
                <a:ea typeface="+mn-ea"/>
                <a:cs typeface="Space Grotesk" pitchFamily="2" charset="77"/>
              </a:rPr>
              <a:t>Today’s offering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+mn-ea"/>
                <a:cs typeface="Space Grotesk" pitchFamily="2" charset="77"/>
              </a:rPr>
              <a:t>Digital toolset for power flexibility and DER planning 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+mn-ea"/>
                <a:cs typeface="Space Grotesk" pitchFamily="2" charset="77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+mn-ea"/>
                <a:cs typeface="Space Grotesk" pitchFamily="2" charset="77"/>
              </a:rPr>
              <a:t>with digital twin and intelligent simulation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+mn-ea"/>
                <a:cs typeface="Space Grotesk" pitchFamily="2" charset="77"/>
              </a:rPr>
              <a:t>Launched October 2024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18C8786-B366-BD89-8237-E368E6327873}"/>
              </a:ext>
            </a:extLst>
          </p:cNvPr>
          <p:cNvSpPr txBox="1">
            <a:spLocks/>
          </p:cNvSpPr>
          <p:nvPr/>
        </p:nvSpPr>
        <p:spPr>
          <a:xfrm>
            <a:off x="4442687" y="4063361"/>
            <a:ext cx="3355002" cy="1711585"/>
          </a:xfrm>
          <a:prstGeom prst="rect">
            <a:avLst/>
          </a:prstGeom>
          <a:solidFill>
            <a:schemeClr val="accent1"/>
          </a:solidFill>
        </p:spPr>
        <p:txBody>
          <a:bodyPr lIns="900000" tIns="144000" rIns="90000" bIns="144000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kumimoji="0" b="1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pace Grotesk" pitchFamily="2" charset="77"/>
                <a:cs typeface="Space Grotesk" pitchFamily="2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pace Grotesk" pitchFamily="2" charset="77"/>
                <a:ea typeface="+mn-ea"/>
                <a:cs typeface="Space Grotesk" pitchFamily="2" charset="77"/>
              </a:rPr>
              <a:t>Business model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+mn-ea"/>
                <a:cs typeface="Space Grotesk" pitchFamily="2" charset="77"/>
              </a:rPr>
              <a:t>Software subscription + consultant led integration 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+mn-ea"/>
                <a:cs typeface="Space Grotesk" pitchFamily="2" charset="77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+mn-ea"/>
                <a:cs typeface="Space Grotesk" pitchFamily="2" charset="77"/>
              </a:rPr>
              <a:t>and training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8BECEA2-99CA-AC34-C5B2-F1E3595C026A}"/>
              </a:ext>
            </a:extLst>
          </p:cNvPr>
          <p:cNvSpPr txBox="1">
            <a:spLocks/>
          </p:cNvSpPr>
          <p:nvPr/>
        </p:nvSpPr>
        <p:spPr>
          <a:xfrm>
            <a:off x="8207900" y="4063361"/>
            <a:ext cx="3352727" cy="1711585"/>
          </a:xfrm>
          <a:prstGeom prst="rect">
            <a:avLst/>
          </a:prstGeom>
          <a:solidFill>
            <a:schemeClr val="accent1"/>
          </a:solidFill>
        </p:spPr>
        <p:txBody>
          <a:bodyPr lIns="900000" tIns="144000" rIns="90000" bIns="144000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kumimoji="0" b="1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pace Grotesk" pitchFamily="2" charset="77"/>
                <a:cs typeface="Space Grotesk" pitchFamily="2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pace Grotesk" pitchFamily="2" charset="77"/>
                <a:ea typeface="+mn-ea"/>
                <a:cs typeface="Space Grotesk" pitchFamily="2" charset="77"/>
              </a:rPr>
              <a:t>Business traction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+mn-ea"/>
                <a:cs typeface="Space Grotesk" pitchFamily="2" charset="77"/>
              </a:rPr>
              <a:t>2024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+mn-ea"/>
                <a:cs typeface="Space Grotesk" pitchFamily="2" charset="77"/>
              </a:rPr>
              <a:t> Pre-revenue; 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+mn-ea"/>
                <a:cs typeface="Space Grotesk" pitchFamily="2" charset="77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+mn-ea"/>
                <a:cs typeface="Space Grotesk" pitchFamily="2" charset="77"/>
              </a:rPr>
              <a:t>4 customer POCs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+mn-ea"/>
                <a:cs typeface="Space Grotesk" pitchFamily="2" charset="77"/>
              </a:rPr>
              <a:t>2025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+mn-ea"/>
                <a:cs typeface="Space Grotesk" pitchFamily="2" charset="77"/>
              </a:rPr>
              <a:t> first deals landed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+mn-ea"/>
                <a:cs typeface="Space Grotesk" pitchFamily="2" charset="77"/>
              </a:rPr>
              <a:t>Projecting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€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cs typeface="Calibri" panose="020F0502020204030204" pitchFamily="34" charset="0"/>
              </a:rPr>
              <a:t>.5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+mn-ea"/>
                <a:cs typeface="Space Grotesk" pitchFamily="2" charset="77"/>
              </a:rPr>
              <a:t>M orders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6C10FA8-E83E-8EE4-7E6E-53AD78150D93}"/>
              </a:ext>
            </a:extLst>
          </p:cNvPr>
          <p:cNvSpPr txBox="1">
            <a:spLocks/>
          </p:cNvSpPr>
          <p:nvPr/>
        </p:nvSpPr>
        <p:spPr>
          <a:xfrm>
            <a:off x="712736" y="4063360"/>
            <a:ext cx="3336749" cy="1703547"/>
          </a:xfrm>
          <a:prstGeom prst="rect">
            <a:avLst/>
          </a:prstGeom>
          <a:solidFill>
            <a:schemeClr val="accent1"/>
          </a:solidFill>
        </p:spPr>
        <p:txBody>
          <a:bodyPr lIns="900000" tIns="144000" rIns="90000" bIns="144000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kumimoji="0" b="1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pace Grotesk" pitchFamily="2" charset="77"/>
                <a:cs typeface="Space Grotesk" pitchFamily="2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pace Grotesk" pitchFamily="2" charset="77"/>
                <a:ea typeface="+mn-ea"/>
                <a:cs typeface="Space Grotesk" pitchFamily="2" charset="77"/>
              </a:rPr>
              <a:t>Team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+mn-ea"/>
                <a:cs typeface="Space Grotesk" pitchFamily="2" charset="77"/>
              </a:rPr>
              <a:t>Lean team of experts with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+mn-ea"/>
                <a:cs typeface="Space Grotesk" pitchFamily="2" charset="77"/>
              </a:rPr>
              <a:t>50+ years of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+mn-ea"/>
                <a:cs typeface="Space Grotesk" pitchFamily="2" charset="77"/>
              </a:rPr>
              <a:t> expertise 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+mn-ea"/>
                <a:cs typeface="Space Grotesk" pitchFamily="2" charset="77"/>
              </a:rPr>
              <a:t>energy disciplines from</a:t>
            </a:r>
            <a:b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+mn-ea"/>
                <a:cs typeface="Space Grotesk" pitchFamily="2" charset="77"/>
              </a:rPr>
            </a:b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" panose="02000503000000020004" pitchFamily="2" charset="0"/>
                <a:ea typeface="+mn-ea"/>
                <a:cs typeface="Space Grotesk" pitchFamily="2" charset="77"/>
              </a:rPr>
              <a:t>multiple global regions.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B85174B-E363-145E-13E2-2B1D9EC1F858}"/>
              </a:ext>
            </a:extLst>
          </p:cNvPr>
          <p:cNvSpPr txBox="1">
            <a:spLocks/>
          </p:cNvSpPr>
          <p:nvPr/>
        </p:nvSpPr>
        <p:spPr>
          <a:xfrm>
            <a:off x="8207900" y="2209536"/>
            <a:ext cx="3352728" cy="1708619"/>
          </a:xfrm>
          <a:prstGeom prst="rect">
            <a:avLst/>
          </a:prstGeom>
          <a:solidFill>
            <a:schemeClr val="accent1"/>
          </a:solidFill>
        </p:spPr>
        <p:txBody>
          <a:bodyPr lIns="900000" tIns="144000" rIns="90000" bIns="144000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kumimoji="0" b="1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pace Grotesk" pitchFamily="2" charset="77"/>
                <a:cs typeface="Space Grotesk" pitchFamily="2" charset="7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pace Grotesk" pitchFamily="2" charset="77"/>
                <a:ea typeface="+mn-ea"/>
                <a:cs typeface="Space Grotesk" pitchFamily="2" charset="77"/>
              </a:rPr>
              <a:t>Target customers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" panose="02000503000000020004" pitchFamily="2" charset="0"/>
                <a:ea typeface="+mn-ea"/>
                <a:cs typeface="Space Grotesk" pitchFamily="2" charset="77"/>
              </a:rPr>
              <a:t>1. C &amp;  I Asset owners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" panose="02000503000000020004" pitchFamily="2" charset="0"/>
                <a:ea typeface="+mn-ea"/>
                <a:cs typeface="Space Grotesk" pitchFamily="2" charset="77"/>
              </a:rPr>
              <a:t>2. Muni/Coop/Community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" panose="02000503000000020004" pitchFamily="2" charset="0"/>
                <a:ea typeface="+mn-ea"/>
                <a:cs typeface="Space Grotesk" pitchFamily="2" charset="77"/>
              </a:rPr>
              <a:t>3. Engineer / developers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" panose="02000503000000020004" pitchFamily="2" charset="0"/>
                <a:ea typeface="+mn-ea"/>
                <a:cs typeface="Space Grotesk" pitchFamily="2" charset="77"/>
              </a:rPr>
              <a:t>4. Retailers/ Aggregators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r" panose="02000503000000020004" pitchFamily="2" charset="0"/>
                <a:ea typeface="+mn-ea"/>
                <a:cs typeface="Space Grotesk" pitchFamily="2" charset="77"/>
              </a:rPr>
              <a:t>5. Grid Operators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CA28AF-7EC2-022A-5A46-7DD1C5ADEE1A}"/>
              </a:ext>
            </a:extLst>
          </p:cNvPr>
          <p:cNvSpPr txBox="1"/>
          <p:nvPr/>
        </p:nvSpPr>
        <p:spPr>
          <a:xfrm>
            <a:off x="643499" y="6011572"/>
            <a:ext cx="78858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00503000000020004" pitchFamily="2" charset="0"/>
                <a:ea typeface="+mn-ea"/>
                <a:cs typeface="+mn-cs"/>
              </a:rPr>
              <a:t>DER: Distributed Energy Resource, generation, load, pricing, storage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2665907-86AB-9C4B-2927-84D620D196B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0" y="2325914"/>
            <a:ext cx="573314" cy="5733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049BAC3-A86E-9125-91D6-B35EDA793F9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0" y="2354943"/>
            <a:ext cx="562428" cy="5624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9DED275-C3F9-0A05-C69B-5CD27EDDD43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686" y="4253670"/>
            <a:ext cx="442685" cy="44268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D67F237-6892-7CA2-D705-B74D52A4814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315" y="4243111"/>
            <a:ext cx="566057" cy="5660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ABE9812-D843-5CBF-CB5A-B46D284F067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8287" y="4241462"/>
            <a:ext cx="537028" cy="53702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CF15696-75AA-0FD1-5205-16D5372C66B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3772" y="2340426"/>
            <a:ext cx="616855" cy="61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91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yellow and blue dot&#10;&#10;AI-generated content may be incorrect.">
            <a:extLst>
              <a:ext uri="{FF2B5EF4-FFF2-40B4-BE49-F238E27FC236}">
                <a16:creationId xmlns:a16="http://schemas.microsoft.com/office/drawing/2014/main" id="{8ACAC43C-56F1-FEB9-4087-291C6F2D1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54" y="1527622"/>
            <a:ext cx="7556259" cy="4250396"/>
          </a:xfrm>
          <a:prstGeom prst="rect">
            <a:avLst/>
          </a:prstGeom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id="{047058C8-036A-6FBD-9CEC-60E1334D1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Enscryb at work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C7AA4E43-564F-D3B3-D510-FB759CA2398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5474" y="1094487"/>
            <a:ext cx="11006231" cy="369332"/>
          </a:xfrm>
        </p:spPr>
        <p:txBody>
          <a:bodyPr/>
          <a:lstStyle/>
          <a:p>
            <a:r>
              <a:rPr lang="en-US" sz="2000" dirty="0"/>
              <a:t>We help customers plan investments and operations for optimal economic outcomes</a:t>
            </a:r>
            <a:endParaRPr lang="en-GB" sz="2000" dirty="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88354D54-BDD3-458A-B108-0109C4D4D481}"/>
              </a:ext>
            </a:extLst>
          </p:cNvPr>
          <p:cNvSpPr/>
          <p:nvPr/>
        </p:nvSpPr>
        <p:spPr>
          <a:xfrm>
            <a:off x="8589426" y="2250998"/>
            <a:ext cx="377880" cy="2899976"/>
          </a:xfrm>
          <a:prstGeom prst="rightArrow">
            <a:avLst>
              <a:gd name="adj1" fmla="val 100000"/>
              <a:gd name="adj2" fmla="val 10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 descr="A black background with small dots&#10;&#10;AI-generated content may be incorrect.">
            <a:extLst>
              <a:ext uri="{FF2B5EF4-FFF2-40B4-BE49-F238E27FC236}">
                <a16:creationId xmlns:a16="http://schemas.microsoft.com/office/drawing/2014/main" id="{ABED3BDE-5C83-A973-38A3-B0795DEFE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88" y="2349571"/>
            <a:ext cx="7266596" cy="2980807"/>
          </a:xfrm>
          <a:prstGeom prst="rect">
            <a:avLst/>
          </a:prstGeom>
        </p:spPr>
      </p:pic>
      <p:pic>
        <p:nvPicPr>
          <p:cNvPr id="6" name="Picture 5" descr="A screenshot of a phone&#10;&#10;AI-generated content may be incorrect.">
            <a:extLst>
              <a:ext uri="{FF2B5EF4-FFF2-40B4-BE49-F238E27FC236}">
                <a16:creationId xmlns:a16="http://schemas.microsoft.com/office/drawing/2014/main" id="{131646A7-DFBA-7C5F-F05B-D4214B1FC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6253" y="1955078"/>
            <a:ext cx="1899185" cy="329082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A4F8A-A628-B015-2777-34869A4667F9}"/>
              </a:ext>
            </a:extLst>
          </p:cNvPr>
          <p:cNvSpPr txBox="1">
            <a:spLocks/>
          </p:cNvSpPr>
          <p:nvPr/>
        </p:nvSpPr>
        <p:spPr>
          <a:xfrm>
            <a:off x="33113" y="5231349"/>
            <a:ext cx="3826583" cy="49488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2"/>
                </a:solidFill>
                <a:latin typeface="Nokia Pure Headline Light" panose="020B03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F3"/>
                </a:solidFill>
                <a:effectLst/>
                <a:uLnTx/>
                <a:uFillTx/>
                <a:latin typeface="Inter" panose="02000503000000020004"/>
                <a:ea typeface="+mn-ea"/>
                <a:cs typeface="+mn-cs"/>
              </a:rPr>
              <a:t>Simulate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00503000000020004"/>
                <a:ea typeface="+mn-ea"/>
                <a:cs typeface="+mn-cs"/>
              </a:rPr>
              <a:t> using digital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005030000000200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00503000000020004"/>
                <a:ea typeface="+mn-ea"/>
                <a:cs typeface="+mn-cs"/>
              </a:rPr>
              <a:t>twin technology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 panose="02000503000000020004"/>
              <a:ea typeface="+mn-ea"/>
              <a:cs typeface="+mn-cs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494CC5-C10F-1E64-8D1E-230439F620D0}"/>
              </a:ext>
            </a:extLst>
          </p:cNvPr>
          <p:cNvSpPr txBox="1">
            <a:spLocks/>
          </p:cNvSpPr>
          <p:nvPr/>
        </p:nvSpPr>
        <p:spPr>
          <a:xfrm>
            <a:off x="5260795" y="1776950"/>
            <a:ext cx="3826584" cy="5232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2"/>
                </a:solidFill>
                <a:latin typeface="Nokia Pure Headline Light" panose="020B03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89503"/>
                </a:solidFill>
                <a:effectLst/>
                <a:uLnTx/>
                <a:uFillTx/>
                <a:latin typeface="Inter" panose="02000503000000020004"/>
                <a:ea typeface="+mn-ea"/>
                <a:cs typeface="+mn-cs"/>
              </a:rPr>
              <a:t>Orchestrate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00503000000020004"/>
                <a:ea typeface="+mn-ea"/>
                <a:cs typeface="+mn-cs"/>
              </a:rPr>
              <a:t> defined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005030000000200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" panose="02000503000000020004"/>
                <a:ea typeface="+mn-ea"/>
                <a:cs typeface="+mn-cs"/>
              </a:rPr>
              <a:t>optimal outcome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r" panose="020005030000000200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1F6066-FD2C-D028-1C25-16C285F0B0E1}"/>
              </a:ext>
            </a:extLst>
          </p:cNvPr>
          <p:cNvSpPr txBox="1"/>
          <p:nvPr/>
        </p:nvSpPr>
        <p:spPr>
          <a:xfrm>
            <a:off x="2081858" y="5763513"/>
            <a:ext cx="8594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799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179996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3"/>
                </a:solidFill>
                <a:effectLst/>
                <a:uLnTx/>
                <a:uFillTx/>
                <a:latin typeface="Inter" panose="02000503000000020004"/>
                <a:ea typeface="+mn-ea"/>
                <a:cs typeface="+mn-cs"/>
              </a:rPr>
              <a:t>Continuous learning and optimization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B0F3"/>
              </a:solidFill>
              <a:effectLst/>
              <a:uLnTx/>
              <a:uFillTx/>
              <a:latin typeface="Inter" panose="020005030000000200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B5A861-6B77-9C87-9328-0B5C6431E7EB}"/>
              </a:ext>
            </a:extLst>
          </p:cNvPr>
          <p:cNvSpPr txBox="1"/>
          <p:nvPr/>
        </p:nvSpPr>
        <p:spPr>
          <a:xfrm>
            <a:off x="2970294" y="2084542"/>
            <a:ext cx="24705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i="1" dirty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</a:rPr>
              <a:t>Based on Nokia Bell Labs Technology</a:t>
            </a:r>
            <a:endParaRPr lang="en-GB" sz="1000" i="1" dirty="0">
              <a:solidFill>
                <a:schemeClr val="accent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968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51891-25EC-D852-C870-E48D6DA7E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A125D98B-7EA9-E773-E0C9-D05C2686D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team members</a:t>
            </a:r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3647829-8A22-876F-47B3-631BE0F48F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523" y="1723484"/>
            <a:ext cx="1878616" cy="1878616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7EF25E6-BCC0-B6D5-1B54-8FCEB635BB0E}"/>
              </a:ext>
            </a:extLst>
          </p:cNvPr>
          <p:cNvSpPr txBox="1"/>
          <p:nvPr/>
        </p:nvSpPr>
        <p:spPr>
          <a:xfrm>
            <a:off x="739766" y="3686313"/>
            <a:ext cx="2194458" cy="1182852"/>
          </a:xfrm>
          <a:prstGeom prst="roundRect">
            <a:avLst>
              <a:gd name="adj" fmla="val 7248"/>
            </a:avLst>
          </a:prstGeom>
          <a:noFill/>
          <a:ln>
            <a:noFill/>
          </a:ln>
        </p:spPr>
        <p:txBody>
          <a:bodyPr wrap="square" lIns="36000" tIns="36000" rIns="0" bIns="3600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Inter Black" panose="02000503000000020004" pitchFamily="2" charset="0"/>
                <a:ea typeface="Inter Black" panose="02000503000000020004" pitchFamily="2" charset="0"/>
              </a:rPr>
              <a:t>Liana Jo Ault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" panose="02000503000000020004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" panose="02000503000000020004" pitchFamily="2" charset="0"/>
                <a:ea typeface="+mn-ea"/>
                <a:cs typeface="+mn-cs"/>
              </a:rPr>
              <a:t>CEO</a:t>
            </a:r>
          </a:p>
          <a:p>
            <a:pPr marL="93663" marR="0" lvl="0" indent="-93663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n-US" sz="11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" panose="02000503000000020004" pitchFamily="2" charset="0"/>
                <a:ea typeface="+mn-ea"/>
                <a:cs typeface="+mn-cs"/>
              </a:rPr>
              <a:t>30 years in technology</a:t>
            </a:r>
          </a:p>
          <a:p>
            <a:pPr marL="93663" marR="0" lvl="0" indent="-93663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n-US" sz="11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" panose="02000503000000020004" pitchFamily="2" charset="0"/>
                <a:ea typeface="+mn-ea"/>
                <a:cs typeface="+mn-cs"/>
              </a:rPr>
              <a:t>13 Years in Global Energy</a:t>
            </a:r>
          </a:p>
          <a:p>
            <a:pPr marL="93663" marR="0" lvl="0" indent="-93663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100" dirty="0" err="1">
                <a:latin typeface="Inter" panose="02000503000000020004" pitchFamily="2" charset="0"/>
              </a:rPr>
              <a:t>MsC</a:t>
            </a:r>
            <a:r>
              <a:rPr lang="en-US" sz="1100" dirty="0">
                <a:latin typeface="Inter" panose="02000503000000020004" pitchFamily="2" charset="0"/>
              </a:rPr>
              <a:t> in Energy Policy (2025)</a:t>
            </a:r>
            <a:endParaRPr kumimoji="0" lang="en-US" sz="9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nter" panose="02000503000000020004" pitchFamily="2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6DD05F-2F75-8165-6AFE-6932BD898721}"/>
              </a:ext>
            </a:extLst>
          </p:cNvPr>
          <p:cNvSpPr txBox="1"/>
          <p:nvPr/>
        </p:nvSpPr>
        <p:spPr>
          <a:xfrm>
            <a:off x="2668788" y="5801800"/>
            <a:ext cx="7139823" cy="5701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179996">
              <a:spcAft>
                <a:spcPts val="300"/>
              </a:spcAft>
              <a:tabLst>
                <a:tab pos="179996" algn="l"/>
              </a:tabLst>
              <a:defRPr/>
            </a:pPr>
            <a:r>
              <a:rPr lang="en-US" sz="2500" b="1" dirty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</a:rPr>
              <a:t>50+ years of energy experience</a:t>
            </a:r>
            <a:endParaRPr lang="en-GB" sz="2500" b="1" dirty="0">
              <a:solidFill>
                <a:schemeClr val="accent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D4C7713-014E-9AC6-6477-31F9BC1E2E5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0407" y="3519402"/>
            <a:ext cx="1363994" cy="1325563"/>
          </a:xfrm>
          <a:prstGeom prst="ellipse">
            <a:avLst/>
          </a:prstGeom>
          <a:solidFill>
            <a:schemeClr val="bg1"/>
          </a:solidFill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86D6F2F-533C-8B3A-A371-13619D87CA7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0584" y="1330634"/>
            <a:ext cx="1363994" cy="1325563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F5CC728-E217-315D-64F7-B396BF36BAF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0283" y="1330634"/>
            <a:ext cx="1363994" cy="1325563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A0B1948-41D1-70AB-1DD1-1AD5E9F3E29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0584" y="3519402"/>
            <a:ext cx="1363994" cy="1325563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65396FE-389C-6D01-8344-FBF37280BE99}"/>
              </a:ext>
            </a:extLst>
          </p:cNvPr>
          <p:cNvSpPr txBox="1"/>
          <p:nvPr/>
        </p:nvSpPr>
        <p:spPr>
          <a:xfrm>
            <a:off x="5460866" y="2681187"/>
            <a:ext cx="1543076" cy="690367"/>
          </a:xfrm>
          <a:prstGeom prst="roundRect">
            <a:avLst>
              <a:gd name="adj" fmla="val 7248"/>
            </a:avLst>
          </a:prstGeom>
          <a:noFill/>
          <a:ln>
            <a:noFill/>
          </a:ln>
        </p:spPr>
        <p:txBody>
          <a:bodyPr wrap="square" lIns="36000" tIns="36000" rIns="0" bIns="36000" rtlCol="0">
            <a:noAutofit/>
          </a:bodyPr>
          <a:lstStyle/>
          <a:p>
            <a:pPr algn="ctr" defTabSz="457200">
              <a:spcAft>
                <a:spcPts val="200"/>
              </a:spcAft>
              <a:buSzPct val="100000"/>
              <a:defRPr/>
            </a:pPr>
            <a:r>
              <a:rPr lang="en-US" sz="1400" b="1" dirty="0">
                <a:solidFill>
                  <a:schemeClr val="accent2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Alto Kemeny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000" dirty="0">
                <a:latin typeface="Inter" panose="02000503000000020004" pitchFamily="2" charset="0"/>
              </a:rPr>
              <a:t>Chief Operations Officer</a:t>
            </a:r>
            <a:endParaRPr kumimoji="0" lang="en-US" sz="10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nter" panose="02000503000000020004" pitchFamily="2" charset="0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10278A-E388-5B28-8D6A-E1AAE7067112}"/>
              </a:ext>
            </a:extLst>
          </p:cNvPr>
          <p:cNvSpPr txBox="1"/>
          <p:nvPr/>
        </p:nvSpPr>
        <p:spPr>
          <a:xfrm>
            <a:off x="3168534" y="2681187"/>
            <a:ext cx="1768094" cy="690367"/>
          </a:xfrm>
          <a:prstGeom prst="roundRect">
            <a:avLst>
              <a:gd name="adj" fmla="val 7248"/>
            </a:avLst>
          </a:prstGeom>
          <a:noFill/>
          <a:ln>
            <a:noFill/>
          </a:ln>
        </p:spPr>
        <p:txBody>
          <a:bodyPr wrap="square" lIns="36000" tIns="36000" rIns="0" bIns="36000" rtlCol="0">
            <a:noAutofit/>
          </a:bodyPr>
          <a:lstStyle/>
          <a:p>
            <a:pPr algn="ctr" defTabSz="457200">
              <a:spcAft>
                <a:spcPts val="200"/>
              </a:spcAft>
              <a:buSzPct val="100000"/>
              <a:defRPr/>
            </a:pPr>
            <a:r>
              <a:rPr lang="en-US" sz="1400" b="1" dirty="0">
                <a:solidFill>
                  <a:schemeClr val="accent2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Stavros Sachinis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" panose="02000503000000020004" pitchFamily="2" charset="0"/>
                <a:ea typeface="+mn-ea"/>
                <a:cs typeface="+mn-cs"/>
              </a:rPr>
              <a:t>Chief </a:t>
            </a:r>
            <a:r>
              <a:rPr lang="en-US" sz="1000" dirty="0">
                <a:latin typeface="Inter" panose="02000503000000020004" pitchFamily="2" charset="0"/>
              </a:rPr>
              <a:t>C</a:t>
            </a:r>
            <a:r>
              <a:rPr kumimoji="0" lang="en-US" sz="100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Inter" panose="02000503000000020004" pitchFamily="2" charset="0"/>
                <a:ea typeface="+mn-ea"/>
                <a:cs typeface="+mn-cs"/>
              </a:rPr>
              <a:t>ommercial</a:t>
            </a:r>
            <a:r>
              <a:rPr kumimoji="0" lang="en-US" sz="1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" panose="02000503000000020004" pitchFamily="2" charset="0"/>
                <a:ea typeface="+mn-ea"/>
                <a:cs typeface="+mn-cs"/>
              </a:rPr>
              <a:t> Officer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" panose="02000503000000020004" pitchFamily="2" charset="0"/>
                <a:ea typeface="+mn-ea"/>
                <a:cs typeface="+mn-cs"/>
              </a:rPr>
              <a:t>15 years in energy</a:t>
            </a:r>
            <a:endParaRPr kumimoji="0" lang="en-US" sz="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nter" panose="02000503000000020004" pitchFamily="2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2C1D226-8E8E-7788-47D9-E6636B9AA4B5}"/>
              </a:ext>
            </a:extLst>
          </p:cNvPr>
          <p:cNvSpPr txBox="1"/>
          <p:nvPr/>
        </p:nvSpPr>
        <p:spPr>
          <a:xfrm>
            <a:off x="9628797" y="2681187"/>
            <a:ext cx="1976846" cy="563597"/>
          </a:xfrm>
          <a:prstGeom prst="roundRect">
            <a:avLst>
              <a:gd name="adj" fmla="val 7248"/>
            </a:avLst>
          </a:prstGeom>
          <a:noFill/>
          <a:ln>
            <a:noFill/>
          </a:ln>
        </p:spPr>
        <p:txBody>
          <a:bodyPr wrap="square" lIns="36000" tIns="36000" rIns="0" bIns="3600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400" b="1" dirty="0">
                <a:solidFill>
                  <a:schemeClr val="accent2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Marc Roelands, PhD</a:t>
            </a: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" panose="02000503000000020004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000" dirty="0">
                <a:latin typeface="Inter" panose="02000503000000020004" pitchFamily="2" charset="0"/>
              </a:rPr>
              <a:t>Technical Product Advisor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B0BC6A5-8E13-BEAD-9CE5-E59A6C484860}"/>
              </a:ext>
            </a:extLst>
          </p:cNvPr>
          <p:cNvSpPr txBox="1"/>
          <p:nvPr/>
        </p:nvSpPr>
        <p:spPr>
          <a:xfrm>
            <a:off x="5243981" y="4886732"/>
            <a:ext cx="1976846" cy="690367"/>
          </a:xfrm>
          <a:prstGeom prst="roundRect">
            <a:avLst>
              <a:gd name="adj" fmla="val 7248"/>
            </a:avLst>
          </a:prstGeom>
          <a:noFill/>
          <a:ln>
            <a:noFill/>
          </a:ln>
        </p:spPr>
        <p:txBody>
          <a:bodyPr wrap="square" lIns="36000" tIns="36000" rIns="0" bIns="3600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400" b="1" dirty="0">
                <a:solidFill>
                  <a:schemeClr val="accent2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Anton Dries, PhD</a:t>
            </a: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" panose="02000503000000020004" pitchFamily="2" charset="0"/>
                <a:ea typeface="+mn-ea"/>
                <a:cs typeface="+mn-cs"/>
              </a:rPr>
              <a:t> </a:t>
            </a:r>
            <a:endParaRPr lang="en-US" sz="1200" dirty="0">
              <a:latin typeface="Inter" panose="02000503000000020004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000" dirty="0">
                <a:latin typeface="Inter" panose="02000503000000020004" pitchFamily="2" charset="0"/>
              </a:rPr>
              <a:t>Technical Architecture Lead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BA0A65-A475-7170-8C7C-7E18FEFEB007}"/>
              </a:ext>
            </a:extLst>
          </p:cNvPr>
          <p:cNvSpPr txBox="1"/>
          <p:nvPr/>
        </p:nvSpPr>
        <p:spPr>
          <a:xfrm>
            <a:off x="7400674" y="2681187"/>
            <a:ext cx="2043212" cy="527547"/>
          </a:xfrm>
          <a:prstGeom prst="roundRect">
            <a:avLst>
              <a:gd name="adj" fmla="val 7248"/>
            </a:avLst>
          </a:prstGeom>
          <a:noFill/>
          <a:ln>
            <a:noFill/>
          </a:ln>
        </p:spPr>
        <p:txBody>
          <a:bodyPr wrap="square" lIns="36000" tIns="36000" rIns="0" bIns="36000" rtlCol="0">
            <a:noAutofit/>
          </a:bodyPr>
          <a:lstStyle/>
          <a:p>
            <a:pPr algn="ctr" defTabSz="457200">
              <a:spcAft>
                <a:spcPts val="200"/>
              </a:spcAft>
              <a:buSzPct val="100000"/>
              <a:defRPr/>
            </a:pPr>
            <a:r>
              <a:rPr lang="en-US" sz="1400" b="1" dirty="0">
                <a:solidFill>
                  <a:schemeClr val="accent2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Geethupriya </a:t>
            </a:r>
          </a:p>
          <a:p>
            <a:pPr algn="ctr" defTabSz="457200">
              <a:spcAft>
                <a:spcPts val="200"/>
              </a:spcAft>
              <a:buSzPct val="100000"/>
              <a:defRPr/>
            </a:pPr>
            <a:r>
              <a:rPr lang="en-US" sz="1400" b="1" dirty="0">
                <a:solidFill>
                  <a:schemeClr val="accent2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Vijayamurthy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000" dirty="0">
                <a:latin typeface="Inter" panose="02000503000000020004" pitchFamily="2" charset="0"/>
              </a:rPr>
              <a:t>Head of Product Development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C875FE6-2282-5D79-5DE7-F76E669384C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0283" y="3519402"/>
            <a:ext cx="1363994" cy="1325563"/>
          </a:xfrm>
          <a:prstGeom prst="ellipse">
            <a:avLst/>
          </a:prstGeom>
          <a:solidFill>
            <a:schemeClr val="bg1"/>
          </a:solidFill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98FC922B-3DFF-6BD4-9952-DCE26B82368D}"/>
              </a:ext>
            </a:extLst>
          </p:cNvPr>
          <p:cNvSpPr txBox="1"/>
          <p:nvPr/>
        </p:nvSpPr>
        <p:spPr>
          <a:xfrm>
            <a:off x="7384162" y="4886732"/>
            <a:ext cx="2076237" cy="690367"/>
          </a:xfrm>
          <a:prstGeom prst="roundRect">
            <a:avLst>
              <a:gd name="adj" fmla="val 7248"/>
            </a:avLst>
          </a:prstGeom>
          <a:noFill/>
          <a:ln>
            <a:noFill/>
          </a:ln>
        </p:spPr>
        <p:txBody>
          <a:bodyPr wrap="square" lIns="36000" tIns="36000" rIns="0" bIns="36000" rtlCol="0">
            <a:noAutofit/>
          </a:bodyPr>
          <a:lstStyle/>
          <a:p>
            <a:pPr algn="ctr" defTabSz="457200">
              <a:spcAft>
                <a:spcPts val="200"/>
              </a:spcAft>
              <a:buSzPct val="100000"/>
              <a:defRPr/>
            </a:pPr>
            <a:r>
              <a:rPr lang="en-US" sz="1400" b="1" dirty="0">
                <a:solidFill>
                  <a:schemeClr val="accent2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Jesus Contreras-Ocana, PhD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000" dirty="0">
                <a:latin typeface="Inter" panose="02000503000000020004" pitchFamily="2" charset="0"/>
              </a:rPr>
              <a:t>Optimization Scientist</a:t>
            </a:r>
          </a:p>
          <a:p>
            <a:pPr algn="ctr" defTabSz="457200">
              <a:spcAft>
                <a:spcPts val="200"/>
              </a:spcAft>
              <a:buSzPct val="100000"/>
              <a:defRPr/>
            </a:pPr>
            <a:r>
              <a:rPr kumimoji="0" lang="en-US" sz="1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" panose="02000503000000020004" pitchFamily="2" charset="0"/>
                <a:ea typeface="+mn-ea"/>
                <a:cs typeface="+mn-cs"/>
              </a:rPr>
              <a:t>15 years in energy</a:t>
            </a:r>
            <a:endParaRPr kumimoji="0" lang="en-US" sz="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Inter" panose="02000503000000020004" pitchFamily="2" charset="0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3A7FA69-6D6A-C23A-0A5C-342901E7079A}"/>
              </a:ext>
            </a:extLst>
          </p:cNvPr>
          <p:cNvSpPr txBox="1"/>
          <p:nvPr/>
        </p:nvSpPr>
        <p:spPr>
          <a:xfrm>
            <a:off x="2995285" y="4915760"/>
            <a:ext cx="2114592" cy="690367"/>
          </a:xfrm>
          <a:prstGeom prst="roundRect">
            <a:avLst>
              <a:gd name="adj" fmla="val 7248"/>
            </a:avLst>
          </a:prstGeom>
          <a:noFill/>
          <a:ln>
            <a:noFill/>
          </a:ln>
        </p:spPr>
        <p:txBody>
          <a:bodyPr wrap="square" lIns="36000" tIns="36000" rIns="0" bIns="36000" rtlCol="0">
            <a:noAutofit/>
          </a:bodyPr>
          <a:lstStyle/>
          <a:p>
            <a:pPr algn="ctr" defTabSz="457200">
              <a:spcAft>
                <a:spcPts val="200"/>
              </a:spcAft>
              <a:buSzPct val="100000"/>
              <a:defRPr/>
            </a:pPr>
            <a:r>
              <a:rPr lang="en-US" sz="1400" b="1" dirty="0">
                <a:solidFill>
                  <a:schemeClr val="accent2"/>
                </a:solidFill>
                <a:latin typeface="Inter Black" panose="02000503000000020004" pitchFamily="2" charset="0"/>
                <a:ea typeface="Inter Black" panose="02000503000000020004" pitchFamily="2" charset="0"/>
              </a:rPr>
              <a:t>Anastasia Grilley, PMP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000" dirty="0">
                <a:latin typeface="Inter" panose="02000503000000020004" pitchFamily="2" charset="0"/>
              </a:rPr>
              <a:t>Head of Customer Delivery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2301E15B-33F7-410F-3C3C-CA0BB69B89CA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15" r="5515"/>
          <a:stretch/>
        </p:blipFill>
        <p:spPr>
          <a:xfrm>
            <a:off x="9915401" y="1252558"/>
            <a:ext cx="1403639" cy="1403639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A358B45-CD8A-10E3-2C46-DE3320B1D4B7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2746"/>
          <a:stretch/>
        </p:blipFill>
        <p:spPr>
          <a:xfrm>
            <a:off x="5550407" y="1330634"/>
            <a:ext cx="1363994" cy="1325563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E6B0D4A-7E19-18E7-A62D-7A6B52B1F77E}"/>
              </a:ext>
            </a:extLst>
          </p:cNvPr>
          <p:cNvSpPr txBox="1"/>
          <p:nvPr/>
        </p:nvSpPr>
        <p:spPr>
          <a:xfrm>
            <a:off x="10009405" y="4090334"/>
            <a:ext cx="1758154" cy="690367"/>
          </a:xfrm>
          <a:prstGeom prst="roundRect">
            <a:avLst>
              <a:gd name="adj" fmla="val 7248"/>
            </a:avLst>
          </a:prstGeom>
          <a:noFill/>
          <a:ln>
            <a:noFill/>
          </a:ln>
        </p:spPr>
        <p:txBody>
          <a:bodyPr wrap="square" lIns="36000" tIns="36000" rIns="0" bIns="36000" rtlCol="0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" panose="02000503000000020004" pitchFamily="2" charset="0"/>
                <a:ea typeface="+mn-ea"/>
                <a:cs typeface="+mn-cs"/>
              </a:rPr>
              <a:t>+ 2 FTE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dirty="0">
                <a:latin typeface="Inter" panose="02000503000000020004" pitchFamily="2" charset="0"/>
              </a:rPr>
              <a:t>+ 7 contract</a:t>
            </a:r>
          </a:p>
        </p:txBody>
      </p:sp>
    </p:spTree>
    <p:extLst>
      <p:ext uri="{BB962C8B-B14F-4D97-AF65-F5344CB8AC3E}">
        <p14:creationId xmlns:p14="http://schemas.microsoft.com/office/powerpoint/2010/main" val="2363801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lines in a circle&#10;&#10;AI-generated content may be incorrect.">
            <a:extLst>
              <a:ext uri="{FF2B5EF4-FFF2-40B4-BE49-F238E27FC236}">
                <a16:creationId xmlns:a16="http://schemas.microsoft.com/office/drawing/2014/main" id="{C840B1D7-7500-3730-8FB1-B56F04C00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912" y="3606324"/>
            <a:ext cx="6858000" cy="2730381"/>
          </a:xfrm>
          <a:prstGeom prst="rect">
            <a:avLst/>
          </a:prstGeom>
        </p:spPr>
      </p:pic>
      <p:pic>
        <p:nvPicPr>
          <p:cNvPr id="4" name="Picture 3" descr="A black background with yellow letters&#10;&#10;AI-generated content may be incorrect.">
            <a:extLst>
              <a:ext uri="{FF2B5EF4-FFF2-40B4-BE49-F238E27FC236}">
                <a16:creationId xmlns:a16="http://schemas.microsoft.com/office/drawing/2014/main" id="{75613809-AAD7-BD9C-F75A-50ED863E3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386" y="1451428"/>
            <a:ext cx="7540538" cy="314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293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Enscryb">
      <a:dk1>
        <a:srgbClr val="000000"/>
      </a:dk1>
      <a:lt1>
        <a:srgbClr val="FFFFFF"/>
      </a:lt1>
      <a:dk2>
        <a:srgbClr val="111111"/>
      </a:dk2>
      <a:lt2>
        <a:srgbClr val="FFFFFF"/>
      </a:lt2>
      <a:accent1>
        <a:srgbClr val="00B0F3"/>
      </a:accent1>
      <a:accent2>
        <a:srgbClr val="F89503"/>
      </a:accent2>
      <a:accent3>
        <a:srgbClr val="F3CE03"/>
      </a:accent3>
      <a:accent4>
        <a:srgbClr val="40E0D0"/>
      </a:accent4>
      <a:accent5>
        <a:srgbClr val="FF7070"/>
      </a:accent5>
      <a:accent6>
        <a:srgbClr val="994B9F"/>
      </a:accent6>
      <a:hlink>
        <a:srgbClr val="00B0F3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>
        <a:spAutoFit/>
      </a:bodyPr>
      <a:lstStyle>
        <a:defPPr algn="l">
          <a:defRPr dirty="0">
            <a:latin typeface="Inter" panose="02000503000000020004" pitchFamily="2" charset="0"/>
            <a:ea typeface="Inter" panose="0200050300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-colors-presentation-template" id="{5A7DB41D-7F9C-7341-99DD-2C022DE7B3D0}" vid="{1F8E7BAE-8BEF-7C44-9DB6-EBFA9A0DB868}"/>
    </a:ext>
  </a:extLst>
</a:theme>
</file>

<file path=ppt/theme/theme2.xml><?xml version="1.0" encoding="utf-8"?>
<a:theme xmlns:a="http://schemas.openxmlformats.org/drawingml/2006/main" name="1_Office Theme">
  <a:themeElements>
    <a:clrScheme name="Enscryb">
      <a:dk1>
        <a:srgbClr val="000000"/>
      </a:dk1>
      <a:lt1>
        <a:srgbClr val="FFFFFF"/>
      </a:lt1>
      <a:dk2>
        <a:srgbClr val="111111"/>
      </a:dk2>
      <a:lt2>
        <a:srgbClr val="FFFFFF"/>
      </a:lt2>
      <a:accent1>
        <a:srgbClr val="00B0F3"/>
      </a:accent1>
      <a:accent2>
        <a:srgbClr val="F89503"/>
      </a:accent2>
      <a:accent3>
        <a:srgbClr val="F3CE03"/>
      </a:accent3>
      <a:accent4>
        <a:srgbClr val="40E0D0"/>
      </a:accent4>
      <a:accent5>
        <a:srgbClr val="FF7070"/>
      </a:accent5>
      <a:accent6>
        <a:srgbClr val="994B9F"/>
      </a:accent6>
      <a:hlink>
        <a:srgbClr val="00B0F3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>
        <a:spAutoFit/>
      </a:bodyPr>
      <a:lstStyle>
        <a:defPPr algn="l">
          <a:defRPr dirty="0">
            <a:latin typeface="Inter" panose="02000503000000020004" pitchFamily="2" charset="0"/>
            <a:ea typeface="Inter" panose="0200050300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-colors-presentation-template" id="{5A7DB41D-7F9C-7341-99DD-2C022DE7B3D0}" vid="{1F8E7BAE-8BEF-7C44-9DB6-EBFA9A0DB86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d471751-9675-428d-917b-70f44f9630b0}" enabled="0" method="" siteId="{5d471751-9675-428d-917b-70f44f9630b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new-colors-presentation-template</Template>
  <TotalTime>3220</TotalTime>
  <Words>394</Words>
  <Application>Microsoft Office PowerPoint</Application>
  <PresentationFormat>Widescreen</PresentationFormat>
  <Paragraphs>83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Aptos</vt:lpstr>
      <vt:lpstr>Arial</vt:lpstr>
      <vt:lpstr>Calibri</vt:lpstr>
      <vt:lpstr>Inter</vt:lpstr>
      <vt:lpstr>Inter Black</vt:lpstr>
      <vt:lpstr>Space Grotesk</vt:lpstr>
      <vt:lpstr>Office Theme</vt:lpstr>
      <vt:lpstr>1_Office Theme</vt:lpstr>
      <vt:lpstr>think-cell Slide</vt:lpstr>
      <vt:lpstr>PowerPoint Presentation</vt:lpstr>
      <vt:lpstr>Enscryb vision</vt:lpstr>
      <vt:lpstr>Enscryb at-a-glance</vt:lpstr>
      <vt:lpstr>Enscryb at work</vt:lpstr>
      <vt:lpstr>Key team members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Liana Ault (Nokia)</dc:creator>
  <cp:lastModifiedBy>Liana Ault (Nokia)</cp:lastModifiedBy>
  <cp:revision>51</cp:revision>
  <dcterms:created xsi:type="dcterms:W3CDTF">2025-02-28T19:16:00Z</dcterms:created>
  <dcterms:modified xsi:type="dcterms:W3CDTF">2025-06-11T16:06:18Z</dcterms:modified>
</cp:coreProperties>
</file>