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672" r:id="rId5"/>
  </p:sldMasterIdLst>
  <p:notesMasterIdLst>
    <p:notesMasterId r:id="rId19"/>
  </p:notesMasterIdLst>
  <p:sldIdLst>
    <p:sldId id="333" r:id="rId6"/>
    <p:sldId id="332" r:id="rId7"/>
    <p:sldId id="335" r:id="rId8"/>
    <p:sldId id="336" r:id="rId9"/>
    <p:sldId id="325" r:id="rId10"/>
    <p:sldId id="345" r:id="rId11"/>
    <p:sldId id="344" r:id="rId12"/>
    <p:sldId id="326" r:id="rId13"/>
    <p:sldId id="339" r:id="rId14"/>
    <p:sldId id="346" r:id="rId15"/>
    <p:sldId id="337" r:id="rId16"/>
    <p:sldId id="327" r:id="rId17"/>
    <p:sldId id="347" r:id="rId18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4D59"/>
    <a:srgbClr val="454B3D"/>
    <a:srgbClr val="504651"/>
    <a:srgbClr val="685F26"/>
    <a:srgbClr val="6A451B"/>
    <a:srgbClr val="304B56"/>
    <a:srgbClr val="11301B"/>
    <a:srgbClr val="EAE4E2"/>
    <a:srgbClr val="EDE8E4"/>
    <a:srgbClr val="ECE7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3535" autoAdjust="0"/>
  </p:normalViewPr>
  <p:slideViewPr>
    <p:cSldViewPr snapToGrid="0" showGuides="1">
      <p:cViewPr varScale="1">
        <p:scale>
          <a:sx n="92" d="100"/>
          <a:sy n="92" d="100"/>
        </p:scale>
        <p:origin x="39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z Jones" userId="502b2ac9-9aba-4149-bbba-f4dfb9a46044" providerId="ADAL" clId="{31CD8E7B-3FEE-4D67-AD92-ADD615FADF92}"/>
    <pc:docChg chg="undo redo custSel addSld delSld modSld sldOrd">
      <pc:chgData name="Liz Jones" userId="502b2ac9-9aba-4149-bbba-f4dfb9a46044" providerId="ADAL" clId="{31CD8E7B-3FEE-4D67-AD92-ADD615FADF92}" dt="2026-03-26T15:12:25.595" v="2769" actId="14100"/>
      <pc:docMkLst>
        <pc:docMk/>
      </pc:docMkLst>
      <pc:sldChg chg="modSp mod">
        <pc:chgData name="Liz Jones" userId="502b2ac9-9aba-4149-bbba-f4dfb9a46044" providerId="ADAL" clId="{31CD8E7B-3FEE-4D67-AD92-ADD615FADF92}" dt="2026-03-26T15:09:30.173" v="2765" actId="14100"/>
        <pc:sldMkLst>
          <pc:docMk/>
          <pc:sldMk cId="479040064" sldId="345"/>
        </pc:sldMkLst>
        <pc:spChg chg="mod">
          <ac:chgData name="Liz Jones" userId="502b2ac9-9aba-4149-bbba-f4dfb9a46044" providerId="ADAL" clId="{31CD8E7B-3FEE-4D67-AD92-ADD615FADF92}" dt="2026-03-26T15:09:30.173" v="2765" actId="14100"/>
          <ac:spMkLst>
            <pc:docMk/>
            <pc:sldMk cId="479040064" sldId="345"/>
            <ac:spMk id="2" creationId="{9CC543D5-9791-3A20-5497-55988A0C3DEF}"/>
          </ac:spMkLst>
        </pc:spChg>
      </pc:sldChg>
      <pc:sldChg chg="addSp modSp new mod">
        <pc:chgData name="Liz Jones" userId="502b2ac9-9aba-4149-bbba-f4dfb9a46044" providerId="ADAL" clId="{31CD8E7B-3FEE-4D67-AD92-ADD615FADF92}" dt="2026-03-26T15:12:25.595" v="2769" actId="14100"/>
        <pc:sldMkLst>
          <pc:docMk/>
          <pc:sldMk cId="248990220" sldId="347"/>
        </pc:sldMkLst>
        <pc:picChg chg="add mod">
          <ac:chgData name="Liz Jones" userId="502b2ac9-9aba-4149-bbba-f4dfb9a46044" providerId="ADAL" clId="{31CD8E7B-3FEE-4D67-AD92-ADD615FADF92}" dt="2026-03-26T15:12:25.595" v="2769" actId="14100"/>
          <ac:picMkLst>
            <pc:docMk/>
            <pc:sldMk cId="248990220" sldId="347"/>
            <ac:picMk id="3" creationId="{591140AF-17D0-4119-E25E-EA0CE4EEE2F6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3FB766-934B-4B42-8B56-E955A271B11E}" type="datetimeFigureOut">
              <a:rPr lang="en-US" smtClean="0"/>
              <a:t>3/26/2026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BD52CF-FCCD-4535-8A25-59B316DB53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136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BD52CF-FCCD-4535-8A25-59B316DB53D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7557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BD52CF-FCCD-4535-8A25-59B316DB53D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3949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BD52CF-FCCD-4535-8A25-59B316DB53D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5344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BD52CF-FCCD-4535-8A25-59B316DB53D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992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BD52CF-FCCD-4535-8A25-59B316DB53D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7455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85846B-DE3D-8BEC-A8D1-E3FE8029DB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A8AB6EA-A94B-B49D-0145-E972F2CA14D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54A7CF9-CED5-D9D7-9AA0-5BB50BB1A6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FDC7EF-C35A-2343-CCA2-7022207D8D4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BD52CF-FCCD-4535-8A25-59B316DB53D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347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937E92-6C16-5504-F11C-4D31AC36F2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9729653-6E15-AB06-4FDA-632802425C8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D1EC3BA-69D8-014D-CBEB-40EBC90CF1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0E1591-C110-C826-6871-9D5A74012EC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BD52CF-FCCD-4535-8A25-59B316DB53D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0079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0F16A0-A7CF-8E84-C799-07109A1867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18FA638-B9EB-D018-67DF-684773F5FCB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AA6E2B4-F754-D3E2-E310-40100E9851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1DA7F3-5BB2-8649-9D48-05961603477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BD52CF-FCCD-4535-8A25-59B316DB53D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6305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06D382-C256-D5C3-B56E-224394D733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7E69461-CCD7-6CEF-CF87-B7A6E564F88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9BD7AFE-391E-B480-EA78-5ADFEA7D32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15BC11-77B7-CC19-F047-42A54D32AE7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BD52CF-FCCD-4535-8A25-59B316DB53D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725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BD52CF-FCCD-4535-8A25-59B316DB53D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3053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CD3D7-0C5A-AB48-A28E-9C1D0704F253}" type="datetimeFigureOut">
              <a:rPr lang="en-US" smtClean="0"/>
              <a:t>3/26/2026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04F32-9C28-654B-9128-9BBED3C14F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7504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CD3D7-0C5A-AB48-A28E-9C1D0704F253}" type="datetimeFigureOut">
              <a:rPr lang="en-US" smtClean="0"/>
              <a:t>3/26/2026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04F32-9C28-654B-9128-9BBED3C14F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460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CD3D7-0C5A-AB48-A28E-9C1D0704F253}" type="datetimeFigureOut">
              <a:rPr lang="en-US" smtClean="0"/>
              <a:t>3/26/2026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04F32-9C28-654B-9128-9BBED3C14F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8307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7C6E4-BCAB-8C8E-73E3-0D57CBE9CF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3EA4FC-72EC-E549-FFDE-665EE731A6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8ABCE0-F853-7512-2750-C4C49623A2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4FCDD-766B-4E62-9C00-7867FCD603CA}" type="datetimeFigureOut">
              <a:rPr lang="en-US" smtClean="0"/>
              <a:t>3/26/2026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BEFB24-FE05-519A-5043-0E3B3CB5B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729220-72CD-5449-412F-BE5543399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CFB1B-BEA7-462B-A456-B89F99D467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5892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310968-0241-A9DC-853A-1645AD133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3E0004-DDA8-D787-A0A7-C996251819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CDCF09-0951-E7EB-1713-4AA3A55D80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4FCDD-766B-4E62-9C00-7867FCD603CA}" type="datetimeFigureOut">
              <a:rPr lang="en-US" smtClean="0"/>
              <a:t>3/26/2026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E02E93-01C1-2654-FD90-EBEB1F103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2BD90-E1C6-23E2-A9DE-2D868B82F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CFB1B-BEA7-462B-A456-B89F99D467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6204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D090B-A08C-1C24-C54B-99F5A89C6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88D3F8-5F57-240A-0424-4A65EB6B39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FB32B2-504C-6485-698F-359C69BB40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4FCDD-766B-4E62-9C00-7867FCD603CA}" type="datetimeFigureOut">
              <a:rPr lang="en-US" smtClean="0"/>
              <a:t>3/26/2026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04C76F-47A9-AB71-7DEB-F673937FDC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D360C5-DEC8-4066-923F-8B72181CB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CFB1B-BEA7-462B-A456-B89F99D467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6652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EA8C94-6D99-6AC3-1EF7-2F0362EB0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441B4D-81E9-B2A4-CEBF-F7108598A9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00754E-A2B8-4CDA-B847-445D9D930E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F7B693-4F70-5B4A-002D-6273E9B84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4FCDD-766B-4E62-9C00-7867FCD603CA}" type="datetimeFigureOut">
              <a:rPr lang="en-US" smtClean="0"/>
              <a:t>3/26/2026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613803-3A0B-1325-03B4-73ADC811E1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E27C89-55F5-C760-B2BA-F264238F9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CFB1B-BEA7-462B-A456-B89F99D467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6190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84F49E-1F3A-7C5C-CE89-7ACA1EDC9E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A9A141-E9C4-6803-A119-A33E6D96A3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72D70B-10E1-FB0E-B222-228891E7BC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BCF3F57-BFDE-7576-3AC0-6593EFD776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4DE8EF1-B4B0-7077-311E-C050D1EB44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7C0AC0D-AED0-CF1F-5794-12A8DE0E6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4FCDD-766B-4E62-9C00-7867FCD603CA}" type="datetimeFigureOut">
              <a:rPr lang="en-US" smtClean="0"/>
              <a:t>3/26/2026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B9A3781-3F26-D4AB-717C-FFA257EA8A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8A236DC-DD32-55F1-1931-7FC1168A1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CFB1B-BEA7-462B-A456-B89F99D467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074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527B2-211D-104D-81CC-765A6FE5B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8CD1DC-3377-4FCD-E6D8-3BACFE082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4FCDD-766B-4E62-9C00-7867FCD603CA}" type="datetimeFigureOut">
              <a:rPr lang="en-US" smtClean="0"/>
              <a:t>3/26/2026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AF080B-B2D5-9E7C-64A9-CA341ABCB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E4AB05-A1CE-6ED6-5636-F63428D64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CFB1B-BEA7-462B-A456-B89F99D467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1607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6715B26-B617-D818-D462-07F503575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4FCDD-766B-4E62-9C00-7867FCD603CA}" type="datetimeFigureOut">
              <a:rPr lang="en-US" smtClean="0"/>
              <a:t>3/26/2026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034A478-B45B-BFC7-7D47-0557C49DA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0F0D07-63B7-00D3-EED3-44F232F54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CFB1B-BEA7-462B-A456-B89F99D467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3878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CC92EA-C087-BCAC-A960-D62FD7F675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BFAAF0-EC2C-3AFA-B245-BBDBAEB4A2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9B5CEE-C678-BB88-6049-A368756EA5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37F982-9ACC-459F-A07B-C2C16181AC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4FCDD-766B-4E62-9C00-7867FCD603CA}" type="datetimeFigureOut">
              <a:rPr lang="en-US" smtClean="0"/>
              <a:t>3/26/2026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FD0BC8-E591-60FE-0E4E-DA9F78E9C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85EE30-A728-3334-3A4A-1C9342D0D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CFB1B-BEA7-462B-A456-B89F99D467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586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CD3D7-0C5A-AB48-A28E-9C1D0704F253}" type="datetimeFigureOut">
              <a:rPr lang="en-US" smtClean="0"/>
              <a:t>3/26/2026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04F32-9C28-654B-9128-9BBED3C14F06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screenshot of a video game&#10;&#10;Description automatically generated">
            <a:extLst>
              <a:ext uri="{FF2B5EF4-FFF2-40B4-BE49-F238E27FC236}">
                <a16:creationId xmlns:a16="http://schemas.microsoft.com/office/drawing/2014/main" id="{74DBB72E-FFBE-9268-B71A-7FDE32D807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8331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2AE0C1-281D-84D9-FEAF-5B46EB109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8913A57-B376-D3F5-2EBF-B205BAFDF7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C42041-B4E8-6DE1-15E1-0809AE6D47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2EF4ED-862D-AFA7-D998-DFB488EE5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4FCDD-766B-4E62-9C00-7867FCD603CA}" type="datetimeFigureOut">
              <a:rPr lang="en-US" smtClean="0"/>
              <a:t>3/26/2026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C140C2-70A2-EF14-7ECE-4CFFC6D06B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3593E1-6A13-6772-2609-A7D861002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CFB1B-BEA7-462B-A456-B89F99D467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4808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09B9D0-87F2-3FAE-3BA1-714204CFE8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8DFA57-3E49-7D06-BE52-5C9D2D8D7D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33F653-9FD0-593B-0580-1105E4583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4FCDD-766B-4E62-9C00-7867FCD603CA}" type="datetimeFigureOut">
              <a:rPr lang="en-US" smtClean="0"/>
              <a:t>3/26/2026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D5F510-EB18-B1C7-7921-B992D1E6D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AB1E98-5E0F-CD37-775B-9FB752803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CFB1B-BEA7-462B-A456-B89F99D467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2226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0BF9171-18B4-BECB-56A3-D2742A5107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EBA87E-EAC0-6EDD-4A85-0781358322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AEEECC-32D0-D5F0-884F-FF089C152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4FCDD-766B-4E62-9C00-7867FCD603CA}" type="datetimeFigureOut">
              <a:rPr lang="en-US" smtClean="0"/>
              <a:t>3/26/2026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4E6DCB-33FC-30D0-740E-8EC24A375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E7C43A-1CE6-2C1D-9DCE-173BC6D55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CFB1B-BEA7-462B-A456-B89F99D467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448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CD3D7-0C5A-AB48-A28E-9C1D0704F253}" type="datetimeFigureOut">
              <a:rPr lang="en-US" smtClean="0"/>
              <a:t>3/26/2026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04F32-9C28-654B-9128-9BBED3C14F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605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CD3D7-0C5A-AB48-A28E-9C1D0704F253}" type="datetimeFigureOut">
              <a:rPr lang="en-US" smtClean="0"/>
              <a:t>3/26/2026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04F32-9C28-654B-9128-9BBED3C14F06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A screenshot of a computer&#10;&#10;AI-generated content may be incorrect.">
            <a:extLst>
              <a:ext uri="{FF2B5EF4-FFF2-40B4-BE49-F238E27FC236}">
                <a16:creationId xmlns:a16="http://schemas.microsoft.com/office/drawing/2014/main" id="{EBC78C01-C151-93EC-B75D-5A47B1D20BB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9210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CD3D7-0C5A-AB48-A28E-9C1D0704F253}" type="datetimeFigureOut">
              <a:rPr lang="en-US" smtClean="0"/>
              <a:t>3/26/2026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04F32-9C28-654B-9128-9BBED3C14F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212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CD3D7-0C5A-AB48-A28E-9C1D0704F253}" type="datetimeFigureOut">
              <a:rPr lang="en-US" smtClean="0"/>
              <a:t>3/26/2026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04F32-9C28-654B-9128-9BBED3C14F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066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CD3D7-0C5A-AB48-A28E-9C1D0704F253}" type="datetimeFigureOut">
              <a:rPr lang="en-US" smtClean="0"/>
              <a:t>3/26/2026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04F32-9C28-654B-9128-9BBED3C14F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658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CD3D7-0C5A-AB48-A28E-9C1D0704F253}" type="datetimeFigureOut">
              <a:rPr lang="en-US" smtClean="0"/>
              <a:t>3/26/2026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04F32-9C28-654B-9128-9BBED3C14F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1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CD3D7-0C5A-AB48-A28E-9C1D0704F253}" type="datetimeFigureOut">
              <a:rPr lang="en-US" smtClean="0"/>
              <a:t>3/26/2026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04F32-9C28-654B-9128-9BBED3C14F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235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2CD3D7-0C5A-AB48-A28E-9C1D0704F253}" type="datetimeFigureOut">
              <a:rPr lang="en-US" smtClean="0"/>
              <a:t>3/26/2026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B04F32-9C28-654B-9128-9BBED3C14F06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screenshot of a computer&#10;&#10;AI-generated content may be incorrect.">
            <a:extLst>
              <a:ext uri="{FF2B5EF4-FFF2-40B4-BE49-F238E27FC236}">
                <a16:creationId xmlns:a16="http://schemas.microsoft.com/office/drawing/2014/main" id="{9E8EA925-1D4A-EAF2-CDE5-E40C5AD066F1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31436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2F3521-18EB-51E6-5673-B70121BB1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6D2FA2-12E2-8883-922B-C5BBA7E106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898C46-0FB6-468D-3801-0C1EAE11E9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9B4FCDD-766B-4E62-9C00-7867FCD603CA}" type="datetimeFigureOut">
              <a:rPr lang="en-US" smtClean="0"/>
              <a:t>3/26/2026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C787A9-2259-CDB7-C7DB-A8A897655C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2B777C-B5FA-BB97-EC0A-7551435ABB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C6CFB1B-BEA7-462B-A456-B89F99D467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345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19BA36-0420-F8E4-0245-FD612BCA4E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7CA2026-7B57-E531-197B-2B0C68B4483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A4D6B6A-1653-DAC9-D14F-954BFEF6403F}"/>
              </a:ext>
            </a:extLst>
          </p:cNvPr>
          <p:cNvSpPr/>
          <p:nvPr/>
        </p:nvSpPr>
        <p:spPr>
          <a:xfrm>
            <a:off x="9164660" y="5219827"/>
            <a:ext cx="2841856" cy="700920"/>
          </a:xfrm>
          <a:prstGeom prst="rect">
            <a:avLst/>
          </a:prstGeom>
          <a:solidFill>
            <a:schemeClr val="bg1"/>
          </a:solidFill>
          <a:ln>
            <a:solidFill>
              <a:srgbClr val="473B2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Session 5</a:t>
            </a:r>
          </a:p>
        </p:txBody>
      </p:sp>
    </p:spTree>
    <p:extLst>
      <p:ext uri="{BB962C8B-B14F-4D97-AF65-F5344CB8AC3E}">
        <p14:creationId xmlns:p14="http://schemas.microsoft.com/office/powerpoint/2010/main" val="25891225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3C25EC-AF83-F06B-11EC-57394E47EF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7F56300-F0B1-BE65-AC71-DDB6AFC1E7C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93D3F4B-CBBD-4B29-C0B6-8BEB7BDF7038}"/>
              </a:ext>
            </a:extLst>
          </p:cNvPr>
          <p:cNvSpPr txBox="1"/>
          <p:nvPr/>
        </p:nvSpPr>
        <p:spPr>
          <a:xfrm>
            <a:off x="820884" y="423018"/>
            <a:ext cx="8281552" cy="36830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i="1" dirty="0">
                <a:solidFill>
                  <a:prstClr val="black"/>
                </a:solidFill>
                <a:latin typeface="Gotham" panose="02000604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Unforgiving Servant (Matthew 18:28-35)</a:t>
            </a:r>
          </a:p>
          <a:p>
            <a:br>
              <a:rPr lang="en-US" sz="2800" b="1" i="0" baseline="30000" dirty="0">
                <a:solidFill>
                  <a:srgbClr val="000000"/>
                </a:solidFill>
                <a:effectLst/>
                <a:latin typeface="system-ui"/>
              </a:rPr>
            </a:br>
            <a:r>
              <a:rPr lang="en-US" sz="2800" dirty="0">
                <a:solidFill>
                  <a:srgbClr val="000000"/>
                </a:solidFill>
                <a:latin typeface="system-ui"/>
              </a:rPr>
              <a:t> </a:t>
            </a:r>
            <a:r>
              <a:rPr lang="en-US" sz="2800" b="1" baseline="30000" dirty="0">
                <a:solidFill>
                  <a:srgbClr val="000000"/>
                </a:solidFill>
                <a:latin typeface="system-ui"/>
              </a:rPr>
              <a:t>34 </a:t>
            </a:r>
            <a:r>
              <a:rPr lang="en-US" sz="2800" dirty="0">
                <a:solidFill>
                  <a:srgbClr val="000000"/>
                </a:solidFill>
                <a:latin typeface="system-ui"/>
              </a:rPr>
              <a:t>And because he was angry, his master handed him over to the jailers to be tortured until he could pay everything that was owed. </a:t>
            </a:r>
          </a:p>
          <a:p>
            <a:endParaRPr lang="en-US" sz="2800" b="1" baseline="30000" dirty="0">
              <a:solidFill>
                <a:srgbClr val="000000"/>
              </a:solidFill>
              <a:latin typeface="system-ui"/>
            </a:endParaRPr>
          </a:p>
          <a:p>
            <a:r>
              <a:rPr lang="en-US" sz="2800" b="1" baseline="30000" dirty="0">
                <a:solidFill>
                  <a:srgbClr val="000000"/>
                </a:solidFill>
                <a:latin typeface="system-ui"/>
              </a:rPr>
              <a:t>35 </a:t>
            </a:r>
            <a:r>
              <a:rPr lang="en-US" sz="2800" dirty="0">
                <a:solidFill>
                  <a:srgbClr val="000000"/>
                </a:solidFill>
                <a:latin typeface="system-ui"/>
              </a:rPr>
              <a:t>So also my heavenly Father will do to you unless every one of you forgives his brother or sister from your heart.”</a:t>
            </a:r>
            <a:endParaRPr lang="en-US" sz="2800" b="0" i="0" dirty="0">
              <a:solidFill>
                <a:srgbClr val="000000"/>
              </a:solidFill>
              <a:effectLst/>
              <a:latin typeface="system-ui"/>
            </a:endParaRPr>
          </a:p>
        </p:txBody>
      </p:sp>
    </p:spTree>
    <p:extLst>
      <p:ext uri="{BB962C8B-B14F-4D97-AF65-F5344CB8AC3E}">
        <p14:creationId xmlns:p14="http://schemas.microsoft.com/office/powerpoint/2010/main" val="3133437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254A13-3283-7A49-1C17-65EF9C31BF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3B15A9-265B-9BAC-72B9-FAFEB1B8166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151FE8B-5139-0AA3-7FE7-AD515DB01968}"/>
              </a:ext>
            </a:extLst>
          </p:cNvPr>
          <p:cNvSpPr txBox="1"/>
          <p:nvPr/>
        </p:nvSpPr>
        <p:spPr>
          <a:xfrm>
            <a:off x="326573" y="390523"/>
            <a:ext cx="7310745" cy="440120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0">
              <a:defRPr/>
            </a:pPr>
            <a:r>
              <a:rPr lang="en-US" sz="2800" b="1" i="1" dirty="0">
                <a:solidFill>
                  <a:prstClr val="black"/>
                </a:solidFill>
                <a:latin typeface="Gotham" panose="02000604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Unforgiving Servant (Matthew 18:28-35)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b="1" dirty="0">
              <a:solidFill>
                <a:schemeClr val="bg1"/>
              </a:solidFill>
              <a:latin typeface="Gotham" panose="02000604040000020004" pitchFamily="2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i="1" dirty="0">
                <a:solidFill>
                  <a:schemeClr val="bg1"/>
                </a:solidFill>
                <a:latin typeface="DIN-Bold"/>
              </a:rPr>
              <a:t>We are to forgive one another in the way God has forgiven us.</a:t>
            </a:r>
          </a:p>
          <a:p>
            <a:endParaRPr lang="en-US" sz="2800" i="1" dirty="0">
              <a:solidFill>
                <a:schemeClr val="bg1"/>
              </a:solidFill>
              <a:latin typeface="DIN-Bold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i="1" dirty="0">
                <a:solidFill>
                  <a:schemeClr val="bg1"/>
                </a:solidFill>
                <a:latin typeface="DIN-Bold"/>
              </a:rPr>
              <a:t>What steps can you take to nurture a forgiving spirit in your heart?</a:t>
            </a:r>
          </a:p>
          <a:p>
            <a:pPr lvl="1"/>
            <a:endParaRPr lang="en-US" sz="2800" i="1" dirty="0">
              <a:solidFill>
                <a:schemeClr val="bg1"/>
              </a:solidFill>
              <a:latin typeface="DIN-Bold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i="1" dirty="0">
                <a:solidFill>
                  <a:schemeClr val="bg1"/>
                </a:solidFill>
                <a:latin typeface="DIN-Bold"/>
              </a:rPr>
              <a:t>What are some dangers of believers failing to forgive others?</a:t>
            </a:r>
          </a:p>
        </p:txBody>
      </p:sp>
    </p:spTree>
    <p:extLst>
      <p:ext uri="{BB962C8B-B14F-4D97-AF65-F5344CB8AC3E}">
        <p14:creationId xmlns:p14="http://schemas.microsoft.com/office/powerpoint/2010/main" val="30315551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9D09AF-BE6A-D25B-9EF4-7A993928FE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632A9AF-E3AA-62A3-5418-4B8B74EFE0B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308D237-9DBE-7B87-3AE1-7A7C6E81FEBD}"/>
              </a:ext>
            </a:extLst>
          </p:cNvPr>
          <p:cNvSpPr txBox="1"/>
          <p:nvPr/>
        </p:nvSpPr>
        <p:spPr>
          <a:xfrm>
            <a:off x="316182" y="536604"/>
            <a:ext cx="8495309" cy="39703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b="1" i="1" dirty="0">
                <a:solidFill>
                  <a:schemeClr val="bg1"/>
                </a:solidFill>
                <a:effectLst/>
                <a:latin typeface="Gotham" panose="02000604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CHALLENGE</a:t>
            </a:r>
            <a:endParaRPr lang="en-US" sz="2800" b="1" i="1" dirty="0">
              <a:solidFill>
                <a:schemeClr val="bg1"/>
              </a:solidFill>
              <a:effectLst/>
              <a:latin typeface="Gotham Light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endParaRPr lang="en-US" sz="2800" b="1" i="1" dirty="0">
              <a:solidFill>
                <a:schemeClr val="bg1"/>
              </a:solidFill>
              <a:latin typeface="DIN-Bold"/>
            </a:endParaRPr>
          </a:p>
          <a:p>
            <a:pPr marL="1828800" lvl="3" indent="-457200">
              <a:buFont typeface="Arial" panose="020B0604020202020204" pitchFamily="34" charset="0"/>
              <a:buChar char="•"/>
            </a:pPr>
            <a:r>
              <a:rPr lang="en-US" sz="2800" b="1" i="1" dirty="0">
                <a:solidFill>
                  <a:schemeClr val="bg1"/>
                </a:solidFill>
                <a:latin typeface="DIN-Bold"/>
              </a:rPr>
              <a:t>How should the experience of God’s forgiveness impact how we approach fellow believers who offend us? </a:t>
            </a:r>
          </a:p>
          <a:p>
            <a:pPr lvl="3"/>
            <a:endParaRPr lang="en-US" sz="2800" b="1" i="1" dirty="0">
              <a:solidFill>
                <a:schemeClr val="bg1"/>
              </a:solidFill>
              <a:latin typeface="DIN-Bold"/>
            </a:endParaRPr>
          </a:p>
          <a:p>
            <a:pPr marL="1828800" lvl="3" indent="-457200">
              <a:buFont typeface="Arial" panose="020B0604020202020204" pitchFamily="34" charset="0"/>
              <a:buChar char="•"/>
            </a:pPr>
            <a:r>
              <a:rPr lang="en-US" sz="2800" b="1" i="1" dirty="0">
                <a:solidFill>
                  <a:schemeClr val="bg1"/>
                </a:solidFill>
                <a:latin typeface="DIN-Bold"/>
              </a:rPr>
              <a:t>What might be the consequences of not offering forgiveness? What might be the benefits of forgiving that person?</a:t>
            </a:r>
          </a:p>
        </p:txBody>
      </p:sp>
    </p:spTree>
    <p:extLst>
      <p:ext uri="{BB962C8B-B14F-4D97-AF65-F5344CB8AC3E}">
        <p14:creationId xmlns:p14="http://schemas.microsoft.com/office/powerpoint/2010/main" val="9206889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91140AF-17D0-4119-E25E-EA0CE4EEE2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902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2BA2BD9-7B54-4190-8F06-3EF3658A00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4A9F8392-15FD-B123-B73B-A3CB946407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9184" y="2404872"/>
            <a:ext cx="11862816" cy="1645919"/>
          </a:xfrm>
        </p:spPr>
        <p:txBody>
          <a:bodyPr>
            <a:normAutofit fontScale="85000" lnSpcReduction="20000"/>
          </a:bodyPr>
          <a:lstStyle/>
          <a:p>
            <a:pPr marL="0" indent="0" algn="ctr" defTabSz="91440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en-US" sz="5600" b="1" dirty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God’s </a:t>
            </a:r>
            <a:r>
              <a:rPr lang="en-US" sz="56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Care</a:t>
            </a:r>
            <a:endParaRPr lang="en-US" sz="5600" b="1" dirty="0">
              <a:solidFill>
                <a:schemeClr val="bg1"/>
              </a:solidFill>
              <a:effectLst/>
              <a:latin typeface="+mj-lt"/>
              <a:ea typeface="+mj-ea"/>
              <a:cs typeface="+mj-cs"/>
            </a:endParaRPr>
          </a:p>
          <a:p>
            <a:pPr marL="0" indent="0" algn="ctr" defTabSz="91440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en-US" sz="56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(Psalm 23:1-6)</a:t>
            </a:r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283098D-4DF3-64EF-4DAF-75FEE4C0DA8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4ECD94B-54EF-25B4-BF36-3037DBEFD151}"/>
              </a:ext>
            </a:extLst>
          </p:cNvPr>
          <p:cNvSpPr txBox="1"/>
          <p:nvPr/>
        </p:nvSpPr>
        <p:spPr>
          <a:xfrm>
            <a:off x="467353" y="2023042"/>
            <a:ext cx="7138791" cy="3026939"/>
          </a:xfrm>
          <a:prstGeom prst="rect">
            <a:avLst/>
          </a:prstGeom>
          <a:solidFill>
            <a:srgbClr val="1D4D59"/>
          </a:solidFill>
        </p:spPr>
        <p:txBody>
          <a:bodyPr vert="horz" lIns="91440" tIns="45720" rIns="91440" bIns="45720" rtlCol="0" anchor="b">
            <a:normAutofit fontScale="55000" lnSpcReduction="20000"/>
          </a:bodyPr>
          <a:lstStyle/>
          <a:p>
            <a:pPr algn="ctr" defTabSz="91440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500" b="1" dirty="0">
                <a:solidFill>
                  <a:srgbClr val="ECE7E4"/>
                </a:solidFill>
                <a:latin typeface="+mj-lt"/>
                <a:ea typeface="+mj-ea"/>
                <a:cs typeface="+mj-cs"/>
              </a:rPr>
              <a:t>MAIN IDEA:</a:t>
            </a:r>
          </a:p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400" b="1" dirty="0">
              <a:solidFill>
                <a:srgbClr val="ECE7E4"/>
              </a:solidFill>
              <a:latin typeface="+mj-lt"/>
              <a:ea typeface="+mj-ea"/>
              <a:cs typeface="+mj-cs"/>
            </a:endParaRPr>
          </a:p>
          <a:p>
            <a:pPr algn="ctr" defTabSz="91440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7600" b="1" i="1" dirty="0">
                <a:solidFill>
                  <a:srgbClr val="ECE7E4"/>
                </a:solidFill>
                <a:latin typeface="+mj-lt"/>
                <a:ea typeface="+mj-ea"/>
                <a:cs typeface="+mj-cs"/>
              </a:rPr>
              <a:t>Jesus calls us to forgive </a:t>
            </a:r>
            <a:r>
              <a:rPr lang="en-US" sz="7600" b="1" i="1">
                <a:solidFill>
                  <a:srgbClr val="ECE7E4"/>
                </a:solidFill>
                <a:latin typeface="+mj-lt"/>
                <a:ea typeface="+mj-ea"/>
                <a:cs typeface="+mj-cs"/>
              </a:rPr>
              <a:t>one another as </a:t>
            </a:r>
            <a:r>
              <a:rPr lang="en-US" sz="7600" b="1" i="1" dirty="0">
                <a:solidFill>
                  <a:srgbClr val="ECE7E4"/>
                </a:solidFill>
                <a:latin typeface="+mj-lt"/>
                <a:ea typeface="+mj-ea"/>
                <a:cs typeface="+mj-cs"/>
              </a:rPr>
              <a:t>he has forgiven us.</a:t>
            </a:r>
          </a:p>
        </p:txBody>
      </p:sp>
    </p:spTree>
    <p:extLst>
      <p:ext uri="{BB962C8B-B14F-4D97-AF65-F5344CB8AC3E}">
        <p14:creationId xmlns:p14="http://schemas.microsoft.com/office/powerpoint/2010/main" val="33621123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EAD9E8A-9500-117A-BC8A-86A6813805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A942B84-3EB5-E949-2113-40B4FA7AC0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4906520-F00D-ED8A-E1EA-C80BF1EDF77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44FCB94-E8EC-6DE6-17F1-88AE8C8209C0}"/>
              </a:ext>
            </a:extLst>
          </p:cNvPr>
          <p:cNvSpPr txBox="1"/>
          <p:nvPr/>
        </p:nvSpPr>
        <p:spPr>
          <a:xfrm>
            <a:off x="356617" y="356616"/>
            <a:ext cx="7872983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b="1" i="1" dirty="0">
                <a:solidFill>
                  <a:schemeClr val="bg1"/>
                </a:solidFill>
                <a:effectLst/>
                <a:latin typeface="Gotham" panose="02000604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Introduction</a:t>
            </a:r>
            <a:endParaRPr lang="en-US" sz="2800" b="1" i="1" dirty="0">
              <a:solidFill>
                <a:schemeClr val="bg1"/>
              </a:solidFill>
              <a:effectLst/>
              <a:latin typeface="Gotham Light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endParaRPr lang="en-US" sz="2800" b="1" i="1" dirty="0">
              <a:solidFill>
                <a:schemeClr val="bg1"/>
              </a:solidFill>
              <a:latin typeface="DIN-Bold"/>
            </a:endParaRPr>
          </a:p>
          <a:p>
            <a:pPr algn="l"/>
            <a:endParaRPr lang="en-US" sz="2800" b="1" i="1" dirty="0">
              <a:solidFill>
                <a:schemeClr val="bg1"/>
              </a:solidFill>
              <a:latin typeface="DIN-Bold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i="1" dirty="0">
                <a:solidFill>
                  <a:schemeClr val="bg1"/>
                </a:solidFill>
                <a:latin typeface="DIN-Bold"/>
              </a:rPr>
              <a:t>What is something that would be hard for you to forgive? Why?</a:t>
            </a:r>
          </a:p>
          <a:p>
            <a:pPr lvl="1"/>
            <a:endParaRPr lang="en-US" sz="2800" i="1" dirty="0">
              <a:solidFill>
                <a:schemeClr val="bg1"/>
              </a:solidFill>
              <a:latin typeface="DIN-Bold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i="1" dirty="0">
                <a:solidFill>
                  <a:schemeClr val="bg1"/>
                </a:solidFill>
                <a:latin typeface="DIN-Bold"/>
              </a:rPr>
              <a:t>Why is it often so difficult to forgive someone who has offended you?</a:t>
            </a:r>
          </a:p>
        </p:txBody>
      </p:sp>
    </p:spTree>
    <p:extLst>
      <p:ext uri="{BB962C8B-B14F-4D97-AF65-F5344CB8AC3E}">
        <p14:creationId xmlns:p14="http://schemas.microsoft.com/office/powerpoint/2010/main" val="41235191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E37400C-D309-AAF4-31B8-2FDCD45D8D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FEF3BE6-BB25-4A89-8BFC-6A2EFF4547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F02033C-F28E-1336-F64B-64CA39D1742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D5D28D4-93F7-2057-BD12-CC639A5DA50C}"/>
              </a:ext>
            </a:extLst>
          </p:cNvPr>
          <p:cNvSpPr txBox="1"/>
          <p:nvPr/>
        </p:nvSpPr>
        <p:spPr>
          <a:xfrm>
            <a:off x="1386119" y="446935"/>
            <a:ext cx="941976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Gotham" panose="02000604040000020004" pitchFamily="2" charset="0"/>
              </a:rPr>
              <a:t>Forgiveness</a:t>
            </a:r>
            <a:endParaRPr lang="en-US" sz="3000" b="1" dirty="0">
              <a:solidFill>
                <a:schemeClr val="bg1"/>
              </a:solidFill>
              <a:latin typeface="Gotham" panose="02000604040000020004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0CF3E2E-13CF-9FEE-DF54-E6D5371E0C0C}"/>
              </a:ext>
            </a:extLst>
          </p:cNvPr>
          <p:cNvSpPr txBox="1"/>
          <p:nvPr/>
        </p:nvSpPr>
        <p:spPr>
          <a:xfrm>
            <a:off x="1695635" y="2057400"/>
            <a:ext cx="9419761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+mj-lt"/>
              <a:buAutoNum type="romanUcPeriod"/>
            </a:pPr>
            <a:r>
              <a:rPr lang="en-US" sz="2800" b="1" dirty="0">
                <a:solidFill>
                  <a:schemeClr val="bg1"/>
                </a:solidFill>
                <a:latin typeface="Gotham" panose="02000604040000020004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Question of Forgiveness (Matthew 18:21-22)</a:t>
            </a:r>
          </a:p>
          <a:p>
            <a:pPr marL="571500" indent="-571500">
              <a:buFont typeface="+mj-lt"/>
              <a:buAutoNum type="romanUcPeriod"/>
            </a:pPr>
            <a:r>
              <a:rPr lang="en-US" sz="2800" b="1" dirty="0">
                <a:solidFill>
                  <a:schemeClr val="bg1"/>
                </a:solidFill>
                <a:latin typeface="Gotham" panose="02000604040000020004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Compassionate King (Matthew 18:23-27)</a:t>
            </a:r>
          </a:p>
          <a:p>
            <a:pPr marL="571500" indent="-571500">
              <a:buFont typeface="+mj-lt"/>
              <a:buAutoNum type="romanUcPeriod"/>
            </a:pPr>
            <a:r>
              <a:rPr lang="en-US" sz="2800" b="1" dirty="0">
                <a:solidFill>
                  <a:schemeClr val="bg1"/>
                </a:solidFill>
                <a:latin typeface="Gotham" panose="02000604040000020004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Unforgiving Servant (Matthew 18:28-35)</a:t>
            </a:r>
          </a:p>
        </p:txBody>
      </p:sp>
    </p:spTree>
    <p:extLst>
      <p:ext uri="{BB962C8B-B14F-4D97-AF65-F5344CB8AC3E}">
        <p14:creationId xmlns:p14="http://schemas.microsoft.com/office/powerpoint/2010/main" val="16457237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0C7A18-9A87-7243-B7D4-79A968BEF4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DA2A59D-63CD-693E-ADC3-DCE1C913BB4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939AFFE-7E52-BA31-8D4D-296EEF6A02C3}"/>
              </a:ext>
            </a:extLst>
          </p:cNvPr>
          <p:cNvSpPr txBox="1"/>
          <p:nvPr/>
        </p:nvSpPr>
        <p:spPr>
          <a:xfrm>
            <a:off x="664022" y="360673"/>
            <a:ext cx="8064341" cy="32521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i="1" dirty="0">
                <a:solidFill>
                  <a:prstClr val="black"/>
                </a:solidFill>
                <a:latin typeface="Gotham" panose="02000604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Question of Forgiveness (Matthew 18:21-22)</a:t>
            </a:r>
          </a:p>
          <a:p>
            <a:pPr algn="l">
              <a:buNone/>
            </a:pPr>
            <a:endParaRPr lang="en-US" sz="3200" b="1" i="0" baseline="3000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buNone/>
            </a:pPr>
            <a:r>
              <a:rPr lang="en-US" sz="2800" b="1" i="0" baseline="30000" dirty="0">
                <a:solidFill>
                  <a:srgbClr val="000000"/>
                </a:solidFill>
                <a:effectLst/>
                <a:latin typeface="system-ui"/>
              </a:rPr>
              <a:t>21 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system-ui"/>
              </a:rPr>
              <a:t>Then Peter approached him and asked, “Lord, how many times must I forgive my brother or sister who sins against me? As many as seven times?”</a:t>
            </a:r>
          </a:p>
          <a:p>
            <a:pPr algn="l">
              <a:buNone/>
            </a:pPr>
            <a:endParaRPr lang="en-US" sz="16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buNone/>
            </a:pPr>
            <a:r>
              <a:rPr lang="en-US" sz="2800" b="1" i="0" baseline="30000" dirty="0">
                <a:solidFill>
                  <a:srgbClr val="000000"/>
                </a:solidFill>
                <a:effectLst/>
                <a:latin typeface="system-ui"/>
              </a:rPr>
              <a:t>22 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system-ui"/>
              </a:rPr>
              <a:t>“I tell you, not as many as seven,” Jesus replied, </a:t>
            </a:r>
          </a:p>
          <a:p>
            <a:pPr algn="l">
              <a:buNone/>
            </a:pPr>
            <a:r>
              <a:rPr lang="en-US" sz="2800" b="0" i="0" dirty="0">
                <a:solidFill>
                  <a:srgbClr val="000000"/>
                </a:solidFill>
                <a:effectLst/>
                <a:latin typeface="system-ui"/>
              </a:rPr>
              <a:t>“but seventy times seven.”</a:t>
            </a:r>
          </a:p>
        </p:txBody>
      </p:sp>
    </p:spTree>
    <p:extLst>
      <p:ext uri="{BB962C8B-B14F-4D97-AF65-F5344CB8AC3E}">
        <p14:creationId xmlns:p14="http://schemas.microsoft.com/office/powerpoint/2010/main" val="2644104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76CD1E-6625-2B39-18EE-DCE81A1A2E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724C5E4-53A1-75A2-B883-D990992DE3C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CC543D5-9791-3A20-5497-55988A0C3DEF}"/>
              </a:ext>
            </a:extLst>
          </p:cNvPr>
          <p:cNvSpPr txBox="1"/>
          <p:nvPr/>
        </p:nvSpPr>
        <p:spPr>
          <a:xfrm>
            <a:off x="664022" y="360673"/>
            <a:ext cx="8521542" cy="4257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i="1" dirty="0">
                <a:solidFill>
                  <a:prstClr val="black"/>
                </a:solidFill>
                <a:latin typeface="Gotham" panose="02000604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Question of Forgiveness (Matthew 18:21-22)</a:t>
            </a:r>
          </a:p>
          <a:p>
            <a:pPr algn="l">
              <a:buNone/>
            </a:pPr>
            <a:endParaRPr lang="en-US" sz="2800" b="1" i="0" baseline="30000" dirty="0">
              <a:solidFill>
                <a:srgbClr val="000000"/>
              </a:solidFill>
              <a:effectLst/>
              <a:latin typeface="system-ui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i="1" dirty="0">
                <a:solidFill>
                  <a:schemeClr val="bg1"/>
                </a:solidFill>
                <a:latin typeface="DIN-Bold"/>
              </a:rPr>
              <a:t>We are not to put limits on our willingness to forgive.</a:t>
            </a:r>
          </a:p>
          <a:p>
            <a:endParaRPr lang="en-US" sz="2800" i="1" dirty="0">
              <a:solidFill>
                <a:schemeClr val="bg1"/>
              </a:solidFill>
              <a:latin typeface="DIN-Bold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i="1" dirty="0">
                <a:solidFill>
                  <a:schemeClr val="bg1"/>
                </a:solidFill>
                <a:latin typeface="DIN-Bold"/>
              </a:rPr>
              <a:t>How often do you meditate on God’s forgiveness? How could that affect your attitude toward forgiving others?</a:t>
            </a:r>
          </a:p>
          <a:p>
            <a:pPr lvl="1"/>
            <a:endParaRPr lang="en-US" sz="2800" i="1" dirty="0">
              <a:solidFill>
                <a:schemeClr val="bg1"/>
              </a:solidFill>
              <a:latin typeface="DIN-Bold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i="1" dirty="0">
                <a:solidFill>
                  <a:schemeClr val="bg1"/>
                </a:solidFill>
                <a:latin typeface="DIN-Bold"/>
              </a:rPr>
              <a:t>What do you think is a reasonable number of times to forgive someone who hurts you?</a:t>
            </a:r>
            <a:endParaRPr lang="en-US" sz="2800" b="0" i="0" dirty="0">
              <a:solidFill>
                <a:srgbClr val="000000"/>
              </a:solidFill>
              <a:effectLst/>
              <a:latin typeface="system-ui"/>
            </a:endParaRPr>
          </a:p>
        </p:txBody>
      </p:sp>
    </p:spTree>
    <p:extLst>
      <p:ext uri="{BB962C8B-B14F-4D97-AF65-F5344CB8AC3E}">
        <p14:creationId xmlns:p14="http://schemas.microsoft.com/office/powerpoint/2010/main" val="4790400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9760F0-A7FA-137A-01A7-2FA51EFD13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5C107B6-A89B-BF75-5E46-E1678E6EA2C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A197A32-9923-D68E-15B8-2CA42D0B050D}"/>
              </a:ext>
            </a:extLst>
          </p:cNvPr>
          <p:cNvSpPr txBox="1"/>
          <p:nvPr/>
        </p:nvSpPr>
        <p:spPr>
          <a:xfrm>
            <a:off x="664022" y="360673"/>
            <a:ext cx="8521542" cy="64120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i="1" dirty="0">
                <a:solidFill>
                  <a:prstClr val="black"/>
                </a:solidFill>
                <a:latin typeface="Gotham" panose="02000604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Compassionate King (Matthew 18:23-27)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b="1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buNone/>
            </a:pPr>
            <a:r>
              <a:rPr lang="en-US" sz="2800" b="1" i="0" baseline="30000" dirty="0">
                <a:solidFill>
                  <a:srgbClr val="000000"/>
                </a:solidFill>
                <a:effectLst/>
                <a:latin typeface="system-ui"/>
              </a:rPr>
              <a:t>23 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system-ui"/>
              </a:rPr>
              <a:t>“For this reason, the kingdom of heaven can be compared to a king who wanted to settle accounts with his servants. </a:t>
            </a:r>
            <a:r>
              <a:rPr lang="en-US" sz="2800" b="1" i="0" baseline="30000" dirty="0">
                <a:solidFill>
                  <a:srgbClr val="000000"/>
                </a:solidFill>
                <a:effectLst/>
                <a:latin typeface="system-ui"/>
              </a:rPr>
              <a:t>24 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system-ui"/>
              </a:rPr>
              <a:t>When he began to settle accounts, one who owed ten thousand talents was brought before him. </a:t>
            </a:r>
          </a:p>
          <a:p>
            <a:pPr algn="l">
              <a:buNone/>
            </a:pPr>
            <a:endParaRPr lang="en-US" sz="2800" baseline="30000" dirty="0">
              <a:solidFill>
                <a:srgbClr val="000000"/>
              </a:solidFill>
              <a:latin typeface="system-ui"/>
            </a:endParaRPr>
          </a:p>
          <a:p>
            <a:pPr algn="l">
              <a:buNone/>
            </a:pPr>
            <a:r>
              <a:rPr lang="en-US" sz="2800" b="1" i="0" baseline="30000" dirty="0">
                <a:solidFill>
                  <a:srgbClr val="000000"/>
                </a:solidFill>
                <a:effectLst/>
                <a:latin typeface="system-ui"/>
              </a:rPr>
              <a:t>25 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system-ui"/>
              </a:rPr>
              <a:t>Since he did not have the money to pay it back, his master commanded that he, his wife, his children, and everything he had be sold to pay the debt. </a:t>
            </a:r>
            <a:r>
              <a:rPr lang="en-US" sz="2800" b="1" i="0" baseline="30000" dirty="0">
                <a:solidFill>
                  <a:srgbClr val="000000"/>
                </a:solidFill>
                <a:effectLst/>
                <a:latin typeface="system-ui"/>
              </a:rPr>
              <a:t>26 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system-ui"/>
              </a:rPr>
              <a:t>“At this, the servant fell facedown before him and said, ‘Be patient with me, and I will pay you everything.’ </a:t>
            </a:r>
            <a:r>
              <a:rPr lang="en-US" sz="2800" b="1" i="0" baseline="30000" dirty="0">
                <a:solidFill>
                  <a:srgbClr val="000000"/>
                </a:solidFill>
                <a:effectLst/>
                <a:latin typeface="system-ui"/>
              </a:rPr>
              <a:t>27 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system-ui"/>
              </a:rPr>
              <a:t>Then the master of that servant had compassion, released him, and forgave him the loan.</a:t>
            </a:r>
          </a:p>
          <a:p>
            <a:pPr algn="l">
              <a:buNone/>
            </a:pPr>
            <a:endParaRPr lang="en-US" sz="2800" b="0" i="0" dirty="0">
              <a:solidFill>
                <a:srgbClr val="000000"/>
              </a:solidFill>
              <a:effectLst/>
              <a:latin typeface="system-ui"/>
            </a:endParaRPr>
          </a:p>
        </p:txBody>
      </p:sp>
    </p:spTree>
    <p:extLst>
      <p:ext uri="{BB962C8B-B14F-4D97-AF65-F5344CB8AC3E}">
        <p14:creationId xmlns:p14="http://schemas.microsoft.com/office/powerpoint/2010/main" val="17650422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033BCD-1530-D3C6-76DE-8C8AF8F4D4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4600679-052C-F179-FFA6-505800574EF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DFE8639-8D9D-C012-7121-FB9EB9A8BC78}"/>
              </a:ext>
            </a:extLst>
          </p:cNvPr>
          <p:cNvSpPr txBox="1"/>
          <p:nvPr/>
        </p:nvSpPr>
        <p:spPr>
          <a:xfrm>
            <a:off x="326572" y="390523"/>
            <a:ext cx="7861463" cy="39703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0">
              <a:defRPr/>
            </a:pPr>
            <a:r>
              <a:rPr lang="en-US" sz="2800" b="1" i="1" dirty="0">
                <a:solidFill>
                  <a:prstClr val="black"/>
                </a:solidFill>
                <a:latin typeface="Gotham" panose="02000604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Compassionate King (Matthew 18:23-27)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b="1" dirty="0">
              <a:solidFill>
                <a:schemeClr val="bg1"/>
              </a:solidFill>
              <a:latin typeface="Gotham" panose="02000604040000020004" pitchFamily="2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i="1" dirty="0">
                <a:solidFill>
                  <a:schemeClr val="bg1"/>
                </a:solidFill>
                <a:latin typeface="DIN-Bold"/>
              </a:rPr>
              <a:t>We can know that God is compassionate and willing to forgive.</a:t>
            </a:r>
          </a:p>
          <a:p>
            <a:endParaRPr lang="en-US" sz="2800" i="1" dirty="0">
              <a:solidFill>
                <a:schemeClr val="bg1"/>
              </a:solidFill>
              <a:latin typeface="DIN-Bold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i="1" dirty="0">
                <a:solidFill>
                  <a:schemeClr val="bg1"/>
                </a:solidFill>
                <a:latin typeface="DIN-Bold"/>
              </a:rPr>
              <a:t>When have you gotten more than you deserved? How did you respond?</a:t>
            </a:r>
          </a:p>
          <a:p>
            <a:pPr lvl="1"/>
            <a:endParaRPr lang="en-US" sz="2800" i="1" dirty="0">
              <a:solidFill>
                <a:schemeClr val="bg1"/>
              </a:solidFill>
              <a:latin typeface="DIN-Bold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i="1" dirty="0">
                <a:solidFill>
                  <a:schemeClr val="bg1"/>
                </a:solidFill>
                <a:latin typeface="DIN-Bold"/>
              </a:rPr>
              <a:t>How do you see grace at work in these verses?</a:t>
            </a:r>
          </a:p>
        </p:txBody>
      </p:sp>
    </p:spTree>
    <p:extLst>
      <p:ext uri="{BB962C8B-B14F-4D97-AF65-F5344CB8AC3E}">
        <p14:creationId xmlns:p14="http://schemas.microsoft.com/office/powerpoint/2010/main" val="37711589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4E3037-DF46-656F-8A72-123EC4DE37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8E41683-71D5-531A-2839-7AA6748B43B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2F8620E-7D33-52AD-6168-26F829514BE5}"/>
              </a:ext>
            </a:extLst>
          </p:cNvPr>
          <p:cNvSpPr txBox="1"/>
          <p:nvPr/>
        </p:nvSpPr>
        <p:spPr>
          <a:xfrm>
            <a:off x="820884" y="423018"/>
            <a:ext cx="9549244" cy="64120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i="1" dirty="0">
                <a:solidFill>
                  <a:prstClr val="black"/>
                </a:solidFill>
                <a:latin typeface="Gotham" panose="02000604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Unforgiving Servant (Matthew 18:28-35)</a:t>
            </a:r>
          </a:p>
          <a:p>
            <a:pPr algn="l">
              <a:buNone/>
            </a:pPr>
            <a:br>
              <a:rPr lang="en-US" sz="2800" b="1" i="0" baseline="30000" dirty="0">
                <a:solidFill>
                  <a:srgbClr val="000000"/>
                </a:solidFill>
                <a:effectLst/>
                <a:latin typeface="system-ui"/>
              </a:rPr>
            </a:br>
            <a:r>
              <a:rPr lang="en-US" sz="2800" b="1" i="0" baseline="30000" dirty="0">
                <a:solidFill>
                  <a:srgbClr val="000000"/>
                </a:solidFill>
                <a:effectLst/>
                <a:latin typeface="system-ui"/>
              </a:rPr>
              <a:t>28 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system-ui"/>
              </a:rPr>
              <a:t>“That servant went out and found one of his fellow servants who owed him a hundred denarii. He grabbed him, started choking him, and said, ‘Pay what you owe!’ </a:t>
            </a:r>
            <a:r>
              <a:rPr lang="en-US" sz="2800" b="1" i="0" baseline="30000" dirty="0">
                <a:solidFill>
                  <a:srgbClr val="000000"/>
                </a:solidFill>
                <a:effectLst/>
                <a:latin typeface="system-ui"/>
              </a:rPr>
              <a:t>29 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system-ui"/>
              </a:rPr>
              <a:t>“At this, his fellow servant fell down and began begging him, ‘Be patient with me, and I will pay you back.’ </a:t>
            </a:r>
            <a:r>
              <a:rPr lang="en-US" sz="2800" b="1" i="0" baseline="30000" dirty="0">
                <a:solidFill>
                  <a:srgbClr val="000000"/>
                </a:solidFill>
                <a:effectLst/>
                <a:latin typeface="system-ui"/>
              </a:rPr>
              <a:t>30 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system-ui"/>
              </a:rPr>
              <a:t>But he wasn’t willing. Instead, he went and threw him into prison until he could pay what was owed. </a:t>
            </a:r>
          </a:p>
          <a:p>
            <a:pPr algn="l">
              <a:buNone/>
            </a:pPr>
            <a:endParaRPr lang="en-US" sz="20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buNone/>
            </a:pPr>
            <a:r>
              <a:rPr lang="en-US" sz="2800" b="1" i="0" baseline="30000" dirty="0">
                <a:solidFill>
                  <a:srgbClr val="000000"/>
                </a:solidFill>
                <a:effectLst/>
                <a:latin typeface="system-ui"/>
              </a:rPr>
              <a:t>31 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system-ui"/>
              </a:rPr>
              <a:t>When the other servants saw what had taken place, they were deeply distressed and went and reported to their master everything that had happened. </a:t>
            </a:r>
            <a:r>
              <a:rPr lang="en-US" sz="2800" b="1" i="0" baseline="30000" dirty="0">
                <a:solidFill>
                  <a:srgbClr val="000000"/>
                </a:solidFill>
                <a:effectLst/>
                <a:latin typeface="system-ui"/>
              </a:rPr>
              <a:t>32 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system-ui"/>
              </a:rPr>
              <a:t>Then, after he had summoned him, his master said to him, ‘You wicked servant! I forgave you all that debt because you begged me. </a:t>
            </a:r>
            <a:r>
              <a:rPr lang="en-US" sz="2800" b="1" i="0" baseline="30000" dirty="0">
                <a:solidFill>
                  <a:srgbClr val="000000"/>
                </a:solidFill>
                <a:effectLst/>
                <a:latin typeface="system-ui"/>
              </a:rPr>
              <a:t>33 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system-ui"/>
              </a:rPr>
              <a:t>Shouldn’t you also have had mercy on your fellow servant, as I had mercy on you?’</a:t>
            </a:r>
          </a:p>
        </p:txBody>
      </p:sp>
    </p:spTree>
    <p:extLst>
      <p:ext uri="{BB962C8B-B14F-4D97-AF65-F5344CB8AC3E}">
        <p14:creationId xmlns:p14="http://schemas.microsoft.com/office/powerpoint/2010/main" val="32750622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3E4F19A7-A959-40BB-972C-4880BAF8EB09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7f16271-2830-4c2f-ab34-b362f4d72335" xsi:nil="true"/>
    <lcf76f155ced4ddcb4097134ff3c332f xmlns="3c30883b-b08b-420b-82ed-e9c04d87cd19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58BBE2BB0DF774F88AF48FB80891300" ma:contentTypeVersion="16" ma:contentTypeDescription="Create a new document." ma:contentTypeScope="" ma:versionID="3a80fefcd397321ac8878495e54aee0a">
  <xsd:schema xmlns:xsd="http://www.w3.org/2001/XMLSchema" xmlns:xs="http://www.w3.org/2001/XMLSchema" xmlns:p="http://schemas.microsoft.com/office/2006/metadata/properties" xmlns:ns2="3c30883b-b08b-420b-82ed-e9c04d87cd19" xmlns:ns3="77f16271-2830-4c2f-ab34-b362f4d72335" targetNamespace="http://schemas.microsoft.com/office/2006/metadata/properties" ma:root="true" ma:fieldsID="d5cbab20257c496b89847a9336317681" ns2:_="" ns3:_="">
    <xsd:import namespace="3c30883b-b08b-420b-82ed-e9c04d87cd19"/>
    <xsd:import namespace="77f16271-2830-4c2f-ab34-b362f4d7233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30883b-b08b-420b-82ed-e9c04d87cd1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95754a65-b2fa-4c49-b298-75691b9803b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7f16271-2830-4c2f-ab34-b362f4d7233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8b0621b1-ca00-41fb-869b-0bd64366ca1c}" ma:internalName="TaxCatchAll" ma:showField="CatchAllData" ma:web="77f16271-2830-4c2f-ab34-b362f4d7233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8069879-EA21-46BC-8C0E-D8E39B230494}">
  <ds:schemaRefs>
    <ds:schemaRef ds:uri="3c30883b-b08b-420b-82ed-e9c04d87cd19"/>
    <ds:schemaRef ds:uri="77f16271-2830-4c2f-ab34-b362f4d72335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9659C73A-9B5D-43F7-BD94-40559A7023F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0D694C3-4F52-4657-B4EF-0E4D30F33A9A}">
  <ds:schemaRefs>
    <ds:schemaRef ds:uri="3c30883b-b08b-420b-82ed-e9c04d87cd19"/>
    <ds:schemaRef ds:uri="77f16271-2830-4c2f-ab34-b362f4d7233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1016</TotalTime>
  <Words>687</Words>
  <Application>Microsoft Office PowerPoint</Application>
  <PresentationFormat>Widescreen</PresentationFormat>
  <Paragraphs>71</Paragraphs>
  <Slides>13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Aptos</vt:lpstr>
      <vt:lpstr>Aptos Display</vt:lpstr>
      <vt:lpstr>Arial</vt:lpstr>
      <vt:lpstr>Calibri</vt:lpstr>
      <vt:lpstr>Calibri Light</vt:lpstr>
      <vt:lpstr>DIN-Bold</vt:lpstr>
      <vt:lpstr>Gotham</vt:lpstr>
      <vt:lpstr>Gotham Light</vt:lpstr>
      <vt:lpstr>system-ui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Rebecca Diaz de Leon</dc:creator>
  <cp:lastModifiedBy>Liz Jones</cp:lastModifiedBy>
  <cp:revision>8</cp:revision>
  <cp:lastPrinted>2023-07-19T18:11:49Z</cp:lastPrinted>
  <dcterms:created xsi:type="dcterms:W3CDTF">2020-05-13T16:18:50Z</dcterms:created>
  <dcterms:modified xsi:type="dcterms:W3CDTF">2026-03-26T15:12:43Z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0x010100258BBE2BB0DF774F88AF48FB80891300</vt:lpwstr>
  </property>
  <property fmtid="{D5CDD505-2E9C-101B-9397-08002B2CF9AE}" pid="3" name="MediaServiceImageTags">
    <vt:lpwstr/>
  </property>
</Properties>
</file>