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  <p:sldMasterId id="2147483672" r:id="rId5"/>
  </p:sldMasterIdLst>
  <p:notesMasterIdLst>
    <p:notesMasterId r:id="rId21"/>
  </p:notesMasterIdLst>
  <p:sldIdLst>
    <p:sldId id="333" r:id="rId6"/>
    <p:sldId id="332" r:id="rId7"/>
    <p:sldId id="351" r:id="rId8"/>
    <p:sldId id="336" r:id="rId9"/>
    <p:sldId id="354" r:id="rId10"/>
    <p:sldId id="357" r:id="rId11"/>
    <p:sldId id="345" r:id="rId12"/>
    <p:sldId id="352" r:id="rId13"/>
    <p:sldId id="358" r:id="rId14"/>
    <p:sldId id="347" r:id="rId15"/>
    <p:sldId id="348" r:id="rId16"/>
    <p:sldId id="356" r:id="rId17"/>
    <p:sldId id="359" r:id="rId18"/>
    <p:sldId id="349" r:id="rId19"/>
    <p:sldId id="327" r:id="rId20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53832"/>
    <a:srgbClr val="1D4D59"/>
    <a:srgbClr val="454B3D"/>
    <a:srgbClr val="504651"/>
    <a:srgbClr val="685F26"/>
    <a:srgbClr val="6A451B"/>
    <a:srgbClr val="304B56"/>
    <a:srgbClr val="11301B"/>
    <a:srgbClr val="EAE4E2"/>
    <a:srgbClr val="EDE8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577127F-6998-49F6-B26A-48ADC07ADFED}" v="4" dt="2026-05-12T16:52:21.609"/>
    <p1510:client id="{4AF918AE-F25A-4E65-9CDA-51181689C03B}" v="5" dt="2026-05-13T16:25:11.01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01"/>
    <p:restoredTop sz="83496" autoAdjust="0"/>
  </p:normalViewPr>
  <p:slideViewPr>
    <p:cSldViewPr snapToGrid="0" showGuides="1">
      <p:cViewPr varScale="1">
        <p:scale>
          <a:sx n="103" d="100"/>
          <a:sy n="103" d="100"/>
        </p:scale>
        <p:origin x="136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3FB766-934B-4B42-8B56-E955A271B11E}" type="datetimeFigureOut">
              <a:rPr lang="en-US" smtClean="0"/>
              <a:t>8/16/26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BD52CF-FCCD-4535-8A25-59B316DB53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136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BD52CF-FCCD-4535-8A25-59B316DB53D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7557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F69E06-BEA1-7359-9134-0209A3CA0E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A42625D-892D-6846-B493-AE66A2CE24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B588E30-8B90-568F-D508-FD6B1A7A03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9D0D12-831A-1333-145D-7942972A27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BD52CF-FCCD-4535-8A25-59B316DB53D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1505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AB0746-232F-A6B7-8BDC-6A00C24609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BC4760F-E543-E20C-1DA3-9039A95591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AAAA983-9319-5B92-E751-8A88B68976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D2A77D-AF94-59FC-42F6-5F51CF3880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BD52CF-FCCD-4535-8A25-59B316DB53D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0019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BD52CF-FCCD-4535-8A25-59B316DB53D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3053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BD52CF-FCCD-4535-8A25-59B316DB53D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5344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BD52CF-FCCD-4535-8A25-59B316DB53D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992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D1142A-C30C-343D-106F-5D725A6195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AF6F69-FF79-6838-CC42-35E0960693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7F2DE56-B2E4-1303-D44E-2E4C7656D8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62D9DB-D230-2996-262B-2D4C4B2DBA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BD52CF-FCCD-4535-8A25-59B316DB53D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0547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FCD279-66FB-E200-DE31-9B4BB91EE0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9842893-F59B-C63B-8DD2-740B87A937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52ACB2A-724A-D8F0-D946-644E84D9D1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FB7216-22CF-D17F-8A38-C5352562A0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BD52CF-FCCD-4535-8A25-59B316DB53D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6214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85846B-DE3D-8BEC-A8D1-E3FE8029DB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A8AB6EA-A94B-B49D-0145-E972F2CA14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54A7CF9-CED5-D9D7-9AA0-5BB50BB1A6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FDC7EF-C35A-2343-CCA2-7022207D8D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BD52CF-FCCD-4535-8A25-59B316DB53D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347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B989E2-BE74-3906-F4DE-04E58E44D0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6B98820-1A83-F745-7F70-88D8E2D9BE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E708299-B892-60E6-8B80-A4A9FFB3BF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96B7AF-AF9E-230B-8E72-E2531CE38F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BD52CF-FCCD-4535-8A25-59B316DB53D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8006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D22BC6-3067-3B1E-6D18-AD912FCDB9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D78CE0C-479F-2FD4-7E33-5CCDF70567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2146428-EF26-4A8E-B237-97F4D2CDFC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1175C6-5BC3-98F2-E31B-F0C6A7163C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BD52CF-FCCD-4535-8A25-59B316DB53D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6855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A9C5FE-5F37-2F66-DAD4-C421448218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C3D934B-B826-5C31-16B2-FF22423FC4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1656184-43B7-68C7-FD52-7D30CB1EC8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849795-FD21-F057-6EC0-5D42568880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BD52CF-FCCD-4535-8A25-59B316DB53D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9347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CD3D7-0C5A-AB48-A28E-9C1D0704F253}" type="datetimeFigureOut">
              <a:rPr lang="en-US" smtClean="0"/>
              <a:t>8/16/26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04F32-9C28-654B-9128-9BBED3C14F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7504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CD3D7-0C5A-AB48-A28E-9C1D0704F253}" type="datetimeFigureOut">
              <a:rPr lang="en-US" smtClean="0"/>
              <a:t>8/16/26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04F32-9C28-654B-9128-9BBED3C14F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460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CD3D7-0C5A-AB48-A28E-9C1D0704F253}" type="datetimeFigureOut">
              <a:rPr lang="en-US" smtClean="0"/>
              <a:t>8/16/26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04F32-9C28-654B-9128-9BBED3C14F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8307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97C6E4-BCAB-8C8E-73E3-0D57CBE9CF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3EA4FC-72EC-E549-FFDE-665EE731A6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8ABCE0-F853-7512-2750-C4C49623A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4FCDD-766B-4E62-9C00-7867FCD603CA}" type="datetimeFigureOut">
              <a:rPr lang="en-US" smtClean="0"/>
              <a:t>8/16/26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BEFB24-FE05-519A-5043-0E3B3CB5B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729220-72CD-5449-412F-BE5543399D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CFB1B-BEA7-462B-A456-B89F99D46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5892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310968-0241-A9DC-853A-1645AD133E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3E0004-DDA8-D787-A0A7-C996251819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CDCF09-0951-E7EB-1713-4AA3A55D80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4FCDD-766B-4E62-9C00-7867FCD603CA}" type="datetimeFigureOut">
              <a:rPr lang="en-US" smtClean="0"/>
              <a:t>8/16/26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E02E93-01C1-2654-FD90-EBEB1F103E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02BD90-E1C6-23E2-A9DE-2D868B82F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CFB1B-BEA7-462B-A456-B89F99D46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6204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D090B-A08C-1C24-C54B-99F5A89C6A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88D3F8-5F57-240A-0424-4A65EB6B39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FB32B2-504C-6485-698F-359C69BB40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4FCDD-766B-4E62-9C00-7867FCD603CA}" type="datetimeFigureOut">
              <a:rPr lang="en-US" smtClean="0"/>
              <a:t>8/16/26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04C76F-47A9-AB71-7DEB-F673937FDC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D360C5-DEC8-4066-923F-8B72181CB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CFB1B-BEA7-462B-A456-B89F99D46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6652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EA8C94-6D99-6AC3-1EF7-2F0362EB08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441B4D-81E9-B2A4-CEBF-F7108598A9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00754E-A2B8-4CDA-B847-445D9D930E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F7B693-4F70-5B4A-002D-6273E9B848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4FCDD-766B-4E62-9C00-7867FCD603CA}" type="datetimeFigureOut">
              <a:rPr lang="en-US" smtClean="0"/>
              <a:t>8/16/26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613803-3A0B-1325-03B4-73ADC811E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E27C89-55F5-C760-B2BA-F264238F9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CFB1B-BEA7-462B-A456-B89F99D46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6190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84F49E-1F3A-7C5C-CE89-7ACA1EDC9E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A9A141-E9C4-6803-A119-A33E6D96A3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72D70B-10E1-FB0E-B222-228891E7BC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BCF3F57-BFDE-7576-3AC0-6593EFD776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4DE8EF1-B4B0-7077-311E-C050D1EB44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7C0AC0D-AED0-CF1F-5794-12A8DE0E67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4FCDD-766B-4E62-9C00-7867FCD603CA}" type="datetimeFigureOut">
              <a:rPr lang="en-US" smtClean="0"/>
              <a:t>8/16/26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B9A3781-3F26-D4AB-717C-FFA257EA8A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8A236DC-DD32-55F1-1931-7FC1168A1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CFB1B-BEA7-462B-A456-B89F99D46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3074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527B2-211D-104D-81CC-765A6FE5B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8CD1DC-3377-4FCD-E6D8-3BACFE082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4FCDD-766B-4E62-9C00-7867FCD603CA}" type="datetimeFigureOut">
              <a:rPr lang="en-US" smtClean="0"/>
              <a:t>8/16/26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AF080B-B2D5-9E7C-64A9-CA341ABCB8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E4AB05-A1CE-6ED6-5636-F63428D64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CFB1B-BEA7-462B-A456-B89F99D46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1607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6715B26-B617-D818-D462-07F5035752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4FCDD-766B-4E62-9C00-7867FCD603CA}" type="datetimeFigureOut">
              <a:rPr lang="en-US" smtClean="0"/>
              <a:t>8/16/26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034A478-B45B-BFC7-7D47-0557C49DA7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0F0D07-63B7-00D3-EED3-44F232F543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CFB1B-BEA7-462B-A456-B89F99D46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3878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CC92EA-C087-BCAC-A960-D62FD7F675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BFAAF0-EC2C-3AFA-B245-BBDBAEB4A2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9B5CEE-C678-BB88-6049-A368756EA5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37F982-9ACC-459F-A07B-C2C16181AC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4FCDD-766B-4E62-9C00-7867FCD603CA}" type="datetimeFigureOut">
              <a:rPr lang="en-US" smtClean="0"/>
              <a:t>8/16/26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FD0BC8-E591-60FE-0E4E-DA9F78E9C9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85EE30-A728-3334-3A4A-1C9342D0D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CFB1B-BEA7-462B-A456-B89F99D46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586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CD3D7-0C5A-AB48-A28E-9C1D0704F253}" type="datetimeFigureOut">
              <a:rPr lang="en-US" smtClean="0"/>
              <a:t>8/16/26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04F32-9C28-654B-9128-9BBED3C14F06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screenshot of a video game&#10;&#10;Description automatically generated">
            <a:extLst>
              <a:ext uri="{FF2B5EF4-FFF2-40B4-BE49-F238E27FC236}">
                <a16:creationId xmlns:a16="http://schemas.microsoft.com/office/drawing/2014/main" id="{74DBB72E-FFBE-9268-B71A-7FDE32D807B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8331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2AE0C1-281D-84D9-FEAF-5B46EB109D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8913A57-B376-D3F5-2EBF-B205BAFDF7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C42041-B4E8-6DE1-15E1-0809AE6D47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2EF4ED-862D-AFA7-D998-DFB488EE56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4FCDD-766B-4E62-9C00-7867FCD603CA}" type="datetimeFigureOut">
              <a:rPr lang="en-US" smtClean="0"/>
              <a:t>8/16/26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C140C2-70A2-EF14-7ECE-4CFFC6D06B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3593E1-6A13-6772-2609-A7D861002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CFB1B-BEA7-462B-A456-B89F99D46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4808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09B9D0-87F2-3FAE-3BA1-714204CFE8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58DFA57-3E49-7D06-BE52-5C9D2D8D7D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33F653-9FD0-593B-0580-1105E4583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4FCDD-766B-4E62-9C00-7867FCD603CA}" type="datetimeFigureOut">
              <a:rPr lang="en-US" smtClean="0"/>
              <a:t>8/16/26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D5F510-EB18-B1C7-7921-B992D1E6D9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AB1E98-5E0F-CD37-775B-9FB752803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CFB1B-BEA7-462B-A456-B89F99D46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2226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0BF9171-18B4-BECB-56A3-D2742A5107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EBA87E-EAC0-6EDD-4A85-0781358322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AEEECC-32D0-D5F0-884F-FF089C1525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4FCDD-766B-4E62-9C00-7867FCD603CA}" type="datetimeFigureOut">
              <a:rPr lang="en-US" smtClean="0"/>
              <a:t>8/16/26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4E6DCB-33FC-30D0-740E-8EC24A375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E7C43A-1CE6-2C1D-9DCE-173BC6D556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CFB1B-BEA7-462B-A456-B89F99D46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4487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CD3D7-0C5A-AB48-A28E-9C1D0704F253}" type="datetimeFigureOut">
              <a:rPr lang="en-US" smtClean="0"/>
              <a:t>8/16/26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04F32-9C28-654B-9128-9BBED3C14F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605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CD3D7-0C5A-AB48-A28E-9C1D0704F253}" type="datetimeFigureOut">
              <a:rPr lang="en-US" smtClean="0"/>
              <a:t>8/16/26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04F32-9C28-654B-9128-9BBED3C14F06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A screenshot of a computer&#10;&#10;AI-generated content may be incorrect.">
            <a:extLst>
              <a:ext uri="{FF2B5EF4-FFF2-40B4-BE49-F238E27FC236}">
                <a16:creationId xmlns:a16="http://schemas.microsoft.com/office/drawing/2014/main" id="{EBC78C01-C151-93EC-B75D-5A47B1D20BB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9210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CD3D7-0C5A-AB48-A28E-9C1D0704F253}" type="datetimeFigureOut">
              <a:rPr lang="en-US" smtClean="0"/>
              <a:t>8/16/26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04F32-9C28-654B-9128-9BBED3C14F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2126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CD3D7-0C5A-AB48-A28E-9C1D0704F253}" type="datetimeFigureOut">
              <a:rPr lang="en-US" smtClean="0"/>
              <a:t>8/16/26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04F32-9C28-654B-9128-9BBED3C14F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0668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CD3D7-0C5A-AB48-A28E-9C1D0704F253}" type="datetimeFigureOut">
              <a:rPr lang="en-US" smtClean="0"/>
              <a:t>8/16/26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04F32-9C28-654B-9128-9BBED3C14F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6587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CD3D7-0C5A-AB48-A28E-9C1D0704F253}" type="datetimeFigureOut">
              <a:rPr lang="en-US" smtClean="0"/>
              <a:t>8/16/26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04F32-9C28-654B-9128-9BBED3C14F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1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CD3D7-0C5A-AB48-A28E-9C1D0704F253}" type="datetimeFigureOut">
              <a:rPr lang="en-US" smtClean="0"/>
              <a:t>8/16/26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04F32-9C28-654B-9128-9BBED3C14F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235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2CD3D7-0C5A-AB48-A28E-9C1D0704F253}" type="datetimeFigureOut">
              <a:rPr lang="en-US" smtClean="0"/>
              <a:t>8/16/26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B04F32-9C28-654B-9128-9BBED3C14F06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screenshot of a computer&#10;&#10;AI-generated content may be incorrect.">
            <a:extLst>
              <a:ext uri="{FF2B5EF4-FFF2-40B4-BE49-F238E27FC236}">
                <a16:creationId xmlns:a16="http://schemas.microsoft.com/office/drawing/2014/main" id="{9E8EA925-1D4A-EAF2-CDE5-E40C5AD066F1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31436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B2F3521-18EB-51E6-5673-B70121BB1D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6D2FA2-12E2-8883-922B-C5BBA7E106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898C46-0FB6-468D-3801-0C1EAE11E9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9B4FCDD-766B-4E62-9C00-7867FCD603CA}" type="datetimeFigureOut">
              <a:rPr lang="en-US" smtClean="0"/>
              <a:t>8/16/26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C787A9-2259-CDB7-C7DB-A8A897655C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2B777C-B5FA-BB97-EC0A-7551435ABB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C6CFB1B-BEA7-462B-A456-B89F99D46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345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19BA36-0420-F8E4-0245-FD612BCA4E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A4D6B6A-1653-DAC9-D14F-954BFEF6403F}"/>
              </a:ext>
            </a:extLst>
          </p:cNvPr>
          <p:cNvSpPr/>
          <p:nvPr/>
        </p:nvSpPr>
        <p:spPr>
          <a:xfrm>
            <a:off x="9164660" y="5219827"/>
            <a:ext cx="2841856" cy="700920"/>
          </a:xfrm>
          <a:prstGeom prst="rect">
            <a:avLst/>
          </a:prstGeom>
          <a:solidFill>
            <a:schemeClr val="bg1"/>
          </a:solidFill>
          <a:ln>
            <a:solidFill>
              <a:srgbClr val="473B2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Session 14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4969FA5-A6A4-7331-FB07-6A00D54C15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3365C16-A45D-4D82-BE57-BF5E31A0D079}"/>
              </a:ext>
            </a:extLst>
          </p:cNvPr>
          <p:cNvSpPr/>
          <p:nvPr/>
        </p:nvSpPr>
        <p:spPr>
          <a:xfrm>
            <a:off x="9150804" y="5372227"/>
            <a:ext cx="2841856" cy="700920"/>
          </a:xfrm>
          <a:prstGeom prst="rect">
            <a:avLst/>
          </a:prstGeom>
          <a:solidFill>
            <a:schemeClr val="bg1"/>
          </a:solidFill>
          <a:ln>
            <a:solidFill>
              <a:srgbClr val="473B2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Session 12</a:t>
            </a:r>
          </a:p>
        </p:txBody>
      </p:sp>
    </p:spTree>
    <p:extLst>
      <p:ext uri="{BB962C8B-B14F-4D97-AF65-F5344CB8AC3E}">
        <p14:creationId xmlns:p14="http://schemas.microsoft.com/office/powerpoint/2010/main" val="25891225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D43324A-BB73-BE9B-6112-F61F5B6C9E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645F139-06B5-F702-29ED-F14B3D4E923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392138E-0354-9527-8CB3-81CD02024E28}"/>
              </a:ext>
            </a:extLst>
          </p:cNvPr>
          <p:cNvSpPr txBox="1"/>
          <p:nvPr/>
        </p:nvSpPr>
        <p:spPr>
          <a:xfrm>
            <a:off x="326574" y="390523"/>
            <a:ext cx="9846126" cy="39703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800" b="1" i="1" dirty="0">
                <a:solidFill>
                  <a:schemeClr val="bg1"/>
                </a:solidFill>
              </a:rPr>
              <a:t>Loyalty (Ruth 1:16-18)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800" b="1" dirty="0">
              <a:solidFill>
                <a:schemeClr val="bg1"/>
              </a:solidFill>
              <a:latin typeface="Gotham" panose="02000604040000020004" pitchFamily="2" charset="0"/>
              <a:cs typeface="Times New Roman" panose="02020603050405020304" pitchFamily="18" charset="0"/>
            </a:endParaRPr>
          </a:p>
          <a:p>
            <a:r>
              <a:rPr lang="en-US" sz="2800" b="1" i="1" dirty="0">
                <a:solidFill>
                  <a:schemeClr val="bg1"/>
                </a:solidFill>
              </a:rPr>
              <a:t>We need to allow others to minister to us.</a:t>
            </a:r>
          </a:p>
          <a:p>
            <a:pPr lvl="1"/>
            <a:endParaRPr lang="en-US" sz="2800" dirty="0">
              <a:solidFill>
                <a:schemeClr val="bg1"/>
              </a:solidFill>
            </a:endParaRPr>
          </a:p>
          <a:p>
            <a:pPr lvl="1"/>
            <a:r>
              <a:rPr lang="en-US" sz="2800" i="1" dirty="0">
                <a:solidFill>
                  <a:schemeClr val="bg1"/>
                </a:solidFill>
              </a:rPr>
              <a:t>•	What role does loyalty play in our relationship with God and</a:t>
            </a:r>
          </a:p>
          <a:p>
            <a:pPr lvl="1"/>
            <a:r>
              <a:rPr lang="en-US" sz="2800" i="1" dirty="0">
                <a:solidFill>
                  <a:schemeClr val="bg1"/>
                </a:solidFill>
              </a:rPr>
              <a:t>others? What value does society place on loyalty?</a:t>
            </a:r>
          </a:p>
          <a:p>
            <a:pPr lvl="1"/>
            <a:endParaRPr lang="en-US" sz="2800" i="1" dirty="0">
              <a:solidFill>
                <a:schemeClr val="bg1"/>
              </a:solidFill>
            </a:endParaRPr>
          </a:p>
          <a:p>
            <a:pPr lvl="1"/>
            <a:r>
              <a:rPr lang="en-US" sz="2800" i="1" dirty="0">
                <a:solidFill>
                  <a:schemeClr val="bg1"/>
                </a:solidFill>
              </a:rPr>
              <a:t>•	How can loyalty be a way to view God’s protection and</a:t>
            </a:r>
          </a:p>
          <a:p>
            <a:pPr lvl="1"/>
            <a:r>
              <a:rPr lang="en-US" sz="2800" i="1" dirty="0">
                <a:solidFill>
                  <a:schemeClr val="bg1"/>
                </a:solidFill>
              </a:rPr>
              <a:t>provision?</a:t>
            </a:r>
          </a:p>
        </p:txBody>
      </p:sp>
    </p:spTree>
    <p:extLst>
      <p:ext uri="{BB962C8B-B14F-4D97-AF65-F5344CB8AC3E}">
        <p14:creationId xmlns:p14="http://schemas.microsoft.com/office/powerpoint/2010/main" val="8084440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71DACF-4B86-D832-4E8B-22AC87F5DD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DFD3CB7-036C-D754-5B13-890A6733145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0E913DF-F86F-F8BA-D612-ABD39AE40A49}"/>
              </a:ext>
            </a:extLst>
          </p:cNvPr>
          <p:cNvSpPr txBox="1"/>
          <p:nvPr/>
        </p:nvSpPr>
        <p:spPr>
          <a:xfrm>
            <a:off x="664021" y="360673"/>
            <a:ext cx="8968351" cy="64120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chemeClr val="bg1"/>
                </a:solidFill>
              </a:rPr>
              <a:t>Provision (Ruth 2:5-12)</a:t>
            </a:r>
            <a:endParaRPr lang="en-US" sz="2800" b="1" i="1" dirty="0">
              <a:solidFill>
                <a:schemeClr val="bg1"/>
              </a:solidFill>
              <a:effectLst/>
            </a:endParaRPr>
          </a:p>
          <a:p>
            <a:endParaRPr lang="en-US" sz="2800" b="1" baseline="30000" dirty="0">
              <a:solidFill>
                <a:schemeClr val="bg1"/>
              </a:solidFill>
            </a:endParaRPr>
          </a:p>
          <a:p>
            <a:r>
              <a:rPr lang="en-US" sz="2800" b="1" baseline="30000" dirty="0">
                <a:solidFill>
                  <a:schemeClr val="bg1"/>
                </a:solidFill>
              </a:rPr>
              <a:t>5 </a:t>
            </a:r>
            <a:r>
              <a:rPr lang="en-US" sz="2800" dirty="0">
                <a:solidFill>
                  <a:schemeClr val="bg1"/>
                </a:solidFill>
              </a:rPr>
              <a:t>Boaz asked his servant who was in charge of the harvesters,</a:t>
            </a:r>
          </a:p>
          <a:p>
            <a:r>
              <a:rPr lang="en-US" sz="2800" dirty="0">
                <a:solidFill>
                  <a:schemeClr val="bg1"/>
                </a:solidFill>
              </a:rPr>
              <a:t>“Whose young woman is this?”</a:t>
            </a:r>
          </a:p>
          <a:p>
            <a:endParaRPr lang="en-US" sz="2800" b="1" baseline="30000" dirty="0">
              <a:solidFill>
                <a:schemeClr val="bg1"/>
              </a:solidFill>
            </a:endParaRPr>
          </a:p>
          <a:p>
            <a:r>
              <a:rPr lang="en-US" sz="2800" b="1" baseline="30000" dirty="0">
                <a:solidFill>
                  <a:schemeClr val="bg1"/>
                </a:solidFill>
              </a:rPr>
              <a:t>6</a:t>
            </a:r>
            <a:r>
              <a:rPr lang="en-US" sz="2800" dirty="0">
                <a:solidFill>
                  <a:schemeClr val="bg1"/>
                </a:solidFill>
              </a:rPr>
              <a:t> The servant answered, “She is the young Moabite woman</a:t>
            </a:r>
          </a:p>
          <a:p>
            <a:r>
              <a:rPr lang="en-US" sz="2800" dirty="0">
                <a:solidFill>
                  <a:schemeClr val="bg1"/>
                </a:solidFill>
              </a:rPr>
              <a:t>who returned with Naomi from the territory of Moab.</a:t>
            </a:r>
          </a:p>
          <a:p>
            <a:endParaRPr lang="en-US" sz="2800" b="1" baseline="30000" dirty="0">
              <a:solidFill>
                <a:schemeClr val="bg1"/>
              </a:solidFill>
            </a:endParaRPr>
          </a:p>
          <a:p>
            <a:r>
              <a:rPr lang="en-US" sz="2800" b="1" baseline="30000" dirty="0">
                <a:solidFill>
                  <a:schemeClr val="bg1"/>
                </a:solidFill>
              </a:rPr>
              <a:t>7</a:t>
            </a:r>
            <a:r>
              <a:rPr lang="en-US" sz="2800" dirty="0">
                <a:solidFill>
                  <a:schemeClr val="bg1"/>
                </a:solidFill>
              </a:rPr>
              <a:t> She asked, ‘Will you let me gather fallen grain among the</a:t>
            </a:r>
          </a:p>
          <a:p>
            <a:r>
              <a:rPr lang="en-US" sz="2800" dirty="0">
                <a:solidFill>
                  <a:schemeClr val="bg1"/>
                </a:solidFill>
              </a:rPr>
              <a:t>bundles behind the harvesters?’ She came and has been on</a:t>
            </a:r>
          </a:p>
          <a:p>
            <a:r>
              <a:rPr lang="en-US" sz="2800" dirty="0">
                <a:solidFill>
                  <a:schemeClr val="bg1"/>
                </a:solidFill>
              </a:rPr>
              <a:t>her feet since early morning, except that she rested a little in</a:t>
            </a:r>
          </a:p>
          <a:p>
            <a:r>
              <a:rPr lang="en-US" sz="2800" dirty="0">
                <a:solidFill>
                  <a:schemeClr val="bg1"/>
                </a:solidFill>
              </a:rPr>
              <a:t>the shelter.”</a:t>
            </a:r>
          </a:p>
          <a:p>
            <a:endParaRPr lang="en-US" sz="2800" b="1" baseline="30000" dirty="0">
              <a:solidFill>
                <a:schemeClr val="bg1"/>
              </a:solidFill>
            </a:endParaRPr>
          </a:p>
          <a:p>
            <a:r>
              <a:rPr lang="en-US" sz="2800" b="1" baseline="30000" dirty="0">
                <a:solidFill>
                  <a:schemeClr val="bg1"/>
                </a:solidFill>
              </a:rPr>
              <a:t>8</a:t>
            </a:r>
            <a:r>
              <a:rPr lang="en-US" sz="2800" dirty="0">
                <a:solidFill>
                  <a:schemeClr val="bg1"/>
                </a:solidFill>
              </a:rPr>
              <a:t> Then Boaz said to Ruth, “Listen, my daughter. Don’t go and</a:t>
            </a:r>
          </a:p>
          <a:p>
            <a:r>
              <a:rPr lang="en-US" sz="2800" dirty="0">
                <a:solidFill>
                  <a:schemeClr val="bg1"/>
                </a:solidFill>
              </a:rPr>
              <a:t>gather grain in another field, and don’t leave this one, but</a:t>
            </a:r>
          </a:p>
          <a:p>
            <a:r>
              <a:rPr lang="en-US" sz="2800" dirty="0">
                <a:solidFill>
                  <a:schemeClr val="bg1"/>
                </a:solidFill>
              </a:rPr>
              <a:t>stay here close to my female servants.</a:t>
            </a:r>
          </a:p>
        </p:txBody>
      </p:sp>
    </p:spTree>
    <p:extLst>
      <p:ext uri="{BB962C8B-B14F-4D97-AF65-F5344CB8AC3E}">
        <p14:creationId xmlns:p14="http://schemas.microsoft.com/office/powerpoint/2010/main" val="9600859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C521C5F-B6D0-BDC3-9B5B-C1BACEEB17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B88BE2B-4630-B9FB-4BA8-9BB5CB1F37A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9284F56-4135-3BF6-40C8-9713225EC66D}"/>
              </a:ext>
            </a:extLst>
          </p:cNvPr>
          <p:cNvSpPr txBox="1"/>
          <p:nvPr/>
        </p:nvSpPr>
        <p:spPr>
          <a:xfrm>
            <a:off x="664021" y="360673"/>
            <a:ext cx="9345393" cy="77046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chemeClr val="bg1"/>
                </a:solidFill>
              </a:rPr>
              <a:t>Provision (Ruth 2:5-12)</a:t>
            </a:r>
            <a:endParaRPr lang="en-US" sz="2800" b="1" i="1" baseline="30000" dirty="0">
              <a:solidFill>
                <a:schemeClr val="bg1"/>
              </a:solidFill>
            </a:endParaRPr>
          </a:p>
          <a:p>
            <a:endParaRPr lang="en-US" sz="2800" b="1" baseline="30000" dirty="0">
              <a:solidFill>
                <a:schemeClr val="bg1"/>
              </a:solidFill>
            </a:endParaRPr>
          </a:p>
          <a:p>
            <a:r>
              <a:rPr lang="en-US" sz="2800" b="1" baseline="30000" dirty="0">
                <a:solidFill>
                  <a:schemeClr val="bg1"/>
                </a:solidFill>
              </a:rPr>
              <a:t>9</a:t>
            </a:r>
            <a:r>
              <a:rPr lang="en-US" sz="2800" dirty="0">
                <a:solidFill>
                  <a:schemeClr val="bg1"/>
                </a:solidFill>
              </a:rPr>
              <a:t> See which field they are harvesting, and follow them. Haven’t</a:t>
            </a:r>
          </a:p>
          <a:p>
            <a:r>
              <a:rPr lang="en-US" sz="2800" dirty="0">
                <a:solidFill>
                  <a:schemeClr val="bg1"/>
                </a:solidFill>
              </a:rPr>
              <a:t>I ordered the young men not to touch you? When you are</a:t>
            </a:r>
          </a:p>
          <a:p>
            <a:r>
              <a:rPr lang="en-US" sz="2800" dirty="0">
                <a:solidFill>
                  <a:schemeClr val="bg1"/>
                </a:solidFill>
              </a:rPr>
              <a:t>thirsty, go and drink from the jars the young men have filled.”</a:t>
            </a:r>
          </a:p>
          <a:p>
            <a:endParaRPr lang="en-US" sz="2800" dirty="0">
              <a:solidFill>
                <a:schemeClr val="bg1"/>
              </a:solidFill>
            </a:endParaRPr>
          </a:p>
          <a:p>
            <a:r>
              <a:rPr lang="en-US" sz="2800" b="1" baseline="30000" dirty="0">
                <a:solidFill>
                  <a:schemeClr val="bg1"/>
                </a:solidFill>
              </a:rPr>
              <a:t>10</a:t>
            </a:r>
            <a:r>
              <a:rPr lang="en-US" sz="2800" dirty="0">
                <a:solidFill>
                  <a:schemeClr val="bg1"/>
                </a:solidFill>
              </a:rPr>
              <a:t> She fell facedown, bowed to the ground, and said to him,</a:t>
            </a:r>
          </a:p>
          <a:p>
            <a:r>
              <a:rPr lang="en-US" sz="2800" dirty="0">
                <a:solidFill>
                  <a:schemeClr val="bg1"/>
                </a:solidFill>
              </a:rPr>
              <a:t>“Why have I found favor with you, so that you notice me,</a:t>
            </a:r>
          </a:p>
          <a:p>
            <a:r>
              <a:rPr lang="en-US" sz="2800" dirty="0">
                <a:solidFill>
                  <a:schemeClr val="bg1"/>
                </a:solidFill>
              </a:rPr>
              <a:t>although I am a foreigner?”</a:t>
            </a:r>
          </a:p>
          <a:p>
            <a:endParaRPr lang="en-US" sz="2800" dirty="0">
              <a:solidFill>
                <a:schemeClr val="bg1"/>
              </a:solidFill>
            </a:endParaRPr>
          </a:p>
          <a:p>
            <a:r>
              <a:rPr lang="en-US" sz="2800" b="1" baseline="30000" dirty="0">
                <a:solidFill>
                  <a:schemeClr val="bg1"/>
                </a:solidFill>
              </a:rPr>
              <a:t>11</a:t>
            </a:r>
            <a:r>
              <a:rPr lang="en-US" sz="2800" dirty="0">
                <a:solidFill>
                  <a:schemeClr val="bg1"/>
                </a:solidFill>
              </a:rPr>
              <a:t> Boaz answered her, “Everything you have done for your</a:t>
            </a:r>
          </a:p>
          <a:p>
            <a:r>
              <a:rPr lang="en-US" sz="2800" dirty="0">
                <a:solidFill>
                  <a:schemeClr val="bg1"/>
                </a:solidFill>
              </a:rPr>
              <a:t>mother-in-law since your husband’s death has been fully</a:t>
            </a:r>
          </a:p>
          <a:p>
            <a:r>
              <a:rPr lang="en-US" sz="2800" dirty="0">
                <a:solidFill>
                  <a:schemeClr val="bg1"/>
                </a:solidFill>
              </a:rPr>
              <a:t>reported to me: how you left your father and mother and your</a:t>
            </a:r>
          </a:p>
          <a:p>
            <a:r>
              <a:rPr lang="en-US" sz="2800" dirty="0">
                <a:solidFill>
                  <a:schemeClr val="bg1"/>
                </a:solidFill>
              </a:rPr>
              <a:t>native land, and how you came to a people you didn’t</a:t>
            </a:r>
          </a:p>
          <a:p>
            <a:r>
              <a:rPr lang="en-US" sz="2800" dirty="0">
                <a:solidFill>
                  <a:schemeClr val="bg1"/>
                </a:solidFill>
              </a:rPr>
              <a:t>previously know.</a:t>
            </a:r>
          </a:p>
          <a:p>
            <a:br>
              <a:rPr lang="en-US" sz="2800" dirty="0">
                <a:solidFill>
                  <a:schemeClr val="bg1"/>
                </a:solidFill>
              </a:rPr>
            </a:br>
            <a:endParaRPr lang="en-US" sz="2800" dirty="0">
              <a:solidFill>
                <a:schemeClr val="bg1"/>
              </a:solidFill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800" b="1" i="0" dirty="0">
              <a:solidFill>
                <a:srgbClr val="00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1490589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525C068-ECC8-FD9D-2893-0F7316244A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BA6AE8C-7A90-2575-A7C1-96A1FF534E3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44D42A8-6788-9837-C46B-EBFE7124AE6A}"/>
              </a:ext>
            </a:extLst>
          </p:cNvPr>
          <p:cNvSpPr txBox="1"/>
          <p:nvPr/>
        </p:nvSpPr>
        <p:spPr>
          <a:xfrm>
            <a:off x="664021" y="360673"/>
            <a:ext cx="9345393" cy="33958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chemeClr val="bg1"/>
                </a:solidFill>
              </a:rPr>
              <a:t>Provision (Ruth 2:5-12)</a:t>
            </a:r>
            <a:endParaRPr lang="en-US" sz="2800" b="1" i="1" baseline="30000" dirty="0">
              <a:solidFill>
                <a:schemeClr val="bg1"/>
              </a:solidFill>
            </a:endParaRPr>
          </a:p>
          <a:p>
            <a:endParaRPr lang="en-US" sz="2800" b="1" baseline="30000" dirty="0">
              <a:solidFill>
                <a:schemeClr val="bg1"/>
              </a:solidFill>
            </a:endParaRPr>
          </a:p>
          <a:p>
            <a:r>
              <a:rPr lang="en-US" sz="2800" b="1" baseline="30000" dirty="0">
                <a:solidFill>
                  <a:schemeClr val="bg1"/>
                </a:solidFill>
              </a:rPr>
              <a:t>12</a:t>
            </a:r>
            <a:r>
              <a:rPr lang="en-US" sz="2800" dirty="0">
                <a:solidFill>
                  <a:schemeClr val="bg1"/>
                </a:solidFill>
              </a:rPr>
              <a:t> May the Lord reward you for what you have done, and</a:t>
            </a:r>
          </a:p>
          <a:p>
            <a:r>
              <a:rPr lang="en-US" sz="2800" dirty="0">
                <a:solidFill>
                  <a:schemeClr val="bg1"/>
                </a:solidFill>
              </a:rPr>
              <a:t>may you receive a full reward from the Lord God of Israel,</a:t>
            </a:r>
          </a:p>
          <a:p>
            <a:r>
              <a:rPr lang="en-US" sz="2800" dirty="0">
                <a:solidFill>
                  <a:schemeClr val="bg1"/>
                </a:solidFill>
              </a:rPr>
              <a:t>under whose wings you have come for refuge.”</a:t>
            </a:r>
          </a:p>
          <a:p>
            <a:br>
              <a:rPr lang="en-US" sz="2800" dirty="0">
                <a:solidFill>
                  <a:schemeClr val="bg1"/>
                </a:solidFill>
              </a:rPr>
            </a:br>
            <a:endParaRPr lang="en-US" sz="2800" dirty="0">
              <a:solidFill>
                <a:schemeClr val="bg1"/>
              </a:solidFill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800" b="1" i="0" dirty="0">
              <a:solidFill>
                <a:srgbClr val="00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4065879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DF0B56-C6DC-9F4E-032C-290132941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7B53BFD-2FC5-86E8-2083-B4BE68B0C78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DAFA701-40A7-5433-D6CA-6EB37C807475}"/>
              </a:ext>
            </a:extLst>
          </p:cNvPr>
          <p:cNvSpPr txBox="1"/>
          <p:nvPr/>
        </p:nvSpPr>
        <p:spPr>
          <a:xfrm>
            <a:off x="326573" y="390523"/>
            <a:ext cx="9420100" cy="440120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800" b="1" i="1" dirty="0">
                <a:solidFill>
                  <a:schemeClr val="bg1"/>
                </a:solidFill>
              </a:rPr>
              <a:t>Provision (Ruth 2:5-12)</a:t>
            </a:r>
            <a:endParaRPr lang="en-US" sz="2800" b="1" i="1" dirty="0">
              <a:solidFill>
                <a:schemeClr val="bg1"/>
              </a:solidFill>
              <a:latin typeface="Gotham" panose="02000604040000020004" pitchFamily="2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b="1" i="1" dirty="0">
              <a:solidFill>
                <a:schemeClr val="bg1"/>
              </a:solidFill>
              <a:latin typeface="DIN-Bold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i="1" dirty="0">
                <a:solidFill>
                  <a:schemeClr val="bg1"/>
                </a:solidFill>
              </a:rPr>
              <a:t>Believers can be confident in God’s sovereign ability to</a:t>
            </a:r>
          </a:p>
          <a:p>
            <a:r>
              <a:rPr lang="en-US" sz="2800" b="1" i="1" dirty="0">
                <a:solidFill>
                  <a:schemeClr val="bg1"/>
                </a:solidFill>
              </a:rPr>
              <a:t>provide for our needs.</a:t>
            </a:r>
          </a:p>
          <a:p>
            <a:endParaRPr lang="en-US" sz="2800" b="1" i="1" dirty="0">
              <a:solidFill>
                <a:schemeClr val="bg1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i="1" dirty="0">
                <a:solidFill>
                  <a:schemeClr val="bg1"/>
                </a:solidFill>
              </a:rPr>
              <a:t>Why is it important to nurture solid character and a good</a:t>
            </a:r>
          </a:p>
          <a:p>
            <a:r>
              <a:rPr lang="en-US" sz="2800" i="1" dirty="0">
                <a:solidFill>
                  <a:schemeClr val="bg1"/>
                </a:solidFill>
              </a:rPr>
              <a:t>		reputation?</a:t>
            </a:r>
          </a:p>
          <a:p>
            <a:endParaRPr lang="en-US" sz="2800" i="1" dirty="0">
              <a:solidFill>
                <a:schemeClr val="bg1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i="1" dirty="0">
                <a:solidFill>
                  <a:schemeClr val="bg1"/>
                </a:solidFill>
              </a:rPr>
              <a:t>How does God’s provision impact the way you view the</a:t>
            </a:r>
          </a:p>
          <a:p>
            <a:r>
              <a:rPr lang="en-US" sz="2800" i="1" dirty="0">
                <a:solidFill>
                  <a:schemeClr val="bg1"/>
                </a:solidFill>
              </a:rPr>
              <a:t>		needs of your family during life’s uncertainties?</a:t>
            </a:r>
          </a:p>
        </p:txBody>
      </p:sp>
    </p:spTree>
    <p:extLst>
      <p:ext uri="{BB962C8B-B14F-4D97-AF65-F5344CB8AC3E}">
        <p14:creationId xmlns:p14="http://schemas.microsoft.com/office/powerpoint/2010/main" val="29280901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9D09AF-BE6A-D25B-9EF4-7A993928FE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632A9AF-E3AA-62A3-5418-4B8B74EFE0B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308D237-9DBE-7B87-3AE1-7A7C6E81FEBD}"/>
              </a:ext>
            </a:extLst>
          </p:cNvPr>
          <p:cNvSpPr txBox="1"/>
          <p:nvPr/>
        </p:nvSpPr>
        <p:spPr>
          <a:xfrm>
            <a:off x="326574" y="505431"/>
            <a:ext cx="8755081" cy="440120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800" b="1" i="1" dirty="0">
                <a:solidFill>
                  <a:schemeClr val="bg1"/>
                </a:solidFill>
                <a:effectLst/>
                <a:latin typeface="Gotham" panose="0200060404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CHALLENGE</a:t>
            </a:r>
            <a:endParaRPr lang="en-US" sz="2800" b="1" i="1" dirty="0">
              <a:solidFill>
                <a:schemeClr val="bg1"/>
              </a:solidFill>
              <a:effectLst/>
              <a:latin typeface="Gotham Light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endParaRPr lang="en-US" sz="2800" b="1" i="1" dirty="0">
              <a:solidFill>
                <a:schemeClr val="bg1"/>
              </a:solidFill>
              <a:latin typeface="DIN-Bold"/>
            </a:endParaRPr>
          </a:p>
          <a:p>
            <a:pPr marL="1828800" lvl="3" indent="-457200">
              <a:buFont typeface="Arial" panose="020B0604020202020204" pitchFamily="34" charset="0"/>
              <a:buChar char="•"/>
            </a:pPr>
            <a:r>
              <a:rPr lang="en-US" sz="2800" b="1" i="1" dirty="0">
                <a:solidFill>
                  <a:schemeClr val="bg1"/>
                </a:solidFill>
                <a:latin typeface="DIN-Bold"/>
              </a:rPr>
              <a:t>What specific ways could your group minister to others most effectively during difficult seasons?</a:t>
            </a:r>
          </a:p>
          <a:p>
            <a:pPr marL="1828800" lvl="3" indent="-457200">
              <a:buFont typeface="Arial" panose="020B0604020202020204" pitchFamily="34" charset="0"/>
              <a:buChar char="•"/>
            </a:pPr>
            <a:endParaRPr lang="en-US" sz="2800" b="1" i="1" dirty="0">
              <a:solidFill>
                <a:schemeClr val="bg1"/>
              </a:solidFill>
            </a:endParaRPr>
          </a:p>
          <a:p>
            <a:pPr marL="1828800" lvl="3" indent="-457200">
              <a:buFont typeface="Arial" panose="020B0604020202020204" pitchFamily="34" charset="0"/>
              <a:buChar char="•"/>
            </a:pPr>
            <a:r>
              <a:rPr lang="en-US" sz="2800" b="1" i="1" dirty="0">
                <a:solidFill>
                  <a:schemeClr val="bg1"/>
                </a:solidFill>
              </a:rPr>
              <a:t>Who has walked alongside you through the pain? What are some life lessons you have learned from God and those He has graciously placed in your life?</a:t>
            </a:r>
          </a:p>
        </p:txBody>
      </p:sp>
    </p:spTree>
    <p:extLst>
      <p:ext uri="{BB962C8B-B14F-4D97-AF65-F5344CB8AC3E}">
        <p14:creationId xmlns:p14="http://schemas.microsoft.com/office/powerpoint/2010/main" val="9206889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2BA2BD9-7B54-4190-8F06-3EF3658A00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4A9F8392-15FD-B123-B73B-A3CB946407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29184" y="2404872"/>
            <a:ext cx="11862816" cy="1645919"/>
          </a:xfrm>
        </p:spPr>
        <p:txBody>
          <a:bodyPr>
            <a:normAutofit fontScale="85000" lnSpcReduction="20000"/>
          </a:bodyPr>
          <a:lstStyle/>
          <a:p>
            <a:pPr marL="0" indent="0" algn="ctr" defTabSz="91440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None/>
            </a:pPr>
            <a:r>
              <a:rPr lang="en-US" sz="5600" b="1" dirty="0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  <a:t>God’s </a:t>
            </a:r>
            <a:r>
              <a:rPr lang="en-US" sz="56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Care</a:t>
            </a:r>
            <a:endParaRPr lang="en-US" sz="5600" b="1" dirty="0">
              <a:solidFill>
                <a:schemeClr val="bg1"/>
              </a:solidFill>
              <a:effectLst/>
              <a:latin typeface="+mj-lt"/>
              <a:ea typeface="+mj-ea"/>
              <a:cs typeface="+mj-cs"/>
            </a:endParaRPr>
          </a:p>
          <a:p>
            <a:pPr marL="0" indent="0" algn="ctr" defTabSz="91440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None/>
            </a:pPr>
            <a:r>
              <a:rPr lang="en-US" sz="56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(Psalm 23:1-6)</a:t>
            </a:r>
          </a:p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283098D-4DF3-64EF-4DAF-75FEE4C0DA8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4ECD94B-54EF-25B4-BF36-3037DBEFD151}"/>
              </a:ext>
            </a:extLst>
          </p:cNvPr>
          <p:cNvSpPr txBox="1"/>
          <p:nvPr/>
        </p:nvSpPr>
        <p:spPr>
          <a:xfrm>
            <a:off x="1679743" y="2035026"/>
            <a:ext cx="8832514" cy="2787948"/>
          </a:xfrm>
          <a:prstGeom prst="rect">
            <a:avLst/>
          </a:prstGeom>
          <a:solidFill>
            <a:srgbClr val="653832"/>
          </a:solidFill>
        </p:spPr>
        <p:txBody>
          <a:bodyPr vert="horz" lIns="91440" tIns="45720" rIns="91440" bIns="45720" rtlCol="0" anchor="b">
            <a:normAutofit fontScale="25000" lnSpcReduction="20000"/>
          </a:bodyPr>
          <a:lstStyle/>
          <a:p>
            <a:pPr algn="ctr" defTabSz="91440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endParaRPr lang="en-US" sz="6500" b="1" dirty="0">
              <a:solidFill>
                <a:srgbClr val="ECE7E4"/>
              </a:solidFill>
              <a:latin typeface="+mj-lt"/>
              <a:ea typeface="+mj-ea"/>
              <a:cs typeface="+mj-cs"/>
            </a:endParaRPr>
          </a:p>
          <a:p>
            <a:pPr algn="ctr" defTabSz="91440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endParaRPr lang="en-US" sz="38400" b="1" dirty="0">
              <a:solidFill>
                <a:srgbClr val="ECE7E4"/>
              </a:solidFill>
              <a:latin typeface="+mj-lt"/>
              <a:ea typeface="+mj-ea"/>
              <a:cs typeface="+mj-cs"/>
            </a:endParaRPr>
          </a:p>
          <a:p>
            <a:pPr algn="ctr" defTabSz="91440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endParaRPr lang="en-US" sz="38400" b="1" dirty="0">
              <a:solidFill>
                <a:srgbClr val="ECE7E4"/>
              </a:solidFill>
              <a:latin typeface="+mj-lt"/>
              <a:ea typeface="+mj-ea"/>
              <a:cs typeface="+mj-cs"/>
            </a:endParaRPr>
          </a:p>
          <a:p>
            <a:pPr algn="ctr" defTabSz="91440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endParaRPr lang="en-US" sz="38400" b="1" dirty="0">
              <a:solidFill>
                <a:srgbClr val="ECE7E4"/>
              </a:solidFill>
              <a:latin typeface="+mj-lt"/>
              <a:ea typeface="+mj-ea"/>
              <a:cs typeface="+mj-cs"/>
            </a:endParaRPr>
          </a:p>
          <a:p>
            <a:pPr algn="ctr" defTabSz="91440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8400" b="1" dirty="0">
                <a:solidFill>
                  <a:srgbClr val="ECE7E4"/>
                </a:solidFill>
                <a:latin typeface="+mj-lt"/>
                <a:ea typeface="+mj-ea"/>
                <a:cs typeface="+mj-cs"/>
              </a:rPr>
              <a:t>MAIN IDEA:</a:t>
            </a:r>
            <a:endParaRPr lang="en-US" sz="21600" b="1" i="1" dirty="0">
              <a:solidFill>
                <a:srgbClr val="ECE7E4"/>
              </a:solidFill>
              <a:latin typeface="+mj-lt"/>
              <a:ea typeface="+mj-ea"/>
              <a:cs typeface="+mj-cs"/>
            </a:endParaRPr>
          </a:p>
          <a:p>
            <a:pPr algn="ctr"/>
            <a:r>
              <a:rPr lang="en-US" sz="14400" b="1" i="1" dirty="0"/>
              <a:t>In the midst of Naomi’s tragedy, God demonstrated His care and sovereignty.</a:t>
            </a:r>
            <a:endParaRPr lang="en-US" sz="13500" b="1" dirty="0">
              <a:solidFill>
                <a:srgbClr val="ECE7E4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621123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49BA359-5A4E-9693-169C-854609D554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19A69AB-1406-D851-C588-6B97D8B7F2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06CEB25-A833-2389-E654-67459A8E6AE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962B35A-9982-5708-2DF1-68E980543EBF}"/>
              </a:ext>
            </a:extLst>
          </p:cNvPr>
          <p:cNvSpPr txBox="1"/>
          <p:nvPr/>
        </p:nvSpPr>
        <p:spPr>
          <a:xfrm>
            <a:off x="356617" y="356616"/>
            <a:ext cx="9275755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800" b="1" i="1" dirty="0">
                <a:solidFill>
                  <a:schemeClr val="bg1"/>
                </a:solidFill>
                <a:effectLst/>
                <a:latin typeface="Gotham" panose="0200060404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Introduction</a:t>
            </a:r>
            <a:endParaRPr lang="en-US" sz="2800" b="1" i="1" dirty="0">
              <a:solidFill>
                <a:schemeClr val="bg1"/>
              </a:solidFill>
              <a:latin typeface="Gotham Light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2800" b="1" i="1" dirty="0">
              <a:solidFill>
                <a:schemeClr val="bg1"/>
              </a:solidFill>
              <a:latin typeface="Gotham Light" pitchFamily="50" charset="0"/>
              <a:cs typeface="Times New Roman" panose="02020603050405020304" pitchFamily="18" charset="0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i="1" dirty="0">
                <a:solidFill>
                  <a:schemeClr val="bg1"/>
                </a:solidFill>
              </a:rPr>
              <a:t>How might faith in God’s care and control help a person navigate grief and fear?</a:t>
            </a:r>
          </a:p>
        </p:txBody>
      </p:sp>
    </p:spTree>
    <p:extLst>
      <p:ext uri="{BB962C8B-B14F-4D97-AF65-F5344CB8AC3E}">
        <p14:creationId xmlns:p14="http://schemas.microsoft.com/office/powerpoint/2010/main" val="16907169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37400C-D309-AAF4-31B8-2FDCD45D8D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FEF3BE6-BB25-4A89-8BFC-6A2EFF4547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F02033C-F28E-1336-F64B-64CA39D1742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D5D28D4-93F7-2057-BD12-CC639A5DA50C}"/>
              </a:ext>
            </a:extLst>
          </p:cNvPr>
          <p:cNvSpPr txBox="1"/>
          <p:nvPr/>
        </p:nvSpPr>
        <p:spPr>
          <a:xfrm>
            <a:off x="1386119" y="446935"/>
            <a:ext cx="941976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Gotham" panose="02000604040000020004" pitchFamily="2" charset="0"/>
              </a:rPr>
              <a:t>Called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0CF3E2E-13CF-9FEE-DF54-E6D5371E0C0C}"/>
              </a:ext>
            </a:extLst>
          </p:cNvPr>
          <p:cNvSpPr txBox="1"/>
          <p:nvPr/>
        </p:nvSpPr>
        <p:spPr>
          <a:xfrm>
            <a:off x="1695635" y="2057400"/>
            <a:ext cx="9419761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I. Loss (Ruth 1:11-15)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II. Loyalty (Ruth 1:16-18)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III. Provision (Ruth 2:5-12)</a:t>
            </a:r>
          </a:p>
        </p:txBody>
      </p:sp>
    </p:spTree>
    <p:extLst>
      <p:ext uri="{BB962C8B-B14F-4D97-AF65-F5344CB8AC3E}">
        <p14:creationId xmlns:p14="http://schemas.microsoft.com/office/powerpoint/2010/main" val="16457237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A87204-EE03-A8C4-8453-DE39569C78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F502C57-2122-D8BC-F245-B2BBC337425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20E690D-A6E6-C7EF-8251-DA9BAABF8563}"/>
              </a:ext>
            </a:extLst>
          </p:cNvPr>
          <p:cNvSpPr txBox="1"/>
          <p:nvPr/>
        </p:nvSpPr>
        <p:spPr>
          <a:xfrm>
            <a:off x="664024" y="366623"/>
            <a:ext cx="9238512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chemeClr val="bg1"/>
                </a:solidFill>
              </a:rPr>
              <a:t>Loss (Ruth 1:11-15)</a:t>
            </a:r>
          </a:p>
          <a:p>
            <a:pPr algn="l">
              <a:buNone/>
            </a:pPr>
            <a:endParaRPr lang="en-US" b="1" i="0" baseline="30000" dirty="0">
              <a:solidFill>
                <a:srgbClr val="000000"/>
              </a:solidFill>
              <a:effectLst/>
              <a:latin typeface="system-ui"/>
            </a:endParaRPr>
          </a:p>
          <a:p>
            <a:r>
              <a:rPr lang="en-US" sz="2800" b="1" baseline="30000" dirty="0">
                <a:solidFill>
                  <a:schemeClr val="bg1"/>
                </a:solidFill>
              </a:rPr>
              <a:t>11</a:t>
            </a:r>
            <a:r>
              <a:rPr lang="en-US" sz="2800" dirty="0">
                <a:solidFill>
                  <a:schemeClr val="bg1"/>
                </a:solidFill>
              </a:rPr>
              <a:t> But Naomi replied, “Return home, my daughters. Why do</a:t>
            </a:r>
          </a:p>
          <a:p>
            <a:r>
              <a:rPr lang="en-US" sz="2800" dirty="0">
                <a:solidFill>
                  <a:schemeClr val="bg1"/>
                </a:solidFill>
              </a:rPr>
              <a:t>you want to go with me? Am I able to have any more sons who</a:t>
            </a:r>
          </a:p>
          <a:p>
            <a:r>
              <a:rPr lang="en-US" sz="2800" dirty="0">
                <a:solidFill>
                  <a:schemeClr val="bg1"/>
                </a:solidFill>
              </a:rPr>
              <a:t>could become your husbands?</a:t>
            </a:r>
          </a:p>
          <a:p>
            <a:endParaRPr lang="en-US" sz="2800" b="1" baseline="30000" dirty="0">
              <a:solidFill>
                <a:schemeClr val="bg1"/>
              </a:solidFill>
            </a:endParaRPr>
          </a:p>
          <a:p>
            <a:r>
              <a:rPr lang="en-US" sz="2800" b="1" baseline="30000" dirty="0">
                <a:solidFill>
                  <a:schemeClr val="bg1"/>
                </a:solidFill>
              </a:rPr>
              <a:t>12 </a:t>
            </a:r>
            <a:r>
              <a:rPr lang="en-US" sz="2800" dirty="0">
                <a:solidFill>
                  <a:schemeClr val="bg1"/>
                </a:solidFill>
              </a:rPr>
              <a:t>Return home, my daughters. Go on, for I am too old to have</a:t>
            </a:r>
          </a:p>
          <a:p>
            <a:r>
              <a:rPr lang="en-US" sz="2800" dirty="0">
                <a:solidFill>
                  <a:schemeClr val="bg1"/>
                </a:solidFill>
              </a:rPr>
              <a:t>another husband. Even if I thought there was still hope for me</a:t>
            </a:r>
          </a:p>
          <a:p>
            <a:r>
              <a:rPr lang="en-US" sz="2800" dirty="0">
                <a:solidFill>
                  <a:schemeClr val="bg1"/>
                </a:solidFill>
              </a:rPr>
              <a:t>to have a husband tonight and to bear sons,</a:t>
            </a:r>
          </a:p>
          <a:p>
            <a:endParaRPr lang="en-US" sz="2800" b="1" baseline="30000" dirty="0">
              <a:solidFill>
                <a:schemeClr val="bg1"/>
              </a:solidFill>
            </a:endParaRPr>
          </a:p>
          <a:p>
            <a:r>
              <a:rPr lang="en-US" sz="2800" b="1" baseline="30000" dirty="0">
                <a:solidFill>
                  <a:schemeClr val="bg1"/>
                </a:solidFill>
              </a:rPr>
              <a:t>13</a:t>
            </a:r>
            <a:r>
              <a:rPr lang="en-US" sz="2800" dirty="0">
                <a:solidFill>
                  <a:schemeClr val="bg1"/>
                </a:solidFill>
              </a:rPr>
              <a:t> would you be willing to wait for them to grow up? Would</a:t>
            </a:r>
          </a:p>
          <a:p>
            <a:r>
              <a:rPr lang="en-US" sz="2800" dirty="0">
                <a:solidFill>
                  <a:schemeClr val="bg1"/>
                </a:solidFill>
              </a:rPr>
              <a:t>you restrain yourselves from remarrying? No, my daughters,</a:t>
            </a:r>
          </a:p>
          <a:p>
            <a:r>
              <a:rPr lang="en-US" sz="2800" dirty="0">
                <a:solidFill>
                  <a:schemeClr val="bg1"/>
                </a:solidFill>
              </a:rPr>
              <a:t>my life is much too bitter for you to share, because the Lord’s</a:t>
            </a:r>
          </a:p>
          <a:p>
            <a:r>
              <a:rPr lang="en-US" sz="2800" dirty="0">
                <a:solidFill>
                  <a:schemeClr val="bg1"/>
                </a:solidFill>
              </a:rPr>
              <a:t>hand has turned against me.”</a:t>
            </a:r>
          </a:p>
          <a:p>
            <a:endParaRPr lang="en-US" sz="2800" b="1" baseline="30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85364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6458D3-2D7C-1941-9C60-C26937B537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1961C2D-F98F-78C1-85EB-ADA671BE559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AE46F45-26DB-EFE8-AD00-570B8F62FB09}"/>
              </a:ext>
            </a:extLst>
          </p:cNvPr>
          <p:cNvSpPr txBox="1"/>
          <p:nvPr/>
        </p:nvSpPr>
        <p:spPr>
          <a:xfrm>
            <a:off x="664024" y="366623"/>
            <a:ext cx="9238512" cy="30059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chemeClr val="bg1"/>
                </a:solidFill>
              </a:rPr>
              <a:t>Loss (Ruth 1:11-15)</a:t>
            </a:r>
          </a:p>
          <a:p>
            <a:pPr algn="l">
              <a:buNone/>
            </a:pPr>
            <a:endParaRPr lang="en-US" b="1" i="0" baseline="30000" dirty="0">
              <a:solidFill>
                <a:srgbClr val="000000"/>
              </a:solidFill>
              <a:effectLst/>
              <a:latin typeface="system-ui"/>
            </a:endParaRPr>
          </a:p>
          <a:p>
            <a:r>
              <a:rPr lang="en-US" sz="2800" b="1" baseline="30000" dirty="0">
                <a:solidFill>
                  <a:schemeClr val="bg1"/>
                </a:solidFill>
              </a:rPr>
              <a:t>14 </a:t>
            </a:r>
            <a:r>
              <a:rPr lang="en-US" sz="2800" dirty="0">
                <a:solidFill>
                  <a:schemeClr val="bg1"/>
                </a:solidFill>
              </a:rPr>
              <a:t>Again they wept loudly, and Orpah kissed her mother-in-law,</a:t>
            </a:r>
          </a:p>
          <a:p>
            <a:r>
              <a:rPr lang="en-US" sz="2800" dirty="0">
                <a:solidFill>
                  <a:schemeClr val="bg1"/>
                </a:solidFill>
              </a:rPr>
              <a:t>but Ruth clung to her.</a:t>
            </a:r>
          </a:p>
          <a:p>
            <a:endParaRPr lang="en-US" sz="2800" b="1" baseline="30000" dirty="0">
              <a:solidFill>
                <a:schemeClr val="bg1"/>
              </a:solidFill>
            </a:endParaRPr>
          </a:p>
          <a:p>
            <a:r>
              <a:rPr lang="en-US" sz="2800" b="1" baseline="30000" dirty="0">
                <a:solidFill>
                  <a:schemeClr val="bg1"/>
                </a:solidFill>
              </a:rPr>
              <a:t>15 </a:t>
            </a:r>
            <a:r>
              <a:rPr lang="en-US" sz="2800" dirty="0">
                <a:solidFill>
                  <a:schemeClr val="bg1"/>
                </a:solidFill>
              </a:rPr>
              <a:t>Naomi said, “Look, your sister-in-law has gone back to her</a:t>
            </a:r>
          </a:p>
          <a:p>
            <a:r>
              <a:rPr lang="en-US" sz="2800" dirty="0">
                <a:solidFill>
                  <a:schemeClr val="bg1"/>
                </a:solidFill>
              </a:rPr>
              <a:t>people and to her gods. Follow your sister-in-law.”</a:t>
            </a:r>
          </a:p>
          <a:p>
            <a:endParaRPr lang="en-US" sz="2800" b="1" baseline="30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71191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576CD1E-6625-2B39-18EE-DCE81A1A2E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724C5E4-53A1-75A2-B883-D990992DE3C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CC543D5-9791-3A20-5497-55988A0C3DEF}"/>
              </a:ext>
            </a:extLst>
          </p:cNvPr>
          <p:cNvSpPr txBox="1"/>
          <p:nvPr/>
        </p:nvSpPr>
        <p:spPr>
          <a:xfrm>
            <a:off x="664022" y="360673"/>
            <a:ext cx="8542323" cy="59811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chemeClr val="bg1"/>
                </a:solidFill>
              </a:rPr>
              <a:t>Loss (Ruth 1:11-15)</a:t>
            </a:r>
          </a:p>
          <a:p>
            <a:pPr algn="l">
              <a:buNone/>
            </a:pPr>
            <a:endParaRPr lang="en-US" sz="2800" b="1" i="0" baseline="30000" dirty="0">
              <a:solidFill>
                <a:srgbClr val="000000"/>
              </a:solidFill>
              <a:effectLst/>
              <a:latin typeface="system-ui"/>
            </a:endParaRPr>
          </a:p>
          <a:p>
            <a:r>
              <a:rPr lang="en-US" sz="2800" b="1" i="1" dirty="0">
                <a:solidFill>
                  <a:schemeClr val="bg1"/>
                </a:solidFill>
                <a:latin typeface="DIN-Bold"/>
              </a:rPr>
              <a:t>Believers will suffer loss.</a:t>
            </a:r>
            <a:endParaRPr lang="en-US" sz="2800" i="1" dirty="0">
              <a:solidFill>
                <a:schemeClr val="bg1"/>
              </a:solidFill>
              <a:latin typeface="DIN-Bold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sz="2800" i="1" dirty="0">
              <a:solidFill>
                <a:schemeClr val="bg1"/>
              </a:solidFill>
              <a:latin typeface="DIN-Bold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i="1" dirty="0">
                <a:solidFill>
                  <a:schemeClr val="bg1"/>
                </a:solidFill>
                <a:latin typeface="DIN-Bold"/>
              </a:rPr>
              <a:t>How does sin desensitize us to God’s work in our lives?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sz="2800" i="1" dirty="0">
              <a:solidFill>
                <a:schemeClr val="bg1"/>
              </a:solidFill>
              <a:latin typeface="DIN-Bold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i="1" dirty="0">
                <a:solidFill>
                  <a:schemeClr val="bg1"/>
                </a:solidFill>
                <a:latin typeface="DIN-Bold"/>
              </a:rPr>
              <a:t>How can bitterness affect our decisions?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sz="2800" i="1" dirty="0">
              <a:solidFill>
                <a:schemeClr val="bg1"/>
              </a:solidFill>
              <a:latin typeface="DIN-Bold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i="1" dirty="0">
                <a:solidFill>
                  <a:schemeClr val="bg1"/>
                </a:solidFill>
                <a:latin typeface="DIN-Bold"/>
              </a:rPr>
              <a:t>Why does loss draw some people closer to God , while others struggle with anger toward God? How can the church community be a source of compassion to both?</a:t>
            </a:r>
          </a:p>
          <a:p>
            <a:pPr lvl="1"/>
            <a:endParaRPr lang="en-US" sz="2800" i="1" dirty="0">
              <a:solidFill>
                <a:schemeClr val="bg1"/>
              </a:solidFill>
              <a:latin typeface="DIN-Bold"/>
            </a:endParaRPr>
          </a:p>
        </p:txBody>
      </p:sp>
    </p:spTree>
    <p:extLst>
      <p:ext uri="{BB962C8B-B14F-4D97-AF65-F5344CB8AC3E}">
        <p14:creationId xmlns:p14="http://schemas.microsoft.com/office/powerpoint/2010/main" val="4790400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D0F0B4-4D13-D609-BD25-BF91A3017D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5583A4F-16CF-DEB6-B5C6-1DD1158CF2C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FB59A48-72E3-E697-9AE6-C178EA4BE6B9}"/>
              </a:ext>
            </a:extLst>
          </p:cNvPr>
          <p:cNvSpPr txBox="1"/>
          <p:nvPr/>
        </p:nvSpPr>
        <p:spPr>
          <a:xfrm>
            <a:off x="664021" y="360673"/>
            <a:ext cx="11285524" cy="59811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chemeClr val="bg1"/>
                </a:solidFill>
              </a:rPr>
              <a:t>Loyalty (Ruth 1:16-18)</a:t>
            </a:r>
          </a:p>
          <a:p>
            <a:endParaRPr lang="en-US" sz="2800" b="1" i="1" dirty="0">
              <a:solidFill>
                <a:schemeClr val="bg1"/>
              </a:solidFill>
              <a:latin typeface="Gotham" panose="02000604040000020004" pitchFamily="2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r>
              <a:rPr lang="en-US" sz="2800" b="1" baseline="30000" dirty="0">
                <a:solidFill>
                  <a:schemeClr val="bg1"/>
                </a:solidFill>
              </a:rPr>
              <a:t>16</a:t>
            </a:r>
            <a:r>
              <a:rPr lang="en-US" sz="2800" dirty="0">
                <a:solidFill>
                  <a:schemeClr val="bg1"/>
                </a:solidFill>
              </a:rPr>
              <a:t> But Ruth replied:</a:t>
            </a:r>
          </a:p>
          <a:p>
            <a:r>
              <a:rPr lang="en-US" sz="2800" dirty="0">
                <a:solidFill>
                  <a:schemeClr val="bg1"/>
                </a:solidFill>
              </a:rPr>
              <a:t>Don’t plead with me to abandon you</a:t>
            </a:r>
          </a:p>
          <a:p>
            <a:r>
              <a:rPr lang="en-US" sz="2800" dirty="0">
                <a:solidFill>
                  <a:schemeClr val="bg1"/>
                </a:solidFill>
              </a:rPr>
              <a:t>or to return and not follow you.</a:t>
            </a:r>
          </a:p>
          <a:p>
            <a:r>
              <a:rPr lang="en-US" sz="2800" dirty="0">
                <a:solidFill>
                  <a:schemeClr val="bg1"/>
                </a:solidFill>
              </a:rPr>
              <a:t>For wherever you go, I will go,</a:t>
            </a:r>
          </a:p>
          <a:p>
            <a:r>
              <a:rPr lang="en-US" sz="2800" dirty="0">
                <a:solidFill>
                  <a:schemeClr val="bg1"/>
                </a:solidFill>
              </a:rPr>
              <a:t>and wherever you live, I will live;</a:t>
            </a:r>
          </a:p>
          <a:p>
            <a:r>
              <a:rPr lang="en-US" sz="2800" dirty="0">
                <a:solidFill>
                  <a:schemeClr val="bg1"/>
                </a:solidFill>
              </a:rPr>
              <a:t>your people will be my people,</a:t>
            </a:r>
          </a:p>
          <a:p>
            <a:r>
              <a:rPr lang="en-US" sz="2800" dirty="0">
                <a:solidFill>
                  <a:schemeClr val="bg1"/>
                </a:solidFill>
              </a:rPr>
              <a:t>and your God will be my God.</a:t>
            </a:r>
          </a:p>
          <a:p>
            <a:endParaRPr lang="en-US" sz="2800" b="1" baseline="30000" dirty="0">
              <a:solidFill>
                <a:schemeClr val="bg1"/>
              </a:solidFill>
            </a:endParaRPr>
          </a:p>
          <a:p>
            <a:r>
              <a:rPr lang="en-US" sz="2800" b="1" baseline="30000" dirty="0">
                <a:solidFill>
                  <a:schemeClr val="bg1"/>
                </a:solidFill>
              </a:rPr>
              <a:t>17</a:t>
            </a:r>
            <a:r>
              <a:rPr lang="en-US" sz="2800" dirty="0">
                <a:solidFill>
                  <a:schemeClr val="bg1"/>
                </a:solidFill>
              </a:rPr>
              <a:t> Where you die, I will die,</a:t>
            </a:r>
          </a:p>
          <a:p>
            <a:r>
              <a:rPr lang="en-US" sz="2800" dirty="0">
                <a:solidFill>
                  <a:schemeClr val="bg1"/>
                </a:solidFill>
              </a:rPr>
              <a:t>and there I will be buried.</a:t>
            </a:r>
          </a:p>
          <a:p>
            <a:r>
              <a:rPr lang="en-US" sz="2800" dirty="0">
                <a:solidFill>
                  <a:schemeClr val="bg1"/>
                </a:solidFill>
              </a:rPr>
              <a:t>May the Lord punish me,</a:t>
            </a:r>
          </a:p>
          <a:p>
            <a:r>
              <a:rPr lang="en-US" sz="2800" dirty="0">
                <a:solidFill>
                  <a:schemeClr val="bg1"/>
                </a:solidFill>
              </a:rPr>
              <a:t>and do so severely,</a:t>
            </a:r>
          </a:p>
        </p:txBody>
      </p:sp>
    </p:spTree>
    <p:extLst>
      <p:ext uri="{BB962C8B-B14F-4D97-AF65-F5344CB8AC3E}">
        <p14:creationId xmlns:p14="http://schemas.microsoft.com/office/powerpoint/2010/main" val="39537944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5D9BA99-8688-9277-0715-E6C7AC7493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DD27C9B-6742-9E27-6611-89A7F5F0445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45EB632-EC08-21A2-8CE0-520842AF1800}"/>
              </a:ext>
            </a:extLst>
          </p:cNvPr>
          <p:cNvSpPr txBox="1"/>
          <p:nvPr/>
        </p:nvSpPr>
        <p:spPr>
          <a:xfrm>
            <a:off x="664021" y="360673"/>
            <a:ext cx="11285524" cy="25340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chemeClr val="bg1"/>
                </a:solidFill>
              </a:rPr>
              <a:t>Loyalty (Ruth 1:16-18)</a:t>
            </a:r>
          </a:p>
          <a:p>
            <a:endParaRPr lang="en-US" sz="2800" b="1" i="1" dirty="0">
              <a:solidFill>
                <a:schemeClr val="bg1"/>
              </a:solidFill>
              <a:latin typeface="Gotham" panose="02000604040000020004" pitchFamily="2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r>
              <a:rPr lang="en-US" sz="2800" dirty="0">
                <a:solidFill>
                  <a:schemeClr val="bg1"/>
                </a:solidFill>
              </a:rPr>
              <a:t>if anything but death separates you and me.</a:t>
            </a:r>
          </a:p>
          <a:p>
            <a:endParaRPr lang="en-US" sz="2800" baseline="30000" dirty="0">
              <a:solidFill>
                <a:schemeClr val="bg1"/>
              </a:solidFill>
            </a:endParaRPr>
          </a:p>
          <a:p>
            <a:r>
              <a:rPr lang="en-US" sz="2800" b="1" baseline="30000" dirty="0">
                <a:solidFill>
                  <a:schemeClr val="bg1"/>
                </a:solidFill>
              </a:rPr>
              <a:t>18</a:t>
            </a:r>
            <a:r>
              <a:rPr lang="en-US" sz="2800" dirty="0">
                <a:solidFill>
                  <a:schemeClr val="bg1"/>
                </a:solidFill>
              </a:rPr>
              <a:t> When Naomi saw that Ruth was determined to go with her, she stopped</a:t>
            </a:r>
          </a:p>
          <a:p>
            <a:r>
              <a:rPr lang="en-US" sz="2800" dirty="0">
                <a:solidFill>
                  <a:schemeClr val="bg1"/>
                </a:solidFill>
              </a:rPr>
              <a:t>talking to her.</a:t>
            </a:r>
          </a:p>
        </p:txBody>
      </p:sp>
    </p:spTree>
    <p:extLst>
      <p:ext uri="{BB962C8B-B14F-4D97-AF65-F5344CB8AC3E}">
        <p14:creationId xmlns:p14="http://schemas.microsoft.com/office/powerpoint/2010/main" val="38811747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3E4F19A7-A959-40BB-972C-4880BAF8EB09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7f16271-2830-4c2f-ab34-b362f4d72335" xsi:nil="true"/>
    <lcf76f155ced4ddcb4097134ff3c332f xmlns="3c30883b-b08b-420b-82ed-e9c04d87cd19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58BBE2BB0DF774F88AF48FB80891300" ma:contentTypeVersion="16" ma:contentTypeDescription="Create a new document." ma:contentTypeScope="" ma:versionID="3a80fefcd397321ac8878495e54aee0a">
  <xsd:schema xmlns:xsd="http://www.w3.org/2001/XMLSchema" xmlns:xs="http://www.w3.org/2001/XMLSchema" xmlns:p="http://schemas.microsoft.com/office/2006/metadata/properties" xmlns:ns2="3c30883b-b08b-420b-82ed-e9c04d87cd19" xmlns:ns3="77f16271-2830-4c2f-ab34-b362f4d72335" targetNamespace="http://schemas.microsoft.com/office/2006/metadata/properties" ma:root="true" ma:fieldsID="d5cbab20257c496b89847a9336317681" ns2:_="" ns3:_="">
    <xsd:import namespace="3c30883b-b08b-420b-82ed-e9c04d87cd19"/>
    <xsd:import namespace="77f16271-2830-4c2f-ab34-b362f4d7233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30883b-b08b-420b-82ed-e9c04d87cd1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95754a65-b2fa-4c49-b298-75691b9803b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f16271-2830-4c2f-ab34-b362f4d72335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8b0621b1-ca00-41fb-869b-0bd64366ca1c}" ma:internalName="TaxCatchAll" ma:showField="CatchAllData" ma:web="77f16271-2830-4c2f-ab34-b362f4d7233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659C73A-9B5D-43F7-BD94-40559A7023F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8069879-EA21-46BC-8C0E-D8E39B230494}">
  <ds:schemaRefs>
    <ds:schemaRef ds:uri="3c30883b-b08b-420b-82ed-e9c04d87cd19"/>
    <ds:schemaRef ds:uri="77f16271-2830-4c2f-ab34-b362f4d72335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E0D694C3-4F52-4657-B4EF-0E4D30F33A9A}">
  <ds:schemaRefs>
    <ds:schemaRef ds:uri="3c30883b-b08b-420b-82ed-e9c04d87cd19"/>
    <ds:schemaRef ds:uri="77f16271-2830-4c2f-ab34-b362f4d7233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6170</TotalTime>
  <Words>876</Words>
  <Application>Microsoft Macintosh PowerPoint</Application>
  <PresentationFormat>Widescreen</PresentationFormat>
  <Paragraphs>141</Paragraphs>
  <Slides>15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6" baseType="lpstr">
      <vt:lpstr>Aptos</vt:lpstr>
      <vt:lpstr>Aptos Display</vt:lpstr>
      <vt:lpstr>Arial</vt:lpstr>
      <vt:lpstr>Calibri</vt:lpstr>
      <vt:lpstr>Calibri Light</vt:lpstr>
      <vt:lpstr>DIN-Bold</vt:lpstr>
      <vt:lpstr>Gotham</vt:lpstr>
      <vt:lpstr>Gotham Light</vt:lpstr>
      <vt:lpstr>system-ui</vt:lpstr>
      <vt:lpstr>Office Theme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Rebecca Diaz de Leon</dc:creator>
  <cp:lastModifiedBy>Bill Boren</cp:lastModifiedBy>
  <cp:revision>18</cp:revision>
  <cp:lastPrinted>2023-07-19T18:11:49Z</cp:lastPrinted>
  <dcterms:created xsi:type="dcterms:W3CDTF">2020-05-13T16:18:50Z</dcterms:created>
  <dcterms:modified xsi:type="dcterms:W3CDTF">2026-08-16T12:35:07Z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0x010100258BBE2BB0DF774F88AF48FB80891300</vt:lpwstr>
  </property>
  <property fmtid="{D5CDD505-2E9C-101B-9397-08002B2CF9AE}" pid="3" name="MediaServiceImageTags">
    <vt:lpwstr/>
  </property>
</Properties>
</file>