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2" r:id="rId5"/>
  </p:sldMasterIdLst>
  <p:notesMasterIdLst>
    <p:notesMasterId r:id="rId18"/>
  </p:notesMasterIdLst>
  <p:sldIdLst>
    <p:sldId id="333" r:id="rId6"/>
    <p:sldId id="332" r:id="rId7"/>
    <p:sldId id="351" r:id="rId8"/>
    <p:sldId id="336" r:id="rId9"/>
    <p:sldId id="367" r:id="rId10"/>
    <p:sldId id="354" r:id="rId11"/>
    <p:sldId id="345" r:id="rId12"/>
    <p:sldId id="358" r:id="rId13"/>
    <p:sldId id="368" r:id="rId14"/>
    <p:sldId id="369" r:id="rId15"/>
    <p:sldId id="364" r:id="rId16"/>
    <p:sldId id="327" r:id="rId1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4B49"/>
    <a:srgbClr val="1D4D59"/>
    <a:srgbClr val="653832"/>
    <a:srgbClr val="454B3D"/>
    <a:srgbClr val="504651"/>
    <a:srgbClr val="685F26"/>
    <a:srgbClr val="6A451B"/>
    <a:srgbClr val="304B56"/>
    <a:srgbClr val="11301B"/>
    <a:srgbClr val="EAE4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74"/>
    <p:restoredTop sz="83516" autoAdjust="0"/>
  </p:normalViewPr>
  <p:slideViewPr>
    <p:cSldViewPr snapToGrid="0" showGuides="1">
      <p:cViewPr>
        <p:scale>
          <a:sx n="88" d="100"/>
          <a:sy n="88" d="100"/>
        </p:scale>
        <p:origin x="144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3FB766-934B-4B42-8B56-E955A271B11E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BD52CF-FCCD-4535-8A25-59B316DB5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3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755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534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122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992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BBDE5-0A35-B2CD-987A-23C532F3B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F29BF8-0400-A3E0-193B-7EFABCF9EC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808113-B730-C5EF-D289-32CD92FADB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CBCF4-F1E8-9A56-664D-28C1304905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836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1142A-C30C-343D-106F-5D725A619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AF6F69-FF79-6838-CC42-35E0960693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F2DE56-B2E4-1303-D44E-2E4C7656D8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2D9DB-D230-2996-262B-2D4C4B2DBA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054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5846B-DE3D-8BEC-A8D1-E3FE8029D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8AB6EA-A94B-B49D-0145-E972F2CA14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4A7CF9-CED5-D9D7-9AA0-5BB50BB1A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FDC7EF-C35A-2343-CCA2-7022207D8D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34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D4DF9-9C30-5825-7560-3DD760C78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6F51EC-3E3E-A9E0-EFC4-55B437A59A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BD76F8-068D-45D1-EF4E-31794498AE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B55862-CB34-977E-3321-7EF23AEFA3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7159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69EA1-AD04-3CA3-F462-C59E02490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30393B-0309-1321-9223-46A761F57D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522A26-5667-C1DD-B322-9DB28FD963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44867-4812-E17F-AC58-5DE82CC6E4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4340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649A4-7858-13E6-9959-9C6FDD2E1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4DD79A-A507-E4F0-4A41-941C4C665F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C718CF-AF67-036E-0F32-4E21A05B50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77C6ED-F906-16DA-DDC4-6C1E12D595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352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258D-D008-40AF-2815-2FDCCD88C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87B183-DC11-7F33-8D37-923E0F3C7A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AB08F4-E5D6-5AD4-F1A5-BA00894E2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73477-B6B5-3608-1793-8575C44F25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0354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05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7504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screenshot of a video game&#10;&#10;Description automatically generated">
            <a:extLst>
              <a:ext uri="{FF2B5EF4-FFF2-40B4-BE49-F238E27FC236}">
                <a16:creationId xmlns:a16="http://schemas.microsoft.com/office/drawing/2014/main" id="{74DBB72E-FFBE-9268-B71A-7FDE32D807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8331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05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BC78C01-C151-93EC-B75D-5A47B1D20B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921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2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066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658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1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235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460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830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7C6E4-BCAB-8C8E-73E3-0D57CBE9CF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3EA4FC-72EC-E549-FFDE-665EE731A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ABCE0-F853-7512-2750-C4C49623A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EFB24-FE05-519A-5043-0E3B3CB5B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29220-72CD-5449-412F-BE5543399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589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10968-0241-A9DC-853A-1645AD133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E0004-DDA8-D787-A0A7-C99625181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DCF09-0951-E7EB-1713-4AA3A55D8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02E93-01C1-2654-FD90-EBEB1F103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2BD90-E1C6-23E2-A9DE-2D868B82F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620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D090B-A08C-1C24-C54B-99F5A89C6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88D3F8-5F57-240A-0424-4A65EB6B3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FB32B2-504C-6485-698F-359C69BB4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4C76F-47A9-AB71-7DEB-F673937FD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360C5-DEC8-4066-923F-8B72181CB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6652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A8C94-6D99-6AC3-1EF7-2F0362EB0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41B4D-81E9-B2A4-CEBF-F7108598A9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00754E-A2B8-4CDA-B847-445D9D930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F7B693-4F70-5B4A-002D-6273E9B84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13803-3A0B-1325-03B4-73ADC811E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E27C89-55F5-C760-B2BA-F264238F9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619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4F49E-1F3A-7C5C-CE89-7ACA1EDC9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9A141-E9C4-6803-A119-A33E6D96A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72D70B-10E1-FB0E-B222-228891E7BC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CF3F57-BFDE-7576-3AC0-6593EFD776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DE8EF1-B4B0-7077-311E-C050D1EB44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C0AC0D-AED0-CF1F-5794-12A8DE0E6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9A3781-3F26-D4AB-717C-FFA257EA8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A236DC-DD32-55F1-1931-7FC1168A1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3074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527B2-211D-104D-81CC-765A6FE5B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8CD1DC-3377-4FCD-E6D8-3BACFE082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AF080B-B2D5-9E7C-64A9-CA341ABCB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E4AB05-A1CE-6ED6-5636-F63428D64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1607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715B26-B617-D818-D462-07F503575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34A478-B45B-BFC7-7D47-0557C49DA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0F0D07-63B7-00D3-EED3-44F232F54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3878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C92EA-C087-BCAC-A960-D62FD7F67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FAAF0-EC2C-3AFA-B245-BBDBAEB4A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9B5CEE-C678-BB88-6049-A368756EA5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37F982-9ACC-459F-A07B-C2C16181A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FD0BC8-E591-60FE-0E4E-DA9F78E9C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85EE30-A728-3334-3A4A-1C9342D0D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867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AE0C1-281D-84D9-FEAF-5B46EB109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913A57-B376-D3F5-2EBF-B205BAFDF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42041-B4E8-6DE1-15E1-0809AE6D4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2EF4ED-862D-AFA7-D998-DFB488EE5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C140C2-70A2-EF14-7ECE-4CFFC6D06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593E1-6A13-6772-2609-A7D861002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4808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9B9D0-87F2-3FAE-3BA1-714204CFE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DFA57-3E49-7D06-BE52-5C9D2D8D7D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3F653-9FD0-593B-0580-1105E4583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D5F510-EB18-B1C7-7921-B992D1E6D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B1E98-5E0F-CD37-775B-9FB75280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2226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BF9171-18B4-BECB-56A3-D2742A5107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EBA87E-EAC0-6EDD-4A85-0781358322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EEECC-32D0-D5F0-884F-FF089C15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E6DCB-33FC-30D0-740E-8EC24A375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E7C43A-1CE6-2C1D-9DCE-173BC6D55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448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CD3D7-0C5A-AB48-A28E-9C1D0704F253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E8EA925-1D4A-EAF2-CDE5-E40C5AD066F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3143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2F3521-18EB-51E6-5673-B70121BB1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6D2FA2-12E2-8883-922B-C5BBA7E10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898C46-0FB6-468D-3801-0C1EAE11E9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B4FCDD-766B-4E62-9C00-7867FCD603CA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787A9-2259-CDB7-C7DB-A8A897655C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B777C-B5FA-BB97-EC0A-7551435ABB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345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biblegateway.com/passage/?search=Romans%203%3A21-26&amp;version=CSB#fen-CSB-27999b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9BA36-0420-F8E4-0245-FD612BCA4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A4D6B6A-1653-DAC9-D14F-954BFEF6403F}"/>
              </a:ext>
            </a:extLst>
          </p:cNvPr>
          <p:cNvSpPr/>
          <p:nvPr/>
        </p:nvSpPr>
        <p:spPr>
          <a:xfrm>
            <a:off x="9164660" y="5219827"/>
            <a:ext cx="2841856" cy="700920"/>
          </a:xfrm>
          <a:prstGeom prst="rect">
            <a:avLst/>
          </a:prstGeom>
          <a:solidFill>
            <a:schemeClr val="bg1"/>
          </a:solidFill>
          <a:ln>
            <a:solidFill>
              <a:srgbClr val="473B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Session 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1F08AA-5A87-12D5-576D-1C4B682E9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3365C16-A45D-4D82-BE57-BF5E31A0D079}"/>
              </a:ext>
            </a:extLst>
          </p:cNvPr>
          <p:cNvSpPr/>
          <p:nvPr/>
        </p:nvSpPr>
        <p:spPr>
          <a:xfrm>
            <a:off x="8979177" y="5688453"/>
            <a:ext cx="2841856" cy="700920"/>
          </a:xfrm>
          <a:prstGeom prst="rect">
            <a:avLst/>
          </a:prstGeom>
          <a:solidFill>
            <a:schemeClr val="bg1"/>
          </a:solidFill>
          <a:ln>
            <a:solidFill>
              <a:srgbClr val="473B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Session 3</a:t>
            </a:r>
          </a:p>
        </p:txBody>
      </p:sp>
    </p:spTree>
    <p:extLst>
      <p:ext uri="{BB962C8B-B14F-4D97-AF65-F5344CB8AC3E}">
        <p14:creationId xmlns:p14="http://schemas.microsoft.com/office/powerpoint/2010/main" val="2589122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2BA2BD9-7B54-4190-8F06-3EF3658A0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4A9F8392-15FD-B123-B73B-A3CB94640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9184" y="2404872"/>
            <a:ext cx="11862816" cy="1645919"/>
          </a:xfrm>
        </p:spPr>
        <p:txBody>
          <a:bodyPr>
            <a:normAutofit fontScale="85000" lnSpcReduction="20000"/>
          </a:bodyPr>
          <a:lstStyle/>
          <a:p>
            <a:pPr marL="0" indent="0" algn="ctr"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5600" b="1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God’s </a:t>
            </a:r>
            <a:r>
              <a:rPr lang="en-US" sz="5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Care</a:t>
            </a:r>
            <a:endParaRPr lang="en-US" sz="5600" b="1" dirty="0">
              <a:solidFill>
                <a:schemeClr val="bg1"/>
              </a:solidFill>
              <a:effectLst/>
              <a:latin typeface="+mj-lt"/>
              <a:ea typeface="+mj-ea"/>
              <a:cs typeface="+mj-cs"/>
            </a:endParaRPr>
          </a:p>
          <a:p>
            <a:pPr marL="0" indent="0" algn="ctr"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5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(Psalm 23:1-6)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83098D-4DF3-64EF-4DAF-75FEE4C0DA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E4AD425-6F82-7AA0-EFBD-D0FDC17F9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ECD94B-54EF-25B4-BF36-3037DBEFD151}"/>
              </a:ext>
            </a:extLst>
          </p:cNvPr>
          <p:cNvSpPr txBox="1"/>
          <p:nvPr/>
        </p:nvSpPr>
        <p:spPr>
          <a:xfrm>
            <a:off x="1679743" y="2035026"/>
            <a:ext cx="8832514" cy="2787948"/>
          </a:xfrm>
          <a:prstGeom prst="rect">
            <a:avLst/>
          </a:prstGeom>
          <a:solidFill>
            <a:srgbClr val="2D4B49"/>
          </a:solidFill>
        </p:spPr>
        <p:txBody>
          <a:bodyPr vert="horz" lIns="91440" tIns="45720" rIns="91440" bIns="45720" rtlCol="0" anchor="b">
            <a:normAutofit fontScale="25000" lnSpcReduction="20000"/>
          </a:bodyPr>
          <a:lstStyle/>
          <a:p>
            <a:pPr algn="ctr"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endParaRPr lang="en-US" sz="6500" b="1" dirty="0">
              <a:solidFill>
                <a:srgbClr val="ECE7E4"/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endParaRPr lang="en-US" sz="38400" b="1" dirty="0">
              <a:solidFill>
                <a:srgbClr val="ECE7E4"/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endParaRPr lang="en-US" sz="38400" b="1" dirty="0">
              <a:solidFill>
                <a:srgbClr val="ECE7E4"/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400" b="1" dirty="0">
                <a:solidFill>
                  <a:srgbClr val="ECE7E4"/>
                </a:solidFill>
                <a:latin typeface="+mj-lt"/>
                <a:ea typeface="+mj-ea"/>
                <a:cs typeface="+mj-cs"/>
              </a:rPr>
              <a:t>MAIN IDEA:</a:t>
            </a:r>
            <a:endParaRPr lang="en-US" sz="21600" b="1" i="1" dirty="0">
              <a:solidFill>
                <a:srgbClr val="ECE7E4"/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400" b="1" i="1" dirty="0"/>
              <a:t>A right standing with God comes by faith alone.</a:t>
            </a:r>
            <a:endParaRPr lang="en-US" sz="13500" b="1" dirty="0">
              <a:solidFill>
                <a:srgbClr val="ECE7E4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62112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9BA359-5A4E-9693-169C-854609D55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9A69AB-1406-D851-C588-6B97D8B7F2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6CEB25-A833-2389-E654-67459A8E6AE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B066E5-20CC-87F7-20EA-E870A98C5C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62B35A-9982-5708-2DF1-68E980543EBF}"/>
              </a:ext>
            </a:extLst>
          </p:cNvPr>
          <p:cNvSpPr txBox="1"/>
          <p:nvPr/>
        </p:nvSpPr>
        <p:spPr>
          <a:xfrm>
            <a:off x="356617" y="356616"/>
            <a:ext cx="927575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i="1" dirty="0">
                <a:solidFill>
                  <a:schemeClr val="bg1"/>
                </a:solidFill>
                <a:effectLst/>
                <a:latin typeface="Gotham" panose="02000604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</a:t>
            </a:r>
            <a:endParaRPr lang="en-US" sz="2800" b="1" i="1" dirty="0">
              <a:solidFill>
                <a:schemeClr val="bg1"/>
              </a:solidFill>
              <a:effectLst/>
              <a:latin typeface="Gotham Light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n-US" sz="2800" b="1" i="1" dirty="0">
              <a:solidFill>
                <a:schemeClr val="bg1"/>
              </a:solidFill>
              <a:latin typeface="DIN-Bold"/>
            </a:endParaRPr>
          </a:p>
          <a:p>
            <a:pPr algn="l"/>
            <a:endParaRPr lang="en-US" sz="2800" b="1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</a:rPr>
              <a:t>In whom or in what have you been placing your trust lately? What factors can make trusting others challenging?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</a:rPr>
              <a:t>If a friend asked why you believe Jesus is trustworthy, how would you respond? Why? </a:t>
            </a:r>
          </a:p>
          <a:p>
            <a:pPr lvl="1"/>
            <a:endParaRPr lang="en-US" sz="2800" i="1" dirty="0">
              <a:solidFill>
                <a:schemeClr val="bg1"/>
              </a:solidFill>
              <a:latin typeface="DIN-Bold"/>
            </a:endParaRPr>
          </a:p>
        </p:txBody>
      </p:sp>
    </p:spTree>
    <p:extLst>
      <p:ext uri="{BB962C8B-B14F-4D97-AF65-F5344CB8AC3E}">
        <p14:creationId xmlns:p14="http://schemas.microsoft.com/office/powerpoint/2010/main" val="1690716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37400C-D309-AAF4-31B8-2FDCD45D8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FEF3BE6-BB25-4A89-8BFC-6A2EFF454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3E0F8DA-321A-C223-200A-49934D0F790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5D28D4-93F7-2057-BD12-CC639A5DA50C}"/>
              </a:ext>
            </a:extLst>
          </p:cNvPr>
          <p:cNvSpPr txBox="1"/>
          <p:nvPr/>
        </p:nvSpPr>
        <p:spPr>
          <a:xfrm>
            <a:off x="1386119" y="446935"/>
            <a:ext cx="94197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Gotham" panose="02000604040000020004" pitchFamily="2" charset="0"/>
              </a:rPr>
              <a:t>Called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CF3E2E-13CF-9FEE-DF54-E6D5371E0C0C}"/>
              </a:ext>
            </a:extLst>
          </p:cNvPr>
          <p:cNvSpPr txBox="1"/>
          <p:nvPr/>
        </p:nvSpPr>
        <p:spPr>
          <a:xfrm>
            <a:off x="1695635" y="2057400"/>
            <a:ext cx="941976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Falling Short (Romans 3:21-26)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Finding Hope (Romans 3:27-31)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Following Faith (Romans 4:1-5)</a:t>
            </a:r>
          </a:p>
        </p:txBody>
      </p:sp>
    </p:spTree>
    <p:extLst>
      <p:ext uri="{BB962C8B-B14F-4D97-AF65-F5344CB8AC3E}">
        <p14:creationId xmlns:p14="http://schemas.microsoft.com/office/powerpoint/2010/main" val="1645723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5B30D-482E-00BA-22CD-597DC7051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4A7CBA-4415-93C9-46B3-FEED7744C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9C05C45-3B0E-6519-914B-BDE667AEBF11}"/>
              </a:ext>
            </a:extLst>
          </p:cNvPr>
          <p:cNvSpPr txBox="1"/>
          <p:nvPr/>
        </p:nvSpPr>
        <p:spPr>
          <a:xfrm>
            <a:off x="664024" y="366623"/>
            <a:ext cx="9238512" cy="6165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Falling Short (Romans 3:21-26)</a:t>
            </a:r>
          </a:p>
          <a:p>
            <a:endParaRPr lang="en-US" b="1" i="0" baseline="30000" dirty="0">
              <a:solidFill>
                <a:srgbClr val="000000"/>
              </a:solidFill>
              <a:effectLst/>
              <a:latin typeface="system-ui"/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21 </a:t>
            </a:r>
            <a:r>
              <a:rPr lang="en-US" sz="2800" dirty="0">
                <a:solidFill>
                  <a:schemeClr val="bg1"/>
                </a:solidFill>
              </a:rPr>
              <a:t>But now, apart from the law, the righteousness of God has been revealed, attested by the Law and the Prophets.</a:t>
            </a:r>
            <a:endParaRPr lang="en-US" sz="2800" baseline="30000" dirty="0">
              <a:solidFill>
                <a:schemeClr val="bg1"/>
              </a:solidFill>
            </a:endParaRP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22 </a:t>
            </a:r>
            <a:r>
              <a:rPr lang="en-US" sz="2800" dirty="0">
                <a:solidFill>
                  <a:schemeClr val="bg1"/>
                </a:solidFill>
              </a:rPr>
              <a:t>The righteousness of God is through faith in Jesus Christ</a:t>
            </a:r>
            <a:r>
              <a:rPr lang="en-US" sz="2800" baseline="30000" dirty="0">
                <a:solidFill>
                  <a:schemeClr val="bg1"/>
                </a:solidFill>
              </a:rPr>
              <a:t>[</a:t>
            </a:r>
            <a:r>
              <a:rPr lang="en-US" sz="2800" baseline="30000" dirty="0">
                <a:solidFill>
                  <a:schemeClr val="bg1"/>
                </a:solidFill>
                <a:hlinkClick r:id="rId4" tooltip="See footnot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</a:t>
            </a:r>
            <a:r>
              <a:rPr lang="en-US" sz="2800" baseline="30000" dirty="0">
                <a:solidFill>
                  <a:schemeClr val="bg1"/>
                </a:solidFill>
              </a:rPr>
              <a:t>]</a:t>
            </a:r>
            <a:r>
              <a:rPr lang="en-US" sz="2800" dirty="0">
                <a:solidFill>
                  <a:schemeClr val="bg1"/>
                </a:solidFill>
              </a:rPr>
              <a:t> to all who believe, since there is no distinction.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23 </a:t>
            </a:r>
            <a:r>
              <a:rPr lang="en-US" sz="2800" dirty="0">
                <a:solidFill>
                  <a:schemeClr val="bg1"/>
                </a:solidFill>
              </a:rPr>
              <a:t>For all have sinned and fall short of the glory of God;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24 </a:t>
            </a:r>
            <a:r>
              <a:rPr lang="en-US" sz="2800" dirty="0">
                <a:solidFill>
                  <a:schemeClr val="bg1"/>
                </a:solidFill>
              </a:rPr>
              <a:t>they are justified freely by his grace through the redemption that is in Christ Jesus.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25 </a:t>
            </a:r>
            <a:r>
              <a:rPr lang="en-US" sz="2800" dirty="0">
                <a:solidFill>
                  <a:schemeClr val="bg1"/>
                </a:solidFill>
              </a:rPr>
              <a:t>God presented him as the mercy seat</a:t>
            </a:r>
            <a:r>
              <a:rPr lang="en-US" sz="2800" baseline="300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by his blood, through faith, to demonstrate his righteousness, because in his restraint God passed over the sins previously committed.</a:t>
            </a:r>
          </a:p>
        </p:txBody>
      </p:sp>
    </p:spTree>
    <p:extLst>
      <p:ext uri="{BB962C8B-B14F-4D97-AF65-F5344CB8AC3E}">
        <p14:creationId xmlns:p14="http://schemas.microsoft.com/office/powerpoint/2010/main" val="1397813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87204-EE03-A8C4-8453-DE39569C7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1727EF-187C-F6DF-9074-BD86D56AD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0E690D-A6E6-C7EF-8251-DA9BAABF8563}"/>
              </a:ext>
            </a:extLst>
          </p:cNvPr>
          <p:cNvSpPr txBox="1"/>
          <p:nvPr/>
        </p:nvSpPr>
        <p:spPr>
          <a:xfrm>
            <a:off x="664024" y="366623"/>
            <a:ext cx="9238512" cy="2103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Falling Short (Romans 3:21-26)</a:t>
            </a:r>
          </a:p>
          <a:p>
            <a:pPr algn="l">
              <a:buNone/>
            </a:pPr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 </a:t>
            </a:r>
            <a:r>
              <a:rPr lang="en-US" sz="2800" b="1" baseline="30000" dirty="0">
                <a:solidFill>
                  <a:schemeClr val="bg1"/>
                </a:solidFill>
              </a:rPr>
              <a:t>26 </a:t>
            </a:r>
            <a:r>
              <a:rPr lang="en-US" sz="2800" dirty="0">
                <a:solidFill>
                  <a:schemeClr val="bg1"/>
                </a:solidFill>
              </a:rPr>
              <a:t>God presented him to demonstrate his righteousness at the present time, so that he would be just and justify the one who has faith in Jesus.</a:t>
            </a:r>
            <a:endParaRPr lang="en-US" sz="2800" b="1" baseline="30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536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76CD1E-6625-2B39-18EE-DCE81A1A2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557E31-EAED-D220-0112-37FEE32CFE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C543D5-9791-3A20-5497-55988A0C3DEF}"/>
              </a:ext>
            </a:extLst>
          </p:cNvPr>
          <p:cNvSpPr txBox="1"/>
          <p:nvPr/>
        </p:nvSpPr>
        <p:spPr>
          <a:xfrm>
            <a:off x="664022" y="360673"/>
            <a:ext cx="8542323" cy="4688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Falling Short (Romans 3:21-26)</a:t>
            </a:r>
          </a:p>
          <a:p>
            <a:pPr algn="l">
              <a:buNone/>
            </a:pPr>
            <a:endParaRPr lang="en-US" sz="2800" b="1" i="0" baseline="30000" dirty="0">
              <a:solidFill>
                <a:srgbClr val="000000"/>
              </a:solidFill>
              <a:effectLst/>
              <a:latin typeface="system-ui"/>
            </a:endParaRPr>
          </a:p>
          <a:p>
            <a:r>
              <a:rPr lang="en-US" sz="2800" b="1" i="1" dirty="0">
                <a:solidFill>
                  <a:schemeClr val="bg1"/>
                </a:solidFill>
                <a:latin typeface="DIN-Bold"/>
              </a:rPr>
              <a:t>Everyone falls short of God’s standard, so everyone needs Jesus.</a:t>
            </a: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latin typeface="DIN-Bold"/>
              </a:rPr>
              <a:t>When have you felt satisfied by a job you completed? Why does it sometimes feel like all your hard work isn’t enough?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latin typeface="DIN-Bold"/>
              </a:rPr>
              <a:t>Why can’t good works lead to salvation?</a:t>
            </a:r>
          </a:p>
          <a:p>
            <a:pPr lvl="1"/>
            <a:endParaRPr lang="en-US" sz="2800" i="1" dirty="0">
              <a:solidFill>
                <a:schemeClr val="bg1"/>
              </a:solidFill>
              <a:latin typeface="DIN-Bold"/>
            </a:endParaRPr>
          </a:p>
        </p:txBody>
      </p:sp>
    </p:spTree>
    <p:extLst>
      <p:ext uri="{BB962C8B-B14F-4D97-AF65-F5344CB8AC3E}">
        <p14:creationId xmlns:p14="http://schemas.microsoft.com/office/powerpoint/2010/main" val="479040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D2821-9CCF-BE6A-41C0-836955CA7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556ADB-8AD6-DCED-41E7-9E7F72D68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8AFBF28-75FF-5266-7DC1-83AA678D993A}"/>
              </a:ext>
            </a:extLst>
          </p:cNvPr>
          <p:cNvSpPr txBox="1"/>
          <p:nvPr/>
        </p:nvSpPr>
        <p:spPr>
          <a:xfrm>
            <a:off x="664024" y="366623"/>
            <a:ext cx="9238512" cy="6268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Finding Hope (Romans 3:27-31)</a:t>
            </a:r>
          </a:p>
          <a:p>
            <a:endParaRPr lang="en-US" sz="2800" b="1" i="0" baseline="30000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27 </a:t>
            </a:r>
            <a:r>
              <a:rPr lang="en-US" sz="2800" dirty="0">
                <a:solidFill>
                  <a:schemeClr val="bg1"/>
                </a:solidFill>
              </a:rPr>
              <a:t>Where, then, is boasting? It is excluded. By what kind of law? By one of works? No, on the contrary, by a law of faith.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28 </a:t>
            </a:r>
            <a:r>
              <a:rPr lang="en-US" sz="2800" dirty="0">
                <a:solidFill>
                  <a:schemeClr val="bg1"/>
                </a:solidFill>
              </a:rPr>
              <a:t>For we conclude that a person is justified by faith apart from the works of the law.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29 </a:t>
            </a:r>
            <a:r>
              <a:rPr lang="en-US" sz="2800" dirty="0">
                <a:solidFill>
                  <a:schemeClr val="bg1"/>
                </a:solidFill>
              </a:rPr>
              <a:t>Or is God the God of Jews only? Is he not the God of Gentiles too? Yes, of Gentiles too,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30 </a:t>
            </a:r>
            <a:r>
              <a:rPr lang="en-US" sz="2800" dirty="0">
                <a:solidFill>
                  <a:schemeClr val="bg1"/>
                </a:solidFill>
              </a:rPr>
              <a:t>since there is one God who will justify the circumcised by faith and the uncircumcised through faith.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31 </a:t>
            </a:r>
            <a:r>
              <a:rPr lang="en-US" sz="2800" dirty="0">
                <a:solidFill>
                  <a:schemeClr val="bg1"/>
                </a:solidFill>
              </a:rPr>
              <a:t>Do we then nullify the law through faith? Absolutely not! On the contrary, we uphold the law.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068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CBFF8-8BF1-540E-55B5-F0C03254B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8E1F1C-F4CC-C552-D04A-FC474060C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9A49A8F-3BE2-4B84-456C-7DDF540CD52B}"/>
              </a:ext>
            </a:extLst>
          </p:cNvPr>
          <p:cNvSpPr txBox="1"/>
          <p:nvPr/>
        </p:nvSpPr>
        <p:spPr>
          <a:xfrm>
            <a:off x="664022" y="360673"/>
            <a:ext cx="8542323" cy="4688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Finding Hope (Romans 3:27:31)</a:t>
            </a:r>
          </a:p>
          <a:p>
            <a:endParaRPr lang="en-US" sz="2800" b="1" i="0" baseline="30000" dirty="0">
              <a:solidFill>
                <a:srgbClr val="000000"/>
              </a:solidFill>
              <a:effectLst/>
              <a:latin typeface="system-ui"/>
            </a:endParaRPr>
          </a:p>
          <a:p>
            <a:r>
              <a:rPr lang="en-US" sz="2800" b="1" i="1" dirty="0">
                <a:solidFill>
                  <a:schemeClr val="bg1"/>
                </a:solidFill>
                <a:latin typeface="DIN-Bold"/>
              </a:rPr>
              <a:t>God calls all people to accept His offer of salvation through faith in Jesus.</a:t>
            </a: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latin typeface="DIN-Bold"/>
              </a:rPr>
              <a:t>How does it feel to be left out? How do you respond to those feelings?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latin typeface="DIN-Bold"/>
              </a:rPr>
              <a:t>What does it mean to be justified by faith instead of works?</a:t>
            </a:r>
          </a:p>
          <a:p>
            <a:pPr lvl="1"/>
            <a:endParaRPr lang="en-US" sz="2800" i="1" dirty="0">
              <a:solidFill>
                <a:schemeClr val="bg1"/>
              </a:solidFill>
              <a:latin typeface="DIN-Bold"/>
            </a:endParaRPr>
          </a:p>
        </p:txBody>
      </p:sp>
    </p:spTree>
    <p:extLst>
      <p:ext uri="{BB962C8B-B14F-4D97-AF65-F5344CB8AC3E}">
        <p14:creationId xmlns:p14="http://schemas.microsoft.com/office/powerpoint/2010/main" val="772520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E1376-3353-4769-E8DF-064F934EF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466314-463A-5468-9BA4-D40C48877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DC8016-40DD-C7DE-2E21-9E66BBB43D01}"/>
              </a:ext>
            </a:extLst>
          </p:cNvPr>
          <p:cNvSpPr txBox="1"/>
          <p:nvPr/>
        </p:nvSpPr>
        <p:spPr>
          <a:xfrm>
            <a:off x="664024" y="366623"/>
            <a:ext cx="9238512" cy="6268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Following Faith (Romans 4:1-5)</a:t>
            </a:r>
          </a:p>
          <a:p>
            <a:endParaRPr lang="en-US" sz="2800" b="1" i="0" baseline="30000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1 </a:t>
            </a:r>
            <a:r>
              <a:rPr lang="en-US" sz="2800" dirty="0">
                <a:solidFill>
                  <a:schemeClr val="bg1"/>
                </a:solidFill>
              </a:rPr>
              <a:t>What then will we say that Abraham, our forefather according to the flesh, has found?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2 </a:t>
            </a:r>
            <a:r>
              <a:rPr lang="en-US" sz="2800" dirty="0">
                <a:solidFill>
                  <a:schemeClr val="bg1"/>
                </a:solidFill>
              </a:rPr>
              <a:t>If Abraham was justified by works, he has something to boast about—but not before God.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3 </a:t>
            </a:r>
            <a:r>
              <a:rPr lang="en-US" sz="2800" dirty="0">
                <a:solidFill>
                  <a:schemeClr val="bg1"/>
                </a:solidFill>
              </a:rPr>
              <a:t>For what does the Scripture say? Abraham believed God, and it was credited to him for righteousness. 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4 </a:t>
            </a:r>
            <a:r>
              <a:rPr lang="en-US" sz="2800" dirty="0">
                <a:solidFill>
                  <a:schemeClr val="bg1"/>
                </a:solidFill>
              </a:rPr>
              <a:t>Now to the one who works, pay is not credited as a gift, but as something owed.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5 </a:t>
            </a:r>
            <a:r>
              <a:rPr lang="en-US" sz="2800" dirty="0">
                <a:solidFill>
                  <a:schemeClr val="bg1"/>
                </a:solidFill>
              </a:rPr>
              <a:t>But to the one who does not work, but believes on him who justifies the ungodly, his faith is credited for righteousness.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020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9DAE6-0994-929E-8B7B-593238B81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31ABF1-6E04-66E9-931A-021FB6D3C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4AA7109-105B-D0C8-027F-E8CF480CA557}"/>
              </a:ext>
            </a:extLst>
          </p:cNvPr>
          <p:cNvSpPr txBox="1"/>
          <p:nvPr/>
        </p:nvSpPr>
        <p:spPr>
          <a:xfrm>
            <a:off x="664022" y="360673"/>
            <a:ext cx="8542323" cy="4688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Following Faith (Romans 4:1-5)</a:t>
            </a:r>
          </a:p>
          <a:p>
            <a:endParaRPr lang="en-US" sz="2800" b="1" i="0" baseline="30000" dirty="0">
              <a:solidFill>
                <a:srgbClr val="000000"/>
              </a:solidFill>
              <a:effectLst/>
              <a:latin typeface="system-ui"/>
            </a:endParaRPr>
          </a:p>
          <a:p>
            <a:r>
              <a:rPr lang="en-US" sz="2800" b="1" i="1" dirty="0">
                <a:solidFill>
                  <a:schemeClr val="bg1"/>
                </a:solidFill>
                <a:latin typeface="DIN-Bold"/>
              </a:rPr>
              <a:t>God calls all people to accept His offer of salvation through faith in Jesus.</a:t>
            </a: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latin typeface="DIN-Bold"/>
              </a:rPr>
              <a:t>What are some things you might boast about? How much credit do you really deserve for those things?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latin typeface="DIN-Bold"/>
              </a:rPr>
              <a:t>In what ways do you sometimes try to “earn” God’s favor through your actions?</a:t>
            </a:r>
          </a:p>
          <a:p>
            <a:pPr lvl="1"/>
            <a:endParaRPr lang="en-US" sz="2800" i="1" dirty="0">
              <a:solidFill>
                <a:schemeClr val="bg1"/>
              </a:solidFill>
              <a:latin typeface="DIN-Bold"/>
            </a:endParaRPr>
          </a:p>
        </p:txBody>
      </p:sp>
    </p:spTree>
    <p:extLst>
      <p:ext uri="{BB962C8B-B14F-4D97-AF65-F5344CB8AC3E}">
        <p14:creationId xmlns:p14="http://schemas.microsoft.com/office/powerpoint/2010/main" val="1447646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9D09AF-BE6A-D25B-9EF4-7A993928F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2DC6FE-F030-5FA2-5FD3-132F6E37E0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08D237-9DBE-7B87-3AE1-7A7C6E81FEBD}"/>
              </a:ext>
            </a:extLst>
          </p:cNvPr>
          <p:cNvSpPr txBox="1"/>
          <p:nvPr/>
        </p:nvSpPr>
        <p:spPr>
          <a:xfrm>
            <a:off x="326574" y="505431"/>
            <a:ext cx="8755081" cy="44012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i="1" dirty="0">
                <a:solidFill>
                  <a:schemeClr val="bg1"/>
                </a:solidFill>
                <a:effectLst/>
                <a:latin typeface="Gotham" panose="02000604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CHALLENGE</a:t>
            </a:r>
            <a:endParaRPr lang="en-US" sz="2800" b="1" i="1" dirty="0">
              <a:solidFill>
                <a:schemeClr val="bg1"/>
              </a:solidFill>
              <a:effectLst/>
              <a:latin typeface="Gotham Light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n-US" sz="2800" b="1" i="1" dirty="0">
              <a:solidFill>
                <a:schemeClr val="bg1"/>
              </a:solidFill>
              <a:latin typeface="DIN-Bold"/>
            </a:endParaRP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chemeClr val="bg1"/>
                </a:solidFill>
                <a:latin typeface="DIN-Bold"/>
              </a:rPr>
              <a:t>What prevents people from accepting His offer of salvation? Do they struggle with faith, or do they doubt the sacrifice of Christ?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endParaRPr lang="en-US" sz="2800" b="1" i="1" dirty="0">
              <a:solidFill>
                <a:schemeClr val="bg1"/>
              </a:solidFill>
              <a:latin typeface="DIN-Bold"/>
            </a:endParaRP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chemeClr val="bg1"/>
                </a:solidFill>
                <a:latin typeface="DIN-Bold"/>
              </a:rPr>
              <a:t>What place does grateful humility have in your personal relationship with God? In what ways do you demonstrate your concern for others who need Jesus?</a:t>
            </a:r>
          </a:p>
        </p:txBody>
      </p:sp>
    </p:spTree>
    <p:extLst>
      <p:ext uri="{BB962C8B-B14F-4D97-AF65-F5344CB8AC3E}">
        <p14:creationId xmlns:p14="http://schemas.microsoft.com/office/powerpoint/2010/main" val="920688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7f16271-2830-4c2f-ab34-b362f4d72335" xsi:nil="true"/>
    <lcf76f155ced4ddcb4097134ff3c332f xmlns="3c30883b-b08b-420b-82ed-e9c04d87cd1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8BBE2BB0DF774F88AF48FB80891300" ma:contentTypeVersion="16" ma:contentTypeDescription="Create a new document." ma:contentTypeScope="" ma:versionID="3a80fefcd397321ac8878495e54aee0a">
  <xsd:schema xmlns:xsd="http://www.w3.org/2001/XMLSchema" xmlns:xs="http://www.w3.org/2001/XMLSchema" xmlns:p="http://schemas.microsoft.com/office/2006/metadata/properties" xmlns:ns2="3c30883b-b08b-420b-82ed-e9c04d87cd19" xmlns:ns3="77f16271-2830-4c2f-ab34-b362f4d72335" targetNamespace="http://schemas.microsoft.com/office/2006/metadata/properties" ma:root="true" ma:fieldsID="d5cbab20257c496b89847a9336317681" ns2:_="" ns3:_="">
    <xsd:import namespace="3c30883b-b08b-420b-82ed-e9c04d87cd19"/>
    <xsd:import namespace="77f16271-2830-4c2f-ab34-b362f4d7233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30883b-b08b-420b-82ed-e9c04d87cd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5754a65-b2fa-4c49-b298-75691b9803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f16271-2830-4c2f-ab34-b362f4d7233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b0621b1-ca00-41fb-869b-0bd64366ca1c}" ma:internalName="TaxCatchAll" ma:showField="CatchAllData" ma:web="77f16271-2830-4c2f-ab34-b362f4d7233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659C73A-9B5D-43F7-BD94-40559A7023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8069879-EA21-46BC-8C0E-D8E39B230494}">
  <ds:schemaRefs>
    <ds:schemaRef ds:uri="3c30883b-b08b-420b-82ed-e9c04d87cd19"/>
    <ds:schemaRef ds:uri="77f16271-2830-4c2f-ab34-b362f4d7233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0D694C3-4F52-4657-B4EF-0E4D30F33A9A}">
  <ds:schemaRefs>
    <ds:schemaRef ds:uri="3c30883b-b08b-420b-82ed-e9c04d87cd19"/>
    <ds:schemaRef ds:uri="77f16271-2830-4c2f-ab34-b362f4d7233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6373</TotalTime>
  <Words>700</Words>
  <Application>Microsoft Office PowerPoint</Application>
  <PresentationFormat>Widescreen</PresentationFormat>
  <Paragraphs>93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Diaz de Leon</dc:creator>
  <cp:lastModifiedBy>Hankins Adam</cp:lastModifiedBy>
  <cp:revision>20</cp:revision>
  <cp:lastPrinted>2023-07-19T18:11:49Z</cp:lastPrinted>
  <dcterms:created xsi:type="dcterms:W3CDTF">2020-05-13T16:18:50Z</dcterms:created>
  <dcterms:modified xsi:type="dcterms:W3CDTF">2026-08-27T16:47:04Z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0x010100258BBE2BB0DF774F88AF48FB80891300</vt:lpwstr>
  </property>
  <property fmtid="{D5CDD505-2E9C-101B-9397-08002B2CF9AE}" pid="3" name="MediaServiceImageTags">
    <vt:lpwstr/>
  </property>
</Properties>
</file>