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8"/>
  </p:notesMasterIdLst>
  <p:sldIdLst>
    <p:sldId id="333" r:id="rId6"/>
    <p:sldId id="332" r:id="rId7"/>
    <p:sldId id="351" r:id="rId8"/>
    <p:sldId id="336" r:id="rId9"/>
    <p:sldId id="370" r:id="rId10"/>
    <p:sldId id="345" r:id="rId11"/>
    <p:sldId id="358" r:id="rId12"/>
    <p:sldId id="371" r:id="rId13"/>
    <p:sldId id="368" r:id="rId14"/>
    <p:sldId id="369" r:id="rId15"/>
    <p:sldId id="364" r:id="rId16"/>
    <p:sldId id="327"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83516" autoAdjust="0"/>
  </p:normalViewPr>
  <p:slideViewPr>
    <p:cSldViewPr snapToGrid="0" showGuides="1">
      <p:cViewPr varScale="1">
        <p:scale>
          <a:sx n="100" d="100"/>
          <a:sy n="100" d="100"/>
        </p:scale>
        <p:origin x="8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9/30/2026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FC622-62DE-4AA1-F6BE-2DEFA99FE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96053-1B66-3889-C791-A396D42C2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46EB5-2E61-AE42-AD0E-8539306A0C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DD09E9-B312-CA87-B9DA-6F304896E198}"/>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76106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8C7E-8907-9A76-B9EE-B164661C7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F67E6-D525-B040-6775-21CA4F931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E6924-B999-CD79-AD22-36996473AF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1C8012-F5CA-1A87-5CB0-E323BFDDFE2A}"/>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285093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9EA1-AD04-3CA3-F462-C59E0249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393B-0309-1321-9223-46A761F57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22A26-5667-C1DD-B322-9DB28FD96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B44867-4812-E17F-AC58-5DE82CC6E46B}"/>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1974434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649A4-7858-13E6-9959-9C6FDD2E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DD79A-A507-E4F0-4A41-941C4C665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718CF-AF67-036E-0F32-4E21A05B5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77C6ED-F906-16DA-DDC4-6C1E12D59573}"/>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259193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9/30/2026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7</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Those who trust Jesus are indwelt by the Holy Spirit when they are adopted into the family of God.</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3970318"/>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How does being a part of God’s family shape your sense of belonging?</a:t>
            </a:r>
          </a:p>
          <a:p>
            <a:pPr marL="914400" lvl="1" indent="-457200">
              <a:buFont typeface="Arial" panose="020B0604020202020204" pitchFamily="34" charset="0"/>
              <a:buChar char="•"/>
            </a:pPr>
            <a:endParaRPr lang="en-US" sz="2800" i="1" dirty="0">
              <a:solidFill>
                <a:schemeClr val="bg1"/>
              </a:solidFill>
            </a:endParaRPr>
          </a:p>
          <a:p>
            <a:pPr marL="914400" lvl="1" indent="-457200">
              <a:buFont typeface="Arial" panose="020B0604020202020204" pitchFamily="34" charset="0"/>
              <a:buChar char="•"/>
            </a:pPr>
            <a:r>
              <a:rPr lang="en-US" sz="2800" i="1" dirty="0">
                <a:solidFill>
                  <a:schemeClr val="bg1"/>
                </a:solidFill>
              </a:rPr>
              <a:t>What word would you use to describe your family’s holiday gatherings? </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Relationship (Romans 8:14-17)</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8:18-25)</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Help (Romans 8:26-27)</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5403-0500-214C-8ACE-3DCA1CAF55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76AB46-FB42-B795-6F55-1E275CFF74E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F0B5CAD-68B3-91A5-72B8-F08F752F6025}"/>
              </a:ext>
            </a:extLst>
          </p:cNvPr>
          <p:cNvSpPr txBox="1"/>
          <p:nvPr/>
        </p:nvSpPr>
        <p:spPr>
          <a:xfrm>
            <a:off x="664024" y="366623"/>
            <a:ext cx="9238512" cy="5447645"/>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Relationship (Romans 8:14-17)</a:t>
            </a:r>
          </a:p>
          <a:p>
            <a:endParaRPr lang="en-US" b="1" i="0" baseline="30000" dirty="0">
              <a:solidFill>
                <a:srgbClr val="000000"/>
              </a:solidFill>
              <a:effectLst/>
              <a:latin typeface="system-ui"/>
            </a:endParaRPr>
          </a:p>
          <a:p>
            <a:r>
              <a:rPr lang="en-US" sz="2800" b="1" baseline="30000" dirty="0">
                <a:solidFill>
                  <a:schemeClr val="bg1"/>
                </a:solidFill>
              </a:rPr>
              <a:t>14 </a:t>
            </a:r>
            <a:r>
              <a:rPr lang="en-US" sz="2800" dirty="0">
                <a:solidFill>
                  <a:schemeClr val="bg1"/>
                </a:solidFill>
              </a:rPr>
              <a:t>For all those led by God’s Spirit are God’s sons. </a:t>
            </a:r>
          </a:p>
          <a:p>
            <a:endParaRPr lang="en-US" sz="2800" b="1" baseline="30000" dirty="0">
              <a:solidFill>
                <a:schemeClr val="bg1"/>
              </a:solidFill>
            </a:endParaRPr>
          </a:p>
          <a:p>
            <a:r>
              <a:rPr lang="en-US" sz="2800" b="1" baseline="30000" dirty="0">
                <a:solidFill>
                  <a:schemeClr val="bg1"/>
                </a:solidFill>
              </a:rPr>
              <a:t>15 </a:t>
            </a:r>
            <a:r>
              <a:rPr lang="en-US" sz="2800" dirty="0">
                <a:solidFill>
                  <a:schemeClr val="bg1"/>
                </a:solidFill>
              </a:rPr>
              <a:t>For you did not receive a spirit of slavery to fall back into fear. Instead, you received the Spirit of adoption, by whom we cry out, </a:t>
            </a:r>
            <a:r>
              <a:rPr lang="en-US" sz="2800" i="1" dirty="0">
                <a:solidFill>
                  <a:schemeClr val="bg1"/>
                </a:solidFill>
              </a:rPr>
              <a:t>“Abba</a:t>
            </a:r>
            <a:r>
              <a:rPr lang="en-US" sz="2800" dirty="0">
                <a:solidFill>
                  <a:schemeClr val="bg1"/>
                </a:solidFill>
              </a:rPr>
              <a:t>,</a:t>
            </a:r>
            <a:r>
              <a:rPr lang="en-US" sz="2800" baseline="30000" dirty="0">
                <a:solidFill>
                  <a:schemeClr val="bg1"/>
                </a:solidFill>
              </a:rPr>
              <a:t> </a:t>
            </a:r>
            <a:r>
              <a:rPr lang="en-US" sz="2800" dirty="0">
                <a:solidFill>
                  <a:schemeClr val="bg1"/>
                </a:solidFill>
              </a:rPr>
              <a:t>Father!” </a:t>
            </a:r>
          </a:p>
          <a:p>
            <a:endParaRPr lang="en-US" sz="2800" b="1" baseline="30000" dirty="0">
              <a:solidFill>
                <a:schemeClr val="bg1"/>
              </a:solidFill>
            </a:endParaRPr>
          </a:p>
          <a:p>
            <a:r>
              <a:rPr lang="en-US" sz="2800" b="1" baseline="30000" dirty="0">
                <a:solidFill>
                  <a:schemeClr val="bg1"/>
                </a:solidFill>
              </a:rPr>
              <a:t>16 </a:t>
            </a:r>
            <a:r>
              <a:rPr lang="en-US" sz="2800" dirty="0">
                <a:solidFill>
                  <a:schemeClr val="bg1"/>
                </a:solidFill>
              </a:rPr>
              <a:t>The Spirit himself testifies together with our spirit that we are God’s children, </a:t>
            </a:r>
          </a:p>
          <a:p>
            <a:endParaRPr lang="en-US" sz="2800" b="1" baseline="30000" dirty="0">
              <a:solidFill>
                <a:schemeClr val="bg1"/>
              </a:solidFill>
            </a:endParaRPr>
          </a:p>
          <a:p>
            <a:r>
              <a:rPr lang="en-US" sz="2800" b="1" baseline="30000" dirty="0">
                <a:solidFill>
                  <a:schemeClr val="bg1"/>
                </a:solidFill>
              </a:rPr>
              <a:t>17 </a:t>
            </a:r>
            <a:r>
              <a:rPr lang="en-US" sz="2800" dirty="0">
                <a:solidFill>
                  <a:schemeClr val="bg1"/>
                </a:solidFill>
              </a:rPr>
              <a:t>and if children, also heirs—heirs of God and coheirs with Christ—if indeed we suffer with him so that we may also be glorified with him.</a:t>
            </a:r>
          </a:p>
        </p:txBody>
      </p:sp>
    </p:spTree>
    <p:extLst>
      <p:ext uri="{BB962C8B-B14F-4D97-AF65-F5344CB8AC3E}">
        <p14:creationId xmlns:p14="http://schemas.microsoft.com/office/powerpoint/2010/main" val="2702948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4257576"/>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Relationship (Romans 8:14-17)</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Believers can confidently approach God as father.</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 you know you are a member of your extended family? Why is that important? </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calling God “Abba, Father” impact your understanding of prayer and intimacy with Him?</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5837495"/>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8:18-25)</a:t>
            </a:r>
          </a:p>
          <a:p>
            <a:endParaRPr lang="en-US" sz="2800" b="1" baseline="30000" dirty="0">
              <a:solidFill>
                <a:schemeClr val="bg1"/>
              </a:solidFill>
            </a:endParaRPr>
          </a:p>
          <a:p>
            <a:r>
              <a:rPr lang="en-US" sz="2800" b="1" baseline="30000" dirty="0">
                <a:solidFill>
                  <a:schemeClr val="bg1"/>
                </a:solidFill>
              </a:rPr>
              <a:t>18 </a:t>
            </a:r>
            <a:r>
              <a:rPr lang="en-US" sz="2800" dirty="0">
                <a:solidFill>
                  <a:schemeClr val="bg1"/>
                </a:solidFill>
              </a:rPr>
              <a:t>For I consider that the sufferings of this present time are not worth comparing with the glory that is going to be revealed to us. </a:t>
            </a:r>
          </a:p>
          <a:p>
            <a:endParaRPr lang="en-US" sz="2800" b="1" baseline="30000" dirty="0">
              <a:solidFill>
                <a:schemeClr val="bg1"/>
              </a:solidFill>
            </a:endParaRPr>
          </a:p>
          <a:p>
            <a:r>
              <a:rPr lang="en-US" sz="2800" b="1" baseline="30000" dirty="0">
                <a:solidFill>
                  <a:schemeClr val="bg1"/>
                </a:solidFill>
              </a:rPr>
              <a:t>19 </a:t>
            </a:r>
            <a:r>
              <a:rPr lang="en-US" sz="2800" dirty="0">
                <a:solidFill>
                  <a:schemeClr val="bg1"/>
                </a:solidFill>
              </a:rPr>
              <a:t>For the creation eagerly waits with anticipation for God’s sons to be revealed. </a:t>
            </a:r>
          </a:p>
          <a:p>
            <a:endParaRPr lang="en-US" sz="2800" b="1" baseline="30000" dirty="0">
              <a:solidFill>
                <a:schemeClr val="bg1"/>
              </a:solidFill>
            </a:endParaRPr>
          </a:p>
          <a:p>
            <a:r>
              <a:rPr lang="en-US" sz="2800" b="1" baseline="30000" dirty="0">
                <a:solidFill>
                  <a:schemeClr val="bg1"/>
                </a:solidFill>
              </a:rPr>
              <a:t>20 </a:t>
            </a:r>
            <a:r>
              <a:rPr lang="en-US" sz="2800" dirty="0">
                <a:solidFill>
                  <a:schemeClr val="bg1"/>
                </a:solidFill>
              </a:rPr>
              <a:t>For the creation was subjected to futility—not willingly, but because of him who subjected it—in the hope </a:t>
            </a:r>
          </a:p>
          <a:p>
            <a:endParaRPr lang="en-US" sz="2800" b="1" baseline="30000" dirty="0">
              <a:solidFill>
                <a:schemeClr val="bg1"/>
              </a:solidFill>
            </a:endParaRPr>
          </a:p>
          <a:p>
            <a:r>
              <a:rPr lang="en-US" sz="2800" b="1" baseline="30000" dirty="0">
                <a:solidFill>
                  <a:schemeClr val="bg1"/>
                </a:solidFill>
              </a:rPr>
              <a:t>21 </a:t>
            </a:r>
            <a:r>
              <a:rPr lang="en-US" sz="2800" dirty="0">
                <a:solidFill>
                  <a:schemeClr val="bg1"/>
                </a:solidFill>
              </a:rPr>
              <a:t>that the creation itself will also be set free from the bondage to decay into the glorious freedom of God’s children. </a:t>
            </a:r>
          </a:p>
          <a:p>
            <a:endParaRPr lang="en-US" sz="2800" b="1" baseline="30000" dirty="0">
              <a:solidFill>
                <a:schemeClr val="bg1"/>
              </a:solidFill>
            </a:endParaRPr>
          </a:p>
        </p:txBody>
      </p:sp>
    </p:spTree>
    <p:extLst>
      <p:ext uri="{BB962C8B-B14F-4D97-AF65-F5344CB8AC3E}">
        <p14:creationId xmlns:p14="http://schemas.microsoft.com/office/powerpoint/2010/main" val="176206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5E2DA-12CA-03BA-BD05-75DD104785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7DC898-90A1-665E-435F-465E51695DD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C0B6AA0-F121-F0B1-32B7-E753F6DAB350}"/>
              </a:ext>
            </a:extLst>
          </p:cNvPr>
          <p:cNvSpPr txBox="1"/>
          <p:nvPr/>
        </p:nvSpPr>
        <p:spPr>
          <a:xfrm>
            <a:off x="664024" y="366623"/>
            <a:ext cx="9238512" cy="626838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8:18-25)</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22 </a:t>
            </a:r>
            <a:r>
              <a:rPr lang="en-US" sz="2800" dirty="0">
                <a:solidFill>
                  <a:schemeClr val="bg1"/>
                </a:solidFill>
              </a:rPr>
              <a:t>For we know that the whole creation has been groaning together with labor pains until now. </a:t>
            </a:r>
          </a:p>
          <a:p>
            <a:endParaRPr lang="en-US" sz="2800" b="1" baseline="30000" dirty="0">
              <a:solidFill>
                <a:schemeClr val="bg1"/>
              </a:solidFill>
            </a:endParaRPr>
          </a:p>
          <a:p>
            <a:r>
              <a:rPr lang="en-US" sz="2800" b="1" baseline="30000" dirty="0">
                <a:solidFill>
                  <a:schemeClr val="bg1"/>
                </a:solidFill>
              </a:rPr>
              <a:t>23 </a:t>
            </a:r>
            <a:r>
              <a:rPr lang="en-US" sz="2800" dirty="0">
                <a:solidFill>
                  <a:schemeClr val="bg1"/>
                </a:solidFill>
              </a:rPr>
              <a:t>Not only that, but we ourselves who have the Spirit as the first fruits—we also groan within ourselves, eagerly waiting for adoption, the redemption of our bodies. </a:t>
            </a:r>
          </a:p>
          <a:p>
            <a:endParaRPr lang="en-US" sz="2800" b="1" baseline="30000" dirty="0">
              <a:solidFill>
                <a:schemeClr val="bg1"/>
              </a:solidFill>
            </a:endParaRPr>
          </a:p>
          <a:p>
            <a:r>
              <a:rPr lang="en-US" sz="2800" b="1" baseline="30000" dirty="0">
                <a:solidFill>
                  <a:schemeClr val="bg1"/>
                </a:solidFill>
              </a:rPr>
              <a:t>24 </a:t>
            </a:r>
            <a:r>
              <a:rPr lang="en-US" sz="2800" dirty="0">
                <a:solidFill>
                  <a:schemeClr val="bg1"/>
                </a:solidFill>
              </a:rPr>
              <a:t>Now in this hope we were saved, but hope that is seen is not hope, because who hopes for what he sees? </a:t>
            </a:r>
          </a:p>
          <a:p>
            <a:endParaRPr lang="en-US" sz="2800" b="1" baseline="30000" dirty="0">
              <a:solidFill>
                <a:schemeClr val="bg1"/>
              </a:solidFill>
            </a:endParaRPr>
          </a:p>
          <a:p>
            <a:r>
              <a:rPr lang="en-US" sz="2800" b="1" baseline="30000" dirty="0">
                <a:solidFill>
                  <a:schemeClr val="bg1"/>
                </a:solidFill>
              </a:rPr>
              <a:t>25 </a:t>
            </a:r>
            <a:r>
              <a:rPr lang="en-US" sz="2800" dirty="0">
                <a:solidFill>
                  <a:schemeClr val="bg1"/>
                </a:solidFill>
              </a:rPr>
              <a:t>Now if we hope for what we do not see, we eagerly wait for it with patience.</a:t>
            </a:r>
          </a:p>
          <a:p>
            <a:br>
              <a:rPr lang="en-US" sz="2800" dirty="0"/>
            </a:br>
            <a:endParaRPr lang="en-US" sz="2800" b="1" baseline="30000" dirty="0">
              <a:solidFill>
                <a:schemeClr val="bg1"/>
              </a:solidFill>
            </a:endParaRPr>
          </a:p>
        </p:txBody>
      </p:sp>
    </p:spTree>
    <p:extLst>
      <p:ext uri="{BB962C8B-B14F-4D97-AF65-F5344CB8AC3E}">
        <p14:creationId xmlns:p14="http://schemas.microsoft.com/office/powerpoint/2010/main" val="2557886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FF8-8BF1-540E-55B5-F0C03254B8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8E1F1C-F4CC-C552-D04A-FC474060C8A3}"/>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09A49A8F-3BE2-4B84-456C-7DDF540CD52B}"/>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8:18-25)</a:t>
            </a:r>
          </a:p>
          <a:p>
            <a:endParaRPr lang="en-US" sz="2800" b="1" i="0" baseline="30000" dirty="0">
              <a:solidFill>
                <a:srgbClr val="000000"/>
              </a:solidFill>
              <a:effectLst/>
              <a:latin typeface="system-ui"/>
            </a:endParaRPr>
          </a:p>
          <a:p>
            <a:r>
              <a:rPr lang="en-US" sz="2800" b="1" i="1" dirty="0">
                <a:solidFill>
                  <a:schemeClr val="bg1"/>
                </a:solidFill>
                <a:latin typeface="DIN-Bold"/>
              </a:rPr>
              <a:t>The indwelling of the Spirit and the promise of what is yet to come motivates believers to live with hope.</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often do you think of heaven? What are you looking forward to the most?</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the hope expressed in these verses help you in times of adversity?</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77252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E1376-3353-4769-E8DF-064F934EF9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466314-463A-5468-9BA4-D40C4887743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8DC8016-40DD-C7DE-2E21-9E66BBB43D01}"/>
              </a:ext>
            </a:extLst>
          </p:cNvPr>
          <p:cNvSpPr txBox="1"/>
          <p:nvPr/>
        </p:nvSpPr>
        <p:spPr>
          <a:xfrm>
            <a:off x="664024" y="366623"/>
            <a:ext cx="9238512" cy="4113947"/>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Help (Romans 8:26-27)</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26 </a:t>
            </a:r>
            <a:r>
              <a:rPr lang="en-US" sz="2800" dirty="0">
                <a:solidFill>
                  <a:schemeClr val="bg1"/>
                </a:solidFill>
              </a:rPr>
              <a:t>In the same way the Spirit also helps us in our weakness, because we do not know what to pray for as we should, but the Spirit himself intercedes for us</a:t>
            </a:r>
            <a:r>
              <a:rPr lang="en-US" sz="2800" baseline="30000" dirty="0">
                <a:solidFill>
                  <a:schemeClr val="bg1"/>
                </a:solidFill>
              </a:rPr>
              <a:t> </a:t>
            </a:r>
            <a:r>
              <a:rPr lang="en-US" sz="2800" dirty="0">
                <a:solidFill>
                  <a:schemeClr val="bg1"/>
                </a:solidFill>
              </a:rPr>
              <a:t>with inexpressible groanings. </a:t>
            </a:r>
          </a:p>
          <a:p>
            <a:endParaRPr lang="en-US" sz="2800" b="1" baseline="30000" dirty="0">
              <a:solidFill>
                <a:schemeClr val="bg1"/>
              </a:solidFill>
            </a:endParaRPr>
          </a:p>
          <a:p>
            <a:r>
              <a:rPr lang="en-US" sz="2800" b="1" baseline="30000" dirty="0">
                <a:solidFill>
                  <a:schemeClr val="bg1"/>
                </a:solidFill>
              </a:rPr>
              <a:t>27 </a:t>
            </a:r>
            <a:r>
              <a:rPr lang="en-US" sz="2800" dirty="0">
                <a:solidFill>
                  <a:schemeClr val="bg1"/>
                </a:solidFill>
              </a:rPr>
              <a:t>And he who searches our hearts knows the mind of the Spirit, because he intercedes for the saints according to the will of God.</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702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4257576"/>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Help (Romans 8:26-27)</a:t>
            </a:r>
          </a:p>
          <a:p>
            <a:endParaRPr lang="en-US" sz="2800" b="1" i="0" baseline="30000" dirty="0">
              <a:solidFill>
                <a:srgbClr val="000000"/>
              </a:solidFill>
              <a:effectLst/>
              <a:latin typeface="system-ui"/>
            </a:endParaRPr>
          </a:p>
          <a:p>
            <a:r>
              <a:rPr lang="en-US" sz="2800" b="1" i="1" dirty="0">
                <a:solidFill>
                  <a:schemeClr val="bg1"/>
                </a:solidFill>
                <a:latin typeface="DIN-Bold"/>
              </a:rPr>
              <a:t>Believers can be assured that the Holy Spirit is interceding to the father for them.</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 you handle doubts about God?</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knowing that God understands both your heart and the Spirit’s intercession give you peace?</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4401205"/>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What does being in God’s family mean to you?</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What effect does your personal relationship with God as your Father have on the durability of your hope? How much do you depend on the Holy Spirit to help you when you pray?</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59C73A-9B5D-43F7-BD94-40559A7023F8}">
  <ds:schemaRefs>
    <ds:schemaRef ds:uri="http://schemas.microsoft.com/sharepoint/v3/contenttype/forms"/>
  </ds:schemaRefs>
</ds:datastoreItem>
</file>

<file path=customXml/itemProps2.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8069879-EA21-46BC-8C0E-D8E39B230494}">
  <ds:schemaRefs>
    <ds:schemaRef ds:uri="http://schemas.microsoft.com/office/2006/documentManagement/types"/>
    <ds:schemaRef ds:uri="http://purl.org/dc/elements/1.1/"/>
    <ds:schemaRef ds:uri="http://www.w3.org/XML/1998/namespace"/>
    <ds:schemaRef ds:uri="3c30883b-b08b-420b-82ed-e9c04d87cd19"/>
    <ds:schemaRef ds:uri="http://purl.org/dc/dcmitype/"/>
    <ds:schemaRef ds:uri="http://schemas.microsoft.com/office/infopath/2007/PartnerControls"/>
    <ds:schemaRef ds:uri="http://purl.org/dc/terms/"/>
    <ds:schemaRef ds:uri="http://schemas.openxmlformats.org/package/2006/metadata/core-properties"/>
    <ds:schemaRef ds:uri="77f16271-2830-4c2f-ab34-b362f4d7233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6465</TotalTime>
  <Words>655</Words>
  <Application>Microsoft Office PowerPoint</Application>
  <PresentationFormat>Widescreen</PresentationFormat>
  <Paragraphs>90</Paragraphs>
  <Slides>12</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Aptos</vt:lpstr>
      <vt:lpstr>Aptos Display</vt:lpstr>
      <vt:lpstr>Arial</vt:lpstr>
      <vt:lpstr>Calibri</vt:lpstr>
      <vt:lpstr>Calibri Light</vt:lpstr>
      <vt:lpstr>DIN-Bold</vt:lpstr>
      <vt:lpstr>Gotham</vt:lpstr>
      <vt:lpstr>Gotham Light</vt:lpstr>
      <vt:lpstr>system-ui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Christine Aparicio</cp:lastModifiedBy>
  <cp:revision>22</cp:revision>
  <cp:lastPrinted>2023-07-19T18:11:49Z</cp:lastPrinted>
  <dcterms:created xsi:type="dcterms:W3CDTF">2020-05-13T16:18:50Z</dcterms:created>
  <dcterms:modified xsi:type="dcterms:W3CDTF">2026-09-30T17:12:30Z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