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  <p:sldMasterId id="2147483672" r:id="rId5"/>
  </p:sldMasterIdLst>
  <p:notesMasterIdLst>
    <p:notesMasterId r:id="rId19"/>
  </p:notesMasterIdLst>
  <p:sldIdLst>
    <p:sldId id="333" r:id="rId6"/>
    <p:sldId id="332" r:id="rId7"/>
    <p:sldId id="351" r:id="rId8"/>
    <p:sldId id="336" r:id="rId9"/>
    <p:sldId id="370" r:id="rId10"/>
    <p:sldId id="345" r:id="rId11"/>
    <p:sldId id="358" r:id="rId12"/>
    <p:sldId id="368" r:id="rId13"/>
    <p:sldId id="369" r:id="rId14"/>
    <p:sldId id="364" r:id="rId15"/>
    <p:sldId id="371" r:id="rId16"/>
    <p:sldId id="372" r:id="rId17"/>
    <p:sldId id="327" r:id="rId18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D4B49"/>
    <a:srgbClr val="1D4D59"/>
    <a:srgbClr val="653832"/>
    <a:srgbClr val="454B3D"/>
    <a:srgbClr val="504651"/>
    <a:srgbClr val="685F26"/>
    <a:srgbClr val="6A451B"/>
    <a:srgbClr val="304B56"/>
    <a:srgbClr val="11301B"/>
    <a:srgbClr val="EAE4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31"/>
    <p:restoredTop sz="83569" autoAdjust="0"/>
  </p:normalViewPr>
  <p:slideViewPr>
    <p:cSldViewPr snapToGrid="0" showGuides="1">
      <p:cViewPr varScale="1">
        <p:scale>
          <a:sx n="100" d="100"/>
          <a:sy n="100" d="100"/>
        </p:scale>
        <p:origin x="54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3FB766-934B-4B42-8B56-E955A271B11E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BD52CF-FCCD-4535-8A25-59B316DB53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136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BD52CF-FCCD-4535-8A25-59B316DB53D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27557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BD52CF-FCCD-4535-8A25-59B316DB53D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65344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BD52CF-FCCD-4535-8A25-59B316DB53D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41227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BD52CF-FCCD-4535-8A25-59B316DB53D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8992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AFC622-62DE-4AA1-F6BE-2DEFA99FE3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4096053-1B66-3889-C791-A396D42C25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5A46EB5-2E61-AE42-AD0E-8539306A0C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DD09E9-B312-CA87-B9DA-6F304896E19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BD52CF-FCCD-4535-8A25-59B316DB53D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0699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85846B-DE3D-8BEC-A8D1-E3FE8029D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A8AB6EA-A94B-B49D-0145-E972F2CA14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54A7CF9-CED5-D9D7-9AA0-5BB50BB1A6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FDC7EF-C35A-2343-CCA2-7022207D8D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BD52CF-FCCD-4535-8A25-59B316DB53D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347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DD4DF9-9C30-5825-7560-3DD760C78B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E6F51EC-3E3E-A9E0-EFC4-55B437A59A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2BD76F8-068D-45D1-EF4E-31794498AE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B55862-CB34-977E-3321-7EF23AEFA38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BD52CF-FCCD-4535-8A25-59B316DB53D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7159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669EA1-AD04-3CA3-F462-C59E02490E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830393B-0309-1321-9223-46A761F57D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0522A26-5667-C1DD-B322-9DB28FD963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B44867-4812-E17F-AC58-5DE82CC6E46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BD52CF-FCCD-4535-8A25-59B316DB53D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4340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4649A4-7858-13E6-9959-9C6FDD2E14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D4DD79A-A507-E4F0-4A41-941C4C665F7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9C718CF-AF67-036E-0F32-4E21A05B50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77C6ED-F906-16DA-DDC4-6C1E12D5957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BD52CF-FCCD-4535-8A25-59B316DB53D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9352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10258D-D008-40AF-2815-2FDCCD88CF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E87B183-DC11-7F33-8D37-923E0F3C7A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3AB08F4-E5D6-5AD4-F1A5-BA00894E2C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973477-B6B5-3608-1793-8575C44F257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BD52CF-FCCD-4535-8A25-59B316DB53D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303540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E3F314-81E8-9462-F97A-3032E72DE2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59082B-6BF8-4DC6-7C8D-6906BEA115F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BFBCCBF-5E5C-4BDE-2043-777B8E6C4B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FC301B-460D-E336-0C9E-40B2F6A0D85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BD52CF-FCCD-4535-8A25-59B316DB53D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27444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A12098-2997-4054-0DCB-F586B9F9FC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8213FC8-7E1A-AB92-A50E-A531B7245F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B96CBE4-7824-7A67-069F-0EA9A7BD4B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B2BA03-4141-9821-5467-EE3331664B4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BD52CF-FCCD-4535-8A25-59B316DB53D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03669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BD52CF-FCCD-4535-8A25-59B316DB53D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3053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CD3D7-0C5A-AB48-A28E-9C1D0704F253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04F32-9C28-654B-9128-9BBED3C14F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7504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CD3D7-0C5A-AB48-A28E-9C1D0704F253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04F32-9C28-654B-9128-9BBED3C14F06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A screenshot of a video game&#10;&#10;Description automatically generated">
            <a:extLst>
              <a:ext uri="{FF2B5EF4-FFF2-40B4-BE49-F238E27FC236}">
                <a16:creationId xmlns:a16="http://schemas.microsoft.com/office/drawing/2014/main" id="{74DBB72E-FFBE-9268-B71A-7FDE32D807B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48331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CD3D7-0C5A-AB48-A28E-9C1D0704F253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04F32-9C28-654B-9128-9BBED3C14F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6056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CD3D7-0C5A-AB48-A28E-9C1D0704F253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04F32-9C28-654B-9128-9BBED3C14F06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A screenshot of a computer&#10;&#10;AI-generated content may be incorrect.">
            <a:extLst>
              <a:ext uri="{FF2B5EF4-FFF2-40B4-BE49-F238E27FC236}">
                <a16:creationId xmlns:a16="http://schemas.microsoft.com/office/drawing/2014/main" id="{EBC78C01-C151-93EC-B75D-5A47B1D20BB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69210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CD3D7-0C5A-AB48-A28E-9C1D0704F253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04F32-9C28-654B-9128-9BBED3C14F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52126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CD3D7-0C5A-AB48-A28E-9C1D0704F253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04F32-9C28-654B-9128-9BBED3C14F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70668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CD3D7-0C5A-AB48-A28E-9C1D0704F253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04F32-9C28-654B-9128-9BBED3C14F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6587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CD3D7-0C5A-AB48-A28E-9C1D0704F253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04F32-9C28-654B-9128-9BBED3C14F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1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CD3D7-0C5A-AB48-A28E-9C1D0704F253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04F32-9C28-654B-9128-9BBED3C14F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62350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CD3D7-0C5A-AB48-A28E-9C1D0704F253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04F32-9C28-654B-9128-9BBED3C14F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4602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CD3D7-0C5A-AB48-A28E-9C1D0704F253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04F32-9C28-654B-9128-9BBED3C14F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78307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97C6E4-BCAB-8C8E-73E3-0D57CBE9CF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73EA4FC-72EC-E549-FFDE-665EE731A6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8ABCE0-F853-7512-2750-C4C49623A2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4FCDD-766B-4E62-9C00-7867FCD603CA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BEFB24-FE05-519A-5043-0E3B3CB5B0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729220-72CD-5449-412F-BE5543399D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CFB1B-BEA7-462B-A456-B89F99D467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15892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310968-0241-A9DC-853A-1645AD133E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3E0004-DDA8-D787-A0A7-C996251819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CDCF09-0951-E7EB-1713-4AA3A55D80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4FCDD-766B-4E62-9C00-7867FCD603CA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E02E93-01C1-2654-FD90-EBEB1F103E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02BD90-E1C6-23E2-A9DE-2D868B82FE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CFB1B-BEA7-462B-A456-B89F99D467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6204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0D090B-A08C-1C24-C54B-99F5A89C6A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88D3F8-5F57-240A-0424-4A65EB6B39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FB32B2-504C-6485-698F-359C69BB40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4FCDD-766B-4E62-9C00-7867FCD603CA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04C76F-47A9-AB71-7DEB-F673937FDC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D360C5-DEC8-4066-923F-8B72181CB0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CFB1B-BEA7-462B-A456-B89F99D467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56652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EA8C94-6D99-6AC3-1EF7-2F0362EB08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441B4D-81E9-B2A4-CEBF-F7108598A9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00754E-A2B8-4CDA-B847-445D9D930E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F7B693-4F70-5B4A-002D-6273E9B848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4FCDD-766B-4E62-9C00-7867FCD603CA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613803-3A0B-1325-03B4-73ADC811E1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E27C89-55F5-C760-B2BA-F264238F9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CFB1B-BEA7-462B-A456-B89F99D467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96190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84F49E-1F3A-7C5C-CE89-7ACA1EDC9E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A9A141-E9C4-6803-A119-A33E6D96A3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72D70B-10E1-FB0E-B222-228891E7BC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BCF3F57-BFDE-7576-3AC0-6593EFD7768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4DE8EF1-B4B0-7077-311E-C050D1EB445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7C0AC0D-AED0-CF1F-5794-12A8DE0E67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4FCDD-766B-4E62-9C00-7867FCD603CA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B9A3781-3F26-D4AB-717C-FFA257EA8A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8A236DC-DD32-55F1-1931-7FC1168A1C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CFB1B-BEA7-462B-A456-B89F99D467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93074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527B2-211D-104D-81CC-765A6FE5B8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8CD1DC-3377-4FCD-E6D8-3BACFE082E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4FCDD-766B-4E62-9C00-7867FCD603CA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AF080B-B2D5-9E7C-64A9-CA341ABCB8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5E4AB05-A1CE-6ED6-5636-F63428D64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CFB1B-BEA7-462B-A456-B89F99D467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61607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6715B26-B617-D818-D462-07F5035752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4FCDD-766B-4E62-9C00-7867FCD603CA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034A478-B45B-BFC7-7D47-0557C49DA7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0F0D07-63B7-00D3-EED3-44F232F543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CFB1B-BEA7-462B-A456-B89F99D467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238787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CC92EA-C087-BCAC-A960-D62FD7F675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BFAAF0-EC2C-3AFA-B245-BBDBAEB4A2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9B5CEE-C678-BB88-6049-A368756EA5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37F982-9ACC-459F-A07B-C2C16181AC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4FCDD-766B-4E62-9C00-7867FCD603CA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FD0BC8-E591-60FE-0E4E-DA9F78E9C9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85EE30-A728-3334-3A4A-1C9342D0D4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CFB1B-BEA7-462B-A456-B89F99D467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5867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2AE0C1-281D-84D9-FEAF-5B46EB109D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8913A57-B376-D3F5-2EBF-B205BAFDF7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C42041-B4E8-6DE1-15E1-0809AE6D47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2EF4ED-862D-AFA7-D998-DFB488EE56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4FCDD-766B-4E62-9C00-7867FCD603CA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C140C2-70A2-EF14-7ECE-4CFFC6D06B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3593E1-6A13-6772-2609-A7D861002F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CFB1B-BEA7-462B-A456-B89F99D467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48087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09B9D0-87F2-3FAE-3BA1-714204CFE8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58DFA57-3E49-7D06-BE52-5C9D2D8D7D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33F653-9FD0-593B-0580-1105E4583F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4FCDD-766B-4E62-9C00-7867FCD603CA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D5F510-EB18-B1C7-7921-B992D1E6D9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AB1E98-5E0F-CD37-775B-9FB7528039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CFB1B-BEA7-462B-A456-B89F99D467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922269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0BF9171-18B4-BECB-56A3-D2742A5107A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DEBA87E-EAC0-6EDD-4A85-0781358322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AEEECC-32D0-D5F0-884F-FF089C1525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4FCDD-766B-4E62-9C00-7867FCD603CA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4E6DCB-33FC-30D0-740E-8EC24A3755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E7C43A-1CE6-2C1D-9DCE-173BC6D556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CFB1B-BEA7-462B-A456-B89F99D467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4487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2CD3D7-0C5A-AB48-A28E-9C1D0704F253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B04F32-9C28-654B-9128-9BBED3C14F06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A screenshot of a computer&#10;&#10;AI-generated content may be incorrect.">
            <a:extLst>
              <a:ext uri="{FF2B5EF4-FFF2-40B4-BE49-F238E27FC236}">
                <a16:creationId xmlns:a16="http://schemas.microsoft.com/office/drawing/2014/main" id="{9E8EA925-1D4A-EAF2-CDE5-E40C5AD066F1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31436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B2F3521-18EB-51E6-5673-B70121BB1D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6D2FA2-12E2-8883-922B-C5BBA7E106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898C46-0FB6-468D-3801-0C1EAE11E9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9B4FCDD-766B-4E62-9C00-7867FCD603CA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C787A9-2259-CDB7-C7DB-A8A897655C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2B777C-B5FA-BB97-EC0A-7551435ABB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C6CFB1B-BEA7-462B-A456-B89F99D467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3345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jp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19BA36-0420-F8E4-0245-FD612BCA4E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A4D6B6A-1653-DAC9-D14F-954BFEF6403F}"/>
              </a:ext>
            </a:extLst>
          </p:cNvPr>
          <p:cNvSpPr/>
          <p:nvPr/>
        </p:nvSpPr>
        <p:spPr>
          <a:xfrm>
            <a:off x="9164660" y="5219827"/>
            <a:ext cx="2841856" cy="700920"/>
          </a:xfrm>
          <a:prstGeom prst="rect">
            <a:avLst/>
          </a:prstGeom>
          <a:solidFill>
            <a:schemeClr val="bg1"/>
          </a:solidFill>
          <a:ln>
            <a:solidFill>
              <a:srgbClr val="473B2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Session 14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21F08AA-5A87-12D5-576D-1C4B682E9B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3365C16-A45D-4D82-BE57-BF5E31A0D079}"/>
              </a:ext>
            </a:extLst>
          </p:cNvPr>
          <p:cNvSpPr/>
          <p:nvPr/>
        </p:nvSpPr>
        <p:spPr>
          <a:xfrm>
            <a:off x="8979177" y="5688453"/>
            <a:ext cx="2841856" cy="700920"/>
          </a:xfrm>
          <a:prstGeom prst="rect">
            <a:avLst/>
          </a:prstGeom>
          <a:solidFill>
            <a:schemeClr val="bg1"/>
          </a:solidFill>
          <a:ln>
            <a:solidFill>
              <a:srgbClr val="473B2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Session 8</a:t>
            </a:r>
          </a:p>
        </p:txBody>
      </p:sp>
    </p:spTree>
    <p:extLst>
      <p:ext uri="{BB962C8B-B14F-4D97-AF65-F5344CB8AC3E}">
        <p14:creationId xmlns:p14="http://schemas.microsoft.com/office/powerpoint/2010/main" val="25891225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2BA2BD9-7B54-4190-8F06-3EF3658A00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4A9F8392-15FD-B123-B73B-A3CB946407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29184" y="2404872"/>
            <a:ext cx="11862816" cy="1645919"/>
          </a:xfrm>
        </p:spPr>
        <p:txBody>
          <a:bodyPr>
            <a:normAutofit fontScale="85000" lnSpcReduction="20000"/>
          </a:bodyPr>
          <a:lstStyle/>
          <a:p>
            <a:pPr marL="0" indent="0" algn="ctr" defTabSz="914400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buNone/>
            </a:pPr>
            <a:r>
              <a:rPr lang="en-US" sz="5600" b="1" dirty="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God’s </a:t>
            </a:r>
            <a:r>
              <a:rPr lang="en-US" sz="56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Care</a:t>
            </a:r>
            <a:endParaRPr lang="en-US" sz="5600" b="1" dirty="0">
              <a:solidFill>
                <a:schemeClr val="bg1"/>
              </a:solidFill>
              <a:effectLst/>
              <a:latin typeface="+mj-lt"/>
              <a:ea typeface="+mj-ea"/>
              <a:cs typeface="+mj-cs"/>
            </a:endParaRPr>
          </a:p>
          <a:p>
            <a:pPr marL="0" indent="0" algn="ctr" defTabSz="914400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buNone/>
            </a:pPr>
            <a:r>
              <a:rPr lang="en-US" sz="56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(Psalm 23:1-6)</a:t>
            </a:r>
          </a:p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283098D-4DF3-64EF-4DAF-75FEE4C0DA8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E4AD425-6F82-7AA0-EFBD-D0FDC17F94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4ECD94B-54EF-25B4-BF36-3037DBEFD151}"/>
              </a:ext>
            </a:extLst>
          </p:cNvPr>
          <p:cNvSpPr txBox="1"/>
          <p:nvPr/>
        </p:nvSpPr>
        <p:spPr>
          <a:xfrm>
            <a:off x="1679743" y="2035026"/>
            <a:ext cx="8832514" cy="2787948"/>
          </a:xfrm>
          <a:prstGeom prst="rect">
            <a:avLst/>
          </a:prstGeom>
          <a:solidFill>
            <a:srgbClr val="2D4B49"/>
          </a:solidFill>
        </p:spPr>
        <p:txBody>
          <a:bodyPr vert="horz" lIns="91440" tIns="45720" rIns="91440" bIns="45720" rtlCol="0" anchor="b">
            <a:normAutofit fontScale="25000" lnSpcReduction="20000"/>
          </a:bodyPr>
          <a:lstStyle/>
          <a:p>
            <a:pPr algn="ctr" defTabSz="914400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</a:pPr>
            <a:endParaRPr lang="en-US" sz="6500" b="1" dirty="0">
              <a:solidFill>
                <a:srgbClr val="ECE7E4"/>
              </a:solidFill>
              <a:latin typeface="+mj-lt"/>
              <a:ea typeface="+mj-ea"/>
              <a:cs typeface="+mj-cs"/>
            </a:endParaRPr>
          </a:p>
          <a:p>
            <a:pPr algn="ctr" defTabSz="914400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</a:pPr>
            <a:endParaRPr lang="en-US" sz="38400" b="1" dirty="0">
              <a:solidFill>
                <a:srgbClr val="ECE7E4"/>
              </a:solidFill>
              <a:latin typeface="+mj-lt"/>
              <a:ea typeface="+mj-ea"/>
              <a:cs typeface="+mj-cs"/>
            </a:endParaRPr>
          </a:p>
          <a:p>
            <a:pPr algn="ctr" defTabSz="914400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</a:pPr>
            <a:endParaRPr lang="en-US" sz="38400" b="1" dirty="0">
              <a:solidFill>
                <a:srgbClr val="ECE7E4"/>
              </a:solidFill>
              <a:latin typeface="+mj-lt"/>
              <a:ea typeface="+mj-ea"/>
              <a:cs typeface="+mj-cs"/>
            </a:endParaRPr>
          </a:p>
          <a:p>
            <a:pPr algn="ctr" defTabSz="914400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8400" b="1" dirty="0">
                <a:solidFill>
                  <a:srgbClr val="ECE7E4"/>
                </a:solidFill>
                <a:latin typeface="+mj-lt"/>
                <a:ea typeface="+mj-ea"/>
                <a:cs typeface="+mj-cs"/>
              </a:rPr>
              <a:t>MAIN IDEA:</a:t>
            </a:r>
            <a:endParaRPr lang="en-US" sz="21600" b="1" i="1" dirty="0">
              <a:solidFill>
                <a:srgbClr val="ECE7E4"/>
              </a:solidFill>
              <a:latin typeface="+mj-lt"/>
              <a:ea typeface="+mj-ea"/>
              <a:cs typeface="+mj-cs"/>
            </a:endParaRPr>
          </a:p>
          <a:p>
            <a:pPr algn="ctr" defTabSz="914400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4400" b="1" i="1" dirty="0"/>
              <a:t>Everyone who confesses and believes in Jesus will be saved.</a:t>
            </a:r>
            <a:endParaRPr lang="en-US" sz="13500" b="1" dirty="0">
              <a:solidFill>
                <a:srgbClr val="ECE7E4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3621123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49BA359-5A4E-9693-169C-854609D554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19A69AB-1406-D851-C588-6B97D8B7F2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06CEB25-A833-2389-E654-67459A8E6AE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4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4B066E5-20CC-87F7-20EA-E870A98C5C7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962B35A-9982-5708-2DF1-68E980543EBF}"/>
              </a:ext>
            </a:extLst>
          </p:cNvPr>
          <p:cNvSpPr txBox="1"/>
          <p:nvPr/>
        </p:nvSpPr>
        <p:spPr>
          <a:xfrm>
            <a:off x="356617" y="356616"/>
            <a:ext cx="9275755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800" b="1" i="1" dirty="0">
                <a:solidFill>
                  <a:schemeClr val="bg1"/>
                </a:solidFill>
                <a:effectLst/>
                <a:latin typeface="Gotham" panose="02000604040000020004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Introduction</a:t>
            </a:r>
            <a:endParaRPr lang="en-US" sz="2800" b="1" i="1" dirty="0">
              <a:solidFill>
                <a:schemeClr val="bg1"/>
              </a:solidFill>
              <a:effectLst/>
              <a:latin typeface="Gotham Light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endParaRPr lang="en-US" sz="2800" b="1" i="1" dirty="0">
              <a:solidFill>
                <a:schemeClr val="bg1"/>
              </a:solidFill>
              <a:latin typeface="DIN-Bold"/>
            </a:endParaRPr>
          </a:p>
          <a:p>
            <a:pPr algn="l"/>
            <a:endParaRPr lang="en-US" sz="2800" b="1" i="1" dirty="0">
              <a:solidFill>
                <a:schemeClr val="bg1"/>
              </a:solidFill>
              <a:latin typeface="DIN-Bold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i="1" dirty="0">
                <a:solidFill>
                  <a:schemeClr val="bg1"/>
                </a:solidFill>
              </a:rPr>
              <a:t>What’s the connection between confessing to a crime and believing that you broke the law?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2800" i="1" dirty="0">
              <a:solidFill>
                <a:schemeClr val="bg1"/>
              </a:solidFill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i="1" dirty="0">
                <a:solidFill>
                  <a:schemeClr val="bg1"/>
                </a:solidFill>
              </a:rPr>
              <a:t>What are some negative things people might confess? What are some positive truths people could confess? </a:t>
            </a:r>
          </a:p>
          <a:p>
            <a:pPr lvl="1"/>
            <a:endParaRPr lang="en-US" sz="2800" i="1" dirty="0">
              <a:solidFill>
                <a:schemeClr val="bg1"/>
              </a:solidFill>
              <a:latin typeface="DIN-Bold"/>
            </a:endParaRPr>
          </a:p>
        </p:txBody>
      </p:sp>
    </p:spTree>
    <p:extLst>
      <p:ext uri="{BB962C8B-B14F-4D97-AF65-F5344CB8AC3E}">
        <p14:creationId xmlns:p14="http://schemas.microsoft.com/office/powerpoint/2010/main" val="16907169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E37400C-D309-AAF4-31B8-2FDCD45D8D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7FEF3BE6-BB25-4A89-8BFC-6A2EFF4547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83E0F8DA-321A-C223-200A-49934D0F790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4"/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D5D28D4-93F7-2057-BD12-CC639A5DA50C}"/>
              </a:ext>
            </a:extLst>
          </p:cNvPr>
          <p:cNvSpPr txBox="1"/>
          <p:nvPr/>
        </p:nvSpPr>
        <p:spPr>
          <a:xfrm>
            <a:off x="1386119" y="446935"/>
            <a:ext cx="941976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>
                <a:solidFill>
                  <a:schemeClr val="bg1"/>
                </a:solidFill>
                <a:latin typeface="Gotham" panose="02000604040000020004" pitchFamily="2" charset="0"/>
              </a:rPr>
              <a:t>Believe</a:t>
            </a:r>
            <a:endParaRPr lang="en-US" sz="3600" b="1" dirty="0">
              <a:solidFill>
                <a:schemeClr val="bg1"/>
              </a:solidFill>
              <a:latin typeface="Gotham" panose="02000604040000020004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0CF3E2E-13CF-9FEE-DF54-E6D5371E0C0C}"/>
              </a:ext>
            </a:extLst>
          </p:cNvPr>
          <p:cNvSpPr txBox="1"/>
          <p:nvPr/>
        </p:nvSpPr>
        <p:spPr>
          <a:xfrm>
            <a:off x="1695635" y="2057400"/>
            <a:ext cx="9419761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buFont typeface="+mj-lt"/>
              <a:buAutoNum type="romanUcPeriod"/>
            </a:pPr>
            <a:r>
              <a:rPr lang="en-US" sz="2800" b="1" dirty="0">
                <a:solidFill>
                  <a:schemeClr val="bg1"/>
                </a:solidFill>
                <a:latin typeface="Gotham" panose="02000604040000020004" pitchFamily="2" charset="0"/>
                <a:ea typeface="MS Mincho" panose="02020609040205080304" pitchFamily="49" charset="-128"/>
                <a:cs typeface="Arial" panose="020B0604020202020204" pitchFamily="34" charset="0"/>
              </a:rPr>
              <a:t>Righteousness through Faith (Romans 9:30-33)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2800" b="1" dirty="0">
                <a:solidFill>
                  <a:schemeClr val="bg1"/>
                </a:solidFill>
                <a:latin typeface="Gotham" panose="02000604040000020004" pitchFamily="2" charset="0"/>
                <a:ea typeface="MS Mincho" panose="02020609040205080304" pitchFamily="49" charset="-128"/>
                <a:cs typeface="Arial" panose="020B0604020202020204" pitchFamily="34" charset="0"/>
              </a:rPr>
              <a:t>Misguided Zeal (Romans 10:1-3)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2800" b="1" dirty="0">
                <a:solidFill>
                  <a:schemeClr val="bg1"/>
                </a:solidFill>
                <a:latin typeface="Gotham" panose="02000604040000020004" pitchFamily="2" charset="0"/>
                <a:ea typeface="MS Mincho" panose="02020609040205080304" pitchFamily="49" charset="-128"/>
                <a:cs typeface="Arial" panose="020B0604020202020204" pitchFamily="34" charset="0"/>
              </a:rPr>
              <a:t>Salvation Available to All (Romans 10:9-13)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2800" b="1" dirty="0">
                <a:solidFill>
                  <a:schemeClr val="bg1"/>
                </a:solidFill>
                <a:latin typeface="Gotham" panose="02000604040000020004" pitchFamily="2" charset="0"/>
                <a:ea typeface="MS Mincho" panose="02020609040205080304" pitchFamily="49" charset="-128"/>
                <a:cs typeface="Arial" panose="020B0604020202020204" pitchFamily="34" charset="0"/>
              </a:rPr>
              <a:t>Go Tell (Romans 10:14-17)</a:t>
            </a:r>
          </a:p>
        </p:txBody>
      </p:sp>
    </p:spTree>
    <p:extLst>
      <p:ext uri="{BB962C8B-B14F-4D97-AF65-F5344CB8AC3E}">
        <p14:creationId xmlns:p14="http://schemas.microsoft.com/office/powerpoint/2010/main" val="16457237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B45403-0500-214C-8ACE-3DCA1CAF55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A76AB46-FB42-B795-6F55-1E275CFF74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F0B5CAD-68B3-91A5-72B8-F08F752F6025}"/>
              </a:ext>
            </a:extLst>
          </p:cNvPr>
          <p:cNvSpPr txBox="1"/>
          <p:nvPr/>
        </p:nvSpPr>
        <p:spPr>
          <a:xfrm>
            <a:off x="664024" y="366623"/>
            <a:ext cx="9238512" cy="6309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>
                <a:solidFill>
                  <a:schemeClr val="bg1"/>
                </a:solidFill>
                <a:latin typeface="Gotham" panose="02000604040000020004" pitchFamily="2" charset="0"/>
                <a:ea typeface="MS Mincho" panose="02020609040205080304" pitchFamily="49" charset="-128"/>
                <a:cs typeface="Arial" panose="020B0604020202020204" pitchFamily="34" charset="0"/>
              </a:rPr>
              <a:t>Righteousness through Faith (Romans 9:30-33)</a:t>
            </a:r>
          </a:p>
          <a:p>
            <a:endParaRPr lang="en-US" b="1" i="0" baseline="30000" dirty="0">
              <a:solidFill>
                <a:srgbClr val="000000"/>
              </a:solidFill>
              <a:effectLst/>
              <a:latin typeface="system-ui"/>
            </a:endParaRPr>
          </a:p>
          <a:p>
            <a:r>
              <a:rPr lang="en-US" sz="2800" b="1" baseline="30000" dirty="0">
                <a:solidFill>
                  <a:schemeClr val="bg1"/>
                </a:solidFill>
              </a:rPr>
              <a:t>30 </a:t>
            </a:r>
            <a:r>
              <a:rPr lang="en-US" sz="2800" dirty="0">
                <a:solidFill>
                  <a:schemeClr val="bg1"/>
                </a:solidFill>
              </a:rPr>
              <a:t>What should we say then? Gentiles, who did not pursue righteousness, have obtained righteousness—namely the righteousness that comes from faith. </a:t>
            </a:r>
          </a:p>
          <a:p>
            <a:endParaRPr lang="en-US" sz="2800" b="1" baseline="30000" dirty="0">
              <a:solidFill>
                <a:schemeClr val="bg1"/>
              </a:solidFill>
            </a:endParaRPr>
          </a:p>
          <a:p>
            <a:r>
              <a:rPr lang="en-US" sz="2800" b="1" baseline="30000" dirty="0">
                <a:solidFill>
                  <a:schemeClr val="bg1"/>
                </a:solidFill>
              </a:rPr>
              <a:t>31 </a:t>
            </a:r>
            <a:r>
              <a:rPr lang="en-US" sz="2800" dirty="0">
                <a:solidFill>
                  <a:schemeClr val="bg1"/>
                </a:solidFill>
              </a:rPr>
              <a:t>But Israel, pursuing the law of righteousness, has not achieved the righteousness of the law.</a:t>
            </a:r>
            <a:r>
              <a:rPr lang="en-US" sz="2800" baseline="30000" dirty="0">
                <a:solidFill>
                  <a:schemeClr val="bg1"/>
                </a:solidFill>
              </a:rPr>
              <a:t> </a:t>
            </a:r>
          </a:p>
          <a:p>
            <a:endParaRPr lang="en-US" sz="2800" b="1" baseline="30000" dirty="0">
              <a:solidFill>
                <a:schemeClr val="bg1"/>
              </a:solidFill>
            </a:endParaRPr>
          </a:p>
          <a:p>
            <a:r>
              <a:rPr lang="en-US" sz="2800" b="1" baseline="30000" dirty="0">
                <a:solidFill>
                  <a:schemeClr val="bg1"/>
                </a:solidFill>
              </a:rPr>
              <a:t>32 </a:t>
            </a:r>
            <a:r>
              <a:rPr lang="en-US" sz="2800" dirty="0">
                <a:solidFill>
                  <a:schemeClr val="bg1"/>
                </a:solidFill>
              </a:rPr>
              <a:t>Why is that? Because they did not pursue it by faith, but as if it were by works. They stumbled over the stumbling stone.</a:t>
            </a:r>
          </a:p>
          <a:p>
            <a:endParaRPr lang="en-US" sz="2800" b="1" baseline="30000" dirty="0">
              <a:solidFill>
                <a:schemeClr val="bg1"/>
              </a:solidFill>
            </a:endParaRPr>
          </a:p>
          <a:p>
            <a:r>
              <a:rPr lang="en-US" sz="2800" b="1" baseline="30000" dirty="0">
                <a:solidFill>
                  <a:schemeClr val="bg1"/>
                </a:solidFill>
              </a:rPr>
              <a:t>33 </a:t>
            </a:r>
            <a:r>
              <a:rPr lang="en-US" sz="2800" dirty="0">
                <a:solidFill>
                  <a:schemeClr val="bg1"/>
                </a:solidFill>
              </a:rPr>
              <a:t>As it is written,</a:t>
            </a:r>
          </a:p>
          <a:p>
            <a:r>
              <a:rPr lang="en-US" sz="2800" b="1" dirty="0">
                <a:solidFill>
                  <a:schemeClr val="bg1"/>
                </a:solidFill>
              </a:rPr>
              <a:t>Look, I am putting a stone in Zion to stumble over</a:t>
            </a:r>
            <a:br>
              <a:rPr lang="en-US" sz="2800" dirty="0">
                <a:solidFill>
                  <a:schemeClr val="bg1"/>
                </a:solidFill>
              </a:rPr>
            </a:br>
            <a:r>
              <a:rPr lang="en-US" sz="2800" b="1" dirty="0">
                <a:solidFill>
                  <a:schemeClr val="bg1"/>
                </a:solidFill>
              </a:rPr>
              <a:t>and a rock to trip over,</a:t>
            </a:r>
            <a:br>
              <a:rPr lang="en-US" sz="2800" dirty="0">
                <a:solidFill>
                  <a:schemeClr val="bg1"/>
                </a:solidFill>
              </a:rPr>
            </a:br>
            <a:r>
              <a:rPr lang="en-US" sz="2800" b="1" dirty="0">
                <a:solidFill>
                  <a:schemeClr val="bg1"/>
                </a:solidFill>
              </a:rPr>
              <a:t>and the one who believes on him will not be put to shame.</a:t>
            </a:r>
            <a:endParaRPr 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29480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576CD1E-6625-2B39-18EE-DCE81A1A2E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9557E31-EAED-D220-0112-37FEE32CFE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CC543D5-9791-3A20-5497-55988A0C3DEF}"/>
              </a:ext>
            </a:extLst>
          </p:cNvPr>
          <p:cNvSpPr txBox="1"/>
          <p:nvPr/>
        </p:nvSpPr>
        <p:spPr>
          <a:xfrm>
            <a:off x="664022" y="360673"/>
            <a:ext cx="8542323" cy="5119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>
                <a:solidFill>
                  <a:schemeClr val="bg1"/>
                </a:solidFill>
                <a:latin typeface="Gotham" panose="02000604040000020004" pitchFamily="2" charset="0"/>
                <a:ea typeface="MS Mincho" panose="02020609040205080304" pitchFamily="49" charset="-128"/>
                <a:cs typeface="Arial" panose="020B0604020202020204" pitchFamily="34" charset="0"/>
              </a:rPr>
              <a:t>Righteousness through Faith (Romans 9:30-33)</a:t>
            </a:r>
          </a:p>
          <a:p>
            <a:pPr algn="l">
              <a:buNone/>
            </a:pPr>
            <a:endParaRPr lang="en-US" sz="2800" b="1" i="0" baseline="30000" dirty="0">
              <a:solidFill>
                <a:srgbClr val="000000"/>
              </a:solidFill>
              <a:effectLst/>
              <a:latin typeface="system-ui"/>
            </a:endParaRPr>
          </a:p>
          <a:p>
            <a:r>
              <a:rPr lang="en-US" sz="2800" b="1" i="1" dirty="0">
                <a:solidFill>
                  <a:schemeClr val="bg1"/>
                </a:solidFill>
                <a:latin typeface="DIN-Bold"/>
              </a:rPr>
              <a:t>All people need to understand that true righteousness comes through faith not by works.</a:t>
            </a:r>
            <a:endParaRPr lang="en-US" sz="2800" i="1" dirty="0">
              <a:solidFill>
                <a:schemeClr val="bg1"/>
              </a:solidFill>
              <a:latin typeface="DIN-Bold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2800" i="1" dirty="0">
              <a:solidFill>
                <a:schemeClr val="bg1"/>
              </a:solidFill>
              <a:latin typeface="DIN-Bold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i="1" dirty="0">
                <a:solidFill>
                  <a:schemeClr val="bg1"/>
                </a:solidFill>
                <a:latin typeface="DIN-Bold"/>
              </a:rPr>
              <a:t>When have you seen two ways to solve a single problem? When have you struggled to find one way to get a job done?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2800" i="1" dirty="0">
              <a:solidFill>
                <a:schemeClr val="bg1"/>
              </a:solidFill>
              <a:latin typeface="DIN-Bold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i="1" dirty="0">
                <a:solidFill>
                  <a:schemeClr val="bg1"/>
                </a:solidFill>
                <a:latin typeface="DIN-Bold"/>
              </a:rPr>
              <a:t>Why might people stumble over the message of the gospel?</a:t>
            </a:r>
          </a:p>
          <a:p>
            <a:pPr lvl="1"/>
            <a:endParaRPr lang="en-US" sz="2800" i="1" dirty="0">
              <a:solidFill>
                <a:schemeClr val="bg1"/>
              </a:solidFill>
              <a:latin typeface="DIN-Bold"/>
            </a:endParaRPr>
          </a:p>
        </p:txBody>
      </p:sp>
    </p:spTree>
    <p:extLst>
      <p:ext uri="{BB962C8B-B14F-4D97-AF65-F5344CB8AC3E}">
        <p14:creationId xmlns:p14="http://schemas.microsoft.com/office/powerpoint/2010/main" val="4790400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4D2821-9CCF-BE6A-41C0-836955CA78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D556ADB-8AD6-DCED-41E7-9E7F72D68A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8AFBF28-75FF-5266-7DC1-83AA678D993A}"/>
              </a:ext>
            </a:extLst>
          </p:cNvPr>
          <p:cNvSpPr txBox="1"/>
          <p:nvPr/>
        </p:nvSpPr>
        <p:spPr>
          <a:xfrm>
            <a:off x="664024" y="366623"/>
            <a:ext cx="9238512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>
                <a:solidFill>
                  <a:schemeClr val="bg1"/>
                </a:solidFill>
                <a:latin typeface="Gotham" panose="02000604040000020004" pitchFamily="2" charset="0"/>
                <a:ea typeface="MS Mincho" panose="02020609040205080304" pitchFamily="49" charset="-128"/>
                <a:cs typeface="Arial" panose="020B0604020202020204" pitchFamily="34" charset="0"/>
              </a:rPr>
              <a:t>Misguided Zeal (Romans 10:1-3)</a:t>
            </a:r>
          </a:p>
          <a:p>
            <a:endParaRPr lang="en-US" sz="2800" b="1" baseline="30000" dirty="0">
              <a:solidFill>
                <a:schemeClr val="bg1"/>
              </a:solidFill>
            </a:endParaRPr>
          </a:p>
          <a:p>
            <a:r>
              <a:rPr lang="en-US" sz="2800" b="1" baseline="30000" dirty="0">
                <a:solidFill>
                  <a:schemeClr val="bg1"/>
                </a:solidFill>
              </a:rPr>
              <a:t>1 </a:t>
            </a:r>
            <a:r>
              <a:rPr lang="en-US" sz="2800" dirty="0">
                <a:solidFill>
                  <a:schemeClr val="bg1"/>
                </a:solidFill>
              </a:rPr>
              <a:t>Brothers and sisters, my heart’s desire and prayer to God concerning them</a:t>
            </a:r>
            <a:r>
              <a:rPr lang="en-US" sz="2800" baseline="30000" dirty="0">
                <a:solidFill>
                  <a:schemeClr val="bg1"/>
                </a:solidFill>
              </a:rPr>
              <a:t> </a:t>
            </a:r>
            <a:r>
              <a:rPr lang="en-US" sz="2800" dirty="0">
                <a:solidFill>
                  <a:schemeClr val="bg1"/>
                </a:solidFill>
              </a:rPr>
              <a:t>is for their salvation. </a:t>
            </a:r>
          </a:p>
          <a:p>
            <a:endParaRPr lang="en-US" sz="2800" b="1" baseline="30000" dirty="0">
              <a:solidFill>
                <a:schemeClr val="bg1"/>
              </a:solidFill>
            </a:endParaRPr>
          </a:p>
          <a:p>
            <a:r>
              <a:rPr lang="en-US" sz="2800" b="1" baseline="30000" dirty="0">
                <a:solidFill>
                  <a:schemeClr val="bg1"/>
                </a:solidFill>
              </a:rPr>
              <a:t>2 </a:t>
            </a:r>
            <a:r>
              <a:rPr lang="en-US" sz="2800" dirty="0">
                <a:solidFill>
                  <a:schemeClr val="bg1"/>
                </a:solidFill>
              </a:rPr>
              <a:t>I can testify about them that they have zeal for God, but not according to knowledge. </a:t>
            </a:r>
          </a:p>
          <a:p>
            <a:endParaRPr lang="en-US" sz="2800" b="1" baseline="30000" dirty="0">
              <a:solidFill>
                <a:schemeClr val="bg1"/>
              </a:solidFill>
            </a:endParaRPr>
          </a:p>
          <a:p>
            <a:r>
              <a:rPr lang="en-US" sz="2800" b="1" baseline="30000" dirty="0">
                <a:solidFill>
                  <a:schemeClr val="bg1"/>
                </a:solidFill>
              </a:rPr>
              <a:t>3 </a:t>
            </a:r>
            <a:r>
              <a:rPr lang="en-US" sz="2800" dirty="0">
                <a:solidFill>
                  <a:schemeClr val="bg1"/>
                </a:solidFill>
              </a:rPr>
              <a:t>Since they are ignorant of the righteousness of God and attempted to establish their own righteousness, they have not submitted to God’s righteousness.</a:t>
            </a:r>
            <a:endParaRPr lang="en-US" sz="2800" b="1" baseline="30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20688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1CBFF8-8BF1-540E-55B5-F0C03254B8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28E1F1C-F4CC-C552-D04A-FC474060C8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9A49A8F-3BE2-4B84-456C-7DDF540CD52B}"/>
              </a:ext>
            </a:extLst>
          </p:cNvPr>
          <p:cNvSpPr txBox="1"/>
          <p:nvPr/>
        </p:nvSpPr>
        <p:spPr>
          <a:xfrm>
            <a:off x="664022" y="360673"/>
            <a:ext cx="8542323" cy="46884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>
                <a:solidFill>
                  <a:schemeClr val="bg1"/>
                </a:solidFill>
                <a:latin typeface="Gotham" panose="02000604040000020004" pitchFamily="2" charset="0"/>
                <a:ea typeface="MS Mincho" panose="02020609040205080304" pitchFamily="49" charset="-128"/>
                <a:cs typeface="Arial" panose="020B0604020202020204" pitchFamily="34" charset="0"/>
              </a:rPr>
              <a:t>Misguided Zeal (Romans 10:1-3)</a:t>
            </a:r>
          </a:p>
          <a:p>
            <a:endParaRPr lang="en-US" sz="2800" b="1" i="0" baseline="30000" dirty="0">
              <a:solidFill>
                <a:srgbClr val="000000"/>
              </a:solidFill>
              <a:effectLst/>
              <a:latin typeface="system-ui"/>
            </a:endParaRPr>
          </a:p>
          <a:p>
            <a:r>
              <a:rPr lang="en-US" sz="2800" b="1" i="1" dirty="0">
                <a:solidFill>
                  <a:schemeClr val="bg1"/>
                </a:solidFill>
                <a:latin typeface="DIN-Bold"/>
              </a:rPr>
              <a:t>Believers can follow Paul’s example by praying for the salvation of lost people.</a:t>
            </a:r>
            <a:endParaRPr lang="en-US" sz="2800" i="1" dirty="0">
              <a:solidFill>
                <a:schemeClr val="bg1"/>
              </a:solidFill>
              <a:latin typeface="DIN-Bold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2800" i="1" dirty="0">
              <a:solidFill>
                <a:schemeClr val="bg1"/>
              </a:solidFill>
              <a:latin typeface="DIN-Bold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i="1" dirty="0">
                <a:solidFill>
                  <a:schemeClr val="bg1"/>
                </a:solidFill>
                <a:latin typeface="DIN-Bold"/>
              </a:rPr>
              <a:t>How much weight do you give someone’s good intentions?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2800" i="1" dirty="0">
              <a:solidFill>
                <a:schemeClr val="bg1"/>
              </a:solidFill>
              <a:latin typeface="DIN-Bold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i="1" dirty="0">
                <a:solidFill>
                  <a:schemeClr val="bg1"/>
                </a:solidFill>
                <a:latin typeface="DIN-Bold"/>
              </a:rPr>
              <a:t>How can religious zeal get in the way of knowing God?</a:t>
            </a:r>
          </a:p>
          <a:p>
            <a:pPr lvl="1"/>
            <a:endParaRPr lang="en-US" sz="2800" i="1" dirty="0">
              <a:solidFill>
                <a:schemeClr val="bg1"/>
              </a:solidFill>
              <a:latin typeface="DIN-Bold"/>
            </a:endParaRPr>
          </a:p>
        </p:txBody>
      </p:sp>
    </p:spTree>
    <p:extLst>
      <p:ext uri="{BB962C8B-B14F-4D97-AF65-F5344CB8AC3E}">
        <p14:creationId xmlns:p14="http://schemas.microsoft.com/office/powerpoint/2010/main" val="7725207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3E1376-3353-4769-E8DF-064F934EF9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B466314-463A-5468-9BA4-D40C488774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8DC8016-40DD-C7DE-2E21-9E66BBB43D01}"/>
              </a:ext>
            </a:extLst>
          </p:cNvPr>
          <p:cNvSpPr txBox="1"/>
          <p:nvPr/>
        </p:nvSpPr>
        <p:spPr>
          <a:xfrm>
            <a:off x="664024" y="366623"/>
            <a:ext cx="9767600" cy="5837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>
                <a:solidFill>
                  <a:schemeClr val="bg1"/>
                </a:solidFill>
                <a:latin typeface="Gotham" panose="02000604040000020004" pitchFamily="2" charset="0"/>
                <a:ea typeface="MS Mincho" panose="02020609040205080304" pitchFamily="49" charset="-128"/>
                <a:cs typeface="Arial" panose="020B0604020202020204" pitchFamily="34" charset="0"/>
              </a:rPr>
              <a:t>Salvation Available to All (Romans 10:9-13)</a:t>
            </a:r>
          </a:p>
          <a:p>
            <a:endParaRPr lang="en-US" sz="2800" b="1" i="0" baseline="30000" dirty="0">
              <a:solidFill>
                <a:schemeClr val="bg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800" b="1" baseline="30000" dirty="0">
                <a:solidFill>
                  <a:schemeClr val="bg1"/>
                </a:solidFill>
              </a:rPr>
              <a:t>9 </a:t>
            </a:r>
            <a:r>
              <a:rPr lang="en-US" sz="2800" dirty="0">
                <a:solidFill>
                  <a:schemeClr val="bg1"/>
                </a:solidFill>
              </a:rPr>
              <a:t>If you confess with your mouth, “Jesus is Lord,” and believe in your heart that God raised him from the dead, you will be saved. </a:t>
            </a:r>
          </a:p>
          <a:p>
            <a:endParaRPr lang="en-US" sz="2800" b="1" baseline="30000" dirty="0">
              <a:solidFill>
                <a:schemeClr val="bg1"/>
              </a:solidFill>
            </a:endParaRPr>
          </a:p>
          <a:p>
            <a:r>
              <a:rPr lang="en-US" sz="2800" b="1" baseline="30000" dirty="0">
                <a:solidFill>
                  <a:schemeClr val="bg1"/>
                </a:solidFill>
              </a:rPr>
              <a:t>10 </a:t>
            </a:r>
            <a:r>
              <a:rPr lang="en-US" sz="2800" dirty="0">
                <a:solidFill>
                  <a:schemeClr val="bg1"/>
                </a:solidFill>
              </a:rPr>
              <a:t>One believes with the heart, resulting in righteousness, and one confesses with the mouth, resulting in salvation. </a:t>
            </a:r>
          </a:p>
          <a:p>
            <a:endParaRPr lang="en-US" sz="2800" b="1" baseline="30000" dirty="0">
              <a:solidFill>
                <a:schemeClr val="bg1"/>
              </a:solidFill>
            </a:endParaRPr>
          </a:p>
          <a:p>
            <a:r>
              <a:rPr lang="en-US" sz="2800" b="1" baseline="30000" dirty="0">
                <a:solidFill>
                  <a:schemeClr val="bg1"/>
                </a:solidFill>
              </a:rPr>
              <a:t>11 </a:t>
            </a:r>
            <a:r>
              <a:rPr lang="en-US" sz="2800" dirty="0">
                <a:solidFill>
                  <a:schemeClr val="bg1"/>
                </a:solidFill>
              </a:rPr>
              <a:t>For the Scripture says, </a:t>
            </a:r>
            <a:r>
              <a:rPr lang="en-US" sz="2800" b="1" dirty="0">
                <a:solidFill>
                  <a:schemeClr val="bg1"/>
                </a:solidFill>
              </a:rPr>
              <a:t>Everyone who believes on him will not be put to shame,</a:t>
            </a:r>
            <a:endParaRPr lang="en-US" sz="2800" b="1" baseline="30000" dirty="0">
              <a:solidFill>
                <a:schemeClr val="bg1"/>
              </a:solidFill>
            </a:endParaRPr>
          </a:p>
          <a:p>
            <a:endParaRPr lang="en-US" sz="2800" b="1" baseline="30000" dirty="0">
              <a:solidFill>
                <a:schemeClr val="bg1"/>
              </a:solidFill>
            </a:endParaRPr>
          </a:p>
          <a:p>
            <a:r>
              <a:rPr lang="en-US" sz="2800" b="1" baseline="30000" dirty="0">
                <a:solidFill>
                  <a:schemeClr val="bg1"/>
                </a:solidFill>
              </a:rPr>
              <a:t>12 </a:t>
            </a:r>
            <a:r>
              <a:rPr lang="en-US" sz="2800" dirty="0">
                <a:solidFill>
                  <a:schemeClr val="bg1"/>
                </a:solidFill>
              </a:rPr>
              <a:t>since there is no distinction between Jew and Greek, because the same Lord of all richly blesses all who call on him. </a:t>
            </a:r>
          </a:p>
          <a:p>
            <a:endParaRPr lang="en-US" sz="2800" b="1" baseline="30000" dirty="0">
              <a:solidFill>
                <a:schemeClr val="bg1"/>
              </a:solidFill>
            </a:endParaRPr>
          </a:p>
          <a:p>
            <a:r>
              <a:rPr lang="en-US" sz="2800" b="1" baseline="30000" dirty="0">
                <a:solidFill>
                  <a:schemeClr val="bg1"/>
                </a:solidFill>
              </a:rPr>
              <a:t>13 </a:t>
            </a:r>
            <a:r>
              <a:rPr lang="en-US" sz="2800" dirty="0">
                <a:solidFill>
                  <a:schemeClr val="bg1"/>
                </a:solidFill>
              </a:rPr>
              <a:t>For </a:t>
            </a:r>
            <a:r>
              <a:rPr lang="en-US" sz="2800" b="1" dirty="0">
                <a:solidFill>
                  <a:schemeClr val="bg1"/>
                </a:solidFill>
              </a:rPr>
              <a:t>everyone who calls on the name of the Lord will be saved.</a:t>
            </a:r>
            <a:endParaRPr lang="en-US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70203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19DAE6-0994-929E-8B7B-593238B814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231ABF1-6E04-66E9-931A-021FB6D3C5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4AA7109-105B-D0C8-027F-E8CF480CA557}"/>
              </a:ext>
            </a:extLst>
          </p:cNvPr>
          <p:cNvSpPr txBox="1"/>
          <p:nvPr/>
        </p:nvSpPr>
        <p:spPr>
          <a:xfrm>
            <a:off x="664022" y="360673"/>
            <a:ext cx="8542323" cy="4257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>
                <a:solidFill>
                  <a:schemeClr val="bg1"/>
                </a:solidFill>
                <a:latin typeface="Gotham" panose="02000604040000020004" pitchFamily="2" charset="0"/>
                <a:ea typeface="MS Mincho" panose="02020609040205080304" pitchFamily="49" charset="-128"/>
                <a:cs typeface="Arial" panose="020B0604020202020204" pitchFamily="34" charset="0"/>
              </a:rPr>
              <a:t>Salvation Available to All (Romans 10:9-13)</a:t>
            </a:r>
          </a:p>
          <a:p>
            <a:endParaRPr lang="en-US" sz="2800" b="1" i="0" baseline="30000" dirty="0">
              <a:solidFill>
                <a:srgbClr val="000000"/>
              </a:solidFill>
              <a:effectLst/>
              <a:latin typeface="system-ui"/>
            </a:endParaRPr>
          </a:p>
          <a:p>
            <a:r>
              <a:rPr lang="en-US" sz="2800" b="1" i="1" dirty="0">
                <a:solidFill>
                  <a:schemeClr val="bg1"/>
                </a:solidFill>
                <a:latin typeface="DIN-Bold"/>
              </a:rPr>
              <a:t>Any person who has not yet believed and confessed Jesus can do so and be saved.</a:t>
            </a:r>
            <a:endParaRPr lang="en-US" sz="2800" i="1" dirty="0">
              <a:solidFill>
                <a:schemeClr val="bg1"/>
              </a:solidFill>
              <a:latin typeface="DIN-Bold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2800" i="1" dirty="0">
              <a:solidFill>
                <a:schemeClr val="bg1"/>
              </a:solidFill>
              <a:latin typeface="DIN-Bold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i="1" dirty="0">
                <a:solidFill>
                  <a:schemeClr val="bg1"/>
                </a:solidFill>
                <a:latin typeface="DIN-Bold"/>
              </a:rPr>
              <a:t>What’s the best deal you’ve ever seen? Were there any limits or strings attached?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2800" i="1" dirty="0">
              <a:solidFill>
                <a:schemeClr val="bg1"/>
              </a:solidFill>
              <a:latin typeface="DIN-Bold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i="1" dirty="0">
                <a:solidFill>
                  <a:schemeClr val="bg1"/>
                </a:solidFill>
                <a:latin typeface="DIN-Bold"/>
              </a:rPr>
              <a:t>What does it mean to confess Jesus as Lord?</a:t>
            </a:r>
          </a:p>
          <a:p>
            <a:pPr lvl="1"/>
            <a:endParaRPr lang="en-US" sz="2800" i="1" dirty="0">
              <a:solidFill>
                <a:schemeClr val="bg1"/>
              </a:solidFill>
              <a:latin typeface="DIN-Bold"/>
            </a:endParaRPr>
          </a:p>
        </p:txBody>
      </p:sp>
    </p:spTree>
    <p:extLst>
      <p:ext uri="{BB962C8B-B14F-4D97-AF65-F5344CB8AC3E}">
        <p14:creationId xmlns:p14="http://schemas.microsoft.com/office/powerpoint/2010/main" val="14476460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BC33FC-7B02-7E95-B675-1177EBD88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DFB48F9-6249-F600-D772-961F429B9D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3A7367A-4AC5-E9E7-CADC-4DDDF74B59ED}"/>
              </a:ext>
            </a:extLst>
          </p:cNvPr>
          <p:cNvSpPr txBox="1"/>
          <p:nvPr/>
        </p:nvSpPr>
        <p:spPr>
          <a:xfrm>
            <a:off x="664024" y="366623"/>
            <a:ext cx="9767600" cy="59811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>
                <a:solidFill>
                  <a:schemeClr val="bg1"/>
                </a:solidFill>
                <a:latin typeface="Gotham" panose="02000604040000020004" pitchFamily="2" charset="0"/>
                <a:ea typeface="MS Mincho" panose="02020609040205080304" pitchFamily="49" charset="-128"/>
                <a:cs typeface="Arial" panose="020B0604020202020204" pitchFamily="34" charset="0"/>
              </a:rPr>
              <a:t>Go Tell (Romans 10:14-17)</a:t>
            </a:r>
          </a:p>
          <a:p>
            <a:endParaRPr lang="en-US" sz="2800" b="1" i="0" baseline="30000" dirty="0">
              <a:solidFill>
                <a:schemeClr val="bg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800" b="1" baseline="30000" dirty="0">
                <a:solidFill>
                  <a:schemeClr val="bg1"/>
                </a:solidFill>
              </a:rPr>
              <a:t>14 </a:t>
            </a:r>
            <a:r>
              <a:rPr lang="en-US" sz="2800" dirty="0">
                <a:solidFill>
                  <a:schemeClr val="bg1"/>
                </a:solidFill>
              </a:rPr>
              <a:t>How, then, can they call on him they have not believed in? And how can they believe without hearing about him? And how can they hear without a preacher? </a:t>
            </a:r>
          </a:p>
          <a:p>
            <a:endParaRPr lang="en-US" sz="2800" b="1" baseline="30000" dirty="0">
              <a:solidFill>
                <a:schemeClr val="bg1"/>
              </a:solidFill>
            </a:endParaRPr>
          </a:p>
          <a:p>
            <a:r>
              <a:rPr lang="en-US" sz="2800" b="1" baseline="30000" dirty="0">
                <a:solidFill>
                  <a:schemeClr val="bg1"/>
                </a:solidFill>
              </a:rPr>
              <a:t>15 </a:t>
            </a:r>
            <a:r>
              <a:rPr lang="en-US" sz="2800" dirty="0">
                <a:solidFill>
                  <a:schemeClr val="bg1"/>
                </a:solidFill>
              </a:rPr>
              <a:t>And how can they preach unless they are sent? As it is written: </a:t>
            </a:r>
            <a:r>
              <a:rPr lang="en-US" sz="2800" b="1" dirty="0">
                <a:solidFill>
                  <a:schemeClr val="bg1"/>
                </a:solidFill>
              </a:rPr>
              <a:t>How beautiful</a:t>
            </a:r>
            <a:r>
              <a:rPr lang="en-US" sz="2800" dirty="0">
                <a:solidFill>
                  <a:schemeClr val="bg1"/>
                </a:solidFill>
              </a:rPr>
              <a:t> </a:t>
            </a:r>
            <a:r>
              <a:rPr lang="en-US" sz="2800" b="1" dirty="0">
                <a:solidFill>
                  <a:schemeClr val="bg1"/>
                </a:solidFill>
              </a:rPr>
              <a:t>are the feet of those who bring good news.</a:t>
            </a:r>
            <a:endParaRPr lang="en-US" sz="2800" b="1" baseline="30000" dirty="0">
              <a:solidFill>
                <a:schemeClr val="bg1"/>
              </a:solidFill>
            </a:endParaRPr>
          </a:p>
          <a:p>
            <a:endParaRPr lang="en-US" sz="2800" b="1" baseline="30000" dirty="0">
              <a:solidFill>
                <a:schemeClr val="bg1"/>
              </a:solidFill>
            </a:endParaRPr>
          </a:p>
          <a:p>
            <a:r>
              <a:rPr lang="en-US" sz="2800" b="1" baseline="30000" dirty="0">
                <a:solidFill>
                  <a:schemeClr val="bg1"/>
                </a:solidFill>
              </a:rPr>
              <a:t>16 </a:t>
            </a:r>
            <a:r>
              <a:rPr lang="en-US" sz="2800" dirty="0">
                <a:solidFill>
                  <a:schemeClr val="bg1"/>
                </a:solidFill>
              </a:rPr>
              <a:t>But not all obeyed the gospel. For Isaiah says, </a:t>
            </a:r>
            <a:r>
              <a:rPr lang="en-US" sz="2800" b="1" dirty="0">
                <a:solidFill>
                  <a:schemeClr val="bg1"/>
                </a:solidFill>
              </a:rPr>
              <a:t>Lord, who has believed our message?</a:t>
            </a:r>
            <a:r>
              <a:rPr lang="en-US" sz="2800" dirty="0">
                <a:solidFill>
                  <a:schemeClr val="bg1"/>
                </a:solidFill>
              </a:rPr>
              <a:t> </a:t>
            </a:r>
          </a:p>
          <a:p>
            <a:endParaRPr lang="en-US" sz="2800" b="1" baseline="30000" dirty="0">
              <a:solidFill>
                <a:schemeClr val="bg1"/>
              </a:solidFill>
            </a:endParaRPr>
          </a:p>
          <a:p>
            <a:r>
              <a:rPr lang="en-US" sz="2800" b="1" baseline="30000" dirty="0">
                <a:solidFill>
                  <a:schemeClr val="bg1"/>
                </a:solidFill>
              </a:rPr>
              <a:t>17 </a:t>
            </a:r>
            <a:r>
              <a:rPr lang="en-US" sz="2800" dirty="0">
                <a:solidFill>
                  <a:schemeClr val="bg1"/>
                </a:solidFill>
              </a:rPr>
              <a:t>So faith comes from what is heard, and what is heard comes through the message about Christ.</a:t>
            </a:r>
            <a:endParaRPr lang="en-US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68807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8EFF3D-0F38-A7C3-CC81-B491390E45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6FF4155-D4F2-CF64-32FD-F2CD53DF89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A32E2D4-0DA0-D62A-9D75-FB2ED2FA1213}"/>
              </a:ext>
            </a:extLst>
          </p:cNvPr>
          <p:cNvSpPr txBox="1"/>
          <p:nvPr/>
        </p:nvSpPr>
        <p:spPr>
          <a:xfrm>
            <a:off x="664022" y="360673"/>
            <a:ext cx="8542323" cy="59811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>
                <a:solidFill>
                  <a:schemeClr val="bg1"/>
                </a:solidFill>
                <a:latin typeface="Gotham" panose="02000604040000020004" pitchFamily="2" charset="0"/>
                <a:ea typeface="MS Mincho" panose="02020609040205080304" pitchFamily="49" charset="-128"/>
                <a:cs typeface="Arial" panose="020B0604020202020204" pitchFamily="34" charset="0"/>
              </a:rPr>
              <a:t>Go Tell (Romans 10:14-17)</a:t>
            </a:r>
          </a:p>
          <a:p>
            <a:endParaRPr lang="en-US" sz="2800" b="1" i="0" baseline="30000" dirty="0">
              <a:solidFill>
                <a:srgbClr val="000000"/>
              </a:solidFill>
              <a:effectLst/>
              <a:latin typeface="system-ui"/>
            </a:endParaRPr>
          </a:p>
          <a:p>
            <a:r>
              <a:rPr lang="en-US" sz="2800" b="1" i="1" dirty="0">
                <a:solidFill>
                  <a:schemeClr val="bg1"/>
                </a:solidFill>
                <a:latin typeface="DIN-Bold"/>
              </a:rPr>
              <a:t>Believers must tell others the gospel message and send missionaries throughout the entire world.</a:t>
            </a:r>
            <a:endParaRPr lang="en-US" sz="2800" i="1" dirty="0">
              <a:solidFill>
                <a:schemeClr val="bg1"/>
              </a:solidFill>
              <a:latin typeface="DIN-Bold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2800" i="1" dirty="0">
              <a:solidFill>
                <a:schemeClr val="bg1"/>
              </a:solidFill>
              <a:latin typeface="DIN-Bold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i="1" dirty="0">
                <a:solidFill>
                  <a:schemeClr val="bg1"/>
                </a:solidFill>
                <a:latin typeface="DIN-Bold"/>
              </a:rPr>
              <a:t>Who shared the gospel with you when you invited Christ into your life by faith? Who in your world needs you to share the good news of Christ with them?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2800" i="1" dirty="0">
              <a:solidFill>
                <a:schemeClr val="bg1"/>
              </a:solidFill>
              <a:latin typeface="DIN-Bold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i="1" dirty="0">
                <a:solidFill>
                  <a:schemeClr val="bg1"/>
                </a:solidFill>
                <a:latin typeface="DIN-Bold"/>
              </a:rPr>
              <a:t>What hinders people from calling on Jesus for salvation? What role do believers play in removing these hindrances?</a:t>
            </a:r>
          </a:p>
          <a:p>
            <a:pPr lvl="1"/>
            <a:endParaRPr lang="en-US" sz="2800" i="1" dirty="0">
              <a:solidFill>
                <a:schemeClr val="bg1"/>
              </a:solidFill>
              <a:latin typeface="DIN-Bold"/>
            </a:endParaRPr>
          </a:p>
        </p:txBody>
      </p:sp>
    </p:spTree>
    <p:extLst>
      <p:ext uri="{BB962C8B-B14F-4D97-AF65-F5344CB8AC3E}">
        <p14:creationId xmlns:p14="http://schemas.microsoft.com/office/powerpoint/2010/main" val="34231854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9D09AF-BE6A-D25B-9EF4-7A993928FE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E2DC6FE-F030-5FA2-5FD3-132F6E37E0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308D237-9DBE-7B87-3AE1-7A7C6E81FEBD}"/>
              </a:ext>
            </a:extLst>
          </p:cNvPr>
          <p:cNvSpPr txBox="1"/>
          <p:nvPr/>
        </p:nvSpPr>
        <p:spPr>
          <a:xfrm>
            <a:off x="326574" y="505431"/>
            <a:ext cx="8755081" cy="310854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800" b="1" i="1" dirty="0">
                <a:solidFill>
                  <a:schemeClr val="bg1"/>
                </a:solidFill>
                <a:effectLst/>
                <a:latin typeface="Gotham" panose="02000604040000020004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CHALLENGE</a:t>
            </a:r>
            <a:endParaRPr lang="en-US" sz="2800" b="1" i="1" dirty="0">
              <a:solidFill>
                <a:schemeClr val="bg1"/>
              </a:solidFill>
              <a:effectLst/>
              <a:latin typeface="Gotham Light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endParaRPr lang="en-US" sz="2800" b="1" i="1" dirty="0">
              <a:solidFill>
                <a:schemeClr val="bg1"/>
              </a:solidFill>
              <a:latin typeface="DIN-Bold"/>
            </a:endParaRPr>
          </a:p>
          <a:p>
            <a:pPr marL="1828800" lvl="3" indent="-457200">
              <a:buFont typeface="Arial" panose="020B0604020202020204" pitchFamily="34" charset="0"/>
              <a:buChar char="•"/>
            </a:pPr>
            <a:r>
              <a:rPr lang="en-US" sz="2800" b="1" i="1" dirty="0">
                <a:solidFill>
                  <a:schemeClr val="bg1"/>
                </a:solidFill>
                <a:latin typeface="DIN-Bold"/>
              </a:rPr>
              <a:t>What is your testimony about how you gave your life to Christ?</a:t>
            </a:r>
          </a:p>
          <a:p>
            <a:pPr marL="1828800" lvl="3" indent="-457200">
              <a:buFont typeface="Arial" panose="020B0604020202020204" pitchFamily="34" charset="0"/>
              <a:buChar char="•"/>
            </a:pPr>
            <a:endParaRPr lang="en-US" sz="2800" b="1" i="1" dirty="0">
              <a:solidFill>
                <a:schemeClr val="bg1"/>
              </a:solidFill>
              <a:latin typeface="DIN-Bold"/>
            </a:endParaRPr>
          </a:p>
          <a:p>
            <a:pPr marL="1828800" lvl="3" indent="-457200">
              <a:buFont typeface="Arial" panose="020B0604020202020204" pitchFamily="34" charset="0"/>
              <a:buChar char="•"/>
            </a:pPr>
            <a:r>
              <a:rPr lang="en-US" sz="2800" b="1" i="1" dirty="0">
                <a:solidFill>
                  <a:schemeClr val="bg1"/>
                </a:solidFill>
                <a:latin typeface="DIN-Bold"/>
              </a:rPr>
              <a:t>What kind of difference does He make in your life right now?</a:t>
            </a:r>
          </a:p>
        </p:txBody>
      </p:sp>
    </p:spTree>
    <p:extLst>
      <p:ext uri="{BB962C8B-B14F-4D97-AF65-F5344CB8AC3E}">
        <p14:creationId xmlns:p14="http://schemas.microsoft.com/office/powerpoint/2010/main" val="9206889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3E4F19A7-A959-40BB-972C-4880BAF8EB09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7f16271-2830-4c2f-ab34-b362f4d72335" xsi:nil="true"/>
    <lcf76f155ced4ddcb4097134ff3c332f xmlns="3c30883b-b08b-420b-82ed-e9c04d87cd19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58BBE2BB0DF774F88AF48FB80891300" ma:contentTypeVersion="16" ma:contentTypeDescription="Create a new document." ma:contentTypeScope="" ma:versionID="3a80fefcd397321ac8878495e54aee0a">
  <xsd:schema xmlns:xsd="http://www.w3.org/2001/XMLSchema" xmlns:xs="http://www.w3.org/2001/XMLSchema" xmlns:p="http://schemas.microsoft.com/office/2006/metadata/properties" xmlns:ns2="3c30883b-b08b-420b-82ed-e9c04d87cd19" xmlns:ns3="77f16271-2830-4c2f-ab34-b362f4d72335" targetNamespace="http://schemas.microsoft.com/office/2006/metadata/properties" ma:root="true" ma:fieldsID="d5cbab20257c496b89847a9336317681" ns2:_="" ns3:_="">
    <xsd:import namespace="3c30883b-b08b-420b-82ed-e9c04d87cd19"/>
    <xsd:import namespace="77f16271-2830-4c2f-ab34-b362f4d7233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30883b-b08b-420b-82ed-e9c04d87cd1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95754a65-b2fa-4c49-b298-75691b9803b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3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7f16271-2830-4c2f-ab34-b362f4d72335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8b0621b1-ca00-41fb-869b-0bd64366ca1c}" ma:internalName="TaxCatchAll" ma:showField="CatchAllData" ma:web="77f16271-2830-4c2f-ab34-b362f4d7233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8069879-EA21-46BC-8C0E-D8E39B230494}">
  <ds:schemaRefs>
    <ds:schemaRef ds:uri="http://purl.org/dc/elements/1.1/"/>
    <ds:schemaRef ds:uri="http://schemas.openxmlformats.org/package/2006/metadata/core-properties"/>
    <ds:schemaRef ds:uri="http://schemas.microsoft.com/office/2006/metadata/properties"/>
    <ds:schemaRef ds:uri="3c30883b-b08b-420b-82ed-e9c04d87cd19"/>
    <ds:schemaRef ds:uri="http://schemas.microsoft.com/office/2006/documentManagement/types"/>
    <ds:schemaRef ds:uri="http://purl.org/dc/terms/"/>
    <ds:schemaRef ds:uri="http://www.w3.org/XML/1998/namespace"/>
    <ds:schemaRef ds:uri="http://purl.org/dc/dcmitype/"/>
    <ds:schemaRef ds:uri="http://schemas.microsoft.com/office/infopath/2007/PartnerControls"/>
    <ds:schemaRef ds:uri="77f16271-2830-4c2f-ab34-b362f4d72335"/>
  </ds:schemaRefs>
</ds:datastoreItem>
</file>

<file path=customXml/itemProps2.xml><?xml version="1.0" encoding="utf-8"?>
<ds:datastoreItem xmlns:ds="http://schemas.openxmlformats.org/officeDocument/2006/customXml" ds:itemID="{9659C73A-9B5D-43F7-BD94-40559A7023F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0D694C3-4F52-4657-B4EF-0E4D30F33A9A}">
  <ds:schemaRefs>
    <ds:schemaRef ds:uri="3c30883b-b08b-420b-82ed-e9c04d87cd19"/>
    <ds:schemaRef ds:uri="77f16271-2830-4c2f-ab34-b362f4d7233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6494</TotalTime>
  <Words>773</Words>
  <Application>Microsoft Office PowerPoint</Application>
  <PresentationFormat>Widescreen</PresentationFormat>
  <Paragraphs>103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24" baseType="lpstr">
      <vt:lpstr>Aptos</vt:lpstr>
      <vt:lpstr>Aptos Display</vt:lpstr>
      <vt:lpstr>Arial</vt:lpstr>
      <vt:lpstr>Calibri</vt:lpstr>
      <vt:lpstr>Calibri Light</vt:lpstr>
      <vt:lpstr>DIN-Bold</vt:lpstr>
      <vt:lpstr>Gotham</vt:lpstr>
      <vt:lpstr>Gotham Light</vt:lpstr>
      <vt:lpstr>system-ui</vt:lpstr>
      <vt:lpstr>Office Theme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Rebecca Diaz de Leon</dc:creator>
  <cp:lastModifiedBy>Christine Aparicio</cp:lastModifiedBy>
  <cp:revision>24</cp:revision>
  <cp:lastPrinted>2023-07-19T18:11:49Z</cp:lastPrinted>
  <dcterms:created xsi:type="dcterms:W3CDTF">2020-05-13T16:18:50Z</dcterms:created>
  <dcterms:modified xsi:type="dcterms:W3CDTF">2026-10-12T16:12:45Z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0x010100258BBE2BB0DF774F88AF48FB80891300</vt:lpwstr>
  </property>
  <property fmtid="{D5CDD505-2E9C-101B-9397-08002B2CF9AE}" pid="3" name="MediaServiceImageTags">
    <vt:lpwstr/>
  </property>
</Properties>
</file>