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31"/>
  </p:notesMasterIdLst>
  <p:handoutMasterIdLst>
    <p:handoutMasterId r:id="rId32"/>
  </p:handoutMasterIdLst>
  <p:sldIdLst>
    <p:sldId id="466" r:id="rId3"/>
    <p:sldId id="526" r:id="rId4"/>
    <p:sldId id="527" r:id="rId5"/>
    <p:sldId id="555" r:id="rId6"/>
    <p:sldId id="556" r:id="rId7"/>
    <p:sldId id="553" r:id="rId8"/>
    <p:sldId id="549" r:id="rId9"/>
    <p:sldId id="544" r:id="rId10"/>
    <p:sldId id="529" r:id="rId11"/>
    <p:sldId id="530" r:id="rId12"/>
    <p:sldId id="535" r:id="rId13"/>
    <p:sldId id="533" r:id="rId14"/>
    <p:sldId id="534" r:id="rId15"/>
    <p:sldId id="542" r:id="rId16"/>
    <p:sldId id="560" r:id="rId17"/>
    <p:sldId id="545" r:id="rId18"/>
    <p:sldId id="532" r:id="rId19"/>
    <p:sldId id="551" r:id="rId20"/>
    <p:sldId id="536" r:id="rId21"/>
    <p:sldId id="531" r:id="rId22"/>
    <p:sldId id="547" r:id="rId23"/>
    <p:sldId id="546" r:id="rId24"/>
    <p:sldId id="554" r:id="rId25"/>
    <p:sldId id="539" r:id="rId26"/>
    <p:sldId id="557" r:id="rId27"/>
    <p:sldId id="559" r:id="rId28"/>
    <p:sldId id="550" r:id="rId29"/>
    <p:sldId id="528" r:id="rId30"/>
  </p:sldIdLst>
  <p:sldSz cx="9144000" cy="6858000" type="screen4x3"/>
  <p:notesSz cx="6794500" cy="99314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72A"/>
    <a:srgbClr val="C60C30"/>
    <a:srgbClr val="F2F2F2"/>
    <a:srgbClr val="B8BCBF"/>
    <a:srgbClr val="4D80A3"/>
    <a:srgbClr val="8AB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837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96CAE4-C857-4457-84C9-9B022E367A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1BA5E6-40DD-484C-A3E9-E7D265579A6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0A1FFF59-61FB-490A-87D5-8E98937CA52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E5CEBC3-9313-41E5-A138-6B1D777F109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F2825B7-3E0B-4422-8C41-45B13BA343F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ED5BF10-C008-4887-99D7-1338C3E271C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CB10FAB-E052-4994-AD43-275F8695EE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FAE0C12-D293-4AD6-8D94-81237FC4C4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0B6813E-43D7-4FD0-949E-B24D442B2E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5D94A32A-4210-4C86-8A3C-8FF89FDB8FE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E2096A48-EE75-4052-8797-0C6F4BBB0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5B153FC-7008-4E1F-A085-0C7E0917355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CDB7E1F-B414-4D75-B31E-90F8F34FB3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9387CA4-37BA-42FE-8596-9990CA0C4411}" type="slidenum">
              <a:rPr lang="nb-NO" altLang="nb-NO" smtClean="0"/>
              <a:pPr>
                <a:spcBef>
                  <a:spcPct val="0"/>
                </a:spcBef>
              </a:pPr>
              <a:t>1</a:t>
            </a:fld>
            <a:endParaRPr lang="nb-NO" altLang="nb-NO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6DC3780-4711-4A38-A9A4-E60A517628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F9A2D0DC-3745-467C-9556-D73FBC1C4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nb-NO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uia_logo_cmyk">
            <a:extLst>
              <a:ext uri="{FF2B5EF4-FFF2-40B4-BE49-F238E27FC236}">
                <a16:creationId xmlns:a16="http://schemas.microsoft.com/office/drawing/2014/main" id="{69827E6C-F07A-415C-B40F-C11B562D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5738"/>
            <a:ext cx="2209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9AB679D3-E32D-4D1A-981A-3ADDCA69D93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685800"/>
            <a:ext cx="2819400" cy="6172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8FD5847-88B6-4F5C-B400-CAD1F903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6172200" cy="6172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363" y="4418013"/>
            <a:ext cx="5638800" cy="838200"/>
          </a:xfrm>
          <a:extLst>
            <a:ext uri="{91240B29-F687-4f45-9708-019B960494DF}"/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363" y="5256213"/>
            <a:ext cx="5638800" cy="6873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43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041BE61-0F67-41E8-9879-831BD94C6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A6FFA43-5A82-4534-8B64-9D9D36F7F0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D03FCBD-DD95-471B-869C-B6C2263AE5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FAC54-DEB8-4D2B-90A9-CE28A353D194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484820"/>
      </p:ext>
    </p:extLst>
  </p:cSld>
  <p:clrMapOvr>
    <a:masterClrMapping/>
  </p:clrMapOvr>
  <p:transition spd="med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81800" y="912813"/>
            <a:ext cx="2132013" cy="54895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912813"/>
            <a:ext cx="6248400" cy="54895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F871364-5A6D-4EA5-A006-4D41CF5816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314D4DE-6E43-4043-8AC1-8095CCB605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301681A-1F9F-4939-86A0-D2BBBE668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2350-91A2-4621-9B30-5B9DD0A18C65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93761"/>
      </p:ext>
    </p:extLst>
  </p:cSld>
  <p:clrMapOvr>
    <a:masterClrMapping/>
  </p:clrMapOvr>
  <p:transition spd="med"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DC9E33B-84F0-4FA8-B1E0-83BEA344C4F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685800"/>
            <a:ext cx="2819400" cy="6172200"/>
          </a:xfrm>
          <a:prstGeom prst="rect">
            <a:avLst/>
          </a:prstGeom>
          <a:solidFill>
            <a:srgbClr val="8AB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62005AE-E722-4548-AD76-53CDB5D2D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6172200" cy="6172200"/>
          </a:xfrm>
          <a:prstGeom prst="rect">
            <a:avLst/>
          </a:prstGeom>
          <a:solidFill>
            <a:srgbClr val="8AB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pic>
        <p:nvPicPr>
          <p:cNvPr id="6" name="Picture 7" descr="uia_logo_cmyk">
            <a:extLst>
              <a:ext uri="{FF2B5EF4-FFF2-40B4-BE49-F238E27FC236}">
                <a16:creationId xmlns:a16="http://schemas.microsoft.com/office/drawing/2014/main" id="{F3840A21-40BD-4F80-B6C6-8BB37A07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5738"/>
            <a:ext cx="2209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33363" y="4418013"/>
            <a:ext cx="5638800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Click to edit Master title style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33363" y="5256213"/>
            <a:ext cx="5638800" cy="687387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1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C424F-E776-4529-88BE-F4B7172996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65DDA5-1BE6-47DE-913D-4F52B5B487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C3F36C-E0A5-4AD6-A6CF-D5DCA12E8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0D33-F296-4AF4-83CF-08E38D574629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10812592"/>
      </p:ext>
    </p:extLst>
  </p:cSld>
  <p:clrMapOvr>
    <a:masterClrMapping/>
  </p:clrMapOvr>
  <p:transition spd="med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B38288-19A7-4246-B471-44EAA5932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FB8903-AA25-4FFB-8D85-B446D22B7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386C03-3E44-470D-AA01-316A83C50D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4376D-5E15-49C0-A6A1-98BC315B1CE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93794085"/>
      </p:ext>
    </p:extLst>
  </p:cSld>
  <p:clrMapOvr>
    <a:masterClrMapping/>
  </p:clrMapOvr>
  <p:transition spd="med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903413"/>
            <a:ext cx="281940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352800" y="1903413"/>
            <a:ext cx="2819400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2A9D91-1B28-4B35-A971-C0E7AE7F5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96CDA5-7CFC-4B89-BE9D-51A6AD4C1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A0FBEC-FAC5-4810-A6DD-97D3DC5A6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7716-23D5-4E8D-9335-19A08EE2FB5D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4101322"/>
      </p:ext>
    </p:extLst>
  </p:cSld>
  <p:clrMapOvr>
    <a:masterClrMapping/>
  </p:clrMapOvr>
  <p:transition spd="med"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3B220F-3F8A-4BA8-BD53-4F4F1A4D2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6180B6-1289-43AB-86B9-17F020D196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82867C-72EF-4EE9-B136-B0D3B4F63F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809F-D7B8-4436-AA61-421FD42B76C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48896392"/>
      </p:ext>
    </p:extLst>
  </p:cSld>
  <p:clrMapOvr>
    <a:masterClrMapping/>
  </p:clrMapOvr>
  <p:transition spd="med"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817D9C-E7B1-47E3-B0D3-286E6C8B0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550F0D-E967-4D88-874D-08A06BB2D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0F3CF6-8AC5-48E1-AF9A-A236F9258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7B215-C579-48F3-8AC6-532596911E3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39394334"/>
      </p:ext>
    </p:extLst>
  </p:cSld>
  <p:clrMapOvr>
    <a:masterClrMapping/>
  </p:clrMapOvr>
  <p:transition spd="med"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DA5B6C-51B2-4C17-9EE6-6609F28128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2A8453-A734-41F5-BF56-632931F0A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78826C-6612-4BC5-B10D-B5DA3EC9C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F8B9-3354-4A8A-B403-0CF9AE082D8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20830737"/>
      </p:ext>
    </p:extLst>
  </p:cSld>
  <p:clrMapOvr>
    <a:masterClrMapping/>
  </p:clrMapOvr>
  <p:transition spd="med"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620B0-14B2-400F-8345-77BA30D494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75541-C87C-4A4E-9A72-52548C436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56BBB-4E49-4F74-8482-F74EF1591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88D2F-42F1-4905-ADFE-8D98CE6AF3B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38101834"/>
      </p:ext>
    </p:extLst>
  </p:cSld>
  <p:clrMapOvr>
    <a:masterClrMapping/>
  </p:clrMapOvr>
  <p:transition spd="med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6BC842F-A1B8-4B02-8FF7-0DFC5517F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BCD71FF5-AD04-4D17-AD0D-15FAAB3E1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1CBA279-C114-4472-8F33-AC0E47DE40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2EEF-BB27-4563-8E24-545FA68F5D57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8300"/>
      </p:ext>
    </p:extLst>
  </p:cSld>
  <p:clrMapOvr>
    <a:masterClrMapping/>
  </p:clrMapOvr>
  <p:transition spd="med">
    <p:cut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5EE27-0CB5-4361-A295-1495614F1B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A582F-03D8-4386-9D11-7B0A77735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B7D1A9-1A93-4EEB-9421-71370584B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374EF-7887-4119-893B-7680462F367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71251468"/>
      </p:ext>
    </p:extLst>
  </p:cSld>
  <p:clrMapOvr>
    <a:masterClrMapping/>
  </p:clrMapOvr>
  <p:transition spd="med"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B0FE5-1F7D-4428-80C8-F4F4916B6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DB911-972B-496D-AD07-D154DB4CA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FA3C89-3446-43A7-AFD6-A1869CDBD6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F65F3-A270-4614-8524-FD7E755077A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56181945"/>
      </p:ext>
    </p:extLst>
  </p:cSld>
  <p:clrMapOvr>
    <a:masterClrMapping/>
  </p:clrMapOvr>
  <p:transition spd="med"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724400" y="912813"/>
            <a:ext cx="1447800" cy="5487987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912813"/>
            <a:ext cx="4191000" cy="548798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AC0C88-13E3-49AB-B6E4-B54BE5A86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48BC5C-824F-4B65-9452-16817CF8C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087D3-9FB7-4BAB-826B-58E281350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2C43A-8AEE-4456-89D5-58B15DDA4A1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05598071"/>
      </p:ext>
    </p:extLst>
  </p:cSld>
  <p:clrMapOvr>
    <a:masterClrMapping/>
  </p:clrMapOvr>
  <p:transition spd="med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BA8CD3E-FB8C-4614-AE6B-F94C28E102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06C5021-3016-4876-A48C-A02A29B8C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65EBA18-FB62-4A19-A3C9-E5C305933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40717-5A45-4E82-B7DB-B714600D08AB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  <p:transition spd="med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903413"/>
            <a:ext cx="418941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22813" y="1903413"/>
            <a:ext cx="41910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2E7DE41-DA49-4277-9018-BAEAB916C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98B73BC-04DC-4B85-A7B5-D8EE4EE91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C9096CB-7672-44A0-B21D-7381F4F4F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D4EB6-BBD4-410F-9FBD-8C8EFBBC8742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055217"/>
      </p:ext>
    </p:extLst>
  </p:cSld>
  <p:clrMapOvr>
    <a:masterClrMapping/>
  </p:clrMapOvr>
  <p:transition spd="med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7B1A5D6-9EB9-44D7-8B2A-3D55104E2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D255EE7-0542-46B3-8380-7A71DB11E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DC11CA6-EE80-4E63-96C4-B7FE93A8C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7FF43-1E4E-4158-AE6D-A80389B370AB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71102"/>
      </p:ext>
    </p:extLst>
  </p:cSld>
  <p:clrMapOvr>
    <a:masterClrMapping/>
  </p:clrMapOvr>
  <p:transition spd="med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4D17041-B71E-45CB-B2D0-3C63367FF7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FE81C4B-2EC8-4B56-89FB-49D0333C5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FD6530F-5CA3-40AC-B38D-515B7FF42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6496-FD6E-47D0-AA7A-C72986D9286E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634350"/>
      </p:ext>
    </p:extLst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A5329A22-C1A7-4522-9B5A-2DFAE0DB06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859E4AE5-5A66-4478-B005-59C0CAC05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0A24778E-9510-44E8-8B7D-6AFBB856D5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E9B2C-BEF6-427D-AE82-22724D427C26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03429"/>
      </p:ext>
    </p:extLst>
  </p:cSld>
  <p:clrMapOvr>
    <a:masterClrMapping/>
  </p:clrMapOvr>
  <p:transition spd="med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E0430A1-CB73-48D9-AF86-6936CF817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DCBBA28-33E3-479E-99F4-E4945C3FA0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E2DF306-BC2E-4BEE-A478-7125BA8071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1B0AD-549B-42AD-A813-FAD81FF293B1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19631"/>
      </p:ext>
    </p:extLst>
  </p:cSld>
  <p:clrMapOvr>
    <a:masterClrMapping/>
  </p:clrMapOvr>
  <p:transition spd="med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257EE66-6EDA-451C-9722-1300E6F58C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0BA53CB-8ABD-435C-8970-8DF53D1B3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DB48234-5DCD-4DC7-B0AB-B3EE28747F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87193-8F74-4859-9BA5-83C0B58811CB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67065"/>
      </p:ext>
    </p:extLst>
  </p:cSld>
  <p:clrMapOvr>
    <a:masterClrMapping/>
  </p:clrMapOvr>
  <p:transition spd="med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844F2A05-C140-4EC7-A5F2-EBB14A325C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685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pic>
        <p:nvPicPr>
          <p:cNvPr id="1027" name="Picture 12" descr="uia_logo_neg_cmyk">
            <a:extLst>
              <a:ext uri="{FF2B5EF4-FFF2-40B4-BE49-F238E27FC236}">
                <a16:creationId xmlns:a16="http://schemas.microsoft.com/office/drawing/2014/main" id="{30BBDACC-7DA1-4425-A1EE-3C748129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4150"/>
            <a:ext cx="2209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39C8B73A-ECF2-4B8A-AEA9-BEC01ADD4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2813"/>
            <a:ext cx="85328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1985BA8C-4BCF-42B5-8503-332AAAD29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3413"/>
            <a:ext cx="8532813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AD848241-FB25-4377-88AD-7D2FDC3BF8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553200"/>
            <a:ext cx="12176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tx2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2C1CD993-6AA8-43F9-91CF-77AD183618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53200"/>
            <a:ext cx="57912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bg2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nb-NO"/>
              <a:t>Studiestart 2008 v/Eli Skaranger</a:t>
            </a:r>
            <a:endParaRPr lang="nb-NO">
              <a:solidFill>
                <a:schemeClr val="tx2"/>
              </a:solidFill>
            </a:endParaRPr>
          </a:p>
        </p:txBody>
      </p:sp>
      <p:sp>
        <p:nvSpPr>
          <p:cNvPr id="1035" name="Rectangle 11">
            <a:extLst>
              <a:ext uri="{FF2B5EF4-FFF2-40B4-BE49-F238E27FC236}">
                <a16:creationId xmlns:a16="http://schemas.microsoft.com/office/drawing/2014/main" id="{1196BFB5-3AB8-4A7E-B2DB-B6AF093D15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8413" y="6553200"/>
            <a:ext cx="1295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73C71C-31A1-44CE-B710-3D8EBC1352C2}" type="slidenum">
              <a:rPr lang="nb-NO" altLang="nb-NO"/>
              <a:pPr>
                <a:defRPr/>
              </a:pPr>
              <a:t>‹#›</a:t>
            </a:fld>
            <a:endParaRPr lang="nb-NO" altLang="nb-NO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ransition spd="med"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bg2"/>
          </a:solidFill>
          <a:latin typeface="Verdana" charset="0"/>
          <a:ea typeface="ＭＳ Ｐゴシック" charset="0"/>
        </a:defRPr>
      </a:lvl9pPr>
    </p:titleStyle>
    <p:bodyStyle>
      <a:lvl1pPr marL="176213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39750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93763" indent="-1746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54125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11313" indent="-177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0685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5257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9829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4401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4373983-D590-4A04-AC6A-32A55A7BA6A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0"/>
            <a:ext cx="9144000" cy="685800"/>
          </a:xfrm>
          <a:prstGeom prst="rect">
            <a:avLst/>
          </a:prstGeom>
          <a:solidFill>
            <a:srgbClr val="8AB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  <p:pic>
        <p:nvPicPr>
          <p:cNvPr id="2051" name="Picture 10" descr="uia_logo_neg_cmyk">
            <a:extLst>
              <a:ext uri="{FF2B5EF4-FFF2-40B4-BE49-F238E27FC236}">
                <a16:creationId xmlns:a16="http://schemas.microsoft.com/office/drawing/2014/main" id="{DB8745EE-10D4-413B-9D5C-BB5523B3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84150"/>
            <a:ext cx="2209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>
            <a:extLst>
              <a:ext uri="{FF2B5EF4-FFF2-40B4-BE49-F238E27FC236}">
                <a16:creationId xmlns:a16="http://schemas.microsoft.com/office/drawing/2014/main" id="{0BF8FF5D-0C16-41F8-BD1B-2EE50B204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2813"/>
            <a:ext cx="579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D7EFCA8-3BC2-45B6-A114-4D246F6CDF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3413"/>
            <a:ext cx="57912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Click to edit Master text styles</a:t>
            </a:r>
          </a:p>
          <a:p>
            <a:pPr lvl="1"/>
            <a:r>
              <a:rPr lang="nb-NO" altLang="nb-NO"/>
              <a:t>Second level</a:t>
            </a:r>
          </a:p>
          <a:p>
            <a:pPr lvl="2"/>
            <a:r>
              <a:rPr lang="nb-NO" altLang="nb-NO"/>
              <a:t>Third level</a:t>
            </a:r>
          </a:p>
          <a:p>
            <a:pPr lvl="3"/>
            <a:r>
              <a:rPr lang="nb-NO" altLang="nb-NO"/>
              <a:t>Fourth level</a:t>
            </a:r>
          </a:p>
          <a:p>
            <a:pPr lvl="4"/>
            <a:r>
              <a:rPr lang="nb-NO" altLang="nb-NO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7DE620F6-C8B3-46E2-AD3D-E8AB280483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4600" y="6553200"/>
            <a:ext cx="1217613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tx2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8509F492-E12E-466E-A599-E268F14726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553200"/>
            <a:ext cx="57912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chemeClr val="tx2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nb-NO"/>
              <a:t>Studiestart 2008 v/Eli Skaranger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DE5B9D44-1A3A-43BC-BAEA-54C242A7EA2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8413" y="6553200"/>
            <a:ext cx="12954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59C1DDA-DAE4-49AD-A789-4E3EE8FC505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58A13232-A201-4B69-9CA6-096C5F8FAEA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838200"/>
            <a:ext cx="2819400" cy="556260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7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ransition spd="med">
    <p:cut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176213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39750" indent="-1841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893763" indent="-17462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54125" indent="-1762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11313" indent="-177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0685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5257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29829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440113" indent="-177800" algn="l" rtl="0" fontAlgn="base">
        <a:lnSpc>
          <a:spcPct val="120000"/>
        </a:lnSpc>
        <a:spcBef>
          <a:spcPct val="20000"/>
        </a:spcBef>
        <a:spcAft>
          <a:spcPct val="0"/>
        </a:spcAft>
        <a:buSzPct val="75000"/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ersem.uia.n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4">
            <a:extLst>
              <a:ext uri="{FF2B5EF4-FFF2-40B4-BE49-F238E27FC236}">
                <a16:creationId xmlns:a16="http://schemas.microsoft.com/office/drawing/2014/main" id="{72D49E20-BF4D-430A-9D30-9180F39CF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6"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B9BCE3BC-9ABD-47F3-B4B2-4176732A8D4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324600" y="685800"/>
            <a:ext cx="28194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AB0C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nb-NO" altLang="nb-NO" sz="1000"/>
          </a:p>
        </p:txBody>
      </p:sp>
      <p:sp>
        <p:nvSpPr>
          <p:cNvPr id="7172" name="Título 2">
            <a:extLst>
              <a:ext uri="{FF2B5EF4-FFF2-40B4-BE49-F238E27FC236}">
                <a16:creationId xmlns:a16="http://schemas.microsoft.com/office/drawing/2014/main" id="{4694CD3F-C381-4298-8A9A-553B75495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2150"/>
            <a:ext cx="9144000" cy="865188"/>
          </a:xfrm>
          <a:solidFill>
            <a:srgbClr val="AA072A">
              <a:alpha val="70195"/>
            </a:srgbClr>
          </a:solidFill>
        </p:spPr>
        <p:txBody>
          <a:bodyPr anchor="ctr"/>
          <a:lstStyle/>
          <a:p>
            <a:pPr algn="ctr"/>
            <a:r>
              <a:rPr lang="en-US" altLang="en-US" sz="2800">
                <a:latin typeface="Tahoma" panose="020B0604030504040204" pitchFamily="34" charset="0"/>
                <a:cs typeface="Tahoma" panose="020B0604030504040204" pitchFamily="34" charset="0"/>
              </a:rPr>
              <a:t>Savings Groups and the SAVIX database</a:t>
            </a:r>
          </a:p>
        </p:txBody>
      </p:sp>
    </p:spTree>
  </p:cSld>
  <p:clrMapOvr>
    <a:masterClrMapping/>
  </p:clrMapOvr>
  <p:transition spd="med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C8C6F6DB-7EED-4FCC-B3BA-42CE1D2C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/>
              <a:t>donors</a:t>
            </a:r>
            <a:endParaRPr lang="en-US" altLang="en-US" b="1"/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D5AE957F-6E15-4EB7-BF6A-4FFA25679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43" y="1955679"/>
            <a:ext cx="7868727" cy="4387972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BDF7D6D3-0247-46E1-B80E-871A737C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agencies</a:t>
            </a:r>
            <a:endParaRPr lang="en-US" altLang="en-US" b="1" err="1"/>
          </a:p>
        </p:txBody>
      </p:sp>
      <p:pic>
        <p:nvPicPr>
          <p:cNvPr id="2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3F7B9601-C3D7-4101-843B-078603F33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10" y="2163019"/>
            <a:ext cx="6926343" cy="4163978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>
            <a:extLst>
              <a:ext uri="{FF2B5EF4-FFF2-40B4-BE49-F238E27FC236}">
                <a16:creationId xmlns:a16="http://schemas.microsoft.com/office/drawing/2014/main" id="{F941067E-35BB-4943-BC08-017F0B107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SGs</a:t>
            </a:r>
            <a:r>
              <a:rPr lang="nb-NO" altLang="nb-NO" b="1"/>
              <a:t>+</a:t>
            </a:r>
            <a:endParaRPr lang="en-US" altLang="en-US" b="1"/>
          </a:p>
        </p:txBody>
      </p:sp>
      <p:pic>
        <p:nvPicPr>
          <p:cNvPr id="2" name="Picture 2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71C2AE7-633D-4145-AF31-863128489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927" y="1779737"/>
            <a:ext cx="4251324" cy="4251324"/>
          </a:xfrm>
          <a:prstGeom prst="rect">
            <a:avLst/>
          </a:prstGeom>
        </p:spPr>
      </p:pic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291B57-A9BB-4483-9763-B28268E7B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5" y="3763646"/>
            <a:ext cx="5643831" cy="271657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2D2FC22-8969-493B-AC98-ABD8EA9A1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6" y="1775516"/>
            <a:ext cx="3697549" cy="2064094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>
            <a:extLst>
              <a:ext uri="{FF2B5EF4-FFF2-40B4-BE49-F238E27FC236}">
                <a16:creationId xmlns:a16="http://schemas.microsoft.com/office/drawing/2014/main" id="{08CA040A-CFA3-4FD3-93DD-903AFC0F8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group</a:t>
            </a:r>
            <a:r>
              <a:rPr lang="nb-NO" altLang="nb-NO" b="1"/>
              <a:t> </a:t>
            </a:r>
            <a:r>
              <a:rPr lang="nb-NO" altLang="nb-NO" b="1" err="1"/>
              <a:t>formation</a:t>
            </a:r>
            <a:endParaRPr lang="en-US" altLang="en-US" b="1" err="1"/>
          </a:p>
        </p:txBody>
      </p:sp>
      <p:pic>
        <p:nvPicPr>
          <p:cNvPr id="2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99341642-A87A-4F5E-BA32-113881B4C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2053926"/>
            <a:ext cx="7368225" cy="4399837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6841C45B-3960-4938-9C8B-EDF71B59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group</a:t>
            </a:r>
            <a:r>
              <a:rPr lang="nb-NO" altLang="nb-NO" b="1"/>
              <a:t> status</a:t>
            </a:r>
            <a:endParaRPr lang="en-US" altLang="en-US" b="1"/>
          </a:p>
        </p:txBody>
      </p:sp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51CA9C12-50C1-45C9-BB45-23003BD51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75" y="1980626"/>
            <a:ext cx="7042028" cy="4223061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>
            <a:extLst>
              <a:ext uri="{FF2B5EF4-FFF2-40B4-BE49-F238E27FC236}">
                <a16:creationId xmlns:a16="http://schemas.microsoft.com/office/drawing/2014/main" id="{6841C45B-3960-4938-9C8B-EDF71B598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SGs</a:t>
            </a:r>
            <a:r>
              <a:rPr lang="nb-NO" altLang="nb-NO" dirty="0"/>
              <a:t> in </a:t>
            </a:r>
            <a:r>
              <a:rPr lang="nb-NO" altLang="nb-NO" dirty="0" err="1"/>
              <a:t>the</a:t>
            </a:r>
            <a:r>
              <a:rPr lang="nb-NO" altLang="nb-NO" dirty="0"/>
              <a:t> SAVIX database: </a:t>
            </a:r>
            <a:r>
              <a:rPr lang="nb-NO" altLang="nb-NO" b="1" dirty="0">
                <a:ea typeface="Verdana"/>
                <a:cs typeface="Verdana"/>
              </a:rPr>
              <a:t>Financial Linkages</a:t>
            </a:r>
          </a:p>
        </p:txBody>
      </p:sp>
      <p:pic>
        <p:nvPicPr>
          <p:cNvPr id="13" name="Picture 13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8B198492-54FF-4192-B001-DA6C8F175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9" r="17284" b="-1211"/>
          <a:stretch/>
        </p:blipFill>
        <p:spPr>
          <a:xfrm>
            <a:off x="437104" y="1914075"/>
            <a:ext cx="2222969" cy="2014366"/>
          </a:xfrm>
          <a:prstGeom prst="rect">
            <a:avLst/>
          </a:prstGeom>
        </p:spPr>
      </p:pic>
      <p:pic>
        <p:nvPicPr>
          <p:cNvPr id="15" name="Picture 1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A83683A-5B15-4D31-8782-193423526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509" y="2479296"/>
            <a:ext cx="5606980" cy="3394101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BAFBD7B0-ECD3-4E62-873C-6272A784ED1B}"/>
              </a:ext>
            </a:extLst>
          </p:cNvPr>
          <p:cNvSpPr/>
          <p:nvPr/>
        </p:nvSpPr>
        <p:spPr bwMode="auto">
          <a:xfrm>
            <a:off x="143640" y="4784912"/>
            <a:ext cx="2088922" cy="1509009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UNCERTAIN NUMBERS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OBS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OBS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74604"/>
      </p:ext>
    </p:extLst>
  </p:cSld>
  <p:clrMapOvr>
    <a:masterClrMapping/>
  </p:clrMapOvr>
  <p:transition spd="med">
    <p:cut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C4BE0B11-67D8-4693-9ABE-BFD91892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SGs</a:t>
            </a:r>
            <a:r>
              <a:rPr lang="nb-NO" altLang="nb-NO" dirty="0"/>
              <a:t> in </a:t>
            </a:r>
            <a:r>
              <a:rPr lang="nb-NO" altLang="nb-NO" dirty="0" err="1"/>
              <a:t>the</a:t>
            </a:r>
            <a:r>
              <a:rPr lang="nb-NO" altLang="nb-NO" dirty="0"/>
              <a:t> SAVIX database: </a:t>
            </a:r>
            <a:r>
              <a:rPr lang="nb-NO" altLang="nb-NO" b="1" dirty="0" err="1"/>
              <a:t>members</a:t>
            </a:r>
            <a:r>
              <a:rPr lang="nb-NO" altLang="nb-NO" b="1" dirty="0"/>
              <a:t> </a:t>
            </a:r>
            <a:endParaRPr lang="en-US" altLang="en-US" b="1" dirty="0"/>
          </a:p>
        </p:txBody>
      </p: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A749C3E1-A535-4E05-82E0-B7750717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04" y="1854111"/>
            <a:ext cx="7232424" cy="464474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971B43BC-EE57-4F35-9215-94A199D3ADA4}"/>
              </a:ext>
            </a:extLst>
          </p:cNvPr>
          <p:cNvSpPr/>
          <p:nvPr/>
        </p:nvSpPr>
        <p:spPr bwMode="auto">
          <a:xfrm>
            <a:off x="6353300" y="912813"/>
            <a:ext cx="2560514" cy="73785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Very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stable </a:t>
            </a:r>
            <a:r>
              <a:rPr kumimoji="0" lang="nb-NO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membership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B8412703-EBA1-4D73-85C2-1BC9FC28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members</a:t>
            </a:r>
            <a:endParaRPr lang="en-US" altLang="en-US" b="1" err="1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1DCF9B2-4A93-4C24-B71A-BD0BBB078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90" y="1894432"/>
            <a:ext cx="7376512" cy="4477522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9629CB7-F6B3-4EB6-82CF-8A3755BFE5BD}"/>
              </a:ext>
            </a:extLst>
          </p:cNvPr>
          <p:cNvSpPr/>
          <p:nvPr/>
        </p:nvSpPr>
        <p:spPr bwMode="auto">
          <a:xfrm>
            <a:off x="6353300" y="486046"/>
            <a:ext cx="2560514" cy="116462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Much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more men </a:t>
            </a:r>
            <a:r>
              <a:rPr kumimoji="0" lang="nb-NO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than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expected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1BCFEFEB-627A-417F-B1AA-4B4D62A5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97" y="709298"/>
            <a:ext cx="5862152" cy="5985323"/>
          </a:xfrm>
          <a:prstGeom prst="rect">
            <a:avLst/>
          </a:prstGeom>
        </p:spPr>
      </p:pic>
      <p:sp>
        <p:nvSpPr>
          <p:cNvPr id="19458" name="Título 1">
            <a:extLst>
              <a:ext uri="{FF2B5EF4-FFF2-40B4-BE49-F238E27FC236}">
                <a16:creationId xmlns:a16="http://schemas.microsoft.com/office/drawing/2014/main" id="{B8412703-EBA1-4D73-85C2-1BC9FC28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gender</a:t>
            </a:r>
            <a:r>
              <a:rPr lang="nb-NO" altLang="nb-NO" b="1"/>
              <a:t> </a:t>
            </a:r>
            <a:r>
              <a:rPr lang="nb-NO" altLang="nb-NO" b="1" err="1"/>
              <a:t>of</a:t>
            </a:r>
            <a:r>
              <a:rPr lang="nb-NO" altLang="nb-NO" b="1"/>
              <a:t> </a:t>
            </a:r>
            <a:r>
              <a:rPr lang="nb-NO" altLang="nb-NO" b="1" err="1"/>
              <a:t>members</a:t>
            </a:r>
            <a:endParaRPr lang="en-US" altLang="en-US" b="1" err="1"/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EAE111C-9886-4E4F-A425-E50CF2337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174" y="1854795"/>
            <a:ext cx="3485571" cy="4789494"/>
          </a:xfrm>
          <a:prstGeom prst="rect">
            <a:avLst/>
          </a:prstGeom>
        </p:spPr>
      </p:pic>
      <p:sp>
        <p:nvSpPr>
          <p:cNvPr id="2" name="Pil: høyre 1">
            <a:extLst>
              <a:ext uri="{FF2B5EF4-FFF2-40B4-BE49-F238E27FC236}">
                <a16:creationId xmlns:a16="http://schemas.microsoft.com/office/drawing/2014/main" id="{1E318723-641A-452F-9AB0-02F6F9E112D0}"/>
              </a:ext>
            </a:extLst>
          </p:cNvPr>
          <p:cNvSpPr/>
          <p:nvPr/>
        </p:nvSpPr>
        <p:spPr bwMode="auto">
          <a:xfrm rot="10800000">
            <a:off x="8324603" y="3621974"/>
            <a:ext cx="589210" cy="285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7230"/>
      </p:ext>
    </p:extLst>
  </p:cSld>
  <p:clrMapOvr>
    <a:masterClrMapping/>
  </p:clrMapOvr>
  <p:transition spd="med">
    <p:cut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>
            <a:extLst>
              <a:ext uri="{FF2B5EF4-FFF2-40B4-BE49-F238E27FC236}">
                <a16:creationId xmlns:a16="http://schemas.microsoft.com/office/drawing/2014/main" id="{58C7EC90-F734-43F8-A676-135EB741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Financial Performance Indicators: </a:t>
            </a:r>
            <a:endParaRPr lang="en-US" altLang="en-US" b="1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AC7287-E07F-4C6C-B5D2-5028CADA1D30}"/>
              </a:ext>
            </a:extLst>
          </p:cNvPr>
          <p:cNvSpPr/>
          <p:nvPr/>
        </p:nvSpPr>
        <p:spPr>
          <a:xfrm>
            <a:off x="385292" y="1821163"/>
            <a:ext cx="8518346" cy="48603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ROS</a:t>
            </a:r>
            <a:r>
              <a:rPr lang="en-US" sz="1600" dirty="0">
                <a:latin typeface="Arial"/>
                <a:cs typeface="Arial"/>
              </a:rPr>
              <a:t> = (loan fund cash in box at bank + bank balance + property now + value of loans outstanding – net value of savings – property at start of cycle - debts)/net value of savings </a:t>
            </a:r>
            <a:endParaRPr lang="en-US" sz="1600" dirty="0">
              <a:latin typeface="Arial"/>
              <a:ea typeface="Verdana"/>
              <a:cs typeface="Arial"/>
            </a:endParaRPr>
          </a:p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ROA</a:t>
            </a:r>
            <a:r>
              <a:rPr lang="en-US" sz="1600" dirty="0">
                <a:latin typeface="Arial"/>
                <a:cs typeface="Arial"/>
              </a:rPr>
              <a:t> = (loan fund cash in box at bank + bank balance + property now + value of loans outstanding – net value of savings – property at start of cycle - debts)/(cash in box+ bank balance + value of loans outstanding + property now) </a:t>
            </a:r>
            <a:endParaRPr lang="en-US" sz="1600" dirty="0">
              <a:latin typeface="Arial"/>
              <a:ea typeface="Verdana"/>
              <a:cs typeface="Arial"/>
            </a:endParaRPr>
          </a:p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Equity per member</a:t>
            </a:r>
            <a:r>
              <a:rPr lang="en-US" sz="1600" dirty="0">
                <a:latin typeface="Arial"/>
                <a:cs typeface="Arial"/>
              </a:rPr>
              <a:t> = cash in box + bank balance + value of loans outstanding + property now + cash in other funds + value of loans past due -debts)/active members at time of visit </a:t>
            </a:r>
            <a:endParaRPr lang="en-US" sz="1600" dirty="0">
              <a:latin typeface="Arial"/>
              <a:ea typeface="Verdana"/>
              <a:cs typeface="Arial"/>
            </a:endParaRPr>
          </a:p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Average savings</a:t>
            </a:r>
            <a:r>
              <a:rPr lang="en-US" sz="1600" dirty="0">
                <a:latin typeface="Arial"/>
                <a:cs typeface="Arial"/>
              </a:rPr>
              <a:t> = net value of savings/active members at time of visit </a:t>
            </a:r>
            <a:endParaRPr lang="en-US" sz="1600" dirty="0">
              <a:latin typeface="Arial"/>
              <a:ea typeface="Verdana"/>
              <a:cs typeface="Arial"/>
            </a:endParaRPr>
          </a:p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nb-NO" sz="1600" b="1" dirty="0" err="1">
                <a:latin typeface="Arial"/>
                <a:cs typeface="Arial"/>
              </a:rPr>
              <a:t>Average</a:t>
            </a:r>
            <a:r>
              <a:rPr lang="nb-NO" sz="1600" b="1" dirty="0">
                <a:latin typeface="Arial"/>
                <a:cs typeface="Arial"/>
              </a:rPr>
              <a:t> </a:t>
            </a:r>
            <a:r>
              <a:rPr lang="nb-NO" sz="1600" b="1" dirty="0" err="1">
                <a:latin typeface="Arial"/>
                <a:cs typeface="Arial"/>
              </a:rPr>
              <a:t>assets</a:t>
            </a:r>
            <a:r>
              <a:rPr lang="nb-NO" sz="1600" b="1" dirty="0">
                <a:latin typeface="Arial"/>
                <a:cs typeface="Arial"/>
              </a:rPr>
              <a:t> per </a:t>
            </a:r>
            <a:r>
              <a:rPr lang="nb-NO" sz="1600" b="1" dirty="0" err="1">
                <a:latin typeface="Arial"/>
                <a:cs typeface="Arial"/>
              </a:rPr>
              <a:t>member</a:t>
            </a:r>
            <a:r>
              <a:rPr lang="nb-NO" sz="1600" b="1" dirty="0">
                <a:latin typeface="Arial"/>
                <a:cs typeface="Arial"/>
              </a:rPr>
              <a:t> =</a:t>
            </a:r>
            <a:r>
              <a:rPr lang="nb-NO" sz="1600" dirty="0">
                <a:latin typeface="Arial"/>
                <a:cs typeface="Arial"/>
              </a:rPr>
              <a:t> (</a:t>
            </a:r>
            <a:r>
              <a:rPr lang="nb-NO" sz="1600" dirty="0" err="1">
                <a:latin typeface="Arial"/>
                <a:cs typeface="Arial"/>
              </a:rPr>
              <a:t>loan</a:t>
            </a:r>
            <a:r>
              <a:rPr lang="nb-NO" sz="1600" dirty="0">
                <a:latin typeface="Arial"/>
                <a:cs typeface="Arial"/>
              </a:rPr>
              <a:t> </a:t>
            </a:r>
            <a:r>
              <a:rPr lang="nb-NO" sz="1600" dirty="0" err="1">
                <a:latin typeface="Arial"/>
                <a:cs typeface="Arial"/>
              </a:rPr>
              <a:t>fund</a:t>
            </a:r>
            <a:r>
              <a:rPr lang="nb-NO" sz="1600" dirty="0">
                <a:latin typeface="Arial"/>
                <a:cs typeface="Arial"/>
              </a:rPr>
              <a:t> cash in </a:t>
            </a:r>
            <a:r>
              <a:rPr lang="nb-NO" sz="1600" dirty="0" err="1">
                <a:latin typeface="Arial"/>
                <a:cs typeface="Arial"/>
              </a:rPr>
              <a:t>box</a:t>
            </a:r>
            <a:r>
              <a:rPr lang="nb-NO" sz="1600" dirty="0">
                <a:latin typeface="Arial"/>
                <a:cs typeface="Arial"/>
              </a:rPr>
              <a:t> at bank + bank </a:t>
            </a:r>
            <a:r>
              <a:rPr lang="nb-NO" sz="1600" dirty="0" err="1">
                <a:latin typeface="Arial"/>
                <a:cs typeface="Arial"/>
              </a:rPr>
              <a:t>balance</a:t>
            </a:r>
            <a:r>
              <a:rPr lang="nb-NO" sz="1600" dirty="0">
                <a:latin typeface="Arial"/>
                <a:cs typeface="Arial"/>
              </a:rPr>
              <a:t> + </a:t>
            </a:r>
            <a:r>
              <a:rPr lang="nb-NO" sz="1600" dirty="0" err="1">
                <a:latin typeface="Arial"/>
                <a:cs typeface="Arial"/>
              </a:rPr>
              <a:t>value</a:t>
            </a:r>
            <a:r>
              <a:rPr lang="nb-NO" sz="1600" dirty="0">
                <a:latin typeface="Arial"/>
                <a:cs typeface="Arial"/>
              </a:rPr>
              <a:t> of </a:t>
            </a:r>
            <a:r>
              <a:rPr lang="nb-NO" sz="1600" dirty="0" err="1">
                <a:latin typeface="Arial"/>
                <a:cs typeface="Arial"/>
              </a:rPr>
              <a:t>loans</a:t>
            </a:r>
            <a:r>
              <a:rPr lang="nb-NO" sz="1600" dirty="0">
                <a:latin typeface="Arial"/>
                <a:cs typeface="Arial"/>
              </a:rPr>
              <a:t> </a:t>
            </a:r>
            <a:r>
              <a:rPr lang="nb-NO" sz="1600" dirty="0" err="1">
                <a:latin typeface="Arial"/>
                <a:cs typeface="Arial"/>
              </a:rPr>
              <a:t>outstanding</a:t>
            </a:r>
            <a:r>
              <a:rPr lang="nb-NO" sz="1600" dirty="0">
                <a:latin typeface="Arial"/>
                <a:cs typeface="Arial"/>
              </a:rPr>
              <a:t> + </a:t>
            </a:r>
            <a:r>
              <a:rPr lang="nb-NO" sz="1600" dirty="0" err="1">
                <a:latin typeface="Arial"/>
                <a:cs typeface="Arial"/>
              </a:rPr>
              <a:t>property</a:t>
            </a:r>
            <a:r>
              <a:rPr lang="nb-NO" sz="1600" dirty="0">
                <a:latin typeface="Arial"/>
                <a:cs typeface="Arial"/>
              </a:rPr>
              <a:t> </a:t>
            </a:r>
            <a:r>
              <a:rPr lang="nb-NO" sz="1600" dirty="0" err="1">
                <a:latin typeface="Arial"/>
                <a:cs typeface="Arial"/>
              </a:rPr>
              <a:t>now</a:t>
            </a:r>
            <a:r>
              <a:rPr lang="nb-NO" sz="1600" dirty="0">
                <a:latin typeface="Arial"/>
                <a:cs typeface="Arial"/>
              </a:rPr>
              <a:t> + cash in </a:t>
            </a:r>
            <a:r>
              <a:rPr lang="nb-NO" sz="1600" dirty="0" err="1">
                <a:latin typeface="Arial"/>
                <a:cs typeface="Arial"/>
              </a:rPr>
              <a:t>other</a:t>
            </a:r>
            <a:r>
              <a:rPr lang="nb-NO" sz="1600" dirty="0">
                <a:latin typeface="Arial"/>
                <a:cs typeface="Arial"/>
              </a:rPr>
              <a:t> </a:t>
            </a:r>
            <a:r>
              <a:rPr lang="nb-NO" sz="1600" dirty="0" err="1">
                <a:latin typeface="Arial"/>
                <a:cs typeface="Arial"/>
              </a:rPr>
              <a:t>funds</a:t>
            </a:r>
            <a:r>
              <a:rPr lang="nb-NO" sz="1600" dirty="0">
                <a:latin typeface="Arial"/>
                <a:cs typeface="Arial"/>
              </a:rPr>
              <a:t> + </a:t>
            </a:r>
            <a:r>
              <a:rPr lang="nb-NO" sz="1600" dirty="0" err="1">
                <a:latin typeface="Arial"/>
                <a:cs typeface="Arial"/>
              </a:rPr>
              <a:t>value</a:t>
            </a:r>
            <a:r>
              <a:rPr lang="nb-NO" sz="1600" dirty="0">
                <a:latin typeface="Arial"/>
                <a:cs typeface="Arial"/>
              </a:rPr>
              <a:t> of </a:t>
            </a:r>
            <a:r>
              <a:rPr lang="nb-NO" sz="1600" dirty="0" err="1">
                <a:latin typeface="Arial"/>
                <a:cs typeface="Arial"/>
              </a:rPr>
              <a:t>loans</a:t>
            </a:r>
            <a:r>
              <a:rPr lang="nb-NO" sz="1600" dirty="0">
                <a:latin typeface="Arial"/>
                <a:cs typeface="Arial"/>
              </a:rPr>
              <a:t> </a:t>
            </a:r>
            <a:r>
              <a:rPr lang="nb-NO" sz="1600" dirty="0" err="1">
                <a:latin typeface="Arial"/>
                <a:cs typeface="Arial"/>
              </a:rPr>
              <a:t>past</a:t>
            </a:r>
            <a:r>
              <a:rPr lang="nb-NO" sz="1600" dirty="0">
                <a:latin typeface="Arial"/>
                <a:cs typeface="Arial"/>
              </a:rPr>
              <a:t> due)/</a:t>
            </a:r>
            <a:r>
              <a:rPr lang="nb-NO" sz="1600" dirty="0" err="1">
                <a:latin typeface="Arial"/>
                <a:cs typeface="Arial"/>
              </a:rPr>
              <a:t>active</a:t>
            </a:r>
            <a:r>
              <a:rPr lang="nb-NO" sz="1600" dirty="0">
                <a:latin typeface="Arial"/>
                <a:cs typeface="Arial"/>
              </a:rPr>
              <a:t> </a:t>
            </a:r>
            <a:r>
              <a:rPr lang="nb-NO" sz="1600" dirty="0" err="1">
                <a:latin typeface="Arial"/>
                <a:cs typeface="Arial"/>
              </a:rPr>
              <a:t>members</a:t>
            </a:r>
            <a:r>
              <a:rPr lang="nb-NO" sz="1600" dirty="0">
                <a:latin typeface="Arial"/>
                <a:cs typeface="Arial"/>
              </a:rPr>
              <a:t> at time of </a:t>
            </a:r>
            <a:r>
              <a:rPr lang="nb-NO" sz="1600" dirty="0" err="1">
                <a:latin typeface="Arial"/>
                <a:cs typeface="Arial"/>
              </a:rPr>
              <a:t>visit</a:t>
            </a:r>
            <a:r>
              <a:rPr lang="nb-NO" sz="1600" dirty="0">
                <a:latin typeface="Arial"/>
                <a:cs typeface="Arial"/>
              </a:rPr>
              <a:t> </a:t>
            </a:r>
            <a:endParaRPr lang="en-US" sz="1600" dirty="0">
              <a:latin typeface="Arial"/>
              <a:ea typeface="Verdana"/>
              <a:cs typeface="Arial"/>
            </a:endParaRPr>
          </a:p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Savings to loans outstanding </a:t>
            </a:r>
            <a:r>
              <a:rPr lang="en-US" sz="1600" dirty="0">
                <a:latin typeface="Arial"/>
                <a:cs typeface="Arial"/>
              </a:rPr>
              <a:t>= net value of savings/value of loans outstanding </a:t>
            </a:r>
            <a:endParaRPr lang="en-US" sz="1600" dirty="0">
              <a:latin typeface="Arial"/>
              <a:ea typeface="Verdana"/>
              <a:cs typeface="Arial"/>
            </a:endParaRPr>
          </a:p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Risk </a:t>
            </a:r>
            <a:r>
              <a:rPr lang="en-US" sz="1600" dirty="0">
                <a:latin typeface="Arial"/>
                <a:cs typeface="Arial"/>
              </a:rPr>
              <a:t>=</a:t>
            </a:r>
            <a:r>
              <a:rPr lang="en-US" sz="1600" b="1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</a:rPr>
              <a:t>write off since start of cycle + value of loans past due </a:t>
            </a:r>
            <a:endParaRPr lang="en-US" sz="1600" dirty="0">
              <a:latin typeface="Arial"/>
              <a:ea typeface="Verdana"/>
              <a:cs typeface="Arial"/>
            </a:endParaRPr>
          </a:p>
          <a:p>
            <a:pPr marL="171450" indent="-171450">
              <a:lnSpc>
                <a:spcPct val="129999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/>
                <a:cs typeface="Arial"/>
              </a:rPr>
              <a:t>Members investment </a:t>
            </a:r>
            <a:r>
              <a:rPr lang="en-US" sz="1600" dirty="0">
                <a:latin typeface="Arial"/>
                <a:cs typeface="Arial"/>
              </a:rPr>
              <a:t>= net value of savings + cash in other funds</a:t>
            </a:r>
            <a:endParaRPr lang="en-US" sz="1600" dirty="0">
              <a:latin typeface="Arial"/>
              <a:ea typeface="Verdana"/>
              <a:cs typeface="Arial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A35ACF4-F606-4D30-BFA5-5BA5B596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Savings Groups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5A97ABD-A6BF-40D0-ADC9-3DBD50A9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888" y="1903413"/>
            <a:ext cx="8532812" cy="4498975"/>
          </a:xfrm>
        </p:spPr>
        <p:txBody>
          <a:bodyPr/>
          <a:lstStyle/>
          <a:p>
            <a:pPr marL="175895" indent="-175895"/>
            <a:r>
              <a:rPr lang="en-US" altLang="nb-NO" sz="2000" dirty="0"/>
              <a:t>Voluntary and autonomous</a:t>
            </a:r>
          </a:p>
          <a:p>
            <a:pPr marL="175895" indent="-175895"/>
            <a:r>
              <a:rPr lang="en-US" altLang="nb-NO" sz="2000" dirty="0"/>
              <a:t>Around 20 members</a:t>
            </a:r>
          </a:p>
          <a:p>
            <a:pPr marL="175895" indent="-175895"/>
            <a:r>
              <a:rPr lang="en-US" altLang="nb-NO" sz="2000" dirty="0"/>
              <a:t>Regular meetings</a:t>
            </a:r>
          </a:p>
          <a:p>
            <a:pPr marL="175895" indent="-175895"/>
            <a:r>
              <a:rPr lang="en-US" altLang="nb-NO" sz="2000" dirty="0"/>
              <a:t>Pool savings distribute loans</a:t>
            </a:r>
            <a:endParaRPr lang="en-US" altLang="nb-NO" sz="2000" dirty="0">
              <a:ea typeface="Verdana"/>
              <a:cs typeface="Verdana"/>
            </a:endParaRPr>
          </a:p>
          <a:p>
            <a:pPr marL="175895" indent="-175895"/>
            <a:r>
              <a:rPr lang="en-US" sz="2000" dirty="0">
                <a:ea typeface="Verdana"/>
                <a:cs typeface="Verdana"/>
              </a:rPr>
              <a:t>Very poor</a:t>
            </a:r>
          </a:p>
          <a:p>
            <a:pPr marL="175895" indent="-175895"/>
            <a:r>
              <a:rPr lang="en-US" sz="2000" dirty="0">
                <a:ea typeface="Verdana"/>
                <a:cs typeface="Verdana"/>
              </a:rPr>
              <a:t>Rural areas</a:t>
            </a:r>
          </a:p>
          <a:p>
            <a:pPr marL="175895" indent="-175895"/>
            <a:r>
              <a:rPr lang="en-US" sz="2000" dirty="0">
                <a:ea typeface="Verdana"/>
                <a:cs typeface="Verdana"/>
              </a:rPr>
              <a:t>SG+ Vehicles for complementary services</a:t>
            </a:r>
          </a:p>
          <a:p>
            <a:pPr marL="175895" indent="-175895"/>
            <a:r>
              <a:rPr lang="en-US" sz="2000" dirty="0">
                <a:latin typeface="Verdana"/>
                <a:ea typeface="Verdana"/>
                <a:cs typeface="Verdana"/>
              </a:rPr>
              <a:t>Multidimensional poverty.</a:t>
            </a:r>
            <a:endParaRPr lang="en-US" altLang="nb-NO" sz="2000" dirty="0"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DFF74CC9-0532-45BC-AEF6-0D41ABE3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SGs</a:t>
            </a:r>
            <a:r>
              <a:rPr lang="nb-NO" altLang="nb-NO" b="1"/>
              <a:t>’ </a:t>
            </a:r>
            <a:r>
              <a:rPr lang="nb-NO" altLang="nb-NO" b="1" err="1"/>
              <a:t>performance</a:t>
            </a:r>
            <a:endParaRPr lang="en-US" altLang="en-US" b="1" err="1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94C46AC-467B-40DA-9B0C-26D919DA6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19" y="1884515"/>
            <a:ext cx="7708935" cy="446002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921F665-B270-48BC-98D1-485AAAB36E94}"/>
              </a:ext>
            </a:extLst>
          </p:cNvPr>
          <p:cNvSpPr/>
          <p:nvPr/>
        </p:nvSpPr>
        <p:spPr bwMode="auto">
          <a:xfrm>
            <a:off x="6863938" y="-224393"/>
            <a:ext cx="2280062" cy="140005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Lower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returns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than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expected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.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Need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to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include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time in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cycle</a:t>
            </a:r>
            <a:r>
              <a:rPr kumimoji="0" lang="nb-NO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dimension</a:t>
            </a:r>
            <a:endParaRPr kumimoji="0" lang="nb-NO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5C876BBB-84D9-43E2-8A88-F5C28CA5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err="1"/>
              <a:t>SGs</a:t>
            </a:r>
            <a:r>
              <a:rPr lang="nb-NO" altLang="nb-NO"/>
              <a:t> in </a:t>
            </a:r>
            <a:r>
              <a:rPr lang="nb-NO" altLang="nb-NO" err="1"/>
              <a:t>the</a:t>
            </a:r>
            <a:r>
              <a:rPr lang="nb-NO" altLang="nb-NO"/>
              <a:t> SAVIX database: </a:t>
            </a:r>
            <a:r>
              <a:rPr lang="nb-NO" altLang="nb-NO" b="1" err="1"/>
              <a:t>SGs</a:t>
            </a:r>
            <a:r>
              <a:rPr lang="nb-NO" altLang="nb-NO" b="1"/>
              <a:t>’ </a:t>
            </a:r>
            <a:r>
              <a:rPr lang="nb-NO" altLang="nb-NO" b="1" err="1"/>
              <a:t>performance</a:t>
            </a:r>
            <a:endParaRPr lang="en-US" altLang="en-US" b="1" err="1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09A1F1C-4DC0-46DA-AA59-ECB31C778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73" y="2002063"/>
            <a:ext cx="7565267" cy="4455448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880F0997-37B4-4968-AD5D-E10E2F95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Balance sheet</a:t>
            </a:r>
            <a:r>
              <a:rPr lang="en-US" altLang="en-US" dirty="0">
                <a:ea typeface="Verdana"/>
                <a:cs typeface="Verdana"/>
              </a:rPr>
              <a:t>: Assets</a:t>
            </a:r>
            <a:endParaRPr lang="en-US" altLang="en-US" dirty="0"/>
          </a:p>
        </p:txBody>
      </p:sp>
      <p:sp>
        <p:nvSpPr>
          <p:cNvPr id="24579" name="Marcador de contenido 2">
            <a:extLst>
              <a:ext uri="{FF2B5EF4-FFF2-40B4-BE49-F238E27FC236}">
                <a16:creationId xmlns:a16="http://schemas.microsoft.com/office/drawing/2014/main" id="{72B0BF21-FDFA-49BF-A448-CE4FCACA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>
              <a:ea typeface="Verdana"/>
              <a:cs typeface="Verdana"/>
            </a:endParaRPr>
          </a:p>
          <a:p>
            <a:pPr marL="0" indent="0">
              <a:buNone/>
              <a:defRPr/>
            </a:pPr>
            <a:endParaRPr lang="en-US" altLang="en-US">
              <a:ea typeface="Verdana"/>
              <a:cs typeface="Verdana"/>
            </a:endParaRPr>
          </a:p>
        </p:txBody>
      </p:sp>
      <p:pic>
        <p:nvPicPr>
          <p:cNvPr id="9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C82C36E-99C8-43ED-92C5-5BEB97E22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40" y="1909569"/>
            <a:ext cx="6636935" cy="4181863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63FF01C-77CC-4DFA-98F7-F1043ABA2AD5}"/>
              </a:ext>
            </a:extLst>
          </p:cNvPr>
          <p:cNvSpPr/>
          <p:nvPr/>
        </p:nvSpPr>
        <p:spPr bwMode="auto">
          <a:xfrm>
            <a:off x="6353300" y="486046"/>
            <a:ext cx="2560514" cy="42676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What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is </a:t>
            </a:r>
            <a:r>
              <a:rPr kumimoji="0" lang="nb-NO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this</a:t>
            </a:r>
            <a:r>
              <a:rPr kumimoji="0" lang="nb-NO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?</a:t>
            </a:r>
          </a:p>
        </p:txBody>
      </p:sp>
      <p:sp>
        <p:nvSpPr>
          <p:cNvPr id="2" name="Pil: ned 1">
            <a:extLst>
              <a:ext uri="{FF2B5EF4-FFF2-40B4-BE49-F238E27FC236}">
                <a16:creationId xmlns:a16="http://schemas.microsoft.com/office/drawing/2014/main" id="{A6D55B9C-B0D4-4BD6-8CCF-05F6CD372435}"/>
              </a:ext>
            </a:extLst>
          </p:cNvPr>
          <p:cNvSpPr/>
          <p:nvPr/>
        </p:nvSpPr>
        <p:spPr bwMode="auto">
          <a:xfrm rot="386997">
            <a:off x="7065818" y="1211283"/>
            <a:ext cx="472957" cy="539730"/>
          </a:xfrm>
          <a:prstGeom prst="downArrow">
            <a:avLst>
              <a:gd name="adj1" fmla="val 53385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880F0997-37B4-4968-AD5D-E10E2F95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Balance sheet: Liabilities</a:t>
            </a:r>
            <a:r>
              <a:rPr lang="en-US" altLang="en-US" dirty="0">
                <a:ea typeface="Verdana"/>
                <a:cs typeface="Verdana"/>
              </a:rPr>
              <a:t> &amp; Equity</a:t>
            </a:r>
            <a:endParaRPr lang="en-US" altLang="en-US" dirty="0"/>
          </a:p>
        </p:txBody>
      </p:sp>
      <p:sp>
        <p:nvSpPr>
          <p:cNvPr id="24579" name="Marcador de contenido 2">
            <a:extLst>
              <a:ext uri="{FF2B5EF4-FFF2-40B4-BE49-F238E27FC236}">
                <a16:creationId xmlns:a16="http://schemas.microsoft.com/office/drawing/2014/main" id="{72B0BF21-FDFA-49BF-A448-CE4FCACAA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endParaRPr lang="en-US" altLang="en-US">
              <a:ea typeface="Verdana"/>
              <a:cs typeface="Verdana"/>
            </a:endParaRPr>
          </a:p>
          <a:p>
            <a:pPr marL="0" indent="0">
              <a:buNone/>
              <a:defRPr/>
            </a:pPr>
            <a:endParaRPr lang="en-US" altLang="en-US">
              <a:ea typeface="Verdana"/>
              <a:cs typeface="Verdana"/>
            </a:endParaRPr>
          </a:p>
        </p:txBody>
      </p:sp>
      <p:pic>
        <p:nvPicPr>
          <p:cNvPr id="13" name="Picture 1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985DAA2A-9C09-46EF-97E8-C115EECC7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961" y="2105130"/>
            <a:ext cx="4237891" cy="4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98163"/>
      </p:ext>
    </p:extLst>
  </p:cSld>
  <p:clrMapOvr>
    <a:masterClrMapping/>
  </p:clrMapOvr>
  <p:transition spd="med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B1148A4D-F465-4413-9DAB-FA0786F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Crosstabs </a:t>
            </a:r>
            <a:r>
              <a:rPr lang="en-US" altLang="en-US" b="1"/>
              <a:t>(</a:t>
            </a:r>
            <a:r>
              <a:rPr lang="en-US" altLang="en-US" b="1">
                <a:ea typeface="Verdana"/>
                <a:cs typeface="Verdana"/>
              </a:rPr>
              <a:t>SG plus)</a:t>
            </a:r>
            <a:endParaRPr lang="en-US" altLang="en-US" b="1"/>
          </a:p>
        </p:txBody>
      </p:sp>
      <p:pic>
        <p:nvPicPr>
          <p:cNvPr id="18" name="Picture 1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47B4D15-54EF-4ED1-8BCA-9E8CBBCE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05" y="2502042"/>
            <a:ext cx="6197320" cy="1753436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1CA4026-439D-4146-9AED-3903602100E8}"/>
              </a:ext>
            </a:extLst>
          </p:cNvPr>
          <p:cNvSpPr/>
          <p:nvPr/>
        </p:nvSpPr>
        <p:spPr bwMode="auto">
          <a:xfrm>
            <a:off x="6198919" y="486046"/>
            <a:ext cx="2714895" cy="140213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Provision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of SG+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does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not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seem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to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influence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returns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B1148A4D-F465-4413-9DAB-FA0786F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Crosstabs </a:t>
            </a:r>
            <a:r>
              <a:rPr lang="en-US" altLang="en-US" b="1"/>
              <a:t>(</a:t>
            </a:r>
            <a:r>
              <a:rPr lang="en-US" altLang="en-US" b="1">
                <a:ea typeface="Verdana"/>
                <a:cs typeface="Verdana"/>
              </a:rPr>
              <a:t>SG plus)</a:t>
            </a:r>
            <a:endParaRPr lang="en-US" altLang="en-US" b="1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9543215-4644-473E-A16E-30AD7A7E5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684570"/>
            <a:ext cx="7440803" cy="172750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4E034D4D-D455-43D7-B6EA-E3FF4379E4EF}"/>
              </a:ext>
            </a:extLst>
          </p:cNvPr>
          <p:cNvSpPr/>
          <p:nvPr/>
        </p:nvSpPr>
        <p:spPr bwMode="auto">
          <a:xfrm>
            <a:off x="6103917" y="486046"/>
            <a:ext cx="2809897" cy="17275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Maybe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some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negative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influence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on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savings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patterns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with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SG+  ??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14687"/>
      </p:ext>
    </p:extLst>
  </p:cSld>
  <p:clrMapOvr>
    <a:masterClrMapping/>
  </p:clrMapOvr>
  <p:transition spd="med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B1148A4D-F465-4413-9DAB-FA0786F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Crosstabs </a:t>
            </a:r>
            <a:r>
              <a:rPr lang="en-US" altLang="en-US" b="1"/>
              <a:t>(Group status)</a:t>
            </a: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1B46F6-0933-4379-8911-B83D5AF15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8" y="2443525"/>
            <a:ext cx="8495880" cy="2649214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15598E2-446E-4892-8DBE-D4833EC36FDA}"/>
              </a:ext>
            </a:extLst>
          </p:cNvPr>
          <p:cNvSpPr/>
          <p:nvPr/>
        </p:nvSpPr>
        <p:spPr bwMode="auto">
          <a:xfrm>
            <a:off x="6103917" y="486046"/>
            <a:ext cx="2809897" cy="172750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PRELIMINARY: Long term donor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intervention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seems</a:t>
            </a:r>
            <a:r>
              <a:rPr lang="nb-NO" sz="16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 not to be </a:t>
            </a:r>
            <a:r>
              <a:rPr lang="nb-NO" sz="16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needed</a:t>
            </a:r>
            <a:endParaRPr kumimoji="0" lang="nb-NO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2467"/>
      </p:ext>
    </p:extLst>
  </p:cSld>
  <p:clrMapOvr>
    <a:masterClrMapping/>
  </p:clrMapOvr>
  <p:transition spd="med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2A54D5C4-D42A-41E8-8723-BE2B460C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Current Research Projects </a:t>
            </a:r>
          </a:p>
        </p:txBody>
      </p:sp>
      <p:sp>
        <p:nvSpPr>
          <p:cNvPr id="26627" name="Marcador de contenido 2">
            <a:extLst>
              <a:ext uri="{FF2B5EF4-FFF2-40B4-BE49-F238E27FC236}">
                <a16:creationId xmlns:a16="http://schemas.microsoft.com/office/drawing/2014/main" id="{7F28A930-09B5-4E1D-AB5C-F3CB6EBD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ea typeface="Verdana"/>
                <a:cs typeface="Verdana"/>
              </a:rPr>
              <a:t>Currently the project team at </a:t>
            </a:r>
            <a:r>
              <a:rPr lang="en-US" altLang="en-US" sz="2000" dirty="0" err="1">
                <a:ea typeface="Verdana"/>
                <a:cs typeface="Verdana"/>
              </a:rPr>
              <a:t>UiA</a:t>
            </a:r>
            <a:r>
              <a:rPr lang="en-US" altLang="en-US" sz="2000" dirty="0">
                <a:ea typeface="Verdana"/>
                <a:cs typeface="Verdana"/>
              </a:rPr>
              <a:t>/KU Leuven is processing the SAVIX database and working parallelly on 3 projects based on the SAVIX information:</a:t>
            </a:r>
            <a:endParaRPr lang="en-US" sz="2000" dirty="0">
              <a:ea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sz="2000" dirty="0">
              <a:ea typeface="Verdana"/>
              <a:cs typeface="Verdana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altLang="en-US" sz="2000" dirty="0">
                <a:solidFill>
                  <a:srgbClr val="C00000"/>
                </a:solidFill>
                <a:ea typeface="Verdana"/>
                <a:cs typeface="Verdana"/>
              </a:rPr>
              <a:t>A report with descriptive statistics of the SAVIX meant for practitioners. (Will be presented at EMW in Luxembourg)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C00000"/>
                </a:solidFill>
                <a:ea typeface="Verdana"/>
                <a:cs typeface="Verdana"/>
              </a:rPr>
              <a:t>A research study about the micro and macro determinants of the success of savings groups. (“one million regressions”)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C00000"/>
                </a:solidFill>
                <a:ea typeface="Verdana"/>
                <a:cs typeface="Verdana"/>
              </a:rPr>
              <a:t>A research study about the impact of financial linkages on the performance of SGs. 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endParaRPr lang="en-US" sz="2000" dirty="0">
              <a:ea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ea typeface="Verdana"/>
                <a:cs typeface="Verdana"/>
              </a:rPr>
              <a:t>The SAVIX data was also crossed with the World Bank’s information of World Development Indicators. It is possible to include this and other type of macro-economic indicators in the analysis of the SAVIX savings groups. </a:t>
            </a:r>
          </a:p>
        </p:txBody>
      </p:sp>
    </p:spTree>
    <p:extLst>
      <p:ext uri="{BB962C8B-B14F-4D97-AF65-F5344CB8AC3E}">
        <p14:creationId xmlns:p14="http://schemas.microsoft.com/office/powerpoint/2010/main" val="922603559"/>
      </p:ext>
    </p:extLst>
  </p:cSld>
  <p:clrMapOvr>
    <a:masterClrMapping/>
  </p:clrMapOvr>
  <p:transition spd="med"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2A54D5C4-D42A-41E8-8723-BE2B460CB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few ideas out of many we can carry out based on the SAVIX database</a:t>
            </a:r>
          </a:p>
        </p:txBody>
      </p:sp>
      <p:sp>
        <p:nvSpPr>
          <p:cNvPr id="26627" name="Marcador de contenido 2">
            <a:extLst>
              <a:ext uri="{FF2B5EF4-FFF2-40B4-BE49-F238E27FC236}">
                <a16:creationId xmlns:a16="http://schemas.microsoft.com/office/drawing/2014/main" id="{7F28A930-09B5-4E1D-AB5C-F3CB6EBD6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5895" indent="-175895"/>
            <a:r>
              <a:rPr lang="en-US" altLang="en-US" sz="1800" dirty="0"/>
              <a:t>Gender studies (group level as well as trainer level (name of trainer)</a:t>
            </a:r>
          </a:p>
          <a:p>
            <a:pPr marL="175895" indent="-175895"/>
            <a:r>
              <a:rPr lang="en-US" altLang="en-US" sz="1800" dirty="0"/>
              <a:t>Informal insurance mechanisms (other funds in cash box)</a:t>
            </a:r>
          </a:p>
          <a:p>
            <a:pPr marL="175895" indent="-175895"/>
            <a:r>
              <a:rPr lang="en-US" altLang="en-US" sz="1800" dirty="0"/>
              <a:t>“Coffee clubs or savings banks?”</a:t>
            </a:r>
          </a:p>
          <a:p>
            <a:pPr marL="175895" indent="-175895"/>
            <a:r>
              <a:rPr lang="en-US" altLang="en-US" sz="1800" dirty="0"/>
              <a:t>What influences group dynamics (coming to meetings, drop out etc.)</a:t>
            </a:r>
          </a:p>
          <a:p>
            <a:pPr marL="539432" lvl="1" indent="-175895"/>
            <a:r>
              <a:rPr lang="en-US" altLang="en-US" sz="1800" dirty="0"/>
              <a:t>E.g. study only groups that have changes in membership numbers)</a:t>
            </a:r>
          </a:p>
          <a:p>
            <a:pPr marL="175895" indent="-175895"/>
            <a:r>
              <a:rPr lang="en-US" altLang="en-US" sz="1800" dirty="0"/>
              <a:t>Elite capture (loans to a few)</a:t>
            </a:r>
          </a:p>
          <a:p>
            <a:pPr marL="175895" indent="-175895"/>
            <a:r>
              <a:rPr lang="en-US" altLang="en-US" sz="1800" dirty="0"/>
              <a:t>Influence of providing SG+</a:t>
            </a:r>
          </a:p>
          <a:p>
            <a:pPr marL="175895" indent="-175895"/>
            <a:r>
              <a:rPr lang="en-US" altLang="en-US" sz="1800" dirty="0"/>
              <a:t>Influence of different types of SG+ (business vs social)</a:t>
            </a:r>
          </a:p>
          <a:p>
            <a:pPr marL="175895" indent="-175895"/>
            <a:r>
              <a:rPr lang="en-US" altLang="en-US" sz="1800" dirty="0"/>
              <a:t>Self esteem effects (measured by group names)</a:t>
            </a:r>
          </a:p>
          <a:p>
            <a:pPr marL="175895" indent="-175895"/>
            <a:r>
              <a:rPr lang="en-US" altLang="en-US" sz="1800" dirty="0">
                <a:ea typeface="Verdana"/>
                <a:cs typeface="Verdana"/>
              </a:rPr>
              <a:t>Effects of different delivery mechanisms</a:t>
            </a:r>
          </a:p>
          <a:p>
            <a:pPr marL="175895" indent="-175895"/>
            <a:r>
              <a:rPr lang="en-US" altLang="en-US" sz="1800" dirty="0">
                <a:ea typeface="Verdana"/>
                <a:cs typeface="Verdana"/>
              </a:rPr>
              <a:t>Differences depending on implementing agency / donor</a:t>
            </a:r>
          </a:p>
          <a:p>
            <a:pPr marL="175895" indent="-175895"/>
            <a:r>
              <a:rPr lang="en-US" altLang="en-US" sz="1800" dirty="0">
                <a:ea typeface="Verdana"/>
                <a:cs typeface="Verdana"/>
              </a:rPr>
              <a:t>Contextual factors influencing groups (East vs West Africa </a:t>
            </a:r>
            <a:r>
              <a:rPr lang="en-US" altLang="en-US" sz="1800" dirty="0" err="1">
                <a:ea typeface="Verdana"/>
                <a:cs typeface="Verdana"/>
              </a:rPr>
              <a:t>etc</a:t>
            </a:r>
            <a:r>
              <a:rPr lang="en-US" altLang="en-US" sz="1800" dirty="0">
                <a:ea typeface="Verdana"/>
                <a:cs typeface="Verdana"/>
              </a:rPr>
              <a:t>)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89ABA4D-7DA2-4E84-8500-C79CA62FAAB8}"/>
              </a:ext>
            </a:extLst>
          </p:cNvPr>
          <p:cNvSpPr/>
          <p:nvPr/>
        </p:nvSpPr>
        <p:spPr bwMode="auto">
          <a:xfrm>
            <a:off x="6388925" y="273132"/>
            <a:ext cx="2382385" cy="48728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2000" dirty="0">
                <a:solidFill>
                  <a:srgbClr val="000000"/>
                </a:solidFill>
                <a:latin typeface="Verdana" charset="0"/>
                <a:ea typeface="ＭＳ Ｐゴシック" charset="0"/>
              </a:rPr>
              <a:t>Your </a:t>
            </a:r>
            <a:r>
              <a:rPr lang="nb-NO" sz="2000" dirty="0" err="1">
                <a:solidFill>
                  <a:srgbClr val="000000"/>
                </a:solidFill>
                <a:latin typeface="Verdana" charset="0"/>
                <a:ea typeface="ＭＳ Ｐゴシック" charset="0"/>
              </a:rPr>
              <a:t>ideas</a:t>
            </a:r>
            <a:endParaRPr kumimoji="0" lang="nb-NO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spd="med"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187E74E-D4EA-47CA-AF2D-2AE91C4D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The SAVIX database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4069EDD-04EB-434F-83C7-00629E8F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5895" indent="-175895"/>
            <a:r>
              <a:rPr lang="en-US" altLang="nb-NO" sz="2000" dirty="0"/>
              <a:t>Quarterly information of </a:t>
            </a:r>
            <a:r>
              <a:rPr lang="en-US" sz="2000" dirty="0"/>
              <a:t>over </a:t>
            </a:r>
            <a:r>
              <a:rPr lang="en-US" sz="2000" b="1" dirty="0"/>
              <a:t>5 million members from</a:t>
            </a:r>
            <a:r>
              <a:rPr lang="en-US" sz="2000" dirty="0"/>
              <a:t> </a:t>
            </a:r>
            <a:r>
              <a:rPr lang="en-US" sz="2000" b="1" dirty="0"/>
              <a:t>200000</a:t>
            </a:r>
            <a:r>
              <a:rPr lang="en-US" sz="2000" dirty="0"/>
              <a:t> </a:t>
            </a:r>
            <a:r>
              <a:rPr lang="en-US" sz="2000" b="1" dirty="0"/>
              <a:t>savings groups</a:t>
            </a:r>
            <a:r>
              <a:rPr lang="en-US" sz="2000" dirty="0"/>
              <a:t> over </a:t>
            </a:r>
            <a:r>
              <a:rPr lang="en-US" sz="2000" b="1" dirty="0"/>
              <a:t>several quarters </a:t>
            </a:r>
            <a:r>
              <a:rPr lang="en-US" sz="2000" dirty="0"/>
              <a:t>in </a:t>
            </a:r>
            <a:r>
              <a:rPr lang="en-US" sz="2000" b="1" dirty="0"/>
              <a:t>more than 50</a:t>
            </a:r>
            <a:r>
              <a:rPr lang="en-US" sz="2000" dirty="0"/>
              <a:t> </a:t>
            </a:r>
            <a:r>
              <a:rPr lang="en-US" sz="2000" b="1" dirty="0"/>
              <a:t>countries</a:t>
            </a:r>
            <a:r>
              <a:rPr lang="en-US" sz="2000" dirty="0"/>
              <a:t>. </a:t>
            </a:r>
            <a:endParaRPr lang="en-US" altLang="nb-NO" sz="2000" dirty="0">
              <a:ea typeface="Verdana"/>
              <a:cs typeface="Verdana"/>
            </a:endParaRPr>
          </a:p>
          <a:p>
            <a:pPr marL="175895" indent="-175895"/>
            <a:r>
              <a:rPr lang="en-US" sz="2000" dirty="0">
                <a:ea typeface="Verdana"/>
                <a:cs typeface="Verdana"/>
              </a:rPr>
              <a:t>Based on a reporting system (the SAVIX MIS)</a:t>
            </a:r>
          </a:p>
          <a:p>
            <a:pPr marL="175895" indent="-175895"/>
            <a:r>
              <a:rPr lang="en-US" sz="2000" dirty="0">
                <a:ea typeface="Verdana"/>
                <a:cs typeface="Verdana"/>
              </a:rPr>
              <a:t>1,200 projects worldwide report to SAVIX  </a:t>
            </a:r>
          </a:p>
          <a:p>
            <a:pPr marL="175895" indent="-175895"/>
            <a:r>
              <a:rPr lang="en-US" sz="2000" dirty="0">
                <a:ea typeface="Verdana"/>
                <a:cs typeface="Verdana"/>
              </a:rPr>
              <a:t>Developed by VSL Associates (Hugh Allen ++)</a:t>
            </a:r>
          </a:p>
          <a:p>
            <a:pPr marL="175895" indent="-175895"/>
            <a:r>
              <a:rPr lang="en-US" sz="2000" dirty="0">
                <a:ea typeface="Verdana"/>
                <a:cs typeface="Verdana"/>
              </a:rPr>
              <a:t>Supported by the Bill &amp; Melinda Gates Foundation, CARE, Catholic Relief Services, Oxfam America and Plan International. 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14FE939-812D-49C9-944C-8BA3AE4EA792}"/>
              </a:ext>
            </a:extLst>
          </p:cNvPr>
          <p:cNvSpPr/>
          <p:nvPr/>
        </p:nvSpPr>
        <p:spPr bwMode="auto">
          <a:xfrm>
            <a:off x="3598224" y="5197237"/>
            <a:ext cx="4750130" cy="14959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How </a:t>
            </a:r>
            <a:r>
              <a:rPr kumimoji="0" lang="nb-NO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can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this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be used for </a:t>
            </a:r>
            <a:r>
              <a:rPr kumimoji="0" lang="nb-NO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Academic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Research </a:t>
            </a:r>
            <a:r>
              <a:rPr kumimoji="0" lang="nb-NO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with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practical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 </a:t>
            </a:r>
            <a:r>
              <a:rPr kumimoji="0" lang="nb-NO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relevance</a:t>
            </a:r>
            <a:r>
              <a:rPr kumimoji="0" lang="nb-NO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?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EB9DFA6-43EF-49AD-98B8-C8868617824A}"/>
              </a:ext>
            </a:extLst>
          </p:cNvPr>
          <p:cNvSpPr/>
          <p:nvPr/>
        </p:nvSpPr>
        <p:spPr bwMode="auto">
          <a:xfrm>
            <a:off x="499753" y="5723515"/>
            <a:ext cx="2172195" cy="83127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charset="0"/>
                <a:ea typeface="ＭＳ Ｐゴシック" charset="0"/>
              </a:rPr>
              <a:t>Big data</a:t>
            </a:r>
          </a:p>
        </p:txBody>
      </p:sp>
    </p:spTree>
  </p:cSld>
  <p:clrMapOvr>
    <a:masterClrMapping/>
  </p:clrMapOvr>
  <p:transition spd="med"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187E74E-D4EA-47CA-AF2D-2AE91C4D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2813"/>
            <a:ext cx="8532813" cy="838200"/>
          </a:xfrm>
        </p:spPr>
        <p:txBody>
          <a:bodyPr/>
          <a:lstStyle/>
          <a:p>
            <a:r>
              <a:rPr lang="nb-NO" altLang="nb-NO" dirty="0">
                <a:ea typeface="Verdana"/>
                <a:cs typeface="Verdana"/>
              </a:rPr>
              <a:t>The SAVIX Project at CERSEM </a:t>
            </a:r>
            <a:r>
              <a:rPr lang="nb-NO" altLang="nb-NO" dirty="0" err="1">
                <a:ea typeface="Verdana"/>
                <a:cs typeface="Verdana"/>
              </a:rPr>
              <a:t>UiA</a:t>
            </a:r>
            <a:r>
              <a:rPr lang="nb-NO" altLang="nb-NO" dirty="0">
                <a:ea typeface="Verdana"/>
                <a:cs typeface="Verdana"/>
              </a:rPr>
              <a:t>: </a:t>
            </a:r>
            <a:br>
              <a:rPr lang="nb-NO" altLang="nb-NO" dirty="0">
                <a:ea typeface="Verdana"/>
                <a:cs typeface="Verdana"/>
              </a:rPr>
            </a:br>
            <a:r>
              <a:rPr lang="nb-NO" altLang="nb-NO" dirty="0">
                <a:ea typeface="Verdana"/>
                <a:cs typeface="Verdana"/>
              </a:rPr>
              <a:t>Agreement </a:t>
            </a:r>
            <a:r>
              <a:rPr lang="nb-NO" altLang="nb-NO" dirty="0" err="1">
                <a:ea typeface="Verdana"/>
                <a:cs typeface="Verdana"/>
              </a:rPr>
              <a:t>with</a:t>
            </a:r>
            <a:r>
              <a:rPr lang="nb-NO" altLang="nb-NO" dirty="0">
                <a:ea typeface="Verdana"/>
                <a:cs typeface="Verdana"/>
              </a:rPr>
              <a:t> FAHU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CA1B9E-BF8E-4A8C-909A-8CA528441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5895" indent="-175895"/>
            <a:r>
              <a:rPr lang="en-US" sz="2200" dirty="0">
                <a:ea typeface="Verdana"/>
                <a:cs typeface="Verdana"/>
              </a:rPr>
              <a:t>Centre for Research on Social Enterprises and Microfinance (CERSEM, </a:t>
            </a:r>
            <a:r>
              <a:rPr lang="en-US" sz="2200" u="sng" dirty="0">
                <a:ea typeface="Verdana"/>
                <a:cs typeface="Verdana"/>
                <a:hlinkClick r:id="rId2"/>
              </a:rPr>
              <a:t>https://cersem.uia.no/</a:t>
            </a:r>
            <a:r>
              <a:rPr lang="en-US" sz="2200" u="sng" dirty="0">
                <a:ea typeface="Verdana"/>
                <a:cs typeface="Verdana"/>
              </a:rPr>
              <a:t>)</a:t>
            </a:r>
          </a:p>
          <a:p>
            <a:pPr marL="175895" indent="-175895"/>
            <a:r>
              <a:rPr lang="en-US" sz="2200" dirty="0">
                <a:ea typeface="Verdana"/>
                <a:cs typeface="Verdana"/>
              </a:rPr>
              <a:t>Funding from FAHU and University of Agder/CERSEM </a:t>
            </a:r>
          </a:p>
          <a:p>
            <a:pPr marL="175895" indent="-175895"/>
            <a:r>
              <a:rPr lang="en-US" sz="2200" dirty="0">
                <a:ea typeface="Verdana"/>
                <a:cs typeface="Verdana"/>
              </a:rPr>
              <a:t>From January 2018 to June 2021</a:t>
            </a:r>
          </a:p>
          <a:p>
            <a:pPr marL="175895" indent="-175895"/>
            <a:r>
              <a:rPr lang="en-US" sz="2200" dirty="0">
                <a:ea typeface="Verdana"/>
                <a:cs typeface="Verdana"/>
              </a:rPr>
              <a:t>Database proved workable April 2018</a:t>
            </a:r>
          </a:p>
        </p:txBody>
      </p:sp>
      <p:sp>
        <p:nvSpPr>
          <p:cNvPr id="2" name="Pil: høyre 1">
            <a:extLst>
              <a:ext uri="{FF2B5EF4-FFF2-40B4-BE49-F238E27FC236}">
                <a16:creationId xmlns:a16="http://schemas.microsoft.com/office/drawing/2014/main" id="{00BB4B81-9C65-43B3-BA69-100CB7BF0237}"/>
              </a:ext>
            </a:extLst>
          </p:cNvPr>
          <p:cNvSpPr/>
          <p:nvPr/>
        </p:nvSpPr>
        <p:spPr bwMode="auto">
          <a:xfrm rot="11790493">
            <a:off x="6145212" y="4063339"/>
            <a:ext cx="1579418" cy="58189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28444"/>
      </p:ext>
    </p:extLst>
  </p:cSld>
  <p:clrMapOvr>
    <a:masterClrMapping/>
  </p:clrMapOvr>
  <p:transition spd="med"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187E74E-D4EA-47CA-AF2D-2AE91C4D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ea typeface="Verdana"/>
                <a:cs typeface="Verdana"/>
              </a:rPr>
              <a:t>The SAVIX Project at CERSEM: </a:t>
            </a:r>
            <a:r>
              <a:rPr lang="nb-NO" altLang="nb-NO" b="1" dirty="0" err="1">
                <a:ea typeface="Verdana"/>
                <a:cs typeface="Verdana"/>
              </a:rPr>
              <a:t>objectives</a:t>
            </a:r>
            <a:endParaRPr lang="nb-NO" altLang="nb-NO" b="1" dirty="0">
              <a:ea typeface="Verdana"/>
              <a:cs typeface="Verdana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1F7C6-4E6D-44AB-9548-F682D787D8FE}"/>
              </a:ext>
            </a:extLst>
          </p:cNvPr>
          <p:cNvSpPr>
            <a:spLocks noGrp="1"/>
          </p:cNvSpPr>
          <p:nvPr/>
        </p:nvSpPr>
        <p:spPr bwMode="auto">
          <a:xfrm>
            <a:off x="419615" y="1880244"/>
            <a:ext cx="8532813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539750" indent="-1841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893763" indent="-17462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254125" indent="-1762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611313" indent="-177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0685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57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29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0113" indent="-1778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>
                <a:ea typeface="Verdana"/>
                <a:cs typeface="Verdana"/>
              </a:rPr>
              <a:t>In the interest of both practitioners and academics, the project seeks to provide research findings to answer the general question of “</a:t>
            </a:r>
            <a:r>
              <a:rPr lang="en-US" sz="2000" i="1" dirty="0">
                <a:ea typeface="Verdana"/>
                <a:cs typeface="Verdana"/>
              </a:rPr>
              <a:t>How can development actors contribute to poverty alleviation in a cost-effective way through the use of savings groups?</a:t>
            </a:r>
            <a:r>
              <a:rPr lang="en-US" sz="2000" dirty="0">
                <a:ea typeface="Verdana"/>
                <a:cs typeface="Verdana"/>
              </a:rPr>
              <a:t>”:</a:t>
            </a:r>
            <a:endParaRPr lang="en-US" sz="1800" dirty="0">
              <a:solidFill>
                <a:srgbClr val="C00000"/>
              </a:solidFill>
              <a:ea typeface="Verdana"/>
              <a:cs typeface="Verdana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ea typeface="Verdana"/>
              <a:cs typeface="Verdana"/>
            </a:endParaRPr>
          </a:p>
          <a:p>
            <a:pPr marL="457200" indent="-457200"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Verdana"/>
                <a:cs typeface="Verdana"/>
              </a:rPr>
              <a:t>What are the group-level characteristics that enhance better group performance?</a:t>
            </a:r>
          </a:p>
          <a:p>
            <a:pPr marL="457200" indent="-457200"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Verdana"/>
                <a:cs typeface="Verdana"/>
              </a:rPr>
              <a:t>What type of delivery/implementation mechanisms facilitate better group performance including group survival?</a:t>
            </a:r>
          </a:p>
          <a:p>
            <a:pPr marL="457200" indent="-457200">
              <a:buAutoNum type="arabicPeriod"/>
            </a:pPr>
            <a:r>
              <a:rPr lang="en-US" sz="1800" dirty="0">
                <a:solidFill>
                  <a:srgbClr val="000000"/>
                </a:solidFill>
                <a:ea typeface="Verdana"/>
                <a:cs typeface="Verdana"/>
              </a:rPr>
              <a:t>How is the macro-economic environment influencing the possible success of savings groups?</a:t>
            </a:r>
          </a:p>
          <a:p>
            <a:pPr marL="175895" indent="-175895"/>
            <a:endParaRPr lang="en-US" sz="2000" dirty="0">
              <a:ea typeface="Verdana"/>
              <a:cs typeface="Verdana"/>
            </a:endParaRPr>
          </a:p>
          <a:p>
            <a:pPr marL="175895" indent="-175895"/>
            <a:endParaRPr lang="en-US" sz="2000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5466888"/>
      </p:ext>
    </p:extLst>
  </p:cSld>
  <p:clrMapOvr>
    <a:masterClrMapping/>
  </p:clrMapOvr>
  <p:transition spd="med"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187E74E-D4EA-47CA-AF2D-2AE91C4D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ea typeface="Verdana"/>
                <a:cs typeface="Verdana"/>
              </a:rPr>
              <a:t>The SAVIX Project at CERSEM: </a:t>
            </a:r>
            <a:r>
              <a:rPr lang="nb-NO" altLang="nb-NO" b="1" dirty="0">
                <a:ea typeface="Verdana"/>
                <a:cs typeface="Verdana"/>
              </a:rPr>
              <a:t>team </a:t>
            </a:r>
            <a:r>
              <a:rPr lang="nb-NO" altLang="nb-NO" b="1" dirty="0" err="1">
                <a:ea typeface="Verdana"/>
                <a:cs typeface="Verdana"/>
              </a:rPr>
              <a:t>members</a:t>
            </a:r>
            <a:endParaRPr lang="nb-NO" altLang="nb-NO" b="1" dirty="0">
              <a:ea typeface="Verdana"/>
              <a:cs typeface="Verdana"/>
            </a:endParaRPr>
          </a:p>
        </p:txBody>
      </p:sp>
      <p:pic>
        <p:nvPicPr>
          <p:cNvPr id="10" name="Picture 10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EE7774AF-92BE-4EED-B042-B97B2C44C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949" y="2127422"/>
            <a:ext cx="8588975" cy="40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72934"/>
      </p:ext>
    </p:extLst>
  </p:cSld>
  <p:clrMapOvr>
    <a:masterClrMapping/>
  </p:clrMapOvr>
  <p:transition spd="med"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187E74E-D4EA-47CA-AF2D-2AE91C4D7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The SAVIX database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74069EDD-04EB-434F-83C7-00629E8FB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5895" indent="-175895"/>
            <a:r>
              <a:rPr lang="en-US" altLang="nb-NO" sz="2000"/>
              <a:t>The SAVIX is an unbalanced panel dataset that contains quarterly information</a:t>
            </a:r>
            <a:r>
              <a:rPr lang="en-US" altLang="nb-NO" sz="2000">
                <a:ea typeface="Verdana"/>
                <a:cs typeface="Verdana"/>
              </a:rPr>
              <a:t> from 2010-Q1 to 2017-Q4</a:t>
            </a:r>
            <a:r>
              <a:rPr lang="en-US" sz="2000">
                <a:ea typeface="Verdana"/>
                <a:cs typeface="Verdana"/>
              </a:rPr>
              <a:t>. </a:t>
            </a:r>
            <a:endParaRPr lang="en-US" altLang="nb-NO" sz="2000">
              <a:ea typeface="Verdana"/>
              <a:cs typeface="Verdan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335A88-EFE9-45F8-A2A8-AF21E0F56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76" y="2901305"/>
            <a:ext cx="7824915" cy="364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3336"/>
      </p:ext>
    </p:extLst>
  </p:cSld>
  <p:clrMapOvr>
    <a:masterClrMapping/>
  </p:clrMapOvr>
  <p:transition spd="med"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6E42D7-43EC-4229-854C-B62818D6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9" y="1779407"/>
            <a:ext cx="7171425" cy="5175430"/>
          </a:xfrm>
          <a:prstGeom prst="rect">
            <a:avLst/>
          </a:prstGeom>
        </p:spPr>
      </p:pic>
      <p:sp>
        <p:nvSpPr>
          <p:cNvPr id="11266" name="Título 1">
            <a:extLst>
              <a:ext uri="{FF2B5EF4-FFF2-40B4-BE49-F238E27FC236}">
                <a16:creationId xmlns:a16="http://schemas.microsoft.com/office/drawing/2014/main" id="{0B457E68-566B-4091-A7F4-BA41547A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/>
              <a:t>SGs in the SAVIX database: </a:t>
            </a:r>
            <a:r>
              <a:rPr lang="nb-NO" altLang="nb-NO" b="1"/>
              <a:t>countries and regions</a:t>
            </a:r>
            <a:endParaRPr lang="en-US" altLang="en-US" b="1"/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E66C917-253B-4E73-8EE6-7A9DCFC7F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28" y="4147932"/>
            <a:ext cx="4849482" cy="2616551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ACA0606-B626-42D5-A07B-96FB60EAF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19" y="1779407"/>
            <a:ext cx="7171425" cy="5175430"/>
          </a:xfrm>
          <a:prstGeom prst="rect">
            <a:avLst/>
          </a:prstGeom>
        </p:spPr>
      </p:pic>
      <p:sp>
        <p:nvSpPr>
          <p:cNvPr id="12290" name="Título 1">
            <a:extLst>
              <a:ext uri="{FF2B5EF4-FFF2-40B4-BE49-F238E27FC236}">
                <a16:creationId xmlns:a16="http://schemas.microsoft.com/office/drawing/2014/main" id="{EFCF08C3-49EA-4591-9F72-166181E9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SGs</a:t>
            </a:r>
            <a:r>
              <a:rPr lang="nb-NO" altLang="nb-NO" dirty="0"/>
              <a:t> in </a:t>
            </a:r>
            <a:r>
              <a:rPr lang="nb-NO" altLang="nb-NO" dirty="0" err="1"/>
              <a:t>the</a:t>
            </a:r>
            <a:r>
              <a:rPr lang="nb-NO" altLang="nb-NO" dirty="0"/>
              <a:t> SAVIX database: </a:t>
            </a:r>
            <a:r>
              <a:rPr lang="nb-NO" altLang="nb-NO" b="1" dirty="0"/>
              <a:t>Urban and rural</a:t>
            </a:r>
            <a:endParaRPr lang="en-US" altLang="en-US" b="1" dirty="0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3B5E4C2-E112-4DBE-B86F-F7C3529AB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550" y="4483228"/>
            <a:ext cx="4497238" cy="2003469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</p:sld>
</file>

<file path=ppt/theme/theme1.xml><?xml version="1.0" encoding="utf-8"?>
<a:theme xmlns:a="http://schemas.openxmlformats.org/drawingml/2006/main" name="UIA-presentasjon">
  <a:themeElements>
    <a:clrScheme name="UIA-presentasjon 1">
      <a:dk1>
        <a:srgbClr val="000000"/>
      </a:dk1>
      <a:lt1>
        <a:srgbClr val="FFFFFF"/>
      </a:lt1>
      <a:dk2>
        <a:srgbClr val="00759A"/>
      </a:dk2>
      <a:lt2>
        <a:srgbClr val="727A7F"/>
      </a:lt2>
      <a:accent1>
        <a:srgbClr val="8AB0C6"/>
      </a:accent1>
      <a:accent2>
        <a:srgbClr val="91785B"/>
      </a:accent2>
      <a:accent3>
        <a:srgbClr val="FFFFFF"/>
      </a:accent3>
      <a:accent4>
        <a:srgbClr val="000000"/>
      </a:accent4>
      <a:accent5>
        <a:srgbClr val="C4D4DF"/>
      </a:accent5>
      <a:accent6>
        <a:srgbClr val="836C52"/>
      </a:accent6>
      <a:hlink>
        <a:srgbClr val="EC7A08"/>
      </a:hlink>
      <a:folHlink>
        <a:srgbClr val="C60C30"/>
      </a:folHlink>
    </a:clrScheme>
    <a:fontScheme name="UIA-presentasj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UIA-presentasjon 1">
        <a:dk1>
          <a:srgbClr val="000000"/>
        </a:dk1>
        <a:lt1>
          <a:srgbClr val="FFFFFF"/>
        </a:lt1>
        <a:dk2>
          <a:srgbClr val="00759A"/>
        </a:dk2>
        <a:lt2>
          <a:srgbClr val="727A7F"/>
        </a:lt2>
        <a:accent1>
          <a:srgbClr val="8AB0C6"/>
        </a:accent1>
        <a:accent2>
          <a:srgbClr val="91785B"/>
        </a:accent2>
        <a:accent3>
          <a:srgbClr val="FFFFFF"/>
        </a:accent3>
        <a:accent4>
          <a:srgbClr val="000000"/>
        </a:accent4>
        <a:accent5>
          <a:srgbClr val="C4D4DF"/>
        </a:accent5>
        <a:accent6>
          <a:srgbClr val="836C52"/>
        </a:accent6>
        <a:hlink>
          <a:srgbClr val="EC7A08"/>
        </a:hlink>
        <a:folHlink>
          <a:srgbClr val="C6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759A"/>
      </a:dk2>
      <a:lt2>
        <a:srgbClr val="727A7F"/>
      </a:lt2>
      <a:accent1>
        <a:srgbClr val="8AB0C6"/>
      </a:accent1>
      <a:accent2>
        <a:srgbClr val="91785B"/>
      </a:accent2>
      <a:accent3>
        <a:srgbClr val="FFFFFF"/>
      </a:accent3>
      <a:accent4>
        <a:srgbClr val="000000"/>
      </a:accent4>
      <a:accent5>
        <a:srgbClr val="C4D4DF"/>
      </a:accent5>
      <a:accent6>
        <a:srgbClr val="836C52"/>
      </a:accent6>
      <a:hlink>
        <a:srgbClr val="EC7A08"/>
      </a:hlink>
      <a:folHlink>
        <a:srgbClr val="C60C30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759A"/>
        </a:dk2>
        <a:lt2>
          <a:srgbClr val="727A7F"/>
        </a:lt2>
        <a:accent1>
          <a:srgbClr val="8AB0C6"/>
        </a:accent1>
        <a:accent2>
          <a:srgbClr val="91785B"/>
        </a:accent2>
        <a:accent3>
          <a:srgbClr val="FFFFFF"/>
        </a:accent3>
        <a:accent4>
          <a:srgbClr val="000000"/>
        </a:accent4>
        <a:accent5>
          <a:srgbClr val="C4D4DF"/>
        </a:accent5>
        <a:accent6>
          <a:srgbClr val="836C52"/>
        </a:accent6>
        <a:hlink>
          <a:srgbClr val="EC7A08"/>
        </a:hlink>
        <a:folHlink>
          <a:srgbClr val="C60C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759A"/>
    </a:dk2>
    <a:lt2>
      <a:srgbClr val="727A7F"/>
    </a:lt2>
    <a:accent1>
      <a:srgbClr val="00759A"/>
    </a:accent1>
    <a:accent2>
      <a:srgbClr val="91785B"/>
    </a:accent2>
    <a:accent3>
      <a:srgbClr val="FFFFFF"/>
    </a:accent3>
    <a:accent4>
      <a:srgbClr val="000000"/>
    </a:accent4>
    <a:accent5>
      <a:srgbClr val="AABDCA"/>
    </a:accent5>
    <a:accent6>
      <a:srgbClr val="836C52"/>
    </a:accent6>
    <a:hlink>
      <a:srgbClr val="EC7A08"/>
    </a:hlink>
    <a:folHlink>
      <a:srgbClr val="C60C3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759A"/>
    </a:dk2>
    <a:lt2>
      <a:srgbClr val="727A7F"/>
    </a:lt2>
    <a:accent1>
      <a:srgbClr val="00759A"/>
    </a:accent1>
    <a:accent2>
      <a:srgbClr val="91785B"/>
    </a:accent2>
    <a:accent3>
      <a:srgbClr val="FFFFFF"/>
    </a:accent3>
    <a:accent4>
      <a:srgbClr val="000000"/>
    </a:accent4>
    <a:accent5>
      <a:srgbClr val="AABDCA"/>
    </a:accent5>
    <a:accent6>
      <a:srgbClr val="836C52"/>
    </a:accent6>
    <a:hlink>
      <a:srgbClr val="EC7A08"/>
    </a:hlink>
    <a:folHlink>
      <a:srgbClr val="C60C3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636</Words>
  <Application>Microsoft Office PowerPoint</Application>
  <PresentationFormat>Skjermfremvisning (4:3)</PresentationFormat>
  <Paragraphs>92</Paragraphs>
  <Slides>28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28</vt:i4>
      </vt:variant>
    </vt:vector>
  </HeadingPairs>
  <TitlesOfParts>
    <vt:vector size="35" baseType="lpstr">
      <vt:lpstr>MS PGothic</vt:lpstr>
      <vt:lpstr>MS PGothic</vt:lpstr>
      <vt:lpstr>Arial</vt:lpstr>
      <vt:lpstr>Tahoma</vt:lpstr>
      <vt:lpstr>Verdana</vt:lpstr>
      <vt:lpstr>UIA-presentasjon</vt:lpstr>
      <vt:lpstr>Blank Presentation</vt:lpstr>
      <vt:lpstr>Savings Groups and the SAVIX database</vt:lpstr>
      <vt:lpstr>Savings Groups</vt:lpstr>
      <vt:lpstr>The SAVIX database</vt:lpstr>
      <vt:lpstr>The SAVIX Project at CERSEM UiA:  Agreement with FAHU</vt:lpstr>
      <vt:lpstr>The SAVIX Project at CERSEM: objectives</vt:lpstr>
      <vt:lpstr>The SAVIX Project at CERSEM: team members</vt:lpstr>
      <vt:lpstr>The SAVIX database</vt:lpstr>
      <vt:lpstr>SGs in the SAVIX database: countries and regions</vt:lpstr>
      <vt:lpstr>SGs in the SAVIX database: Urban and rural</vt:lpstr>
      <vt:lpstr>SGs in the SAVIX database: donors</vt:lpstr>
      <vt:lpstr>SGs in the SAVIX database: agencies</vt:lpstr>
      <vt:lpstr>SGs in the SAVIX database: SGs+</vt:lpstr>
      <vt:lpstr>SGs in the SAVIX database: group formation</vt:lpstr>
      <vt:lpstr>SGs in the SAVIX database: group status</vt:lpstr>
      <vt:lpstr>SGs in the SAVIX database: Financial Linkages</vt:lpstr>
      <vt:lpstr>SGs in the SAVIX database: members </vt:lpstr>
      <vt:lpstr>SGs in the SAVIX database: members</vt:lpstr>
      <vt:lpstr>SGs in the SAVIX database: gender of members</vt:lpstr>
      <vt:lpstr>Financial Performance Indicators: </vt:lpstr>
      <vt:lpstr>SGs in the SAVIX database: SGs’ performance</vt:lpstr>
      <vt:lpstr>SGs in the SAVIX database: SGs’ performance</vt:lpstr>
      <vt:lpstr>Balance sheet: Assets</vt:lpstr>
      <vt:lpstr>Balance sheet: Liabilities &amp; Equity</vt:lpstr>
      <vt:lpstr>Crosstabs (SG plus)</vt:lpstr>
      <vt:lpstr>Crosstabs (SG plus)</vt:lpstr>
      <vt:lpstr>Crosstabs (Group status)</vt:lpstr>
      <vt:lpstr>Current Research Projects </vt:lpstr>
      <vt:lpstr>A few ideas out of many we can carry out based on the SAVIX database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Marit Berg</dc:creator>
  <cp:lastModifiedBy>Roy Mersland</cp:lastModifiedBy>
  <cp:revision>28</cp:revision>
  <dcterms:modified xsi:type="dcterms:W3CDTF">2018-06-06T12:48:37Z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. by">
    <vt:lpwstr>addpoint.no</vt:lpwstr>
  </property>
</Properties>
</file>