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312" r:id="rId2"/>
    <p:sldId id="314" r:id="rId3"/>
    <p:sldId id="31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B8CCA6"/>
    <a:srgbClr val="FAC498"/>
    <a:srgbClr val="851A31"/>
    <a:srgbClr val="800000"/>
    <a:srgbClr val="660033"/>
    <a:srgbClr val="792D2B"/>
    <a:srgbClr val="FFC1D6"/>
    <a:srgbClr val="6EB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>
      <p:cViewPr varScale="1">
        <p:scale>
          <a:sx n="80" d="100"/>
          <a:sy n="80" d="100"/>
        </p:scale>
        <p:origin x="48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D045E-5BF3-423A-AC1D-5673D516DACD}" type="datetimeFigureOut">
              <a:rPr lang="en-NZ" smtClean="0"/>
              <a:t>4/08/2022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407A8-1EDF-4066-BD44-F5F668C8B53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8824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3447A-AE83-407E-A8DE-D298EE5001CD}" type="datetime1">
              <a:rPr lang="en-NZ" smtClean="0"/>
              <a:t>4/08/2022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05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68306-3B82-4FA6-838F-D4D0359AC5B5}" type="datetime1">
              <a:rPr lang="en-NZ" smtClean="0"/>
              <a:t>4/08/2022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10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3AD0-228D-424E-AB54-6FFBFB4CAB02}" type="datetime1">
              <a:rPr lang="en-NZ" smtClean="0"/>
              <a:t>4/08/2022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252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EB4E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167EA-44B3-4C2D-B470-5E65B6018063}" type="datetime1">
              <a:rPr lang="en-NZ" smtClean="0"/>
              <a:t>4/08/2022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65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660F-226F-42D0-BB95-FC0C755D96B4}" type="datetime1">
              <a:rPr lang="en-NZ" smtClean="0"/>
              <a:t>4/08/2022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17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6045-DFC1-4321-A6DF-2A166253C729}" type="datetime1">
              <a:rPr lang="en-NZ" smtClean="0"/>
              <a:t>4/08/2022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901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9074-D0C0-477C-93D4-83C207BD2674}" type="datetime1">
              <a:rPr lang="en-NZ" smtClean="0"/>
              <a:t>4/08/2022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9789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418-05CE-4A71-8158-198E3DA67CCD}" type="datetime1">
              <a:rPr lang="en-NZ" smtClean="0"/>
              <a:t>4/08/2022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828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AE7C-704A-4489-8476-4D7567043563}" type="datetime1">
              <a:rPr lang="en-NZ" smtClean="0"/>
              <a:t>4/08/2022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631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6564-929D-40FB-9EDF-270798AAD362}" type="datetime1">
              <a:rPr lang="en-NZ" smtClean="0"/>
              <a:t>4/08/2022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741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67-0908-4431-AE37-FE0E1538FE5D}" type="datetime1">
              <a:rPr lang="en-NZ" smtClean="0"/>
              <a:t>4/08/2022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234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F75E-6696-413F-A4A1-B5F1352EBDE6}" type="datetime1">
              <a:rPr lang="en-NZ" smtClean="0"/>
              <a:t>4/08/2022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714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audio" Target="../media/media9.mp3"/><Relationship Id="rId26" Type="http://schemas.openxmlformats.org/officeDocument/2006/relationships/image" Target="../media/image2.png"/><Relationship Id="rId3" Type="http://schemas.microsoft.com/office/2007/relationships/media" Target="../media/media2.mp3"/><Relationship Id="rId21" Type="http://schemas.microsoft.com/office/2007/relationships/media" Target="../media/media11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microsoft.com/office/2007/relationships/media" Target="../media/media9.mp3"/><Relationship Id="rId25" Type="http://schemas.openxmlformats.org/officeDocument/2006/relationships/slideLayout" Target="../slideLayouts/slideLayout5.xml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20" Type="http://schemas.openxmlformats.org/officeDocument/2006/relationships/audio" Target="../media/media10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24" Type="http://schemas.openxmlformats.org/officeDocument/2006/relationships/audio" Target="../media/media12.mp3"/><Relationship Id="rId5" Type="http://schemas.microsoft.com/office/2007/relationships/media" Target="../media/media3.mp3"/><Relationship Id="rId15" Type="http://schemas.microsoft.com/office/2007/relationships/media" Target="../media/media8.mp3"/><Relationship Id="rId23" Type="http://schemas.microsoft.com/office/2007/relationships/media" Target="../media/media12.mp3"/><Relationship Id="rId10" Type="http://schemas.openxmlformats.org/officeDocument/2006/relationships/audio" Target="../media/media5.mp3"/><Relationship Id="rId19" Type="http://schemas.microsoft.com/office/2007/relationships/media" Target="../media/media10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audio" Target="../media/media11.mp3"/><Relationship Id="rId27" Type="http://schemas.openxmlformats.org/officeDocument/2006/relationships/hyperlink" Target="https://dnathan.com/gaman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audio" Target="../media/media9.mp3"/><Relationship Id="rId26" Type="http://schemas.openxmlformats.org/officeDocument/2006/relationships/image" Target="../media/image2.png"/><Relationship Id="rId3" Type="http://schemas.microsoft.com/office/2007/relationships/media" Target="../media/media2.mp3"/><Relationship Id="rId21" Type="http://schemas.microsoft.com/office/2007/relationships/media" Target="../media/media11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microsoft.com/office/2007/relationships/media" Target="../media/media9.mp3"/><Relationship Id="rId25" Type="http://schemas.openxmlformats.org/officeDocument/2006/relationships/slideLayout" Target="../slideLayouts/slideLayout5.xml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20" Type="http://schemas.openxmlformats.org/officeDocument/2006/relationships/audio" Target="../media/media10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24" Type="http://schemas.openxmlformats.org/officeDocument/2006/relationships/audio" Target="../media/media12.mp3"/><Relationship Id="rId5" Type="http://schemas.microsoft.com/office/2007/relationships/media" Target="../media/media3.mp3"/><Relationship Id="rId15" Type="http://schemas.microsoft.com/office/2007/relationships/media" Target="../media/media8.mp3"/><Relationship Id="rId23" Type="http://schemas.microsoft.com/office/2007/relationships/media" Target="../media/media12.mp3"/><Relationship Id="rId10" Type="http://schemas.openxmlformats.org/officeDocument/2006/relationships/audio" Target="../media/media5.mp3"/><Relationship Id="rId19" Type="http://schemas.microsoft.com/office/2007/relationships/media" Target="../media/media10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audio" Target="../media/media11.mp3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>
                <a:solidFill>
                  <a:srgbClr val="800000"/>
                </a:solidFill>
              </a:rPr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>
                <a:solidFill>
                  <a:srgbClr val="C00000"/>
                </a:solidFill>
              </a:rPr>
              <a:t>1</a:t>
            </a:fld>
            <a:endParaRPr lang="en-NZ" dirty="0">
              <a:solidFill>
                <a:srgbClr val="C0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0162" y="0"/>
            <a:ext cx="12192000" cy="1340768"/>
          </a:xfrm>
          <a:prstGeom prst="flowChartDocument">
            <a:avLst/>
          </a:prstGeom>
          <a:solidFill>
            <a:srgbClr val="851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680" y="224924"/>
            <a:ext cx="1023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5"/>
                </a:solidFill>
              </a:rPr>
              <a:t>Gamilaraay Pronunciation Practice: ng, </a:t>
            </a:r>
            <a:r>
              <a:rPr lang="en-NZ" sz="3600" b="1" dirty="0" err="1">
                <a:solidFill>
                  <a:schemeClr val="accent5"/>
                </a:solidFill>
              </a:rPr>
              <a:t>nh</a:t>
            </a:r>
            <a:endParaRPr lang="en-NZ" sz="3600" b="1" dirty="0">
              <a:solidFill>
                <a:schemeClr val="accent5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C209F7-C0E1-796A-07B3-691DE67895C7}"/>
              </a:ext>
            </a:extLst>
          </p:cNvPr>
          <p:cNvSpPr txBox="1"/>
          <p:nvPr/>
        </p:nvSpPr>
        <p:spPr>
          <a:xfrm>
            <a:off x="1847528" y="1526184"/>
            <a:ext cx="8928992" cy="33855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NZ" sz="2800" dirty="0"/>
              <a:t>Can you hear the difference between the sounds ng and </a:t>
            </a:r>
            <a:r>
              <a:rPr lang="en-NZ" sz="2800" dirty="0" err="1"/>
              <a:t>nh</a:t>
            </a:r>
            <a:r>
              <a:rPr lang="en-NZ" sz="2800" dirty="0"/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  <a:p>
            <a:pPr marL="514350" indent="-514350">
              <a:buFont typeface="+mj-lt"/>
              <a:buAutoNum type="arabicPeriod"/>
            </a:pPr>
            <a:r>
              <a:rPr lang="en-NZ" sz="2000" dirty="0"/>
              <a:t>Click on the speaker symbol to play a word which starts with </a:t>
            </a:r>
            <a:r>
              <a:rPr lang="en-NZ" sz="2000" dirty="0" err="1"/>
              <a:t>nh</a:t>
            </a:r>
            <a:r>
              <a:rPr lang="en-NZ" sz="2000" dirty="0"/>
              <a:t> or ng. 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000" dirty="0"/>
              <a:t>Write the sound you hear.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000" dirty="0"/>
              <a:t>Then move to the next page and click on them again to see the answers.</a:t>
            </a:r>
            <a:endParaRPr lang="en-NZ" sz="20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n-NZ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NZ" sz="2800" dirty="0">
                <a:solidFill>
                  <a:schemeClr val="accent5">
                    <a:lumMod val="50000"/>
                  </a:schemeClr>
                </a:solidFill>
              </a:rPr>
              <a:t>Please note that these recordings may include the voices of people who have passed away. </a:t>
            </a:r>
          </a:p>
          <a:p>
            <a:pPr algn="ctr"/>
            <a:endParaRPr lang="en-NZ" sz="1400" dirty="0"/>
          </a:p>
        </p:txBody>
      </p:sp>
      <p:pic>
        <p:nvPicPr>
          <p:cNvPr id="24" name="Picture 23" descr="LogoRGB.png">
            <a:extLst>
              <a:ext uri="{FF2B5EF4-FFF2-40B4-BE49-F238E27FC236}">
                <a16:creationId xmlns:a16="http://schemas.microsoft.com/office/drawing/2014/main" id="{5B228390-EE8D-AEE8-87FB-CA95E80DF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10" y="4921251"/>
            <a:ext cx="20986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817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>
                <a:solidFill>
                  <a:srgbClr val="800000"/>
                </a:solidFill>
              </a:rPr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>
                <a:solidFill>
                  <a:srgbClr val="C00000"/>
                </a:solidFill>
              </a:rPr>
              <a:t>2</a:t>
            </a:fld>
            <a:endParaRPr lang="en-NZ" dirty="0">
              <a:solidFill>
                <a:srgbClr val="C0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0162" y="0"/>
            <a:ext cx="12192000" cy="1340768"/>
          </a:xfrm>
          <a:prstGeom prst="flowChartDocument">
            <a:avLst/>
          </a:prstGeom>
          <a:solidFill>
            <a:srgbClr val="851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680" y="224924"/>
            <a:ext cx="1023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5"/>
                </a:solidFill>
              </a:rPr>
              <a:t>Pronunciation: Does the word start with ng or </a:t>
            </a:r>
            <a:r>
              <a:rPr lang="en-NZ" sz="3600" b="1" dirty="0" err="1">
                <a:solidFill>
                  <a:schemeClr val="accent5"/>
                </a:solidFill>
              </a:rPr>
              <a:t>nh</a:t>
            </a:r>
            <a:r>
              <a:rPr lang="en-NZ" sz="3600" b="1" dirty="0">
                <a:solidFill>
                  <a:schemeClr val="accent5"/>
                </a:solidFill>
              </a:rPr>
              <a:t>?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DCD7D422-9C4E-6B4A-B804-672FEE114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853394"/>
              </p:ext>
            </p:extLst>
          </p:nvPr>
        </p:nvGraphicFramePr>
        <p:xfrm>
          <a:off x="1703512" y="1876630"/>
          <a:ext cx="8784976" cy="4175042"/>
        </p:xfrm>
        <a:graphic>
          <a:graphicData uri="http://schemas.openxmlformats.org/drawingml/2006/table">
            <a:tbl>
              <a:tblPr bandRow="1">
                <a:tableStyleId>{327F97BB-C833-4FB7-BDE5-3F7075034690}</a:tableStyleId>
              </a:tblPr>
              <a:tblGrid>
                <a:gridCol w="672436">
                  <a:extLst>
                    <a:ext uri="{9D8B030D-6E8A-4147-A177-3AD203B41FA5}">
                      <a16:colId xmlns:a16="http://schemas.microsoft.com/office/drawing/2014/main" val="1587195089"/>
                    </a:ext>
                  </a:extLst>
                </a:gridCol>
                <a:gridCol w="3544352">
                  <a:extLst>
                    <a:ext uri="{9D8B030D-6E8A-4147-A177-3AD203B41FA5}">
                      <a16:colId xmlns:a16="http://schemas.microsoft.com/office/drawing/2014/main" val="1971268167"/>
                    </a:ext>
                  </a:extLst>
                </a:gridCol>
                <a:gridCol w="702798">
                  <a:extLst>
                    <a:ext uri="{9D8B030D-6E8A-4147-A177-3AD203B41FA5}">
                      <a16:colId xmlns:a16="http://schemas.microsoft.com/office/drawing/2014/main" val="1570568894"/>
                    </a:ext>
                  </a:extLst>
                </a:gridCol>
                <a:gridCol w="3865390">
                  <a:extLst>
                    <a:ext uri="{9D8B030D-6E8A-4147-A177-3AD203B41FA5}">
                      <a16:colId xmlns:a16="http://schemas.microsoft.com/office/drawing/2014/main" val="2279182695"/>
                    </a:ext>
                  </a:extLst>
                </a:gridCol>
              </a:tblGrid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	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9315462"/>
                  </a:ext>
                </a:extLst>
              </a:tr>
              <a:tr h="73353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9639097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1519788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103521"/>
                  </a:ext>
                </a:extLst>
              </a:tr>
              <a:tr h="71130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6182985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2629531"/>
                  </a:ext>
                </a:extLst>
              </a:tr>
            </a:tbl>
          </a:graphicData>
        </a:graphic>
      </p:graphicFrame>
      <p:pic>
        <p:nvPicPr>
          <p:cNvPr id="5" name="nhirrin">
            <a:hlinkClick r:id="" action="ppaction://media"/>
            <a:extLst>
              <a:ext uri="{FF2B5EF4-FFF2-40B4-BE49-F238E27FC236}">
                <a16:creationId xmlns:a16="http://schemas.microsoft.com/office/drawing/2014/main" id="{D04DA429-4D84-7828-4E9B-8234A6F6B2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706599" y="1906250"/>
            <a:ext cx="487363" cy="487363"/>
          </a:xfrm>
          <a:prstGeom prst="rect">
            <a:avLst/>
          </a:prstGeom>
        </p:spPr>
      </p:pic>
      <p:pic>
        <p:nvPicPr>
          <p:cNvPr id="15" name="ngarri">
            <a:hlinkClick r:id="" action="ppaction://media"/>
            <a:extLst>
              <a:ext uri="{FF2B5EF4-FFF2-40B4-BE49-F238E27FC236}">
                <a16:creationId xmlns:a16="http://schemas.microsoft.com/office/drawing/2014/main" id="{C8B8ECDD-272F-3604-04CF-12327617F87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694468" y="2597461"/>
            <a:ext cx="487363" cy="487363"/>
          </a:xfrm>
          <a:prstGeom prst="rect">
            <a:avLst/>
          </a:prstGeom>
        </p:spPr>
      </p:pic>
      <p:pic>
        <p:nvPicPr>
          <p:cNvPr id="18" name="ngarrala">
            <a:hlinkClick r:id="" action="ppaction://media"/>
            <a:extLst>
              <a:ext uri="{FF2B5EF4-FFF2-40B4-BE49-F238E27FC236}">
                <a16:creationId xmlns:a16="http://schemas.microsoft.com/office/drawing/2014/main" id="{431775E8-1AFF-983D-2D65-045B9322A9C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673870" y="4011384"/>
            <a:ext cx="487363" cy="487363"/>
          </a:xfrm>
          <a:prstGeom prst="rect">
            <a:avLst/>
          </a:prstGeom>
        </p:spPr>
      </p:pic>
      <p:pic>
        <p:nvPicPr>
          <p:cNvPr id="19" name="Nharribaraay">
            <a:hlinkClick r:id="" action="ppaction://media"/>
            <a:extLst>
              <a:ext uri="{FF2B5EF4-FFF2-40B4-BE49-F238E27FC236}">
                <a16:creationId xmlns:a16="http://schemas.microsoft.com/office/drawing/2014/main" id="{D8672DBC-A97E-9E3E-C828-E81D6D335D13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669820" y="5425307"/>
            <a:ext cx="487363" cy="487363"/>
          </a:xfrm>
          <a:prstGeom prst="rect">
            <a:avLst/>
          </a:prstGeom>
        </p:spPr>
      </p:pic>
      <p:pic>
        <p:nvPicPr>
          <p:cNvPr id="20" name="nhiibi">
            <a:hlinkClick r:id="" action="ppaction://media"/>
            <a:extLst>
              <a:ext uri="{FF2B5EF4-FFF2-40B4-BE49-F238E27FC236}">
                <a16:creationId xmlns:a16="http://schemas.microsoft.com/office/drawing/2014/main" id="{F06F747A-5911-8963-916D-89B1562DB0C6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706598" y="3361196"/>
            <a:ext cx="487363" cy="487363"/>
          </a:xfrm>
          <a:prstGeom prst="rect">
            <a:avLst/>
          </a:prstGeom>
        </p:spPr>
      </p:pic>
      <p:pic>
        <p:nvPicPr>
          <p:cNvPr id="21" name="ngama">
            <a:hlinkClick r:id="" action="ppaction://media"/>
            <a:extLst>
              <a:ext uri="{FF2B5EF4-FFF2-40B4-BE49-F238E27FC236}">
                <a16:creationId xmlns:a16="http://schemas.microsoft.com/office/drawing/2014/main" id="{5CF51914-C283-2D81-C5DD-62624E8C1BEE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036694" y="1949857"/>
            <a:ext cx="487363" cy="487363"/>
          </a:xfrm>
          <a:prstGeom prst="rect">
            <a:avLst/>
          </a:prstGeom>
        </p:spPr>
      </p:pic>
      <p:pic>
        <p:nvPicPr>
          <p:cNvPr id="22" name="Ngamaay">
            <a:hlinkClick r:id="" action="ppaction://media"/>
            <a:extLst>
              <a:ext uri="{FF2B5EF4-FFF2-40B4-BE49-F238E27FC236}">
                <a16:creationId xmlns:a16="http://schemas.microsoft.com/office/drawing/2014/main" id="{2C84F8ED-E401-0D41-583D-B4B094047455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027458" y="2638446"/>
            <a:ext cx="487363" cy="487363"/>
          </a:xfrm>
          <a:prstGeom prst="rect">
            <a:avLst/>
          </a:prstGeom>
        </p:spPr>
      </p:pic>
      <p:pic>
        <p:nvPicPr>
          <p:cNvPr id="23" name="nhayampan">
            <a:hlinkClick r:id="" action="ppaction://media"/>
            <a:extLst>
              <a:ext uri="{FF2B5EF4-FFF2-40B4-BE49-F238E27FC236}">
                <a16:creationId xmlns:a16="http://schemas.microsoft.com/office/drawing/2014/main" id="{25853D0F-A7BF-EA9C-66E8-0669C850989D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036694" y="3371403"/>
            <a:ext cx="487363" cy="487363"/>
          </a:xfrm>
          <a:prstGeom prst="rect">
            <a:avLst/>
          </a:prstGeom>
        </p:spPr>
      </p:pic>
      <p:pic>
        <p:nvPicPr>
          <p:cNvPr id="27" name="ngaarr">
            <a:hlinkClick r:id="" action="ppaction://media"/>
            <a:extLst>
              <a:ext uri="{FF2B5EF4-FFF2-40B4-BE49-F238E27FC236}">
                <a16:creationId xmlns:a16="http://schemas.microsoft.com/office/drawing/2014/main" id="{B4B8E8C7-806B-39E3-1DC2-14D0A1DEDB25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669821" y="4737518"/>
            <a:ext cx="487363" cy="487363"/>
          </a:xfrm>
          <a:prstGeom prst="rect">
            <a:avLst/>
          </a:prstGeom>
        </p:spPr>
      </p:pic>
      <p:pic>
        <p:nvPicPr>
          <p:cNvPr id="28" name="nhuunma-li">
            <a:hlinkClick r:id="" action="ppaction://media"/>
            <a:extLst>
              <a:ext uri="{FF2B5EF4-FFF2-40B4-BE49-F238E27FC236}">
                <a16:creationId xmlns:a16="http://schemas.microsoft.com/office/drawing/2014/main" id="{CEB4F61F-457C-21B3-7231-9D6C2ACA630A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039649" y="4718172"/>
            <a:ext cx="487363" cy="487363"/>
          </a:xfrm>
          <a:prstGeom prst="rect">
            <a:avLst/>
          </a:prstGeom>
        </p:spPr>
      </p:pic>
      <p:pic>
        <p:nvPicPr>
          <p:cNvPr id="29" name="ngaru-gi">
            <a:hlinkClick r:id="" action="ppaction://media"/>
            <a:extLst>
              <a:ext uri="{FF2B5EF4-FFF2-40B4-BE49-F238E27FC236}">
                <a16:creationId xmlns:a16="http://schemas.microsoft.com/office/drawing/2014/main" id="{3FB4FED3-FE23-0F19-AEE4-0FB4F55623A0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039649" y="5434135"/>
            <a:ext cx="487363" cy="487363"/>
          </a:xfrm>
          <a:prstGeom prst="rect">
            <a:avLst/>
          </a:prstGeom>
        </p:spPr>
      </p:pic>
      <p:pic>
        <p:nvPicPr>
          <p:cNvPr id="30" name="ngaandi">
            <a:hlinkClick r:id="" action="ppaction://media"/>
            <a:extLst>
              <a:ext uri="{FF2B5EF4-FFF2-40B4-BE49-F238E27FC236}">
                <a16:creationId xmlns:a16="http://schemas.microsoft.com/office/drawing/2014/main" id="{9F0D9767-6320-B606-A4AF-217A2FE12D05}"/>
              </a:ext>
            </a:extLst>
          </p:cNvPr>
          <p:cNvPicPr>
            <a:picLocks noChangeAspect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7039648" y="4044280"/>
            <a:ext cx="487363" cy="4873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DC209F7-C0E1-796A-07B3-691DE67895C7}"/>
              </a:ext>
            </a:extLst>
          </p:cNvPr>
          <p:cNvSpPr txBox="1"/>
          <p:nvPr/>
        </p:nvSpPr>
        <p:spPr>
          <a:xfrm>
            <a:off x="1951088" y="142741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1400" dirty="0"/>
              <a:t>Audio from: </a:t>
            </a:r>
            <a:r>
              <a:rPr lang="en-US" sz="1400" b="0" i="0" dirty="0">
                <a:solidFill>
                  <a:srgbClr val="FFFFFF"/>
                </a:solidFill>
                <a:effectLst/>
              </a:rPr>
              <a:t>Gamilaraay, Yuwaalaraay and Yuwaalayaay Dictionary Online </a:t>
            </a:r>
            <a:r>
              <a:rPr lang="en-NZ" sz="1400" dirty="0">
                <a:solidFill>
                  <a:schemeClr val="accent5">
                    <a:lumMod val="50000"/>
                  </a:schemeClr>
                </a:solidFill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https://dnathan.com/gaman</a:t>
            </a:r>
            <a:endParaRPr lang="en-NZ" sz="14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n-NZ" sz="1400" dirty="0"/>
          </a:p>
        </p:txBody>
      </p:sp>
    </p:spTree>
    <p:extLst>
      <p:ext uri="{BB962C8B-B14F-4D97-AF65-F5344CB8AC3E}">
        <p14:creationId xmlns:p14="http://schemas.microsoft.com/office/powerpoint/2010/main" val="413549123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vol="8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>
                <a:solidFill>
                  <a:srgbClr val="800000"/>
                </a:solidFill>
              </a:rPr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>
                <a:solidFill>
                  <a:srgbClr val="C00000"/>
                </a:solidFill>
              </a:rPr>
              <a:t>3</a:t>
            </a:fld>
            <a:endParaRPr lang="en-NZ" dirty="0">
              <a:solidFill>
                <a:srgbClr val="C0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0162" y="0"/>
            <a:ext cx="12192000" cy="1340768"/>
          </a:xfrm>
          <a:prstGeom prst="flowChartDocument">
            <a:avLst/>
          </a:prstGeom>
          <a:solidFill>
            <a:srgbClr val="851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681" y="22492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5"/>
                </a:solidFill>
              </a:rPr>
              <a:t>Pronunciation: Answers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DCD7D422-9C4E-6B4A-B804-672FEE114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968497"/>
              </p:ext>
            </p:extLst>
          </p:nvPr>
        </p:nvGraphicFramePr>
        <p:xfrm>
          <a:off x="1569658" y="1735271"/>
          <a:ext cx="9073008" cy="4124059"/>
        </p:xfrm>
        <a:graphic>
          <a:graphicData uri="http://schemas.openxmlformats.org/drawingml/2006/table">
            <a:tbl>
              <a:tblPr bandRow="1">
                <a:tableStyleId>{327F97BB-C833-4FB7-BDE5-3F7075034690}</a:tableStyleId>
              </a:tblPr>
              <a:tblGrid>
                <a:gridCol w="688972">
                  <a:extLst>
                    <a:ext uri="{9D8B030D-6E8A-4147-A177-3AD203B41FA5}">
                      <a16:colId xmlns:a16="http://schemas.microsoft.com/office/drawing/2014/main" val="1587195089"/>
                    </a:ext>
                  </a:extLst>
                </a:gridCol>
                <a:gridCol w="3631508">
                  <a:extLst>
                    <a:ext uri="{9D8B030D-6E8A-4147-A177-3AD203B41FA5}">
                      <a16:colId xmlns:a16="http://schemas.microsoft.com/office/drawing/2014/main" val="197126816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570568894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279182695"/>
                    </a:ext>
                  </a:extLst>
                </a:gridCol>
              </a:tblGrid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9315462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</a:t>
                      </a:r>
                      <a:endParaRPr lang="en-NZ" sz="2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9639097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</a:t>
                      </a:r>
                      <a:endParaRPr lang="en-NZ" sz="18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1519788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103521"/>
                  </a:ext>
                </a:extLst>
              </a:tr>
              <a:tr h="71130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6182985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2629531"/>
                  </a:ext>
                </a:extLst>
              </a:tr>
            </a:tbl>
          </a:graphicData>
        </a:graphic>
      </p:graphicFrame>
      <p:pic>
        <p:nvPicPr>
          <p:cNvPr id="5" name="nhirrin">
            <a:hlinkClick r:id="" action="ppaction://media"/>
            <a:extLst>
              <a:ext uri="{FF2B5EF4-FFF2-40B4-BE49-F238E27FC236}">
                <a16:creationId xmlns:a16="http://schemas.microsoft.com/office/drawing/2014/main" id="{D04DA429-4D84-7828-4E9B-8234A6F6B2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53495" y="1842927"/>
            <a:ext cx="487363" cy="487363"/>
          </a:xfrm>
          <a:prstGeom prst="rect">
            <a:avLst/>
          </a:prstGeom>
        </p:spPr>
      </p:pic>
      <p:pic>
        <p:nvPicPr>
          <p:cNvPr id="15" name="ngarri">
            <a:hlinkClick r:id="" action="ppaction://media"/>
            <a:extLst>
              <a:ext uri="{FF2B5EF4-FFF2-40B4-BE49-F238E27FC236}">
                <a16:creationId xmlns:a16="http://schemas.microsoft.com/office/drawing/2014/main" id="{C8B8ECDD-272F-3604-04CF-12327617F87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53495" y="2541870"/>
            <a:ext cx="487363" cy="487363"/>
          </a:xfrm>
          <a:prstGeom prst="rect">
            <a:avLst/>
          </a:prstGeom>
        </p:spPr>
      </p:pic>
      <p:pic>
        <p:nvPicPr>
          <p:cNvPr id="18" name="ngarrala">
            <a:hlinkClick r:id="" action="ppaction://media"/>
            <a:extLst>
              <a:ext uri="{FF2B5EF4-FFF2-40B4-BE49-F238E27FC236}">
                <a16:creationId xmlns:a16="http://schemas.microsoft.com/office/drawing/2014/main" id="{431775E8-1AFF-983D-2D65-045B9322A9C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70414" y="3878997"/>
            <a:ext cx="487363" cy="487363"/>
          </a:xfrm>
          <a:prstGeom prst="rect">
            <a:avLst/>
          </a:prstGeom>
        </p:spPr>
      </p:pic>
      <p:pic>
        <p:nvPicPr>
          <p:cNvPr id="19" name="Nharribaraay">
            <a:hlinkClick r:id="" action="ppaction://media"/>
            <a:extLst>
              <a:ext uri="{FF2B5EF4-FFF2-40B4-BE49-F238E27FC236}">
                <a16:creationId xmlns:a16="http://schemas.microsoft.com/office/drawing/2014/main" id="{D8672DBC-A97E-9E3E-C828-E81D6D335D13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53493" y="5237055"/>
            <a:ext cx="487363" cy="487363"/>
          </a:xfrm>
          <a:prstGeom prst="rect">
            <a:avLst/>
          </a:prstGeom>
        </p:spPr>
      </p:pic>
      <p:pic>
        <p:nvPicPr>
          <p:cNvPr id="20" name="nhiibi">
            <a:hlinkClick r:id="" action="ppaction://media"/>
            <a:extLst>
              <a:ext uri="{FF2B5EF4-FFF2-40B4-BE49-F238E27FC236}">
                <a16:creationId xmlns:a16="http://schemas.microsoft.com/office/drawing/2014/main" id="{F06F747A-5911-8963-916D-89B1562DB0C6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53494" y="3240813"/>
            <a:ext cx="487363" cy="487363"/>
          </a:xfrm>
          <a:prstGeom prst="rect">
            <a:avLst/>
          </a:prstGeom>
        </p:spPr>
      </p:pic>
      <p:pic>
        <p:nvPicPr>
          <p:cNvPr id="21" name="ngama">
            <a:hlinkClick r:id="" action="ppaction://media"/>
            <a:extLst>
              <a:ext uri="{FF2B5EF4-FFF2-40B4-BE49-F238E27FC236}">
                <a16:creationId xmlns:a16="http://schemas.microsoft.com/office/drawing/2014/main" id="{5CF51914-C283-2D81-C5DD-62624E8C1BEE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835726" y="1813589"/>
            <a:ext cx="487363" cy="487363"/>
          </a:xfrm>
          <a:prstGeom prst="rect">
            <a:avLst/>
          </a:prstGeom>
        </p:spPr>
      </p:pic>
      <p:pic>
        <p:nvPicPr>
          <p:cNvPr id="22" name="Ngamaay">
            <a:hlinkClick r:id="" action="ppaction://media"/>
            <a:extLst>
              <a:ext uri="{FF2B5EF4-FFF2-40B4-BE49-F238E27FC236}">
                <a16:creationId xmlns:a16="http://schemas.microsoft.com/office/drawing/2014/main" id="{2C84F8ED-E401-0D41-583D-B4B094047455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835725" y="2541870"/>
            <a:ext cx="487363" cy="487363"/>
          </a:xfrm>
          <a:prstGeom prst="rect">
            <a:avLst/>
          </a:prstGeom>
        </p:spPr>
      </p:pic>
      <p:pic>
        <p:nvPicPr>
          <p:cNvPr id="23" name="nhayampan">
            <a:hlinkClick r:id="" action="ppaction://media"/>
            <a:extLst>
              <a:ext uri="{FF2B5EF4-FFF2-40B4-BE49-F238E27FC236}">
                <a16:creationId xmlns:a16="http://schemas.microsoft.com/office/drawing/2014/main" id="{25853D0F-A7BF-EA9C-66E8-0669C850989D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835725" y="3240813"/>
            <a:ext cx="487363" cy="487363"/>
          </a:xfrm>
          <a:prstGeom prst="rect">
            <a:avLst/>
          </a:prstGeom>
        </p:spPr>
      </p:pic>
      <p:pic>
        <p:nvPicPr>
          <p:cNvPr id="2" name="ngaarr">
            <a:hlinkClick r:id="" action="ppaction://media"/>
            <a:extLst>
              <a:ext uri="{FF2B5EF4-FFF2-40B4-BE49-F238E27FC236}">
                <a16:creationId xmlns:a16="http://schemas.microsoft.com/office/drawing/2014/main" id="{D798DCAD-6811-76B4-1164-086518FE232A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2453494" y="4571047"/>
            <a:ext cx="487363" cy="48736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F58E29D-3F74-013F-C38C-8354EBA23D18}"/>
              </a:ext>
            </a:extLst>
          </p:cNvPr>
          <p:cNvSpPr txBox="1"/>
          <p:nvPr/>
        </p:nvSpPr>
        <p:spPr>
          <a:xfrm>
            <a:off x="5519936" y="19888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CE92B0-5D1D-01FF-091C-070E4ECFB70C}"/>
              </a:ext>
            </a:extLst>
          </p:cNvPr>
          <p:cNvSpPr txBox="1"/>
          <p:nvPr/>
        </p:nvSpPr>
        <p:spPr>
          <a:xfrm>
            <a:off x="3135591" y="1855775"/>
            <a:ext cx="2259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nhirrin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side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D75197-105B-02D2-83AA-255DFBE15FAD}"/>
              </a:ext>
            </a:extLst>
          </p:cNvPr>
          <p:cNvSpPr txBox="1"/>
          <p:nvPr/>
        </p:nvSpPr>
        <p:spPr>
          <a:xfrm>
            <a:off x="3160229" y="2484583"/>
            <a:ext cx="2966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ngaarri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there, over there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A46A72-0E54-8F79-CAB1-CB22CA5E3C9C}"/>
              </a:ext>
            </a:extLst>
          </p:cNvPr>
          <p:cNvSpPr txBox="1"/>
          <p:nvPr/>
        </p:nvSpPr>
        <p:spPr>
          <a:xfrm>
            <a:off x="3217693" y="4547444"/>
            <a:ext cx="1713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ngaarr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hard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879F4B-9E75-D9D8-337C-32A47489D341}"/>
              </a:ext>
            </a:extLst>
          </p:cNvPr>
          <p:cNvSpPr txBox="1"/>
          <p:nvPr/>
        </p:nvSpPr>
        <p:spPr>
          <a:xfrm>
            <a:off x="3207099" y="3853884"/>
            <a:ext cx="257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ngarrala</a:t>
            </a:r>
            <a:r>
              <a:rPr lang="en-NZ" dirty="0">
                <a:solidFill>
                  <a:schemeClr val="bg1"/>
                </a:solidFill>
              </a:rPr>
              <a:t> large locust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75FBE9-DDB3-B637-6D49-E2C648EEACC7}"/>
              </a:ext>
            </a:extLst>
          </p:cNvPr>
          <p:cNvSpPr txBox="1"/>
          <p:nvPr/>
        </p:nvSpPr>
        <p:spPr>
          <a:xfrm>
            <a:off x="3160229" y="5235212"/>
            <a:ext cx="257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Nharibaraay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Narrabri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D499FD-4458-40E8-3039-ADE5C21F95E8}"/>
              </a:ext>
            </a:extLst>
          </p:cNvPr>
          <p:cNvSpPr txBox="1"/>
          <p:nvPr/>
        </p:nvSpPr>
        <p:spPr>
          <a:xfrm>
            <a:off x="3200821" y="3189929"/>
            <a:ext cx="257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nhiibi</a:t>
            </a:r>
            <a:r>
              <a:rPr lang="en-NZ" dirty="0">
                <a:solidFill>
                  <a:schemeClr val="bg1"/>
                </a:solidFill>
              </a:rPr>
              <a:t> grey snake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B4B6B-344B-C63C-1939-325C7F45BF6D}"/>
              </a:ext>
            </a:extLst>
          </p:cNvPr>
          <p:cNvSpPr txBox="1"/>
          <p:nvPr/>
        </p:nvSpPr>
        <p:spPr>
          <a:xfrm>
            <a:off x="7492398" y="1842002"/>
            <a:ext cx="2514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ngama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father’s sister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2276DF1-A67C-E1B5-638D-EB6F78E602A4}"/>
              </a:ext>
            </a:extLst>
          </p:cNvPr>
          <p:cNvSpPr txBox="1"/>
          <p:nvPr/>
        </p:nvSpPr>
        <p:spPr>
          <a:xfrm>
            <a:off x="7480413" y="2473430"/>
            <a:ext cx="2831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Ngamaay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 err="1">
                <a:solidFill>
                  <a:schemeClr val="bg1"/>
                </a:solidFill>
              </a:rPr>
              <a:t>Namoi</a:t>
            </a:r>
            <a:r>
              <a:rPr lang="en-NZ" dirty="0">
                <a:solidFill>
                  <a:schemeClr val="bg1"/>
                </a:solidFill>
              </a:rPr>
              <a:t> River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DE63BB6-E766-88B7-B9D8-D48D0104EB0A}"/>
              </a:ext>
            </a:extLst>
          </p:cNvPr>
          <p:cNvSpPr txBox="1"/>
          <p:nvPr/>
        </p:nvSpPr>
        <p:spPr>
          <a:xfrm>
            <a:off x="7480413" y="3189929"/>
            <a:ext cx="2514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nhayamban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iron pan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74DAD5E-351B-BB52-4B58-0C3416368EED}"/>
              </a:ext>
            </a:extLst>
          </p:cNvPr>
          <p:cNvSpPr txBox="1"/>
          <p:nvPr/>
        </p:nvSpPr>
        <p:spPr>
          <a:xfrm>
            <a:off x="7492398" y="4534594"/>
            <a:ext cx="2943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nhuunma</a:t>
            </a:r>
            <a:r>
              <a:rPr lang="en-NZ" sz="2400" dirty="0">
                <a:solidFill>
                  <a:schemeClr val="bg1"/>
                </a:solidFill>
              </a:rPr>
              <a:t>-li </a:t>
            </a:r>
            <a:r>
              <a:rPr lang="en-NZ" dirty="0">
                <a:solidFill>
                  <a:schemeClr val="bg1"/>
                </a:solidFill>
              </a:rPr>
              <a:t>milk (a cow)</a:t>
            </a:r>
          </a:p>
        </p:txBody>
      </p:sp>
      <p:pic>
        <p:nvPicPr>
          <p:cNvPr id="32" name="nhuunma-li">
            <a:hlinkClick r:id="" action="ppaction://media"/>
            <a:extLst>
              <a:ext uri="{FF2B5EF4-FFF2-40B4-BE49-F238E27FC236}">
                <a16:creationId xmlns:a16="http://schemas.microsoft.com/office/drawing/2014/main" id="{2EB47443-A0E7-E308-60D2-688D8BFC73B1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798078" y="4534594"/>
            <a:ext cx="487363" cy="48736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258E6FE7-551C-11C8-9596-5701CAAEAE5D}"/>
              </a:ext>
            </a:extLst>
          </p:cNvPr>
          <p:cNvSpPr txBox="1"/>
          <p:nvPr/>
        </p:nvSpPr>
        <p:spPr>
          <a:xfrm>
            <a:off x="7553246" y="5240586"/>
            <a:ext cx="2943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ngarru-gi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drink</a:t>
            </a:r>
          </a:p>
        </p:txBody>
      </p:sp>
      <p:pic>
        <p:nvPicPr>
          <p:cNvPr id="34" name="ngaru-gi">
            <a:hlinkClick r:id="" action="ppaction://media"/>
            <a:extLst>
              <a:ext uri="{FF2B5EF4-FFF2-40B4-BE49-F238E27FC236}">
                <a16:creationId xmlns:a16="http://schemas.microsoft.com/office/drawing/2014/main" id="{1DF91BD4-FB83-394F-BA68-010913583B41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848320" y="5262875"/>
            <a:ext cx="487363" cy="487363"/>
          </a:xfrm>
          <a:prstGeom prst="rect">
            <a:avLst/>
          </a:prstGeom>
        </p:spPr>
      </p:pic>
      <p:pic>
        <p:nvPicPr>
          <p:cNvPr id="35" name="ngaandi">
            <a:hlinkClick r:id="" action="ppaction://media"/>
            <a:extLst>
              <a:ext uri="{FF2B5EF4-FFF2-40B4-BE49-F238E27FC236}">
                <a16:creationId xmlns:a16="http://schemas.microsoft.com/office/drawing/2014/main" id="{68428407-02DA-14F5-6B2F-D7BFDE07CB23}"/>
              </a:ext>
            </a:extLst>
          </p:cNvPr>
          <p:cNvPicPr>
            <a:picLocks noChangeAspect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26"/>
          <a:stretch>
            <a:fillRect/>
          </a:stretch>
        </p:blipFill>
        <p:spPr>
          <a:xfrm>
            <a:off x="6835725" y="3878997"/>
            <a:ext cx="487363" cy="487363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E94C1A5A-EE85-C15C-3732-7063D2E60E57}"/>
              </a:ext>
            </a:extLst>
          </p:cNvPr>
          <p:cNvSpPr txBox="1"/>
          <p:nvPr/>
        </p:nvSpPr>
        <p:spPr>
          <a:xfrm>
            <a:off x="7505969" y="3853884"/>
            <a:ext cx="2514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ngaandi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who?</a:t>
            </a:r>
          </a:p>
        </p:txBody>
      </p:sp>
    </p:spTree>
    <p:extLst>
      <p:ext uri="{BB962C8B-B14F-4D97-AF65-F5344CB8AC3E}">
        <p14:creationId xmlns:p14="http://schemas.microsoft.com/office/powerpoint/2010/main" val="399272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>
                <p:cTn id="5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>
                <p:cTn id="5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5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5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6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"/>
                </p:tgtEl>
              </p:cMediaNode>
            </p:audio>
          </p:childTnLst>
        </p:cTn>
      </p:par>
    </p:tnLst>
    <p:bldLst>
      <p:bldP spid="6" grpId="0"/>
      <p:bldP spid="12" grpId="0"/>
      <p:bldP spid="13" grpId="0"/>
      <p:bldP spid="14" grpId="0"/>
      <p:bldP spid="16" grpId="0"/>
      <p:bldP spid="27" grpId="0"/>
      <p:bldP spid="28" grpId="0"/>
      <p:bldP spid="29" grpId="0"/>
      <p:bldP spid="30" grpId="0"/>
      <p:bldP spid="31" grpId="0"/>
      <p:bldP spid="33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3688</TotalTime>
  <Words>195</Words>
  <Application>Microsoft Office PowerPoint</Application>
  <PresentationFormat>Widescreen</PresentationFormat>
  <Paragraphs>58</Paragraphs>
  <Slides>3</Slides>
  <Notes>0</Notes>
  <HiddenSlides>0</HiddenSlides>
  <MMClips>24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</dc:creator>
  <cp:lastModifiedBy>Hilary Smith</cp:lastModifiedBy>
  <cp:revision>279</cp:revision>
  <dcterms:created xsi:type="dcterms:W3CDTF">2019-08-18T10:04:47Z</dcterms:created>
  <dcterms:modified xsi:type="dcterms:W3CDTF">2022-08-04T00:59:14Z</dcterms:modified>
</cp:coreProperties>
</file>