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312" r:id="rId2"/>
    <p:sldId id="331" r:id="rId3"/>
    <p:sldId id="33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A794BE"/>
    <a:srgbClr val="73BED3"/>
    <a:srgbClr val="990033"/>
    <a:srgbClr val="B8CCA6"/>
    <a:srgbClr val="FAC498"/>
    <a:srgbClr val="851A31"/>
    <a:srgbClr val="660033"/>
    <a:srgbClr val="792D2B"/>
    <a:srgbClr val="FFC1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13" autoAdjust="0"/>
    <p:restoredTop sz="94660"/>
  </p:normalViewPr>
  <p:slideViewPr>
    <p:cSldViewPr>
      <p:cViewPr varScale="1">
        <p:scale>
          <a:sx n="79" d="100"/>
          <a:sy n="79" d="100"/>
        </p:scale>
        <p:origin x="77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34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D045E-5BF3-423A-AC1D-5673D516DACD}" type="datetimeFigureOut">
              <a:rPr lang="en-NZ" smtClean="0"/>
              <a:t>12/08/2022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407A8-1EDF-4066-BD44-F5F668C8B53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8824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3447A-AE83-407E-A8DE-D298EE5001CD}" type="datetime1">
              <a:rPr lang="en-NZ" smtClean="0"/>
              <a:t>12/08/2022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805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68306-3B82-4FA6-838F-D4D0359AC5B5}" type="datetime1">
              <a:rPr lang="en-NZ" smtClean="0"/>
              <a:t>12/08/2022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5109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B3AD0-228D-424E-AB54-6FFBFB4CAB02}" type="datetime1">
              <a:rPr lang="en-NZ" smtClean="0"/>
              <a:t>12/08/2022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252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EB4E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167EA-44B3-4C2D-B470-5E65B6018063}" type="datetime1">
              <a:rPr lang="en-NZ" smtClean="0"/>
              <a:t>12/08/2022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65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660F-226F-42D0-BB95-FC0C755D96B4}" type="datetime1">
              <a:rPr lang="en-NZ" smtClean="0"/>
              <a:t>12/08/2022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317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96045-DFC1-4321-A6DF-2A166253C729}" type="datetime1">
              <a:rPr lang="en-NZ" smtClean="0"/>
              <a:t>12/08/2022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79012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9074-D0C0-477C-93D4-83C207BD2674}" type="datetime1">
              <a:rPr lang="en-NZ" smtClean="0"/>
              <a:t>12/08/2022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97895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7418-05CE-4A71-8158-198E3DA67CCD}" type="datetime1">
              <a:rPr lang="en-NZ" smtClean="0"/>
              <a:t>12/08/2022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828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8AE7C-704A-4489-8476-4D7567043563}" type="datetime1">
              <a:rPr lang="en-NZ" smtClean="0"/>
              <a:t>12/08/2022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631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26564-929D-40FB-9EDF-270798AAD362}" type="datetime1">
              <a:rPr lang="en-NZ" smtClean="0"/>
              <a:t>12/08/2022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741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58367-0908-4431-AE37-FE0E1538FE5D}" type="datetime1">
              <a:rPr lang="en-NZ" smtClean="0"/>
              <a:t>12/08/2022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www.winanga-li.org.au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234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FF75E-6696-413F-A4A1-B5F1352EBDE6}" type="datetime1">
              <a:rPr lang="en-NZ" smtClean="0"/>
              <a:t>12/08/2022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/>
              <a:t>www.winanga-li.org.au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C39F9-FD0D-4D04-A3D3-9946C1663D1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714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audio" Target="../media/media9.mp3"/><Relationship Id="rId26" Type="http://schemas.openxmlformats.org/officeDocument/2006/relationships/hyperlink" Target="https://dnathan.com/gaman" TargetMode="External"/><Relationship Id="rId3" Type="http://schemas.microsoft.com/office/2007/relationships/media" Target="../media/media2.mp3"/><Relationship Id="rId21" Type="http://schemas.microsoft.com/office/2007/relationships/media" Target="../media/media11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microsoft.com/office/2007/relationships/media" Target="../media/media9.mp3"/><Relationship Id="rId25" Type="http://schemas.openxmlformats.org/officeDocument/2006/relationships/slideLayout" Target="../slideLayouts/slideLayout5.xml"/><Relationship Id="rId2" Type="http://schemas.openxmlformats.org/officeDocument/2006/relationships/audio" Target="../media/media1.mp3"/><Relationship Id="rId16" Type="http://schemas.openxmlformats.org/officeDocument/2006/relationships/audio" Target="../media/media8.mp3"/><Relationship Id="rId20" Type="http://schemas.openxmlformats.org/officeDocument/2006/relationships/audio" Target="../media/media10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24" Type="http://schemas.openxmlformats.org/officeDocument/2006/relationships/audio" Target="../media/media12.mp3"/><Relationship Id="rId5" Type="http://schemas.microsoft.com/office/2007/relationships/media" Target="../media/media3.mp3"/><Relationship Id="rId15" Type="http://schemas.microsoft.com/office/2007/relationships/media" Target="../media/media8.mp3"/><Relationship Id="rId23" Type="http://schemas.microsoft.com/office/2007/relationships/media" Target="../media/media12.mp3"/><Relationship Id="rId28" Type="http://schemas.openxmlformats.org/officeDocument/2006/relationships/image" Target="../media/image1.png"/><Relationship Id="rId10" Type="http://schemas.openxmlformats.org/officeDocument/2006/relationships/audio" Target="../media/media5.mp3"/><Relationship Id="rId19" Type="http://schemas.microsoft.com/office/2007/relationships/media" Target="../media/media10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Relationship Id="rId22" Type="http://schemas.openxmlformats.org/officeDocument/2006/relationships/audio" Target="../media/media11.mp3"/><Relationship Id="rId27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audio" Target="../media/media9.mp3"/><Relationship Id="rId26" Type="http://schemas.openxmlformats.org/officeDocument/2006/relationships/hyperlink" Target="https://dnathan.com/gaman" TargetMode="External"/><Relationship Id="rId3" Type="http://schemas.microsoft.com/office/2007/relationships/media" Target="../media/media2.mp3"/><Relationship Id="rId21" Type="http://schemas.microsoft.com/office/2007/relationships/media" Target="../media/media11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microsoft.com/office/2007/relationships/media" Target="../media/media9.mp3"/><Relationship Id="rId25" Type="http://schemas.openxmlformats.org/officeDocument/2006/relationships/slideLayout" Target="../slideLayouts/slideLayout5.xml"/><Relationship Id="rId2" Type="http://schemas.openxmlformats.org/officeDocument/2006/relationships/audio" Target="../media/media1.mp3"/><Relationship Id="rId16" Type="http://schemas.openxmlformats.org/officeDocument/2006/relationships/audio" Target="../media/media8.mp3"/><Relationship Id="rId20" Type="http://schemas.openxmlformats.org/officeDocument/2006/relationships/audio" Target="../media/media10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24" Type="http://schemas.openxmlformats.org/officeDocument/2006/relationships/audio" Target="../media/media12.mp3"/><Relationship Id="rId5" Type="http://schemas.microsoft.com/office/2007/relationships/media" Target="../media/media3.mp3"/><Relationship Id="rId15" Type="http://schemas.microsoft.com/office/2007/relationships/media" Target="../media/media8.mp3"/><Relationship Id="rId23" Type="http://schemas.microsoft.com/office/2007/relationships/media" Target="../media/media12.mp3"/><Relationship Id="rId28" Type="http://schemas.openxmlformats.org/officeDocument/2006/relationships/image" Target="../media/image3.png"/><Relationship Id="rId10" Type="http://schemas.openxmlformats.org/officeDocument/2006/relationships/audio" Target="../media/media5.mp3"/><Relationship Id="rId19" Type="http://schemas.microsoft.com/office/2007/relationships/media" Target="../media/media10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Relationship Id="rId22" Type="http://schemas.openxmlformats.org/officeDocument/2006/relationships/audio" Target="../media/media11.mp3"/><Relationship Id="rId2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75762" y="6356351"/>
            <a:ext cx="3860800" cy="365125"/>
          </a:xfrm>
        </p:spPr>
        <p:txBody>
          <a:bodyPr/>
          <a:lstStyle/>
          <a:p>
            <a:r>
              <a:rPr lang="en-NZ" dirty="0">
                <a:solidFill>
                  <a:srgbClr val="800000"/>
                </a:solidFill>
              </a:rPr>
              <a:t>www.winanga-li.org.au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>
                <a:solidFill>
                  <a:srgbClr val="C00000"/>
                </a:solidFill>
              </a:rPr>
              <a:t>1</a:t>
            </a:fld>
            <a:endParaRPr lang="en-NZ" dirty="0">
              <a:solidFill>
                <a:srgbClr val="C00000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10162" y="0"/>
            <a:ext cx="12192000" cy="1340768"/>
          </a:xfrm>
          <a:prstGeom prst="flowChartDocument">
            <a:avLst/>
          </a:prstGeom>
          <a:solidFill>
            <a:srgbClr val="851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A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680" y="224924"/>
            <a:ext cx="1023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5"/>
                </a:solidFill>
              </a:rPr>
              <a:t>Gamilaraay Pronunciation Practice: ng, </a:t>
            </a:r>
            <a:r>
              <a:rPr lang="en-NZ" sz="3600" b="1" dirty="0" err="1">
                <a:solidFill>
                  <a:schemeClr val="accent5"/>
                </a:solidFill>
              </a:rPr>
              <a:t>n.g</a:t>
            </a:r>
            <a:r>
              <a:rPr lang="en-NZ" sz="3600" b="1" dirty="0">
                <a:solidFill>
                  <a:schemeClr val="accent5"/>
                </a:solidFill>
              </a:rPr>
              <a:t>, or </a:t>
            </a:r>
            <a:r>
              <a:rPr lang="en-NZ" sz="3600" b="1" dirty="0" err="1">
                <a:solidFill>
                  <a:schemeClr val="accent5"/>
                </a:solidFill>
              </a:rPr>
              <a:t>ngg</a:t>
            </a:r>
            <a:endParaRPr lang="en-NZ" sz="3600" b="1" dirty="0">
              <a:solidFill>
                <a:schemeClr val="accent5"/>
              </a:solidFill>
            </a:endParaRPr>
          </a:p>
        </p:txBody>
      </p:sp>
      <p:pic>
        <p:nvPicPr>
          <p:cNvPr id="20" name="Picture 19" descr="LogoRGB.png">
            <a:extLst>
              <a:ext uri="{FF2B5EF4-FFF2-40B4-BE49-F238E27FC236}">
                <a16:creationId xmlns:a16="http://schemas.microsoft.com/office/drawing/2014/main" id="{D7A94925-C5C6-D19B-FDD6-F889853263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23" y="5456068"/>
            <a:ext cx="1548749" cy="1328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E4291AD-DC47-5A95-91B8-A3467D09C50F}"/>
              </a:ext>
            </a:extLst>
          </p:cNvPr>
          <p:cNvSpPr txBox="1"/>
          <p:nvPr/>
        </p:nvSpPr>
        <p:spPr>
          <a:xfrm>
            <a:off x="1487488" y="1844824"/>
            <a:ext cx="9865096" cy="338554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NZ" sz="2800" dirty="0"/>
              <a:t>Can you hear the difference between the sounds ng, </a:t>
            </a:r>
            <a:r>
              <a:rPr lang="en-NZ" sz="2800" dirty="0" err="1"/>
              <a:t>n.g</a:t>
            </a:r>
            <a:r>
              <a:rPr lang="en-NZ" sz="2800" dirty="0"/>
              <a:t>, and </a:t>
            </a:r>
            <a:r>
              <a:rPr lang="en-NZ" sz="2800" dirty="0" err="1"/>
              <a:t>ngg</a:t>
            </a:r>
            <a:r>
              <a:rPr lang="en-NZ" sz="2800" dirty="0"/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2800" dirty="0"/>
          </a:p>
          <a:p>
            <a:pPr marL="514350" indent="-514350">
              <a:buFont typeface="+mj-lt"/>
              <a:buAutoNum type="arabicPeriod"/>
            </a:pPr>
            <a:r>
              <a:rPr lang="en-NZ" sz="2000" dirty="0"/>
              <a:t>Click on the speaker symbol to play a word which includes ng, </a:t>
            </a:r>
            <a:r>
              <a:rPr lang="en-NZ" sz="2000" dirty="0" err="1"/>
              <a:t>n.g</a:t>
            </a:r>
            <a:r>
              <a:rPr lang="en-NZ" sz="2000" dirty="0"/>
              <a:t> or </a:t>
            </a:r>
            <a:r>
              <a:rPr lang="en-NZ" sz="2000" dirty="0" err="1"/>
              <a:t>ngg</a:t>
            </a:r>
            <a:r>
              <a:rPr lang="en-NZ" sz="2000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000" dirty="0"/>
              <a:t>Write the sound you hear.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2000" dirty="0"/>
              <a:t>Then move to the next page and click on them again to see the answers.</a:t>
            </a:r>
            <a:endParaRPr lang="en-NZ" sz="20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en-NZ" sz="28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n-NZ" sz="2800" dirty="0">
                <a:solidFill>
                  <a:schemeClr val="accent5">
                    <a:lumMod val="50000"/>
                  </a:schemeClr>
                </a:solidFill>
              </a:rPr>
              <a:t>Please note that these recordings include the voices of Aboriginal people who have passed away. </a:t>
            </a:r>
          </a:p>
          <a:p>
            <a:pPr algn="ctr"/>
            <a:endParaRPr lang="en-NZ" sz="1400" dirty="0"/>
          </a:p>
        </p:txBody>
      </p:sp>
    </p:spTree>
    <p:extLst>
      <p:ext uri="{BB962C8B-B14F-4D97-AF65-F5344CB8AC3E}">
        <p14:creationId xmlns:p14="http://schemas.microsoft.com/office/powerpoint/2010/main" val="3406817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75762" y="6356351"/>
            <a:ext cx="3860800" cy="365125"/>
          </a:xfrm>
        </p:spPr>
        <p:txBody>
          <a:bodyPr/>
          <a:lstStyle/>
          <a:p>
            <a:r>
              <a:rPr lang="en-NZ" dirty="0">
                <a:solidFill>
                  <a:srgbClr val="800000"/>
                </a:solidFill>
              </a:rPr>
              <a:t>www.winanga-li.org.au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>
                <a:solidFill>
                  <a:srgbClr val="C00000"/>
                </a:solidFill>
              </a:rPr>
              <a:t>2</a:t>
            </a:fld>
            <a:endParaRPr lang="en-NZ" dirty="0">
              <a:solidFill>
                <a:srgbClr val="C00000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10162" y="0"/>
            <a:ext cx="12192000" cy="1340768"/>
          </a:xfrm>
          <a:prstGeom prst="flowChartDocument">
            <a:avLst/>
          </a:prstGeom>
          <a:solidFill>
            <a:srgbClr val="851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A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680" y="224924"/>
            <a:ext cx="1023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5"/>
                </a:solidFill>
              </a:rPr>
              <a:t>Pronunciation: Does the word have ng, </a:t>
            </a:r>
            <a:r>
              <a:rPr lang="en-NZ" sz="3600" b="1" dirty="0" err="1">
                <a:solidFill>
                  <a:schemeClr val="accent5"/>
                </a:solidFill>
              </a:rPr>
              <a:t>n.g</a:t>
            </a:r>
            <a:r>
              <a:rPr lang="en-NZ" sz="3600" b="1" dirty="0">
                <a:solidFill>
                  <a:schemeClr val="accent5"/>
                </a:solidFill>
              </a:rPr>
              <a:t>, or </a:t>
            </a:r>
            <a:r>
              <a:rPr lang="en-NZ" sz="3600" b="1" dirty="0" err="1">
                <a:solidFill>
                  <a:schemeClr val="accent5"/>
                </a:solidFill>
              </a:rPr>
              <a:t>ngg</a:t>
            </a:r>
            <a:r>
              <a:rPr lang="en-NZ" sz="3600" b="1" dirty="0">
                <a:solidFill>
                  <a:schemeClr val="accent5"/>
                </a:solidFill>
              </a:rPr>
              <a:t>?</a:t>
            </a:r>
          </a:p>
        </p:txBody>
      </p:sp>
      <p:graphicFrame>
        <p:nvGraphicFramePr>
          <p:cNvPr id="11" name="Table 12">
            <a:extLst>
              <a:ext uri="{FF2B5EF4-FFF2-40B4-BE49-F238E27FC236}">
                <a16:creationId xmlns:a16="http://schemas.microsoft.com/office/drawing/2014/main" id="{DCD7D422-9C4E-6B4A-B804-672FEE114B13}"/>
              </a:ext>
            </a:extLst>
          </p:cNvPr>
          <p:cNvGraphicFramePr>
            <a:graphicFrameLocks noGrp="1"/>
          </p:cNvGraphicFramePr>
          <p:nvPr/>
        </p:nvGraphicFramePr>
        <p:xfrm>
          <a:off x="1381038" y="1842077"/>
          <a:ext cx="9323473" cy="4175042"/>
        </p:xfrm>
        <a:graphic>
          <a:graphicData uri="http://schemas.openxmlformats.org/drawingml/2006/table">
            <a:tbl>
              <a:tblPr bandRow="1">
                <a:tableStyleId>{327F97BB-C833-4FB7-BDE5-3F7075034690}</a:tableStyleId>
              </a:tblPr>
              <a:tblGrid>
                <a:gridCol w="713655">
                  <a:extLst>
                    <a:ext uri="{9D8B030D-6E8A-4147-A177-3AD203B41FA5}">
                      <a16:colId xmlns:a16="http://schemas.microsoft.com/office/drawing/2014/main" val="1587195089"/>
                    </a:ext>
                  </a:extLst>
                </a:gridCol>
                <a:gridCol w="3761612">
                  <a:extLst>
                    <a:ext uri="{9D8B030D-6E8A-4147-A177-3AD203B41FA5}">
                      <a16:colId xmlns:a16="http://schemas.microsoft.com/office/drawing/2014/main" val="1971268167"/>
                    </a:ext>
                  </a:extLst>
                </a:gridCol>
                <a:gridCol w="745878">
                  <a:extLst>
                    <a:ext uri="{9D8B030D-6E8A-4147-A177-3AD203B41FA5}">
                      <a16:colId xmlns:a16="http://schemas.microsoft.com/office/drawing/2014/main" val="1570568894"/>
                    </a:ext>
                  </a:extLst>
                </a:gridCol>
                <a:gridCol w="4102328">
                  <a:extLst>
                    <a:ext uri="{9D8B030D-6E8A-4147-A177-3AD203B41FA5}">
                      <a16:colId xmlns:a16="http://schemas.microsoft.com/office/drawing/2014/main" val="2279182695"/>
                    </a:ext>
                  </a:extLst>
                </a:gridCol>
              </a:tblGrid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		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9315462"/>
                  </a:ext>
                </a:extLst>
              </a:tr>
              <a:tr h="733534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99639097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1519788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9103521"/>
                  </a:ext>
                </a:extLst>
              </a:tr>
              <a:tr h="711304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6182985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262953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0C8964D-6F9C-1ABD-E154-E5F719F2605A}"/>
              </a:ext>
            </a:extLst>
          </p:cNvPr>
          <p:cNvSpPr txBox="1"/>
          <p:nvPr/>
        </p:nvSpPr>
        <p:spPr>
          <a:xfrm>
            <a:off x="1919536" y="1449104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1400" dirty="0"/>
              <a:t>Audio from: </a:t>
            </a:r>
            <a:r>
              <a:rPr lang="en-US" sz="1400" b="0" i="0" dirty="0">
                <a:solidFill>
                  <a:srgbClr val="FFFFFF"/>
                </a:solidFill>
                <a:effectLst/>
              </a:rPr>
              <a:t>Gamilaraay, Yuwaalaraay and Yuwaalayaay Dictionary Online</a:t>
            </a:r>
            <a:r>
              <a:rPr lang="en-NZ" sz="1400" dirty="0"/>
              <a:t> </a:t>
            </a:r>
            <a:r>
              <a:rPr lang="en-NZ" sz="1400" dirty="0">
                <a:solidFill>
                  <a:schemeClr val="accent5">
                    <a:lumMod val="50000"/>
                  </a:schemeClr>
                </a:solidFill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https://dnathan.com/gaman</a:t>
            </a:r>
            <a:endParaRPr lang="en-NZ" sz="14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NZ" dirty="0"/>
          </a:p>
        </p:txBody>
      </p:sp>
      <p:pic>
        <p:nvPicPr>
          <p:cNvPr id="3" name="biirrnga">
            <a:hlinkClick r:id="" action="ppaction://media"/>
            <a:extLst>
              <a:ext uri="{FF2B5EF4-FFF2-40B4-BE49-F238E27FC236}">
                <a16:creationId xmlns:a16="http://schemas.microsoft.com/office/drawing/2014/main" id="{CE01DF15-175C-DD44-C84C-5AA0657643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426637" y="1952843"/>
            <a:ext cx="487363" cy="487363"/>
          </a:xfrm>
          <a:prstGeom prst="rect">
            <a:avLst/>
          </a:prstGeom>
        </p:spPr>
      </p:pic>
      <p:pic>
        <p:nvPicPr>
          <p:cNvPr id="6" name="dhan.gurr">
            <a:hlinkClick r:id="" action="ppaction://media"/>
            <a:extLst>
              <a:ext uri="{FF2B5EF4-FFF2-40B4-BE49-F238E27FC236}">
                <a16:creationId xmlns:a16="http://schemas.microsoft.com/office/drawing/2014/main" id="{582C9D30-274B-E5CA-C4D5-C45430FB2B34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426637" y="2738473"/>
            <a:ext cx="487363" cy="487363"/>
          </a:xfrm>
          <a:prstGeom prst="rect">
            <a:avLst/>
          </a:prstGeom>
        </p:spPr>
      </p:pic>
      <p:pic>
        <p:nvPicPr>
          <p:cNvPr id="7" name="dhanga">
            <a:hlinkClick r:id="" action="ppaction://media"/>
            <a:extLst>
              <a:ext uri="{FF2B5EF4-FFF2-40B4-BE49-F238E27FC236}">
                <a16:creationId xmlns:a16="http://schemas.microsoft.com/office/drawing/2014/main" id="{4EC3F1B8-36DA-8B00-5DCD-31FDE8D7056F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400615" y="4085416"/>
            <a:ext cx="487363" cy="487363"/>
          </a:xfrm>
          <a:prstGeom prst="rect">
            <a:avLst/>
          </a:prstGeom>
        </p:spPr>
      </p:pic>
      <p:pic>
        <p:nvPicPr>
          <p:cNvPr id="12" name="dhanggal">
            <a:hlinkClick r:id="" action="ppaction://media"/>
            <a:extLst>
              <a:ext uri="{FF2B5EF4-FFF2-40B4-BE49-F238E27FC236}">
                <a16:creationId xmlns:a16="http://schemas.microsoft.com/office/drawing/2014/main" id="{F31DE935-54CB-A60D-871B-886E507CA35A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431576" y="3429000"/>
            <a:ext cx="487363" cy="487363"/>
          </a:xfrm>
          <a:prstGeom prst="rect">
            <a:avLst/>
          </a:prstGeom>
        </p:spPr>
      </p:pic>
      <p:pic>
        <p:nvPicPr>
          <p:cNvPr id="14" name="man.garr">
            <a:hlinkClick r:id="" action="ppaction://media"/>
            <a:extLst>
              <a:ext uri="{FF2B5EF4-FFF2-40B4-BE49-F238E27FC236}">
                <a16:creationId xmlns:a16="http://schemas.microsoft.com/office/drawing/2014/main" id="{8928385D-8251-81F9-6B27-E31DE68ECFBD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374011" y="4785333"/>
            <a:ext cx="487363" cy="487363"/>
          </a:xfrm>
          <a:prstGeom prst="rect">
            <a:avLst/>
          </a:prstGeom>
        </p:spPr>
      </p:pic>
      <p:pic>
        <p:nvPicPr>
          <p:cNvPr id="16" name="manggaraan">
            <a:hlinkClick r:id="" action="ppaction://media"/>
            <a:extLst>
              <a:ext uri="{FF2B5EF4-FFF2-40B4-BE49-F238E27FC236}">
                <a16:creationId xmlns:a16="http://schemas.microsoft.com/office/drawing/2014/main" id="{0499D1A8-33C2-9360-B622-9B077418D896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33308" y="4111423"/>
            <a:ext cx="487363" cy="487363"/>
          </a:xfrm>
          <a:prstGeom prst="rect">
            <a:avLst/>
          </a:prstGeom>
        </p:spPr>
      </p:pic>
      <p:pic>
        <p:nvPicPr>
          <p:cNvPr id="17" name="manggay">
            <a:hlinkClick r:id="" action="ppaction://media"/>
            <a:extLst>
              <a:ext uri="{FF2B5EF4-FFF2-40B4-BE49-F238E27FC236}">
                <a16:creationId xmlns:a16="http://schemas.microsoft.com/office/drawing/2014/main" id="{8CD2C521-9E1D-6468-4871-1CB5C46E2BFB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60096" y="2596018"/>
            <a:ext cx="487363" cy="487363"/>
          </a:xfrm>
          <a:prstGeom prst="rect">
            <a:avLst/>
          </a:prstGeom>
        </p:spPr>
      </p:pic>
      <p:pic>
        <p:nvPicPr>
          <p:cNvPr id="24" name="munggal">
            <a:hlinkClick r:id="" action="ppaction://media"/>
            <a:extLst>
              <a:ext uri="{FF2B5EF4-FFF2-40B4-BE49-F238E27FC236}">
                <a16:creationId xmlns:a16="http://schemas.microsoft.com/office/drawing/2014/main" id="{6691413D-25CD-9B7F-E5E4-DE63BD630420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60095" y="3391976"/>
            <a:ext cx="487363" cy="487363"/>
          </a:xfrm>
          <a:prstGeom prst="rect">
            <a:avLst/>
          </a:prstGeom>
        </p:spPr>
      </p:pic>
      <p:pic>
        <p:nvPicPr>
          <p:cNvPr id="25" name="mungin">
            <a:hlinkClick r:id="" action="ppaction://media"/>
            <a:extLst>
              <a:ext uri="{FF2B5EF4-FFF2-40B4-BE49-F238E27FC236}">
                <a16:creationId xmlns:a16="http://schemas.microsoft.com/office/drawing/2014/main" id="{263F2BB8-9DF7-357C-A8C6-DB27EE1A13A4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99397" y="1908401"/>
            <a:ext cx="487363" cy="487363"/>
          </a:xfrm>
          <a:prstGeom prst="rect">
            <a:avLst/>
          </a:prstGeom>
        </p:spPr>
      </p:pic>
      <p:pic>
        <p:nvPicPr>
          <p:cNvPr id="26" name="wanggarrama-li">
            <a:hlinkClick r:id="" action="ppaction://media"/>
            <a:extLst>
              <a:ext uri="{FF2B5EF4-FFF2-40B4-BE49-F238E27FC236}">
                <a16:creationId xmlns:a16="http://schemas.microsoft.com/office/drawing/2014/main" id="{573AEA5C-E050-C9DA-05ED-BCA69ACA58B5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60095" y="4830871"/>
            <a:ext cx="487363" cy="487363"/>
          </a:xfrm>
          <a:prstGeom prst="rect">
            <a:avLst/>
          </a:prstGeom>
        </p:spPr>
      </p:pic>
      <p:pic>
        <p:nvPicPr>
          <p:cNvPr id="31" name="yinggil">
            <a:hlinkClick r:id="" action="ppaction://media"/>
            <a:extLst>
              <a:ext uri="{FF2B5EF4-FFF2-40B4-BE49-F238E27FC236}">
                <a16:creationId xmlns:a16="http://schemas.microsoft.com/office/drawing/2014/main" id="{CF249968-FC9B-792E-440B-A10CDB4A72EB}"/>
              </a:ext>
            </a:extLst>
          </p:cNvPr>
          <p:cNvPicPr>
            <a:picLocks noChangeAspect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33307" y="5413784"/>
            <a:ext cx="487363" cy="487363"/>
          </a:xfrm>
          <a:prstGeom prst="rect">
            <a:avLst/>
          </a:prstGeom>
        </p:spPr>
      </p:pic>
      <p:pic>
        <p:nvPicPr>
          <p:cNvPr id="5" name="gaalinga">
            <a:hlinkClick r:id="" action="ppaction://media"/>
            <a:extLst>
              <a:ext uri="{FF2B5EF4-FFF2-40B4-BE49-F238E27FC236}">
                <a16:creationId xmlns:a16="http://schemas.microsoft.com/office/drawing/2014/main" id="{08F49433-0BCC-471B-1B85-479DACA71311}"/>
              </a:ext>
            </a:extLst>
          </p:cNvPr>
          <p:cNvPicPr>
            <a:picLocks noChangeAspect="1"/>
          </p:cNvPicPr>
          <p:nvPr>
            <a:audioFile r:link="rId24"/>
            <p:extLst>
              <p:ext uri="{DAA4B4D4-6D71-4841-9C94-3DE7FCFB9230}">
                <p14:media xmlns:p14="http://schemas.microsoft.com/office/powerpoint/2010/main" r:embed="rId23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374010" y="5449717"/>
            <a:ext cx="487363" cy="487363"/>
          </a:xfrm>
          <a:prstGeom prst="rect">
            <a:avLst/>
          </a:prstGeom>
        </p:spPr>
      </p:pic>
      <p:pic>
        <p:nvPicPr>
          <p:cNvPr id="20" name="Picture 19" descr="LogoRGB.png">
            <a:extLst>
              <a:ext uri="{FF2B5EF4-FFF2-40B4-BE49-F238E27FC236}">
                <a16:creationId xmlns:a16="http://schemas.microsoft.com/office/drawing/2014/main" id="{D7A94925-C5C6-D19B-FDD6-F8898532636E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23" y="5456068"/>
            <a:ext cx="1548749" cy="1328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954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47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44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709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94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4780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4754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4545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4231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4989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3683" fill="hold"/>
                                        <p:tgtEl>
                                          <p:spTgt spid="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431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5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5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5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>
                <p:cTn id="5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audio>
              <p:cMediaNode vol="80000">
                <p:cTn id="5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 vol="80000">
                <p:cTn id="5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 vol="80000">
                <p:cTn id="5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audio>
              <p:cMediaNode vol="80000">
                <p:cTn id="6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  <p:audio>
              <p:cMediaNode vol="80000">
                <p:cTn id="6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"/>
                </p:tgtEl>
              </p:cMediaNode>
            </p:audio>
            <p:audio>
              <p:cMediaNode vol="80000">
                <p:cTn id="6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75762" y="6356351"/>
            <a:ext cx="3860800" cy="365125"/>
          </a:xfrm>
        </p:spPr>
        <p:txBody>
          <a:bodyPr/>
          <a:lstStyle/>
          <a:p>
            <a:r>
              <a:rPr lang="en-NZ" dirty="0">
                <a:solidFill>
                  <a:srgbClr val="800000"/>
                </a:solidFill>
              </a:rPr>
              <a:t>www.winanga-li.org.au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C39F9-FD0D-4D04-A3D3-9946C1663D1F}" type="slidenum">
              <a:rPr lang="en-NZ" smtClean="0">
                <a:solidFill>
                  <a:srgbClr val="C00000"/>
                </a:solidFill>
              </a:rPr>
              <a:t>3</a:t>
            </a:fld>
            <a:endParaRPr lang="en-NZ" dirty="0">
              <a:solidFill>
                <a:srgbClr val="C00000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10162" y="0"/>
            <a:ext cx="12192000" cy="1340768"/>
          </a:xfrm>
          <a:prstGeom prst="flowChartDocument">
            <a:avLst/>
          </a:prstGeom>
          <a:solidFill>
            <a:srgbClr val="851A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AU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6680" y="224924"/>
            <a:ext cx="1023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>
                <a:solidFill>
                  <a:schemeClr val="accent5"/>
                </a:solidFill>
              </a:rPr>
              <a:t>Pronunciation: Does the word have ng, </a:t>
            </a:r>
            <a:r>
              <a:rPr lang="en-NZ" sz="3600" b="1" dirty="0" err="1">
                <a:solidFill>
                  <a:schemeClr val="accent5"/>
                </a:solidFill>
              </a:rPr>
              <a:t>n.g</a:t>
            </a:r>
            <a:r>
              <a:rPr lang="en-NZ" sz="3600" b="1" dirty="0">
                <a:solidFill>
                  <a:schemeClr val="accent5"/>
                </a:solidFill>
              </a:rPr>
              <a:t>, or </a:t>
            </a:r>
            <a:r>
              <a:rPr lang="en-NZ" sz="3600" b="1" dirty="0" err="1">
                <a:solidFill>
                  <a:schemeClr val="accent5"/>
                </a:solidFill>
              </a:rPr>
              <a:t>ngg</a:t>
            </a:r>
            <a:r>
              <a:rPr lang="en-NZ" sz="3600" b="1" dirty="0">
                <a:solidFill>
                  <a:schemeClr val="accent5"/>
                </a:solidFill>
              </a:rPr>
              <a:t>?</a:t>
            </a:r>
          </a:p>
        </p:txBody>
      </p:sp>
      <p:graphicFrame>
        <p:nvGraphicFramePr>
          <p:cNvPr id="11" name="Table 12">
            <a:extLst>
              <a:ext uri="{FF2B5EF4-FFF2-40B4-BE49-F238E27FC236}">
                <a16:creationId xmlns:a16="http://schemas.microsoft.com/office/drawing/2014/main" id="{DCD7D422-9C4E-6B4A-B804-672FEE114B13}"/>
              </a:ext>
            </a:extLst>
          </p:cNvPr>
          <p:cNvGraphicFramePr>
            <a:graphicFrameLocks noGrp="1"/>
          </p:cNvGraphicFramePr>
          <p:nvPr/>
        </p:nvGraphicFramePr>
        <p:xfrm>
          <a:off x="1381038" y="1842077"/>
          <a:ext cx="9323473" cy="4175042"/>
        </p:xfrm>
        <a:graphic>
          <a:graphicData uri="http://schemas.openxmlformats.org/drawingml/2006/table">
            <a:tbl>
              <a:tblPr bandRow="1">
                <a:tableStyleId>{327F97BB-C833-4FB7-BDE5-3F7075034690}</a:tableStyleId>
              </a:tblPr>
              <a:tblGrid>
                <a:gridCol w="713655">
                  <a:extLst>
                    <a:ext uri="{9D8B030D-6E8A-4147-A177-3AD203B41FA5}">
                      <a16:colId xmlns:a16="http://schemas.microsoft.com/office/drawing/2014/main" val="1587195089"/>
                    </a:ext>
                  </a:extLst>
                </a:gridCol>
                <a:gridCol w="3761612">
                  <a:extLst>
                    <a:ext uri="{9D8B030D-6E8A-4147-A177-3AD203B41FA5}">
                      <a16:colId xmlns:a16="http://schemas.microsoft.com/office/drawing/2014/main" val="1971268167"/>
                    </a:ext>
                  </a:extLst>
                </a:gridCol>
                <a:gridCol w="745878">
                  <a:extLst>
                    <a:ext uri="{9D8B030D-6E8A-4147-A177-3AD203B41FA5}">
                      <a16:colId xmlns:a16="http://schemas.microsoft.com/office/drawing/2014/main" val="1570568894"/>
                    </a:ext>
                  </a:extLst>
                </a:gridCol>
                <a:gridCol w="4102328">
                  <a:extLst>
                    <a:ext uri="{9D8B030D-6E8A-4147-A177-3AD203B41FA5}">
                      <a16:colId xmlns:a16="http://schemas.microsoft.com/office/drawing/2014/main" val="2279182695"/>
                    </a:ext>
                  </a:extLst>
                </a:gridCol>
              </a:tblGrid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		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9315462"/>
                  </a:ext>
                </a:extLst>
              </a:tr>
              <a:tr h="733534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99639097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1519788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9103521"/>
                  </a:ext>
                </a:extLst>
              </a:tr>
              <a:tr h="711304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6182985"/>
                  </a:ext>
                </a:extLst>
              </a:tr>
              <a:tr h="682551"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24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262953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0C8964D-6F9C-1ABD-E154-E5F719F2605A}"/>
              </a:ext>
            </a:extLst>
          </p:cNvPr>
          <p:cNvSpPr txBox="1"/>
          <p:nvPr/>
        </p:nvSpPr>
        <p:spPr>
          <a:xfrm>
            <a:off x="1919536" y="1449104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1400" dirty="0"/>
              <a:t>Audio from: </a:t>
            </a:r>
            <a:r>
              <a:rPr lang="en-US" sz="1400" b="0" i="0" dirty="0">
                <a:solidFill>
                  <a:srgbClr val="FFFFFF"/>
                </a:solidFill>
                <a:effectLst/>
              </a:rPr>
              <a:t>Gamilaraay, Yuwaalaraay and Yuwaalayaay Dictionary Online</a:t>
            </a:r>
            <a:r>
              <a:rPr lang="en-NZ" sz="1400" dirty="0"/>
              <a:t> </a:t>
            </a:r>
            <a:r>
              <a:rPr lang="en-NZ" sz="1400" dirty="0">
                <a:solidFill>
                  <a:schemeClr val="accent5">
                    <a:lumMod val="50000"/>
                  </a:schemeClr>
                </a:solidFill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https://dnathan.com/gaman</a:t>
            </a:r>
            <a:endParaRPr lang="en-NZ" sz="14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NZ" dirty="0"/>
          </a:p>
        </p:txBody>
      </p:sp>
      <p:pic>
        <p:nvPicPr>
          <p:cNvPr id="3" name="biirrnga">
            <a:hlinkClick r:id="" action="ppaction://media"/>
            <a:extLst>
              <a:ext uri="{FF2B5EF4-FFF2-40B4-BE49-F238E27FC236}">
                <a16:creationId xmlns:a16="http://schemas.microsoft.com/office/drawing/2014/main" id="{CE01DF15-175C-DD44-C84C-5AA0657643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426637" y="1952843"/>
            <a:ext cx="487363" cy="487363"/>
          </a:xfrm>
          <a:prstGeom prst="rect">
            <a:avLst/>
          </a:prstGeom>
        </p:spPr>
      </p:pic>
      <p:pic>
        <p:nvPicPr>
          <p:cNvPr id="6" name="dhan.gurr">
            <a:hlinkClick r:id="" action="ppaction://media"/>
            <a:extLst>
              <a:ext uri="{FF2B5EF4-FFF2-40B4-BE49-F238E27FC236}">
                <a16:creationId xmlns:a16="http://schemas.microsoft.com/office/drawing/2014/main" id="{582C9D30-274B-E5CA-C4D5-C45430FB2B34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426637" y="2738473"/>
            <a:ext cx="487363" cy="487363"/>
          </a:xfrm>
          <a:prstGeom prst="rect">
            <a:avLst/>
          </a:prstGeom>
        </p:spPr>
      </p:pic>
      <p:pic>
        <p:nvPicPr>
          <p:cNvPr id="7" name="dhanga">
            <a:hlinkClick r:id="" action="ppaction://media"/>
            <a:extLst>
              <a:ext uri="{FF2B5EF4-FFF2-40B4-BE49-F238E27FC236}">
                <a16:creationId xmlns:a16="http://schemas.microsoft.com/office/drawing/2014/main" id="{4EC3F1B8-36DA-8B00-5DCD-31FDE8D7056F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400615" y="4085416"/>
            <a:ext cx="487363" cy="487363"/>
          </a:xfrm>
          <a:prstGeom prst="rect">
            <a:avLst/>
          </a:prstGeom>
        </p:spPr>
      </p:pic>
      <p:pic>
        <p:nvPicPr>
          <p:cNvPr id="12" name="dhanggal">
            <a:hlinkClick r:id="" action="ppaction://media"/>
            <a:extLst>
              <a:ext uri="{FF2B5EF4-FFF2-40B4-BE49-F238E27FC236}">
                <a16:creationId xmlns:a16="http://schemas.microsoft.com/office/drawing/2014/main" id="{F31DE935-54CB-A60D-871B-886E507CA35A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431576" y="3429000"/>
            <a:ext cx="487363" cy="487363"/>
          </a:xfrm>
          <a:prstGeom prst="rect">
            <a:avLst/>
          </a:prstGeom>
        </p:spPr>
      </p:pic>
      <p:pic>
        <p:nvPicPr>
          <p:cNvPr id="14" name="man.garr">
            <a:hlinkClick r:id="" action="ppaction://media"/>
            <a:extLst>
              <a:ext uri="{FF2B5EF4-FFF2-40B4-BE49-F238E27FC236}">
                <a16:creationId xmlns:a16="http://schemas.microsoft.com/office/drawing/2014/main" id="{8928385D-8251-81F9-6B27-E31DE68ECFBD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351584" y="4790010"/>
            <a:ext cx="487363" cy="487363"/>
          </a:xfrm>
          <a:prstGeom prst="rect">
            <a:avLst/>
          </a:prstGeom>
        </p:spPr>
      </p:pic>
      <p:pic>
        <p:nvPicPr>
          <p:cNvPr id="16" name="manggaraan">
            <a:hlinkClick r:id="" action="ppaction://media"/>
            <a:extLst>
              <a:ext uri="{FF2B5EF4-FFF2-40B4-BE49-F238E27FC236}">
                <a16:creationId xmlns:a16="http://schemas.microsoft.com/office/drawing/2014/main" id="{0499D1A8-33C2-9360-B622-9B077418D896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33308" y="4111423"/>
            <a:ext cx="487363" cy="487363"/>
          </a:xfrm>
          <a:prstGeom prst="rect">
            <a:avLst/>
          </a:prstGeom>
        </p:spPr>
      </p:pic>
      <p:pic>
        <p:nvPicPr>
          <p:cNvPr id="17" name="manggay">
            <a:hlinkClick r:id="" action="ppaction://media"/>
            <a:extLst>
              <a:ext uri="{FF2B5EF4-FFF2-40B4-BE49-F238E27FC236}">
                <a16:creationId xmlns:a16="http://schemas.microsoft.com/office/drawing/2014/main" id="{8CD2C521-9E1D-6468-4871-1CB5C46E2BFB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60096" y="2596018"/>
            <a:ext cx="487363" cy="487363"/>
          </a:xfrm>
          <a:prstGeom prst="rect">
            <a:avLst/>
          </a:prstGeom>
        </p:spPr>
      </p:pic>
      <p:pic>
        <p:nvPicPr>
          <p:cNvPr id="24" name="munggal">
            <a:hlinkClick r:id="" action="ppaction://media"/>
            <a:extLst>
              <a:ext uri="{FF2B5EF4-FFF2-40B4-BE49-F238E27FC236}">
                <a16:creationId xmlns:a16="http://schemas.microsoft.com/office/drawing/2014/main" id="{6691413D-25CD-9B7F-E5E4-DE63BD630420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60095" y="3391976"/>
            <a:ext cx="487363" cy="487363"/>
          </a:xfrm>
          <a:prstGeom prst="rect">
            <a:avLst/>
          </a:prstGeom>
        </p:spPr>
      </p:pic>
      <p:pic>
        <p:nvPicPr>
          <p:cNvPr id="25" name="mungin">
            <a:hlinkClick r:id="" action="ppaction://media"/>
            <a:extLst>
              <a:ext uri="{FF2B5EF4-FFF2-40B4-BE49-F238E27FC236}">
                <a16:creationId xmlns:a16="http://schemas.microsoft.com/office/drawing/2014/main" id="{263F2BB8-9DF7-357C-A8C6-DB27EE1A13A4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99397" y="1908401"/>
            <a:ext cx="487363" cy="487363"/>
          </a:xfrm>
          <a:prstGeom prst="rect">
            <a:avLst/>
          </a:prstGeom>
        </p:spPr>
      </p:pic>
      <p:pic>
        <p:nvPicPr>
          <p:cNvPr id="26" name="wanggarrama-li">
            <a:hlinkClick r:id="" action="ppaction://media"/>
            <a:extLst>
              <a:ext uri="{FF2B5EF4-FFF2-40B4-BE49-F238E27FC236}">
                <a16:creationId xmlns:a16="http://schemas.microsoft.com/office/drawing/2014/main" id="{573AEA5C-E050-C9DA-05ED-BCA69ACA58B5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60095" y="4830871"/>
            <a:ext cx="487363" cy="487363"/>
          </a:xfrm>
          <a:prstGeom prst="rect">
            <a:avLst/>
          </a:prstGeom>
        </p:spPr>
      </p:pic>
      <p:pic>
        <p:nvPicPr>
          <p:cNvPr id="31" name="yinggil">
            <a:hlinkClick r:id="" action="ppaction://media"/>
            <a:extLst>
              <a:ext uri="{FF2B5EF4-FFF2-40B4-BE49-F238E27FC236}">
                <a16:creationId xmlns:a16="http://schemas.microsoft.com/office/drawing/2014/main" id="{CF249968-FC9B-792E-440B-A10CDB4A72EB}"/>
              </a:ext>
            </a:extLst>
          </p:cNvPr>
          <p:cNvPicPr>
            <a:picLocks noChangeAspect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6960094" y="5423995"/>
            <a:ext cx="487363" cy="48736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A7AFE34-9A3D-D1D7-51D4-A40D884DDA55}"/>
              </a:ext>
            </a:extLst>
          </p:cNvPr>
          <p:cNvSpPr txBox="1"/>
          <p:nvPr/>
        </p:nvSpPr>
        <p:spPr>
          <a:xfrm>
            <a:off x="3078334" y="1983989"/>
            <a:ext cx="2259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birrnga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bony bream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5D445C3-89CA-EB29-FBA0-1211120F4130}"/>
              </a:ext>
            </a:extLst>
          </p:cNvPr>
          <p:cNvSpPr txBox="1"/>
          <p:nvPr/>
        </p:nvSpPr>
        <p:spPr>
          <a:xfrm>
            <a:off x="3078334" y="2664835"/>
            <a:ext cx="2873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dhan.gurr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lame, disabled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15A975B-5F56-B301-03CC-6A94A80A9C8F}"/>
              </a:ext>
            </a:extLst>
          </p:cNvPr>
          <p:cNvSpPr txBox="1"/>
          <p:nvPr/>
        </p:nvSpPr>
        <p:spPr>
          <a:xfrm>
            <a:off x="3095608" y="3398008"/>
            <a:ext cx="2856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dhanggal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large mussel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14E78C0-8FC4-99FB-484A-2E6A89B21730}"/>
              </a:ext>
            </a:extLst>
          </p:cNvPr>
          <p:cNvSpPr txBox="1"/>
          <p:nvPr/>
        </p:nvSpPr>
        <p:spPr>
          <a:xfrm>
            <a:off x="3102411" y="4085416"/>
            <a:ext cx="2856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dhanga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heel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6EA1A94-C8C3-FA04-67E8-C04F231855D1}"/>
              </a:ext>
            </a:extLst>
          </p:cNvPr>
          <p:cNvSpPr txBox="1"/>
          <p:nvPr/>
        </p:nvSpPr>
        <p:spPr>
          <a:xfrm>
            <a:off x="3090682" y="4716372"/>
            <a:ext cx="2856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man.garr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bag, pouch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D8D9A2-CA10-EFC4-0A04-83BA19F50120}"/>
              </a:ext>
            </a:extLst>
          </p:cNvPr>
          <p:cNvSpPr txBox="1"/>
          <p:nvPr/>
        </p:nvSpPr>
        <p:spPr>
          <a:xfrm>
            <a:off x="2914000" y="5324505"/>
            <a:ext cx="2917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>
                <a:solidFill>
                  <a:schemeClr val="bg1"/>
                </a:solidFill>
              </a:rPr>
              <a:t>  </a:t>
            </a:r>
            <a:r>
              <a:rPr lang="en-NZ" sz="2400" dirty="0" err="1">
                <a:solidFill>
                  <a:schemeClr val="bg1"/>
                </a:solidFill>
              </a:rPr>
              <a:t>gaalinga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they (2 people)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4B058FE-FD33-57D0-8CB3-BE1CBC1D7CB8}"/>
              </a:ext>
            </a:extLst>
          </p:cNvPr>
          <p:cNvSpPr txBox="1"/>
          <p:nvPr/>
        </p:nvSpPr>
        <p:spPr>
          <a:xfrm>
            <a:off x="7560104" y="1908401"/>
            <a:ext cx="2856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mungin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mosquito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03EDA0-0BB1-CC79-5F0A-8DDA578BFE96}"/>
              </a:ext>
            </a:extLst>
          </p:cNvPr>
          <p:cNvSpPr txBox="1"/>
          <p:nvPr/>
        </p:nvSpPr>
        <p:spPr>
          <a:xfrm>
            <a:off x="7508449" y="2596018"/>
            <a:ext cx="3196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manggaay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shingleback lizard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59763B9-CF92-D201-5C2F-86BB52512BC6}"/>
              </a:ext>
            </a:extLst>
          </p:cNvPr>
          <p:cNvSpPr txBox="1"/>
          <p:nvPr/>
        </p:nvSpPr>
        <p:spPr>
          <a:xfrm>
            <a:off x="7553647" y="3383561"/>
            <a:ext cx="2856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munggal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only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3E77227-F4DC-2061-8D74-01BD970E3A3E}"/>
              </a:ext>
            </a:extLst>
          </p:cNvPr>
          <p:cNvSpPr txBox="1"/>
          <p:nvPr/>
        </p:nvSpPr>
        <p:spPr>
          <a:xfrm>
            <a:off x="7560104" y="4075735"/>
            <a:ext cx="2856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manggaraan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black kite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2E27EA4-8D62-599F-D940-815A84308F05}"/>
              </a:ext>
            </a:extLst>
          </p:cNvPr>
          <p:cNvSpPr txBox="1"/>
          <p:nvPr/>
        </p:nvSpPr>
        <p:spPr>
          <a:xfrm>
            <a:off x="7581218" y="4767909"/>
            <a:ext cx="3555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wanggarama</a:t>
            </a:r>
            <a:r>
              <a:rPr lang="en-NZ" sz="2400" dirty="0">
                <a:solidFill>
                  <a:schemeClr val="bg1"/>
                </a:solidFill>
              </a:rPr>
              <a:t>-li </a:t>
            </a:r>
            <a:r>
              <a:rPr lang="en-NZ" dirty="0">
                <a:solidFill>
                  <a:schemeClr val="bg1"/>
                </a:solidFill>
              </a:rPr>
              <a:t>lose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57F0D3A-E5F6-DDA5-8214-12F80EAAF4CB}"/>
              </a:ext>
            </a:extLst>
          </p:cNvPr>
          <p:cNvSpPr txBox="1"/>
          <p:nvPr/>
        </p:nvSpPr>
        <p:spPr>
          <a:xfrm>
            <a:off x="7581218" y="5387607"/>
            <a:ext cx="2856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dirty="0" err="1">
                <a:solidFill>
                  <a:schemeClr val="bg1"/>
                </a:solidFill>
              </a:rPr>
              <a:t>yinggil</a:t>
            </a:r>
            <a:r>
              <a:rPr lang="en-NZ" sz="2400" dirty="0">
                <a:solidFill>
                  <a:schemeClr val="bg1"/>
                </a:solidFill>
              </a:rPr>
              <a:t> </a:t>
            </a:r>
            <a:r>
              <a:rPr lang="en-NZ" dirty="0">
                <a:solidFill>
                  <a:schemeClr val="bg1"/>
                </a:solidFill>
              </a:rPr>
              <a:t>tired</a:t>
            </a:r>
          </a:p>
        </p:txBody>
      </p:sp>
      <p:pic>
        <p:nvPicPr>
          <p:cNvPr id="5" name="gaalinga">
            <a:hlinkClick r:id="" action="ppaction://media"/>
            <a:extLst>
              <a:ext uri="{FF2B5EF4-FFF2-40B4-BE49-F238E27FC236}">
                <a16:creationId xmlns:a16="http://schemas.microsoft.com/office/drawing/2014/main" id="{0C813E06-4F29-5A80-924E-8E562B03C5F6}"/>
              </a:ext>
            </a:extLst>
          </p:cNvPr>
          <p:cNvPicPr>
            <a:picLocks noChangeAspect="1"/>
          </p:cNvPicPr>
          <p:nvPr>
            <a:audioFile r:link="rId24"/>
            <p:extLst>
              <p:ext uri="{DAA4B4D4-6D71-4841-9C94-3DE7FCFB9230}">
                <p14:media xmlns:p14="http://schemas.microsoft.com/office/powerpoint/2010/main" r:embed="rId23"/>
              </p:ext>
            </p:extLst>
          </p:nvPr>
        </p:nvPicPr>
        <p:blipFill>
          <a:blip r:embed="rId27"/>
          <a:stretch>
            <a:fillRect/>
          </a:stretch>
        </p:blipFill>
        <p:spPr>
          <a:xfrm>
            <a:off x="2292876" y="5432231"/>
            <a:ext cx="487363" cy="487363"/>
          </a:xfrm>
          <a:prstGeom prst="rect">
            <a:avLst/>
          </a:prstGeom>
        </p:spPr>
      </p:pic>
      <p:pic>
        <p:nvPicPr>
          <p:cNvPr id="36" name="Picture 35" descr="LogoRGB.png">
            <a:extLst>
              <a:ext uri="{FF2B5EF4-FFF2-40B4-BE49-F238E27FC236}">
                <a16:creationId xmlns:a16="http://schemas.microsoft.com/office/drawing/2014/main" id="{6137537E-A6A8-9B07-560C-BCF53424659E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23" y="5443804"/>
            <a:ext cx="1563046" cy="134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708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47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709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444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3944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431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" dur="4231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2" dur="4754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0" dur="4545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8" dur="4780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6" dur="4989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4" dur="3683" fill="hold"/>
                                        <p:tgtEl>
                                          <p:spTgt spid="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9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0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10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10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audio>
              <p:cMediaNode vol="80000">
                <p:cTn id="10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audio>
              <p:cMediaNode vol="80000">
                <p:cTn id="10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audio>
              <p:cMediaNode vol="80000">
                <p:cTn id="10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  <p:audio>
              <p:cMediaNode vol="80000">
                <p:cTn id="10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 vol="80000">
                <p:cTn id="10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audio>
              <p:cMediaNode vol="80000">
                <p:cTn id="10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  <p:audio>
              <p:cMediaNode vol="80000">
                <p:cTn id="10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"/>
                </p:tgtEl>
              </p:cMediaNode>
            </p:audio>
            <p:audio>
              <p:cMediaNode vol="80000">
                <p:cTn id="1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0" grpId="0"/>
      <p:bldP spid="21" grpId="0"/>
      <p:bldP spid="22" grpId="0"/>
      <p:bldP spid="23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5925</TotalTime>
  <Words>243</Words>
  <Application>Microsoft Office PowerPoint</Application>
  <PresentationFormat>Widescreen</PresentationFormat>
  <Paragraphs>56</Paragraphs>
  <Slides>3</Slides>
  <Notes>0</Notes>
  <HiddenSlides>0</HiddenSlides>
  <MMClips>24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</dc:creator>
  <cp:lastModifiedBy>Hilary Smith</cp:lastModifiedBy>
  <cp:revision>419</cp:revision>
  <dcterms:created xsi:type="dcterms:W3CDTF">2019-08-18T10:04:47Z</dcterms:created>
  <dcterms:modified xsi:type="dcterms:W3CDTF">2022-08-11T23:47:52Z</dcterms:modified>
</cp:coreProperties>
</file>