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y="6858000" cx="12192000"/>
  <p:notesSz cx="6950075" cy="9236075"/>
  <p:embeddedFontLst>
    <p:embeddedFont>
      <p:font typeface="Helvetica Neue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5" roundtripDataSignature="AMtx7miUZltRJJ+l1ypHjN5ff0v3Pn82t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HelveticaNeue-regular.fntdata"/><Relationship Id="rId10" Type="http://schemas.openxmlformats.org/officeDocument/2006/relationships/slide" Target="slides/slide6.xml"/><Relationship Id="rId13" Type="http://schemas.openxmlformats.org/officeDocument/2006/relationships/font" Target="fonts/HelveticaNeue-italic.fntdata"/><Relationship Id="rId12" Type="http://schemas.openxmlformats.org/officeDocument/2006/relationships/font" Target="fonts/HelveticaNeue-bold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customschemas.google.com/relationships/presentationmetadata" Target="metadata"/><Relationship Id="rId14" Type="http://schemas.openxmlformats.org/officeDocument/2006/relationships/font" Target="fonts/HelveticaNeue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1" y="0"/>
            <a:ext cx="3011488" cy="463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37000" y="0"/>
            <a:ext cx="3011488" cy="4635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704850" y="1154113"/>
            <a:ext cx="5540375" cy="31178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95325" y="4445000"/>
            <a:ext cx="5559425" cy="36369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1" y="8772525"/>
            <a:ext cx="3011488" cy="4635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37000" y="8772525"/>
            <a:ext cx="3011488" cy="4635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A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0cb2707a43_0_156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64" name="Google Shape;64;g30cb2707a43_0_156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2f5aa34685_0_12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2f5aa34685_0_12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g32f5aa34685_0_12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febb37c3c3_0_0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6" name="Google Shape;76;g2febb37c3c3_0_0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77" name="Google Shape;77;g2febb37c3c3_0_0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2f5aa34685_0_1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2f5aa34685_0_1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g32f5aa34685_0_1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2f5aa34685_0_6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2f5aa34685_0_6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g32f5aa34685_0_6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2f5aa34685_0_17:notes"/>
          <p:cNvSpPr/>
          <p:nvPr>
            <p:ph idx="2" type="sldImg"/>
          </p:nvPr>
        </p:nvSpPr>
        <p:spPr>
          <a:xfrm>
            <a:off x="704850" y="1154113"/>
            <a:ext cx="5540400" cy="31179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2f5aa34685_0_17:notes"/>
          <p:cNvSpPr txBox="1"/>
          <p:nvPr>
            <p:ph idx="1" type="body"/>
          </p:nvPr>
        </p:nvSpPr>
        <p:spPr>
          <a:xfrm>
            <a:off x="695325" y="4445000"/>
            <a:ext cx="5559300" cy="3636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g32f5aa34685_0_17:notes"/>
          <p:cNvSpPr txBox="1"/>
          <p:nvPr>
            <p:ph idx="12" type="sldNum"/>
          </p:nvPr>
        </p:nvSpPr>
        <p:spPr>
          <a:xfrm>
            <a:off x="3937000" y="8772525"/>
            <a:ext cx="3011400" cy="463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3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Slide">
  <p:cSld name="Cover Slid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101875" y="1867425"/>
            <a:ext cx="3988249" cy="1529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21570" y="4441118"/>
            <a:ext cx="4670430" cy="2445757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3"/>
          <p:cNvSpPr txBox="1"/>
          <p:nvPr>
            <p:ph idx="1" type="subTitle"/>
          </p:nvPr>
        </p:nvSpPr>
        <p:spPr>
          <a:xfrm>
            <a:off x="0" y="3602038"/>
            <a:ext cx="12192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1" sz="36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13"/>
          <p:cNvSpPr/>
          <p:nvPr/>
        </p:nvSpPr>
        <p:spPr>
          <a:xfrm>
            <a:off x="99400" y="5987144"/>
            <a:ext cx="1093200" cy="7716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2"/>
          <p:cNvSpPr txBox="1"/>
          <p:nvPr>
            <p:ph type="title"/>
          </p:nvPr>
        </p:nvSpPr>
        <p:spPr>
          <a:xfrm>
            <a:off x="511419" y="0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3"/>
          <p:cNvSpPr txBox="1"/>
          <p:nvPr>
            <p:ph type="title"/>
          </p:nvPr>
        </p:nvSpPr>
        <p:spPr>
          <a:xfrm>
            <a:off x="531936" y="457200"/>
            <a:ext cx="424009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3"/>
          <p:cNvSpPr txBox="1"/>
          <p:nvPr>
            <p:ph idx="1" type="body"/>
          </p:nvPr>
        </p:nvSpPr>
        <p:spPr>
          <a:xfrm>
            <a:off x="5183188" y="457201"/>
            <a:ext cx="6476876" cy="540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2" name="Google Shape;52;p23"/>
          <p:cNvSpPr txBox="1"/>
          <p:nvPr>
            <p:ph idx="2" type="body"/>
          </p:nvPr>
        </p:nvSpPr>
        <p:spPr>
          <a:xfrm>
            <a:off x="531936" y="2057400"/>
            <a:ext cx="4240090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4"/>
          <p:cNvSpPr txBox="1"/>
          <p:nvPr>
            <p:ph type="title"/>
          </p:nvPr>
        </p:nvSpPr>
        <p:spPr>
          <a:xfrm>
            <a:off x="567104" y="457200"/>
            <a:ext cx="4204921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4"/>
          <p:cNvSpPr/>
          <p:nvPr>
            <p:ph idx="2" type="pic"/>
          </p:nvPr>
        </p:nvSpPr>
        <p:spPr>
          <a:xfrm>
            <a:off x="5183187" y="457201"/>
            <a:ext cx="6492997" cy="5403850"/>
          </a:xfrm>
          <a:prstGeom prst="rect">
            <a:avLst/>
          </a:prstGeom>
          <a:noFill/>
          <a:ln>
            <a:noFill/>
          </a:ln>
        </p:spPr>
      </p:sp>
      <p:sp>
        <p:nvSpPr>
          <p:cNvPr id="56" name="Google Shape;56;p24"/>
          <p:cNvSpPr txBox="1"/>
          <p:nvPr>
            <p:ph idx="1" type="body"/>
          </p:nvPr>
        </p:nvSpPr>
        <p:spPr>
          <a:xfrm>
            <a:off x="567104" y="2057400"/>
            <a:ext cx="4204921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pproved BNI Colors">
  <p:cSld name="Approved BNI Colors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73022" y="180295"/>
            <a:ext cx="8040218" cy="5898923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25"/>
          <p:cNvSpPr txBox="1"/>
          <p:nvPr/>
        </p:nvSpPr>
        <p:spPr>
          <a:xfrm>
            <a:off x="9608423" y="1335348"/>
            <a:ext cx="1082348" cy="7386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A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Not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A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Other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A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Hues of Red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0" name="Google Shape;6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38509" y="2179337"/>
            <a:ext cx="1022176" cy="3737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25"/>
          <p:cNvPicPr preferRelativeResize="0"/>
          <p:nvPr/>
        </p:nvPicPr>
        <p:blipFill rotWithShape="1">
          <a:blip r:embed="rId4">
            <a:alphaModFix/>
          </a:blip>
          <a:srcRect b="37971" l="34827" r="34948" t="35301"/>
          <a:stretch/>
        </p:blipFill>
        <p:spPr>
          <a:xfrm>
            <a:off x="9309718" y="2787508"/>
            <a:ext cx="1679758" cy="27351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Blank" type="blank">
  <p:cSld name="BLANK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5"/>
          <p:cNvSpPr txBox="1"/>
          <p:nvPr>
            <p:ph type="title"/>
          </p:nvPr>
        </p:nvSpPr>
        <p:spPr>
          <a:xfrm>
            <a:off x="565417" y="6449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5"/>
          <p:cNvSpPr txBox="1"/>
          <p:nvPr>
            <p:ph idx="1" type="body"/>
          </p:nvPr>
        </p:nvSpPr>
        <p:spPr>
          <a:xfrm>
            <a:off x="564928" y="1062625"/>
            <a:ext cx="11169650" cy="45196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ustom Layout">
  <p:cSld name="1_Custom Layou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6"/>
          <p:cNvSpPr txBox="1"/>
          <p:nvPr>
            <p:ph idx="1" type="body"/>
          </p:nvPr>
        </p:nvSpPr>
        <p:spPr>
          <a:xfrm>
            <a:off x="650947" y="1894865"/>
            <a:ext cx="4633165" cy="40536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25" name="Google Shape;25;p16"/>
          <p:cNvSpPr txBox="1"/>
          <p:nvPr>
            <p:ph idx="2" type="body"/>
          </p:nvPr>
        </p:nvSpPr>
        <p:spPr>
          <a:xfrm>
            <a:off x="633849" y="536713"/>
            <a:ext cx="4650263" cy="11827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  <a:defRPr b="1" sz="32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6" name="Google Shape;26;p16"/>
          <p:cNvSpPr/>
          <p:nvPr/>
        </p:nvSpPr>
        <p:spPr>
          <a:xfrm rot="5400000">
            <a:off x="5888749" y="656994"/>
            <a:ext cx="2124949" cy="2124949"/>
          </a:xfrm>
          <a:prstGeom prst="rtTriangle">
            <a:avLst/>
          </a:prstGeom>
          <a:solidFill>
            <a:srgbClr val="CF2030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16"/>
          <p:cNvSpPr/>
          <p:nvPr>
            <p:ph idx="3" type="pic"/>
          </p:nvPr>
        </p:nvSpPr>
        <p:spPr>
          <a:xfrm>
            <a:off x="6335910" y="1036061"/>
            <a:ext cx="5033400" cy="4713329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7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7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Blank">
  <p:cSld name="1_Blank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Google Shape;32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011182" y="2079171"/>
            <a:ext cx="9180818" cy="4807705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18"/>
          <p:cNvSpPr txBox="1"/>
          <p:nvPr>
            <p:ph type="ctrTitle"/>
          </p:nvPr>
        </p:nvSpPr>
        <p:spPr>
          <a:xfrm>
            <a:off x="1524000" y="13509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9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9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0"/>
          <p:cNvSpPr txBox="1"/>
          <p:nvPr>
            <p:ph idx="1" type="body"/>
          </p:nvPr>
        </p:nvSpPr>
        <p:spPr>
          <a:xfrm>
            <a:off x="587619" y="1058579"/>
            <a:ext cx="5490797" cy="43255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9" name="Google Shape;39;p20"/>
          <p:cNvSpPr txBox="1"/>
          <p:nvPr>
            <p:ph idx="2" type="body"/>
          </p:nvPr>
        </p:nvSpPr>
        <p:spPr>
          <a:xfrm>
            <a:off x="6230816" y="1058579"/>
            <a:ext cx="5525964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type="title"/>
          </p:nvPr>
        </p:nvSpPr>
        <p:spPr>
          <a:xfrm>
            <a:off x="587619" y="2403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>
  <p:cSld name="Comparis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1"/>
          <p:cNvSpPr txBox="1"/>
          <p:nvPr>
            <p:ph idx="1" type="body"/>
          </p:nvPr>
        </p:nvSpPr>
        <p:spPr>
          <a:xfrm>
            <a:off x="530999" y="1075713"/>
            <a:ext cx="5468572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1"/>
          <p:cNvSpPr txBox="1"/>
          <p:nvPr>
            <p:ph idx="2" type="body"/>
          </p:nvPr>
        </p:nvSpPr>
        <p:spPr>
          <a:xfrm>
            <a:off x="529004" y="1922143"/>
            <a:ext cx="5468572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1"/>
          <p:cNvSpPr txBox="1"/>
          <p:nvPr>
            <p:ph idx="3" type="body"/>
          </p:nvPr>
        </p:nvSpPr>
        <p:spPr>
          <a:xfrm>
            <a:off x="6172200" y="1098231"/>
            <a:ext cx="5525964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1"/>
          <p:cNvSpPr txBox="1"/>
          <p:nvPr>
            <p:ph idx="4" type="body"/>
          </p:nvPr>
        </p:nvSpPr>
        <p:spPr>
          <a:xfrm>
            <a:off x="6172200" y="1922143"/>
            <a:ext cx="5525964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1"/>
          <p:cNvSpPr txBox="1"/>
          <p:nvPr>
            <p:ph type="title"/>
          </p:nvPr>
        </p:nvSpPr>
        <p:spPr>
          <a:xfrm>
            <a:off x="529004" y="0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8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2.xml"/><Relationship Id="rId16" Type="http://schemas.openxmlformats.org/officeDocument/2006/relationships/theme" Target="../theme/theme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2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0168097" y="5813346"/>
            <a:ext cx="2033474" cy="106486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2"/>
          <p:cNvSpPr txBox="1"/>
          <p:nvPr>
            <p:ph type="title"/>
          </p:nvPr>
        </p:nvSpPr>
        <p:spPr>
          <a:xfrm>
            <a:off x="597785" y="0"/>
            <a:ext cx="11169161" cy="1056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1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2"/>
          <p:cNvSpPr txBox="1"/>
          <p:nvPr>
            <p:ph idx="1" type="body"/>
          </p:nvPr>
        </p:nvSpPr>
        <p:spPr>
          <a:xfrm>
            <a:off x="565417" y="1062790"/>
            <a:ext cx="11169161" cy="45280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13" name="Google Shape;13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34825" y="5922975"/>
            <a:ext cx="845600" cy="8456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0cb2707a43_0_156"/>
          <p:cNvSpPr txBox="1"/>
          <p:nvPr/>
        </p:nvSpPr>
        <p:spPr>
          <a:xfrm>
            <a:off x="3909400" y="3663100"/>
            <a:ext cx="4202400" cy="17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-AU" sz="5400" u="none" cap="none" strike="noStrike">
                <a:solidFill>
                  <a:schemeClr val="lt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Moments</a:t>
            </a:r>
            <a:endParaRPr b="0" i="0" sz="14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g30cb2707a43_0_156"/>
          <p:cNvSpPr txBox="1"/>
          <p:nvPr/>
        </p:nvSpPr>
        <p:spPr>
          <a:xfrm>
            <a:off x="3997000" y="1149300"/>
            <a:ext cx="4734900" cy="692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-AU" sz="3900" u="none" cap="none" strike="noStrike">
                <a:solidFill>
                  <a:schemeClr val="lt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BNI Aurora</a:t>
            </a:r>
            <a:endParaRPr b="0" i="0" sz="1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2f5aa34685_0_12"/>
          <p:cNvSpPr txBox="1"/>
          <p:nvPr/>
        </p:nvSpPr>
        <p:spPr>
          <a:xfrm>
            <a:off x="439650" y="937800"/>
            <a:ext cx="11312700" cy="49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26000">
                <a:solidFill>
                  <a:schemeClr val="dk2"/>
                </a:solidFill>
              </a:rPr>
              <a:t>TYFCB</a:t>
            </a:r>
            <a:endParaRPr sz="260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2febb37c3c3_0_0"/>
          <p:cNvSpPr txBox="1"/>
          <p:nvPr/>
        </p:nvSpPr>
        <p:spPr>
          <a:xfrm>
            <a:off x="4261900" y="5682875"/>
            <a:ext cx="3315600" cy="60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solidFill>
                <a:schemeClr val="lt1"/>
              </a:solidFill>
              <a:highlight>
                <a:schemeClr val="dk2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g2febb37c3c3_0_0"/>
          <p:cNvSpPr txBox="1"/>
          <p:nvPr/>
        </p:nvSpPr>
        <p:spPr>
          <a:xfrm>
            <a:off x="711200" y="1295675"/>
            <a:ext cx="11294700" cy="109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800">
                <a:solidFill>
                  <a:schemeClr val="dk1"/>
                </a:solidFill>
                <a:highlight>
                  <a:srgbClr val="FFFF00"/>
                </a:highlight>
              </a:rPr>
              <a:t>1. It Reflects Our Chapter’s Strength</a:t>
            </a:r>
            <a:endParaRPr sz="18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AU">
                <a:solidFill>
                  <a:schemeClr val="dk1"/>
                </a:solidFill>
              </a:rPr>
              <a:t>The total TYFCB shows how much business we generate for each other + A higher TYFCB attracts new members, making Aurora stronger.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g2febb37c3c3_0_0"/>
          <p:cNvSpPr txBox="1"/>
          <p:nvPr/>
        </p:nvSpPr>
        <p:spPr>
          <a:xfrm>
            <a:off x="682550" y="4870175"/>
            <a:ext cx="11030100" cy="109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800">
                <a:solidFill>
                  <a:schemeClr val="dk1"/>
                </a:solidFill>
                <a:highlight>
                  <a:srgbClr val="FFFF00"/>
                </a:highlight>
              </a:rPr>
              <a:t>4. It Supports Leadership Reports &amp; Chapter Recognition</a:t>
            </a:r>
            <a:endParaRPr sz="18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>
                <a:solidFill>
                  <a:schemeClr val="dk1"/>
                </a:solidFill>
              </a:rPr>
              <a:t>The LT uses TYFCB data to measure success and recognize top contributors. If we ALL record correctly, our chapter rankings improve.</a:t>
            </a:r>
            <a:endParaRPr sz="2800"/>
          </a:p>
        </p:txBody>
      </p:sp>
      <p:sp>
        <p:nvSpPr>
          <p:cNvPr id="82" name="Google Shape;82;g2febb37c3c3_0_0"/>
          <p:cNvSpPr txBox="1"/>
          <p:nvPr/>
        </p:nvSpPr>
        <p:spPr>
          <a:xfrm>
            <a:off x="711200" y="3479675"/>
            <a:ext cx="11294700" cy="139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800">
                <a:solidFill>
                  <a:schemeClr val="dk1"/>
                </a:solidFill>
                <a:highlight>
                  <a:srgbClr val="FFFF00"/>
                </a:highlight>
              </a:rPr>
              <a:t>3. It Helps You Measure Your BNI ROI</a:t>
            </a:r>
            <a:endParaRPr sz="18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>
                <a:solidFill>
                  <a:schemeClr val="dk1"/>
                </a:solidFill>
              </a:rPr>
              <a:t>BNI is an investment—recording TYFCB helps you track how much revenue you’ve earned from your membership.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>
                <a:solidFill>
                  <a:schemeClr val="dk1"/>
                </a:solidFill>
              </a:rPr>
              <a:t>If you're not recording, you may be underestimating the value of your BNI connections.</a:t>
            </a:r>
            <a:endParaRPr sz="2800"/>
          </a:p>
        </p:txBody>
      </p:sp>
      <p:sp>
        <p:nvSpPr>
          <p:cNvPr id="83" name="Google Shape;83;g2febb37c3c3_0_0"/>
          <p:cNvSpPr txBox="1"/>
          <p:nvPr/>
        </p:nvSpPr>
        <p:spPr>
          <a:xfrm>
            <a:off x="625400" y="2236776"/>
            <a:ext cx="11144400" cy="12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800">
                <a:solidFill>
                  <a:schemeClr val="dk1"/>
                </a:solidFill>
                <a:highlight>
                  <a:srgbClr val="FFFF00"/>
                </a:highlight>
              </a:rPr>
              <a:t>2. It Strengthens Relationships &amp; Builds Trust</a:t>
            </a:r>
            <a:endParaRPr sz="18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>
                <a:solidFill>
                  <a:schemeClr val="dk1"/>
                </a:solidFill>
              </a:rPr>
              <a:t>When you record TYFCB, you acknowledge the value of the referral you received. This encourages members to keep referring you!</a:t>
            </a:r>
            <a:endParaRPr sz="2800"/>
          </a:p>
        </p:txBody>
      </p:sp>
      <p:sp>
        <p:nvSpPr>
          <p:cNvPr id="84" name="Google Shape;84;g2febb37c3c3_0_0"/>
          <p:cNvSpPr txBox="1"/>
          <p:nvPr/>
        </p:nvSpPr>
        <p:spPr>
          <a:xfrm>
            <a:off x="1949450" y="127000"/>
            <a:ext cx="8496300" cy="81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457200" lvl="0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2900">
                <a:solidFill>
                  <a:schemeClr val="dk2"/>
                </a:solidFill>
              </a:rPr>
              <a:t>Why Recording TYFCB is Important </a:t>
            </a:r>
            <a:endParaRPr sz="28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2f5aa34685_0_1"/>
          <p:cNvSpPr txBox="1"/>
          <p:nvPr/>
        </p:nvSpPr>
        <p:spPr>
          <a:xfrm>
            <a:off x="514500" y="139700"/>
            <a:ext cx="10746300" cy="330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3000">
                <a:solidFill>
                  <a:schemeClr val="dk1"/>
                </a:solidFill>
              </a:rPr>
              <a:t>    </a:t>
            </a:r>
            <a:r>
              <a:rPr lang="en-AU" sz="3000">
                <a:solidFill>
                  <a:schemeClr val="dk2"/>
                </a:solidFill>
              </a:rPr>
              <a:t>   How BNI Aurora Members Should Record TYFCB</a:t>
            </a:r>
            <a:endParaRPr sz="30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800">
                <a:solidFill>
                  <a:schemeClr val="dk1"/>
                </a:solidFill>
                <a:highlight>
                  <a:srgbClr val="FFFF00"/>
                </a:highlight>
              </a:rPr>
              <a:t>1</a:t>
            </a:r>
            <a:r>
              <a:rPr lang="en-AU" sz="1100">
                <a:solidFill>
                  <a:schemeClr val="dk1"/>
                </a:solidFill>
                <a:highlight>
                  <a:srgbClr val="FFFF00"/>
                </a:highlight>
              </a:rPr>
              <a:t>.</a:t>
            </a:r>
            <a:r>
              <a:rPr lang="en-AU" sz="1800">
                <a:solidFill>
                  <a:schemeClr val="dk1"/>
                </a:solidFill>
                <a:highlight>
                  <a:srgbClr val="FFFF00"/>
                </a:highlight>
              </a:rPr>
              <a:t> One-Time Sales (Trades, Web Designers, Real Estate, Retail, etc.)</a:t>
            </a:r>
            <a:endParaRPr sz="18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600">
                <a:solidFill>
                  <a:schemeClr val="dk1"/>
                </a:solidFill>
              </a:rPr>
              <a:t>If you complete a single transaction, record the full amount after the sale is finalised.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600">
                <a:solidFill>
                  <a:schemeClr val="dk1"/>
                </a:solidFill>
              </a:rPr>
              <a:t>Example: A web developer gets a $6,000 project from a referral → Record $6,000 TYFCB.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600">
                <a:solidFill>
                  <a:schemeClr val="dk1"/>
                </a:solidFill>
              </a:rPr>
              <a:t>Example: A plumber completes a $1,500 job from a referral → Record $1,500 TYFCB.</a:t>
            </a:r>
            <a:endParaRPr sz="16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g32f5aa34685_0_1"/>
          <p:cNvSpPr txBox="1"/>
          <p:nvPr/>
        </p:nvSpPr>
        <p:spPr>
          <a:xfrm>
            <a:off x="514500" y="4660850"/>
            <a:ext cx="11379000" cy="135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800">
                <a:solidFill>
                  <a:schemeClr val="dk1"/>
                </a:solidFill>
                <a:highlight>
                  <a:srgbClr val="FFFF00"/>
                </a:highlight>
              </a:rPr>
              <a:t>3. Real Estate &amp; Mortgage Brokers</a:t>
            </a:r>
            <a:endParaRPr sz="18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>
                <a:solidFill>
                  <a:schemeClr val="dk1"/>
                </a:solidFill>
              </a:rPr>
              <a:t>Record TYFCB only when the deal is settled. Eg; A mortgage broker arranges a home loan for $500,000 and earns a 0.6% commission → Record $3,000 TYFCB.</a:t>
            </a:r>
            <a:endParaRPr sz="2800"/>
          </a:p>
        </p:txBody>
      </p:sp>
      <p:sp>
        <p:nvSpPr>
          <p:cNvPr id="92" name="Google Shape;92;g32f5aa34685_0_1"/>
          <p:cNvSpPr txBox="1"/>
          <p:nvPr/>
        </p:nvSpPr>
        <p:spPr>
          <a:xfrm>
            <a:off x="458400" y="3041750"/>
            <a:ext cx="10858500" cy="16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800">
                <a:solidFill>
                  <a:schemeClr val="dk1"/>
                </a:solidFill>
                <a:highlight>
                  <a:srgbClr val="FFFF00"/>
                </a:highlight>
              </a:rPr>
              <a:t>2. Recurring Services (Accountants, IT Support, Marketing, etc.)</a:t>
            </a:r>
            <a:endParaRPr sz="18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>
                <a:solidFill>
                  <a:schemeClr val="dk1"/>
                </a:solidFill>
              </a:rPr>
              <a:t>For ongoing services, record the first 12 months of revenue.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>
                <a:solidFill>
                  <a:schemeClr val="dk1"/>
                </a:solidFill>
              </a:rPr>
              <a:t>Example: A financial planner signs a client for a $300/month investment plan → Record $3,600 TYFCB ($300 × 12 months).</a:t>
            </a:r>
            <a:endParaRPr sz="28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2f5aa34685_0_6"/>
          <p:cNvSpPr txBox="1"/>
          <p:nvPr/>
        </p:nvSpPr>
        <p:spPr>
          <a:xfrm>
            <a:off x="658800" y="787400"/>
            <a:ext cx="11403000" cy="28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800">
                <a:solidFill>
                  <a:schemeClr val="dk1"/>
                </a:solidFill>
                <a:highlight>
                  <a:srgbClr val="FFFF00"/>
                </a:highlight>
              </a:rPr>
              <a:t>4. Professional Services (Lawyers, Consultants, Insurance, etc.)</a:t>
            </a:r>
            <a:endParaRPr sz="18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AU">
                <a:solidFill>
                  <a:schemeClr val="dk1"/>
                </a:solidFill>
              </a:rPr>
              <a:t>If it’s a fixed-fee engagement, record the full amount.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AU">
                <a:solidFill>
                  <a:schemeClr val="dk1"/>
                </a:solidFill>
              </a:rPr>
              <a:t>If it’s hourly billing, estimate the first 12 months.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AU">
                <a:solidFill>
                  <a:schemeClr val="dk1"/>
                </a:solidFill>
              </a:rPr>
              <a:t>Example: A lawyer secures a $8,000 contract → Record $8,000 TYFCB.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</p:txBody>
      </p:sp>
      <p:sp>
        <p:nvSpPr>
          <p:cNvPr id="99" name="Google Shape;99;g32f5aa34685_0_6"/>
          <p:cNvSpPr txBox="1"/>
          <p:nvPr/>
        </p:nvSpPr>
        <p:spPr>
          <a:xfrm>
            <a:off x="658800" y="3445700"/>
            <a:ext cx="10744200" cy="256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800">
                <a:solidFill>
                  <a:schemeClr val="dk1"/>
                </a:solidFill>
                <a:highlight>
                  <a:srgbClr val="FFFF00"/>
                </a:highlight>
              </a:rPr>
              <a:t>5. Health &amp; Wellness (Chiropractors, Personal Trainers, etc.)</a:t>
            </a:r>
            <a:endParaRPr sz="1800">
              <a:solidFill>
                <a:schemeClr val="dk1"/>
              </a:solidFill>
              <a:highlight>
                <a:srgbClr val="FFFF00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>
                <a:solidFill>
                  <a:schemeClr val="dk1"/>
                </a:solidFill>
              </a:rPr>
              <a:t>For one-time appointments, record the fee.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>
                <a:solidFill>
                  <a:schemeClr val="dk1"/>
                </a:solidFill>
              </a:rPr>
              <a:t>For ongoing clients, record the first 12 months of expected income.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>
                <a:solidFill>
                  <a:schemeClr val="dk1"/>
                </a:solidFill>
              </a:rPr>
              <a:t>Example: A personal trainer signs a client for $100/session, weekly for a year → Record $5,200 TYFCB ($100 × 52 weeks).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2f5aa34685_0_17"/>
          <p:cNvSpPr txBox="1"/>
          <p:nvPr/>
        </p:nvSpPr>
        <p:spPr>
          <a:xfrm>
            <a:off x="1377950" y="577850"/>
            <a:ext cx="10001400" cy="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2900">
                <a:solidFill>
                  <a:schemeClr val="dk2"/>
                </a:solidFill>
              </a:rPr>
              <a:t>          How to Record TYFCB in BNI Connect 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1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/>
          </a:p>
        </p:txBody>
      </p:sp>
      <p:sp>
        <p:nvSpPr>
          <p:cNvPr id="106" name="Google Shape;106;g32f5aa34685_0_17"/>
          <p:cNvSpPr txBox="1"/>
          <p:nvPr/>
        </p:nvSpPr>
        <p:spPr>
          <a:xfrm>
            <a:off x="1577900" y="4537075"/>
            <a:ext cx="8820300" cy="3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800">
                <a:solidFill>
                  <a:schemeClr val="dk1"/>
                </a:solidFill>
              </a:rPr>
              <a:t>6. Click "Submit"—done!</a:t>
            </a:r>
            <a:endParaRPr sz="2800"/>
          </a:p>
        </p:txBody>
      </p:sp>
      <p:sp>
        <p:nvSpPr>
          <p:cNvPr id="107" name="Google Shape;107;g32f5aa34685_0_17"/>
          <p:cNvSpPr txBox="1"/>
          <p:nvPr/>
        </p:nvSpPr>
        <p:spPr>
          <a:xfrm>
            <a:off x="1606550" y="4041925"/>
            <a:ext cx="9544200" cy="39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800">
                <a:solidFill>
                  <a:schemeClr val="dk1"/>
                </a:solidFill>
              </a:rPr>
              <a:t>5. Provide a brief description (e.g., "Website for XYZ Company, $6,000")</a:t>
            </a:r>
            <a:endParaRPr sz="2800"/>
          </a:p>
        </p:txBody>
      </p:sp>
      <p:sp>
        <p:nvSpPr>
          <p:cNvPr id="108" name="Google Shape;108;g32f5aa34685_0_17"/>
          <p:cNvSpPr txBox="1"/>
          <p:nvPr/>
        </p:nvSpPr>
        <p:spPr>
          <a:xfrm>
            <a:off x="1606550" y="3470275"/>
            <a:ext cx="70485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800">
                <a:solidFill>
                  <a:schemeClr val="dk1"/>
                </a:solidFill>
              </a:rPr>
              <a:t>4. Enter the amount of closed business based on your industry.</a:t>
            </a:r>
            <a:endParaRPr sz="2800"/>
          </a:p>
        </p:txBody>
      </p:sp>
      <p:sp>
        <p:nvSpPr>
          <p:cNvPr id="109" name="Google Shape;109;g32f5aa34685_0_17"/>
          <p:cNvSpPr txBox="1"/>
          <p:nvPr/>
        </p:nvSpPr>
        <p:spPr>
          <a:xfrm>
            <a:off x="1606550" y="2838450"/>
            <a:ext cx="6096000" cy="47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800">
                <a:solidFill>
                  <a:schemeClr val="dk1"/>
                </a:solidFill>
              </a:rPr>
              <a:t>3. Select the member who referred you.</a:t>
            </a:r>
            <a:endParaRPr sz="2800"/>
          </a:p>
        </p:txBody>
      </p:sp>
      <p:sp>
        <p:nvSpPr>
          <p:cNvPr id="110" name="Google Shape;110;g32f5aa34685_0_17"/>
          <p:cNvSpPr txBox="1"/>
          <p:nvPr/>
        </p:nvSpPr>
        <p:spPr>
          <a:xfrm>
            <a:off x="1606550" y="2298700"/>
            <a:ext cx="8934600" cy="6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800">
                <a:solidFill>
                  <a:schemeClr val="dk1"/>
                </a:solidFill>
              </a:rPr>
              <a:t>2. Click “Enter TYFCB” on the dashboard.</a:t>
            </a:r>
            <a:endParaRPr sz="2800"/>
          </a:p>
        </p:txBody>
      </p:sp>
      <p:sp>
        <p:nvSpPr>
          <p:cNvPr id="111" name="Google Shape;111;g32f5aa34685_0_17"/>
          <p:cNvSpPr txBox="1"/>
          <p:nvPr/>
        </p:nvSpPr>
        <p:spPr>
          <a:xfrm>
            <a:off x="1606550" y="1708150"/>
            <a:ext cx="7810500" cy="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AU" sz="1800">
                <a:solidFill>
                  <a:schemeClr val="dk1"/>
                </a:solidFill>
              </a:rPr>
              <a:t>1. Log in to BNI Connect.</a:t>
            </a:r>
            <a:endParaRPr sz="28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Design">
  <a:themeElements>
    <a:clrScheme name="BNI Colors">
      <a:dk1>
        <a:srgbClr val="000000"/>
      </a:dk1>
      <a:lt1>
        <a:srgbClr val="FFFFFF"/>
      </a:lt1>
      <a:dk2>
        <a:srgbClr val="CF2030"/>
      </a:dk2>
      <a:lt2>
        <a:srgbClr val="64666A"/>
      </a:lt2>
      <a:accent1>
        <a:srgbClr val="C8C8C8"/>
      </a:accent1>
      <a:accent2>
        <a:srgbClr val="F3F3F3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2020-09-06T23:18:55Z</dcterms:created>
  <dc:creator>Deb Purkiss</dc:creator>
</cp:coreProperties>
</file>