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950075" cy="9236075"/>
  <p:embeddedFontLst>
    <p:embeddedFont>
      <p:font typeface="Helvetica Neue"/>
      <p:regular r:id="rId13"/>
      <p:bold r:id="rId14"/>
      <p:italic r:id="rId15"/>
      <p:boldItalic r:id="rId16"/>
    </p:embeddedFont>
    <p:embeddedFont>
      <p:font typeface="Montserrat ExtraBold"/>
      <p:bold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9" roundtripDataSignature="AMtx7mj9ryDg9d4bo2rmbWzO5SeN0pw7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HelveticaNeue-regular.fntdata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italic.fntdata"/><Relationship Id="rId14" Type="http://schemas.openxmlformats.org/officeDocument/2006/relationships/font" Target="fonts/HelveticaNeue-bold.fntdata"/><Relationship Id="rId17" Type="http://schemas.openxmlformats.org/officeDocument/2006/relationships/font" Target="fonts/MontserratExtraBold-bold.fntdata"/><Relationship Id="rId16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19" Type="http://customschemas.google.com/relationships/presentationmetadata" Target="metadata"/><Relationship Id="rId6" Type="http://schemas.openxmlformats.org/officeDocument/2006/relationships/slide" Target="slides/slide2.xml"/><Relationship Id="rId18" Type="http://schemas.openxmlformats.org/officeDocument/2006/relationships/font" Target="fonts/MontserratExtraBold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37000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A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p1:notes"/>
          <p:cNvSpPr/>
          <p:nvPr>
            <p:ph idx="2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0" name="Google Shape;70;p2:notes"/>
          <p:cNvSpPr/>
          <p:nvPr>
            <p:ph idx="2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9e52eb64e_1_0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9e52eb64e_1_0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g369e52eb64e_1_0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69e52eb64e_1_25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69e52eb64e_1_25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g369e52eb64e_1_25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69e52eb64e_1_53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69e52eb64e_1_53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69e52eb64e_1_53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9e52eb64e_1_21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9e52eb64e_1_21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69e52eb64e_1_21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69e52eb64e_1_33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69e52eb64e_1_33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369e52eb64e_1_33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69e52eb64e_1_37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69e52eb64e_1_37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369e52eb64e_1_37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01875" y="1867425"/>
            <a:ext cx="3988249" cy="152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1" sz="3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3"/>
          <p:cNvSpPr/>
          <p:nvPr/>
        </p:nvSpPr>
        <p:spPr>
          <a:xfrm>
            <a:off x="99400" y="5987144"/>
            <a:ext cx="1093200" cy="771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" type="body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23"/>
          <p:cNvSpPr txBox="1"/>
          <p:nvPr>
            <p:ph idx="2" type="body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/>
          <p:nvPr>
            <p:ph idx="2" type="pic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24"/>
          <p:cNvSpPr txBox="1"/>
          <p:nvPr>
            <p:ph idx="1" type="body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3022" y="180295"/>
            <a:ext cx="8040218" cy="589892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/>
          <p:nvPr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A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5"/>
          <p:cNvPicPr preferRelativeResize="0"/>
          <p:nvPr/>
        </p:nvPicPr>
        <p:blipFill rotWithShape="1">
          <a:blip r:embed="rId4">
            <a:alphaModFix/>
          </a:blip>
          <a:srcRect b="37971" l="34827" r="34948" t="35301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564928" y="1062625"/>
            <a:ext cx="11169650" cy="4519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idx="1" type="body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5" name="Google Shape;25;p16"/>
          <p:cNvSpPr txBox="1"/>
          <p:nvPr>
            <p:ph idx="2" type="body"/>
          </p:nvPr>
        </p:nvSpPr>
        <p:spPr>
          <a:xfrm>
            <a:off x="633849" y="536713"/>
            <a:ext cx="4650263" cy="1182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b="1" sz="32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6"/>
          <p:cNvSpPr/>
          <p:nvPr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6"/>
          <p:cNvSpPr/>
          <p:nvPr>
            <p:ph idx="3" type="pic"/>
          </p:nvPr>
        </p:nvSpPr>
        <p:spPr>
          <a:xfrm>
            <a:off x="6335910" y="1036061"/>
            <a:ext cx="5033400" cy="4713329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 txBox="1"/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2"/>
          <p:cNvSpPr txBox="1"/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" type="body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3" name="Google Shape;1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4825" y="5922975"/>
            <a:ext cx="845600" cy="845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/>
          <p:nvPr/>
        </p:nvSpPr>
        <p:spPr>
          <a:xfrm>
            <a:off x="3919525" y="3490875"/>
            <a:ext cx="4202400" cy="14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54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Moments</a:t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"/>
          <p:cNvSpPr txBox="1"/>
          <p:nvPr/>
        </p:nvSpPr>
        <p:spPr>
          <a:xfrm>
            <a:off x="3997000" y="1149300"/>
            <a:ext cx="4734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39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BNI Aurora</a:t>
            </a:r>
            <a:endParaRPr b="0" i="0" sz="1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/>
          <p:nvPr/>
        </p:nvSpPr>
        <p:spPr>
          <a:xfrm>
            <a:off x="632700" y="901800"/>
            <a:ext cx="10926600" cy="11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4800">
                <a:solidFill>
                  <a:schemeClr val="dk1"/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Why giving testimonials matters</a:t>
            </a:r>
            <a:endParaRPr sz="4800"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73" name="Google Shape;73;p2"/>
          <p:cNvSpPr txBox="1"/>
          <p:nvPr/>
        </p:nvSpPr>
        <p:spPr>
          <a:xfrm>
            <a:off x="1226900" y="2380400"/>
            <a:ext cx="9322200" cy="116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Char char="●"/>
            </a:pPr>
            <a:r>
              <a:rPr b="1" lang="en-AU" sz="3600">
                <a:solidFill>
                  <a:srgbClr val="FF0000"/>
                </a:solidFill>
              </a:rPr>
              <a:t>Who here has given a testimonial for another member in the past month?</a:t>
            </a:r>
            <a:endParaRPr b="1" sz="3600">
              <a:solidFill>
                <a:srgbClr val="FF0000"/>
              </a:solidFill>
            </a:endParaRPr>
          </a:p>
        </p:txBody>
      </p:sp>
      <p:sp>
        <p:nvSpPr>
          <p:cNvPr id="74" name="Google Shape;74;p2"/>
          <p:cNvSpPr txBox="1"/>
          <p:nvPr/>
        </p:nvSpPr>
        <p:spPr>
          <a:xfrm>
            <a:off x="1226900" y="4221075"/>
            <a:ext cx="9963600" cy="134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572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Char char="●"/>
            </a:pPr>
            <a:r>
              <a:rPr b="1" lang="en-AU" sz="3600">
                <a:solidFill>
                  <a:srgbClr val="FF0000"/>
                </a:solidFill>
              </a:rPr>
              <a:t>Now, who received one and saw a boost in confidence, credibility, or business?"</a:t>
            </a:r>
            <a:endParaRPr b="1" sz="3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69e52eb64e_1_0"/>
          <p:cNvSpPr txBox="1"/>
          <p:nvPr/>
        </p:nvSpPr>
        <p:spPr>
          <a:xfrm>
            <a:off x="671125" y="1489050"/>
            <a:ext cx="10528200" cy="27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3600">
                <a:solidFill>
                  <a:srgbClr val="202124"/>
                </a:solidFill>
              </a:rPr>
              <a:t>Testimonials aren't just feel-good moments they're powerful marketing tools for each other and for our chapter’s reputation.</a:t>
            </a:r>
            <a:endParaRPr b="1" sz="36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69e52eb64e_1_25"/>
          <p:cNvSpPr txBox="1"/>
          <p:nvPr/>
        </p:nvSpPr>
        <p:spPr>
          <a:xfrm>
            <a:off x="734050" y="2537675"/>
            <a:ext cx="10276500" cy="134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4800">
                <a:solidFill>
                  <a:schemeClr val="dk1"/>
                </a:solidFill>
              </a:rPr>
              <a:t>Why Testimonials Matter in BNI</a:t>
            </a:r>
            <a:endParaRPr b="1" sz="4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87" name="Google Shape;87;g369e52eb64e_1_25"/>
          <p:cNvSpPr txBox="1"/>
          <p:nvPr/>
        </p:nvSpPr>
        <p:spPr>
          <a:xfrm>
            <a:off x="2128700" y="534800"/>
            <a:ext cx="6973500" cy="165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69e52eb64e_1_53"/>
          <p:cNvSpPr txBox="1"/>
          <p:nvPr/>
        </p:nvSpPr>
        <p:spPr>
          <a:xfrm>
            <a:off x="671125" y="304100"/>
            <a:ext cx="9846600" cy="133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solidFill>
                  <a:schemeClr val="dk1"/>
                </a:solidFill>
              </a:rPr>
              <a:t>1. Build Credibility Fast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When you share a real result you’ve had with a member’s service, you fast-track trust.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It’s a third-party endorsement—far more powerful than someone praising themselves.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94" name="Google Shape;94;g369e52eb64e_1_53"/>
          <p:cNvSpPr txBox="1"/>
          <p:nvPr/>
        </p:nvSpPr>
        <p:spPr>
          <a:xfrm>
            <a:off x="576750" y="1751200"/>
            <a:ext cx="10255500" cy="14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solidFill>
                  <a:schemeClr val="dk1"/>
                </a:solidFill>
              </a:rPr>
              <a:t>2. Strengthen the Chapter’s Brand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Public testimonials (on socials or websites) make our chapter look like a thriving, connected business community.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It shows that we actually refer and support each other.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95" name="Google Shape;95;g369e52eb64e_1_53"/>
          <p:cNvSpPr txBox="1"/>
          <p:nvPr/>
        </p:nvSpPr>
        <p:spPr>
          <a:xfrm>
            <a:off x="576750" y="3187900"/>
            <a:ext cx="10863600" cy="18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400">
                <a:solidFill>
                  <a:schemeClr val="dk1"/>
                </a:solidFill>
              </a:rPr>
              <a:t>3. Make Referrals Easier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8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A testimonial gives you a “success story” to share with prospects: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EG “I referred Sarah to a client and she doubled their conversions—don’t take my word for it, check this testimonial I wrote.”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96" name="Google Shape;96;g369e52eb64e_1_53"/>
          <p:cNvSpPr txBox="1"/>
          <p:nvPr/>
        </p:nvSpPr>
        <p:spPr>
          <a:xfrm>
            <a:off x="576750" y="4718800"/>
            <a:ext cx="9678900" cy="120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400">
                <a:solidFill>
                  <a:schemeClr val="dk1"/>
                </a:solidFill>
              </a:rPr>
              <a:t>4. Good Testimonials = More Business</a:t>
            </a:r>
            <a:endParaRPr sz="24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Clients shop with their eyes. They check Google, Facebook, LinkedIn, your websites.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>
                <a:solidFill>
                  <a:srgbClr val="FF0000"/>
                </a:solidFill>
              </a:rPr>
              <a:t>Let’s fill those spaces with real results from real members.</a:t>
            </a:r>
            <a:endParaRPr b="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69e52eb64e_1_21"/>
          <p:cNvSpPr txBox="1"/>
          <p:nvPr/>
        </p:nvSpPr>
        <p:spPr>
          <a:xfrm>
            <a:off x="765500" y="817900"/>
            <a:ext cx="10433700" cy="128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✅ Google Reviews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Search for the member’s business name, and leave a public 5-star review.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Helps their SEO and builds trust with total strangers.</a:t>
            </a:r>
            <a:endParaRPr sz="2800"/>
          </a:p>
        </p:txBody>
      </p:sp>
      <p:sp>
        <p:nvSpPr>
          <p:cNvPr id="103" name="Google Shape;103;g369e52eb64e_1_21"/>
          <p:cNvSpPr txBox="1"/>
          <p:nvPr/>
        </p:nvSpPr>
        <p:spPr>
          <a:xfrm>
            <a:off x="723550" y="1698700"/>
            <a:ext cx="9909600" cy="6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✅ LinkedIn Recommendations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Especially for B2B or professional services. A written LinkedIn rec can be a game-changer.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104" name="Google Shape;104;g369e52eb64e_1_21"/>
          <p:cNvSpPr txBox="1"/>
          <p:nvPr/>
        </p:nvSpPr>
        <p:spPr>
          <a:xfrm>
            <a:off x="723550" y="2432725"/>
            <a:ext cx="6501600" cy="7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✅ LinkedIn Recommendations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Especially for B2B or professional services. A written LinkedIn rec can be a game-changer.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105" name="Google Shape;105;g369e52eb64e_1_21"/>
          <p:cNvSpPr txBox="1"/>
          <p:nvPr/>
        </p:nvSpPr>
        <p:spPr>
          <a:xfrm>
            <a:off x="681525" y="3041113"/>
            <a:ext cx="7717800" cy="6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✅ Facebook Page Reviews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If the business is active on Facebook, leave a positive review with a quick story.</a:t>
            </a:r>
            <a:endParaRPr sz="2800"/>
          </a:p>
        </p:txBody>
      </p:sp>
      <p:sp>
        <p:nvSpPr>
          <p:cNvPr id="106" name="Google Shape;106;g369e52eb64e_1_21"/>
          <p:cNvSpPr txBox="1"/>
          <p:nvPr/>
        </p:nvSpPr>
        <p:spPr>
          <a:xfrm>
            <a:off x="681525" y="4026825"/>
            <a:ext cx="7822800" cy="11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✅ Instagram &amp; Facebook Shout-Outs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Snap a pic of the result, or just do a “Member Spotlight” tag on stories or reels.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Share what they did for you or your client. Tag them and the chapter.</a:t>
            </a:r>
            <a:endParaRPr sz="2800"/>
          </a:p>
        </p:txBody>
      </p:sp>
      <p:sp>
        <p:nvSpPr>
          <p:cNvPr id="107" name="Google Shape;107;g369e52eb64e_1_21"/>
          <p:cNvSpPr txBox="1"/>
          <p:nvPr/>
        </p:nvSpPr>
        <p:spPr>
          <a:xfrm>
            <a:off x="723550" y="4991475"/>
            <a:ext cx="9427200" cy="80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✅ Personal Website Testimonials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100">
                <a:solidFill>
                  <a:schemeClr val="dk1"/>
                </a:solidFill>
              </a:rPr>
              <a:t>– Offer to write a blurb they can post on their website. Better yet, let them quote your name and business. It adds weight.</a:t>
            </a:r>
            <a:endParaRPr sz="2800"/>
          </a:p>
        </p:txBody>
      </p:sp>
      <p:sp>
        <p:nvSpPr>
          <p:cNvPr id="108" name="Google Shape;108;g369e52eb64e_1_21"/>
          <p:cNvSpPr txBox="1"/>
          <p:nvPr/>
        </p:nvSpPr>
        <p:spPr>
          <a:xfrm>
            <a:off x="3642150" y="262150"/>
            <a:ext cx="4907700" cy="42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2400">
                <a:solidFill>
                  <a:srgbClr val="FF0000"/>
                </a:solidFill>
              </a:rPr>
              <a:t>Where to Leave Testimonials </a:t>
            </a:r>
            <a:endParaRPr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69e52eb64e_1_33"/>
          <p:cNvSpPr txBox="1"/>
          <p:nvPr/>
        </p:nvSpPr>
        <p:spPr>
          <a:xfrm>
            <a:off x="587250" y="3649225"/>
            <a:ext cx="9951300" cy="88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1800">
                <a:solidFill>
                  <a:schemeClr val="dk1"/>
                </a:solidFill>
              </a:rPr>
              <a:t>3. Track results—if your testimonial gets them business, share that next week as a Thank You for Closed Business.</a:t>
            </a:r>
            <a:endParaRPr b="1"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115" name="Google Shape;115;g369e52eb64e_1_33"/>
          <p:cNvSpPr txBox="1"/>
          <p:nvPr/>
        </p:nvSpPr>
        <p:spPr>
          <a:xfrm>
            <a:off x="4112825" y="262125"/>
            <a:ext cx="3306000" cy="7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2400">
                <a:solidFill>
                  <a:srgbClr val="FF0000"/>
                </a:solidFill>
              </a:rPr>
              <a:t>Call to Action</a:t>
            </a:r>
            <a:endParaRPr b="1" sz="2400">
              <a:solidFill>
                <a:srgbClr val="FF0000"/>
              </a:solidFill>
            </a:endParaRPr>
          </a:p>
        </p:txBody>
      </p:sp>
      <p:sp>
        <p:nvSpPr>
          <p:cNvPr id="116" name="Google Shape;116;g369e52eb64e_1_33"/>
          <p:cNvSpPr txBox="1"/>
          <p:nvPr/>
        </p:nvSpPr>
        <p:spPr>
          <a:xfrm>
            <a:off x="503350" y="1163975"/>
            <a:ext cx="10517700" cy="117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1800">
                <a:solidFill>
                  <a:schemeClr val="dk1"/>
                </a:solidFill>
              </a:rPr>
              <a:t>1. Pick one member today you’ve worked with—and leave them a testimonial on any public platform this week.</a:t>
            </a:r>
            <a:endParaRPr b="1" sz="1800"/>
          </a:p>
        </p:txBody>
      </p:sp>
      <p:sp>
        <p:nvSpPr>
          <p:cNvPr id="117" name="Google Shape;117;g369e52eb64e_1_33"/>
          <p:cNvSpPr txBox="1"/>
          <p:nvPr/>
        </p:nvSpPr>
        <p:spPr>
          <a:xfrm>
            <a:off x="482375" y="2286000"/>
            <a:ext cx="10056300" cy="56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1800">
                <a:solidFill>
                  <a:schemeClr val="dk1"/>
                </a:solidFill>
              </a:rPr>
              <a:t>2. Tag our chapter if posting on social media. Let’s build our BNI brand together.</a:t>
            </a:r>
            <a:endParaRPr b="1" sz="1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69e52eb64e_1_37"/>
          <p:cNvSpPr txBox="1"/>
          <p:nvPr/>
        </p:nvSpPr>
        <p:spPr>
          <a:xfrm>
            <a:off x="1258350" y="1174450"/>
            <a:ext cx="9972300" cy="24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 sz="6000">
                <a:solidFill>
                  <a:srgbClr val="FF0000"/>
                </a:solidFill>
              </a:rPr>
              <a:t>Give more testimonials, </a:t>
            </a:r>
            <a:endParaRPr b="1" sz="6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 sz="6000">
                <a:solidFill>
                  <a:srgbClr val="FF0000"/>
                </a:solidFill>
              </a:rPr>
              <a:t>Get more referrals. </a:t>
            </a:r>
            <a:endParaRPr b="1" sz="60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600">
              <a:solidFill>
                <a:srgbClr val="FF0000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124" name="Google Shape;124;g369e52eb64e_1_37"/>
          <p:cNvSpPr txBox="1"/>
          <p:nvPr/>
        </p:nvSpPr>
        <p:spPr>
          <a:xfrm>
            <a:off x="3754075" y="4372750"/>
            <a:ext cx="4572000" cy="10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AU" sz="3600">
                <a:solidFill>
                  <a:srgbClr val="FF0000"/>
                </a:solidFill>
              </a:rPr>
              <a:t>It’s that simple.</a:t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2020-09-06T23:18:55Z</dcterms:created>
  <dc:creator>Deb Purkiss</dc:creator>
</cp:coreProperties>
</file>