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950075" cy="9236075"/>
  <p:embeddedFontLst>
    <p:embeddedFont>
      <p:font typeface="Helvetica Neu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iOBUWFI/1Jpx6pge25xIHI8UZ7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HelveticaNeue-bold.fntdata"/><Relationship Id="rId12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HelveticaNeue-boldItalic.fntdata"/><Relationship Id="rId14" Type="http://schemas.openxmlformats.org/officeDocument/2006/relationships/font" Target="fonts/HelveticaNeue-italic.fntdata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1" y="0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37000" y="0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04850" y="1154113"/>
            <a:ext cx="5540375" cy="3117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95325" y="4445000"/>
            <a:ext cx="5559425" cy="36369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1" y="8772525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A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 txBox="1"/>
          <p:nvPr>
            <p:ph idx="1" type="body"/>
          </p:nvPr>
        </p:nvSpPr>
        <p:spPr>
          <a:xfrm>
            <a:off x="695325" y="4445000"/>
            <a:ext cx="5559425" cy="36369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4" name="Google Shape;64;p1:notes"/>
          <p:cNvSpPr/>
          <p:nvPr>
            <p:ph idx="2" type="sldImg"/>
          </p:nvPr>
        </p:nvSpPr>
        <p:spPr>
          <a:xfrm>
            <a:off x="704850" y="1154113"/>
            <a:ext cx="5540375" cy="3117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449ff5baeb_1_4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449ff5baeb_1_4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g3449ff5baeb_1_4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6f02dfd38b_0_4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6f02dfd38b_0_4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g36f02dfd38b_0_4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6f02dfd38b_0_33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6f02dfd38b_0_33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36f02dfd38b_0_33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f02dfd38b_0_39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f02dfd38b_0_39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6f02dfd38b_0_39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f02dfd38b_0_51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f02dfd38b_0_51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36f02dfd38b_0_51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449ff5baeb_1_0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449ff5baeb_1_0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g3449ff5baeb_1_0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">
  <p:cSld name="Cover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01875" y="1867425"/>
            <a:ext cx="3988249" cy="152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1570" y="4441118"/>
            <a:ext cx="4670430" cy="244575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0" y="360203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1" sz="36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3"/>
          <p:cNvSpPr/>
          <p:nvPr/>
        </p:nvSpPr>
        <p:spPr>
          <a:xfrm>
            <a:off x="99400" y="5987144"/>
            <a:ext cx="1093200" cy="7716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2"/>
          <p:cNvSpPr txBox="1"/>
          <p:nvPr>
            <p:ph type="title"/>
          </p:nvPr>
        </p:nvSpPr>
        <p:spPr>
          <a:xfrm>
            <a:off x="511419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3"/>
          <p:cNvSpPr txBox="1"/>
          <p:nvPr>
            <p:ph type="title"/>
          </p:nvPr>
        </p:nvSpPr>
        <p:spPr>
          <a:xfrm>
            <a:off x="531936" y="457200"/>
            <a:ext cx="424009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" type="body"/>
          </p:nvPr>
        </p:nvSpPr>
        <p:spPr>
          <a:xfrm>
            <a:off x="5183188" y="457201"/>
            <a:ext cx="6476876" cy="540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2" name="Google Shape;52;p23"/>
          <p:cNvSpPr txBox="1"/>
          <p:nvPr>
            <p:ph idx="2" type="body"/>
          </p:nvPr>
        </p:nvSpPr>
        <p:spPr>
          <a:xfrm>
            <a:off x="531936" y="2057400"/>
            <a:ext cx="4240090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4"/>
          <p:cNvSpPr txBox="1"/>
          <p:nvPr>
            <p:ph type="title"/>
          </p:nvPr>
        </p:nvSpPr>
        <p:spPr>
          <a:xfrm>
            <a:off x="567104" y="457200"/>
            <a:ext cx="4204921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4"/>
          <p:cNvSpPr/>
          <p:nvPr>
            <p:ph idx="2" type="pic"/>
          </p:nvPr>
        </p:nvSpPr>
        <p:spPr>
          <a:xfrm>
            <a:off x="5183187" y="457201"/>
            <a:ext cx="6492997" cy="5403850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24"/>
          <p:cNvSpPr txBox="1"/>
          <p:nvPr>
            <p:ph idx="1" type="body"/>
          </p:nvPr>
        </p:nvSpPr>
        <p:spPr>
          <a:xfrm>
            <a:off x="567104" y="2057400"/>
            <a:ext cx="4204921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pproved BNI Colors">
  <p:cSld name="Approved BNI Color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73022" y="180295"/>
            <a:ext cx="8040218" cy="5898923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5"/>
          <p:cNvSpPr txBox="1"/>
          <p:nvPr/>
        </p:nvSpPr>
        <p:spPr>
          <a:xfrm>
            <a:off x="9608423" y="1335348"/>
            <a:ext cx="1082348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A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A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Other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A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Hues of Red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38509" y="2179337"/>
            <a:ext cx="1022176" cy="3737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25"/>
          <p:cNvPicPr preferRelativeResize="0"/>
          <p:nvPr/>
        </p:nvPicPr>
        <p:blipFill rotWithShape="1">
          <a:blip r:embed="rId4">
            <a:alphaModFix/>
          </a:blip>
          <a:srcRect b="37971" l="34827" r="34948" t="35301"/>
          <a:stretch/>
        </p:blipFill>
        <p:spPr>
          <a:xfrm>
            <a:off x="9309718" y="2787508"/>
            <a:ext cx="1679758" cy="2735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 txBox="1"/>
          <p:nvPr>
            <p:ph type="title"/>
          </p:nvPr>
        </p:nvSpPr>
        <p:spPr>
          <a:xfrm>
            <a:off x="565417" y="6449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" type="body"/>
          </p:nvPr>
        </p:nvSpPr>
        <p:spPr>
          <a:xfrm>
            <a:off x="564928" y="1062625"/>
            <a:ext cx="11169650" cy="4519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idx="1" type="body"/>
          </p:nvPr>
        </p:nvSpPr>
        <p:spPr>
          <a:xfrm>
            <a:off x="650947" y="1894865"/>
            <a:ext cx="4633165" cy="40536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5" name="Google Shape;25;p16"/>
          <p:cNvSpPr txBox="1"/>
          <p:nvPr>
            <p:ph idx="2" type="body"/>
          </p:nvPr>
        </p:nvSpPr>
        <p:spPr>
          <a:xfrm>
            <a:off x="633849" y="536713"/>
            <a:ext cx="4650263" cy="11827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  <a:defRPr b="1" sz="32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6"/>
          <p:cNvSpPr/>
          <p:nvPr/>
        </p:nvSpPr>
        <p:spPr>
          <a:xfrm rot="5400000">
            <a:off x="5888749" y="656994"/>
            <a:ext cx="2124949" cy="2124949"/>
          </a:xfrm>
          <a:prstGeom prst="rtTriangle">
            <a:avLst/>
          </a:prstGeom>
          <a:solidFill>
            <a:srgbClr val="CF2030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6"/>
          <p:cNvSpPr/>
          <p:nvPr>
            <p:ph idx="3" type="pic"/>
          </p:nvPr>
        </p:nvSpPr>
        <p:spPr>
          <a:xfrm>
            <a:off x="6335910" y="1036061"/>
            <a:ext cx="5033400" cy="4713329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011182" y="2079171"/>
            <a:ext cx="9180818" cy="4807705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8"/>
          <p:cNvSpPr txBox="1"/>
          <p:nvPr>
            <p:ph type="ctrTitle"/>
          </p:nvPr>
        </p:nvSpPr>
        <p:spPr>
          <a:xfrm>
            <a:off x="1524000" y="13509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587619" y="1058579"/>
            <a:ext cx="5490797" cy="4325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6230816" y="1058579"/>
            <a:ext cx="552596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type="title"/>
          </p:nvPr>
        </p:nvSpPr>
        <p:spPr>
          <a:xfrm>
            <a:off x="587619" y="2403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530999" y="1075713"/>
            <a:ext cx="546857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529004" y="1922143"/>
            <a:ext cx="546857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3" type="body"/>
          </p:nvPr>
        </p:nvSpPr>
        <p:spPr>
          <a:xfrm>
            <a:off x="6172200" y="1098231"/>
            <a:ext cx="552596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1"/>
          <p:cNvSpPr txBox="1"/>
          <p:nvPr>
            <p:ph idx="4" type="body"/>
          </p:nvPr>
        </p:nvSpPr>
        <p:spPr>
          <a:xfrm>
            <a:off x="6172200" y="1922143"/>
            <a:ext cx="5525964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type="title"/>
          </p:nvPr>
        </p:nvSpPr>
        <p:spPr>
          <a:xfrm>
            <a:off x="529004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7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0168097" y="5813346"/>
            <a:ext cx="2033474" cy="106486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2"/>
          <p:cNvSpPr txBox="1"/>
          <p:nvPr>
            <p:ph type="title"/>
          </p:nvPr>
        </p:nvSpPr>
        <p:spPr>
          <a:xfrm>
            <a:off x="597785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" type="body"/>
          </p:nvPr>
        </p:nvSpPr>
        <p:spPr>
          <a:xfrm>
            <a:off x="565417" y="1062790"/>
            <a:ext cx="11169161" cy="4528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13" name="Google Shape;13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34825" y="5922975"/>
            <a:ext cx="845600" cy="845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/>
        </p:nvSpPr>
        <p:spPr>
          <a:xfrm>
            <a:off x="3919525" y="3490875"/>
            <a:ext cx="4202400" cy="14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AU" sz="5400" u="none" cap="none" strike="noStrike">
                <a:solidFill>
                  <a:schemeClr val="lt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Moments</a:t>
            </a:r>
            <a:endParaRPr b="0" i="0" sz="1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3997000" y="1149300"/>
            <a:ext cx="47349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AU" sz="3900" u="none" cap="none" strike="noStrike">
                <a:solidFill>
                  <a:schemeClr val="lt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BNI Aurora</a:t>
            </a:r>
            <a:endParaRPr b="0" i="0" sz="1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449ff5baeb_1_4"/>
          <p:cNvSpPr txBox="1"/>
          <p:nvPr/>
        </p:nvSpPr>
        <p:spPr>
          <a:xfrm>
            <a:off x="1760475" y="277750"/>
            <a:ext cx="81507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6000">
                <a:solidFill>
                  <a:srgbClr val="FF0000"/>
                </a:solidFill>
              </a:rPr>
              <a:t>What is a Stack Day?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74" name="Google Shape;74;g3449ff5baeb_1_4"/>
          <p:cNvSpPr txBox="1"/>
          <p:nvPr/>
        </p:nvSpPr>
        <p:spPr>
          <a:xfrm>
            <a:off x="1916025" y="2403125"/>
            <a:ext cx="8829300" cy="177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 sz="1300">
                <a:solidFill>
                  <a:schemeClr val="dk1"/>
                </a:solidFill>
              </a:rPr>
              <a:t>Key Visitor-Related Goals of a STACK Day:</a:t>
            </a:r>
            <a:endParaRPr b="1" sz="13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b="1" lang="en-AU" sz="1500">
                <a:solidFill>
                  <a:schemeClr val="dk1"/>
                </a:solidFill>
              </a:rPr>
              <a:t>Specific Visitor Invite</a:t>
            </a:r>
            <a:r>
              <a:rPr lang="en-AU" sz="1500">
                <a:solidFill>
                  <a:schemeClr val="dk1"/>
                </a:solidFill>
              </a:rPr>
              <a:t>: Members are encouraged to bring multiple visitors on a set date.</a:t>
            </a:r>
            <a:br>
              <a:rPr lang="en-AU" sz="1500">
                <a:solidFill>
                  <a:schemeClr val="dk1"/>
                </a:solidFill>
              </a:rPr>
            </a:br>
            <a:endParaRPr sz="15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-AU" sz="1500">
                <a:solidFill>
                  <a:schemeClr val="dk1"/>
                </a:solidFill>
              </a:rPr>
              <a:t>Chapter Growth</a:t>
            </a:r>
            <a:r>
              <a:rPr lang="en-AU" sz="1500">
                <a:solidFill>
                  <a:schemeClr val="dk1"/>
                </a:solidFill>
              </a:rPr>
              <a:t>: The more visitors attend in the same “seat”, the higher the chance of converting them into new members.</a:t>
            </a:r>
            <a:br>
              <a:rPr lang="en-AU" sz="1100">
                <a:solidFill>
                  <a:schemeClr val="dk1"/>
                </a:solidFill>
              </a:rPr>
            </a:br>
            <a:endParaRPr sz="2800"/>
          </a:p>
        </p:txBody>
      </p:sp>
      <p:sp>
        <p:nvSpPr>
          <p:cNvPr id="75" name="Google Shape;75;g3449ff5baeb_1_4"/>
          <p:cNvSpPr txBox="1"/>
          <p:nvPr/>
        </p:nvSpPr>
        <p:spPr>
          <a:xfrm>
            <a:off x="1883450" y="4385275"/>
            <a:ext cx="8222400" cy="14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b="1" lang="en-AU" sz="1500">
                <a:solidFill>
                  <a:schemeClr val="dk1"/>
                </a:solidFill>
              </a:rPr>
              <a:t>STACK Day</a:t>
            </a:r>
            <a:r>
              <a:rPr lang="en-AU" sz="1500">
                <a:solidFill>
                  <a:schemeClr val="dk1"/>
                </a:solidFill>
              </a:rPr>
              <a:t> is ideal when you want an</a:t>
            </a:r>
            <a:r>
              <a:rPr b="1" lang="en-AU" sz="1500">
                <a:solidFill>
                  <a:schemeClr val="dk1"/>
                </a:solidFill>
              </a:rPr>
              <a:t> injection of energy</a:t>
            </a:r>
            <a:r>
              <a:rPr lang="en-AU" sz="1500">
                <a:solidFill>
                  <a:schemeClr val="dk1"/>
                </a:solidFill>
              </a:rPr>
              <a:t> and leads without changing the regular meeting format.</a:t>
            </a:r>
            <a:br>
              <a:rPr lang="en-AU" sz="1500">
                <a:solidFill>
                  <a:schemeClr val="dk1"/>
                </a:solidFill>
              </a:rPr>
            </a:br>
            <a:endParaRPr sz="3200"/>
          </a:p>
        </p:txBody>
      </p:sp>
      <p:sp>
        <p:nvSpPr>
          <p:cNvPr id="76" name="Google Shape;76;g3449ff5baeb_1_4"/>
          <p:cNvSpPr txBox="1"/>
          <p:nvPr/>
        </p:nvSpPr>
        <p:spPr>
          <a:xfrm>
            <a:off x="792775" y="1402825"/>
            <a:ext cx="9533700" cy="4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700">
                <a:solidFill>
                  <a:schemeClr val="dk1"/>
                </a:solidFill>
              </a:rPr>
              <a:t>In BNI terms, a </a:t>
            </a:r>
            <a:r>
              <a:rPr b="1" lang="en-AU" sz="1700">
                <a:solidFill>
                  <a:schemeClr val="dk1"/>
                </a:solidFill>
              </a:rPr>
              <a:t>STACK Day in relation to visitors</a:t>
            </a:r>
            <a:r>
              <a:rPr lang="en-AU" sz="1700">
                <a:solidFill>
                  <a:schemeClr val="dk1"/>
                </a:solidFill>
              </a:rPr>
              <a:t> is a </a:t>
            </a:r>
            <a:r>
              <a:rPr b="1" lang="en-AU" sz="1700">
                <a:solidFill>
                  <a:schemeClr val="dk1"/>
                </a:solidFill>
                <a:highlight>
                  <a:srgbClr val="00FF00"/>
                </a:highlight>
              </a:rPr>
              <a:t>focused visitor initiative</a:t>
            </a:r>
            <a:r>
              <a:rPr lang="en-AU" sz="1700">
                <a:solidFill>
                  <a:schemeClr val="dk1"/>
                </a:solidFill>
              </a:rPr>
              <a:t> where all chapter members work together to </a:t>
            </a:r>
            <a:r>
              <a:rPr b="1" lang="en-AU" sz="1700">
                <a:solidFill>
                  <a:schemeClr val="dk1"/>
                </a:solidFill>
                <a:highlight>
                  <a:srgbClr val="00FF00"/>
                </a:highlight>
              </a:rPr>
              <a:t>"stack the room"</a:t>
            </a:r>
            <a:r>
              <a:rPr lang="en-AU" sz="1700">
                <a:solidFill>
                  <a:schemeClr val="dk1"/>
                </a:solidFill>
                <a:highlight>
                  <a:srgbClr val="00FF00"/>
                </a:highlight>
              </a:rPr>
              <a:t> </a:t>
            </a:r>
            <a:r>
              <a:rPr lang="en-AU" sz="1700">
                <a:solidFill>
                  <a:schemeClr val="dk1"/>
                </a:solidFill>
              </a:rPr>
              <a:t>with quality guests—particularly potential referral partners or future members.</a:t>
            </a:r>
            <a:endParaRPr sz="3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6f02dfd38b_0_4"/>
          <p:cNvSpPr txBox="1"/>
          <p:nvPr/>
        </p:nvSpPr>
        <p:spPr>
          <a:xfrm>
            <a:off x="1150875" y="639625"/>
            <a:ext cx="9209400" cy="10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4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       </a:t>
            </a:r>
            <a:r>
              <a:rPr b="1" lang="en-AU" sz="4800">
                <a:solidFill>
                  <a:srgbClr val="FF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Marketing and events</a:t>
            </a:r>
            <a:endParaRPr b="1" sz="4800">
              <a:solidFill>
                <a:srgbClr val="FF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83" name="Google Shape;83;g36f02dfd38b_0_4"/>
          <p:cNvSpPr txBox="1"/>
          <p:nvPr/>
        </p:nvSpPr>
        <p:spPr>
          <a:xfrm>
            <a:off x="2853550" y="1551775"/>
            <a:ext cx="4790400" cy="13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lang="en-AU" sz="2400">
                <a:solidFill>
                  <a:srgbClr val="222222"/>
                </a:solidFill>
                <a:highlight>
                  <a:srgbClr val="FFFFFF"/>
                </a:highlight>
              </a:rPr>
              <a:t> Graphic designer</a:t>
            </a:r>
            <a:endParaRPr sz="24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6f02dfd38b_0_33"/>
          <p:cNvSpPr txBox="1"/>
          <p:nvPr/>
        </p:nvSpPr>
        <p:spPr>
          <a:xfrm>
            <a:off x="2873825" y="767975"/>
            <a:ext cx="7290600" cy="10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4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       </a:t>
            </a:r>
            <a:r>
              <a:rPr b="1" lang="en-AU" sz="4800">
                <a:solidFill>
                  <a:srgbClr val="FF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Real Estate</a:t>
            </a:r>
            <a:endParaRPr b="1" sz="4800">
              <a:solidFill>
                <a:srgbClr val="FF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90" name="Google Shape;90;g36f02dfd38b_0_33"/>
          <p:cNvSpPr txBox="1"/>
          <p:nvPr/>
        </p:nvSpPr>
        <p:spPr>
          <a:xfrm>
            <a:off x="2961675" y="1882850"/>
            <a:ext cx="8810700" cy="45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</a:pPr>
            <a:r>
              <a:rPr lang="en-AU" sz="36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Property Manager</a:t>
            </a:r>
            <a:endParaRPr sz="36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6f02dfd38b_0_39"/>
          <p:cNvSpPr txBox="1"/>
          <p:nvPr/>
        </p:nvSpPr>
        <p:spPr>
          <a:xfrm>
            <a:off x="1150875" y="639625"/>
            <a:ext cx="9209400" cy="10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4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       </a:t>
            </a:r>
            <a:r>
              <a:rPr b="1" lang="en-AU" sz="4800">
                <a:solidFill>
                  <a:srgbClr val="FF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Health and Wellness</a:t>
            </a:r>
            <a:endParaRPr b="1" sz="4800">
              <a:solidFill>
                <a:srgbClr val="FF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97" name="Google Shape;97;g36f02dfd38b_0_39"/>
          <p:cNvSpPr txBox="1"/>
          <p:nvPr/>
        </p:nvSpPr>
        <p:spPr>
          <a:xfrm>
            <a:off x="2961675" y="1882850"/>
            <a:ext cx="8810700" cy="45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</a:pPr>
            <a:r>
              <a:rPr lang="en-AU" sz="36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Physio</a:t>
            </a:r>
            <a:endParaRPr sz="3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6f02dfd38b_0_51"/>
          <p:cNvSpPr txBox="1"/>
          <p:nvPr/>
        </p:nvSpPr>
        <p:spPr>
          <a:xfrm>
            <a:off x="1853575" y="639625"/>
            <a:ext cx="8506800" cy="10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4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       </a:t>
            </a:r>
            <a:r>
              <a:rPr b="1" lang="en-AU" sz="4800">
                <a:solidFill>
                  <a:srgbClr val="FF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Business Services</a:t>
            </a:r>
            <a:endParaRPr b="1" sz="4800">
              <a:solidFill>
                <a:srgbClr val="FF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104" name="Google Shape;104;g36f02dfd38b_0_51"/>
          <p:cNvSpPr txBox="1"/>
          <p:nvPr/>
        </p:nvSpPr>
        <p:spPr>
          <a:xfrm>
            <a:off x="2961675" y="1882850"/>
            <a:ext cx="6256800" cy="23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</a:pPr>
            <a:r>
              <a:rPr lang="en-AU" sz="36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Family Lawyer</a:t>
            </a:r>
            <a:endParaRPr sz="36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449ff5baeb_1_0"/>
          <p:cNvSpPr txBox="1"/>
          <p:nvPr/>
        </p:nvSpPr>
        <p:spPr>
          <a:xfrm>
            <a:off x="-130575" y="1067675"/>
            <a:ext cx="11418000" cy="41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9600">
                <a:solidFill>
                  <a:srgbClr val="FF0000"/>
                </a:solidFill>
              </a:rPr>
              <a:t>   </a:t>
            </a:r>
            <a:r>
              <a:rPr lang="en-AU" sz="14000">
                <a:solidFill>
                  <a:srgbClr val="FF0000"/>
                </a:solidFill>
              </a:rPr>
              <a:t>STACK DAY</a:t>
            </a:r>
            <a:endParaRPr sz="14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0">
                <a:solidFill>
                  <a:srgbClr val="FF0000"/>
                </a:solidFill>
              </a:rPr>
              <a:t>   August 6th</a:t>
            </a:r>
            <a:endParaRPr sz="14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BNI Colors">
      <a:dk1>
        <a:srgbClr val="000000"/>
      </a:dk1>
      <a:lt1>
        <a:srgbClr val="FFFFFF"/>
      </a:lt1>
      <a:dk2>
        <a:srgbClr val="CF2030"/>
      </a:dk2>
      <a:lt2>
        <a:srgbClr val="64666A"/>
      </a:lt2>
      <a:accent1>
        <a:srgbClr val="C8C8C8"/>
      </a:accent1>
      <a:accent2>
        <a:srgbClr val="F3F3F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2020-09-06T23:18:55Z</dcterms:created>
  <dc:creator>Deb Purkiss</dc:creator>
</cp:coreProperties>
</file>