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336" r:id="rId4"/>
    <p:sldId id="342" r:id="rId5"/>
    <p:sldId id="343" r:id="rId6"/>
    <p:sldId id="341" r:id="rId7"/>
    <p:sldId id="345" r:id="rId8"/>
    <p:sldId id="344" r:id="rId9"/>
    <p:sldId id="347" r:id="rId10"/>
    <p:sldId id="264" r:id="rId11"/>
    <p:sldId id="346" r:id="rId12"/>
    <p:sldId id="339" r:id="rId13"/>
  </p:sldIdLst>
  <p:sldSz cx="12192000" cy="6858000"/>
  <p:notesSz cx="6950075" cy="9236075"/>
  <p:embeddedFontLst>
    <p:embeddedFont>
      <p:font typeface="Helvetica Neue" panose="020B0604020202020204" charset="0"/>
      <p:regular r:id="rId15"/>
      <p:bold r:id="rId16"/>
      <p:italic r:id="rId17"/>
      <p:boldItalic r:id="rId18"/>
    </p:embeddedFont>
    <p:embeddedFont>
      <p:font typeface="Proxima Nova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96" roundtripDataSignature="AMtx7mgH8xKTeLznLAVX+qLH5AWRRxBI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0D4FEB-2F44-454D-9ED2-554997F114FB}">
  <a:tblStyle styleId="{FA0D4FEB-2F44-454D-9ED2-554997F114F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27" autoAdjust="0"/>
  </p:normalViewPr>
  <p:slideViewPr>
    <p:cSldViewPr snapToGrid="0">
      <p:cViewPr varScale="1">
        <p:scale>
          <a:sx n="70" d="100"/>
          <a:sy n="70" d="100"/>
        </p:scale>
        <p:origin x="106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96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99" Type="http://schemas.openxmlformats.org/officeDocument/2006/relationships/theme" Target="theme/theme1.xml"/><Relationship Id="rId10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10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y Somerville" userId="11b5650b-1765-4cd0-8295-3b0bbc4f8395" providerId="ADAL" clId="{DB50B942-88BA-4978-9356-B3066654DFB6}"/>
    <pc:docChg chg="custSel modSld">
      <pc:chgData name="Gary Somerville" userId="11b5650b-1765-4cd0-8295-3b0bbc4f8395" providerId="ADAL" clId="{DB50B942-88BA-4978-9356-B3066654DFB6}" dt="2025-07-17T21:27:12.277" v="1" actId="478"/>
      <pc:docMkLst>
        <pc:docMk/>
      </pc:docMkLst>
      <pc:sldChg chg="addSp delSp modSp mod">
        <pc:chgData name="Gary Somerville" userId="11b5650b-1765-4cd0-8295-3b0bbc4f8395" providerId="ADAL" clId="{DB50B942-88BA-4978-9356-B3066654DFB6}" dt="2025-07-17T21:27:12.277" v="1" actId="478"/>
        <pc:sldMkLst>
          <pc:docMk/>
          <pc:sldMk cId="0" sldId="256"/>
        </pc:sldMkLst>
        <pc:graphicFrameChg chg="add del modGraphic">
          <ac:chgData name="Gary Somerville" userId="11b5650b-1765-4cd0-8295-3b0bbc4f8395" providerId="ADAL" clId="{DB50B942-88BA-4978-9356-B3066654DFB6}" dt="2025-07-17T21:27:12.277" v="1" actId="478"/>
          <ac:graphicFrameMkLst>
            <pc:docMk/>
            <pc:sldMk cId="0" sldId="256"/>
            <ac:graphicFrameMk id="3" creationId="{E7431EB8-B2CC-012A-FCCF-52F39FFA5D8C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11488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37000" y="0"/>
            <a:ext cx="3011488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72525"/>
            <a:ext cx="3011488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The focus is to shift mindset from “inviting” to “creating opportunity,” and give members simple, natural ways to bring visitors — especially ahead of Visitor Days or themed meetings.</a:t>
            </a: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9" name="Google Shape;1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78B8E-3532-8ED4-4D89-4FDBEE7D9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D19FD2-4F5F-06AE-E387-8B4C26B96A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481B95-423B-514E-FBFA-58242FDEB0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1DB4F-D4CE-3273-11D5-AAC51E812A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3922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When you invite a visitor, you’re not just helping the chapter grow — you’re creating new opportunity.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Visitors bring energy, curiosity, and fresh networks into the room. Even if they don’t join, they may refer, collaborate, or bring someone else who will.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BNI chapters with consistent visitor flow grow faster — and make more money.</a:t>
            </a:r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8217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3C14A-E9B8-E8A1-45F1-14890ED56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74F465-439E-5E52-CA9B-A6134A54F0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902760-E155-0A8A-7FC5-5DA2D3FAE2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B49387-2605-295F-9461-64FFF2E072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0996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20FCD-3782-F663-10D8-7B12F5E88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778E8E-5E6A-BFF1-E94F-7A6644A6C6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A7F5A3-2216-D241-C794-AAA236FFC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FFE65-6414-C106-EE89-8664B8D3E7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3506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6687C-8A06-2E7A-B740-47DF65A82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59E9C2-F321-DF1E-F4BB-1E847A9980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22DCBC-86C6-C357-AE46-85EEE2ED0B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the room to share their tips and tricks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A993F-5017-5C98-A386-E112086E17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0514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6ABEB-BE55-7877-6BCF-3A7E4EDBB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71B0E1-11E7-6053-097A-DF4E9214A2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754E07-8CED-7D5D-2D51-7001942546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1794A-8B42-BD2D-790E-020DB89061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1819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3964F-82A5-5365-F503-08191613D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7526B1-C8B3-91E4-A863-D55153EB3F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9B99AD-AEC4-7016-2AB4-E12B0DDCA2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CB6604-09B6-531B-8246-0AF0F7EE41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978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9D88C-A23B-BF02-C22A-89070A6FF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27245A-E9A2-13A1-FBFD-679AA335CC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C606BC-335D-5927-B9DC-761678871C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the room to share their tips and tricks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57B0A-7BA2-AF34-EF56-BCD8BE0421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159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F2030"/>
              </a:buClr>
              <a:buSzPts val="6000"/>
              <a:buFont typeface="Arial"/>
              <a:buNone/>
              <a:defRPr sz="6000">
                <a:solidFill>
                  <a:srgbClr val="CF203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666A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8" name="Google Shape;18;p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388" y="6359237"/>
            <a:ext cx="1131291" cy="371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l">
  <p:cSld name="1_General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1"/>
          <p:cNvSpPr/>
          <p:nvPr/>
        </p:nvSpPr>
        <p:spPr>
          <a:xfrm>
            <a:off x="0" y="0"/>
            <a:ext cx="12192000" cy="5480533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01"/>
          <p:cNvSpPr/>
          <p:nvPr/>
        </p:nvSpPr>
        <p:spPr>
          <a:xfrm>
            <a:off x="0" y="0"/>
            <a:ext cx="12192000" cy="1446933"/>
          </a:xfrm>
          <a:prstGeom prst="rect">
            <a:avLst/>
          </a:prstGeom>
          <a:solidFill>
            <a:srgbClr val="CF203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01"/>
          <p:cNvSpPr txBox="1">
            <a:spLocks noGrp="1"/>
          </p:cNvSpPr>
          <p:nvPr>
            <p:ph type="title"/>
          </p:nvPr>
        </p:nvSpPr>
        <p:spPr>
          <a:xfrm>
            <a:off x="696000" y="470400"/>
            <a:ext cx="10795200" cy="9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Helvetica Neue"/>
              <a:buNone/>
              <a:defRPr sz="4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01"/>
          <p:cNvSpPr txBox="1">
            <a:spLocks noGrp="1"/>
          </p:cNvSpPr>
          <p:nvPr>
            <p:ph type="body" idx="1"/>
          </p:nvPr>
        </p:nvSpPr>
        <p:spPr>
          <a:xfrm>
            <a:off x="696133" y="1574799"/>
            <a:ext cx="10795200" cy="390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●"/>
              <a:defRPr sz="2800">
                <a:solidFill>
                  <a:srgbClr val="6466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04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○"/>
              <a:defRPr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04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■"/>
              <a:defRPr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04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●"/>
              <a:defRPr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04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○"/>
              <a:defRPr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04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■"/>
              <a:defRPr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04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●"/>
              <a:defRPr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04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○"/>
              <a:defRPr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04800" algn="l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200"/>
              <a:buFont typeface="Proxima Nova"/>
              <a:buChar char="■"/>
              <a:defRPr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pic>
        <p:nvPicPr>
          <p:cNvPr id="88" name="Google Shape;88;p1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388" y="6359237"/>
            <a:ext cx="1131291" cy="371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F2030"/>
              </a:buClr>
              <a:buSzPts val="4400"/>
              <a:buFont typeface="Arial"/>
              <a:buNone/>
              <a:defRPr>
                <a:solidFill>
                  <a:srgbClr val="CF203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666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388" y="6359237"/>
            <a:ext cx="1131291" cy="371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F2030"/>
              </a:buClr>
              <a:buSzPts val="6000"/>
              <a:buFont typeface="Arial"/>
              <a:buNone/>
              <a:defRPr sz="6000">
                <a:solidFill>
                  <a:srgbClr val="CF203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2" name="Google Shape;52;p9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388" y="6359237"/>
            <a:ext cx="1131291" cy="371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F2030"/>
              </a:buClr>
              <a:buSzPts val="4400"/>
              <a:buFont typeface="Arial"/>
              <a:buNone/>
              <a:defRPr>
                <a:solidFill>
                  <a:srgbClr val="CF203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666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9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666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7" name="Google Shape;57;p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388" y="6359237"/>
            <a:ext cx="1131291" cy="371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F2030"/>
              </a:buClr>
              <a:buSzPts val="4400"/>
              <a:buFont typeface="Arial"/>
              <a:buNone/>
              <a:defRPr>
                <a:solidFill>
                  <a:srgbClr val="CF203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666A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9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666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9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666A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9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666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4" name="Google Shape;64;p9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388" y="6359237"/>
            <a:ext cx="1131291" cy="371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F2030"/>
              </a:buClr>
              <a:buSzPts val="3200"/>
              <a:buFont typeface="Arial"/>
              <a:buNone/>
              <a:defRPr sz="3200">
                <a:solidFill>
                  <a:srgbClr val="CF203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666A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9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666A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69" name="Google Shape;69;p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388" y="6359237"/>
            <a:ext cx="1131291" cy="371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F2030"/>
              </a:buClr>
              <a:buSzPts val="3200"/>
              <a:buFont typeface="Arial"/>
              <a:buNone/>
              <a:defRPr sz="3200">
                <a:solidFill>
                  <a:srgbClr val="CF203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9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666A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74" name="Google Shape;74;p9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388" y="6359237"/>
            <a:ext cx="1131291" cy="371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F2030"/>
              </a:buClr>
              <a:buSzPts val="4400"/>
              <a:buFont typeface="Arial"/>
              <a:buNone/>
              <a:defRPr>
                <a:solidFill>
                  <a:srgbClr val="CF203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666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8" name="Google Shape;78;p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388" y="6359237"/>
            <a:ext cx="1131291" cy="371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F2030"/>
              </a:buClr>
              <a:buSzPts val="4400"/>
              <a:buFont typeface="Arial"/>
              <a:buNone/>
              <a:defRPr>
                <a:solidFill>
                  <a:srgbClr val="CF203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666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2" name="Google Shape;82;p1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388" y="6359237"/>
            <a:ext cx="1131291" cy="371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85"/>
          <p:cNvGrpSpPr/>
          <p:nvPr/>
        </p:nvGrpSpPr>
        <p:grpSpPr>
          <a:xfrm>
            <a:off x="9559622" y="5476469"/>
            <a:ext cx="2632377" cy="1381531"/>
            <a:chOff x="9559622" y="5476469"/>
            <a:chExt cx="2632377" cy="1381531"/>
          </a:xfrm>
        </p:grpSpPr>
        <p:pic>
          <p:nvPicPr>
            <p:cNvPr id="11" name="Google Shape;11;p85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9559622" y="5476469"/>
              <a:ext cx="2632377" cy="13815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2;p85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1410124" y="6372696"/>
              <a:ext cx="600186" cy="39347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Google Shape;13;p8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F2030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CF203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8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666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64666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64666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4666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4666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4666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9000"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F2030"/>
              </a:buClr>
              <a:buSzPts val="6000"/>
              <a:buFont typeface="Arial"/>
              <a:buNone/>
            </a:pPr>
            <a:r>
              <a:rPr lang="en-US" sz="7200" dirty="0">
                <a:solidFill>
                  <a:schemeClr val="tx1"/>
                </a:solidFill>
              </a:rPr>
              <a:t>Inviting “Open Category” Visitors to the Chapter</a:t>
            </a:r>
            <a:endParaRPr sz="7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"/>
          <p:cNvSpPr txBox="1"/>
          <p:nvPr/>
        </p:nvSpPr>
        <p:spPr>
          <a:xfrm>
            <a:off x="594409" y="198378"/>
            <a:ext cx="11345786" cy="1076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F2030"/>
              </a:buClr>
              <a:buSzPts val="4000"/>
              <a:buFont typeface="Arial"/>
              <a:buNone/>
            </a:pPr>
            <a:r>
              <a:rPr lang="en-US" sz="5900" b="1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Who Should You Invite?</a:t>
            </a:r>
            <a:endParaRPr sz="5900" b="1" i="0" u="none" strike="noStrike" cap="none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7694909-79F5-1CCA-F0DE-355376FEA605}"/>
              </a:ext>
            </a:extLst>
          </p:cNvPr>
          <p:cNvSpPr/>
          <p:nvPr/>
        </p:nvSpPr>
        <p:spPr>
          <a:xfrm>
            <a:off x="4159865" y="4723410"/>
            <a:ext cx="2234212" cy="131621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F2EF73-71BD-25E5-79C2-FEB53CBFAB10}"/>
              </a:ext>
            </a:extLst>
          </p:cNvPr>
          <p:cNvSpPr txBox="1"/>
          <p:nvPr/>
        </p:nvSpPr>
        <p:spPr>
          <a:xfrm>
            <a:off x="4022163" y="5142990"/>
            <a:ext cx="24275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" dirty="0"/>
              <a:t>Clients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36B5B9-C979-480C-313C-D2BDF7097A5B}"/>
              </a:ext>
            </a:extLst>
          </p:cNvPr>
          <p:cNvSpPr txBox="1"/>
          <p:nvPr/>
        </p:nvSpPr>
        <p:spPr>
          <a:xfrm>
            <a:off x="-213524" y="1437629"/>
            <a:ext cx="43422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000" dirty="0"/>
              <a:t>Business Suppliers of: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181A62-910B-834A-5982-C3354BB2C5EC}"/>
              </a:ext>
            </a:extLst>
          </p:cNvPr>
          <p:cNvSpPr txBox="1"/>
          <p:nvPr/>
        </p:nvSpPr>
        <p:spPr>
          <a:xfrm>
            <a:off x="187891" y="3911173"/>
            <a:ext cx="3727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000" dirty="0"/>
              <a:t>Personal Suppliers of: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CBBCEDA-DFB8-41E9-0453-6688A7024D3F}"/>
              </a:ext>
            </a:extLst>
          </p:cNvPr>
          <p:cNvSpPr/>
          <p:nvPr/>
        </p:nvSpPr>
        <p:spPr>
          <a:xfrm>
            <a:off x="6936716" y="3360632"/>
            <a:ext cx="2234212" cy="131621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28743F-425E-3F5B-5247-C34CB7A9BF3C}"/>
              </a:ext>
            </a:extLst>
          </p:cNvPr>
          <p:cNvSpPr txBox="1"/>
          <p:nvPr/>
        </p:nvSpPr>
        <p:spPr>
          <a:xfrm>
            <a:off x="6840065" y="3745427"/>
            <a:ext cx="24275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" dirty="0"/>
              <a:t>Family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540C44-C939-1D64-6B26-7F99EBA28B1B}"/>
              </a:ext>
            </a:extLst>
          </p:cNvPr>
          <p:cNvSpPr/>
          <p:nvPr/>
        </p:nvSpPr>
        <p:spPr>
          <a:xfrm>
            <a:off x="9397468" y="1157392"/>
            <a:ext cx="2234212" cy="131621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6B0A8B-D2DA-832C-CEBC-9945B38F1EFA}"/>
              </a:ext>
            </a:extLst>
          </p:cNvPr>
          <p:cNvSpPr txBox="1"/>
          <p:nvPr/>
        </p:nvSpPr>
        <p:spPr>
          <a:xfrm>
            <a:off x="9300817" y="1542187"/>
            <a:ext cx="24275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" dirty="0"/>
              <a:t>Neighbours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2D78634-03FB-4E53-C1F8-C9094A2757C4}"/>
              </a:ext>
            </a:extLst>
          </p:cNvPr>
          <p:cNvSpPr/>
          <p:nvPr/>
        </p:nvSpPr>
        <p:spPr>
          <a:xfrm>
            <a:off x="4418724" y="1204425"/>
            <a:ext cx="2234212" cy="131621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6EE5CE-DAC9-3C65-495E-B072CF0DB426}"/>
              </a:ext>
            </a:extLst>
          </p:cNvPr>
          <p:cNvSpPr txBox="1"/>
          <p:nvPr/>
        </p:nvSpPr>
        <p:spPr>
          <a:xfrm>
            <a:off x="4322073" y="1624005"/>
            <a:ext cx="24275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" dirty="0"/>
              <a:t>You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7116515-4163-ADA2-F27E-77839AC2E177}"/>
              </a:ext>
            </a:extLst>
          </p:cNvPr>
          <p:cNvSpPr/>
          <p:nvPr/>
        </p:nvSpPr>
        <p:spPr>
          <a:xfrm>
            <a:off x="9177101" y="4549819"/>
            <a:ext cx="2234212" cy="131621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BA840EA-A2BB-8F1E-38AE-EA74F9599F56}"/>
              </a:ext>
            </a:extLst>
          </p:cNvPr>
          <p:cNvSpPr txBox="1"/>
          <p:nvPr/>
        </p:nvSpPr>
        <p:spPr>
          <a:xfrm>
            <a:off x="9080450" y="4726781"/>
            <a:ext cx="24275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" dirty="0"/>
              <a:t>Event Attendees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B60CC8C-7BF6-D93A-279F-C19FAD3E4900}"/>
              </a:ext>
            </a:extLst>
          </p:cNvPr>
          <p:cNvSpPr/>
          <p:nvPr/>
        </p:nvSpPr>
        <p:spPr>
          <a:xfrm>
            <a:off x="6772408" y="5255828"/>
            <a:ext cx="2234212" cy="131621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483163-FE2C-D259-7D65-2E9C557BDC3A}"/>
              </a:ext>
            </a:extLst>
          </p:cNvPr>
          <p:cNvSpPr txBox="1"/>
          <p:nvPr/>
        </p:nvSpPr>
        <p:spPr>
          <a:xfrm>
            <a:off x="6652936" y="5653575"/>
            <a:ext cx="24275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" dirty="0"/>
              <a:t>?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6B6B196-3DFC-EDD4-69A4-52FD43A90F40}"/>
              </a:ext>
            </a:extLst>
          </p:cNvPr>
          <p:cNvSpPr/>
          <p:nvPr/>
        </p:nvSpPr>
        <p:spPr>
          <a:xfrm>
            <a:off x="9494119" y="2815128"/>
            <a:ext cx="2234212" cy="131621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2BE2AD6-F8E3-410C-E2F7-66268C7B8A98}"/>
              </a:ext>
            </a:extLst>
          </p:cNvPr>
          <p:cNvSpPr txBox="1"/>
          <p:nvPr/>
        </p:nvSpPr>
        <p:spPr>
          <a:xfrm>
            <a:off x="9397468" y="3198114"/>
            <a:ext cx="24275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" dirty="0"/>
              <a:t>Friends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910A517-0AAC-4D49-9125-707430B3241C}"/>
              </a:ext>
            </a:extLst>
          </p:cNvPr>
          <p:cNvSpPr/>
          <p:nvPr/>
        </p:nvSpPr>
        <p:spPr>
          <a:xfrm>
            <a:off x="6841388" y="1698810"/>
            <a:ext cx="2234212" cy="131621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BB94A01-169A-EFCA-85F0-9477FFBEAA20}"/>
              </a:ext>
            </a:extLst>
          </p:cNvPr>
          <p:cNvSpPr txBox="1"/>
          <p:nvPr/>
        </p:nvSpPr>
        <p:spPr>
          <a:xfrm>
            <a:off x="6749587" y="2096557"/>
            <a:ext cx="24275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" dirty="0"/>
              <a:t>?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E6641B4-A2BD-9963-7290-EECFC8C48996}"/>
              </a:ext>
            </a:extLst>
          </p:cNvPr>
          <p:cNvSpPr/>
          <p:nvPr/>
        </p:nvSpPr>
        <p:spPr>
          <a:xfrm>
            <a:off x="4187334" y="2929585"/>
            <a:ext cx="2234212" cy="131621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91676C1-7753-2998-AA74-9D1AC8D3242E}"/>
              </a:ext>
            </a:extLst>
          </p:cNvPr>
          <p:cNvSpPr txBox="1"/>
          <p:nvPr/>
        </p:nvSpPr>
        <p:spPr>
          <a:xfrm>
            <a:off x="4095533" y="3327332"/>
            <a:ext cx="24275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" dirty="0"/>
              <a:t>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41229-47A6-9385-58BC-672ACD4B3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CC782-E798-AD97-F7C1-236FC8EAC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578" y="1635805"/>
            <a:ext cx="9098500" cy="3959452"/>
          </a:xfrm>
        </p:spPr>
        <p:txBody>
          <a:bodyPr>
            <a:noAutofit/>
          </a:bodyPr>
          <a:lstStyle/>
          <a:p>
            <a:r>
              <a:rPr lang="en-AU" sz="6000" dirty="0">
                <a:solidFill>
                  <a:schemeClr val="tx1"/>
                </a:solidFill>
              </a:rPr>
              <a:t>How many visitors do we think we need to have 10 more members?</a:t>
            </a:r>
          </a:p>
        </p:txBody>
      </p:sp>
    </p:spTree>
    <p:extLst>
      <p:ext uri="{BB962C8B-B14F-4D97-AF65-F5344CB8AC3E}">
        <p14:creationId xmlns:p14="http://schemas.microsoft.com/office/powerpoint/2010/main" val="2578165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E574E-6A99-DB70-E506-2BCDD3C39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1;p12">
            <a:extLst>
              <a:ext uri="{FF2B5EF4-FFF2-40B4-BE49-F238E27FC236}">
                <a16:creationId xmlns:a16="http://schemas.microsoft.com/office/drawing/2014/main" id="{50E61F04-A545-D5B4-C90A-6F893166B2D3}"/>
              </a:ext>
            </a:extLst>
          </p:cNvPr>
          <p:cNvSpPr txBox="1"/>
          <p:nvPr/>
        </p:nvSpPr>
        <p:spPr>
          <a:xfrm>
            <a:off x="4165993" y="614594"/>
            <a:ext cx="4411948" cy="1055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F2030"/>
              </a:buClr>
              <a:buSzPts val="4000"/>
              <a:buFont typeface="Arial"/>
              <a:buNone/>
            </a:pPr>
            <a:r>
              <a:rPr lang="en-US" sz="5400" b="1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Follow Up:</a:t>
            </a:r>
            <a:endParaRPr sz="5400" b="1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CF162F-DB6F-50EE-D2D1-1AB5650A95B8}"/>
              </a:ext>
            </a:extLst>
          </p:cNvPr>
          <p:cNvSpPr txBox="1"/>
          <p:nvPr/>
        </p:nvSpPr>
        <p:spPr>
          <a:xfrm>
            <a:off x="501830" y="2325396"/>
            <a:ext cx="1118833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lnSpc>
                <a:spcPct val="90000"/>
              </a:lnSpc>
              <a:buClr>
                <a:schemeClr val="accent6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50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Pick one Open Category</a:t>
            </a:r>
          </a:p>
          <a:p>
            <a:pPr marL="457200" lvl="0" indent="-457200">
              <a:lnSpc>
                <a:spcPct val="90000"/>
              </a:lnSpc>
              <a:buClr>
                <a:schemeClr val="accent6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5000" dirty="0"/>
              <a:t>Invite all that you know or you have had contact with</a:t>
            </a:r>
          </a:p>
          <a:p>
            <a:pPr marL="457200" lvl="0" indent="-457200">
              <a:lnSpc>
                <a:spcPct val="90000"/>
              </a:lnSpc>
              <a:buClr>
                <a:schemeClr val="accent6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5000" dirty="0"/>
              <a:t>Make 3 phone calls by tomorrow.</a:t>
            </a:r>
          </a:p>
        </p:txBody>
      </p:sp>
    </p:spTree>
    <p:extLst>
      <p:ext uri="{BB962C8B-B14F-4D97-AF65-F5344CB8AC3E}">
        <p14:creationId xmlns:p14="http://schemas.microsoft.com/office/powerpoint/2010/main" val="3823951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868135" y="656269"/>
            <a:ext cx="10624457" cy="73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F2030"/>
              </a:buClr>
              <a:buSzPts val="4400"/>
              <a:buFont typeface="Arial"/>
              <a:buNone/>
            </a:pPr>
            <a:r>
              <a:rPr lang="en-US" sz="5400" dirty="0">
                <a:solidFill>
                  <a:schemeClr val="accent6"/>
                </a:solidFill>
              </a:rPr>
              <a:t>Visitors = </a:t>
            </a:r>
            <a:br>
              <a:rPr lang="en-US" sz="5400" dirty="0">
                <a:solidFill>
                  <a:schemeClr val="accent6"/>
                </a:solidFill>
              </a:rPr>
            </a:br>
            <a:r>
              <a:rPr lang="en-US" sz="5400" dirty="0">
                <a:solidFill>
                  <a:schemeClr val="accent6"/>
                </a:solidFill>
              </a:rPr>
              <a:t>Growth, Energy &amp; Opportunity</a:t>
            </a:r>
            <a:endParaRPr sz="5400" dirty="0">
              <a:solidFill>
                <a:schemeClr val="accent6"/>
              </a:solidFill>
            </a:endParaRPr>
          </a:p>
        </p:txBody>
      </p:sp>
      <p:sp>
        <p:nvSpPr>
          <p:cNvPr id="102" name="Google Shape;102;p1"/>
          <p:cNvSpPr txBox="1">
            <a:spLocks noGrp="1"/>
          </p:cNvSpPr>
          <p:nvPr>
            <p:ph type="body" idx="1"/>
          </p:nvPr>
        </p:nvSpPr>
        <p:spPr>
          <a:xfrm>
            <a:off x="1036863" y="1824726"/>
            <a:ext cx="10455729" cy="1771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-AU" sz="4000" dirty="0"/>
              <a:t>New People = New Energy</a:t>
            </a:r>
          </a:p>
          <a:p>
            <a:pPr indent="-457200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-AU" sz="4000" dirty="0"/>
              <a:t>Visitors expand your network</a:t>
            </a:r>
          </a:p>
          <a:p>
            <a:pPr indent="-457200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-AU" sz="4000" dirty="0"/>
              <a:t>Visitors do business in the room, even if they don’t join</a:t>
            </a:r>
          </a:p>
          <a:p>
            <a:pPr indent="-457200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-AU" sz="4000" dirty="0"/>
              <a:t>Visitors are the best “Givers Gain” that you can bring to your fellow members.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FB787-E606-05C3-0C92-16BB088A7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412" y="427036"/>
            <a:ext cx="11223171" cy="777875"/>
          </a:xfrm>
        </p:spPr>
        <p:txBody>
          <a:bodyPr>
            <a:noAutofit/>
          </a:bodyPr>
          <a:lstStyle/>
          <a:p>
            <a:r>
              <a:rPr lang="en-AU" sz="6000" dirty="0"/>
              <a:t>Common Errors</a:t>
            </a:r>
          </a:p>
        </p:txBody>
      </p:sp>
      <p:sp>
        <p:nvSpPr>
          <p:cNvPr id="4" name="Google Shape;102;p1">
            <a:extLst>
              <a:ext uri="{FF2B5EF4-FFF2-40B4-BE49-F238E27FC236}">
                <a16:creationId xmlns:a16="http://schemas.microsoft.com/office/drawing/2014/main" id="{AA19E740-FF67-C3FD-A7F9-C272E1172E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7" y="155130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803275" indent="-803275">
              <a:lnSpc>
                <a:spcPct val="120000"/>
              </a:lnSpc>
              <a:spcBef>
                <a:spcPts val="0"/>
              </a:spcBef>
              <a:buSzPct val="15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AU" sz="4000" dirty="0"/>
              <a:t>Ruling them “out” yourself</a:t>
            </a:r>
          </a:p>
          <a:p>
            <a:pPr marL="803275" indent="-803275">
              <a:lnSpc>
                <a:spcPct val="120000"/>
              </a:lnSpc>
              <a:spcBef>
                <a:spcPts val="0"/>
              </a:spcBef>
              <a:buSzPct val="15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AU" sz="4000" dirty="0"/>
              <a:t>Trying to talk them into joining beforehand</a:t>
            </a:r>
          </a:p>
          <a:p>
            <a:pPr marL="803275" indent="-803275">
              <a:lnSpc>
                <a:spcPct val="120000"/>
              </a:lnSpc>
              <a:spcBef>
                <a:spcPts val="0"/>
              </a:spcBef>
              <a:buSzPct val="15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AU" sz="4000" dirty="0"/>
              <a:t>Saying too much as part of the invite</a:t>
            </a:r>
          </a:p>
          <a:p>
            <a:pPr marL="803275" indent="-803275">
              <a:lnSpc>
                <a:spcPct val="120000"/>
              </a:lnSpc>
              <a:spcBef>
                <a:spcPts val="0"/>
              </a:spcBef>
              <a:buSzPct val="15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AU" sz="4000" dirty="0"/>
              <a:t>Worrying about a “NO”</a:t>
            </a:r>
          </a:p>
          <a:p>
            <a:pPr marL="803275" indent="-803275">
              <a:lnSpc>
                <a:spcPct val="120000"/>
              </a:lnSpc>
              <a:spcBef>
                <a:spcPts val="0"/>
              </a:spcBef>
              <a:buSzPct val="15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AU" sz="4000" dirty="0"/>
              <a:t>Taking it too seriously</a:t>
            </a:r>
          </a:p>
          <a:p>
            <a:pPr marL="803275" indent="-803275">
              <a:lnSpc>
                <a:spcPct val="120000"/>
              </a:lnSpc>
              <a:spcBef>
                <a:spcPts val="0"/>
              </a:spcBef>
              <a:buSzPct val="15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AU" sz="4000" dirty="0"/>
              <a:t>Only asking those </a:t>
            </a:r>
            <a:r>
              <a:rPr lang="en-AU" sz="4000" i="1" u="sng" dirty="0"/>
              <a:t>you</a:t>
            </a:r>
            <a:r>
              <a:rPr lang="en-AU" sz="4000" dirty="0"/>
              <a:t> think will join</a:t>
            </a:r>
          </a:p>
        </p:txBody>
      </p:sp>
    </p:spTree>
    <p:extLst>
      <p:ext uri="{BB962C8B-B14F-4D97-AF65-F5344CB8AC3E}">
        <p14:creationId xmlns:p14="http://schemas.microsoft.com/office/powerpoint/2010/main" val="1025787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87324-6CA8-96FF-1F3B-54DE88FDF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B8D43-84B6-1E02-FBAE-B78630256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414" y="546053"/>
            <a:ext cx="11223171" cy="777875"/>
          </a:xfrm>
        </p:spPr>
        <p:txBody>
          <a:bodyPr>
            <a:noAutofit/>
          </a:bodyPr>
          <a:lstStyle/>
          <a:p>
            <a:r>
              <a:rPr lang="en-AU" sz="6000" dirty="0">
                <a:solidFill>
                  <a:schemeClr val="accent6"/>
                </a:solidFill>
              </a:rPr>
              <a:t>Things that work for others</a:t>
            </a:r>
          </a:p>
        </p:txBody>
      </p:sp>
      <p:sp>
        <p:nvSpPr>
          <p:cNvPr id="3" name="Google Shape;102;p1">
            <a:extLst>
              <a:ext uri="{FF2B5EF4-FFF2-40B4-BE49-F238E27FC236}">
                <a16:creationId xmlns:a16="http://schemas.microsoft.com/office/drawing/2014/main" id="{EBBEFA15-6294-FB38-0B9F-BFEBF1094520}"/>
              </a:ext>
            </a:extLst>
          </p:cNvPr>
          <p:cNvSpPr txBox="1">
            <a:spLocks/>
          </p:cNvSpPr>
          <p:nvPr/>
        </p:nvSpPr>
        <p:spPr>
          <a:xfrm>
            <a:off x="990598" y="1524000"/>
            <a:ext cx="10515600" cy="5059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666A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64666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64666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64666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4666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4666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803275" indent="-803275">
              <a:lnSpc>
                <a:spcPct val="120000"/>
              </a:lnSpc>
              <a:spcBef>
                <a:spcPts val="0"/>
              </a:spcBef>
              <a:buSzPct val="15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AU" sz="4000" dirty="0"/>
              <a:t>Talk up the business opportunity</a:t>
            </a:r>
            <a:br>
              <a:rPr lang="en-AU" sz="4000" dirty="0"/>
            </a:br>
            <a:br>
              <a:rPr lang="en-AU" sz="4000" dirty="0"/>
            </a:br>
            <a:r>
              <a:rPr lang="en-AU" sz="4000" dirty="0"/>
              <a:t>“Our business group is looking for a </a:t>
            </a:r>
            <a:r>
              <a:rPr lang="en-AU" sz="4000" i="1" u="sng" dirty="0"/>
              <a:t>landscape gardener</a:t>
            </a:r>
            <a:r>
              <a:rPr lang="en-AU" sz="4000" dirty="0"/>
              <a:t>. Would you be interested in coming along for a look?</a:t>
            </a:r>
            <a:br>
              <a:rPr lang="en-AU" sz="4000" dirty="0"/>
            </a:br>
            <a:br>
              <a:rPr lang="en-AU" sz="4000" dirty="0"/>
            </a:br>
            <a:r>
              <a:rPr lang="en-AU" sz="4000" dirty="0"/>
              <a:t>And then……be quiet and let me speak</a:t>
            </a:r>
          </a:p>
        </p:txBody>
      </p:sp>
    </p:spTree>
    <p:extLst>
      <p:ext uri="{BB962C8B-B14F-4D97-AF65-F5344CB8AC3E}">
        <p14:creationId xmlns:p14="http://schemas.microsoft.com/office/powerpoint/2010/main" val="348345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17CA1-33B4-BB8D-E20C-78E02B16E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AEB66-4D08-412E-53C9-35FA506BE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413" y="840693"/>
            <a:ext cx="11223171" cy="777875"/>
          </a:xfrm>
        </p:spPr>
        <p:txBody>
          <a:bodyPr>
            <a:noAutofit/>
          </a:bodyPr>
          <a:lstStyle/>
          <a:p>
            <a:r>
              <a:rPr lang="en-AU" sz="6000" dirty="0">
                <a:solidFill>
                  <a:schemeClr val="accent6"/>
                </a:solidFill>
              </a:rPr>
              <a:t>Things that work for others</a:t>
            </a:r>
          </a:p>
        </p:txBody>
      </p:sp>
      <p:sp>
        <p:nvSpPr>
          <p:cNvPr id="3" name="Google Shape;102;p1">
            <a:extLst>
              <a:ext uri="{FF2B5EF4-FFF2-40B4-BE49-F238E27FC236}">
                <a16:creationId xmlns:a16="http://schemas.microsoft.com/office/drawing/2014/main" id="{3EAFEF60-EA84-E959-B47E-7AF49D4F8E34}"/>
              </a:ext>
            </a:extLst>
          </p:cNvPr>
          <p:cNvSpPr txBox="1">
            <a:spLocks/>
          </p:cNvSpPr>
          <p:nvPr/>
        </p:nvSpPr>
        <p:spPr>
          <a:xfrm>
            <a:off x="990598" y="182562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666A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64666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64666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64666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4666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4666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803275" indent="-803275">
              <a:lnSpc>
                <a:spcPct val="120000"/>
              </a:lnSpc>
              <a:spcBef>
                <a:spcPts val="0"/>
              </a:spcBef>
              <a:buSzPct val="15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AU" sz="4000" dirty="0"/>
              <a:t>Ask everyone, and be fine with NO</a:t>
            </a:r>
          </a:p>
          <a:p>
            <a:pPr marL="803275" indent="-803275">
              <a:lnSpc>
                <a:spcPct val="120000"/>
              </a:lnSpc>
              <a:spcBef>
                <a:spcPts val="0"/>
              </a:spcBef>
              <a:buSzPct val="15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AU" sz="4000" dirty="0"/>
              <a:t>Be cheeky and fun, particularly with people you already know</a:t>
            </a:r>
            <a:br>
              <a:rPr lang="en-AU" sz="4000" dirty="0"/>
            </a:br>
            <a:r>
              <a:rPr lang="en-AU" sz="4000" dirty="0"/>
              <a:t>“Mate, can you just do me a favour and come to one of these meetings with me. I just need to bring a few visitors in the next few weeks.”</a:t>
            </a:r>
          </a:p>
        </p:txBody>
      </p:sp>
    </p:spTree>
    <p:extLst>
      <p:ext uri="{BB962C8B-B14F-4D97-AF65-F5344CB8AC3E}">
        <p14:creationId xmlns:p14="http://schemas.microsoft.com/office/powerpoint/2010/main" val="245875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673A6-471F-6AC9-44ED-C19B8DB1F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B6E9D-6980-0F34-5D84-64A00D379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750" y="1763485"/>
            <a:ext cx="9098500" cy="3066823"/>
          </a:xfrm>
        </p:spPr>
        <p:txBody>
          <a:bodyPr>
            <a:noAutofit/>
          </a:bodyPr>
          <a:lstStyle/>
          <a:p>
            <a:r>
              <a:rPr lang="en-AU" sz="6000" dirty="0">
                <a:solidFill>
                  <a:schemeClr val="tx1"/>
                </a:solidFill>
              </a:rPr>
              <a:t>Who believes they have a responsibility to invite visitors?</a:t>
            </a:r>
          </a:p>
        </p:txBody>
      </p:sp>
    </p:spTree>
    <p:extLst>
      <p:ext uri="{BB962C8B-B14F-4D97-AF65-F5344CB8AC3E}">
        <p14:creationId xmlns:p14="http://schemas.microsoft.com/office/powerpoint/2010/main" val="3842244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74F4C-3EE5-B711-B8F6-D129540C0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A7105-F693-D5AA-6697-FE78F34C2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414" y="470579"/>
            <a:ext cx="11223171" cy="777875"/>
          </a:xfrm>
        </p:spPr>
        <p:txBody>
          <a:bodyPr>
            <a:noAutofit/>
          </a:bodyPr>
          <a:lstStyle/>
          <a:p>
            <a:r>
              <a:rPr lang="en-AU" sz="6000" dirty="0">
                <a:solidFill>
                  <a:schemeClr val="accent6"/>
                </a:solidFill>
              </a:rPr>
              <a:t>If they want to know more</a:t>
            </a:r>
          </a:p>
        </p:txBody>
      </p:sp>
      <p:sp>
        <p:nvSpPr>
          <p:cNvPr id="3" name="Google Shape;102;p1">
            <a:extLst>
              <a:ext uri="{FF2B5EF4-FFF2-40B4-BE49-F238E27FC236}">
                <a16:creationId xmlns:a16="http://schemas.microsoft.com/office/drawing/2014/main" id="{484ABB22-0034-36B1-9D95-3A572BF87D85}"/>
              </a:ext>
            </a:extLst>
          </p:cNvPr>
          <p:cNvSpPr txBox="1">
            <a:spLocks/>
          </p:cNvSpPr>
          <p:nvPr/>
        </p:nvSpPr>
        <p:spPr>
          <a:xfrm>
            <a:off x="990598" y="1447799"/>
            <a:ext cx="10515600" cy="4822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666A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64666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64666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64666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4666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4666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SzPct val="150000"/>
              <a:buNone/>
            </a:pPr>
            <a:r>
              <a:rPr lang="en-AU" sz="4000" dirty="0"/>
              <a:t>“We meet at ………… at ……..</a:t>
            </a:r>
            <a:br>
              <a:rPr lang="en-AU" sz="4000" dirty="0"/>
            </a:br>
            <a:br>
              <a:rPr lang="en-AU" sz="4000" dirty="0"/>
            </a:br>
            <a:r>
              <a:rPr lang="en-AU" sz="4000" dirty="0"/>
              <a:t>The next meeting is ……….. Or the same time the week after.</a:t>
            </a:r>
            <a:br>
              <a:rPr lang="en-AU" sz="4000" dirty="0"/>
            </a:br>
            <a:br>
              <a:rPr lang="en-AU" sz="4000" dirty="0"/>
            </a:br>
            <a:r>
              <a:rPr lang="en-AU" sz="4000" dirty="0"/>
              <a:t>“Let me know which suits, and I’ll register you.”</a:t>
            </a:r>
            <a:br>
              <a:rPr lang="en-AU" sz="4000" dirty="0"/>
            </a:br>
            <a:br>
              <a:rPr lang="en-AU" sz="4000" dirty="0"/>
            </a:br>
            <a:r>
              <a:rPr lang="en-AU" sz="4000" dirty="0"/>
              <a:t>And then again…….be quiet and let them speak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561921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6A77C-ED6A-3DA7-1B90-F2DDEB548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0F2DC-E92B-4A91-AE51-AD99D35E1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413" y="840693"/>
            <a:ext cx="11223171" cy="777875"/>
          </a:xfrm>
        </p:spPr>
        <p:txBody>
          <a:bodyPr>
            <a:noAutofit/>
          </a:bodyPr>
          <a:lstStyle/>
          <a:p>
            <a:r>
              <a:rPr lang="en-AU" sz="6000" dirty="0">
                <a:solidFill>
                  <a:schemeClr val="accent6"/>
                </a:solidFill>
              </a:rPr>
              <a:t>Handling Objections</a:t>
            </a:r>
          </a:p>
        </p:txBody>
      </p:sp>
      <p:sp>
        <p:nvSpPr>
          <p:cNvPr id="3" name="Google Shape;102;p1">
            <a:extLst>
              <a:ext uri="{FF2B5EF4-FFF2-40B4-BE49-F238E27FC236}">
                <a16:creationId xmlns:a16="http://schemas.microsoft.com/office/drawing/2014/main" id="{D67A882E-E473-F22A-579F-C89B6B41E928}"/>
              </a:ext>
            </a:extLst>
          </p:cNvPr>
          <p:cNvSpPr txBox="1">
            <a:spLocks/>
          </p:cNvSpPr>
          <p:nvPr/>
        </p:nvSpPr>
        <p:spPr>
          <a:xfrm>
            <a:off x="990598" y="182562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666A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64666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64666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64666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4666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66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4666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SzPct val="150000"/>
              <a:buNone/>
            </a:pPr>
            <a:r>
              <a:rPr lang="en-AU" sz="4000" dirty="0"/>
              <a:t>Firstly, don’t push too hard; if you have to twist their arm, move 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150000"/>
              <a:buNone/>
            </a:pPr>
            <a:br>
              <a:rPr lang="en-AU" sz="4000" dirty="0"/>
            </a:br>
            <a:r>
              <a:rPr lang="en-AU" sz="4000" dirty="0"/>
              <a:t>“You actually don’t have to join; plenty of people just come along for a look”</a:t>
            </a:r>
            <a:br>
              <a:rPr lang="en-AU" sz="4000" dirty="0"/>
            </a:br>
            <a:br>
              <a:rPr lang="en-AU" sz="4000" dirty="0"/>
            </a:br>
            <a:r>
              <a:rPr lang="en-AU" sz="4000" dirty="0"/>
              <a:t>“And the worst thing that will happen is that you get to hand out a bunch of business cards, and get to meet some other business owners in the area.”</a:t>
            </a:r>
          </a:p>
        </p:txBody>
      </p:sp>
    </p:spTree>
    <p:extLst>
      <p:ext uri="{BB962C8B-B14F-4D97-AF65-F5344CB8AC3E}">
        <p14:creationId xmlns:p14="http://schemas.microsoft.com/office/powerpoint/2010/main" val="4106934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37834-804E-4D1A-0937-CC0B89FD4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9C5A1-7E13-F21E-09DF-FFBB04469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750" y="3040062"/>
            <a:ext cx="9098500" cy="777875"/>
          </a:xfrm>
        </p:spPr>
        <p:txBody>
          <a:bodyPr>
            <a:noAutofit/>
          </a:bodyPr>
          <a:lstStyle/>
          <a:p>
            <a:r>
              <a:rPr lang="en-AU" sz="6000" dirty="0">
                <a:solidFill>
                  <a:schemeClr val="tx1"/>
                </a:solidFill>
              </a:rPr>
              <a:t>What are some different ways you could invite people without it feeling like a hard sell?</a:t>
            </a:r>
          </a:p>
        </p:txBody>
      </p:sp>
    </p:spTree>
    <p:extLst>
      <p:ext uri="{BB962C8B-B14F-4D97-AF65-F5344CB8AC3E}">
        <p14:creationId xmlns:p14="http://schemas.microsoft.com/office/powerpoint/2010/main" val="1077215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541</Words>
  <Application>Microsoft Office PowerPoint</Application>
  <PresentationFormat>Widescreen</PresentationFormat>
  <Paragraphs>56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Helvetica Neue</vt:lpstr>
      <vt:lpstr>Calibri</vt:lpstr>
      <vt:lpstr>Proxima Nova</vt:lpstr>
      <vt:lpstr>Wingdings</vt:lpstr>
      <vt:lpstr>Office Theme</vt:lpstr>
      <vt:lpstr>Inviting “Open Category” Visitors to the Chapter</vt:lpstr>
      <vt:lpstr>Visitors =  Growth, Energy &amp; Opportunity</vt:lpstr>
      <vt:lpstr>Common Errors</vt:lpstr>
      <vt:lpstr>Things that work for others</vt:lpstr>
      <vt:lpstr>Things that work for others</vt:lpstr>
      <vt:lpstr>Who believes they have a responsibility to invite visitors?</vt:lpstr>
      <vt:lpstr>If they want to know more</vt:lpstr>
      <vt:lpstr>Handling Objections</vt:lpstr>
      <vt:lpstr>What are some different ways you could invite people without it feeling like a hard sell?</vt:lpstr>
      <vt:lpstr>PowerPoint Presentation</vt:lpstr>
      <vt:lpstr>How many visitors do we think we need to have 10 more members?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samspuhler@bni.com</dc:creator>
  <cp:lastModifiedBy>Gary Somerville</cp:lastModifiedBy>
  <cp:revision>11</cp:revision>
  <dcterms:created xsi:type="dcterms:W3CDTF">2020-04-22T15:10:35Z</dcterms:created>
  <dcterms:modified xsi:type="dcterms:W3CDTF">2025-07-17T21:27:13Z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0x01010093838B88EDD5BA4EA34D62BD9BF89155</vt:lpwstr>
  </property>
</Properties>
</file>