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6" r:id="rId4"/>
    <p:sldMasterId id="2147483810" r:id="rId5"/>
  </p:sldMasterIdLst>
  <p:notesMasterIdLst>
    <p:notesMasterId r:id="rId14"/>
  </p:notesMasterIdLst>
  <p:handoutMasterIdLst>
    <p:handoutMasterId r:id="rId15"/>
  </p:handoutMasterIdLst>
  <p:sldIdLst>
    <p:sldId id="344" r:id="rId6"/>
    <p:sldId id="347" r:id="rId7"/>
    <p:sldId id="353" r:id="rId8"/>
    <p:sldId id="354" r:id="rId9"/>
    <p:sldId id="358" r:id="rId10"/>
    <p:sldId id="355" r:id="rId11"/>
    <p:sldId id="356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421"/>
    <a:srgbClr val="B42B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D2DC2D-4AC3-4D8D-A5A7-CE6C62CFC958}" v="2034" dt="2025-08-28T20:12:54.712"/>
  </p1510:revLst>
</p1510:revInfo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574" autoAdjust="0"/>
  </p:normalViewPr>
  <p:slideViewPr>
    <p:cSldViewPr snapToGrid="0">
      <p:cViewPr varScale="1">
        <p:scale>
          <a:sx n="79" d="100"/>
          <a:sy n="79" d="100"/>
        </p:scale>
        <p:origin x="73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88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ZA" smtClean="0"/>
              <a:t>2025/08/29</a:t>
            </a:fld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ZA" smtClean="0"/>
              <a:t>2025/08/29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What is Visibility? Put some thoughts in the chat (</a:t>
            </a:r>
            <a:r>
              <a:rPr lang="en-AU" dirty="0" err="1"/>
              <a:t>Attendence</a:t>
            </a:r>
            <a:r>
              <a:rPr lang="en-AU" dirty="0"/>
              <a:t>, 121s, Social events, BNI events)</a:t>
            </a:r>
          </a:p>
          <a:p>
            <a:r>
              <a:rPr lang="en-AU" dirty="0"/>
              <a:t>What is Credibility? (BNI code of ethics; Core values)</a:t>
            </a:r>
          </a:p>
          <a:p>
            <a:r>
              <a:rPr lang="en-AU" dirty="0"/>
              <a:t>This is where the work gets done</a:t>
            </a:r>
          </a:p>
          <a:p>
            <a:r>
              <a:rPr lang="en-AU" dirty="0"/>
              <a:t>Use State of Origin example. You have to focus on the process first; and the rewards will come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F9D5DD-ACA7-F840-B1B7-9E1A7F22A1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41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000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534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166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346BE4C-CF11-4491-8CBD-AAE59F8151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95563" y="1583578"/>
            <a:ext cx="4559897" cy="174877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7E58A23-A55E-4A3E-AC76-54DCAF7EBC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CB46FE5D-3742-4427-9C5B-94ED5EE98C0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2038"/>
            <a:ext cx="12192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62F0E1-1300-8A48-AACD-6B213DBB7A77}"/>
              </a:ext>
            </a:extLst>
          </p:cNvPr>
          <p:cNvSpPr/>
          <p:nvPr/>
        </p:nvSpPr>
        <p:spPr>
          <a:xfrm>
            <a:off x="99391" y="6281530"/>
            <a:ext cx="1093305" cy="47707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4CF59C-5CAE-EA6F-C306-BCA1A9977A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95563" y="1583578"/>
            <a:ext cx="4559897" cy="17487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CB38811-A0B0-FEDB-0BF6-83A098E8064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4822865-0E4B-CCEA-24C7-0E5FB7876A2E}"/>
              </a:ext>
            </a:extLst>
          </p:cNvPr>
          <p:cNvSpPr/>
          <p:nvPr userDrawn="1"/>
        </p:nvSpPr>
        <p:spPr>
          <a:xfrm>
            <a:off x="99391" y="6281530"/>
            <a:ext cx="1093305" cy="47707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6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346BE4C-CF11-4491-8CBD-AAE59F8151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95563" y="1583578"/>
            <a:ext cx="4559897" cy="174877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7E58A23-A55E-4A3E-AC76-54DCAF7EBC0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CB46FE5D-3742-4427-9C5B-94ED5EE98C0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2038"/>
            <a:ext cx="12192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62F0E1-1300-8A48-AACD-6B213DBB7A77}"/>
              </a:ext>
            </a:extLst>
          </p:cNvPr>
          <p:cNvSpPr/>
          <p:nvPr userDrawn="1"/>
        </p:nvSpPr>
        <p:spPr>
          <a:xfrm>
            <a:off x="99391" y="6281530"/>
            <a:ext cx="1093305" cy="47707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7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dirty="0"/>
              <a:t>Click to edit presentation title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6144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77FA2-E39D-11FA-3A90-43414D02FA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087F6C-36DF-1960-B173-9BF9B7F29B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8BFA5-5849-DB8B-4E33-EBDFEBA2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8D726-E362-D187-E18B-9EA39DDE4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0B796-8576-C269-ABBC-FD5D79B06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AB769E-30DC-A4DF-A4A1-FE3719299A48}"/>
              </a:ext>
            </a:extLst>
          </p:cNvPr>
          <p:cNvSpPr/>
          <p:nvPr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4B1C05-A9FD-C8F8-3BD0-E641E667FD2B}"/>
              </a:ext>
            </a:extLst>
          </p:cNvPr>
          <p:cNvSpPr/>
          <p:nvPr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E4AB73-A318-D507-3272-DD1FFE285C31}"/>
              </a:ext>
            </a:extLst>
          </p:cNvPr>
          <p:cNvSpPr/>
          <p:nvPr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74F363-4DD5-BF04-34EB-7043FA2F5ACA}"/>
              </a:ext>
            </a:extLst>
          </p:cNvPr>
          <p:cNvSpPr/>
          <p:nvPr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1630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081C2-787B-03D6-A59F-9CC074124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610CA-C4EB-2B4F-E0B9-44C337FC6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A33A4-22B4-09B8-475A-FDD8DD7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6A173-C6D4-0D80-7BE8-6FC5ACAC0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77447-005A-715E-22BD-24BE4948F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4818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00682-E866-4713-19BB-98D6567EB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A15573-F9AD-68E3-108F-C49E85B76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DB7F1-789F-27BE-2F23-3AE42F813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DF0D8-7101-A1D6-4E26-D7CCAF810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8BD80-4FF5-8B77-1157-F3195498B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6F8901-3A5D-665D-E9A2-FAF3BB69DC67}"/>
              </a:ext>
            </a:extLst>
          </p:cNvPr>
          <p:cNvSpPr/>
          <p:nvPr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CD1289-D421-ACE4-5AAE-9FFB5744B089}"/>
              </a:ext>
            </a:extLst>
          </p:cNvPr>
          <p:cNvSpPr/>
          <p:nvPr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F0D8DC-E827-D6B1-FE03-6B53DB634F18}"/>
              </a:ext>
            </a:extLst>
          </p:cNvPr>
          <p:cNvSpPr/>
          <p:nvPr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E5B31B-E61D-6401-998C-F2E92D220749}"/>
              </a:ext>
            </a:extLst>
          </p:cNvPr>
          <p:cNvSpPr/>
          <p:nvPr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8092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B775D-8491-BFA5-A7EF-9B4E77CB9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65782-B4EA-106A-DC13-D41AE172A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B3E495-286E-59D7-0FD3-3F13E602D2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C1DCEE-6D88-8D9A-1DB1-DBD6802EE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D230A9-0FC6-F23D-3E48-D113D6331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92E3C-7CB3-DFA1-2728-77AE7276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5762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29AAD-2104-F056-D8B5-C134E9410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CE93A-53BA-1936-5DE8-76D35F485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6BB61A-1303-8ADC-3CDE-21F0E843C4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B5D87C-5F44-EE6C-837E-1D87B8B149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E86A55-4A2F-319C-6EC4-32FC34BC4B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56015C-10D8-D8E9-5CA3-DA7E3A697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0DBD32-8050-A1F5-6886-AB3CBD8B4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BA8725-60B4-CE34-DB0C-20E90C1B8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0" name="Rectangle 9" descr="Accent block left">
            <a:extLst>
              <a:ext uri="{FF2B5EF4-FFF2-40B4-BE49-F238E27FC236}">
                <a16:creationId xmlns:a16="http://schemas.microsoft.com/office/drawing/2014/main" id="{19343879-42D9-1486-81D5-A7B29CF2B9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1" name="Rectangle 10" descr="Accent bar right&#10;">
            <a:extLst>
              <a:ext uri="{FF2B5EF4-FFF2-40B4-BE49-F238E27FC236}">
                <a16:creationId xmlns:a16="http://schemas.microsoft.com/office/drawing/2014/main" id="{CDBC9DE4-71CC-3021-8ED5-58BA27AFC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25989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872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EC71A-6AC8-E376-C6CD-0A931288D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535455-B468-F239-D04B-3ADC4310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A1C9D3-D835-5C12-F6D4-FE60D3E3E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8BC56-3D17-ADEB-85D3-40CBC4A1A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8432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03D80D-6C93-6041-188D-A437A49CF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A39F58-2A1D-6FFB-D92A-8AB772968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8A65D-D153-92B2-4BD5-D15063684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4751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2008B-DEAE-724F-1729-5E3EA62A7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26776-6857-4B7B-685B-3FF1E3BC4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9199AA-6EDC-54C8-C66F-8C981E2BD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3A0456-2D24-FE6C-24BC-172CF92B2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546DD-140F-270F-FA46-1E94E1817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32AD4F-86A5-3637-3BCD-A3333E4CC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Rectangle 7" descr="Accent block left">
            <a:extLst>
              <a:ext uri="{FF2B5EF4-FFF2-40B4-BE49-F238E27FC236}">
                <a16:creationId xmlns:a16="http://schemas.microsoft.com/office/drawing/2014/main" id="{C41D8155-FB05-9ABA-8A8E-5EF0C384E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4006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E130-A445-74DF-3C12-57DB9EADA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09A1F8-9715-A1AA-7AC4-8D83296BD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738523-5335-5A52-A49B-6942C55C7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F33AA-0DE4-5D06-F787-AA0FE684C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9FF76-AE8A-26BE-32B6-4B543CFE7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309294-BA68-249E-F015-0CE3E1E8C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Rectangle 7" descr="Accent block left">
            <a:extLst>
              <a:ext uri="{FF2B5EF4-FFF2-40B4-BE49-F238E27FC236}">
                <a16:creationId xmlns:a16="http://schemas.microsoft.com/office/drawing/2014/main" id="{9D5586CD-D6A8-8BD2-63C8-F5107F79E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8742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C966E-51DA-DD47-A33D-766B89EEB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51A923-FB3D-B2FF-9783-105DB3B15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0ED98-21FF-43F3-D3BE-B9A6C0B5F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474D4-1F31-3885-3D87-6FA043A7C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759F3-4AE2-DC55-1CC3-3DD56E3B6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0502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508931-DFEF-842C-51A7-FA55ADD58E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3F6F1A-577C-C8AC-A58A-B8E6231CB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34810-3AFE-709B-67CD-0917F28C2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3BBDC-7655-B112-5707-8BE36F3A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2EC49-1306-989E-B182-45358AE18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31614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dirty="0"/>
              <a:t>Click to edit presentation title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9164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2927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5642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792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402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5158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dirty="0"/>
              <a:t>Click to edit presentation title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4202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ZA" dirty="0"/>
              <a:t>Click to edit section divider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4B95064-E6BF-43CD-ACBD-6363E8D9B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114627"/>
            <a:ext cx="5956300" cy="1095056"/>
          </a:xfrm>
          <a:solidFill>
            <a:schemeClr val="tx1">
              <a:alpha val="80000"/>
            </a:schemeClr>
          </a:solidFill>
        </p:spPr>
        <p:txBody>
          <a:bodyPr vert="horz" lIns="252000" tIns="180000" rIns="180000" bIns="180000" rtlCol="0">
            <a:noAutofit/>
          </a:bodyPr>
          <a:lstStyle>
            <a:lvl1pPr marL="0" indent="0" algn="l">
              <a:buNone/>
              <a:defRPr lang="en-US">
                <a:solidFill>
                  <a:schemeClr val="bg1"/>
                </a:solidFill>
              </a:defRPr>
            </a:lvl1pPr>
          </a:lstStyle>
          <a:p>
            <a:pPr marL="266700" lvl="0" indent="-26670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158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008000"/>
            <a:ext cx="11328000" cy="5183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5227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1E0B79-3CC8-4DCF-8AEC-AC43BC9A3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86" y="1007250"/>
            <a:ext cx="5460114" cy="5169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546508-E26C-46CD-8939-D20E71BF4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1007250"/>
            <a:ext cx="5448115" cy="5169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239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2" name="Rectangle 11" descr="Accent bar right&#10;">
            <a:extLst>
              <a:ext uri="{FF2B5EF4-FFF2-40B4-BE49-F238E27FC236}">
                <a16:creationId xmlns:a16="http://schemas.microsoft.com/office/drawing/2014/main" id="{3E8A46E0-47C2-4441-B7DD-F621A80F1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902C307-6561-4E11-9899-1F34830AE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1224128"/>
            <a:ext cx="5448115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73439B-6B1B-47C5-B2B0-409015FB3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086" y="1224128"/>
            <a:ext cx="5447914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12AC6878-44C6-4445-A225-70C0DC482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9886" y="1955731"/>
            <a:ext cx="5447914" cy="42339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D675DA8-374F-4915-973A-53612A41F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1943031"/>
            <a:ext cx="5447914" cy="424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03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5B68CA9-AC4C-4D15-9BA1-A9F1AC56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9B24D8A-D8A5-4F57-A260-A4CF75FCB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785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E50A411-2E68-4F4D-B4BC-62E87C63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FBF39A8-0BD5-48FD-9993-F595D4F72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06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062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8840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149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02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2694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041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576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400E-0166-4AD8-8C69-55BEF56530F8}" type="datetimeFigureOut">
              <a:rPr lang="en-AU" smtClean="0"/>
              <a:t>29/08/2025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BF51D-357F-47AA-A4EA-7BF40FF1AC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4263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slideLayout" Target="../slideLayouts/slideLayout32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21" Type="http://schemas.openxmlformats.org/officeDocument/2006/relationships/slideLayout" Target="../slideLayouts/slideLayout35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5" Type="http://schemas.openxmlformats.org/officeDocument/2006/relationships/slideLayout" Target="../slideLayouts/slideLayout39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23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33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Relationship Id="rId22" Type="http://schemas.openxmlformats.org/officeDocument/2006/relationships/slideLayout" Target="../slideLayouts/slideLayout36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CAD86E-051F-0112-7DFB-D0E6B8FD5E58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0963" y="6351103"/>
            <a:ext cx="976497" cy="37449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C206828-07AE-DCD6-0BCF-E7435FA4958C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520524-824C-11C2-15B3-130773D8C88E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0963" y="6351103"/>
            <a:ext cx="976497" cy="3744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057BD41-7605-D963-ED6D-C176C1333BCA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42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781" r:id="rId13"/>
    <p:sldLayoutId id="2147483782" r:id="rId14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EACDF6-2457-2FF1-6792-0432EF9C8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943DB9-3943-41B1-BC7E-E8130B614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2D3A5-45E1-3E8C-197F-06D96DF1E0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91896-2582-0EF3-CC00-A6F93AD044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ACF65-B454-92A6-165B-CCA4DE873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BD10C5-05AA-325B-ECA2-8AEC6CF69806}"/>
              </a:ext>
            </a:extLst>
          </p:cNvPr>
          <p:cNvSpPr/>
          <p:nvPr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CBD4AB-F3D8-AD9B-C00A-B76F36E691E9}"/>
              </a:ext>
            </a:extLst>
          </p:cNvPr>
          <p:cNvSpPr/>
          <p:nvPr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F2D2123-6438-27E1-3136-547FE154E72A}"/>
              </a:ext>
            </a:extLst>
          </p:cNvPr>
          <p:cNvSpPr/>
          <p:nvPr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A5474B-66DD-936F-3AEB-5D50BE77E882}"/>
              </a:ext>
            </a:extLst>
          </p:cNvPr>
          <p:cNvSpPr txBox="1"/>
          <p:nvPr/>
        </p:nvSpPr>
        <p:spPr>
          <a:xfrm>
            <a:off x="10243100" y="6422491"/>
            <a:ext cx="1053900" cy="380860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>
              <a:lnSpc>
                <a:spcPts val="1000"/>
              </a:lnSpc>
            </a:pPr>
            <a:r>
              <a:rPr lang="en-ZA" sz="2500" b="1" i="0" spc="-100" baseline="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en-ZA" sz="1600" b="1" i="0" spc="-100" baseline="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en-ZA" sz="1600" b="1" i="0" spc="-100" baseline="0" dirty="0">
                <a:solidFill>
                  <a:schemeClr val="accent1"/>
                </a:solidFill>
                <a:latin typeface="+mj-lt"/>
              </a:rPr>
            </a:br>
            <a:r>
              <a:rPr lang="en-ZA" sz="1200" b="0" i="0" spc="14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6623F8-026B-7909-931C-F7218D52B372}"/>
              </a:ext>
            </a:extLst>
          </p:cNvPr>
          <p:cNvSpPr/>
          <p:nvPr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CC8429-E7C0-29B2-0A7B-F1BA3B66D62E}"/>
              </a:ext>
            </a:extLst>
          </p:cNvPr>
          <p:cNvSpPr/>
          <p:nvPr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EF4323-95F6-58B8-BB49-CAA1653E2A6A}"/>
              </a:ext>
            </a:extLst>
          </p:cNvPr>
          <p:cNvCxnSpPr>
            <a:cxnSpLocks/>
          </p:cNvCxnSpPr>
          <p:nvPr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9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  <p:sldLayoutId id="2147483828" r:id="rId18"/>
    <p:sldLayoutId id="2147483829" r:id="rId19"/>
    <p:sldLayoutId id="2147483830" r:id="rId20"/>
    <p:sldLayoutId id="2147483831" r:id="rId21"/>
    <p:sldLayoutId id="2147483832" r:id="rId22"/>
    <p:sldLayoutId id="2147483833" r:id="rId23"/>
    <p:sldLayoutId id="2147483834" r:id="rId24"/>
    <p:sldLayoutId id="2147483835" r:id="rId25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0D777F-2570-9B9E-18E2-82B4DBF3A6FB}"/>
              </a:ext>
            </a:extLst>
          </p:cNvPr>
          <p:cNvSpPr txBox="1"/>
          <p:nvPr/>
        </p:nvSpPr>
        <p:spPr>
          <a:xfrm>
            <a:off x="1162050" y="4045044"/>
            <a:ext cx="98679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Education Spot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Referral Follow Ups</a:t>
            </a:r>
            <a:endParaRPr kumimoji="0" lang="en-A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8A6102-B148-3528-8698-488E6211A8AB}"/>
              </a:ext>
            </a:extLst>
          </p:cNvPr>
          <p:cNvSpPr/>
          <p:nvPr/>
        </p:nvSpPr>
        <p:spPr>
          <a:xfrm>
            <a:off x="102637" y="5990253"/>
            <a:ext cx="1156996" cy="79310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098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6297590-A594-C74F-CEAD-8B09A0CEB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33C888-AB2E-E0BB-BA65-EA80CB5881E5}"/>
              </a:ext>
            </a:extLst>
          </p:cNvPr>
          <p:cNvSpPr txBox="1"/>
          <p:nvPr/>
        </p:nvSpPr>
        <p:spPr>
          <a:xfrm>
            <a:off x="1162050" y="4000074"/>
            <a:ext cx="9867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C76C55-60B0-CCF5-9E43-E43F04C192D8}"/>
              </a:ext>
            </a:extLst>
          </p:cNvPr>
          <p:cNvSpPr/>
          <p:nvPr/>
        </p:nvSpPr>
        <p:spPr>
          <a:xfrm>
            <a:off x="1853616" y="4998032"/>
            <a:ext cx="1156996" cy="793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6C6B26-B252-C4CB-922F-8FB1CB089FA6}"/>
              </a:ext>
            </a:extLst>
          </p:cNvPr>
          <p:cNvSpPr txBox="1"/>
          <p:nvPr/>
        </p:nvSpPr>
        <p:spPr>
          <a:xfrm>
            <a:off x="1435010" y="1214201"/>
            <a:ext cx="931816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0200" lvl="1" indent="-1143000">
              <a:spcAft>
                <a:spcPts val="1200"/>
              </a:spcAft>
              <a:buFont typeface="+mj-lt"/>
              <a:buAutoNum type="arabicPeriod"/>
            </a:pPr>
            <a:r>
              <a:rPr lang="en-US" sz="4000" dirty="0"/>
              <a:t>Recommend to someone you know; Gave contact details</a:t>
            </a:r>
          </a:p>
          <a:p>
            <a:pPr marL="1600200" lvl="1" indent="-1143000">
              <a:spcAft>
                <a:spcPts val="1200"/>
              </a:spcAft>
              <a:buFont typeface="+mj-lt"/>
              <a:buAutoNum type="arabicPeriod"/>
            </a:pPr>
            <a:r>
              <a:rPr lang="en-US" sz="4000" dirty="0"/>
              <a:t>+ e-introduction</a:t>
            </a:r>
          </a:p>
          <a:p>
            <a:pPr marL="1600200" lvl="1" indent="-1143000">
              <a:spcAft>
                <a:spcPts val="1200"/>
              </a:spcAft>
              <a:buFont typeface="+mj-lt"/>
              <a:buAutoNum type="arabicPeriod"/>
            </a:pPr>
            <a:r>
              <a:rPr lang="en-US" sz="4000" dirty="0"/>
              <a:t>+ permission to call</a:t>
            </a:r>
          </a:p>
          <a:p>
            <a:pPr marL="1600200" lvl="1" indent="-1143000">
              <a:spcAft>
                <a:spcPts val="1200"/>
              </a:spcAft>
              <a:buFont typeface="+mj-lt"/>
              <a:buAutoNum type="arabicPeriod"/>
            </a:pPr>
            <a:r>
              <a:rPr lang="en-US" sz="4000" dirty="0"/>
              <a:t>+ call wanted and expected</a:t>
            </a:r>
          </a:p>
          <a:p>
            <a:pPr marL="1600200" lvl="1" indent="-1143000">
              <a:spcAft>
                <a:spcPts val="1200"/>
              </a:spcAft>
              <a:buFont typeface="+mj-lt"/>
              <a:buAutoNum type="arabicPeriod"/>
            </a:pPr>
            <a:r>
              <a:rPr lang="en-US" sz="4000" dirty="0"/>
              <a:t>+ commitment to purchase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DF4ECD40-B90F-E7FB-32CB-B6302BB55590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88191" cy="924128"/>
          </a:xfrm>
          <a:prstGeom prst="rect">
            <a:avLst/>
          </a:prstGeom>
          <a:solidFill>
            <a:srgbClr val="CC042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lang="en-ZA" sz="6000" b="1" kern="1200" spc="-3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solidFill>
                  <a:schemeClr val="bg1"/>
                </a:solidFill>
                <a:latin typeface="Trebuchet MS" panose="020B0603020202020204" pitchFamily="34" charset="0"/>
              </a:rPr>
              <a:t>How Hot Is This Referral…..</a:t>
            </a:r>
          </a:p>
        </p:txBody>
      </p:sp>
    </p:spTree>
    <p:extLst>
      <p:ext uri="{BB962C8B-B14F-4D97-AF65-F5344CB8AC3E}">
        <p14:creationId xmlns:p14="http://schemas.microsoft.com/office/powerpoint/2010/main" val="66579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F7E3D70-9D84-D55A-B4CF-C339C789D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B9BD7F-01BC-D119-CE60-D789759E11DB}"/>
              </a:ext>
            </a:extLst>
          </p:cNvPr>
          <p:cNvSpPr txBox="1"/>
          <p:nvPr/>
        </p:nvSpPr>
        <p:spPr>
          <a:xfrm>
            <a:off x="1162050" y="4000074"/>
            <a:ext cx="9867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DBBB92-7841-941C-98D4-FE0C4237A9CD}"/>
              </a:ext>
            </a:extLst>
          </p:cNvPr>
          <p:cNvSpPr/>
          <p:nvPr/>
        </p:nvSpPr>
        <p:spPr>
          <a:xfrm>
            <a:off x="1853616" y="4998032"/>
            <a:ext cx="1156996" cy="793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57A4F7-CA22-CCD4-7197-6AF50C3827AB}"/>
              </a:ext>
            </a:extLst>
          </p:cNvPr>
          <p:cNvSpPr txBox="1"/>
          <p:nvPr/>
        </p:nvSpPr>
        <p:spPr>
          <a:xfrm>
            <a:off x="1435010" y="2382559"/>
            <a:ext cx="9318169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0200" lvl="1" indent="-1143000">
              <a:spcAft>
                <a:spcPts val="1200"/>
              </a:spcAft>
              <a:buFont typeface="+mj-lt"/>
              <a:buAutoNum type="arabicPeriod"/>
            </a:pPr>
            <a:r>
              <a:rPr lang="en-US" sz="4000" dirty="0"/>
              <a:t>Log the referral in the app / pre-launch spreadsheet</a:t>
            </a:r>
          </a:p>
          <a:p>
            <a:pPr marL="1600200" lvl="1" indent="-1143000">
              <a:spcAft>
                <a:spcPts val="1200"/>
              </a:spcAft>
              <a:buFont typeface="+mj-lt"/>
              <a:buAutoNum type="arabicPeriod"/>
            </a:pPr>
            <a:r>
              <a:rPr lang="en-US" sz="4000" dirty="0"/>
              <a:t>Contact the member you referred – for-arm them for success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FB7F2FCD-B382-941F-D715-C4460ED28133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88191" cy="924128"/>
          </a:xfrm>
          <a:prstGeom prst="rect">
            <a:avLst/>
          </a:prstGeom>
          <a:solidFill>
            <a:srgbClr val="CC042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lang="en-ZA" sz="6000" b="1" kern="1200" spc="-3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solidFill>
                  <a:schemeClr val="bg1"/>
                </a:solidFill>
                <a:latin typeface="Trebuchet MS" panose="020B0603020202020204" pitchFamily="34" charset="0"/>
              </a:rPr>
              <a:t>What Now…..</a:t>
            </a:r>
          </a:p>
        </p:txBody>
      </p:sp>
    </p:spTree>
    <p:extLst>
      <p:ext uri="{BB962C8B-B14F-4D97-AF65-F5344CB8AC3E}">
        <p14:creationId xmlns:p14="http://schemas.microsoft.com/office/powerpoint/2010/main" val="310779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E5B1AF3-D93B-576C-32C2-87EDD9252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5ED6BCC-EBC9-3CE3-EA48-40CB8F3453F6}"/>
              </a:ext>
            </a:extLst>
          </p:cNvPr>
          <p:cNvSpPr txBox="1"/>
          <p:nvPr/>
        </p:nvSpPr>
        <p:spPr>
          <a:xfrm>
            <a:off x="1162050" y="4000074"/>
            <a:ext cx="9867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8AD0406-F65A-EE88-601F-B4E9EA91F977}"/>
              </a:ext>
            </a:extLst>
          </p:cNvPr>
          <p:cNvSpPr/>
          <p:nvPr/>
        </p:nvSpPr>
        <p:spPr>
          <a:xfrm>
            <a:off x="1853616" y="4998032"/>
            <a:ext cx="1156996" cy="793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5B21B5-BEFB-587F-A075-3E8740110D30}"/>
              </a:ext>
            </a:extLst>
          </p:cNvPr>
          <p:cNvSpPr txBox="1"/>
          <p:nvPr/>
        </p:nvSpPr>
        <p:spPr>
          <a:xfrm>
            <a:off x="1435010" y="1214201"/>
            <a:ext cx="931816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Aft>
                <a:spcPts val="1200"/>
              </a:spcAft>
            </a:pPr>
            <a:r>
              <a:rPr lang="en-US" sz="4000" dirty="0"/>
              <a:t>Hi Joe ……..</a:t>
            </a:r>
          </a:p>
          <a:p>
            <a:pPr marL="2057400" lvl="2" indent="-1143000">
              <a:spcAft>
                <a:spcPts val="1200"/>
              </a:spcAft>
              <a:buFont typeface="+mj-lt"/>
              <a:buAutoNum type="alphaLcPeriod"/>
            </a:pPr>
            <a:r>
              <a:rPr lang="en-US" sz="4000" dirty="0"/>
              <a:t>This is …..</a:t>
            </a:r>
          </a:p>
          <a:p>
            <a:pPr marL="2057400" lvl="2" indent="-1143000">
              <a:spcAft>
                <a:spcPts val="1200"/>
              </a:spcAft>
              <a:buFont typeface="+mj-lt"/>
              <a:buAutoNum type="alphaLcPeriod"/>
            </a:pPr>
            <a:r>
              <a:rPr lang="en-US" sz="4000" dirty="0"/>
              <a:t>They solve ……. Problem</a:t>
            </a:r>
          </a:p>
          <a:p>
            <a:pPr marL="2057400" lvl="2" indent="-1143000">
              <a:spcAft>
                <a:spcPts val="1200"/>
              </a:spcAft>
              <a:buFont typeface="+mj-lt"/>
              <a:buAutoNum type="alphaLcPeriod"/>
            </a:pPr>
            <a:r>
              <a:rPr lang="en-US" sz="4000" dirty="0"/>
              <a:t>I have used them (only if you have)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6C9242DC-1828-95DB-8974-2107EA97CD96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88191" cy="924128"/>
          </a:xfrm>
          <a:prstGeom prst="rect">
            <a:avLst/>
          </a:prstGeom>
          <a:solidFill>
            <a:srgbClr val="CC042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lang="en-ZA" sz="6000" b="1" kern="1200" spc="-3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solidFill>
                  <a:schemeClr val="bg1"/>
                </a:solidFill>
                <a:latin typeface="Trebuchet MS" panose="020B0603020202020204" pitchFamily="34" charset="0"/>
              </a:rPr>
              <a:t>E-Intro the Member</a:t>
            </a:r>
          </a:p>
        </p:txBody>
      </p:sp>
    </p:spTree>
    <p:extLst>
      <p:ext uri="{BB962C8B-B14F-4D97-AF65-F5344CB8AC3E}">
        <p14:creationId xmlns:p14="http://schemas.microsoft.com/office/powerpoint/2010/main" val="33798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0DEB28F-429C-6882-6ABC-109E460FB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603DEF-980B-A911-D659-45538DDB1673}"/>
              </a:ext>
            </a:extLst>
          </p:cNvPr>
          <p:cNvSpPr txBox="1"/>
          <p:nvPr/>
        </p:nvSpPr>
        <p:spPr>
          <a:xfrm>
            <a:off x="1162050" y="4000074"/>
            <a:ext cx="9867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191B57C-B5CC-7B4D-EAEC-A4B0B3CD5F31}"/>
              </a:ext>
            </a:extLst>
          </p:cNvPr>
          <p:cNvSpPr/>
          <p:nvPr/>
        </p:nvSpPr>
        <p:spPr>
          <a:xfrm>
            <a:off x="1853616" y="4998032"/>
            <a:ext cx="1156996" cy="793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C7732B-4053-9C9F-E0E4-C2866A23A7FA}"/>
              </a:ext>
            </a:extLst>
          </p:cNvPr>
          <p:cNvSpPr txBox="1"/>
          <p:nvPr/>
        </p:nvSpPr>
        <p:spPr>
          <a:xfrm>
            <a:off x="1435010" y="1214201"/>
            <a:ext cx="931816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Aft>
                <a:spcPts val="1200"/>
              </a:spcAft>
            </a:pPr>
            <a:r>
              <a:rPr lang="en-US" sz="4000" dirty="0"/>
              <a:t>Hi Jill ……..</a:t>
            </a:r>
          </a:p>
          <a:p>
            <a:pPr marL="2057400" lvl="2" indent="-1143000">
              <a:spcAft>
                <a:spcPts val="1200"/>
              </a:spcAft>
              <a:buFont typeface="+mj-lt"/>
              <a:buAutoNum type="alphaLcPeriod"/>
            </a:pPr>
            <a:r>
              <a:rPr lang="en-US" sz="4000" dirty="0"/>
              <a:t>This is …..</a:t>
            </a:r>
          </a:p>
          <a:p>
            <a:pPr marL="2057400" lvl="2" indent="-1143000">
              <a:spcAft>
                <a:spcPts val="1200"/>
              </a:spcAft>
              <a:buFont typeface="+mj-lt"/>
              <a:buAutoNum type="alphaLcPeriod"/>
            </a:pPr>
            <a:r>
              <a:rPr lang="en-US" sz="4000" dirty="0"/>
              <a:t>They have ….(issue) and I thought you would be a ……(why they fit)</a:t>
            </a:r>
          </a:p>
          <a:p>
            <a:pPr marL="2057400" lvl="2" indent="-1143000">
              <a:spcAft>
                <a:spcPts val="1200"/>
              </a:spcAft>
              <a:buFont typeface="+mj-lt"/>
              <a:buAutoNum type="alphaLcPeriod"/>
            </a:pPr>
            <a:r>
              <a:rPr lang="en-US" sz="4000" dirty="0"/>
              <a:t>I’ll leave this with you to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9E3774C5-056A-806F-0023-DC3382C3C2A1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88191" cy="924128"/>
          </a:xfrm>
          <a:prstGeom prst="rect">
            <a:avLst/>
          </a:prstGeom>
          <a:solidFill>
            <a:srgbClr val="CC042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lang="en-ZA" sz="6000" b="1" kern="1200" spc="-3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solidFill>
                  <a:schemeClr val="bg1"/>
                </a:solidFill>
                <a:latin typeface="Trebuchet MS" panose="020B0603020202020204" pitchFamily="34" charset="0"/>
              </a:rPr>
              <a:t>E-Intro the Referred</a:t>
            </a:r>
          </a:p>
        </p:txBody>
      </p:sp>
    </p:spTree>
    <p:extLst>
      <p:ext uri="{BB962C8B-B14F-4D97-AF65-F5344CB8AC3E}">
        <p14:creationId xmlns:p14="http://schemas.microsoft.com/office/powerpoint/2010/main" val="2633739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84A071C-47E3-0EE7-213B-F35AEC94D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85D3C1-46AB-13F6-51A5-66D6691DE480}"/>
              </a:ext>
            </a:extLst>
          </p:cNvPr>
          <p:cNvSpPr txBox="1"/>
          <p:nvPr/>
        </p:nvSpPr>
        <p:spPr>
          <a:xfrm>
            <a:off x="1162050" y="4000074"/>
            <a:ext cx="9867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E5CF35-2474-BEAF-97E4-A938B0D0B612}"/>
              </a:ext>
            </a:extLst>
          </p:cNvPr>
          <p:cNvSpPr/>
          <p:nvPr/>
        </p:nvSpPr>
        <p:spPr>
          <a:xfrm>
            <a:off x="1853616" y="4998032"/>
            <a:ext cx="1156996" cy="793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E70E94-17A5-6AAC-5AE4-9F4EF8FC26BB}"/>
              </a:ext>
            </a:extLst>
          </p:cNvPr>
          <p:cNvSpPr txBox="1"/>
          <p:nvPr/>
        </p:nvSpPr>
        <p:spPr>
          <a:xfrm>
            <a:off x="1435010" y="1214201"/>
            <a:ext cx="9318169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0200" lvl="1" indent="-1143000">
              <a:spcAft>
                <a:spcPts val="1200"/>
              </a:spcAft>
              <a:buFont typeface="+mj-lt"/>
              <a:buAutoNum type="arabicPeriod"/>
            </a:pPr>
            <a:r>
              <a:rPr lang="en-US" sz="4000" dirty="0"/>
              <a:t>Send each person a text with the others contact details</a:t>
            </a:r>
          </a:p>
          <a:p>
            <a:pPr marL="1600200" lvl="1" indent="-1143000">
              <a:spcAft>
                <a:spcPts val="1200"/>
              </a:spcAft>
              <a:buFont typeface="+mj-lt"/>
              <a:buAutoNum type="arabicPeriod"/>
            </a:pPr>
            <a:r>
              <a:rPr lang="en-US" sz="4000" dirty="0"/>
              <a:t>Diarize a follow up for next week/month</a:t>
            </a:r>
          </a:p>
          <a:p>
            <a:pPr marL="1600200" lvl="1" indent="-1143000">
              <a:spcAft>
                <a:spcPts val="1200"/>
              </a:spcAft>
              <a:buFont typeface="+mj-lt"/>
              <a:buAutoNum type="arabicPeriod"/>
            </a:pPr>
            <a:r>
              <a:rPr lang="en-US" sz="4000" dirty="0"/>
              <a:t>Ask the member at the next meeting “Was that a good referral?”</a:t>
            </a:r>
          </a:p>
          <a:p>
            <a:pPr marL="2057400" lvl="2" indent="-1143000">
              <a:spcAft>
                <a:spcPts val="1200"/>
              </a:spcAft>
              <a:buFont typeface="+mj-lt"/>
              <a:buAutoNum type="alphaLcPeriod"/>
            </a:pPr>
            <a:r>
              <a:rPr lang="en-US" sz="4000" dirty="0"/>
              <a:t>Why so / why not?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E284A2D5-92C7-D5D0-3BA1-CFB70A9707CE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88191" cy="924128"/>
          </a:xfrm>
          <a:prstGeom prst="rect">
            <a:avLst/>
          </a:prstGeom>
          <a:solidFill>
            <a:srgbClr val="CC042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lang="en-ZA" sz="6000" b="1" kern="1200" spc="-3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solidFill>
                  <a:schemeClr val="bg1"/>
                </a:solidFill>
                <a:latin typeface="Trebuchet MS" panose="020B0603020202020204" pitchFamily="34" charset="0"/>
              </a:rPr>
              <a:t>What Then….</a:t>
            </a:r>
          </a:p>
        </p:txBody>
      </p:sp>
    </p:spTree>
    <p:extLst>
      <p:ext uri="{BB962C8B-B14F-4D97-AF65-F5344CB8AC3E}">
        <p14:creationId xmlns:p14="http://schemas.microsoft.com/office/powerpoint/2010/main" val="106924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0011D24-33AB-39DB-E3BE-A51D202A1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2F684D-55D7-059B-1474-3EC6DFE6349E}"/>
              </a:ext>
            </a:extLst>
          </p:cNvPr>
          <p:cNvSpPr txBox="1"/>
          <p:nvPr/>
        </p:nvSpPr>
        <p:spPr>
          <a:xfrm>
            <a:off x="1162050" y="4000074"/>
            <a:ext cx="9867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7393FF-EFC4-F7B8-7ED2-C79A26333D5E}"/>
              </a:ext>
            </a:extLst>
          </p:cNvPr>
          <p:cNvSpPr/>
          <p:nvPr/>
        </p:nvSpPr>
        <p:spPr>
          <a:xfrm>
            <a:off x="1853616" y="4998032"/>
            <a:ext cx="1156996" cy="793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B7E6D2-E0C2-C41C-A6E6-A8A649E90D50}"/>
              </a:ext>
            </a:extLst>
          </p:cNvPr>
          <p:cNvSpPr txBox="1"/>
          <p:nvPr/>
        </p:nvSpPr>
        <p:spPr>
          <a:xfrm>
            <a:off x="1711781" y="2382559"/>
            <a:ext cx="931816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0200" lvl="1" indent="-1143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000" dirty="0"/>
              <a:t>Anyone got a tip to share?</a:t>
            </a:r>
          </a:p>
          <a:p>
            <a:pPr marL="1600200" lvl="1" indent="-1143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000" dirty="0"/>
              <a:t>Anyone had a great referral process experience?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20743460-929D-8A7A-32E9-31A9E10A9406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88191" cy="924128"/>
          </a:xfrm>
          <a:prstGeom prst="rect">
            <a:avLst/>
          </a:prstGeom>
          <a:solidFill>
            <a:srgbClr val="CC042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lang="en-ZA" sz="6000" b="1" kern="1200" spc="-3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solidFill>
                  <a:schemeClr val="bg1"/>
                </a:solidFill>
                <a:latin typeface="Trebuchet MS" panose="020B0603020202020204" pitchFamily="34" charset="0"/>
              </a:rPr>
              <a:t>Your Experiences</a:t>
            </a:r>
          </a:p>
        </p:txBody>
      </p:sp>
    </p:spTree>
    <p:extLst>
      <p:ext uri="{BB962C8B-B14F-4D97-AF65-F5344CB8AC3E}">
        <p14:creationId xmlns:p14="http://schemas.microsoft.com/office/powerpoint/2010/main" val="374571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A3D019-0735-6640-BEAD-9442D32AD8E6}"/>
              </a:ext>
            </a:extLst>
          </p:cNvPr>
          <p:cNvSpPr/>
          <p:nvPr/>
        </p:nvSpPr>
        <p:spPr>
          <a:xfrm>
            <a:off x="1352925" y="797510"/>
            <a:ext cx="545342" cy="526297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</a:t>
            </a:r>
          </a:p>
          <a:p>
            <a:pPr algn="ctr"/>
            <a:r>
              <a:rPr lang="en-GB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+</a:t>
            </a:r>
          </a:p>
          <a:p>
            <a:pPr algn="ctr"/>
            <a:r>
              <a:rPr lang="en-GB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</a:t>
            </a:r>
          </a:p>
          <a:p>
            <a:pPr algn="ctr"/>
            <a:endParaRPr lang="en-GB" sz="4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GB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=</a:t>
            </a:r>
          </a:p>
          <a:p>
            <a:pPr algn="ctr"/>
            <a:r>
              <a:rPr lang="en-GB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</a:t>
            </a:r>
          </a:p>
          <a:p>
            <a:pPr algn="ctr"/>
            <a:endParaRPr lang="en-GB" sz="4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DF5DAB2-6C92-B947-AD90-4B8C9B0022CD}"/>
              </a:ext>
            </a:extLst>
          </p:cNvPr>
          <p:cNvCxnSpPr>
            <a:cxnSpLocks/>
          </p:cNvCxnSpPr>
          <p:nvPr/>
        </p:nvCxnSpPr>
        <p:spPr>
          <a:xfrm flipV="1">
            <a:off x="8000900" y="1841500"/>
            <a:ext cx="0" cy="1587500"/>
          </a:xfrm>
          <a:prstGeom prst="line">
            <a:avLst/>
          </a:prstGeom>
          <a:ln w="63500" cmpd="dbl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FAD7C45-37A0-1E43-8597-3A466CAB19CF}"/>
              </a:ext>
            </a:extLst>
          </p:cNvPr>
          <p:cNvCxnSpPr>
            <a:cxnSpLocks/>
          </p:cNvCxnSpPr>
          <p:nvPr/>
        </p:nvCxnSpPr>
        <p:spPr>
          <a:xfrm>
            <a:off x="1041675" y="3568699"/>
            <a:ext cx="7543525" cy="0"/>
          </a:xfrm>
          <a:prstGeom prst="line">
            <a:avLst/>
          </a:prstGeom>
          <a:ln w="63500" cmpd="dbl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06EF07B-A04B-804E-949D-57064D8F120F}"/>
              </a:ext>
            </a:extLst>
          </p:cNvPr>
          <p:cNvCxnSpPr>
            <a:cxnSpLocks/>
          </p:cNvCxnSpPr>
          <p:nvPr/>
        </p:nvCxnSpPr>
        <p:spPr>
          <a:xfrm>
            <a:off x="8000900" y="3721098"/>
            <a:ext cx="0" cy="1550730"/>
          </a:xfrm>
          <a:prstGeom prst="line">
            <a:avLst/>
          </a:prstGeom>
          <a:ln w="63500" cmpd="dbl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D177670-2CA6-DC4C-98A9-EB55E71C9477}"/>
              </a:ext>
            </a:extLst>
          </p:cNvPr>
          <p:cNvSpPr/>
          <p:nvPr/>
        </p:nvSpPr>
        <p:spPr>
          <a:xfrm>
            <a:off x="1958966" y="803262"/>
            <a:ext cx="443231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ISIBILITY</a:t>
            </a:r>
            <a:endParaRPr lang="en-GB" sz="4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2E4ECE-2338-F144-A273-5B78CC87795D}"/>
              </a:ext>
            </a:extLst>
          </p:cNvPr>
          <p:cNvSpPr/>
          <p:nvPr/>
        </p:nvSpPr>
        <p:spPr>
          <a:xfrm>
            <a:off x="1898266" y="2278701"/>
            <a:ext cx="443231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REDIBILITY</a:t>
            </a:r>
            <a:endParaRPr lang="en-GB" sz="4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F68AA1-AE61-2E46-8639-154D54389939}"/>
              </a:ext>
            </a:extLst>
          </p:cNvPr>
          <p:cNvSpPr/>
          <p:nvPr/>
        </p:nvSpPr>
        <p:spPr>
          <a:xfrm>
            <a:off x="1898266" y="4463766"/>
            <a:ext cx="430039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GB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ROFITABILITY</a:t>
            </a:r>
            <a:endParaRPr lang="en-GB" sz="4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71B3DC-E69D-AD40-A460-3225051EB454}"/>
              </a:ext>
            </a:extLst>
          </p:cNvPr>
          <p:cNvSpPr/>
          <p:nvPr/>
        </p:nvSpPr>
        <p:spPr>
          <a:xfrm>
            <a:off x="5358655" y="911538"/>
            <a:ext cx="487735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GB" sz="3600" b="1" cap="none" spc="0" dirty="0">
                <a:ln/>
                <a:solidFill>
                  <a:schemeClr val="accent4"/>
                </a:solidFill>
                <a:effectLst/>
              </a:rPr>
              <a:t>Above The Line Thinking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BD48FA3-9C79-2043-B9DA-1E34FF27DF63}"/>
              </a:ext>
            </a:extLst>
          </p:cNvPr>
          <p:cNvSpPr/>
          <p:nvPr/>
        </p:nvSpPr>
        <p:spPr>
          <a:xfrm>
            <a:off x="5505675" y="5317699"/>
            <a:ext cx="487735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GB" sz="3600" b="1" cap="none" spc="0" dirty="0">
                <a:ln/>
                <a:solidFill>
                  <a:srgbClr val="FF0000"/>
                </a:solidFill>
                <a:effectLst/>
              </a:rPr>
              <a:t>Below The Line Thinking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BC4616-1D9E-6F4E-BE28-CBDA055935A9}"/>
              </a:ext>
            </a:extLst>
          </p:cNvPr>
          <p:cNvSpPr txBox="1"/>
          <p:nvPr/>
        </p:nvSpPr>
        <p:spPr>
          <a:xfrm>
            <a:off x="9298433" y="2160511"/>
            <a:ext cx="26302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Where should we focus our energy?</a:t>
            </a:r>
          </a:p>
        </p:txBody>
      </p:sp>
    </p:spTree>
    <p:extLst>
      <p:ext uri="{BB962C8B-B14F-4D97-AF65-F5344CB8AC3E}">
        <p14:creationId xmlns:p14="http://schemas.microsoft.com/office/powerpoint/2010/main" val="248502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BNI Education Option 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NI Education Option A" id="{957A4D40-7F37-47D5-A182-77CC334AFAE7}" vid="{76960967-652A-452C-ABEE-24F57DE87ECF}"/>
    </a:ext>
  </a:extLst>
</a:theme>
</file>

<file path=ppt/theme/theme2.xml><?xml version="1.0" encoding="utf-8"?>
<a:theme xmlns:a="http://schemas.openxmlformats.org/drawingml/2006/main" name="2_BNI Education Option 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NI Education Option A" id="{891B16BC-F948-4B24-BDEB-CC763202075A}" vid="{2CB6AE9A-9CF9-4EBA-8128-2856D04FE54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3F4F1C533C794E8EDFC4E6588E9016" ma:contentTypeVersion="13" ma:contentTypeDescription="Create a new document." ma:contentTypeScope="" ma:versionID="d79b9f40ccfba8147197d45c809f438b">
  <xsd:schema xmlns:xsd="http://www.w3.org/2001/XMLSchema" xmlns:xs="http://www.w3.org/2001/XMLSchema" xmlns:p="http://schemas.microsoft.com/office/2006/metadata/properties" xmlns:ns2="974f7c6c-0a0b-4b02-8d77-71d1659f4647" xmlns:ns3="8aea4110-9a97-43e1-9358-faf67cc04a2d" targetNamespace="http://schemas.microsoft.com/office/2006/metadata/properties" ma:root="true" ma:fieldsID="096103cce07cb0f961f75b3e655c0596" ns2:_="" ns3:_="">
    <xsd:import namespace="974f7c6c-0a0b-4b02-8d77-71d1659f4647"/>
    <xsd:import namespace="8aea4110-9a97-43e1-9358-faf67cc04a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4f7c6c-0a0b-4b02-8d77-71d1659f46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1526b45-860c-435f-9618-0fe9beb1ff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ea4110-9a97-43e1-9358-faf67cc04a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aea4110-9a97-43e1-9358-faf67cc04a2d">
      <UserInfo>
        <DisplayName>Rachael Zumaeta</DisplayName>
        <AccountId>11</AccountId>
        <AccountType/>
      </UserInfo>
    </SharedWithUsers>
    <lcf76f155ced4ddcb4097134ff3c332f xmlns="974f7c6c-0a0b-4b02-8d77-71d1659f464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9D1F62-C299-460A-8078-ECE6830541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4f7c6c-0a0b-4b02-8d77-71d1659f4647"/>
    <ds:schemaRef ds:uri="8aea4110-9a97-43e1-9358-faf67cc04a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AB97C8-7961-40C8-A093-1000FCFAEA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481AE3-5EC9-4299-8D94-00A43F422ED3}">
  <ds:schemaRefs>
    <ds:schemaRef ds:uri="http://schemas.microsoft.com/office/2006/documentManagement/types"/>
    <ds:schemaRef ds:uri="http://schemas.openxmlformats.org/package/2006/metadata/core-properties"/>
    <ds:schemaRef ds:uri="2893a962-f5e4-4c2d-872d-6b24b77337f5"/>
    <ds:schemaRef ds:uri="http://purl.org/dc/elements/1.1/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c3a47c20-274a-49b7-9781-3a211aff5f78"/>
    <ds:schemaRef ds:uri="http://www.w3.org/XML/1998/namespace"/>
    <ds:schemaRef ds:uri="0d57b1a6-2165-4501-bd9a-ddb78b99565e"/>
    <ds:schemaRef ds:uri="8aea4110-9a97-43e1-9358-faf67cc04a2d"/>
    <ds:schemaRef ds:uri="974f7c6c-0a0b-4b02-8d77-71d1659f464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263</Words>
  <Application>Microsoft Office PowerPoint</Application>
  <PresentationFormat>Widescreen</PresentationFormat>
  <Paragraphs>52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Calibri Light</vt:lpstr>
      <vt:lpstr>Times New Roman</vt:lpstr>
      <vt:lpstr>Trebuchet MS</vt:lpstr>
      <vt:lpstr>1_BNI Education Option A</vt:lpstr>
      <vt:lpstr>2_BNI Education Option 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Gary Somerville</cp:lastModifiedBy>
  <cp:revision>4</cp:revision>
  <dcterms:created xsi:type="dcterms:W3CDTF">2018-12-10T06:47:11Z</dcterms:created>
  <dcterms:modified xsi:type="dcterms:W3CDTF">2025-08-28T20:13:52Z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0x010100283F4F1C533C794E8EDFC4E6588E9016</vt:lpwstr>
  </property>
  <property fmtid="{D5CDD505-2E9C-101B-9397-08002B2CF9AE}" pid="3" name="MediaServiceImageTags">
    <vt:lpwstr/>
  </property>
</Properties>
</file>