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63" r:id="rId6"/>
    <p:sldId id="264" r:id="rId7"/>
  </p:sldIdLst>
  <p:sldSz cx="12192000" cy="6858000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2" roundtripDataSignature="AMtx7mjFnnXRCTS98T9bREAKpxUi2AnSn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50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23" Type="http://schemas.openxmlformats.org/officeDocument/2006/relationships/presProps" Target="presProps.xml"/><Relationship Id="rId28" Type="http://schemas.openxmlformats.org/officeDocument/2006/relationships/customXml" Target="../customXml/item1.xml"/><Relationship Id="rId4" Type="http://schemas.openxmlformats.org/officeDocument/2006/relationships/slide" Target="slides/slide3.xml"/><Relationship Id="rId22" Type="http://customschemas.google.com/relationships/presentationmetadata" Target="metadata"/><Relationship Id="rId27" Type="http://schemas.microsoft.com/office/2016/11/relationships/changesInfo" Target="changesInfos/changesInfo1.xml"/><Relationship Id="rId30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le | Nest Connect" userId="3d8e141e-b511-4464-8e21-ffbab0e181ad" providerId="ADAL" clId="{58CA9BE8-C9CD-4779-B5CB-7E68725D8AD3}"/>
    <pc:docChg chg="custSel modSld">
      <pc:chgData name="Michelle | Nest Connect" userId="3d8e141e-b511-4464-8e21-ffbab0e181ad" providerId="ADAL" clId="{58CA9BE8-C9CD-4779-B5CB-7E68725D8AD3}" dt="2025-11-05T18:38:51.360" v="0" actId="478"/>
      <pc:docMkLst>
        <pc:docMk/>
      </pc:docMkLst>
      <pc:sldChg chg="delSp mod">
        <pc:chgData name="Michelle | Nest Connect" userId="3d8e141e-b511-4464-8e21-ffbab0e181ad" providerId="ADAL" clId="{58CA9BE8-C9CD-4779-B5CB-7E68725D8AD3}" dt="2025-11-05T18:38:51.360" v="0" actId="478"/>
        <pc:sldMkLst>
          <pc:docMk/>
          <pc:sldMk cId="0" sldId="258"/>
        </pc:sldMkLst>
        <pc:picChg chg="del">
          <ac:chgData name="Michelle | Nest Connect" userId="3d8e141e-b511-4464-8e21-ffbab0e181ad" providerId="ADAL" clId="{58CA9BE8-C9CD-4779-B5CB-7E68725D8AD3}" dt="2025-11-05T18:38:51.360" v="0" actId="478"/>
          <ac:picMkLst>
            <pc:docMk/>
            <pc:sldMk cId="0" sldId="258"/>
            <ac:picMk id="9" creationId="{E5BCCDAC-4BBF-7FF8-A03E-7ACDEF7E3F0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698" cy="48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50" tIns="47775" rIns="95550" bIns="4777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143832" y="0"/>
            <a:ext cx="3169698" cy="48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50" tIns="47775" rIns="95550" bIns="4777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31855" y="4620723"/>
            <a:ext cx="5851492" cy="3780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50" tIns="47775" rIns="95550" bIns="4777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119325"/>
            <a:ext cx="3169698" cy="48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50" tIns="47775" rIns="95550" bIns="4777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143832" y="9119325"/>
            <a:ext cx="3169698" cy="48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50" tIns="47775" rIns="95550" bIns="477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NZ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23625747c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4" name="Google Shape;64;g323625747cc_0_0:notes"/>
          <p:cNvSpPr txBox="1">
            <a:spLocks noGrp="1"/>
          </p:cNvSpPr>
          <p:nvPr>
            <p:ph type="body" idx="1"/>
          </p:nvPr>
        </p:nvSpPr>
        <p:spPr>
          <a:xfrm>
            <a:off x="731855" y="4620723"/>
            <a:ext cx="5851500" cy="378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50" tIns="47775" rIns="95550" bIns="477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" name="Google Shape;65;g323625747cc_0_0:notes"/>
          <p:cNvSpPr txBox="1">
            <a:spLocks noGrp="1"/>
          </p:cNvSpPr>
          <p:nvPr>
            <p:ph type="sldNum" idx="12"/>
          </p:nvPr>
        </p:nvSpPr>
        <p:spPr>
          <a:xfrm>
            <a:off x="4143832" y="9119325"/>
            <a:ext cx="3169800" cy="48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50" tIns="47775" rIns="95550" bIns="4777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NZ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23625747cc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2" name="Google Shape;72;g323625747cc_0_42:notes"/>
          <p:cNvSpPr txBox="1">
            <a:spLocks noGrp="1"/>
          </p:cNvSpPr>
          <p:nvPr>
            <p:ph type="body" idx="1"/>
          </p:nvPr>
        </p:nvSpPr>
        <p:spPr>
          <a:xfrm>
            <a:off x="731855" y="4620723"/>
            <a:ext cx="5851500" cy="378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50" tIns="47775" rIns="95550" bIns="477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3" name="Google Shape;73;g323625747cc_0_42:notes"/>
          <p:cNvSpPr txBox="1">
            <a:spLocks noGrp="1"/>
          </p:cNvSpPr>
          <p:nvPr>
            <p:ph type="sldNum" idx="12"/>
          </p:nvPr>
        </p:nvSpPr>
        <p:spPr>
          <a:xfrm>
            <a:off x="4143832" y="9119325"/>
            <a:ext cx="3169800" cy="48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50" tIns="47775" rIns="95550" bIns="4777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NZ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8213bd01e6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8213bd01e6_0_85:notes"/>
          <p:cNvSpPr txBox="1">
            <a:spLocks noGrp="1"/>
          </p:cNvSpPr>
          <p:nvPr>
            <p:ph type="body" idx="1"/>
          </p:nvPr>
        </p:nvSpPr>
        <p:spPr>
          <a:xfrm>
            <a:off x="731855" y="4620723"/>
            <a:ext cx="5851500" cy="3780600"/>
          </a:xfrm>
          <a:prstGeom prst="rect">
            <a:avLst/>
          </a:prstGeom>
        </p:spPr>
        <p:txBody>
          <a:bodyPr spcFirstLastPara="1" wrap="square" lIns="95550" tIns="47775" rIns="95550" bIns="477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g38213bd01e6_0_85:notes"/>
          <p:cNvSpPr txBox="1">
            <a:spLocks noGrp="1"/>
          </p:cNvSpPr>
          <p:nvPr>
            <p:ph type="sldNum" idx="12"/>
          </p:nvPr>
        </p:nvSpPr>
        <p:spPr>
          <a:xfrm>
            <a:off x="4143832" y="9119325"/>
            <a:ext cx="3169800" cy="481800"/>
          </a:xfrm>
          <a:prstGeom prst="rect">
            <a:avLst/>
          </a:prstGeom>
        </p:spPr>
        <p:txBody>
          <a:bodyPr spcFirstLastPara="1" wrap="square" lIns="95550" tIns="47775" rIns="95550" bIns="477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8213bd01e6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8213bd01e6_0_20:notes"/>
          <p:cNvSpPr txBox="1">
            <a:spLocks noGrp="1"/>
          </p:cNvSpPr>
          <p:nvPr>
            <p:ph type="body" idx="1"/>
          </p:nvPr>
        </p:nvSpPr>
        <p:spPr>
          <a:xfrm>
            <a:off x="731855" y="4620723"/>
            <a:ext cx="5851500" cy="3780600"/>
          </a:xfrm>
          <a:prstGeom prst="rect">
            <a:avLst/>
          </a:prstGeom>
        </p:spPr>
        <p:txBody>
          <a:bodyPr spcFirstLastPara="1" wrap="square" lIns="95550" tIns="47775" rIns="95550" bIns="477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g38213bd01e6_0_20:notes"/>
          <p:cNvSpPr txBox="1">
            <a:spLocks noGrp="1"/>
          </p:cNvSpPr>
          <p:nvPr>
            <p:ph type="sldNum" idx="12"/>
          </p:nvPr>
        </p:nvSpPr>
        <p:spPr>
          <a:xfrm>
            <a:off x="4143832" y="9119325"/>
            <a:ext cx="3169800" cy="481800"/>
          </a:xfrm>
          <a:prstGeom prst="rect">
            <a:avLst/>
          </a:prstGeom>
        </p:spPr>
        <p:txBody>
          <a:bodyPr spcFirstLastPara="1" wrap="square" lIns="95550" tIns="47775" rIns="95550" bIns="477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8213bd01e6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8213bd01e6_0_68:notes"/>
          <p:cNvSpPr txBox="1">
            <a:spLocks noGrp="1"/>
          </p:cNvSpPr>
          <p:nvPr>
            <p:ph type="body" idx="1"/>
          </p:nvPr>
        </p:nvSpPr>
        <p:spPr>
          <a:xfrm>
            <a:off x="731855" y="4620723"/>
            <a:ext cx="5851500" cy="3780600"/>
          </a:xfrm>
          <a:prstGeom prst="rect">
            <a:avLst/>
          </a:prstGeom>
        </p:spPr>
        <p:txBody>
          <a:bodyPr spcFirstLastPara="1" wrap="square" lIns="95550" tIns="47775" rIns="95550" bIns="477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g38213bd01e6_0_68:notes"/>
          <p:cNvSpPr txBox="1">
            <a:spLocks noGrp="1"/>
          </p:cNvSpPr>
          <p:nvPr>
            <p:ph type="sldNum" idx="12"/>
          </p:nvPr>
        </p:nvSpPr>
        <p:spPr>
          <a:xfrm>
            <a:off x="4143832" y="9119325"/>
            <a:ext cx="3169800" cy="481800"/>
          </a:xfrm>
          <a:prstGeom prst="rect">
            <a:avLst/>
          </a:prstGeom>
        </p:spPr>
        <p:txBody>
          <a:bodyPr spcFirstLastPara="1" wrap="square" lIns="95550" tIns="47775" rIns="95550" bIns="477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NZ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8213bd01e6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8213bd01e6_0_26:notes"/>
          <p:cNvSpPr txBox="1">
            <a:spLocks noGrp="1"/>
          </p:cNvSpPr>
          <p:nvPr>
            <p:ph type="body" idx="1"/>
          </p:nvPr>
        </p:nvSpPr>
        <p:spPr>
          <a:xfrm>
            <a:off x="731855" y="4620723"/>
            <a:ext cx="5851500" cy="3780600"/>
          </a:xfrm>
          <a:prstGeom prst="rect">
            <a:avLst/>
          </a:prstGeom>
        </p:spPr>
        <p:txBody>
          <a:bodyPr spcFirstLastPara="1" wrap="square" lIns="95550" tIns="47775" rIns="95550" bIns="477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g38213bd01e6_0_26:notes"/>
          <p:cNvSpPr txBox="1">
            <a:spLocks noGrp="1"/>
          </p:cNvSpPr>
          <p:nvPr>
            <p:ph type="sldNum" idx="12"/>
          </p:nvPr>
        </p:nvSpPr>
        <p:spPr>
          <a:xfrm>
            <a:off x="4143832" y="9119325"/>
            <a:ext cx="3169800" cy="481800"/>
          </a:xfrm>
          <a:prstGeom prst="rect">
            <a:avLst/>
          </a:prstGeom>
        </p:spPr>
        <p:txBody>
          <a:bodyPr spcFirstLastPara="1" wrap="square" lIns="95550" tIns="47775" rIns="95550" bIns="477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6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9"/>
          <p:cNvSpPr txBox="1">
            <a:spLocks noGrp="1"/>
          </p:cNvSpPr>
          <p:nvPr>
            <p:ph type="title"/>
          </p:nvPr>
        </p:nvSpPr>
        <p:spPr>
          <a:xfrm>
            <a:off x="565417" y="6449"/>
            <a:ext cx="11169161" cy="1056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9"/>
          <p:cNvSpPr txBox="1">
            <a:spLocks noGrp="1"/>
          </p:cNvSpPr>
          <p:nvPr>
            <p:ph type="body" idx="1"/>
          </p:nvPr>
        </p:nvSpPr>
        <p:spPr>
          <a:xfrm>
            <a:off x="564928" y="1062625"/>
            <a:ext cx="11169650" cy="4519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7"/>
          <p:cNvSpPr txBox="1">
            <a:spLocks noGrp="1"/>
          </p:cNvSpPr>
          <p:nvPr>
            <p:ph type="title"/>
          </p:nvPr>
        </p:nvSpPr>
        <p:spPr>
          <a:xfrm>
            <a:off x="511419" y="0"/>
            <a:ext cx="11169161" cy="1056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8"/>
          <p:cNvSpPr txBox="1">
            <a:spLocks noGrp="1"/>
          </p:cNvSpPr>
          <p:nvPr>
            <p:ph type="title"/>
          </p:nvPr>
        </p:nvSpPr>
        <p:spPr>
          <a:xfrm>
            <a:off x="531936" y="457200"/>
            <a:ext cx="424009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8"/>
          <p:cNvSpPr txBox="1">
            <a:spLocks noGrp="1"/>
          </p:cNvSpPr>
          <p:nvPr>
            <p:ph type="body" idx="1"/>
          </p:nvPr>
        </p:nvSpPr>
        <p:spPr>
          <a:xfrm>
            <a:off x="5183188" y="457201"/>
            <a:ext cx="6476876" cy="540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2" name="Google Shape;52;p18"/>
          <p:cNvSpPr txBox="1">
            <a:spLocks noGrp="1"/>
          </p:cNvSpPr>
          <p:nvPr>
            <p:ph type="body" idx="2"/>
          </p:nvPr>
        </p:nvSpPr>
        <p:spPr>
          <a:xfrm>
            <a:off x="531936" y="2057400"/>
            <a:ext cx="4240090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9"/>
          <p:cNvSpPr txBox="1">
            <a:spLocks noGrp="1"/>
          </p:cNvSpPr>
          <p:nvPr>
            <p:ph type="title"/>
          </p:nvPr>
        </p:nvSpPr>
        <p:spPr>
          <a:xfrm>
            <a:off x="567104" y="457200"/>
            <a:ext cx="4204921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9"/>
          <p:cNvSpPr>
            <a:spLocks noGrp="1"/>
          </p:cNvSpPr>
          <p:nvPr>
            <p:ph type="pic" idx="2"/>
          </p:nvPr>
        </p:nvSpPr>
        <p:spPr>
          <a:xfrm>
            <a:off x="5183187" y="457201"/>
            <a:ext cx="6492997" cy="5403850"/>
          </a:xfrm>
          <a:prstGeom prst="rect">
            <a:avLst/>
          </a:prstGeom>
          <a:noFill/>
          <a:ln>
            <a:noFill/>
          </a:ln>
        </p:spPr>
      </p:sp>
      <p:sp>
        <p:nvSpPr>
          <p:cNvPr id="56" name="Google Shape;56;p19"/>
          <p:cNvSpPr txBox="1">
            <a:spLocks noGrp="1"/>
          </p:cNvSpPr>
          <p:nvPr>
            <p:ph type="body" idx="1"/>
          </p:nvPr>
        </p:nvSpPr>
        <p:spPr>
          <a:xfrm>
            <a:off x="567104" y="2057400"/>
            <a:ext cx="4204921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pproved BNI Colors">
  <p:cSld name="Approved BNI Colors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oogle Shape;58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73022" y="180295"/>
            <a:ext cx="8040218" cy="5898923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20"/>
          <p:cNvSpPr txBox="1"/>
          <p:nvPr/>
        </p:nvSpPr>
        <p:spPr>
          <a:xfrm>
            <a:off x="9608423" y="1335348"/>
            <a:ext cx="1082348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NZ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 Not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NZ"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Other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NZ"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Hues of Red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0" name="Google Shape;60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638509" y="2179337"/>
            <a:ext cx="1022176" cy="3737871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20"/>
          <p:cNvPicPr preferRelativeResize="0"/>
          <p:nvPr/>
        </p:nvPicPr>
        <p:blipFill rotWithShape="1">
          <a:blip r:embed="rId4">
            <a:alphaModFix/>
          </a:blip>
          <a:srcRect l="34827" t="35301" r="34948" b="37971"/>
          <a:stretch/>
        </p:blipFill>
        <p:spPr>
          <a:xfrm>
            <a:off x="9309718" y="2787508"/>
            <a:ext cx="1679758" cy="27351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 Slide">
  <p:cSld name="Cover Slid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oogle Shape;19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895563" y="1583578"/>
            <a:ext cx="4559897" cy="174877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Google Shape;20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21570" y="4441118"/>
            <a:ext cx="4670430" cy="2445757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10"/>
          <p:cNvSpPr txBox="1">
            <a:spLocks noGrp="1"/>
          </p:cNvSpPr>
          <p:nvPr>
            <p:ph type="subTitle" idx="1"/>
          </p:nvPr>
        </p:nvSpPr>
        <p:spPr>
          <a:xfrm>
            <a:off x="0" y="3602038"/>
            <a:ext cx="12192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3600" b="1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" name="Google Shape;22;p10"/>
          <p:cNvSpPr/>
          <p:nvPr/>
        </p:nvSpPr>
        <p:spPr>
          <a:xfrm>
            <a:off x="99391" y="6281530"/>
            <a:ext cx="1093305" cy="477079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>
  <p:cSld name="1_Custom Layou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>
            <a:spLocks noGrp="1"/>
          </p:cNvSpPr>
          <p:nvPr>
            <p:ph type="body" idx="1"/>
          </p:nvPr>
        </p:nvSpPr>
        <p:spPr>
          <a:xfrm>
            <a:off x="650947" y="1894865"/>
            <a:ext cx="4633165" cy="4053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5" name="Google Shape;25;p11"/>
          <p:cNvSpPr txBox="1">
            <a:spLocks noGrp="1"/>
          </p:cNvSpPr>
          <p:nvPr>
            <p:ph type="body" idx="2"/>
          </p:nvPr>
        </p:nvSpPr>
        <p:spPr>
          <a:xfrm>
            <a:off x="633849" y="536713"/>
            <a:ext cx="4650263" cy="1182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  <a:defRPr sz="3200" b="1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11"/>
          <p:cNvSpPr/>
          <p:nvPr/>
        </p:nvSpPr>
        <p:spPr>
          <a:xfrm rot="5400000">
            <a:off x="5888749" y="656994"/>
            <a:ext cx="2124949" cy="2124949"/>
          </a:xfrm>
          <a:prstGeom prst="rtTriangle">
            <a:avLst/>
          </a:prstGeom>
          <a:solidFill>
            <a:srgbClr val="CF2030"/>
          </a:soli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11"/>
          <p:cNvSpPr>
            <a:spLocks noGrp="1"/>
          </p:cNvSpPr>
          <p:nvPr>
            <p:ph type="pic" idx="3"/>
          </p:nvPr>
        </p:nvSpPr>
        <p:spPr>
          <a:xfrm>
            <a:off x="6335910" y="1036061"/>
            <a:ext cx="5033400" cy="4713329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>
  <p:cSld name="1_Blank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Google Shape;32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011182" y="2079171"/>
            <a:ext cx="9180818" cy="4807705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13"/>
          <p:cNvSpPr txBox="1">
            <a:spLocks noGrp="1"/>
          </p:cNvSpPr>
          <p:nvPr>
            <p:ph type="ctrTitle"/>
          </p:nvPr>
        </p:nvSpPr>
        <p:spPr>
          <a:xfrm>
            <a:off x="1524000" y="13509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5"/>
          <p:cNvSpPr txBox="1">
            <a:spLocks noGrp="1"/>
          </p:cNvSpPr>
          <p:nvPr>
            <p:ph type="body" idx="1"/>
          </p:nvPr>
        </p:nvSpPr>
        <p:spPr>
          <a:xfrm>
            <a:off x="587619" y="1058579"/>
            <a:ext cx="5490797" cy="43255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body" idx="2"/>
          </p:nvPr>
        </p:nvSpPr>
        <p:spPr>
          <a:xfrm>
            <a:off x="6230816" y="1058579"/>
            <a:ext cx="5525964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title"/>
          </p:nvPr>
        </p:nvSpPr>
        <p:spPr>
          <a:xfrm>
            <a:off x="587619" y="2403"/>
            <a:ext cx="11169161" cy="1056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530999" y="1075713"/>
            <a:ext cx="546857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body" idx="2"/>
          </p:nvPr>
        </p:nvSpPr>
        <p:spPr>
          <a:xfrm>
            <a:off x="529004" y="1922143"/>
            <a:ext cx="546857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6"/>
          <p:cNvSpPr txBox="1">
            <a:spLocks noGrp="1"/>
          </p:cNvSpPr>
          <p:nvPr>
            <p:ph type="body" idx="3"/>
          </p:nvPr>
        </p:nvSpPr>
        <p:spPr>
          <a:xfrm>
            <a:off x="6172200" y="1098231"/>
            <a:ext cx="5525964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6"/>
          <p:cNvSpPr txBox="1">
            <a:spLocks noGrp="1"/>
          </p:cNvSpPr>
          <p:nvPr>
            <p:ph type="body" idx="4"/>
          </p:nvPr>
        </p:nvSpPr>
        <p:spPr>
          <a:xfrm>
            <a:off x="6172200" y="1922143"/>
            <a:ext cx="5525964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6"/>
          <p:cNvSpPr txBox="1">
            <a:spLocks noGrp="1"/>
          </p:cNvSpPr>
          <p:nvPr>
            <p:ph type="title"/>
          </p:nvPr>
        </p:nvSpPr>
        <p:spPr>
          <a:xfrm>
            <a:off x="529004" y="0"/>
            <a:ext cx="11169161" cy="1056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7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160963" y="6351103"/>
            <a:ext cx="976497" cy="3744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7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10168097" y="5813346"/>
            <a:ext cx="2033474" cy="1064866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7"/>
          <p:cNvSpPr txBox="1">
            <a:spLocks noGrp="1"/>
          </p:cNvSpPr>
          <p:nvPr>
            <p:ph type="title"/>
          </p:nvPr>
        </p:nvSpPr>
        <p:spPr>
          <a:xfrm>
            <a:off x="597785" y="0"/>
            <a:ext cx="11169161" cy="1056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body" idx="1"/>
          </p:nvPr>
        </p:nvSpPr>
        <p:spPr>
          <a:xfrm>
            <a:off x="565417" y="1062790"/>
            <a:ext cx="11169161" cy="4528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23625747cc_0_0"/>
          <p:cNvSpPr txBox="1">
            <a:spLocks noGrp="1"/>
          </p:cNvSpPr>
          <p:nvPr>
            <p:ph type="body" idx="1"/>
          </p:nvPr>
        </p:nvSpPr>
        <p:spPr>
          <a:xfrm>
            <a:off x="564928" y="1062625"/>
            <a:ext cx="5211183" cy="1626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 sz="5400" b="1" dirty="0"/>
              <a:t>Building Trust </a:t>
            </a: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 sz="5400" b="1" dirty="0"/>
              <a:t>One Marble at a Time</a:t>
            </a: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lang="en-US" sz="5400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 sz="3200" i="1" dirty="0">
                <a:solidFill>
                  <a:srgbClr val="C00000"/>
                </a:solidFill>
              </a:rPr>
              <a:t>Becoming  a trusted referral partner in BNI</a:t>
            </a:r>
            <a:endParaRPr sz="3200" i="1" dirty="0">
              <a:solidFill>
                <a:srgbClr val="C00000"/>
              </a:solidFill>
            </a:endParaRPr>
          </a:p>
        </p:txBody>
      </p:sp>
      <p:pic>
        <p:nvPicPr>
          <p:cNvPr id="6" name="Picture 2" descr="Jar of Marbles - AI Generated Artwork - NightCafe Creator">
            <a:extLst>
              <a:ext uri="{FF2B5EF4-FFF2-40B4-BE49-F238E27FC236}">
                <a16:creationId xmlns:a16="http://schemas.microsoft.com/office/drawing/2014/main" id="{9F58F6C9-4251-3573-0474-BEDBA287A5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450" y="909168"/>
            <a:ext cx="4100877" cy="5272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23625747cc_0_42"/>
          <p:cNvSpPr txBox="1">
            <a:spLocks noGrp="1"/>
          </p:cNvSpPr>
          <p:nvPr>
            <p:ph type="title"/>
          </p:nvPr>
        </p:nvSpPr>
        <p:spPr>
          <a:xfrm>
            <a:off x="168450" y="761565"/>
            <a:ext cx="11169300" cy="105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/>
              <a:t>The Marble Jar Story</a:t>
            </a:r>
            <a:endParaRPr dirty="0"/>
          </a:p>
        </p:txBody>
      </p:sp>
      <p:sp>
        <p:nvSpPr>
          <p:cNvPr id="76" name="Google Shape;76;g323625747cc_0_42"/>
          <p:cNvSpPr txBox="1"/>
          <p:nvPr/>
        </p:nvSpPr>
        <p:spPr>
          <a:xfrm>
            <a:off x="1621683" y="2016477"/>
            <a:ext cx="9369223" cy="88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2000" dirty="0"/>
              <a:t>“Brené Brown tells the story of her daughter’s teacher who had a </a:t>
            </a:r>
            <a:r>
              <a:rPr lang="en-US" sz="2000" i="1" dirty="0"/>
              <a:t>‘marble jar’</a:t>
            </a:r>
            <a:r>
              <a:rPr lang="en-US" sz="2000" dirty="0"/>
              <a:t> in the classroom. Every time the class made a good choice — showed kindness, worked together, or showed respect — the teacher added marbles to the jar. When trust or teamwork was broken, marbles were taken out.”</a:t>
            </a:r>
          </a:p>
          <a:p>
            <a:endParaRPr lang="en-US" sz="2000" dirty="0"/>
          </a:p>
          <a:p>
            <a:r>
              <a:rPr lang="en-US" sz="2000" i="1" dirty="0">
                <a:solidFill>
                  <a:srgbClr val="C00000"/>
                </a:solidFill>
              </a:rPr>
              <a:t>Our BNI relationships are like marble jars too</a:t>
            </a:r>
            <a:r>
              <a:rPr lang="en-US" sz="2000" i="1" dirty="0"/>
              <a:t>.</a:t>
            </a:r>
            <a:r>
              <a:rPr lang="en-US" sz="2000" dirty="0"/>
              <a:t> Each small act of trustworthiness adds a marble; each letdown takes one away.”</a:t>
            </a:r>
          </a:p>
          <a:p>
            <a:endParaRPr lang="en-US" sz="2000" dirty="0"/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8213bd01e6_0_85"/>
          <p:cNvSpPr txBox="1">
            <a:spLocks noGrp="1"/>
          </p:cNvSpPr>
          <p:nvPr>
            <p:ph type="title"/>
          </p:nvPr>
        </p:nvSpPr>
        <p:spPr>
          <a:xfrm>
            <a:off x="744790" y="788578"/>
            <a:ext cx="6941601" cy="105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 algn="l"/>
            <a:r>
              <a:rPr lang="en-US" dirty="0"/>
              <a:t>Trust in BNI = Your Marble Jar </a:t>
            </a:r>
            <a:endParaRPr dirty="0">
              <a:solidFill>
                <a:srgbClr val="CF203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84AF6D-AFE8-F91D-8F74-19876243A41E}"/>
              </a:ext>
            </a:extLst>
          </p:cNvPr>
          <p:cNvSpPr txBox="1"/>
          <p:nvPr/>
        </p:nvSpPr>
        <p:spPr>
          <a:xfrm>
            <a:off x="2966530" y="4859234"/>
            <a:ext cx="12490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New member</a:t>
            </a:r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D528318-21D2-BA9B-EAFF-24738F12EA4B}"/>
              </a:ext>
            </a:extLst>
          </p:cNvPr>
          <p:cNvSpPr txBox="1"/>
          <p:nvPr/>
        </p:nvSpPr>
        <p:spPr>
          <a:xfrm>
            <a:off x="6363789" y="4858601"/>
            <a:ext cx="28616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Established, trusted BNI member </a:t>
            </a:r>
            <a:endParaRPr lang="en-AU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FA8879C-0F71-6CFA-B190-94BCC0F634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0485" y="1981459"/>
            <a:ext cx="1581150" cy="27241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489CF0D-BB8E-9E41-D402-1B1064CE5C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79731" y="2010034"/>
            <a:ext cx="1609725" cy="26955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66A10D5-D3DC-11BC-B315-6442501325E5}"/>
              </a:ext>
            </a:extLst>
          </p:cNvPr>
          <p:cNvSpPr txBox="1"/>
          <p:nvPr/>
        </p:nvSpPr>
        <p:spPr>
          <a:xfrm>
            <a:off x="896294" y="839729"/>
            <a:ext cx="61020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3600" b="1" dirty="0"/>
              <a:t>Ways to Add Marbles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064E03-309F-E581-C582-8885F031CE7A}"/>
              </a:ext>
            </a:extLst>
          </p:cNvPr>
          <p:cNvSpPr txBox="1"/>
          <p:nvPr/>
        </p:nvSpPr>
        <p:spPr>
          <a:xfrm>
            <a:off x="896294" y="1808099"/>
            <a:ext cx="1041940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000" dirty="0"/>
              <a:t>✅ </a:t>
            </a:r>
            <a:r>
              <a:rPr lang="en-US" sz="2000" b="1" dirty="0"/>
              <a:t>Show Up Consistently:</a:t>
            </a:r>
            <a:r>
              <a:rPr lang="en-US" sz="2000" dirty="0"/>
              <a:t> Attend meetings, be engaged, and stay visible.</a:t>
            </a:r>
          </a:p>
          <a:p>
            <a:pPr>
              <a:buNone/>
            </a:pPr>
            <a:br>
              <a:rPr lang="en-US" sz="2000" dirty="0"/>
            </a:br>
            <a:r>
              <a:rPr lang="en-US" sz="2000" dirty="0"/>
              <a:t>✅ </a:t>
            </a:r>
            <a:r>
              <a:rPr lang="en-US" sz="2000" b="1" dirty="0"/>
              <a:t>Follow Through:</a:t>
            </a:r>
            <a:r>
              <a:rPr lang="en-US" sz="2000" dirty="0"/>
              <a:t> Do what you say you’ll do — every time.</a:t>
            </a:r>
          </a:p>
          <a:p>
            <a:pPr>
              <a:buNone/>
            </a:pPr>
            <a:br>
              <a:rPr lang="en-US" sz="2000" dirty="0"/>
            </a:br>
            <a:r>
              <a:rPr lang="en-US" sz="2000" dirty="0"/>
              <a:t>✅ </a:t>
            </a:r>
            <a:r>
              <a:rPr lang="en-US" sz="2000" b="1" dirty="0"/>
              <a:t>Give Good Referrals:</a:t>
            </a:r>
            <a:r>
              <a:rPr lang="en-US" sz="2000" dirty="0"/>
              <a:t> Listen, understand others’ businesses, and refer thoughtfully.</a:t>
            </a:r>
          </a:p>
          <a:p>
            <a:pPr>
              <a:buNone/>
            </a:pPr>
            <a:br>
              <a:rPr lang="en-US" sz="2000" dirty="0"/>
            </a:br>
            <a:r>
              <a:rPr lang="en-US" sz="2000" dirty="0"/>
              <a:t>✅ </a:t>
            </a:r>
            <a:r>
              <a:rPr lang="en-US" sz="2000" b="1" dirty="0"/>
              <a:t>Show Gratitude:</a:t>
            </a:r>
            <a:r>
              <a:rPr lang="en-US" sz="2000" dirty="0"/>
              <a:t> Recognize others’ efforts publicly (Thank You for Closed Business).</a:t>
            </a:r>
          </a:p>
          <a:p>
            <a:pPr>
              <a:buNone/>
            </a:pPr>
            <a:br>
              <a:rPr lang="en-US" sz="2000" dirty="0"/>
            </a:br>
            <a:r>
              <a:rPr lang="en-US" sz="2000" dirty="0"/>
              <a:t>✅ </a:t>
            </a:r>
            <a:r>
              <a:rPr lang="en-US" sz="2000" b="1" dirty="0"/>
              <a:t>Share Positivity:</a:t>
            </a:r>
            <a:r>
              <a:rPr lang="en-US" sz="2000" dirty="0"/>
              <a:t> Be supportive — celebrate others’ wins.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EDD640C-6119-7198-47AB-074C090F1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4375" y="4576762"/>
            <a:ext cx="2800350" cy="172402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7DB7D5E-DD7D-50D1-75DB-F7C3421F1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167" y="522498"/>
            <a:ext cx="7881466" cy="1056176"/>
          </a:xfrm>
        </p:spPr>
        <p:txBody>
          <a:bodyPr/>
          <a:lstStyle/>
          <a:p>
            <a:pPr algn="l"/>
            <a:r>
              <a:rPr lang="en-US" dirty="0"/>
              <a:t>The Payoff — A Full Marble Jar</a:t>
            </a:r>
            <a:endParaRPr lang="en-A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024C04-5239-F11A-014D-B12A52D7C554}"/>
              </a:ext>
            </a:extLst>
          </p:cNvPr>
          <p:cNvSpPr txBox="1"/>
          <p:nvPr/>
        </p:nvSpPr>
        <p:spPr>
          <a:xfrm>
            <a:off x="778790" y="2312423"/>
            <a:ext cx="643682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dirty="0"/>
              <a:t>“When your jar fills up, people </a:t>
            </a:r>
            <a:r>
              <a:rPr lang="en-US" sz="2400" i="1" dirty="0"/>
              <a:t>want</a:t>
            </a:r>
            <a:r>
              <a:rPr lang="en-US" sz="2400" dirty="0"/>
              <a:t> to refer you. You’re seen as reliable, professional, and trustworthy.”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“BNI’s philosophy of </a:t>
            </a:r>
            <a:r>
              <a:rPr lang="en-US" sz="2400" i="1" dirty="0"/>
              <a:t>Givers Gain</a:t>
            </a:r>
            <a:r>
              <a:rPr lang="en-US" sz="2400" dirty="0"/>
              <a:t> works because we each take time to fill each other’s jars — one marble at a time.”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A3918E1-4958-4C62-CB94-A2261363BA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9575" y="1578674"/>
            <a:ext cx="3234162" cy="457444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D34E983-E61B-9DBA-5890-7C0E5050D959}"/>
              </a:ext>
            </a:extLst>
          </p:cNvPr>
          <p:cNvSpPr txBox="1"/>
          <p:nvPr/>
        </p:nvSpPr>
        <p:spPr>
          <a:xfrm>
            <a:off x="724277" y="1729212"/>
            <a:ext cx="8084743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dirty="0"/>
              <a:t>“Ask yourself this week: </a:t>
            </a:r>
            <a:r>
              <a:rPr lang="en-US" sz="2400" i="1" dirty="0"/>
              <a:t>What’s one thing I can do to add a marble to someone’s jar in this room?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br>
              <a:rPr lang="en-US" sz="2400" dirty="0"/>
            </a:br>
            <a:r>
              <a:rPr lang="en-US" sz="2400" dirty="0"/>
              <a:t>It might be a message of appreciation, a thoughtful introduction, or simply showing up prepared.”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“Trust doesn’t just happen — we build it, marble by marble.”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BA8BC8-3070-B1AA-5368-C17292790031}"/>
              </a:ext>
            </a:extLst>
          </p:cNvPr>
          <p:cNvSpPr txBox="1"/>
          <p:nvPr/>
        </p:nvSpPr>
        <p:spPr>
          <a:xfrm>
            <a:off x="724277" y="570368"/>
            <a:ext cx="94997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/>
              <a:t>So….. grab your bag of marbles</a:t>
            </a:r>
            <a:endParaRPr lang="en-AU" sz="4800" b="1" dirty="0"/>
          </a:p>
        </p:txBody>
      </p:sp>
      <p:pic>
        <p:nvPicPr>
          <p:cNvPr id="2050" name="Picture 2" descr="Bag of colorful marbles Bag of colorful marbles illustration bag-of-marbles stock illustrations">
            <a:extLst>
              <a:ext uri="{FF2B5EF4-FFF2-40B4-BE49-F238E27FC236}">
                <a16:creationId xmlns:a16="http://schemas.microsoft.com/office/drawing/2014/main" id="{EA110E2F-C984-9C06-C22F-333D0CD2C8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564" y="1485009"/>
            <a:ext cx="3462336" cy="3887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BNI Colors">
      <a:dk1>
        <a:srgbClr val="000000"/>
      </a:dk1>
      <a:lt1>
        <a:srgbClr val="FFFFFF"/>
      </a:lt1>
      <a:dk2>
        <a:srgbClr val="CF2030"/>
      </a:dk2>
      <a:lt2>
        <a:srgbClr val="64666A"/>
      </a:lt2>
      <a:accent1>
        <a:srgbClr val="C8C8C8"/>
      </a:accent1>
      <a:accent2>
        <a:srgbClr val="F3F3F3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05090506541D47BECF876B2925469D" ma:contentTypeVersion="12" ma:contentTypeDescription="Create a new document." ma:contentTypeScope="" ma:versionID="ec9361a13275c1af93423a9cd68e8819">
  <xsd:schema xmlns:xsd="http://www.w3.org/2001/XMLSchema" xmlns:xs="http://www.w3.org/2001/XMLSchema" xmlns:p="http://schemas.microsoft.com/office/2006/metadata/properties" xmlns:ns2="ed325c60-c926-44da-b102-89d98d6acee7" xmlns:ns3="c3b38ad1-a3b3-4bfb-95e1-69965d2abff9" targetNamespace="http://schemas.microsoft.com/office/2006/metadata/properties" ma:root="true" ma:fieldsID="833e08e52e504fafa067461ef31ab158" ns2:_="" ns3:_="">
    <xsd:import namespace="ed325c60-c926-44da-b102-89d98d6acee7"/>
    <xsd:import namespace="c3b38ad1-a3b3-4bfb-95e1-69965d2abff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325c60-c926-44da-b102-89d98d6acee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0e5d0802-f68e-4bab-a2cd-e4e6c7eb6b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b38ad1-a3b3-4bfb-95e1-69965d2abff9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566c7156-e720-4a60-bfe3-a3d7dee9fc3b}" ma:internalName="TaxCatchAll" ma:showField="CatchAllData" ma:web="c3b38ad1-a3b3-4bfb-95e1-69965d2abf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3b38ad1-a3b3-4bfb-95e1-69965d2abff9" xsi:nil="true"/>
    <lcf76f155ced4ddcb4097134ff3c332f xmlns="ed325c60-c926-44da-b102-89d98d6acee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E622E47-8096-4CBF-98F1-33AF0BA7C644}"/>
</file>

<file path=customXml/itemProps2.xml><?xml version="1.0" encoding="utf-8"?>
<ds:datastoreItem xmlns:ds="http://schemas.openxmlformats.org/officeDocument/2006/customXml" ds:itemID="{A488873B-97C8-47F9-B950-0A9C36A0F6C8}"/>
</file>

<file path=customXml/itemProps3.xml><?xml version="1.0" encoding="utf-8"?>
<ds:datastoreItem xmlns:ds="http://schemas.openxmlformats.org/officeDocument/2006/customXml" ds:itemID="{4EBCC3EB-37F8-4B6C-81B3-5CA85866994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320</Words>
  <Application>Microsoft Office PowerPoint</Application>
  <PresentationFormat>Widescreen</PresentationFormat>
  <Paragraphs>34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Custom Design</vt:lpstr>
      <vt:lpstr>PowerPoint Presentation</vt:lpstr>
      <vt:lpstr>The Marble Jar Story</vt:lpstr>
      <vt:lpstr>Trust in BNI = Your Marble Jar </vt:lpstr>
      <vt:lpstr>PowerPoint Presentation</vt:lpstr>
      <vt:lpstr>The Payoff — A Full Marble Jar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Kelsey Sedlmeyer</dc:creator>
  <cp:lastModifiedBy>Michelle | Nest Connect</cp:lastModifiedBy>
  <cp:revision>1</cp:revision>
  <dcterms:created xsi:type="dcterms:W3CDTF">2020-05-11T23:01:06Z</dcterms:created>
  <dcterms:modified xsi:type="dcterms:W3CDTF">2025-11-05T18:38:55Z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0x010100D405090506541D47BECF876B2925469D</vt:lpwstr>
  </property>
</Properties>
</file>