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0" r:id="rId2"/>
    <p:sldId id="284" r:id="rId3"/>
    <p:sldId id="259" r:id="rId4"/>
    <p:sldId id="267" r:id="rId5"/>
    <p:sldId id="283" r:id="rId6"/>
    <p:sldId id="281" r:id="rId7"/>
    <p:sldId id="285" r:id="rId8"/>
    <p:sldId id="266" r:id="rId9"/>
    <p:sldId id="270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C9"/>
    <a:srgbClr val="CF2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2DEE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B9BD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B9BD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B9BD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PH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ABA8F27-338B-4F87-BFDB-5AE1D6187E20}" type="datetime1">
              <a:rPr lang="en-PH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3/2/2026</a:t>
            </a:fld>
            <a:endParaRPr lang="en-PH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PH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BCD397-7814-4956-8469-D522FEBE298B}" type="slidenum">
              <a:t>‹#›</a:t>
            </a:fld>
            <a:endParaRPr lang="en-PH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5382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PH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PH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PH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A0613DE-59ED-4937-A716-5A55E71D1900}" type="datetime1">
              <a:rPr lang="en-PH"/>
              <a:pPr lvl="0"/>
              <a:t>3/2/2026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PH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PH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PH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9350C0C-E3D1-496E-9F7C-107D501FC144}" type="slidenum"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71413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1524003" y="3859737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3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PH" sz="1800" b="0" i="0" u="none" strike="noStrike" kern="1200" cap="none" spc="0" baseline="0">
                <a:solidFill>
                  <a:srgbClr val="64666A"/>
                </a:solidFill>
                <a:uFillTx/>
                <a:latin typeface="HelveticaNeueLT Std" pitchFamily="34"/>
              </a:defRPr>
            </a:lvl1pPr>
          </a:lstStyle>
          <a:p>
            <a:pPr lvl="0"/>
            <a:fld id="{A2E0A275-B8DF-4F87-B13B-A0BBEA537DDD}" type="slidenum">
              <a:t>‹#›</a:t>
            </a:fld>
            <a:endParaRPr lang="en-PH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PH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946" y="1277197"/>
            <a:ext cx="2916113" cy="245257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95210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PH" sz="3200"/>
            </a:lvl1pPr>
          </a:lstStyle>
          <a:p>
            <a:pPr lvl="0"/>
            <a:endParaRPr lang="en-PH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PH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PH" sz="1800" b="0" i="0" u="none" strike="noStrike" kern="1200" cap="none" spc="0" baseline="0">
                <a:solidFill>
                  <a:srgbClr val="64666A"/>
                </a:solidFill>
                <a:uFillTx/>
                <a:latin typeface="HelveticaNeueLT Std" pitchFamily="34"/>
              </a:defRPr>
            </a:lvl1pPr>
          </a:lstStyle>
          <a:p>
            <a:pPr lvl="0"/>
            <a:fld id="{661CFD5D-10F1-48A4-8672-6B964D3ED1B3}" type="slidenum"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43255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PH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PH" sz="1800" b="0" i="0" u="none" strike="noStrike" kern="1200" cap="none" spc="0" baseline="0">
                <a:solidFill>
                  <a:srgbClr val="64666A"/>
                </a:solidFill>
                <a:uFillTx/>
                <a:latin typeface="HelveticaNeueLT Std" pitchFamily="34"/>
              </a:defRPr>
            </a:lvl1pPr>
          </a:lstStyle>
          <a:p>
            <a:pPr lvl="0"/>
            <a:fld id="{0CEDFE6C-29CC-4AE5-BA95-5EEAFE0FE0DE}" type="slidenum"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18664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PH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PH" sz="1800" b="0" i="0" u="none" strike="noStrike" kern="1200" cap="none" spc="0" baseline="0">
                <a:solidFill>
                  <a:srgbClr val="64666A"/>
                </a:solidFill>
                <a:uFillTx/>
                <a:latin typeface="HelveticaNeueLT Std" pitchFamily="34"/>
              </a:defRPr>
            </a:lvl1pPr>
          </a:lstStyle>
          <a:p>
            <a:pPr lvl="0"/>
            <a:fld id="{46E740C2-5540-415C-9DB1-999F6C809F34}" type="slidenum"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52538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/>
          <p:nvPr/>
        </p:nvSpPr>
        <p:spPr>
          <a:xfrm>
            <a:off x="0" y="0"/>
            <a:ext cx="12191996" cy="5480529"/>
          </a:xfrm>
          <a:prstGeom prst="rect">
            <a:avLst/>
          </a:prstGeom>
          <a:solidFill>
            <a:srgbClr val="F3F3F3"/>
          </a:solidFill>
          <a:ln cap="flat">
            <a:noFill/>
            <a:prstDash val="solid"/>
          </a:ln>
        </p:spPr>
        <p:txBody>
          <a:bodyPr vert="horz" wrap="square" lIns="121898" tIns="121898" rIns="121898" bIns="121898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Rectangle 1"/>
          <p:cNvSpPr/>
          <p:nvPr/>
        </p:nvSpPr>
        <p:spPr>
          <a:xfrm>
            <a:off x="0" y="0"/>
            <a:ext cx="12191996" cy="1446937"/>
          </a:xfrm>
          <a:prstGeom prst="rect">
            <a:avLst/>
          </a:prstGeom>
          <a:solidFill>
            <a:srgbClr val="CF2030"/>
          </a:solidFill>
          <a:ln w="12701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PH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Google Shape;13;p2"/>
          <p:cNvSpPr txBox="1">
            <a:spLocks noGrp="1"/>
          </p:cNvSpPr>
          <p:nvPr>
            <p:ph type="title"/>
          </p:nvPr>
        </p:nvSpPr>
        <p:spPr>
          <a:xfrm>
            <a:off x="695995" y="470403"/>
            <a:ext cx="10795196" cy="902000"/>
          </a:xfrm>
        </p:spPr>
        <p:txBody>
          <a:bodyPr lIns="0" tIns="0" rIns="0" bIns="0" anchor="t" anchorCtr="0">
            <a:noAutofit/>
          </a:bodyPr>
          <a:lstStyle>
            <a:lvl1pPr algn="l">
              <a:defRPr>
                <a:solidFill>
                  <a:srgbClr val="FFFFFF"/>
                </a:solidFill>
                <a:latin typeface="HelveticaNeueLT Std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Google Shape;14;p2"/>
          <p:cNvSpPr txBox="1">
            <a:spLocks noGrp="1"/>
          </p:cNvSpPr>
          <p:nvPr>
            <p:ph type="body" idx="4294967295"/>
          </p:nvPr>
        </p:nvSpPr>
        <p:spPr>
          <a:xfrm>
            <a:off x="696132" y="1574797"/>
            <a:ext cx="10795196" cy="3905731"/>
          </a:xfrm>
        </p:spPr>
        <p:txBody>
          <a:bodyPr lIns="0" tIns="0" rIns="0" bIns="0">
            <a:noAutofit/>
          </a:bodyPr>
          <a:lstStyle>
            <a:lvl1pPr marL="609584" indent="-406386">
              <a:spcBef>
                <a:spcPts val="0"/>
              </a:spcBef>
              <a:buClr>
                <a:srgbClr val="000000"/>
              </a:buClr>
              <a:buSzPts val="1200"/>
              <a:buFont typeface="Proxima Nova"/>
              <a:buChar char="●"/>
              <a:defRPr>
                <a:latin typeface="HelveticaNeueLT Std" pitchFamily="34"/>
                <a:ea typeface="HelveticaNeueLT Std" pitchFamily="34"/>
                <a:cs typeface="HelveticaNeueLT Std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PH" sz="1800" b="0" i="0" u="none" strike="noStrike" kern="1200" cap="none" spc="0" baseline="0">
                <a:solidFill>
                  <a:srgbClr val="64666A"/>
                </a:solidFill>
                <a:uFillTx/>
                <a:latin typeface="HelveticaNeueLT Std" pitchFamily="34"/>
              </a:defRPr>
            </a:lvl1pPr>
          </a:lstStyle>
          <a:p>
            <a:pPr lvl="0"/>
            <a:fld id="{4BA8DC05-529E-45D9-AC4D-B5B5C9884770}" type="slidenum"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6162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6045198" y="0"/>
            <a:ext cx="6146797" cy="703627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6146800"/>
              <a:gd name="f7" fmla="val 7036269"/>
              <a:gd name="f8" fmla="val 12700"/>
              <a:gd name="f9" fmla="val 6142567"/>
              <a:gd name="f10" fmla="val 1778402"/>
              <a:gd name="f11" fmla="val 6146799"/>
              <a:gd name="f12" fmla="val 3709203"/>
              <a:gd name="f13" fmla="val 6142566"/>
              <a:gd name="f14" fmla="val 5487605"/>
              <a:gd name="f15" fmla="val 5046133"/>
              <a:gd name="f16" fmla="val 6389305"/>
              <a:gd name="f17" fmla="val 3826933"/>
              <a:gd name="f18" fmla="val 7413772"/>
              <a:gd name="f19" fmla="val 6897305"/>
              <a:gd name="f20" fmla="val 4233"/>
              <a:gd name="f21" fmla="val 4598203"/>
              <a:gd name="f22" fmla="val 8467"/>
              <a:gd name="f23" fmla="val 2299102"/>
              <a:gd name="f24" fmla="+- 0 0 -90"/>
              <a:gd name="f25" fmla="*/ f3 1 6146800"/>
              <a:gd name="f26" fmla="*/ f4 1 7036269"/>
              <a:gd name="f27" fmla="val f5"/>
              <a:gd name="f28" fmla="val f6"/>
              <a:gd name="f29" fmla="val f7"/>
              <a:gd name="f30" fmla="*/ f24 f0 1"/>
              <a:gd name="f31" fmla="+- f29 0 f27"/>
              <a:gd name="f32" fmla="+- f28 0 f27"/>
              <a:gd name="f33" fmla="*/ f30 1 f2"/>
              <a:gd name="f34" fmla="*/ f32 1 6146800"/>
              <a:gd name="f35" fmla="*/ f31 1 7036269"/>
              <a:gd name="f36" fmla="*/ 12700 f32 1"/>
              <a:gd name="f37" fmla="*/ 6146800 f32 1"/>
              <a:gd name="f38" fmla="*/ 0 f32 1"/>
              <a:gd name="f39" fmla="*/ 6142566 f32 1"/>
              <a:gd name="f40" fmla="*/ 0 f31 1"/>
              <a:gd name="f41" fmla="*/ 5487605 f31 1"/>
              <a:gd name="f42" fmla="*/ 6897305 f31 1"/>
              <a:gd name="f43" fmla="+- f33 0 f1"/>
              <a:gd name="f44" fmla="*/ f36 1 6146800"/>
              <a:gd name="f45" fmla="*/ f37 1 6146800"/>
              <a:gd name="f46" fmla="*/ f38 1 6146800"/>
              <a:gd name="f47" fmla="*/ f39 1 6146800"/>
              <a:gd name="f48" fmla="*/ f40 1 7036269"/>
              <a:gd name="f49" fmla="*/ f41 1 7036269"/>
              <a:gd name="f50" fmla="*/ f42 1 7036269"/>
              <a:gd name="f51" fmla="*/ f27 1 f34"/>
              <a:gd name="f52" fmla="*/ f28 1 f34"/>
              <a:gd name="f53" fmla="*/ f27 1 f35"/>
              <a:gd name="f54" fmla="*/ f29 1 f35"/>
              <a:gd name="f55" fmla="*/ f44 1 f34"/>
              <a:gd name="f56" fmla="*/ f48 1 f35"/>
              <a:gd name="f57" fmla="*/ f45 1 f34"/>
              <a:gd name="f58" fmla="*/ f47 1 f34"/>
              <a:gd name="f59" fmla="*/ f49 1 f35"/>
              <a:gd name="f60" fmla="*/ f46 1 f34"/>
              <a:gd name="f61" fmla="*/ f50 1 f35"/>
              <a:gd name="f62" fmla="*/ f51 f25 1"/>
              <a:gd name="f63" fmla="*/ f52 f25 1"/>
              <a:gd name="f64" fmla="*/ f54 f26 1"/>
              <a:gd name="f65" fmla="*/ f53 f26 1"/>
              <a:gd name="f66" fmla="*/ f55 f25 1"/>
              <a:gd name="f67" fmla="*/ f56 f26 1"/>
              <a:gd name="f68" fmla="*/ f57 f25 1"/>
              <a:gd name="f69" fmla="*/ f58 f25 1"/>
              <a:gd name="f70" fmla="*/ f59 f26 1"/>
              <a:gd name="f71" fmla="*/ f60 f25 1"/>
              <a:gd name="f72" fmla="*/ f61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66" y="f67"/>
              </a:cxn>
              <a:cxn ang="f43">
                <a:pos x="f68" y="f67"/>
              </a:cxn>
              <a:cxn ang="f43">
                <a:pos x="f69" y="f70"/>
              </a:cxn>
              <a:cxn ang="f43">
                <a:pos x="f71" y="f72"/>
              </a:cxn>
              <a:cxn ang="f43">
                <a:pos x="f66" y="f67"/>
              </a:cxn>
            </a:cxnLst>
            <a:rect l="f62" t="f65" r="f63" b="f64"/>
            <a:pathLst>
              <a:path w="6146800" h="7036269">
                <a:moveTo>
                  <a:pt x="f8" y="f5"/>
                </a:moveTo>
                <a:lnTo>
                  <a:pt x="f6" y="f5"/>
                </a:ln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5" y="f19"/>
                </a:cubicBezTo>
                <a:cubicBezTo>
                  <a:pt x="f20" y="f21"/>
                  <a:pt x="f22" y="f23"/>
                  <a:pt x="f8" y="f5"/>
                </a:cubicBezTo>
                <a:close/>
              </a:path>
            </a:pathLst>
          </a:custGeom>
          <a:solidFill>
            <a:srgbClr val="CF203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PH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PH" sz="1800" b="0" i="0" u="none" strike="noStrike" kern="1200" cap="none" spc="0" baseline="0">
                <a:solidFill>
                  <a:srgbClr val="FFFFFF"/>
                </a:solidFill>
                <a:uFillTx/>
                <a:latin typeface="HelveticaNeueLT Std" pitchFamily="34"/>
              </a:defRPr>
            </a:lvl1pPr>
          </a:lstStyle>
          <a:p>
            <a:pPr lvl="0"/>
            <a:fld id="{D5D11757-ABA3-48D6-A0F1-9B9471BC3C1B}" type="slidenum">
              <a:t>‹#›</a:t>
            </a:fld>
            <a:endParaRPr lang="en-PH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7215192" y="629765"/>
            <a:ext cx="3932240" cy="2133596"/>
          </a:xfrm>
        </p:spPr>
        <p:txBody>
          <a:bodyPr anchor="b" anchorCtr="0"/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5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7215192" y="2763362"/>
            <a:ext cx="3932240" cy="3278188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9217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838203" y="6311902"/>
            <a:ext cx="4114800" cy="365129"/>
          </a:xfrm>
        </p:spPr>
        <p:txBody>
          <a:bodyPr anchorCtr="0"/>
          <a:lstStyle>
            <a:lvl1pPr algn="l">
              <a:defRPr lang="en-US">
                <a:solidFill>
                  <a:srgbClr val="64666A"/>
                </a:solidFill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Changing the Way the World Does Business ®</a:t>
            </a:r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32907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PH" sz="1800" b="0" i="0" u="none" strike="noStrike" kern="1200" cap="none" spc="0" baseline="0">
                <a:solidFill>
                  <a:srgbClr val="64666A"/>
                </a:solidFill>
                <a:uFillTx/>
                <a:latin typeface="HelveticaNeueLT Std" pitchFamily="34"/>
              </a:defRPr>
            </a:lvl1pPr>
          </a:lstStyle>
          <a:p>
            <a:pPr lvl="0"/>
            <a:fld id="{90FE41AF-F6C1-49E6-8461-C1F0B95E9C04}" type="slidenum">
              <a:t>‹#›</a:t>
            </a:fld>
            <a:endParaRPr lang="en-PH"/>
          </a:p>
        </p:txBody>
      </p:sp>
      <p:sp>
        <p:nvSpPr>
          <p:cNvPr id="5" name="Footer Placeholder 4"/>
          <p:cNvSpPr txBox="1"/>
          <p:nvPr/>
        </p:nvSpPr>
        <p:spPr>
          <a:xfrm>
            <a:off x="838203" y="6311902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64666A"/>
                </a:solidFill>
                <a:uFillTx/>
                <a:latin typeface="Arial" pitchFamily="34"/>
                <a:cs typeface="Arial" pitchFamily="34"/>
              </a:rPr>
              <a:t>Changing the Way the World Does Business ®</a:t>
            </a:r>
            <a:endParaRPr lang="en-PH" sz="1200" b="0" i="0" u="none" strike="noStrike" kern="1200" cap="none" spc="0" baseline="0">
              <a:solidFill>
                <a:srgbClr val="64666A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54721846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PH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PH" sz="1800" b="0" i="0" u="none" strike="noStrike" kern="1200" cap="none" spc="0" baseline="0">
                <a:solidFill>
                  <a:srgbClr val="64666A"/>
                </a:solidFill>
                <a:uFillTx/>
                <a:latin typeface="HelveticaNeueLT Std" pitchFamily="34"/>
              </a:defRPr>
            </a:lvl1pPr>
          </a:lstStyle>
          <a:p>
            <a:pPr lvl="0"/>
            <a:fld id="{C4149E79-2A50-464C-935D-6ED7013D03C4}" type="slidenum"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7016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PH"/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PH" sz="1800" b="0" i="0" u="none" strike="noStrike" kern="1200" cap="none" spc="0" baseline="0">
                <a:solidFill>
                  <a:srgbClr val="64666A"/>
                </a:solidFill>
                <a:uFillTx/>
                <a:latin typeface="HelveticaNeueLT Std" pitchFamily="34"/>
              </a:defRPr>
            </a:lvl1pPr>
          </a:lstStyle>
          <a:p>
            <a:pPr lvl="0"/>
            <a:fld id="{F5DBFA9E-7E5B-4E52-9FAC-A5368694153A}" type="slidenum"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4287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PH" sz="1800" b="0" i="0" u="none" strike="noStrike" kern="1200" cap="none" spc="0" baseline="0">
                <a:solidFill>
                  <a:srgbClr val="64666A"/>
                </a:solidFill>
                <a:uFillTx/>
                <a:latin typeface="HelveticaNeueLT Std" pitchFamily="34"/>
              </a:defRPr>
            </a:lvl1pPr>
          </a:lstStyle>
          <a:p>
            <a:pPr lvl="0"/>
            <a:fld id="{CFB2FD45-5536-4FE0-A307-F14A570818E6}" type="slidenum">
              <a:t>‹#›</a:t>
            </a:fld>
            <a:endParaRPr lang="en-PH"/>
          </a:p>
        </p:txBody>
      </p:sp>
      <p:sp>
        <p:nvSpPr>
          <p:cNvPr id="4" name="Footer Placeholder 4"/>
          <p:cNvSpPr txBox="1"/>
          <p:nvPr/>
        </p:nvSpPr>
        <p:spPr>
          <a:xfrm>
            <a:off x="838203" y="6311902"/>
            <a:ext cx="41148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 b="0" i="0" u="none" strike="noStrike" kern="1200" cap="none" spc="0" baseline="0">
                <a:solidFill>
                  <a:srgbClr val="64666A"/>
                </a:solidFill>
                <a:uFillTx/>
                <a:latin typeface="Arial" pitchFamily="34"/>
                <a:cs typeface="Arial" pitchFamily="34"/>
              </a:rPr>
              <a:t>Changing the Way the World Does Business ®</a:t>
            </a:r>
            <a:endParaRPr lang="en-PH" sz="1200" b="0" i="0" u="none" strike="noStrike" kern="1200" cap="none" spc="0" baseline="0">
              <a:solidFill>
                <a:srgbClr val="64666A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65656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PH"/>
          </a:p>
        </p:txBody>
      </p:sp>
      <p:sp>
        <p:nvSpPr>
          <p:cNvPr id="3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PH" sz="1800" b="0" i="0" u="none" strike="noStrike" kern="1200" cap="none" spc="0" baseline="0">
                <a:solidFill>
                  <a:srgbClr val="64666A"/>
                </a:solidFill>
                <a:uFillTx/>
                <a:latin typeface="HelveticaNeueLT Std" pitchFamily="34"/>
              </a:defRPr>
            </a:lvl1pPr>
          </a:lstStyle>
          <a:p>
            <a:pPr lvl="0"/>
            <a:fld id="{A4988131-C9D4-4742-A493-4903975CAAF3}" type="slidenum"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87256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PH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PH" sz="1800" b="0" i="0" u="none" strike="noStrike" kern="1200" cap="none" spc="0" baseline="0">
                <a:solidFill>
                  <a:srgbClr val="64666A"/>
                </a:solidFill>
                <a:uFillTx/>
                <a:latin typeface="HelveticaNeueLT Std" pitchFamily="34"/>
              </a:defRPr>
            </a:lvl1pPr>
          </a:lstStyle>
          <a:p>
            <a:pPr lvl="0"/>
            <a:fld id="{220CA875-5159-4905-A6DF-17C007D1072A}" type="slidenum"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9842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9622" y="5476469"/>
            <a:ext cx="2632374" cy="138153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PH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PH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53803" y="6311609"/>
            <a:ext cx="689923" cy="388903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marL="0" marR="0" lvl="0" indent="0" algn="ct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1" i="0" u="none" strike="noStrike" kern="1200" cap="none" spc="0" baseline="0">
          <a:solidFill>
            <a:srgbClr val="CF2030"/>
          </a:solidFill>
          <a:uFillTx/>
          <a:latin typeface="Arial" pitchFamily="34"/>
          <a:cs typeface="Arial" pitchFamily="34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64666A"/>
          </a:solidFill>
          <a:uFillTx/>
          <a:latin typeface="Arial" pitchFamily="34"/>
          <a:cs typeface="Arial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64666A"/>
          </a:solidFill>
          <a:uFillTx/>
          <a:latin typeface="Arial" pitchFamily="34"/>
          <a:cs typeface="Arial" pitchFamily="34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64666A"/>
          </a:solidFill>
          <a:uFillTx/>
          <a:latin typeface="Arial" pitchFamily="34"/>
          <a:cs typeface="Arial" pitchFamily="34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64666A"/>
          </a:solidFill>
          <a:uFillTx/>
          <a:latin typeface="Arial" pitchFamily="34"/>
          <a:cs typeface="Arial" pitchFamily="34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64666A"/>
          </a:solidFill>
          <a:uFillTx/>
          <a:latin typeface="Arial" pitchFamily="34"/>
          <a:cs typeface="Arial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C38B1-EE78-2E91-9656-B43D23A55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7" y="1140542"/>
            <a:ext cx="10515600" cy="3677264"/>
          </a:xfrm>
        </p:spPr>
        <p:txBody>
          <a:bodyPr>
            <a:normAutofit/>
          </a:bodyPr>
          <a:lstStyle/>
          <a:p>
            <a:r>
              <a:rPr lang="en-AU" dirty="0"/>
              <a:t>BNI Aurora</a:t>
            </a:r>
            <a:br>
              <a:rPr lang="en-AU" dirty="0"/>
            </a:br>
            <a:br>
              <a:rPr lang="en-AU" dirty="0"/>
            </a:br>
            <a:r>
              <a:rPr lang="en-AU" sz="4000" dirty="0"/>
              <a:t>Working with</a:t>
            </a:r>
            <a:br>
              <a:rPr lang="en-AU" sz="4000" dirty="0"/>
            </a:br>
            <a:r>
              <a:rPr lang="en-AU" sz="5400" dirty="0">
                <a:solidFill>
                  <a:schemeClr val="bg1">
                    <a:lumMod val="50000"/>
                  </a:schemeClr>
                </a:solidFill>
              </a:rPr>
              <a:t>Power Teams </a:t>
            </a:r>
            <a:endParaRPr lang="en-A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5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8848" y="1475016"/>
            <a:ext cx="7087798" cy="3192316"/>
          </a:xfrm>
        </p:spPr>
        <p:txBody>
          <a:bodyPr anchor="ctr"/>
          <a:lstStyle/>
          <a:p>
            <a:pPr lvl="0"/>
            <a:r>
              <a:rPr lang="en-US" sz="4800" dirty="0">
                <a:solidFill>
                  <a:srgbClr val="64666A"/>
                </a:solidFill>
              </a:rPr>
              <a:t>Ready to build your</a:t>
            </a:r>
            <a:br>
              <a:rPr lang="en-US" dirty="0">
                <a:solidFill>
                  <a:srgbClr val="64666A"/>
                </a:solidFill>
              </a:rPr>
            </a:br>
            <a:r>
              <a:rPr lang="en-US" dirty="0"/>
              <a:t>Power Team?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2816D4-0500-58D2-06D3-19F2AC84A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37" y="1126843"/>
            <a:ext cx="3361792" cy="4202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528C42D-18C2-F6E5-BC9D-2CF7A5909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842717"/>
              </p:ext>
            </p:extLst>
          </p:nvPr>
        </p:nvGraphicFramePr>
        <p:xfrm>
          <a:off x="838200" y="1445342"/>
          <a:ext cx="10515600" cy="471826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8817660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0698269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827981021"/>
                    </a:ext>
                  </a:extLst>
                </a:gridCol>
              </a:tblGrid>
              <a:tr h="6362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800" kern="100" dirty="0">
                          <a:effectLst/>
                        </a:rPr>
                        <a:t>Aspect</a:t>
                      </a:r>
                      <a:endParaRPr lang="en-AU" sz="2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2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800" kern="100" dirty="0">
                          <a:effectLst/>
                        </a:rPr>
                        <a:t>Contact Sphere</a:t>
                      </a:r>
                      <a:endParaRPr lang="en-AU" sz="2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20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800" kern="100" dirty="0">
                          <a:effectLst/>
                        </a:rPr>
                        <a:t>Power Team</a:t>
                      </a:r>
                      <a:endParaRPr lang="en-AU" sz="2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F20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534210"/>
                  </a:ext>
                </a:extLst>
              </a:tr>
              <a:tr h="63628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800" kern="100" dirty="0">
                          <a:effectLst/>
                        </a:rPr>
                        <a:t>Purpose</a:t>
                      </a:r>
                      <a:endParaRPr lang="en-AU" sz="2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20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400" kern="100" dirty="0">
                          <a:effectLst/>
                        </a:rPr>
                        <a:t>Natural referral potential</a:t>
                      </a:r>
                      <a:endParaRPr lang="en-AU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DD2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400" kern="100" dirty="0">
                          <a:effectLst/>
                        </a:rPr>
                        <a:t>High‑intent collaboration</a:t>
                      </a:r>
                      <a:endParaRPr lang="en-AU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D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375235"/>
                  </a:ext>
                </a:extLst>
              </a:tr>
              <a:tr h="63628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800" kern="100" dirty="0">
                          <a:effectLst/>
                        </a:rPr>
                        <a:t>Size</a:t>
                      </a:r>
                      <a:endParaRPr lang="en-AU" sz="2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20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400" kern="100" dirty="0">
                          <a:effectLst/>
                        </a:rPr>
                        <a:t>Broad group</a:t>
                      </a:r>
                      <a:endParaRPr lang="en-AU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400" kern="100" dirty="0">
                          <a:effectLst/>
                        </a:rPr>
                        <a:t>Small, focused subset</a:t>
                      </a:r>
                      <a:endParaRPr lang="en-AU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8206104"/>
                  </a:ext>
                </a:extLst>
              </a:tr>
              <a:tr h="63628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800" kern="100" dirty="0">
                          <a:effectLst/>
                        </a:rPr>
                        <a:t>Client type</a:t>
                      </a:r>
                      <a:endParaRPr lang="en-AU" sz="2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20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400" kern="100" dirty="0">
                          <a:effectLst/>
                        </a:rPr>
                        <a:t>Similar</a:t>
                      </a:r>
                      <a:endParaRPr lang="en-AU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DD2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400" kern="100" dirty="0">
                          <a:effectLst/>
                        </a:rPr>
                        <a:t>Identical</a:t>
                      </a:r>
                      <a:endParaRPr lang="en-AU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D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03746"/>
                  </a:ext>
                </a:extLst>
              </a:tr>
              <a:tr h="63628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800" kern="100" dirty="0">
                          <a:effectLst/>
                        </a:rPr>
                        <a:t>Referral style</a:t>
                      </a:r>
                      <a:endParaRPr lang="en-AU" sz="2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20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400" kern="100" dirty="0">
                          <a:effectLst/>
                        </a:rPr>
                        <a:t>Opportunistic</a:t>
                      </a:r>
                      <a:endParaRPr lang="en-AU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400" kern="100" dirty="0">
                          <a:effectLst/>
                        </a:rPr>
                        <a:t>Strategic, guided, proactive</a:t>
                      </a:r>
                      <a:endParaRPr lang="en-AU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226038"/>
                  </a:ext>
                </a:extLst>
              </a:tr>
              <a:tr h="63628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800" kern="100" dirty="0">
                          <a:effectLst/>
                        </a:rPr>
                        <a:t>Interaction</a:t>
                      </a:r>
                      <a:endParaRPr lang="en-AU" sz="2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20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400" kern="100" dirty="0">
                          <a:effectLst/>
                        </a:rPr>
                        <a:t>Occasional</a:t>
                      </a:r>
                      <a:endParaRPr lang="en-AU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DD2C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400" kern="100" dirty="0">
                          <a:effectLst/>
                        </a:rPr>
                        <a:t>Regular, structured, intentional</a:t>
                      </a:r>
                      <a:endParaRPr lang="en-AU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D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62474"/>
                  </a:ext>
                </a:extLst>
              </a:tr>
              <a:tr h="63628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800" kern="100" dirty="0">
                          <a:effectLst/>
                        </a:rPr>
                        <a:t>Trust level</a:t>
                      </a:r>
                      <a:endParaRPr lang="en-AU" sz="28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F20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400" kern="100" dirty="0">
                          <a:effectLst/>
                        </a:rPr>
                        <a:t>General</a:t>
                      </a:r>
                      <a:endParaRPr lang="en-AU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2400" kern="100" dirty="0">
                          <a:effectLst/>
                        </a:rPr>
                        <a:t>Deep, operational</a:t>
                      </a:r>
                      <a:endParaRPr lang="en-AU" sz="2400" kern="100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1092804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54A14858-28FD-DEEA-EF51-1304DBB0F0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209553"/>
            <a:ext cx="10515600" cy="1098779"/>
          </a:xfrm>
        </p:spPr>
        <p:txBody>
          <a:bodyPr>
            <a:noAutofit/>
          </a:bodyPr>
          <a:lstStyle/>
          <a:p>
            <a:pPr lvl="0"/>
            <a:r>
              <a:rPr lang="en-US" sz="4800" dirty="0">
                <a:solidFill>
                  <a:srgbClr val="64666A"/>
                </a:solidFill>
              </a:rPr>
              <a:t>Contact Sphere vs </a:t>
            </a:r>
            <a:r>
              <a:rPr lang="en-US" sz="4800" dirty="0"/>
              <a:t>Power Teams</a:t>
            </a:r>
          </a:p>
        </p:txBody>
      </p:sp>
    </p:spTree>
    <p:extLst>
      <p:ext uri="{BB962C8B-B14F-4D97-AF65-F5344CB8AC3E}">
        <p14:creationId xmlns:p14="http://schemas.microsoft.com/office/powerpoint/2010/main" val="1842475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831847" y="209553"/>
            <a:ext cx="10515600" cy="1098779"/>
          </a:xfrm>
        </p:spPr>
        <p:txBody>
          <a:bodyPr/>
          <a:lstStyle/>
          <a:p>
            <a:pPr lvl="0"/>
            <a:r>
              <a:rPr lang="en-US" dirty="0">
                <a:solidFill>
                  <a:srgbClr val="64666A"/>
                </a:solidFill>
              </a:rPr>
              <a:t>Why </a:t>
            </a:r>
            <a:r>
              <a:rPr lang="en-US" dirty="0"/>
              <a:t>Power Teams?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C5DAB-BB46-0382-DC4A-07A63ED7C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7931" y="2098133"/>
            <a:ext cx="9763432" cy="285205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dirty="0"/>
              <a:t>Increased Collaborations = more business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dirty="0"/>
              <a:t>For the chapter = impacts Retention </a:t>
            </a:r>
            <a:r>
              <a:rPr lang="en-AU" dirty="0">
                <a:sym typeface="Wingdings" panose="05000000000000000000" pitchFamily="2" charset="2"/>
              </a:rPr>
              <a:t>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dirty="0">
                <a:sym typeface="Wingdings" panose="05000000000000000000" pitchFamily="2" charset="2"/>
              </a:rPr>
              <a:t>Increased focused visitors to complete Power Teams.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AU" dirty="0"/>
              <a:t>Helps Chapter Growth.</a:t>
            </a:r>
          </a:p>
          <a:p>
            <a:endParaRPr lang="en-AU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214125"/>
            <a:ext cx="12191996" cy="884837"/>
          </a:xfrm>
        </p:spPr>
        <p:txBody>
          <a:bodyPr/>
          <a:lstStyle/>
          <a:p>
            <a:pPr lvl="0"/>
            <a:r>
              <a:rPr lang="en-US" sz="5400">
                <a:solidFill>
                  <a:srgbClr val="64666A"/>
                </a:solidFill>
              </a:rPr>
              <a:t>My </a:t>
            </a:r>
            <a:r>
              <a:rPr lang="en-US" sz="5400"/>
              <a:t>Power Team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624707" y="1563329"/>
            <a:ext cx="4270676" cy="433766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64666A"/>
                </a:solidFill>
                <a:uFillTx/>
                <a:latin typeface="Arial" pitchFamily="34"/>
                <a:cs typeface="Arial" pitchFamily="34"/>
              </a:rPr>
              <a:t>It is not about being in the same industry.</a:t>
            </a:r>
          </a:p>
          <a:p>
            <a:pPr marL="0" marR="0" lvl="0" indent="0" algn="ctr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64666A"/>
                </a:solidFill>
                <a:uFillTx/>
                <a:latin typeface="Arial" pitchFamily="34"/>
                <a:cs typeface="Arial" pitchFamily="34"/>
              </a:rPr>
              <a:t>It is all about serving the </a:t>
            </a:r>
            <a:r>
              <a:rPr lang="en-US" sz="3200" b="1" i="0" u="none" strike="noStrike" kern="1200" cap="none" spc="0" baseline="0" dirty="0">
                <a:solidFill>
                  <a:srgbClr val="CF2030"/>
                </a:solidFill>
                <a:uFillTx/>
                <a:latin typeface="Arial" pitchFamily="34"/>
                <a:cs typeface="Arial" pitchFamily="34"/>
              </a:rPr>
              <a:t>SAME TARGET MARKET.</a:t>
            </a:r>
          </a:p>
        </p:txBody>
      </p:sp>
      <p:pic>
        <p:nvPicPr>
          <p:cNvPr id="5" name="Picture 4" descr="Hands holding puzzle pieces">
            <a:extLst>
              <a:ext uri="{FF2B5EF4-FFF2-40B4-BE49-F238E27FC236}">
                <a16:creationId xmlns:a16="http://schemas.microsoft.com/office/drawing/2014/main" id="{B8712771-409E-753D-A151-C51B636BE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92311" l="10000" r="90000">
                        <a14:foregroundMark x1="19573" y1="84179" x2="20285" y2="87876"/>
                        <a14:foregroundMark x1="18007" y1="82849" x2="23879" y2="86742"/>
                        <a14:foregroundMark x1="23879" y1="86742" x2="18327" y2="83243"/>
                        <a14:foregroundMark x1="18327" y1="83243" x2="18221" y2="82997"/>
                        <a14:foregroundMark x1="18221" y1="83884" x2="20071" y2="90439"/>
                        <a14:foregroundMark x1="20071" y1="90439" x2="19253" y2="85165"/>
                        <a14:foregroundMark x1="19359" y1="83440" x2="24520" y2="87925"/>
                        <a14:foregroundMark x1="24520" y1="87925" x2="20427" y2="92311"/>
                        <a14:foregroundMark x1="20427" y1="92311" x2="18826" y2="84278"/>
                        <a14:foregroundMark x1="18826" y1="84278" x2="18826" y2="84179"/>
                        <a14:foregroundMark x1="19359" y1="83736" x2="19359" y2="82849"/>
                        <a14:foregroundMark x1="19964" y1="85461" x2="21744" y2="88319"/>
                        <a14:foregroundMark x1="19146" y1="84869" x2="19964" y2="85855"/>
                        <a14:foregroundMark x1="76192" y1="78117" x2="72313" y2="84919"/>
                        <a14:foregroundMark x1="72313" y1="84919" x2="73488" y2="92065"/>
                        <a14:foregroundMark x1="73488" y1="92065" x2="79680" y2="85313"/>
                        <a14:foregroundMark x1="79680" y1="85313" x2="76477" y2="79793"/>
                        <a14:foregroundMark x1="76477" y1="79793" x2="76085" y2="79842"/>
                        <a14:foregroundMark x1="75587" y1="83292" x2="76192" y2="83736"/>
                        <a14:backgroundMark x1="77758" y1="84722" x2="74840" y2="88319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347667" y="1389620"/>
            <a:ext cx="6007320" cy="43376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35CDD-79A2-A916-C1BA-2229EE5E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27E33-0A7A-68FB-4611-BD364630AA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Concept of a </a:t>
            </a:r>
            <a:r>
              <a:rPr lang="en-US" dirty="0"/>
              <a:t>Power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1C3A80-A110-3C17-B3B9-4D094028A144}"/>
              </a:ext>
            </a:extLst>
          </p:cNvPr>
          <p:cNvSpPr txBox="1"/>
          <p:nvPr/>
        </p:nvSpPr>
        <p:spPr>
          <a:xfrm>
            <a:off x="838203" y="1825627"/>
            <a:ext cx="5181603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 anchorCtr="0" compatLnSpc="1">
            <a:normAutofit/>
          </a:bodyPr>
          <a:lstStyle/>
          <a:p>
            <a:pPr marL="228600" indent="-228600">
              <a:lnSpc>
                <a:spcPct val="200000"/>
              </a:lnSpc>
              <a:spcBef>
                <a:spcPts val="1000"/>
              </a:spcBef>
              <a:buSzPct val="100000"/>
              <a:buFont typeface="Arial" pitchFamily="34"/>
              <a:buChar char="•"/>
            </a:pPr>
            <a:r>
              <a:rPr lang="en-US" sz="2800" dirty="0">
                <a:solidFill>
                  <a:srgbClr val="64666A"/>
                </a:solidFill>
                <a:latin typeface="Arial" pitchFamily="34"/>
                <a:cs typeface="Arial" pitchFamily="34"/>
              </a:rPr>
              <a:t>Keep it Small!</a:t>
            </a:r>
          </a:p>
          <a:p>
            <a:pPr marL="228600" indent="-228600">
              <a:lnSpc>
                <a:spcPct val="200000"/>
              </a:lnSpc>
              <a:spcBef>
                <a:spcPts val="1000"/>
              </a:spcBef>
              <a:buSzPct val="100000"/>
              <a:buFont typeface="Arial" pitchFamily="34"/>
              <a:buChar char="•"/>
            </a:pPr>
            <a:r>
              <a:rPr lang="en-US" sz="2800" dirty="0">
                <a:solidFill>
                  <a:srgbClr val="64666A"/>
                </a:solidFill>
                <a:latin typeface="Arial" pitchFamily="34"/>
                <a:cs typeface="Arial" pitchFamily="34"/>
              </a:rPr>
              <a:t>Collaboration</a:t>
            </a:r>
          </a:p>
          <a:p>
            <a:pPr marL="228600" indent="-228600">
              <a:lnSpc>
                <a:spcPct val="200000"/>
              </a:lnSpc>
              <a:spcBef>
                <a:spcPts val="1000"/>
              </a:spcBef>
              <a:buSzPct val="100000"/>
              <a:buFont typeface="Arial" pitchFamily="34"/>
              <a:buChar char="•"/>
            </a:pPr>
            <a:r>
              <a:rPr lang="en-US" sz="2800" dirty="0">
                <a:solidFill>
                  <a:srgbClr val="64666A"/>
                </a:solidFill>
                <a:latin typeface="Arial" pitchFamily="34"/>
                <a:cs typeface="Arial" pitchFamily="34"/>
              </a:rPr>
              <a:t>Joint Projects</a:t>
            </a:r>
          </a:p>
          <a:p>
            <a:pPr marL="228600" indent="-228600">
              <a:lnSpc>
                <a:spcPct val="200000"/>
              </a:lnSpc>
              <a:spcBef>
                <a:spcPts val="1000"/>
              </a:spcBef>
              <a:buSzPct val="100000"/>
              <a:buFont typeface="Arial" pitchFamily="34"/>
              <a:buChar char="•"/>
            </a:pPr>
            <a:r>
              <a:rPr lang="en-US" sz="4000" b="1" dirty="0">
                <a:solidFill>
                  <a:srgbClr val="C00000"/>
                </a:solidFill>
                <a:latin typeface="Arial" pitchFamily="34"/>
                <a:cs typeface="Arial" pitchFamily="34"/>
              </a:rPr>
              <a:t>GROWTH</a:t>
            </a:r>
            <a:endParaRPr lang="en-US" sz="2800" b="1" dirty="0">
              <a:solidFill>
                <a:srgbClr val="C00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7E70F-2DAA-2886-2A72-B7F35D9552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178" b="12707"/>
          <a:stretch>
            <a:fillRect/>
          </a:stretch>
        </p:blipFill>
        <p:spPr>
          <a:xfrm>
            <a:off x="4916129" y="1563329"/>
            <a:ext cx="6091366" cy="4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1439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36AA5-FE16-76B2-C959-E826A1E0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25076-2DFF-A049-3E06-7710FD6C19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209553"/>
            <a:ext cx="10515600" cy="1098779"/>
          </a:xfrm>
        </p:spPr>
        <p:txBody>
          <a:bodyPr/>
          <a:lstStyle/>
          <a:p>
            <a:pPr lvl="0"/>
            <a:r>
              <a:rPr lang="en-US" dirty="0">
                <a:solidFill>
                  <a:srgbClr val="64666A"/>
                </a:solidFill>
              </a:rPr>
              <a:t>Creative </a:t>
            </a:r>
            <a:r>
              <a:rPr lang="en-US" dirty="0"/>
              <a:t>Power Team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62CAB-EB2F-7151-3B72-C541B2CDCB67}"/>
              </a:ext>
            </a:extLst>
          </p:cNvPr>
          <p:cNvSpPr txBox="1"/>
          <p:nvPr/>
        </p:nvSpPr>
        <p:spPr>
          <a:xfrm>
            <a:off x="3903406" y="1308332"/>
            <a:ext cx="4011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/>
              <a:t>Our Story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3FB45A-2935-7C19-E69A-B8D5F4073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14306"/>
            <a:ext cx="10515600" cy="1500182"/>
          </a:xfrm>
        </p:spPr>
        <p:txBody>
          <a:bodyPr/>
          <a:lstStyle/>
          <a:p>
            <a:pPr algn="ctr"/>
            <a:r>
              <a:rPr lang="en-AU" dirty="0"/>
              <a:t>It all started with a 1-2-1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BD35CD-6B81-898E-BF44-0959FC05D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26"/>
          <a:stretch>
            <a:fillRect/>
          </a:stretch>
        </p:blipFill>
        <p:spPr>
          <a:xfrm>
            <a:off x="2110150" y="3615170"/>
            <a:ext cx="2402856" cy="2239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802656-3683-F3AE-8668-5D0525B3FF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7412"/>
          <a:stretch>
            <a:fillRect/>
          </a:stretch>
        </p:blipFill>
        <p:spPr>
          <a:xfrm>
            <a:off x="7678997" y="3615170"/>
            <a:ext cx="2101352" cy="2239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4743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32EDF-44E0-8779-44B1-4D5F0BF0C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429" y="2802193"/>
            <a:ext cx="4687529" cy="1032689"/>
          </a:xfrm>
        </p:spPr>
        <p:txBody>
          <a:bodyPr>
            <a:normAutofit fontScale="90000"/>
          </a:bodyPr>
          <a:lstStyle/>
          <a:p>
            <a:r>
              <a:rPr lang="en-AU" dirty="0"/>
              <a:t>How it works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1791A3-C71E-C26A-C7ED-9351CC2FA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9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214125"/>
            <a:ext cx="12191996" cy="884837"/>
          </a:xfrm>
        </p:spPr>
        <p:txBody>
          <a:bodyPr/>
          <a:lstStyle/>
          <a:p>
            <a:pPr lvl="0"/>
            <a:r>
              <a:rPr lang="en-US" sz="5400" dirty="0">
                <a:solidFill>
                  <a:srgbClr val="64666A"/>
                </a:solidFill>
              </a:rPr>
              <a:t>Who fits in my </a:t>
            </a:r>
            <a:r>
              <a:rPr lang="en-US" sz="5400" dirty="0"/>
              <a:t>Power Team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1058408" y="1426125"/>
            <a:ext cx="5371889" cy="40099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857250" marR="0" lvl="0" indent="-85725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64666A"/>
                </a:solidFill>
                <a:uFillTx/>
                <a:latin typeface="Arial" pitchFamily="34"/>
                <a:cs typeface="Arial" pitchFamily="34"/>
              </a:rPr>
              <a:t>Marcela</a:t>
            </a:r>
          </a:p>
          <a:p>
            <a:pPr marL="857250" marR="0" lvl="0" indent="-85725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64666A"/>
                </a:solidFill>
                <a:latin typeface="Arial" pitchFamily="34"/>
                <a:cs typeface="Arial" pitchFamily="34"/>
              </a:rPr>
              <a:t>Marilyn</a:t>
            </a:r>
          </a:p>
          <a:p>
            <a:pPr marL="857250" marR="0" lvl="0" indent="-85725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64666A"/>
                </a:solidFill>
                <a:uFillTx/>
                <a:latin typeface="Arial" pitchFamily="34"/>
                <a:cs typeface="Arial" pitchFamily="34"/>
              </a:rPr>
              <a:t>Rob Buchel</a:t>
            </a:r>
          </a:p>
          <a:p>
            <a:pPr marL="857250" marR="0" lvl="0" indent="-85725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64666A"/>
                </a:solidFill>
                <a:latin typeface="Arial" pitchFamily="34"/>
                <a:cs typeface="Arial" pitchFamily="34"/>
              </a:rPr>
              <a:t>Jason Leembruggen</a:t>
            </a:r>
          </a:p>
          <a:p>
            <a:pPr marL="857250" marR="0" lvl="0" indent="-85725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64666A"/>
                </a:solidFill>
                <a:uFillTx/>
                <a:latin typeface="Arial" pitchFamily="34"/>
                <a:cs typeface="Arial" pitchFamily="34"/>
              </a:rPr>
              <a:t>Chris Watkins</a:t>
            </a:r>
          </a:p>
          <a:p>
            <a:pPr marL="857250" marR="0" lvl="0" indent="-85725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64666A"/>
                </a:solidFill>
                <a:latin typeface="Arial" pitchFamily="34"/>
                <a:cs typeface="Arial" pitchFamily="34"/>
              </a:rPr>
              <a:t>Kara Baker</a:t>
            </a:r>
            <a:endParaRPr lang="en-US" sz="3200" b="0" i="0" u="none" strike="noStrike" kern="1200" cap="none" spc="0" baseline="0" dirty="0">
              <a:solidFill>
                <a:srgbClr val="64666A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9C8032-8513-CB62-8A76-0EA8B398AB62}"/>
              </a:ext>
            </a:extLst>
          </p:cNvPr>
          <p:cNvSpPr txBox="1"/>
          <p:nvPr/>
        </p:nvSpPr>
        <p:spPr>
          <a:xfrm>
            <a:off x="6813754" y="2764500"/>
            <a:ext cx="47883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solidFill>
                  <a:srgbClr val="C00000"/>
                </a:solidFill>
              </a:rPr>
              <a:t>Missing = Potential Visitors</a:t>
            </a:r>
          </a:p>
          <a:p>
            <a:pPr algn="ctr"/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Graphic Designer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Printer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0" y="214125"/>
            <a:ext cx="12191996" cy="884837"/>
          </a:xfrm>
        </p:spPr>
        <p:txBody>
          <a:bodyPr/>
          <a:lstStyle/>
          <a:p>
            <a:pPr lvl="0"/>
            <a:r>
              <a:rPr lang="en-US" sz="5400">
                <a:solidFill>
                  <a:srgbClr val="64666A"/>
                </a:solidFill>
              </a:rPr>
              <a:t>Focus on </a:t>
            </a:r>
            <a:r>
              <a:rPr lang="en-US" sz="5400"/>
              <a:t>Power Teams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1058408" y="1426125"/>
            <a:ext cx="9578824" cy="45715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857250" marR="0" lvl="0" indent="-85725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64666A"/>
              </a:solidFill>
              <a:uFillTx/>
              <a:latin typeface="Arial" pitchFamily="34"/>
              <a:cs typeface="Arial" pitchFamily="34"/>
            </a:endParaRPr>
          </a:p>
          <a:p>
            <a:pPr marL="857250" marR="0" lvl="0" indent="-85725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64666A"/>
                </a:solidFill>
                <a:uFillTx/>
                <a:latin typeface="Arial" pitchFamily="34"/>
                <a:cs typeface="Arial" pitchFamily="34"/>
              </a:rPr>
              <a:t>Growth Coordinator or appointed person works with Power Team Leaders</a:t>
            </a:r>
          </a:p>
          <a:p>
            <a:pPr marL="857250" marR="0" lvl="0" indent="-85725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64666A"/>
                </a:solidFill>
                <a:uFillTx/>
                <a:latin typeface="Arial" pitchFamily="34"/>
                <a:cs typeface="Arial" pitchFamily="34"/>
              </a:rPr>
              <a:t>Every Power Team has a Leader (and Deputy where possible)</a:t>
            </a:r>
          </a:p>
          <a:p>
            <a:pPr marL="857250" marR="0" lvl="0" indent="-85725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64666A"/>
                </a:solidFill>
                <a:uFillTx/>
                <a:latin typeface="Arial" pitchFamily="34"/>
                <a:cs typeface="Arial" pitchFamily="34"/>
              </a:rPr>
              <a:t>Meet weekly to coordinate ongoing projects</a:t>
            </a:r>
          </a:p>
          <a:p>
            <a:pPr marL="857250" marR="0" lvl="0" indent="-85725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64666A"/>
                </a:solidFill>
                <a:uFillTx/>
                <a:latin typeface="Arial" pitchFamily="34"/>
                <a:cs typeface="Arial" pitchFamily="34"/>
              </a:rPr>
              <a:t>Monthly off-site meetings with agenda</a:t>
            </a:r>
          </a:p>
          <a:p>
            <a:pPr marL="857250" marR="0" lvl="0" indent="-857250" algn="l" defTabSz="914400" rtl="0" fontAlgn="auto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64666A"/>
                </a:solidFill>
                <a:uFillTx/>
                <a:latin typeface="Arial" pitchFamily="34"/>
                <a:cs typeface="Arial" pitchFamily="34"/>
              </a:rPr>
              <a:t>Monthly meetings are focused and structured on bringing more business</a:t>
            </a:r>
            <a:r>
              <a:rPr lang="en-US" sz="2400" b="0" i="0" u="none" strike="noStrike" kern="1200" cap="none" spc="0" baseline="0" dirty="0">
                <a:solidFill>
                  <a:srgbClr val="CF2030"/>
                </a:solidFill>
                <a:uFillTx/>
                <a:latin typeface="Arial" pitchFamily="34"/>
                <a:cs typeface="Arial" pitchFamily="34"/>
              </a:rPr>
              <a:t> </a:t>
            </a:r>
            <a:endParaRPr lang="en-US" sz="2400" b="0" i="0" u="none" strike="noStrike" kern="1200" cap="none" spc="0" baseline="0" dirty="0">
              <a:solidFill>
                <a:srgbClr val="64666A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5434</TotalTime>
  <Words>215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HelveticaNeueLT Std</vt:lpstr>
      <vt:lpstr>Proxima Nova</vt:lpstr>
      <vt:lpstr>Wingdings</vt:lpstr>
      <vt:lpstr>Office Theme</vt:lpstr>
      <vt:lpstr>BNI Aurora  Working with Power Teams </vt:lpstr>
      <vt:lpstr>Contact Sphere vs Power Teams</vt:lpstr>
      <vt:lpstr>Why Power Teams?</vt:lpstr>
      <vt:lpstr>My Power Team</vt:lpstr>
      <vt:lpstr>Concept of a Power Team</vt:lpstr>
      <vt:lpstr>Creative Power Team</vt:lpstr>
      <vt:lpstr>How it works</vt:lpstr>
      <vt:lpstr>Who fits in my Power Team</vt:lpstr>
      <vt:lpstr>Focus on Power Teams</vt:lpstr>
      <vt:lpstr>Ready to build your Power Team?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Marilyn Davies</cp:lastModifiedBy>
  <cp:revision>488</cp:revision>
  <dcterms:created xsi:type="dcterms:W3CDTF">2022-04-07T00:43:52Z</dcterms:created>
  <dcterms:modified xsi:type="dcterms:W3CDTF">2026-03-02T00:18:48Z</dcterms:modified>
</cp:coreProperties>
</file>