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  <p:sldMasterId id="2147483662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6858000" cx="12192000"/>
  <p:notesSz cx="6858000" cy="9144000"/>
  <p:embeddedFontLst>
    <p:embeddedFont>
      <p:font typeface="Helvetica Neue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0" roundtripDataSignature="AMtx7mh/RJaZS4lbuIBDS4xiH5Aj2URye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customschemas.google.com/relationships/presentationmetadata" Target="meta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3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HelveticaNeue-bold.fntdata"/><Relationship Id="rId16" Type="http://schemas.openxmlformats.org/officeDocument/2006/relationships/font" Target="fonts/HelveticaNeue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HelveticaNeue-boldItalic.fntdata"/><Relationship Id="rId6" Type="http://schemas.openxmlformats.org/officeDocument/2006/relationships/slide" Target="slides/slide1.xml"/><Relationship Id="rId18" Type="http://schemas.openxmlformats.org/officeDocument/2006/relationships/font" Target="fonts/HelveticaNeue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f27617af9d_0_174:notes"/>
          <p:cNvSpPr txBox="1"/>
          <p:nvPr>
            <p:ph idx="1" type="body"/>
          </p:nvPr>
        </p:nvSpPr>
        <p:spPr>
          <a:xfrm>
            <a:off x="686113" y="4400688"/>
            <a:ext cx="54858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150" lIns="90325" spcFirstLastPara="1" rIns="90325" wrap="square" tIns="4515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0" name="Google Shape;120;g3f27617af9d_0_174:notes"/>
          <p:cNvSpPr/>
          <p:nvPr>
            <p:ph idx="2" type="sldImg"/>
          </p:nvPr>
        </p:nvSpPr>
        <p:spPr>
          <a:xfrm>
            <a:off x="695512" y="1142608"/>
            <a:ext cx="5466900" cy="30867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55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93" name="Google Shape;193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This week: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/>
              <a:t>Ask for a warm referral.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/>
              <a:t>Review your last few referrals—how warm were they, really?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/>
              <a:t>Level up your communication—and see what comes back.</a:t>
            </a:r>
            <a:endParaRPr/>
          </a:p>
        </p:txBody>
      </p:sp>
      <p:sp>
        <p:nvSpPr>
          <p:cNvPr id="194" name="Google Shape;194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:notes"/>
          <p:cNvSpPr/>
          <p:nvPr>
            <p:ph idx="2" type="sldImg"/>
          </p:nvPr>
        </p:nvSpPr>
        <p:spPr>
          <a:xfrm>
            <a:off x="820738" y="476250"/>
            <a:ext cx="5762625" cy="32416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6" name="Google Shape;126;p1:notes"/>
          <p:cNvSpPr txBox="1"/>
          <p:nvPr>
            <p:ph idx="1" type="body"/>
          </p:nvPr>
        </p:nvSpPr>
        <p:spPr>
          <a:xfrm>
            <a:off x="820738" y="3717925"/>
            <a:ext cx="5851492" cy="54014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/>
              <a:t>This Week’s Education: Leads vs Referrals – Turning Contact into Connection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/>
              <a:t>Most Members want better referrals- but what many don’t realise is that unclear asks, vague 60-second presentations, and casual 1-2-1s often result in leads, not true referrals.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/>
              <a:t>This week’s Education Moment, created by Monique Bradley (BNI New Zealand’s National Trainer), explores the key differences between a lead and a referral- and how to improve the quality of what you receive.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/>
              <a:t>It’s a practical mindset reset: instead of asking “Why am I not getting the right referrals?”, flip the question to “Am I giving people the right tools to refer me well?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/>
              <a:t>Encourage your Members to reflect on their messaging and 1-2-1 approach—and walk away with simple, actionable changes they can implement this week.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/>
              <a:t>As always, please don’t read the Education Moment word-for-word. Prepare ahead, bring your energy and personal flair, and deliver it in a way that connects with your Chapter.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lang="en-US"/>
              <a:t>Enjoy!</a:t>
            </a:r>
            <a:endParaRPr/>
          </a:p>
        </p:txBody>
      </p:sp>
      <p:sp>
        <p:nvSpPr>
          <p:cNvPr id="127" name="Google Shape;127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2" name="Google Shape;132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latin typeface="Calibri"/>
                <a:ea typeface="Calibri"/>
                <a:cs typeface="Calibri"/>
                <a:sym typeface="Calibri"/>
              </a:rPr>
              <a:t>Let’s talk about something that can make or break your success: 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latin typeface="Calibri"/>
                <a:ea typeface="Calibri"/>
                <a:cs typeface="Calibri"/>
                <a:sym typeface="Calibri"/>
              </a:rPr>
              <a:t>Do you know the difference between a lead and a referral?</a:t>
            </a:r>
            <a:endParaRPr/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latin typeface="Calibri"/>
                <a:ea typeface="Calibri"/>
                <a:cs typeface="Calibri"/>
                <a:sym typeface="Calibri"/>
              </a:rPr>
              <a:t>If you’ve ever been handed a name with little to no context and felt unsure about the next step- you’re not alone. Today, we’re drawing a clear line between a maybe and a meaningful opportunity—and helping you move from uncertainty to clarity in your referral strategy.</a:t>
            </a:r>
            <a:r>
              <a:rPr b="0" i="0" lang="en-US" sz="12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 </a:t>
            </a:r>
            <a:endParaRPr sz="11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9" name="Google Shape;139;p4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Not all referrals are created equal. That’s why the BNI Referral Slip in your app includes a scale—it helps clarify the level of connection and expectation.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It’s important to check in with your fellow Chapter Member about how much information you can share. For example: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/>
              <a:t>Level 1 (YELLOW): You may use my name.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/>
              <a:t>Level 3 (ORANGE): They know you’ll be calling and are interested.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/>
              <a:t>Level 5 (RED): They are ready to buy—I’ve recommended you.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lang="en-US"/>
              <a:t>The hotter the referral, the stronger the connection—and the easier your job becomes.</a:t>
            </a:r>
            <a:endParaRPr/>
          </a:p>
        </p:txBody>
      </p:sp>
      <p:sp>
        <p:nvSpPr>
          <p:cNvPr id="140" name="Google Shape;140;p4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3f27617af9d_0_5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3f27617af9d_0_55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g3f27617af9d_0_55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g3ef70be35f9_2_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6" name="Google Shape;166;g3ef70be35f9_2_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g3ef70be35f9_2_1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3" name="Google Shape;173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Still getting leads instead of strong referrals? Ask yourself: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/>
              <a:t>Is your Weekly Presentation and Feature Presentation specific?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/>
              <a:t>Is your call to action specific enough to act on?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/>
              <a:t>Are you educating your referral partners during 1-2-1s?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Your results are a direct reflection of the clarity of your message and the strength of your relationships.</a:t>
            </a:r>
            <a:endParaRPr/>
          </a:p>
        </p:txBody>
      </p:sp>
      <p:sp>
        <p:nvSpPr>
          <p:cNvPr id="174" name="Google Shape;174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f27617af9d_0_10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9" name="Google Shape;179;g3f27617af9d_0_10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Want stronger referrals? Work on your communication clarity.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/>
              <a:t>Upgrade your weekly presentation.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/>
              <a:t>Refresh your 1-2-1s so they are building trust.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/>
              <a:t>Make your call to action specific, visual, and repeatable.</a:t>
            </a:r>
            <a:endParaRPr/>
          </a:p>
          <a:p>
            <a:pPr indent="-952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When your Chapter clearly understands what you do best, referrals don’t have to be forced—they flow naturally.</a:t>
            </a:r>
            <a:endParaRPr/>
          </a:p>
        </p:txBody>
      </p:sp>
      <p:sp>
        <p:nvSpPr>
          <p:cNvPr id="180" name="Google Shape;180;g3f27617af9d_0_101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6" name="Google Shape;186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Want stronger referrals? Work on your communication clarity.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/>
              <a:t>Upgrade your weekly presentation.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/>
              <a:t>Refresh your 1-2-1s so they are building trust.</a:t>
            </a:r>
            <a:endParaRPr/>
          </a:p>
          <a:p>
            <a:pPr indent="-1714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Char char="•"/>
            </a:pPr>
            <a:r>
              <a:rPr lang="en-US"/>
              <a:t>Make your call to action specific, visual, and repeatable.</a:t>
            </a:r>
            <a:endParaRPr/>
          </a:p>
          <a:p>
            <a:pPr indent="-95250" lvl="0" marL="17145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When your Chapter clearly understands what you do best, referrals don’t have to be forced—they flow naturally.</a:t>
            </a:r>
            <a:endParaRPr/>
          </a:p>
        </p:txBody>
      </p:sp>
      <p:sp>
        <p:nvSpPr>
          <p:cNvPr id="187" name="Google Shape;187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9.png"/><Relationship Id="rId3" Type="http://schemas.openxmlformats.org/officeDocument/2006/relationships/image" Target="../media/image5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1.png"/><Relationship Id="rId3" Type="http://schemas.openxmlformats.org/officeDocument/2006/relationships/image" Target="../media/image8.png"/><Relationship Id="rId4" Type="http://schemas.openxmlformats.org/officeDocument/2006/relationships/image" Target="../media/image6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g3f27617af9d_0_4"/>
          <p:cNvSpPr txBox="1"/>
          <p:nvPr>
            <p:ph type="ctrTitle"/>
          </p:nvPr>
        </p:nvSpPr>
        <p:spPr>
          <a:xfrm>
            <a:off x="415611" y="992767"/>
            <a:ext cx="11360700" cy="2736900"/>
          </a:xfrm>
          <a:prstGeom prst="rect">
            <a:avLst/>
          </a:prstGeom>
        </p:spPr>
        <p:txBody>
          <a:bodyPr anchorCtr="0" anchor="b" bIns="121900" lIns="121900" spcFirstLastPara="1" rIns="121900" wrap="square" tIns="121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1pPr>
            <a:lvl2pPr lvl="1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2pPr>
            <a:lvl3pPr lvl="2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3pPr>
            <a:lvl4pPr lvl="3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4pPr>
            <a:lvl5pPr lvl="4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5pPr>
            <a:lvl6pPr lvl="5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6pPr>
            <a:lvl7pPr lvl="6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7pPr>
            <a:lvl8pPr lvl="7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8pPr>
            <a:lvl9pPr lvl="8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9pPr>
          </a:lstStyle>
          <a:p/>
        </p:txBody>
      </p:sp>
      <p:sp>
        <p:nvSpPr>
          <p:cNvPr id="16" name="Google Shape;16;g3f27617af9d_0_4"/>
          <p:cNvSpPr txBox="1"/>
          <p:nvPr>
            <p:ph idx="1" type="subTitle"/>
          </p:nvPr>
        </p:nvSpPr>
        <p:spPr>
          <a:xfrm>
            <a:off x="415600" y="3778833"/>
            <a:ext cx="11360700" cy="10569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/>
        </p:txBody>
      </p:sp>
      <p:sp>
        <p:nvSpPr>
          <p:cNvPr id="17" name="Google Shape;17;g3f27617af9d_0_4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g3f27617af9d_0_39"/>
          <p:cNvSpPr txBox="1"/>
          <p:nvPr>
            <p:ph hasCustomPrompt="1" type="title"/>
          </p:nvPr>
        </p:nvSpPr>
        <p:spPr>
          <a:xfrm>
            <a:off x="415600" y="1474833"/>
            <a:ext cx="11360700" cy="2618100"/>
          </a:xfrm>
          <a:prstGeom prst="rect">
            <a:avLst/>
          </a:prstGeom>
        </p:spPr>
        <p:txBody>
          <a:bodyPr anchorCtr="0" anchor="b" bIns="121900" lIns="121900" spcFirstLastPara="1" rIns="121900" wrap="square" tIns="121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51" name="Google Shape;51;g3f27617af9d_0_39"/>
          <p:cNvSpPr txBox="1"/>
          <p:nvPr>
            <p:ph idx="1" type="body"/>
          </p:nvPr>
        </p:nvSpPr>
        <p:spPr>
          <a:xfrm>
            <a:off x="415600" y="4202967"/>
            <a:ext cx="11360700" cy="17343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81000" lvl="0" marL="457200" algn="ctr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indent="-349250" lvl="1" marL="91440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indent="-349250" lvl="2" marL="1371600" algn="ctr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indent="-349250" lvl="3" marL="1828800" algn="ctr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indent="-349250" lvl="4" marL="228600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indent="-349250" lvl="5" marL="2743200" algn="ctr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indent="-349250" lvl="6" marL="3200400" algn="ctr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indent="-349250" lvl="7" marL="365760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indent="-349250" lvl="8" marL="4114800" algn="ctr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/>
        </p:txBody>
      </p:sp>
      <p:sp>
        <p:nvSpPr>
          <p:cNvPr id="52" name="Google Shape;52;g3f27617af9d_0_39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g3f27617af9d_0_43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Title and Content">
  <p:cSld name="1_Title and Content"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f27617af9d_0_45"/>
          <p:cNvSpPr txBox="1"/>
          <p:nvPr>
            <p:ph type="title"/>
          </p:nvPr>
        </p:nvSpPr>
        <p:spPr>
          <a:xfrm>
            <a:off x="565417" y="6449"/>
            <a:ext cx="11169300" cy="10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/>
        </p:txBody>
      </p:sp>
      <p:sp>
        <p:nvSpPr>
          <p:cNvPr id="57" name="Google Shape;57;g3f27617af9d_0_45"/>
          <p:cNvSpPr txBox="1"/>
          <p:nvPr>
            <p:ph idx="1" type="body"/>
          </p:nvPr>
        </p:nvSpPr>
        <p:spPr>
          <a:xfrm>
            <a:off x="564928" y="1062625"/>
            <a:ext cx="11169600" cy="45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indent="-342900" lvl="1" marL="9144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indent="-342900" lvl="2" marL="13716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indent="-342900" lvl="3" marL="18288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indent="-342900" lvl="4" marL="22860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indent="-342900" lvl="5" marL="27432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indent="-342900" lvl="6" marL="32004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indent="-342900" lvl="7" marL="36576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indent="-342900" lvl="8" marL="4114800" algn="l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f27617af9d_0_48"/>
          <p:cNvSpPr txBox="1"/>
          <p:nvPr>
            <p:ph type="title"/>
          </p:nvPr>
        </p:nvSpPr>
        <p:spPr>
          <a:xfrm>
            <a:off x="838200" y="365125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/>
        </p:txBody>
      </p:sp>
      <p:sp>
        <p:nvSpPr>
          <p:cNvPr id="60" name="Google Shape;60;g3f27617af9d_0_48"/>
          <p:cNvSpPr txBox="1"/>
          <p:nvPr>
            <p:ph idx="1" type="body"/>
          </p:nvPr>
        </p:nvSpPr>
        <p:spPr>
          <a:xfrm>
            <a:off x="838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indent="-342900" lvl="1" marL="9144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indent="-342900" lvl="2" marL="13716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indent="-342900" lvl="3" marL="18288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indent="-342900" lvl="4" marL="22860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indent="-342900" lvl="5" marL="27432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indent="-342900" lvl="6" marL="32004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indent="-342900" lvl="7" marL="36576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indent="-342900" lvl="8" marL="4114800" algn="l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61" name="Google Shape;61;g3f27617af9d_0_48"/>
          <p:cNvSpPr txBox="1"/>
          <p:nvPr>
            <p:ph idx="2" type="body"/>
          </p:nvPr>
        </p:nvSpPr>
        <p:spPr>
          <a:xfrm>
            <a:off x="6172200" y="1825625"/>
            <a:ext cx="51816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1pPr>
            <a:lvl2pPr indent="-342900" lvl="1" marL="9144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2pPr>
            <a:lvl3pPr indent="-342900" lvl="2" marL="13716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3pPr>
            <a:lvl4pPr indent="-342900" lvl="3" marL="18288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4pPr>
            <a:lvl5pPr indent="-342900" lvl="4" marL="22860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5pPr>
            <a:lvl6pPr indent="-342900" lvl="5" marL="27432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■"/>
              <a:defRPr/>
            </a:lvl6pPr>
            <a:lvl7pPr indent="-342900" lvl="6" marL="32004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/>
            </a:lvl7pPr>
            <a:lvl8pPr indent="-342900" lvl="7" marL="365760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800"/>
              <a:buChar char="○"/>
              <a:defRPr/>
            </a:lvl8pPr>
            <a:lvl9pPr indent="-342900" lvl="8" marL="4114800" algn="l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800"/>
              <a:buChar char="■"/>
              <a:defRPr/>
            </a:lvl9pPr>
          </a:lstStyle>
          <a:p/>
        </p:txBody>
      </p:sp>
      <p:sp>
        <p:nvSpPr>
          <p:cNvPr id="62" name="Google Shape;62;g3f27617af9d_0_48"/>
          <p:cNvSpPr txBox="1"/>
          <p:nvPr>
            <p:ph idx="10" type="dt"/>
          </p:nvPr>
        </p:nvSpPr>
        <p:spPr>
          <a:xfrm>
            <a:off x="8382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Google Shape;63;g3f27617af9d_0_48"/>
          <p:cNvSpPr txBox="1"/>
          <p:nvPr>
            <p:ph idx="11" type="ftr"/>
          </p:nvPr>
        </p:nvSpPr>
        <p:spPr>
          <a:xfrm>
            <a:off x="4038600" y="6356350"/>
            <a:ext cx="41148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Google Shape;64;g3f27617af9d_0_48"/>
          <p:cNvSpPr txBox="1"/>
          <p:nvPr>
            <p:ph idx="12" type="sldNum"/>
          </p:nvPr>
        </p:nvSpPr>
        <p:spPr>
          <a:xfrm>
            <a:off x="8610600" y="6356350"/>
            <a:ext cx="2743200" cy="365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>
            <a:lvl1pPr indent="0" lvl="0" marL="0" marR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l">
              <a:spcBef>
                <a:spcPts val="0"/>
              </a:spcBef>
              <a:buNone/>
              <a:defRPr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ver Slide">
  <p:cSld name="Cover Slide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g3f27617af9d_0_18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101875" y="1867425"/>
            <a:ext cx="3988249" cy="1529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g3f27617af9d_0_18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21570" y="4441118"/>
            <a:ext cx="4670431" cy="2445757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g3f27617af9d_0_184"/>
          <p:cNvSpPr txBox="1"/>
          <p:nvPr>
            <p:ph idx="1" type="subTitle"/>
          </p:nvPr>
        </p:nvSpPr>
        <p:spPr>
          <a:xfrm>
            <a:off x="0" y="3602038"/>
            <a:ext cx="12192000" cy="16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  <a:defRPr b="1" sz="36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74" name="Google Shape;74;g3f27617af9d_0_184"/>
          <p:cNvSpPr/>
          <p:nvPr/>
        </p:nvSpPr>
        <p:spPr>
          <a:xfrm>
            <a:off x="99400" y="5987144"/>
            <a:ext cx="1093200" cy="771600"/>
          </a:xfrm>
          <a:prstGeom prst="rect">
            <a:avLst/>
          </a:prstGeom>
          <a:solidFill>
            <a:schemeClr val="lt1"/>
          </a:solidFill>
          <a:ln cap="flat" cmpd="sng" w="12700">
            <a:solidFill>
              <a:schemeClr val="accent6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Blank" type="blank">
  <p:cSld name="BLANK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f27617af9d_0_190"/>
          <p:cNvSpPr txBox="1"/>
          <p:nvPr>
            <p:ph type="title"/>
          </p:nvPr>
        </p:nvSpPr>
        <p:spPr>
          <a:xfrm>
            <a:off x="565417" y="6449"/>
            <a:ext cx="11169300" cy="10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g3f27617af9d_0_190"/>
          <p:cNvSpPr txBox="1"/>
          <p:nvPr>
            <p:ph idx="1" type="body"/>
          </p:nvPr>
        </p:nvSpPr>
        <p:spPr>
          <a:xfrm>
            <a:off x="564928" y="1062625"/>
            <a:ext cx="11169600" cy="45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Custom Layout">
  <p:cSld name="1_Custom Layout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3f27617af9d_0_193"/>
          <p:cNvSpPr txBox="1"/>
          <p:nvPr>
            <p:ph idx="1" type="body"/>
          </p:nvPr>
        </p:nvSpPr>
        <p:spPr>
          <a:xfrm>
            <a:off x="650947" y="1894865"/>
            <a:ext cx="4633200" cy="4053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81" name="Google Shape;81;g3f27617af9d_0_193"/>
          <p:cNvSpPr txBox="1"/>
          <p:nvPr>
            <p:ph idx="2" type="body"/>
          </p:nvPr>
        </p:nvSpPr>
        <p:spPr>
          <a:xfrm>
            <a:off x="633849" y="536713"/>
            <a:ext cx="4650300" cy="1182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None/>
              <a:defRPr b="1" sz="3200"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2" name="Google Shape;82;g3f27617af9d_0_193"/>
          <p:cNvSpPr/>
          <p:nvPr/>
        </p:nvSpPr>
        <p:spPr>
          <a:xfrm rot="5400000">
            <a:off x="5888798" y="656994"/>
            <a:ext cx="2124900" cy="2124900"/>
          </a:xfrm>
          <a:prstGeom prst="rtTriangle">
            <a:avLst/>
          </a:prstGeom>
          <a:solidFill>
            <a:srgbClr val="CF2030"/>
          </a:soli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g3f27617af9d_0_193"/>
          <p:cNvSpPr/>
          <p:nvPr>
            <p:ph idx="3" type="pic"/>
          </p:nvPr>
        </p:nvSpPr>
        <p:spPr>
          <a:xfrm>
            <a:off x="6335910" y="1036061"/>
            <a:ext cx="5033400" cy="4713300"/>
          </a:xfrm>
          <a:prstGeom prst="rect">
            <a:avLst/>
          </a:prstGeom>
          <a:solidFill>
            <a:srgbClr val="D8D8D8"/>
          </a:solidFill>
          <a:ln>
            <a:noFill/>
          </a:ln>
        </p:spPr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3f27617af9d_0_198"/>
          <p:cNvSpPr txBox="1"/>
          <p:nvPr>
            <p:ph type="ctrTitle"/>
          </p:nvPr>
        </p:nvSpPr>
        <p:spPr>
          <a:xfrm>
            <a:off x="1524000" y="11223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g3f27617af9d_0_198"/>
          <p:cNvSpPr txBox="1"/>
          <p:nvPr>
            <p:ph idx="1" type="subTitle"/>
          </p:nvPr>
        </p:nvSpPr>
        <p:spPr>
          <a:xfrm>
            <a:off x="1524000" y="3602038"/>
            <a:ext cx="9144000" cy="165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Blank">
  <p:cSld name="1_Blank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" name="Google Shape;88;g3f27617af9d_0_20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011182" y="2079171"/>
            <a:ext cx="9180817" cy="4807704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g3f27617af9d_0_201"/>
          <p:cNvSpPr txBox="1"/>
          <p:nvPr>
            <p:ph type="ctrTitle"/>
          </p:nvPr>
        </p:nvSpPr>
        <p:spPr>
          <a:xfrm>
            <a:off x="1524000" y="1350963"/>
            <a:ext cx="9144000" cy="2387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g3f27617af9d_0_8"/>
          <p:cNvSpPr txBox="1"/>
          <p:nvPr>
            <p:ph type="title"/>
          </p:nvPr>
        </p:nvSpPr>
        <p:spPr>
          <a:xfrm>
            <a:off x="415600" y="2867800"/>
            <a:ext cx="11360700" cy="11223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20" name="Google Shape;20;g3f27617af9d_0_8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3f27617af9d_0_204"/>
          <p:cNvSpPr txBox="1"/>
          <p:nvPr>
            <p:ph type="title"/>
          </p:nvPr>
        </p:nvSpPr>
        <p:spPr>
          <a:xfrm>
            <a:off x="831850" y="1709738"/>
            <a:ext cx="10515600" cy="2852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g3f27617af9d_0_204"/>
          <p:cNvSpPr txBox="1"/>
          <p:nvPr>
            <p:ph idx="1" type="body"/>
          </p:nvPr>
        </p:nvSpPr>
        <p:spPr>
          <a:xfrm>
            <a:off x="831850" y="4589463"/>
            <a:ext cx="10515600" cy="1500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f27617af9d_0_207"/>
          <p:cNvSpPr txBox="1"/>
          <p:nvPr>
            <p:ph idx="1" type="body"/>
          </p:nvPr>
        </p:nvSpPr>
        <p:spPr>
          <a:xfrm>
            <a:off x="587619" y="1058579"/>
            <a:ext cx="5490900" cy="43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g3f27617af9d_0_207"/>
          <p:cNvSpPr txBox="1"/>
          <p:nvPr>
            <p:ph idx="2" type="body"/>
          </p:nvPr>
        </p:nvSpPr>
        <p:spPr>
          <a:xfrm>
            <a:off x="6230816" y="1058579"/>
            <a:ext cx="5526000" cy="435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6" name="Google Shape;96;g3f27617af9d_0_207"/>
          <p:cNvSpPr txBox="1"/>
          <p:nvPr>
            <p:ph type="title"/>
          </p:nvPr>
        </p:nvSpPr>
        <p:spPr>
          <a:xfrm>
            <a:off x="587619" y="2403"/>
            <a:ext cx="11169300" cy="10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>
  <p:cSld name="Comparison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f27617af9d_0_211"/>
          <p:cNvSpPr txBox="1"/>
          <p:nvPr>
            <p:ph idx="1" type="body"/>
          </p:nvPr>
        </p:nvSpPr>
        <p:spPr>
          <a:xfrm>
            <a:off x="530999" y="1075713"/>
            <a:ext cx="54687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99" name="Google Shape;99;g3f27617af9d_0_211"/>
          <p:cNvSpPr txBox="1"/>
          <p:nvPr>
            <p:ph idx="2" type="body"/>
          </p:nvPr>
        </p:nvSpPr>
        <p:spPr>
          <a:xfrm>
            <a:off x="529004" y="1922143"/>
            <a:ext cx="5468700" cy="36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g3f27617af9d_0_211"/>
          <p:cNvSpPr txBox="1"/>
          <p:nvPr>
            <p:ph idx="3" type="body"/>
          </p:nvPr>
        </p:nvSpPr>
        <p:spPr>
          <a:xfrm>
            <a:off x="6172200" y="1098231"/>
            <a:ext cx="5526000" cy="823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101" name="Google Shape;101;g3f27617af9d_0_211"/>
          <p:cNvSpPr txBox="1"/>
          <p:nvPr>
            <p:ph idx="4" type="body"/>
          </p:nvPr>
        </p:nvSpPr>
        <p:spPr>
          <a:xfrm>
            <a:off x="6172200" y="1922143"/>
            <a:ext cx="5526000" cy="3684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2" name="Google Shape;102;g3f27617af9d_0_211"/>
          <p:cNvSpPr txBox="1"/>
          <p:nvPr>
            <p:ph type="title"/>
          </p:nvPr>
        </p:nvSpPr>
        <p:spPr>
          <a:xfrm>
            <a:off x="529004" y="0"/>
            <a:ext cx="11169300" cy="10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3f27617af9d_0_217"/>
          <p:cNvSpPr txBox="1"/>
          <p:nvPr>
            <p:ph type="title"/>
          </p:nvPr>
        </p:nvSpPr>
        <p:spPr>
          <a:xfrm>
            <a:off x="511419" y="0"/>
            <a:ext cx="11169300" cy="10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f27617af9d_0_219"/>
          <p:cNvSpPr txBox="1"/>
          <p:nvPr>
            <p:ph type="title"/>
          </p:nvPr>
        </p:nvSpPr>
        <p:spPr>
          <a:xfrm>
            <a:off x="531936" y="457200"/>
            <a:ext cx="42402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g3f27617af9d_0_219"/>
          <p:cNvSpPr txBox="1"/>
          <p:nvPr>
            <p:ph idx="1" type="body"/>
          </p:nvPr>
        </p:nvSpPr>
        <p:spPr>
          <a:xfrm>
            <a:off x="5183188" y="457201"/>
            <a:ext cx="6477000" cy="5403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8" name="Google Shape;108;g3f27617af9d_0_219"/>
          <p:cNvSpPr txBox="1"/>
          <p:nvPr>
            <p:ph idx="2" type="body"/>
          </p:nvPr>
        </p:nvSpPr>
        <p:spPr>
          <a:xfrm>
            <a:off x="531936" y="2057400"/>
            <a:ext cx="4240200" cy="38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f27617af9d_0_223"/>
          <p:cNvSpPr txBox="1"/>
          <p:nvPr>
            <p:ph type="title"/>
          </p:nvPr>
        </p:nvSpPr>
        <p:spPr>
          <a:xfrm>
            <a:off x="567104" y="457200"/>
            <a:ext cx="420480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1" name="Google Shape;111;g3f27617af9d_0_223"/>
          <p:cNvSpPr/>
          <p:nvPr>
            <p:ph idx="2" type="pic"/>
          </p:nvPr>
        </p:nvSpPr>
        <p:spPr>
          <a:xfrm>
            <a:off x="5183187" y="457201"/>
            <a:ext cx="6492900" cy="5403900"/>
          </a:xfrm>
          <a:prstGeom prst="rect">
            <a:avLst/>
          </a:prstGeom>
          <a:noFill/>
          <a:ln>
            <a:noFill/>
          </a:ln>
        </p:spPr>
      </p:sp>
      <p:sp>
        <p:nvSpPr>
          <p:cNvPr id="112" name="Google Shape;112;g3f27617af9d_0_223"/>
          <p:cNvSpPr txBox="1"/>
          <p:nvPr>
            <p:ph idx="1" type="body"/>
          </p:nvPr>
        </p:nvSpPr>
        <p:spPr>
          <a:xfrm>
            <a:off x="567104" y="2057400"/>
            <a:ext cx="4204800" cy="3811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pproved BNI Colors">
  <p:cSld name="Approved BNI Colors"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4" name="Google Shape;114;g3f27617af9d_0_22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73022" y="180295"/>
            <a:ext cx="8040219" cy="5898924"/>
          </a:xfrm>
          <a:prstGeom prst="rect">
            <a:avLst/>
          </a:prstGeom>
          <a:noFill/>
          <a:ln>
            <a:noFill/>
          </a:ln>
        </p:spPr>
      </p:pic>
      <p:sp>
        <p:nvSpPr>
          <p:cNvPr id="115" name="Google Shape;115;g3f27617af9d_0_227"/>
          <p:cNvSpPr txBox="1"/>
          <p:nvPr/>
        </p:nvSpPr>
        <p:spPr>
          <a:xfrm>
            <a:off x="9608423" y="1335348"/>
            <a:ext cx="1082400" cy="738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 Not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 Other 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1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Hues of Red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6" name="Google Shape;116;g3f27617af9d_0_2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638509" y="2179337"/>
            <a:ext cx="1022176" cy="3737871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g3f27617af9d_0_227"/>
          <p:cNvPicPr preferRelativeResize="0"/>
          <p:nvPr/>
        </p:nvPicPr>
        <p:blipFill rotWithShape="1">
          <a:blip r:embed="rId4">
            <a:alphaModFix/>
          </a:blip>
          <a:srcRect b="37972" l="34828" r="34946" t="35300"/>
          <a:stretch/>
        </p:blipFill>
        <p:spPr>
          <a:xfrm>
            <a:off x="9309718" y="2787508"/>
            <a:ext cx="1679758" cy="273514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g3f27617af9d_0_11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/>
        </p:txBody>
      </p:sp>
      <p:sp>
        <p:nvSpPr>
          <p:cNvPr id="23" name="Google Shape;23;g3f27617af9d_0_11"/>
          <p:cNvSpPr txBox="1"/>
          <p:nvPr>
            <p:ph idx="1" type="body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81000" lvl="0" marL="4572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/>
        </p:txBody>
      </p:sp>
      <p:sp>
        <p:nvSpPr>
          <p:cNvPr id="24" name="Google Shape;24;g3f27617af9d_0_11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g3f27617af9d_0_15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/>
        </p:txBody>
      </p:sp>
      <p:sp>
        <p:nvSpPr>
          <p:cNvPr id="27" name="Google Shape;27;g3f27617af9d_0_15"/>
          <p:cNvSpPr txBox="1"/>
          <p:nvPr>
            <p:ph idx="1" type="body"/>
          </p:nvPr>
        </p:nvSpPr>
        <p:spPr>
          <a:xfrm>
            <a:off x="415600" y="1536633"/>
            <a:ext cx="53331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49250" lvl="0" marL="4572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30200" lvl="1" marL="9144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indent="-330200" lvl="2" marL="13716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indent="-330200" lvl="3" marL="18288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28" name="Google Shape;28;g3f27617af9d_0_15"/>
          <p:cNvSpPr txBox="1"/>
          <p:nvPr>
            <p:ph idx="2" type="body"/>
          </p:nvPr>
        </p:nvSpPr>
        <p:spPr>
          <a:xfrm>
            <a:off x="6443200" y="1536633"/>
            <a:ext cx="5333100" cy="45552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49250" lvl="0" marL="45720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indent="-330200" lvl="1" marL="9144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indent="-330200" lvl="2" marL="13716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indent="-330200" lvl="3" marL="18288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29" name="Google Shape;29;g3f27617af9d_0_15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g3f27617af9d_0_20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/>
        </p:txBody>
      </p:sp>
      <p:sp>
        <p:nvSpPr>
          <p:cNvPr id="32" name="Google Shape;32;g3f27617af9d_0_20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g3f27617af9d_0_23"/>
          <p:cNvSpPr txBox="1"/>
          <p:nvPr>
            <p:ph type="title"/>
          </p:nvPr>
        </p:nvSpPr>
        <p:spPr>
          <a:xfrm>
            <a:off x="415600" y="740800"/>
            <a:ext cx="3744000" cy="1007700"/>
          </a:xfrm>
          <a:prstGeom prst="rect">
            <a:avLst/>
          </a:prstGeom>
        </p:spPr>
        <p:txBody>
          <a:bodyPr anchorCtr="0" anchor="b" bIns="121900" lIns="121900" spcFirstLastPara="1" rIns="121900" wrap="square" tIns="121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/>
        </p:txBody>
      </p:sp>
      <p:sp>
        <p:nvSpPr>
          <p:cNvPr id="35" name="Google Shape;35;g3f27617af9d_0_23"/>
          <p:cNvSpPr txBox="1"/>
          <p:nvPr>
            <p:ph idx="1" type="body"/>
          </p:nvPr>
        </p:nvSpPr>
        <p:spPr>
          <a:xfrm>
            <a:off x="415600" y="1852800"/>
            <a:ext cx="3744000" cy="42393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30200" lvl="0" marL="457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indent="-330200" lvl="1" marL="9144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indent="-330200" lvl="2" marL="13716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indent="-330200" lvl="3" marL="18288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indent="-330200" lvl="4" marL="22860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indent="-330200" lvl="5" marL="2743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indent="-330200" lvl="6" marL="32004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indent="-330200" lvl="7" marL="36576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indent="-330200" lvl="8" marL="41148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/>
        </p:txBody>
      </p:sp>
      <p:sp>
        <p:nvSpPr>
          <p:cNvPr id="36" name="Google Shape;36;g3f27617af9d_0_23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g3f27617af9d_0_27"/>
          <p:cNvSpPr txBox="1"/>
          <p:nvPr>
            <p:ph type="title"/>
          </p:nvPr>
        </p:nvSpPr>
        <p:spPr>
          <a:xfrm>
            <a:off x="653667" y="600200"/>
            <a:ext cx="8490300" cy="54543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/>
        </p:txBody>
      </p:sp>
      <p:sp>
        <p:nvSpPr>
          <p:cNvPr id="39" name="Google Shape;39;g3f27617af9d_0_27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g3f27617af9d_0_30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21900" lIns="121900" spcFirstLastPara="1" rIns="121900" wrap="square" tIns="1219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" name="Google Shape;42;g3f27617af9d_0_30"/>
          <p:cNvSpPr txBox="1"/>
          <p:nvPr>
            <p:ph type="title"/>
          </p:nvPr>
        </p:nvSpPr>
        <p:spPr>
          <a:xfrm>
            <a:off x="354000" y="1644233"/>
            <a:ext cx="5393700" cy="1976400"/>
          </a:xfrm>
          <a:prstGeom prst="rect">
            <a:avLst/>
          </a:prstGeom>
        </p:spPr>
        <p:txBody>
          <a:bodyPr anchorCtr="0" anchor="b" bIns="121900" lIns="121900" spcFirstLastPara="1" rIns="121900" wrap="square" tIns="1219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/>
        </p:txBody>
      </p:sp>
      <p:sp>
        <p:nvSpPr>
          <p:cNvPr id="43" name="Google Shape;43;g3f27617af9d_0_30"/>
          <p:cNvSpPr txBox="1"/>
          <p:nvPr>
            <p:ph idx="1" type="subTitle"/>
          </p:nvPr>
        </p:nvSpPr>
        <p:spPr>
          <a:xfrm>
            <a:off x="354000" y="3737433"/>
            <a:ext cx="5393700" cy="1646700"/>
          </a:xfrm>
          <a:prstGeom prst="rect">
            <a:avLst/>
          </a:prstGeom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44" name="Google Shape;44;g3f27617af9d_0_30"/>
          <p:cNvSpPr txBox="1"/>
          <p:nvPr>
            <p:ph idx="2" type="body"/>
          </p:nvPr>
        </p:nvSpPr>
        <p:spPr>
          <a:xfrm>
            <a:off x="6586000" y="965433"/>
            <a:ext cx="5115900" cy="49269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indent="-381000" lvl="0" marL="4572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indent="-349250" lvl="1" marL="91440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indent="-349250" lvl="2" marL="137160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indent="-349250" lvl="3" marL="182880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indent="-349250" lvl="4" marL="228600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indent="-349250" lvl="5" marL="274320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indent="-349250" lvl="6" marL="320040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indent="-349250" lvl="7" marL="365760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indent="-349250" lvl="8" marL="411480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/>
        </p:txBody>
      </p:sp>
      <p:sp>
        <p:nvSpPr>
          <p:cNvPr id="45" name="Google Shape;45;g3f27617af9d_0_30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g3f27617af9d_0_36"/>
          <p:cNvSpPr txBox="1"/>
          <p:nvPr>
            <p:ph idx="1" type="body"/>
          </p:nvPr>
        </p:nvSpPr>
        <p:spPr>
          <a:xfrm>
            <a:off x="415600" y="5640767"/>
            <a:ext cx="7998300" cy="806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</a:lstStyle>
          <a:p/>
        </p:txBody>
      </p:sp>
      <p:sp>
        <p:nvSpPr>
          <p:cNvPr id="48" name="Google Shape;48;g3f27617af9d_0_36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5" Type="http://schemas.openxmlformats.org/officeDocument/2006/relationships/theme" Target="../theme/theme3.xml"/><Relationship Id="rId14" Type="http://schemas.openxmlformats.org/officeDocument/2006/relationships/slideLayout" Target="../slideLayouts/slideLayout1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3.xml"/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25.xml"/><Relationship Id="rId16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3f27617af9d_0_0"/>
          <p:cNvSpPr txBox="1"/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11" name="Google Shape;11;g3f27617af9d_0_0"/>
          <p:cNvSpPr txBox="1"/>
          <p:nvPr>
            <p:ph idx="1" type="body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121900" lIns="121900" spcFirstLastPara="1" rIns="121900" wrap="square" tIns="121900">
            <a:normAutofit/>
          </a:bodyPr>
          <a:lstStyle>
            <a:lvl1pPr indent="-3810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●"/>
              <a:defRPr sz="2400">
                <a:solidFill>
                  <a:schemeClr val="dk2"/>
                </a:solidFill>
              </a:defRPr>
            </a:lvl1pPr>
            <a:lvl2pPr indent="-3492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2pPr>
            <a:lvl3pPr indent="-3492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3pPr>
            <a:lvl4pPr indent="-3492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 sz="1900">
                <a:solidFill>
                  <a:schemeClr val="dk2"/>
                </a:solidFill>
              </a:defRPr>
            </a:lvl4pPr>
            <a:lvl5pPr indent="-3492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5pPr>
            <a:lvl6pPr indent="-3492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6pPr>
            <a:lvl7pPr indent="-3492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 sz="1900">
                <a:solidFill>
                  <a:schemeClr val="dk2"/>
                </a:solidFill>
              </a:defRPr>
            </a:lvl7pPr>
            <a:lvl8pPr indent="-3492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8pPr>
            <a:lvl9pPr indent="-3492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2" name="Google Shape;12;g3f27617af9d_0_0"/>
          <p:cNvSpPr txBox="1"/>
          <p:nvPr>
            <p:ph idx="12" type="sldNum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21900" lIns="121900" spcFirstLastPara="1" rIns="121900" wrap="square" tIns="12190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13" name="Google Shape;13;g3f27617af9d_0_0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208275" y="5791825"/>
            <a:ext cx="2688350" cy="89612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g3f27617af9d_0_179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0168097" y="5813346"/>
            <a:ext cx="2033473" cy="1064866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g3f27617af9d_0_179"/>
          <p:cNvSpPr txBox="1"/>
          <p:nvPr>
            <p:ph type="title"/>
          </p:nvPr>
        </p:nvSpPr>
        <p:spPr>
          <a:xfrm>
            <a:off x="597785" y="0"/>
            <a:ext cx="11169300" cy="10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1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8" name="Google Shape;68;g3f27617af9d_0_179"/>
          <p:cNvSpPr txBox="1"/>
          <p:nvPr>
            <p:ph idx="1" type="body"/>
          </p:nvPr>
        </p:nvSpPr>
        <p:spPr>
          <a:xfrm>
            <a:off x="565417" y="1062790"/>
            <a:ext cx="11169300" cy="4527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pic>
        <p:nvPicPr>
          <p:cNvPr id="69" name="Google Shape;69;g3f27617af9d_0_17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34825" y="5922975"/>
            <a:ext cx="845600" cy="8456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.xml"/><Relationship Id="rId3" Type="http://schemas.openxmlformats.org/officeDocument/2006/relationships/hyperlink" Target="http://drive.google.com/file/d/1Uh47GPd9UZUb1-d5VdGMizyW7mP7Ujq-/view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0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3f27617af9d_0_174"/>
          <p:cNvSpPr txBox="1"/>
          <p:nvPr/>
        </p:nvSpPr>
        <p:spPr>
          <a:xfrm>
            <a:off x="3909400" y="3663100"/>
            <a:ext cx="4202400" cy="17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Arial"/>
              <a:buNone/>
            </a:pPr>
            <a:r>
              <a:rPr b="1" i="0" lang="en-US" sz="5400" u="none" cap="none" strike="noStrike">
                <a:solidFill>
                  <a:schemeClr val="lt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Education Moments</a:t>
            </a:r>
            <a:endParaRPr b="0" i="0" sz="1400" u="none" cap="none" strike="noStrike">
              <a:solidFill>
                <a:schemeClr val="l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3" name="Google Shape;123;g3f27617af9d_0_174" title="Copy of INTRO BNI Education (1).mp3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54100" y="239575"/>
            <a:ext cx="457200" cy="457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8"/>
          <p:cNvSpPr txBox="1"/>
          <p:nvPr>
            <p:ph type="title"/>
          </p:nvPr>
        </p:nvSpPr>
        <p:spPr>
          <a:xfrm>
            <a:off x="415650" y="9192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b="1" lang="en-US" sz="4100">
                <a:solidFill>
                  <a:srgbClr val="C0252B"/>
                </a:solidFill>
              </a:rPr>
              <a:t>QUOTE</a:t>
            </a:r>
            <a:r>
              <a:rPr lang="en-US"/>
              <a:t> </a:t>
            </a:r>
            <a:endParaRPr/>
          </a:p>
        </p:txBody>
      </p:sp>
      <p:sp>
        <p:nvSpPr>
          <p:cNvPr id="197" name="Google Shape;197;p8"/>
          <p:cNvSpPr txBox="1"/>
          <p:nvPr/>
        </p:nvSpPr>
        <p:spPr>
          <a:xfrm>
            <a:off x="2412750" y="2509625"/>
            <a:ext cx="7366500" cy="2247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00">
                <a:solidFill>
                  <a:srgbClr val="767676"/>
                </a:solidFill>
              </a:rPr>
              <a:t>“</a:t>
            </a:r>
            <a:r>
              <a:rPr i="1" lang="en-US" sz="3500">
                <a:solidFill>
                  <a:srgbClr val="767676"/>
                </a:solidFill>
              </a:rPr>
              <a:t>The best lead is not as good as the worst referral.</a:t>
            </a:r>
            <a:r>
              <a:rPr lang="en-US" sz="3500">
                <a:solidFill>
                  <a:srgbClr val="767676"/>
                </a:solidFill>
              </a:rPr>
              <a:t>” ​</a:t>
            </a:r>
            <a:endParaRPr sz="3500">
              <a:solidFill>
                <a:srgbClr val="767676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500">
              <a:solidFill>
                <a:srgbClr val="767676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500">
                <a:solidFill>
                  <a:srgbClr val="767676"/>
                </a:solidFill>
              </a:rPr>
              <a:t>– Dr. Ivan Misner​</a:t>
            </a:r>
            <a:endParaRPr sz="3500">
              <a:solidFill>
                <a:srgbClr val="767676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"/>
          <p:cNvSpPr txBox="1"/>
          <p:nvPr/>
        </p:nvSpPr>
        <p:spPr>
          <a:xfrm>
            <a:off x="2072850" y="1929850"/>
            <a:ext cx="8046300" cy="187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500">
                <a:solidFill>
                  <a:srgbClr val="C00000"/>
                </a:solidFill>
              </a:rPr>
              <a:t>Lead vs Referral: </a:t>
            </a:r>
            <a:endParaRPr b="1" sz="2100">
              <a:solidFill>
                <a:srgbClr val="C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5500">
                <a:solidFill>
                  <a:srgbClr val="C00000"/>
                </a:solidFill>
              </a:rPr>
              <a:t>What’s the Difference? </a:t>
            </a:r>
            <a:endParaRPr b="1" sz="550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"/>
          <p:cNvSpPr txBox="1"/>
          <p:nvPr>
            <p:ph type="title"/>
          </p:nvPr>
        </p:nvSpPr>
        <p:spPr>
          <a:xfrm>
            <a:off x="511355" y="1772403"/>
            <a:ext cx="11169300" cy="1056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</a:pPr>
            <a:r>
              <a:rPr b="1" lang="en-US" sz="4900">
                <a:solidFill>
                  <a:srgbClr val="C0252B"/>
                </a:solidFill>
              </a:rPr>
              <a:t>The Power of a Real Referral </a:t>
            </a:r>
            <a:endParaRPr b="1" sz="4900">
              <a:solidFill>
                <a:srgbClr val="C0252B"/>
              </a:solidFill>
            </a:endParaRPr>
          </a:p>
        </p:txBody>
      </p:sp>
      <p:sp>
        <p:nvSpPr>
          <p:cNvPr id="136" name="Google Shape;136;p2"/>
          <p:cNvSpPr txBox="1"/>
          <p:nvPr/>
        </p:nvSpPr>
        <p:spPr>
          <a:xfrm>
            <a:off x="1520875" y="2954050"/>
            <a:ext cx="9250500" cy="1477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500">
              <a:solidFill>
                <a:srgbClr val="767676"/>
              </a:solidFill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500">
                <a:solidFill>
                  <a:srgbClr val="767676"/>
                </a:solidFill>
                <a:latin typeface="Arial"/>
                <a:ea typeface="Arial"/>
                <a:cs typeface="Arial"/>
                <a:sym typeface="Arial"/>
              </a:rPr>
              <a:t>Turning Contact into Connection​</a:t>
            </a:r>
            <a:endParaRPr sz="4500">
              <a:solidFill>
                <a:srgbClr val="767676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4"/>
          <p:cNvSpPr txBox="1"/>
          <p:nvPr>
            <p:ph type="title"/>
          </p:nvPr>
        </p:nvSpPr>
        <p:spPr>
          <a:xfrm>
            <a:off x="838200" y="350047"/>
            <a:ext cx="10515600" cy="970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b="1" lang="en-US">
                <a:solidFill>
                  <a:srgbClr val="C0252B"/>
                </a:solidFill>
              </a:rPr>
              <a:t>The Referral Thermometer </a:t>
            </a:r>
            <a:endParaRPr b="1">
              <a:solidFill>
                <a:srgbClr val="C0252B"/>
              </a:solidFill>
            </a:endParaRPr>
          </a:p>
        </p:txBody>
      </p:sp>
      <p:pic>
        <p:nvPicPr>
          <p:cNvPr id="143" name="Google Shape;143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936488" y="1320249"/>
            <a:ext cx="6319025" cy="4054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f27617af9d_0_55"/>
          <p:cNvSpPr txBox="1"/>
          <p:nvPr/>
        </p:nvSpPr>
        <p:spPr>
          <a:xfrm>
            <a:off x="385850" y="1013375"/>
            <a:ext cx="17130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</a:rPr>
              <a:t>🔵 </a:t>
            </a:r>
            <a:r>
              <a:rPr b="1" lang="en-US" sz="1800">
                <a:solidFill>
                  <a:schemeClr val="dk1"/>
                </a:solidFill>
              </a:rPr>
              <a:t>1 – Cold</a:t>
            </a:r>
            <a:endParaRPr sz="1800"/>
          </a:p>
        </p:txBody>
      </p:sp>
      <p:sp>
        <p:nvSpPr>
          <p:cNvPr id="150" name="Google Shape;150;g3f27617af9d_0_55"/>
          <p:cNvSpPr txBox="1"/>
          <p:nvPr/>
        </p:nvSpPr>
        <p:spPr>
          <a:xfrm>
            <a:off x="2219825" y="854075"/>
            <a:ext cx="6119700" cy="7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</a:rPr>
              <a:t>Contact details only. The person knows you may contact them, but little else has been done.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151" name="Google Shape;151;g3f27617af9d_0_55"/>
          <p:cNvSpPr txBox="1"/>
          <p:nvPr/>
        </p:nvSpPr>
        <p:spPr>
          <a:xfrm>
            <a:off x="8469025" y="830950"/>
            <a:ext cx="3376200" cy="7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100">
                <a:solidFill>
                  <a:schemeClr val="dk1"/>
                </a:solidFill>
              </a:rPr>
              <a:t>"</a:t>
            </a:r>
            <a:r>
              <a:rPr lang="en-US" sz="1800">
                <a:solidFill>
                  <a:schemeClr val="dk1"/>
                </a:solidFill>
              </a:rPr>
              <a:t>Here's John's number. I told him you might call."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152" name="Google Shape;152;g3f27617af9d_0_55"/>
          <p:cNvSpPr txBox="1"/>
          <p:nvPr/>
        </p:nvSpPr>
        <p:spPr>
          <a:xfrm>
            <a:off x="309175" y="1988000"/>
            <a:ext cx="16545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</a:rPr>
              <a:t>🟢 </a:t>
            </a:r>
            <a:r>
              <a:rPr b="1" lang="en-US" sz="1800">
                <a:solidFill>
                  <a:schemeClr val="dk1"/>
                </a:solidFill>
              </a:rPr>
              <a:t>2 – Warm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153" name="Google Shape;153;g3f27617af9d_0_55"/>
          <p:cNvSpPr txBox="1"/>
          <p:nvPr/>
        </p:nvSpPr>
        <p:spPr>
          <a:xfrm>
            <a:off x="2147650" y="1919925"/>
            <a:ext cx="6192000" cy="7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</a:rPr>
              <a:t>The prospect has also been given your website, brochure or some information about you.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154" name="Google Shape;154;g3f27617af9d_0_55"/>
          <p:cNvSpPr txBox="1"/>
          <p:nvPr/>
        </p:nvSpPr>
        <p:spPr>
          <a:xfrm>
            <a:off x="8657125" y="1828700"/>
            <a:ext cx="3505500" cy="74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chemeClr val="dk1"/>
                </a:solidFill>
              </a:rPr>
              <a:t>"I've emailed John your website and told him what you do."</a:t>
            </a:r>
            <a:endParaRPr sz="1700"/>
          </a:p>
        </p:txBody>
      </p:sp>
      <p:sp>
        <p:nvSpPr>
          <p:cNvPr id="155" name="Google Shape;155;g3f27617af9d_0_55"/>
          <p:cNvSpPr txBox="1"/>
          <p:nvPr/>
        </p:nvSpPr>
        <p:spPr>
          <a:xfrm>
            <a:off x="325875" y="2809900"/>
            <a:ext cx="16545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</a:rPr>
              <a:t>🟡 </a:t>
            </a:r>
            <a:r>
              <a:rPr b="1" lang="en-US" sz="1800">
                <a:solidFill>
                  <a:schemeClr val="dk1"/>
                </a:solidFill>
              </a:rPr>
              <a:t>3 – Good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156" name="Google Shape;156;g3f27617af9d_0_55"/>
          <p:cNvSpPr txBox="1"/>
          <p:nvPr/>
        </p:nvSpPr>
        <p:spPr>
          <a:xfrm>
            <a:off x="2147650" y="2656800"/>
            <a:ext cx="6192000" cy="7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</a:rPr>
              <a:t>The referrer has personally recommended you and explained why they trust you.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157" name="Google Shape;157;g3f27617af9d_0_55"/>
          <p:cNvSpPr txBox="1"/>
          <p:nvPr/>
        </p:nvSpPr>
        <p:spPr>
          <a:xfrm>
            <a:off x="8432875" y="2672725"/>
            <a:ext cx="3954000" cy="76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</a:rPr>
              <a:t>I</a:t>
            </a:r>
            <a:r>
              <a:rPr lang="en-US" sz="1700">
                <a:solidFill>
                  <a:schemeClr val="dk1"/>
                </a:solidFill>
              </a:rPr>
              <a:t> told John how u helped my business &amp; why he should speak with you."</a:t>
            </a:r>
            <a:endParaRPr sz="1700"/>
          </a:p>
        </p:txBody>
      </p:sp>
      <p:sp>
        <p:nvSpPr>
          <p:cNvPr id="158" name="Google Shape;158;g3f27617af9d_0_55"/>
          <p:cNvSpPr txBox="1"/>
          <p:nvPr/>
        </p:nvSpPr>
        <p:spPr>
          <a:xfrm>
            <a:off x="247875" y="3794013"/>
            <a:ext cx="18105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</a:rPr>
              <a:t>🟠 </a:t>
            </a:r>
            <a:r>
              <a:rPr b="1" lang="en-US" sz="1800">
                <a:solidFill>
                  <a:schemeClr val="dk1"/>
                </a:solidFill>
              </a:rPr>
              <a:t>4 – V Warm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159" name="Google Shape;159;g3f27617af9d_0_55"/>
          <p:cNvSpPr txBox="1"/>
          <p:nvPr/>
        </p:nvSpPr>
        <p:spPr>
          <a:xfrm>
            <a:off x="2147600" y="3634725"/>
            <a:ext cx="6192000" cy="7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</a:rPr>
              <a:t>The referrer has arranged a phone call, Zoom or meeting between you and the prospect.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160" name="Google Shape;160;g3f27617af9d_0_55"/>
          <p:cNvSpPr txBox="1"/>
          <p:nvPr/>
        </p:nvSpPr>
        <p:spPr>
          <a:xfrm>
            <a:off x="8657125" y="3644175"/>
            <a:ext cx="3000000" cy="78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</a:rPr>
              <a:t>"I've organised a call for both of you next Tuesday."</a:t>
            </a:r>
            <a:endParaRPr sz="1800"/>
          </a:p>
        </p:txBody>
      </p:sp>
      <p:sp>
        <p:nvSpPr>
          <p:cNvPr id="161" name="Google Shape;161;g3f27617af9d_0_55"/>
          <p:cNvSpPr txBox="1"/>
          <p:nvPr/>
        </p:nvSpPr>
        <p:spPr>
          <a:xfrm>
            <a:off x="434475" y="4778125"/>
            <a:ext cx="14373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</a:rPr>
              <a:t>🔴 </a:t>
            </a:r>
            <a:r>
              <a:rPr b="1" lang="en-US" sz="1800">
                <a:solidFill>
                  <a:schemeClr val="dk1"/>
                </a:solidFill>
              </a:rPr>
              <a:t>5 – Hot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162" name="Google Shape;162;g3f27617af9d_0_55"/>
          <p:cNvSpPr txBox="1"/>
          <p:nvPr/>
        </p:nvSpPr>
        <p:spPr>
          <a:xfrm>
            <a:off x="2147600" y="4459525"/>
            <a:ext cx="6233700" cy="109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>
                <a:solidFill>
                  <a:schemeClr val="dk1"/>
                </a:solidFill>
              </a:rPr>
              <a:t>The referrer personally introduces you &amp; often attends the meeting or makes a live introduction. The prospect already understands the value you provide and wants to meet.</a:t>
            </a:r>
            <a:endParaRPr sz="1800">
              <a:solidFill>
                <a:schemeClr val="dk1"/>
              </a:solidFill>
            </a:endParaRPr>
          </a:p>
        </p:txBody>
      </p:sp>
      <p:sp>
        <p:nvSpPr>
          <p:cNvPr id="163" name="Google Shape;163;g3f27617af9d_0_55"/>
          <p:cNvSpPr txBox="1"/>
          <p:nvPr/>
        </p:nvSpPr>
        <p:spPr>
          <a:xfrm>
            <a:off x="8657125" y="4630925"/>
            <a:ext cx="3376200" cy="74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700">
                <a:solidFill>
                  <a:schemeClr val="dk1"/>
                </a:solidFill>
              </a:rPr>
              <a:t>Let's all catch up together—I think Rob is exactly who u need."</a:t>
            </a:r>
            <a:endParaRPr sz="1700"/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3ef70be35f9_2_1"/>
          <p:cNvSpPr txBox="1"/>
          <p:nvPr>
            <p:ph idx="1" type="body"/>
          </p:nvPr>
        </p:nvSpPr>
        <p:spPr>
          <a:xfrm>
            <a:off x="873100" y="1396200"/>
            <a:ext cx="10361700" cy="15387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-US" sz="4000">
                <a:solidFill>
                  <a:srgbClr val="C00000"/>
                </a:solidFill>
              </a:rPr>
              <a:t>The amount of work the referrer has done p</a:t>
            </a:r>
            <a:r>
              <a:rPr b="1" lang="en-US" sz="4000">
                <a:solidFill>
                  <a:srgbClr val="C00000"/>
                </a:solidFill>
              </a:rPr>
              <a:t>ositions’ you for success</a:t>
            </a:r>
            <a:r>
              <a:rPr lang="en-US" sz="4000">
                <a:solidFill>
                  <a:srgbClr val="C00000"/>
                </a:solidFill>
              </a:rPr>
              <a:t>. </a:t>
            </a:r>
            <a:endParaRPr sz="4000">
              <a:solidFill>
                <a:srgbClr val="C00000"/>
              </a:solidFill>
            </a:endParaRPr>
          </a:p>
        </p:txBody>
      </p:sp>
      <p:sp>
        <p:nvSpPr>
          <p:cNvPr id="170" name="Google Shape;170;g3ef70be35f9_2_1"/>
          <p:cNvSpPr txBox="1"/>
          <p:nvPr/>
        </p:nvSpPr>
        <p:spPr>
          <a:xfrm>
            <a:off x="1894000" y="3063675"/>
            <a:ext cx="8319900" cy="153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solidFill>
                  <a:srgbClr val="666666"/>
                </a:solidFill>
              </a:rPr>
              <a:t>I</a:t>
            </a:r>
            <a:r>
              <a:rPr lang="en-US" sz="3000">
                <a:solidFill>
                  <a:srgbClr val="666666"/>
                </a:solidFill>
              </a:rPr>
              <a:t>t's not simply how likely the sale is to close. </a:t>
            </a:r>
            <a:endParaRPr sz="3000">
              <a:solidFill>
                <a:srgbClr val="666666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solidFill>
                  <a:srgbClr val="666666"/>
                </a:solidFill>
              </a:rPr>
              <a:t>The more effort the referrer has invested, the "hotter" the referral.</a:t>
            </a:r>
            <a:endParaRPr sz="3000">
              <a:solidFill>
                <a:srgbClr val="666666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5"/>
          <p:cNvSpPr txBox="1"/>
          <p:nvPr>
            <p:ph type="title"/>
          </p:nvPr>
        </p:nvSpPr>
        <p:spPr>
          <a:xfrm>
            <a:off x="1672500" y="2407050"/>
            <a:ext cx="8847000" cy="204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b="1" lang="en-US" sz="6000">
                <a:solidFill>
                  <a:srgbClr val="C0252B"/>
                </a:solidFill>
              </a:rPr>
              <a:t>THE REFERRAL STARTS WITH YOU</a:t>
            </a:r>
            <a:endParaRPr b="1" sz="6000">
              <a:solidFill>
                <a:srgbClr val="C0252B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3f27617af9d_0_101"/>
          <p:cNvSpPr txBox="1"/>
          <p:nvPr>
            <p:ph type="title"/>
          </p:nvPr>
        </p:nvSpPr>
        <p:spPr>
          <a:xfrm>
            <a:off x="838200" y="1637850"/>
            <a:ext cx="10515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</a:pPr>
            <a:r>
              <a:rPr b="1" lang="en-US" sz="5000">
                <a:solidFill>
                  <a:srgbClr val="C0252B"/>
                </a:solidFill>
              </a:rPr>
              <a:t>THE TAKEAWAY </a:t>
            </a:r>
            <a:endParaRPr b="1" sz="5000">
              <a:solidFill>
                <a:srgbClr val="C0252B"/>
              </a:solidFill>
            </a:endParaRPr>
          </a:p>
        </p:txBody>
      </p:sp>
      <p:sp>
        <p:nvSpPr>
          <p:cNvPr id="183" name="Google Shape;183;g3f27617af9d_0_101"/>
          <p:cNvSpPr txBox="1"/>
          <p:nvPr/>
        </p:nvSpPr>
        <p:spPr>
          <a:xfrm>
            <a:off x="1897950" y="2963550"/>
            <a:ext cx="8396100" cy="135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100">
                <a:solidFill>
                  <a:srgbClr val="767676"/>
                </a:solidFill>
              </a:rPr>
              <a:t>Want stronger referrals? </a:t>
            </a:r>
            <a:endParaRPr sz="4100">
              <a:solidFill>
                <a:srgbClr val="767676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100">
                <a:solidFill>
                  <a:srgbClr val="767676"/>
                </a:solidFill>
              </a:rPr>
              <a:t>Become a stronger communicator.</a:t>
            </a:r>
            <a:endParaRPr sz="4100">
              <a:solidFill>
                <a:srgbClr val="767676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7"/>
          <p:cNvSpPr txBox="1"/>
          <p:nvPr/>
        </p:nvSpPr>
        <p:spPr>
          <a:xfrm>
            <a:off x="2799525" y="683325"/>
            <a:ext cx="7773000" cy="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400"/>
              </a:spcBef>
              <a:spcAft>
                <a:spcPts val="400"/>
              </a:spcAft>
              <a:buNone/>
            </a:pPr>
            <a:r>
              <a:rPr lang="en-US" sz="3600">
                <a:solidFill>
                  <a:schemeClr val="dk2"/>
                </a:solidFill>
              </a:rPr>
              <a:t>A simple way to remember</a:t>
            </a:r>
            <a:endParaRPr sz="3600">
              <a:solidFill>
                <a:schemeClr val="dk2"/>
              </a:solidFill>
            </a:endParaRPr>
          </a:p>
        </p:txBody>
      </p:sp>
      <p:sp>
        <p:nvSpPr>
          <p:cNvPr id="190" name="Google Shape;190;p7"/>
          <p:cNvSpPr txBox="1"/>
          <p:nvPr/>
        </p:nvSpPr>
        <p:spPr>
          <a:xfrm>
            <a:off x="568350" y="1509300"/>
            <a:ext cx="11149800" cy="4151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solidFill>
                  <a:srgbClr val="767676"/>
                </a:solidFill>
              </a:rPr>
              <a:t>🔵 </a:t>
            </a:r>
            <a:r>
              <a:rPr lang="en-US" sz="3000">
                <a:solidFill>
                  <a:srgbClr val="767676"/>
                </a:solidFill>
              </a:rPr>
              <a:t>1 = Contact</a:t>
            </a:r>
            <a:endParaRPr sz="3000">
              <a:solidFill>
                <a:srgbClr val="76767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rgbClr val="76767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solidFill>
                  <a:srgbClr val="767676"/>
                </a:solidFill>
              </a:rPr>
              <a:t>🟢 </a:t>
            </a:r>
            <a:r>
              <a:rPr lang="en-US" sz="3000">
                <a:solidFill>
                  <a:srgbClr val="767676"/>
                </a:solidFill>
              </a:rPr>
              <a:t>2 = Contact + Information</a:t>
            </a:r>
            <a:endParaRPr sz="3000">
              <a:solidFill>
                <a:srgbClr val="76767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rgbClr val="76767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solidFill>
                  <a:srgbClr val="767676"/>
                </a:solidFill>
              </a:rPr>
              <a:t>🟡 </a:t>
            </a:r>
            <a:r>
              <a:rPr lang="en-US" sz="3000">
                <a:solidFill>
                  <a:srgbClr val="767676"/>
                </a:solidFill>
              </a:rPr>
              <a:t>3 = Contact + Recommendation</a:t>
            </a:r>
            <a:endParaRPr sz="3000">
              <a:solidFill>
                <a:srgbClr val="76767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rgbClr val="76767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solidFill>
                  <a:srgbClr val="767676"/>
                </a:solidFill>
              </a:rPr>
              <a:t>🟠 </a:t>
            </a:r>
            <a:r>
              <a:rPr lang="en-US" sz="3000">
                <a:solidFill>
                  <a:srgbClr val="767676"/>
                </a:solidFill>
              </a:rPr>
              <a:t>4 = Contact + Introduction</a:t>
            </a:r>
            <a:endParaRPr sz="3000">
              <a:solidFill>
                <a:srgbClr val="76767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0">
              <a:solidFill>
                <a:srgbClr val="767676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000">
                <a:solidFill>
                  <a:srgbClr val="767676"/>
                </a:solidFill>
              </a:rPr>
              <a:t>🔴 </a:t>
            </a:r>
            <a:r>
              <a:rPr lang="en-US" sz="3000">
                <a:solidFill>
                  <a:srgbClr val="767676"/>
                </a:solidFill>
              </a:rPr>
              <a:t>5 = Contact + Personal Endorsement + Facilitated Meeting</a:t>
            </a:r>
            <a:endParaRPr sz="3000">
              <a:solidFill>
                <a:srgbClr val="767676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Design">
  <a:themeElements>
    <a:clrScheme name="BNI Colors">
      <a:dk1>
        <a:srgbClr val="000000"/>
      </a:dk1>
      <a:lt1>
        <a:srgbClr val="FFFFFF"/>
      </a:lt1>
      <a:dk2>
        <a:srgbClr val="CF2030"/>
      </a:dk2>
      <a:lt2>
        <a:srgbClr val="64666A"/>
      </a:lt2>
      <a:accent1>
        <a:srgbClr val="C8C8C8"/>
      </a:accent1>
      <a:accent2>
        <a:srgbClr val="F3F3F3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2024-11-21T19:54:09Z</dcterms:created>
  <dc:creator>Bethany Rippy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0x010100E8C753B3DAB52E41B7BB14E4967C9FED</vt:lpwstr>
  </property>
  <property fmtid="{D5CDD505-2E9C-101B-9397-08002B2CF9AE}" pid="3" name="MediaServiceImageTags">
    <vt:lpwstr/>
  </property>
</Properties>
</file>