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1xHyODEc8dxN5g+NxAXJ3IzLa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f27617af9d_0_174:notes"/>
          <p:cNvSpPr txBox="1"/>
          <p:nvPr>
            <p:ph idx="1" type="body"/>
          </p:nvPr>
        </p:nvSpPr>
        <p:spPr>
          <a:xfrm>
            <a:off x="686113" y="4400688"/>
            <a:ext cx="54858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150" lIns="90325" spcFirstLastPara="1" rIns="90325" wrap="square" tIns="45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3f27617af9d_0_174:notes"/>
          <p:cNvSpPr/>
          <p:nvPr>
            <p:ph idx="2" type="sldImg"/>
          </p:nvPr>
        </p:nvSpPr>
        <p:spPr>
          <a:xfrm>
            <a:off x="695512" y="1142608"/>
            <a:ext cx="5466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5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f0826500a0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f0826500a0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1" name="Google Shape;191;g3f0826500a0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820738" y="476250"/>
            <a:ext cx="5762625" cy="3241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820738" y="3717925"/>
            <a:ext cx="5851492" cy="540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f0826500a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f0826500a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6" name="Google Shape;146;g3f0826500a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0826500a0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3f0826500a0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5" name="Google Shape;155;g3f0826500a0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f0826500a0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f0826500a0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5" name="Google Shape;165;g3f0826500a0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f0826500a0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f0826500a0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5" name="Google Shape;175;g3f0826500a0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f0826500a0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f0826500a0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5" name="Google Shape;185;g3f0826500a0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">
  <p:cSld name="Cover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3f27617af9d_0_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01875" y="1867425"/>
            <a:ext cx="3988249" cy="15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g3f27617af9d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3f27617af9d_0_184"/>
          <p:cNvSpPr txBox="1"/>
          <p:nvPr>
            <p:ph idx="1" type="subTitle"/>
          </p:nvPr>
        </p:nvSpPr>
        <p:spPr>
          <a:xfrm>
            <a:off x="0" y="3602038"/>
            <a:ext cx="12192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sz="3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g3f27617af9d_0_184"/>
          <p:cNvSpPr/>
          <p:nvPr/>
        </p:nvSpPr>
        <p:spPr>
          <a:xfrm>
            <a:off x="99400" y="5987144"/>
            <a:ext cx="1093200" cy="771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f27617af9d_0_217"/>
          <p:cNvSpPr txBox="1"/>
          <p:nvPr>
            <p:ph type="title"/>
          </p:nvPr>
        </p:nvSpPr>
        <p:spPr>
          <a:xfrm>
            <a:off x="511419" y="0"/>
            <a:ext cx="111693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f27617af9d_0_219"/>
          <p:cNvSpPr txBox="1"/>
          <p:nvPr>
            <p:ph type="title"/>
          </p:nvPr>
        </p:nvSpPr>
        <p:spPr>
          <a:xfrm>
            <a:off x="531936" y="457200"/>
            <a:ext cx="4240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3f27617af9d_0_219"/>
          <p:cNvSpPr txBox="1"/>
          <p:nvPr>
            <p:ph idx="1" type="body"/>
          </p:nvPr>
        </p:nvSpPr>
        <p:spPr>
          <a:xfrm>
            <a:off x="5183188" y="457201"/>
            <a:ext cx="6477000" cy="54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2" name="Google Shape;52;g3f27617af9d_0_219"/>
          <p:cNvSpPr txBox="1"/>
          <p:nvPr>
            <p:ph idx="2" type="body"/>
          </p:nvPr>
        </p:nvSpPr>
        <p:spPr>
          <a:xfrm>
            <a:off x="531936" y="2057400"/>
            <a:ext cx="42402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f27617af9d_0_223"/>
          <p:cNvSpPr txBox="1"/>
          <p:nvPr>
            <p:ph type="title"/>
          </p:nvPr>
        </p:nvSpPr>
        <p:spPr>
          <a:xfrm>
            <a:off x="567104" y="457200"/>
            <a:ext cx="420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3f27617af9d_0_223"/>
          <p:cNvSpPr/>
          <p:nvPr>
            <p:ph idx="2" type="pic"/>
          </p:nvPr>
        </p:nvSpPr>
        <p:spPr>
          <a:xfrm>
            <a:off x="5183187" y="457201"/>
            <a:ext cx="6492900" cy="54039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g3f27617af9d_0_223"/>
          <p:cNvSpPr txBox="1"/>
          <p:nvPr>
            <p:ph idx="1" type="body"/>
          </p:nvPr>
        </p:nvSpPr>
        <p:spPr>
          <a:xfrm>
            <a:off x="567104" y="2057400"/>
            <a:ext cx="42048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roved BNI Colors">
  <p:cSld name="Approved BNI Color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3f27617af9d_0_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3022" y="180295"/>
            <a:ext cx="8040219" cy="58989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3f27617af9d_0_227"/>
          <p:cNvSpPr txBox="1"/>
          <p:nvPr/>
        </p:nvSpPr>
        <p:spPr>
          <a:xfrm>
            <a:off x="9608423" y="1335348"/>
            <a:ext cx="108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3f27617af9d_0_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8509" y="2179337"/>
            <a:ext cx="1022176" cy="3737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3f27617af9d_0_227"/>
          <p:cNvPicPr preferRelativeResize="0"/>
          <p:nvPr/>
        </p:nvPicPr>
        <p:blipFill rotWithShape="1">
          <a:blip r:embed="rId4">
            <a:alphaModFix/>
          </a:blip>
          <a:srcRect b="37972" l="34828" r="34946" t="35300"/>
          <a:stretch/>
        </p:blipFill>
        <p:spPr>
          <a:xfrm>
            <a:off x="9309718" y="2787508"/>
            <a:ext cx="1679758" cy="2735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f27617af9d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27617af9d_0_45"/>
          <p:cNvSpPr txBox="1"/>
          <p:nvPr>
            <p:ph type="title"/>
          </p:nvPr>
        </p:nvSpPr>
        <p:spPr>
          <a:xfrm>
            <a:off x="565417" y="6449"/>
            <a:ext cx="111693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1" name="Google Shape;71;g3f27617af9d_0_45"/>
          <p:cNvSpPr txBox="1"/>
          <p:nvPr>
            <p:ph idx="1" type="body"/>
          </p:nvPr>
        </p:nvSpPr>
        <p:spPr>
          <a:xfrm>
            <a:off x="564928" y="1062625"/>
            <a:ext cx="11169600" cy="4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27617af9d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4" name="Google Shape;74;g3f27617af9d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f27617af9d_0_4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7" name="Google Shape;77;g3f27617af9d_0_4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g3f27617af9d_0_4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g3f27617af9d_0_4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3f27617af9d_0_4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3f27617af9d_0_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f27617af9d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84" name="Google Shape;84;g3f27617af9d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5" name="Google Shape;85;g3f27617af9d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f27617af9d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8" name="Google Shape;88;g3f27617af9d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f27617af9d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1" name="Google Shape;91;g3f27617af9d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2" name="Google Shape;92;g3f27617af9d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f27617af9d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5" name="Google Shape;95;g3f27617af9d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6" name="Google Shape;96;g3f27617af9d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7" name="Google Shape;97;g3f27617af9d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f27617af9d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0" name="Google Shape;100;g3f27617af9d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1" name="Google Shape;101;g3f27617af9d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f27617af9d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04" name="Google Shape;104;g3f27617af9d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f27617af9d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f27617af9d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8" name="Google Shape;108;g3f27617af9d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g3f27617af9d_0_3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0" name="Google Shape;110;g3f27617af9d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f27617af9d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13" name="Google Shape;113;g3f27617af9d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f27617af9d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g3f27617af9d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7" name="Google Shape;117;g3f27617af9d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f27617af9d_0_190"/>
          <p:cNvSpPr txBox="1"/>
          <p:nvPr>
            <p:ph type="title"/>
          </p:nvPr>
        </p:nvSpPr>
        <p:spPr>
          <a:xfrm>
            <a:off x="565417" y="6449"/>
            <a:ext cx="111693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3f27617af9d_0_190"/>
          <p:cNvSpPr txBox="1"/>
          <p:nvPr>
            <p:ph idx="1" type="body"/>
          </p:nvPr>
        </p:nvSpPr>
        <p:spPr>
          <a:xfrm>
            <a:off x="564928" y="1062625"/>
            <a:ext cx="11169600" cy="4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f27617af9d_0_193"/>
          <p:cNvSpPr txBox="1"/>
          <p:nvPr>
            <p:ph idx="1" type="body"/>
          </p:nvPr>
        </p:nvSpPr>
        <p:spPr>
          <a:xfrm>
            <a:off x="650947" y="1894865"/>
            <a:ext cx="46332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" name="Google Shape;25;g3f27617af9d_0_193"/>
          <p:cNvSpPr txBox="1"/>
          <p:nvPr>
            <p:ph idx="2" type="body"/>
          </p:nvPr>
        </p:nvSpPr>
        <p:spPr>
          <a:xfrm>
            <a:off x="633849" y="536713"/>
            <a:ext cx="4650300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b="1" sz="3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g3f27617af9d_0_193"/>
          <p:cNvSpPr/>
          <p:nvPr/>
        </p:nvSpPr>
        <p:spPr>
          <a:xfrm rot="5400000">
            <a:off x="5888798" y="656994"/>
            <a:ext cx="2124900" cy="2124900"/>
          </a:xfrm>
          <a:prstGeom prst="rtTriangle">
            <a:avLst/>
          </a:prstGeom>
          <a:solidFill>
            <a:srgbClr val="CF2030"/>
          </a:solidFill>
          <a:ln cap="flat" cmpd="sng" w="9525">
            <a:solidFill>
              <a:schemeClr val="accent2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3f27617af9d_0_193"/>
          <p:cNvSpPr/>
          <p:nvPr>
            <p:ph idx="3" type="pic"/>
          </p:nvPr>
        </p:nvSpPr>
        <p:spPr>
          <a:xfrm>
            <a:off x="6335910" y="1036061"/>
            <a:ext cx="5033400" cy="47133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f27617af9d_0_198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g3f27617af9d_0_198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3f27617af9d_0_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11182" y="2079171"/>
            <a:ext cx="9180817" cy="480770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3f27617af9d_0_201"/>
          <p:cNvSpPr txBox="1"/>
          <p:nvPr>
            <p:ph type="ctrTitle"/>
          </p:nvPr>
        </p:nvSpPr>
        <p:spPr>
          <a:xfrm>
            <a:off x="1524000" y="13509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f27617af9d_0_204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3f27617af9d_0_204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f27617af9d_0_207"/>
          <p:cNvSpPr txBox="1"/>
          <p:nvPr>
            <p:ph idx="1" type="body"/>
          </p:nvPr>
        </p:nvSpPr>
        <p:spPr>
          <a:xfrm>
            <a:off x="587619" y="1058579"/>
            <a:ext cx="5490900" cy="4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3f27617af9d_0_207"/>
          <p:cNvSpPr txBox="1"/>
          <p:nvPr>
            <p:ph idx="2" type="body"/>
          </p:nvPr>
        </p:nvSpPr>
        <p:spPr>
          <a:xfrm>
            <a:off x="6230816" y="1058579"/>
            <a:ext cx="552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g3f27617af9d_0_207"/>
          <p:cNvSpPr txBox="1"/>
          <p:nvPr>
            <p:ph type="title"/>
          </p:nvPr>
        </p:nvSpPr>
        <p:spPr>
          <a:xfrm>
            <a:off x="587619" y="2403"/>
            <a:ext cx="111693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f27617af9d_0_211"/>
          <p:cNvSpPr txBox="1"/>
          <p:nvPr>
            <p:ph idx="1" type="body"/>
          </p:nvPr>
        </p:nvSpPr>
        <p:spPr>
          <a:xfrm>
            <a:off x="530999" y="1075713"/>
            <a:ext cx="5468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g3f27617af9d_0_211"/>
          <p:cNvSpPr txBox="1"/>
          <p:nvPr>
            <p:ph idx="2" type="body"/>
          </p:nvPr>
        </p:nvSpPr>
        <p:spPr>
          <a:xfrm>
            <a:off x="529004" y="1922143"/>
            <a:ext cx="54687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g3f27617af9d_0_211"/>
          <p:cNvSpPr txBox="1"/>
          <p:nvPr>
            <p:ph idx="3" type="body"/>
          </p:nvPr>
        </p:nvSpPr>
        <p:spPr>
          <a:xfrm>
            <a:off x="6172200" y="1098231"/>
            <a:ext cx="55260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g3f27617af9d_0_211"/>
          <p:cNvSpPr txBox="1"/>
          <p:nvPr>
            <p:ph idx="4" type="body"/>
          </p:nvPr>
        </p:nvSpPr>
        <p:spPr>
          <a:xfrm>
            <a:off x="6172200" y="1922143"/>
            <a:ext cx="55260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g3f27617af9d_0_211"/>
          <p:cNvSpPr txBox="1"/>
          <p:nvPr>
            <p:ph type="title"/>
          </p:nvPr>
        </p:nvSpPr>
        <p:spPr>
          <a:xfrm>
            <a:off x="529004" y="0"/>
            <a:ext cx="111693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3f27617af9d_0_17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68097" y="5813346"/>
            <a:ext cx="2033473" cy="10648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3f27617af9d_0_179"/>
          <p:cNvSpPr txBox="1"/>
          <p:nvPr>
            <p:ph type="title"/>
          </p:nvPr>
        </p:nvSpPr>
        <p:spPr>
          <a:xfrm>
            <a:off x="597785" y="0"/>
            <a:ext cx="111693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f27617af9d_0_179"/>
          <p:cNvSpPr txBox="1"/>
          <p:nvPr>
            <p:ph idx="1" type="body"/>
          </p:nvPr>
        </p:nvSpPr>
        <p:spPr>
          <a:xfrm>
            <a:off x="565417" y="1062790"/>
            <a:ext cx="11169300" cy="45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Google Shape;13;g3f27617af9d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4825" y="5922975"/>
            <a:ext cx="845600" cy="845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f27617af9d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3f27617af9d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3f27617af9d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g3f27617af9d_0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8275" y="5791825"/>
            <a:ext cx="2688350" cy="8961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Uh47GPd9UZUb1-d5VdGMizyW7mP7Ujq-/view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f27617af9d_0_174"/>
          <p:cNvSpPr txBox="1"/>
          <p:nvPr/>
        </p:nvSpPr>
        <p:spPr>
          <a:xfrm>
            <a:off x="3909400" y="3663100"/>
            <a:ext cx="4202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Moments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g3f27617af9d_0_174" title="Copy of INTRO BNI Education (1).m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100" y="2395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f0826500a0_0_46"/>
          <p:cNvSpPr txBox="1"/>
          <p:nvPr/>
        </p:nvSpPr>
        <p:spPr>
          <a:xfrm>
            <a:off x="1725000" y="1656875"/>
            <a:ext cx="8742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2"/>
                </a:solidFill>
              </a:rPr>
              <a:t>Next week, whose opportunity               will be sitting here?</a:t>
            </a:r>
            <a:endParaRPr sz="4300">
              <a:solidFill>
                <a:schemeClr val="dk2"/>
              </a:solidFill>
            </a:endParaRPr>
          </a:p>
        </p:txBody>
      </p:sp>
      <p:sp>
        <p:nvSpPr>
          <p:cNvPr id="194" name="Google Shape;194;g3f0826500a0_0_46"/>
          <p:cNvSpPr txBox="1"/>
          <p:nvPr/>
        </p:nvSpPr>
        <p:spPr>
          <a:xfrm>
            <a:off x="1725000" y="3240375"/>
            <a:ext cx="8742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C0252B"/>
                </a:solidFill>
              </a:rPr>
              <a:t>Do they deserve this network?</a:t>
            </a:r>
            <a:endParaRPr b="1" sz="4300">
              <a:solidFill>
                <a:srgbClr val="C0252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/>
          <p:nvPr/>
        </p:nvSpPr>
        <p:spPr>
          <a:xfrm>
            <a:off x="2072850" y="1929850"/>
            <a:ext cx="80463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 cap="none" strike="noStrike">
                <a:solidFill>
                  <a:srgbClr val="C00000"/>
                </a:solidFill>
              </a:rPr>
              <a:t> </a:t>
            </a:r>
            <a:r>
              <a:rPr b="1" i="0" lang="en-US" sz="9600" u="none" cap="none" strike="noStrike">
                <a:solidFill>
                  <a:srgbClr val="FF0000"/>
                </a:solidFill>
              </a:rPr>
              <a:t>Why Invite Vi</a:t>
            </a:r>
            <a:r>
              <a:rPr b="1" lang="en-US" sz="9600">
                <a:solidFill>
                  <a:srgbClr val="FF0000"/>
                </a:solidFill>
              </a:rPr>
              <a:t>sitors</a:t>
            </a:r>
            <a:r>
              <a:rPr b="1" i="0" lang="en-US" sz="9600" u="none" cap="none" strike="noStrike">
                <a:solidFill>
                  <a:srgbClr val="FF0000"/>
                </a:solidFill>
              </a:rPr>
              <a:t>?</a:t>
            </a:r>
            <a:endParaRPr b="1" i="0" sz="9600" u="none" cap="none" strike="noStrike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>
            <p:ph type="title"/>
          </p:nvPr>
        </p:nvSpPr>
        <p:spPr>
          <a:xfrm>
            <a:off x="511355" y="1947253"/>
            <a:ext cx="111693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633"/>
              <a:buFont typeface="Arial"/>
              <a:buNone/>
            </a:pPr>
            <a:r>
              <a:rPr b="1" lang="en-US" sz="4900">
                <a:solidFill>
                  <a:srgbClr val="C0252B"/>
                </a:solidFill>
              </a:rPr>
              <a:t>The Most Expensive Chair in the Room</a:t>
            </a:r>
            <a:endParaRPr b="1" sz="4900">
              <a:solidFill>
                <a:srgbClr val="C0252B"/>
              </a:solidFill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1945350" y="3113550"/>
            <a:ext cx="8301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3500">
                <a:solidFill>
                  <a:srgbClr val="767676"/>
                </a:solidFill>
              </a:rPr>
              <a:t>"Because of who isn't sitting in it."</a:t>
            </a:r>
            <a:endParaRPr sz="3500">
              <a:solidFill>
                <a:srgbClr val="76767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 title="ChatGPT Image Jul 3, 2026, 10_20_38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600" y="-3675"/>
            <a:ext cx="12355223" cy="69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f0826500a0_0_0"/>
          <p:cNvSpPr txBox="1"/>
          <p:nvPr/>
        </p:nvSpPr>
        <p:spPr>
          <a:xfrm>
            <a:off x="1187375" y="808975"/>
            <a:ext cx="76461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767676"/>
                </a:solidFill>
              </a:rPr>
              <a:t>That person could have been...</a:t>
            </a:r>
            <a:endParaRPr sz="3000">
              <a:solidFill>
                <a:srgbClr val="767676"/>
              </a:solidFill>
            </a:endParaRPr>
          </a:p>
        </p:txBody>
      </p:sp>
      <p:sp>
        <p:nvSpPr>
          <p:cNvPr id="149" name="Google Shape;149;g3f0826500a0_0_0"/>
          <p:cNvSpPr txBox="1"/>
          <p:nvPr/>
        </p:nvSpPr>
        <p:spPr>
          <a:xfrm>
            <a:off x="1631000" y="1461475"/>
            <a:ext cx="7646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2000"/>
              <a:buChar char="●"/>
            </a:pPr>
            <a:r>
              <a:rPr lang="en-US" sz="2000">
                <a:solidFill>
                  <a:srgbClr val="767676"/>
                </a:solidFill>
              </a:rPr>
              <a:t>My next client.</a:t>
            </a:r>
            <a:endParaRPr sz="2000">
              <a:solidFill>
                <a:srgbClr val="767676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2000"/>
              <a:buChar char="●"/>
            </a:pPr>
            <a:r>
              <a:rPr lang="en-US" sz="2000">
                <a:solidFill>
                  <a:srgbClr val="767676"/>
                </a:solidFill>
              </a:rPr>
              <a:t>Your next referral partner.         </a:t>
            </a:r>
            <a:endParaRPr sz="2000">
              <a:solidFill>
                <a:srgbClr val="767676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2000"/>
              <a:buChar char="●"/>
            </a:pPr>
            <a:r>
              <a:rPr lang="en-US" sz="2000">
                <a:solidFill>
                  <a:srgbClr val="767676"/>
                </a:solidFill>
              </a:rPr>
              <a:t>Next strategic ally</a:t>
            </a:r>
            <a:endParaRPr sz="2000">
              <a:solidFill>
                <a:srgbClr val="767676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2000"/>
              <a:buChar char="●"/>
            </a:pPr>
            <a:r>
              <a:rPr lang="en-US" sz="2000">
                <a:solidFill>
                  <a:srgbClr val="767676"/>
                </a:solidFill>
              </a:rPr>
              <a:t>Our next member.</a:t>
            </a:r>
            <a:endParaRPr sz="2000">
              <a:solidFill>
                <a:srgbClr val="767676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2000"/>
              <a:buChar char="●"/>
            </a:pPr>
            <a:r>
              <a:rPr lang="en-US" sz="2000">
                <a:solidFill>
                  <a:srgbClr val="767676"/>
                </a:solidFill>
              </a:rPr>
              <a:t>Or the person with the idea that changes everythin</a:t>
            </a:r>
            <a:r>
              <a:rPr lang="en-US" sz="2000">
                <a:solidFill>
                  <a:srgbClr val="767676"/>
                </a:solidFill>
              </a:rPr>
              <a:t>g</a:t>
            </a:r>
            <a:endParaRPr sz="2000">
              <a:solidFill>
                <a:srgbClr val="767676"/>
              </a:solidFill>
            </a:endParaRPr>
          </a:p>
        </p:txBody>
      </p:sp>
      <p:sp>
        <p:nvSpPr>
          <p:cNvPr id="150" name="Google Shape;150;g3f0826500a0_0_0"/>
          <p:cNvSpPr txBox="1"/>
          <p:nvPr/>
        </p:nvSpPr>
        <p:spPr>
          <a:xfrm>
            <a:off x="1187375" y="3936300"/>
            <a:ext cx="76461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767676"/>
                </a:solidFill>
              </a:rPr>
              <a:t>We'll never know.</a:t>
            </a:r>
            <a:endParaRPr sz="3000">
              <a:solidFill>
                <a:srgbClr val="767676"/>
              </a:solidFill>
            </a:endParaRPr>
          </a:p>
        </p:txBody>
      </p:sp>
      <p:sp>
        <p:nvSpPr>
          <p:cNvPr id="151" name="Google Shape;151;g3f0826500a0_0_0"/>
          <p:cNvSpPr txBox="1"/>
          <p:nvPr/>
        </p:nvSpPr>
        <p:spPr>
          <a:xfrm>
            <a:off x="1249950" y="4832425"/>
            <a:ext cx="9692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252B"/>
                </a:solidFill>
              </a:rPr>
              <a:t>Because nobody invited them.</a:t>
            </a:r>
            <a:endParaRPr b="1" sz="4400">
              <a:solidFill>
                <a:srgbClr val="C0252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f0826500a0_0_16"/>
          <p:cNvSpPr txBox="1"/>
          <p:nvPr/>
        </p:nvSpPr>
        <p:spPr>
          <a:xfrm>
            <a:off x="1200425" y="991625"/>
            <a:ext cx="76461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767676"/>
                </a:solidFill>
              </a:rPr>
              <a:t>Have a look around.</a:t>
            </a:r>
            <a:endParaRPr sz="3000">
              <a:solidFill>
                <a:srgbClr val="767676"/>
              </a:solidFill>
            </a:endParaRPr>
          </a:p>
        </p:txBody>
      </p:sp>
      <p:sp>
        <p:nvSpPr>
          <p:cNvPr id="158" name="Google Shape;158;g3f0826500a0_0_16"/>
          <p:cNvSpPr txBox="1"/>
          <p:nvPr/>
        </p:nvSpPr>
        <p:spPr>
          <a:xfrm>
            <a:off x="1200425" y="1644125"/>
            <a:ext cx="623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767676"/>
                </a:solidFill>
              </a:rPr>
              <a:t>Every single person sitting here, was once sitting in that chair.</a:t>
            </a:r>
            <a:endParaRPr sz="3000">
              <a:solidFill>
                <a:srgbClr val="767676"/>
              </a:solidFill>
            </a:endParaRPr>
          </a:p>
        </p:txBody>
      </p:sp>
      <p:sp>
        <p:nvSpPr>
          <p:cNvPr id="159" name="Google Shape;159;g3f0826500a0_0_16"/>
          <p:cNvSpPr txBox="1"/>
          <p:nvPr/>
        </p:nvSpPr>
        <p:spPr>
          <a:xfrm>
            <a:off x="1200425" y="2752325"/>
            <a:ext cx="623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767676"/>
                </a:solidFill>
              </a:rPr>
              <a:t>If someone hadn't invited them...</a:t>
            </a:r>
            <a:endParaRPr sz="3000">
              <a:solidFill>
                <a:srgbClr val="767676"/>
              </a:solidFill>
            </a:endParaRPr>
          </a:p>
        </p:txBody>
      </p:sp>
      <p:sp>
        <p:nvSpPr>
          <p:cNvPr id="160" name="Google Shape;160;g3f0826500a0_0_16"/>
          <p:cNvSpPr txBox="1"/>
          <p:nvPr/>
        </p:nvSpPr>
        <p:spPr>
          <a:xfrm>
            <a:off x="1200425" y="3398825"/>
            <a:ext cx="623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767676"/>
                </a:solidFill>
              </a:rPr>
              <a:t>They wouldn't be here.</a:t>
            </a:r>
            <a:endParaRPr sz="3000">
              <a:solidFill>
                <a:srgbClr val="767676"/>
              </a:solidFill>
            </a:endParaRPr>
          </a:p>
        </p:txBody>
      </p:sp>
      <p:sp>
        <p:nvSpPr>
          <p:cNvPr id="161" name="Google Shape;161;g3f0826500a0_0_16"/>
          <p:cNvSpPr txBox="1"/>
          <p:nvPr/>
        </p:nvSpPr>
        <p:spPr>
          <a:xfrm>
            <a:off x="1200425" y="4045325"/>
            <a:ext cx="7737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767676"/>
                </a:solidFill>
              </a:rPr>
              <a:t>And none of us would have received a single referral from them.</a:t>
            </a:r>
            <a:endParaRPr sz="3000">
              <a:solidFill>
                <a:srgbClr val="76767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f0826500a0_0_27"/>
          <p:cNvSpPr txBox="1"/>
          <p:nvPr/>
        </p:nvSpPr>
        <p:spPr>
          <a:xfrm>
            <a:off x="1154825" y="639350"/>
            <a:ext cx="76461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CF2030"/>
                </a:solidFill>
              </a:rPr>
              <a:t>THE MINDSET SHIFT</a:t>
            </a:r>
            <a:endParaRPr b="1" sz="3100">
              <a:solidFill>
                <a:srgbClr val="CF2030"/>
              </a:solidFill>
            </a:endParaRPr>
          </a:p>
        </p:txBody>
      </p:sp>
      <p:sp>
        <p:nvSpPr>
          <p:cNvPr id="168" name="Google Shape;168;g3f0826500a0_0_27"/>
          <p:cNvSpPr txBox="1"/>
          <p:nvPr/>
        </p:nvSpPr>
        <p:spPr>
          <a:xfrm>
            <a:off x="1001550" y="2862225"/>
            <a:ext cx="10188900" cy="28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67676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2300"/>
              <a:buChar char="●"/>
            </a:pPr>
            <a:r>
              <a:rPr lang="en-US" sz="2300">
                <a:solidFill>
                  <a:srgbClr val="767676"/>
                </a:solidFill>
              </a:rPr>
              <a:t>"If they join..." </a:t>
            </a:r>
            <a:r>
              <a:rPr i="1" lang="en-US" sz="2300">
                <a:solidFill>
                  <a:srgbClr val="767676"/>
                </a:solidFill>
              </a:rPr>
              <a:t>Fantastic</a:t>
            </a:r>
            <a:r>
              <a:rPr lang="en-US" sz="2300">
                <a:solidFill>
                  <a:srgbClr val="767676"/>
                </a:solidFill>
              </a:rPr>
              <a:t>.</a:t>
            </a:r>
            <a:endParaRPr sz="2300">
              <a:solidFill>
                <a:srgbClr val="767676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2300"/>
              <a:buChar char="●"/>
            </a:pPr>
            <a:r>
              <a:rPr lang="en-US" sz="2300">
                <a:solidFill>
                  <a:srgbClr val="767676"/>
                </a:solidFill>
              </a:rPr>
              <a:t>"If they become my client..." </a:t>
            </a:r>
            <a:r>
              <a:rPr i="1" lang="en-US" sz="2300">
                <a:solidFill>
                  <a:srgbClr val="767676"/>
                </a:solidFill>
              </a:rPr>
              <a:t>Fantastic.</a:t>
            </a:r>
            <a:endParaRPr i="1" sz="2300">
              <a:solidFill>
                <a:srgbClr val="767676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2300"/>
              <a:buChar char="●"/>
            </a:pPr>
            <a:r>
              <a:rPr lang="en-US" sz="2300">
                <a:solidFill>
                  <a:srgbClr val="767676"/>
                </a:solidFill>
              </a:rPr>
              <a:t>"If they become someone else's client..." </a:t>
            </a:r>
            <a:r>
              <a:rPr i="1" lang="en-US" sz="2300">
                <a:solidFill>
                  <a:srgbClr val="767676"/>
                </a:solidFill>
              </a:rPr>
              <a:t>Even better.</a:t>
            </a:r>
            <a:endParaRPr i="1" sz="2300">
              <a:solidFill>
                <a:srgbClr val="767676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2300"/>
              <a:buChar char="●"/>
            </a:pPr>
            <a:r>
              <a:rPr lang="en-US" sz="2300">
                <a:solidFill>
                  <a:srgbClr val="767676"/>
                </a:solidFill>
              </a:rPr>
              <a:t>"That's Givers Gain at work.”</a:t>
            </a:r>
            <a:endParaRPr sz="2300">
              <a:solidFill>
                <a:srgbClr val="767676"/>
              </a:solidFill>
            </a:endParaRPr>
          </a:p>
        </p:txBody>
      </p:sp>
      <p:sp>
        <p:nvSpPr>
          <p:cNvPr id="169" name="Google Shape;169;g3f0826500a0_0_27"/>
          <p:cNvSpPr txBox="1"/>
          <p:nvPr/>
        </p:nvSpPr>
        <p:spPr>
          <a:xfrm>
            <a:off x="1001550" y="1291850"/>
            <a:ext cx="103422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67676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2300"/>
              <a:buChar char="●"/>
            </a:pPr>
            <a:r>
              <a:rPr lang="en-US" sz="2300">
                <a:solidFill>
                  <a:srgbClr val="767676"/>
                </a:solidFill>
              </a:rPr>
              <a:t>We invite people because we hope they'll join BNI.</a:t>
            </a:r>
            <a:endParaRPr sz="2300">
              <a:solidFill>
                <a:srgbClr val="767676"/>
              </a:solidFill>
            </a:endParaRPr>
          </a:p>
        </p:txBody>
      </p:sp>
      <p:sp>
        <p:nvSpPr>
          <p:cNvPr id="170" name="Google Shape;170;g3f0826500a0_0_27"/>
          <p:cNvSpPr txBox="1"/>
          <p:nvPr/>
        </p:nvSpPr>
        <p:spPr>
          <a:xfrm>
            <a:off x="1001555" y="1291843"/>
            <a:ext cx="9832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2300"/>
              <a:buChar char="●"/>
            </a:pPr>
            <a:r>
              <a:rPr lang="en-US" sz="2300">
                <a:solidFill>
                  <a:srgbClr val="767676"/>
                </a:solidFill>
              </a:rPr>
              <a:t>I think we make one mistake</a:t>
            </a:r>
            <a:endParaRPr sz="2300">
              <a:solidFill>
                <a:srgbClr val="767676"/>
              </a:solidFill>
            </a:endParaRPr>
          </a:p>
        </p:txBody>
      </p:sp>
      <p:sp>
        <p:nvSpPr>
          <p:cNvPr id="171" name="Google Shape;171;g3f0826500a0_0_27"/>
          <p:cNvSpPr txBox="1"/>
          <p:nvPr/>
        </p:nvSpPr>
        <p:spPr>
          <a:xfrm>
            <a:off x="1001550" y="2331006"/>
            <a:ext cx="101889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2300"/>
              <a:buChar char="●"/>
            </a:pPr>
            <a:r>
              <a:rPr lang="en-US" sz="2300">
                <a:solidFill>
                  <a:srgbClr val="767676"/>
                </a:solidFill>
              </a:rPr>
              <a:t>Don't. Invite people because u want to introduce them to this room</a:t>
            </a:r>
            <a:endParaRPr sz="2300">
              <a:solidFill>
                <a:srgbClr val="767676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6767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f0826500a0_0_36"/>
          <p:cNvSpPr txBox="1"/>
          <p:nvPr/>
        </p:nvSpPr>
        <p:spPr>
          <a:xfrm>
            <a:off x="582900" y="1017725"/>
            <a:ext cx="76461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767676"/>
                </a:solidFill>
              </a:rPr>
              <a:t>So here's the challenge.</a:t>
            </a:r>
            <a:endParaRPr b="1" sz="3100">
              <a:solidFill>
                <a:srgbClr val="767676"/>
              </a:solidFill>
            </a:endParaRPr>
          </a:p>
        </p:txBody>
      </p:sp>
      <p:sp>
        <p:nvSpPr>
          <p:cNvPr id="178" name="Google Shape;178;g3f0826500a0_0_36"/>
          <p:cNvSpPr txBox="1"/>
          <p:nvPr/>
        </p:nvSpPr>
        <p:spPr>
          <a:xfrm>
            <a:off x="582900" y="1761538"/>
            <a:ext cx="4299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88888"/>
                </a:solidFill>
              </a:rPr>
              <a:t>Don't think..</a:t>
            </a:r>
            <a:endParaRPr sz="2700">
              <a:solidFill>
                <a:srgbClr val="888888"/>
              </a:solidFill>
            </a:endParaRPr>
          </a:p>
        </p:txBody>
      </p:sp>
      <p:sp>
        <p:nvSpPr>
          <p:cNvPr id="179" name="Google Shape;179;g3f0826500a0_0_36"/>
          <p:cNvSpPr txBox="1"/>
          <p:nvPr/>
        </p:nvSpPr>
        <p:spPr>
          <a:xfrm>
            <a:off x="582900" y="2453200"/>
            <a:ext cx="9591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C0252B"/>
                </a:solidFill>
              </a:rPr>
              <a:t>WHO SHOULD I INVITE TO BNI?</a:t>
            </a:r>
            <a:endParaRPr b="1" sz="4000">
              <a:solidFill>
                <a:srgbClr val="C0252B"/>
              </a:solidFill>
            </a:endParaRPr>
          </a:p>
        </p:txBody>
      </p:sp>
      <p:sp>
        <p:nvSpPr>
          <p:cNvPr id="180" name="Google Shape;180;g3f0826500a0_0_36"/>
          <p:cNvSpPr txBox="1"/>
          <p:nvPr/>
        </p:nvSpPr>
        <p:spPr>
          <a:xfrm>
            <a:off x="582900" y="3462363"/>
            <a:ext cx="4299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88888"/>
                </a:solidFill>
              </a:rPr>
              <a:t>Think...</a:t>
            </a:r>
            <a:endParaRPr sz="2700">
              <a:solidFill>
                <a:srgbClr val="888888"/>
              </a:solidFill>
            </a:endParaRPr>
          </a:p>
        </p:txBody>
      </p:sp>
      <p:sp>
        <p:nvSpPr>
          <p:cNvPr id="181" name="Google Shape;181;g3f0826500a0_0_36"/>
          <p:cNvSpPr txBox="1"/>
          <p:nvPr/>
        </p:nvSpPr>
        <p:spPr>
          <a:xfrm>
            <a:off x="582900" y="4063850"/>
            <a:ext cx="11026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C0252B"/>
                </a:solidFill>
              </a:rPr>
              <a:t>WHO DESERVES TO MEET MY NETWORK?</a:t>
            </a:r>
            <a:endParaRPr b="1" sz="4000">
              <a:solidFill>
                <a:srgbClr val="C0252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f0826500a0_0_12"/>
          <p:cNvSpPr txBox="1"/>
          <p:nvPr/>
        </p:nvSpPr>
        <p:spPr>
          <a:xfrm>
            <a:off x="1725000" y="2257275"/>
            <a:ext cx="8742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2"/>
                </a:solidFill>
              </a:rPr>
              <a:t>This chair isn't empty. It's full of opportunities that never happened.</a:t>
            </a:r>
            <a:endParaRPr sz="4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BNI Colors">
      <a:dk1>
        <a:srgbClr val="000000"/>
      </a:dk1>
      <a:lt1>
        <a:srgbClr val="FFFFFF"/>
      </a:lt1>
      <a:dk2>
        <a:srgbClr val="CF2030"/>
      </a:dk2>
      <a:lt2>
        <a:srgbClr val="64666A"/>
      </a:lt2>
      <a:accent1>
        <a:srgbClr val="C8C8C8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2024-11-21T19:54:09Z</dcterms:created>
  <dc:creator>Bethany Rippy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0x010100E8C753B3DAB52E41B7BB14E4967C9FED</vt:lpwstr>
  </property>
  <property fmtid="{D5CDD505-2E9C-101B-9397-08002B2CF9AE}" pid="3" name="MediaServiceImageTags">
    <vt:lpwstr/>
  </property>
</Properties>
</file>