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embeddedFontLst>
    <p:embeddedFont>
      <p:font typeface="Helvetica Neue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8" roundtripDataSignature="AMtx7mh9DFzzIKHfuPZ+aR66Xyf1vkaa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font" Target="fonts/HelveticaNeue-bold.fntdata"/><Relationship Id="rId14" Type="http://schemas.openxmlformats.org/officeDocument/2006/relationships/font" Target="fonts/HelveticaNeue-regular.fntdata"/><Relationship Id="rId17" Type="http://schemas.openxmlformats.org/officeDocument/2006/relationships/font" Target="fonts/HelveticaNeue-boldItalic.fntdata"/><Relationship Id="rId16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27617af9d_0_174:notes"/>
          <p:cNvSpPr txBox="1"/>
          <p:nvPr>
            <p:ph idx="1" type="body"/>
          </p:nvPr>
        </p:nvSpPr>
        <p:spPr>
          <a:xfrm>
            <a:off x="686113" y="4400688"/>
            <a:ext cx="5485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150" lIns="90325" spcFirstLastPara="1" rIns="90325" wrap="square" tIns="451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0" name="Google Shape;120;g3f27617af9d_0_174:notes"/>
          <p:cNvSpPr/>
          <p:nvPr>
            <p:ph idx="2" type="sldImg"/>
          </p:nvPr>
        </p:nvSpPr>
        <p:spPr>
          <a:xfrm>
            <a:off x="695512" y="1142608"/>
            <a:ext cx="5466900" cy="308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5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5654b2f9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f5654b2f9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g3f5654b2f9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/>
          <p:nvPr>
            <p:ph idx="2" type="sldImg"/>
          </p:nvPr>
        </p:nvSpPr>
        <p:spPr>
          <a:xfrm>
            <a:off x="820738" y="476250"/>
            <a:ext cx="5762625" cy="32416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1:notes"/>
          <p:cNvSpPr txBox="1"/>
          <p:nvPr>
            <p:ph idx="1" type="body"/>
          </p:nvPr>
        </p:nvSpPr>
        <p:spPr>
          <a:xfrm>
            <a:off x="820738" y="3717925"/>
            <a:ext cx="5851492" cy="5401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5" name="Google Shape;135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">
  <p:cSld name="Cover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g3f27617af9d_0_1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01875" y="1867425"/>
            <a:ext cx="3988249" cy="15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g3f27617af9d_0_1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1570" y="4441118"/>
            <a:ext cx="4670431" cy="244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3f27617af9d_0_184"/>
          <p:cNvSpPr txBox="1"/>
          <p:nvPr>
            <p:ph idx="1" type="subTitle"/>
          </p:nvPr>
        </p:nvSpPr>
        <p:spPr>
          <a:xfrm>
            <a:off x="0" y="3602038"/>
            <a:ext cx="12192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1" sz="36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g3f27617af9d_0_184"/>
          <p:cNvSpPr/>
          <p:nvPr/>
        </p:nvSpPr>
        <p:spPr>
          <a:xfrm>
            <a:off x="99400" y="5987144"/>
            <a:ext cx="1093200" cy="7716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f27617af9d_0_217"/>
          <p:cNvSpPr txBox="1"/>
          <p:nvPr>
            <p:ph type="title"/>
          </p:nvPr>
        </p:nvSpPr>
        <p:spPr>
          <a:xfrm>
            <a:off x="511419" y="0"/>
            <a:ext cx="11169300" cy="10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f27617af9d_0_219"/>
          <p:cNvSpPr txBox="1"/>
          <p:nvPr>
            <p:ph type="title"/>
          </p:nvPr>
        </p:nvSpPr>
        <p:spPr>
          <a:xfrm>
            <a:off x="531936" y="457200"/>
            <a:ext cx="42402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g3f27617af9d_0_219"/>
          <p:cNvSpPr txBox="1"/>
          <p:nvPr>
            <p:ph idx="1" type="body"/>
          </p:nvPr>
        </p:nvSpPr>
        <p:spPr>
          <a:xfrm>
            <a:off x="5183188" y="457201"/>
            <a:ext cx="6477000" cy="54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2" name="Google Shape;52;g3f27617af9d_0_219"/>
          <p:cNvSpPr txBox="1"/>
          <p:nvPr>
            <p:ph idx="2" type="body"/>
          </p:nvPr>
        </p:nvSpPr>
        <p:spPr>
          <a:xfrm>
            <a:off x="531936" y="2057400"/>
            <a:ext cx="42402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f27617af9d_0_223"/>
          <p:cNvSpPr txBox="1"/>
          <p:nvPr>
            <p:ph type="title"/>
          </p:nvPr>
        </p:nvSpPr>
        <p:spPr>
          <a:xfrm>
            <a:off x="567104" y="457200"/>
            <a:ext cx="4204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g3f27617af9d_0_223"/>
          <p:cNvSpPr/>
          <p:nvPr>
            <p:ph idx="2" type="pic"/>
          </p:nvPr>
        </p:nvSpPr>
        <p:spPr>
          <a:xfrm>
            <a:off x="5183187" y="457201"/>
            <a:ext cx="6492900" cy="540390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g3f27617af9d_0_223"/>
          <p:cNvSpPr txBox="1"/>
          <p:nvPr>
            <p:ph idx="1" type="body"/>
          </p:nvPr>
        </p:nvSpPr>
        <p:spPr>
          <a:xfrm>
            <a:off x="567104" y="2057400"/>
            <a:ext cx="42048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pproved BNI Colors">
  <p:cSld name="Approved BNI Color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g3f27617af9d_0_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3022" y="180295"/>
            <a:ext cx="8040219" cy="589892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g3f27617af9d_0_227"/>
          <p:cNvSpPr txBox="1"/>
          <p:nvPr/>
        </p:nvSpPr>
        <p:spPr>
          <a:xfrm>
            <a:off x="9608423" y="1335348"/>
            <a:ext cx="1082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Not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Other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Hues of Red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g3f27617af9d_0_2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38509" y="2179337"/>
            <a:ext cx="1022176" cy="3737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g3f27617af9d_0_227"/>
          <p:cNvPicPr preferRelativeResize="0"/>
          <p:nvPr/>
        </p:nvPicPr>
        <p:blipFill rotWithShape="1">
          <a:blip r:embed="rId4">
            <a:alphaModFix/>
          </a:blip>
          <a:srcRect b="37972" l="34828" r="34946" t="35300"/>
          <a:stretch/>
        </p:blipFill>
        <p:spPr>
          <a:xfrm>
            <a:off x="9309718" y="2787508"/>
            <a:ext cx="1679758" cy="2735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27617af9d_0_4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27617af9d_0_45"/>
          <p:cNvSpPr txBox="1"/>
          <p:nvPr>
            <p:ph type="title"/>
          </p:nvPr>
        </p:nvSpPr>
        <p:spPr>
          <a:xfrm>
            <a:off x="565417" y="6449"/>
            <a:ext cx="11169300" cy="10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71" name="Google Shape;71;g3f27617af9d_0_45"/>
          <p:cNvSpPr txBox="1"/>
          <p:nvPr>
            <p:ph idx="1" type="body"/>
          </p:nvPr>
        </p:nvSpPr>
        <p:spPr>
          <a:xfrm>
            <a:off x="564928" y="1062625"/>
            <a:ext cx="11169600" cy="45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27617af9d_0_2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74" name="Google Shape;74;g3f27617af9d_0_2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27617af9d_0_4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77" name="Google Shape;77;g3f27617af9d_0_48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78" name="Google Shape;78;g3f27617af9d_0_48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79" name="Google Shape;79;g3f27617af9d_0_4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g3f27617af9d_0_4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g3f27617af9d_0_4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27617af9d_0_4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84" name="Google Shape;84;g3f27617af9d_0_4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85" name="Google Shape;85;g3f27617af9d_0_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27617af9d_0_8"/>
          <p:cNvSpPr txBox="1"/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8" name="Google Shape;88;g3f27617af9d_0_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lank" type="blank">
  <p:cSld name="BLANK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27617af9d_0_1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91" name="Google Shape;91;g3f27617af9d_0_1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92" name="Google Shape;92;g3f27617af9d_0_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27617af9d_0_1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95" name="Google Shape;95;g3f27617af9d_0_15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96" name="Google Shape;96;g3f27617af9d_0_15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97" name="Google Shape;97;g3f27617af9d_0_1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27617af9d_0_23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00" name="Google Shape;100;g3f27617af9d_0_23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01" name="Google Shape;101;g3f27617af9d_0_2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27617af9d_0_27"/>
          <p:cNvSpPr txBox="1"/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04" name="Google Shape;104;g3f27617af9d_0_2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27617af9d_0_30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g3f27617af9d_0_30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08" name="Google Shape;108;g3f27617af9d_0_30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09" name="Google Shape;109;g3f27617af9d_0_30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10" name="Google Shape;110;g3f27617af9d_0_3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27617af9d_0_36"/>
          <p:cNvSpPr txBox="1"/>
          <p:nvPr>
            <p:ph idx="1" type="body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113" name="Google Shape;113;g3f27617af9d_0_3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27617af9d_0_39"/>
          <p:cNvSpPr txBox="1"/>
          <p:nvPr>
            <p:ph hasCustomPrompt="1" type="title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6" name="Google Shape;116;g3f27617af9d_0_39"/>
          <p:cNvSpPr txBox="1"/>
          <p:nvPr>
            <p:ph idx="1" type="body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17" name="Google Shape;117;g3f27617af9d_0_3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3f27617af9d_0_190"/>
          <p:cNvSpPr txBox="1"/>
          <p:nvPr>
            <p:ph type="title"/>
          </p:nvPr>
        </p:nvSpPr>
        <p:spPr>
          <a:xfrm>
            <a:off x="565417" y="6449"/>
            <a:ext cx="11169300" cy="10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g3f27617af9d_0_190"/>
          <p:cNvSpPr txBox="1"/>
          <p:nvPr>
            <p:ph idx="1" type="body"/>
          </p:nvPr>
        </p:nvSpPr>
        <p:spPr>
          <a:xfrm>
            <a:off x="564928" y="1062625"/>
            <a:ext cx="11169600" cy="45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3f27617af9d_0_193"/>
          <p:cNvSpPr txBox="1"/>
          <p:nvPr>
            <p:ph idx="1" type="body"/>
          </p:nvPr>
        </p:nvSpPr>
        <p:spPr>
          <a:xfrm>
            <a:off x="650947" y="1894865"/>
            <a:ext cx="4633200" cy="40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5" name="Google Shape;25;g3f27617af9d_0_193"/>
          <p:cNvSpPr txBox="1"/>
          <p:nvPr>
            <p:ph idx="2" type="body"/>
          </p:nvPr>
        </p:nvSpPr>
        <p:spPr>
          <a:xfrm>
            <a:off x="633849" y="536713"/>
            <a:ext cx="4650300" cy="11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b="1" sz="32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g3f27617af9d_0_193"/>
          <p:cNvSpPr/>
          <p:nvPr/>
        </p:nvSpPr>
        <p:spPr>
          <a:xfrm rot="5400000">
            <a:off x="5888798" y="656994"/>
            <a:ext cx="2124900" cy="2124900"/>
          </a:xfrm>
          <a:prstGeom prst="rtTriangle">
            <a:avLst/>
          </a:prstGeom>
          <a:solidFill>
            <a:srgbClr val="CF2030"/>
          </a:solidFill>
          <a:ln cap="flat" cmpd="sng" w="9525">
            <a:solidFill>
              <a:schemeClr val="accent2"/>
            </a:solidFill>
            <a:prstDash val="solid"/>
            <a:miter lim="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g3f27617af9d_0_193"/>
          <p:cNvSpPr/>
          <p:nvPr>
            <p:ph idx="3" type="pic"/>
          </p:nvPr>
        </p:nvSpPr>
        <p:spPr>
          <a:xfrm>
            <a:off x="6335910" y="1036061"/>
            <a:ext cx="5033400" cy="4713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3f27617af9d_0_198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g3f27617af9d_0_198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>
  <p:cSld name="1_Blank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g3f27617af9d_0_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011182" y="2079171"/>
            <a:ext cx="9180817" cy="480770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g3f27617af9d_0_201"/>
          <p:cNvSpPr txBox="1"/>
          <p:nvPr>
            <p:ph type="ctrTitle"/>
          </p:nvPr>
        </p:nvSpPr>
        <p:spPr>
          <a:xfrm>
            <a:off x="1524000" y="13509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3f27617af9d_0_204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g3f27617af9d_0_204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f27617af9d_0_207"/>
          <p:cNvSpPr txBox="1"/>
          <p:nvPr>
            <p:ph idx="1" type="body"/>
          </p:nvPr>
        </p:nvSpPr>
        <p:spPr>
          <a:xfrm>
            <a:off x="587619" y="1058579"/>
            <a:ext cx="5490900" cy="43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g3f27617af9d_0_207"/>
          <p:cNvSpPr txBox="1"/>
          <p:nvPr>
            <p:ph idx="2" type="body"/>
          </p:nvPr>
        </p:nvSpPr>
        <p:spPr>
          <a:xfrm>
            <a:off x="6230816" y="1058579"/>
            <a:ext cx="55260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g3f27617af9d_0_207"/>
          <p:cNvSpPr txBox="1"/>
          <p:nvPr>
            <p:ph type="title"/>
          </p:nvPr>
        </p:nvSpPr>
        <p:spPr>
          <a:xfrm>
            <a:off x="587619" y="2403"/>
            <a:ext cx="11169300" cy="10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f27617af9d_0_211"/>
          <p:cNvSpPr txBox="1"/>
          <p:nvPr>
            <p:ph idx="1" type="body"/>
          </p:nvPr>
        </p:nvSpPr>
        <p:spPr>
          <a:xfrm>
            <a:off x="530999" y="1075713"/>
            <a:ext cx="54687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g3f27617af9d_0_211"/>
          <p:cNvSpPr txBox="1"/>
          <p:nvPr>
            <p:ph idx="2" type="body"/>
          </p:nvPr>
        </p:nvSpPr>
        <p:spPr>
          <a:xfrm>
            <a:off x="529004" y="1922143"/>
            <a:ext cx="54687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g3f27617af9d_0_211"/>
          <p:cNvSpPr txBox="1"/>
          <p:nvPr>
            <p:ph idx="3" type="body"/>
          </p:nvPr>
        </p:nvSpPr>
        <p:spPr>
          <a:xfrm>
            <a:off x="6172200" y="1098231"/>
            <a:ext cx="55260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g3f27617af9d_0_211"/>
          <p:cNvSpPr txBox="1"/>
          <p:nvPr>
            <p:ph idx="4" type="body"/>
          </p:nvPr>
        </p:nvSpPr>
        <p:spPr>
          <a:xfrm>
            <a:off x="6172200" y="1922143"/>
            <a:ext cx="55260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g3f27617af9d_0_211"/>
          <p:cNvSpPr txBox="1"/>
          <p:nvPr>
            <p:ph type="title"/>
          </p:nvPr>
        </p:nvSpPr>
        <p:spPr>
          <a:xfrm>
            <a:off x="529004" y="0"/>
            <a:ext cx="11169300" cy="10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5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6" Type="http://schemas.openxmlformats.org/officeDocument/2006/relationships/theme" Target="../theme/theme3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g3f27617af9d_0_17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168097" y="5813346"/>
            <a:ext cx="2033473" cy="106486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g3f27617af9d_0_179"/>
          <p:cNvSpPr txBox="1"/>
          <p:nvPr>
            <p:ph type="title"/>
          </p:nvPr>
        </p:nvSpPr>
        <p:spPr>
          <a:xfrm>
            <a:off x="597785" y="0"/>
            <a:ext cx="11169300" cy="10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g3f27617af9d_0_179"/>
          <p:cNvSpPr txBox="1"/>
          <p:nvPr>
            <p:ph idx="1" type="body"/>
          </p:nvPr>
        </p:nvSpPr>
        <p:spPr>
          <a:xfrm>
            <a:off x="565417" y="1062790"/>
            <a:ext cx="11169300" cy="45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3" name="Google Shape;13;g3f27617af9d_0_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34825" y="5922975"/>
            <a:ext cx="845600" cy="8456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27617af9d_0_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g3f27617af9d_0_0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92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g3f27617af9d_0_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6" name="Google Shape;66;g3f27617af9d_0_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08275" y="5791825"/>
            <a:ext cx="2688350" cy="8961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drive.google.com/file/d/1Uh47GPd9UZUb1-d5VdGMizyW7mP7Ujq-/view" TargetMode="External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f27617af9d_0_174"/>
          <p:cNvSpPr txBox="1"/>
          <p:nvPr/>
        </p:nvSpPr>
        <p:spPr>
          <a:xfrm>
            <a:off x="3909400" y="3663100"/>
            <a:ext cx="42024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US" sz="5400" u="none" cap="none" strike="noStrike"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Education Moments</a:t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g3f27617af9d_0_174" title="Copy of INTRO BNI Education (1).mp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4100" y="23957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3f27617af9d_0_174"/>
          <p:cNvSpPr txBox="1"/>
          <p:nvPr/>
        </p:nvSpPr>
        <p:spPr>
          <a:xfrm>
            <a:off x="762000" y="1270000"/>
            <a:ext cx="762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5654b2f9d_0_0"/>
          <p:cNvSpPr txBox="1"/>
          <p:nvPr/>
        </p:nvSpPr>
        <p:spPr>
          <a:xfrm>
            <a:off x="1575900" y="383575"/>
            <a:ext cx="90402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300">
                <a:solidFill>
                  <a:srgbClr val="C00000"/>
                </a:solidFill>
              </a:rPr>
              <a:t>       How to invite </a:t>
            </a:r>
            <a:endParaRPr b="1" sz="6300">
              <a:solidFill>
                <a:srgbClr val="C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300">
                <a:solidFill>
                  <a:srgbClr val="C00000"/>
                </a:solidFill>
              </a:rPr>
              <a:t>               or</a:t>
            </a:r>
            <a:endParaRPr b="1" sz="6300">
              <a:solidFill>
                <a:srgbClr val="C00000"/>
              </a:solidFill>
            </a:endParaRPr>
          </a:p>
        </p:txBody>
      </p:sp>
      <p:sp>
        <p:nvSpPr>
          <p:cNvPr id="131" name="Google Shape;131;g3f5654b2f9d_0_0"/>
          <p:cNvSpPr txBox="1"/>
          <p:nvPr/>
        </p:nvSpPr>
        <p:spPr>
          <a:xfrm>
            <a:off x="1916775" y="1730800"/>
            <a:ext cx="90402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300">
                <a:solidFill>
                  <a:srgbClr val="C00000"/>
                </a:solidFill>
              </a:rPr>
              <a:t>      </a:t>
            </a:r>
            <a:endParaRPr b="1" sz="6300">
              <a:solidFill>
                <a:srgbClr val="C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300"/>
              <a:t>Helping Others Grow</a:t>
            </a:r>
            <a:endParaRPr b="1" sz="63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"/>
          <p:cNvSpPr txBox="1"/>
          <p:nvPr/>
        </p:nvSpPr>
        <p:spPr>
          <a:xfrm>
            <a:off x="1168850" y="2008325"/>
            <a:ext cx="7620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Visitors become referrals</a:t>
            </a:r>
            <a:endParaRPr sz="3600">
              <a:solidFill>
                <a:srgbClr val="C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"/>
          <p:cNvSpPr txBox="1"/>
          <p:nvPr/>
        </p:nvSpPr>
        <p:spPr>
          <a:xfrm>
            <a:off x="1237925" y="2870225"/>
            <a:ext cx="11463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latin typeface="Arial"/>
                <a:ea typeface="Arial"/>
                <a:cs typeface="Arial"/>
                <a:sym typeface="Arial"/>
              </a:rPr>
              <a:t>• New members strengthen everyone’s network</a:t>
            </a:r>
            <a:endParaRPr sz="3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"/>
          <p:cNvSpPr txBox="1"/>
          <p:nvPr/>
        </p:nvSpPr>
        <p:spPr>
          <a:xfrm>
            <a:off x="816575" y="533900"/>
            <a:ext cx="10025400" cy="18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latin typeface="Arial"/>
                <a:ea typeface="Arial"/>
                <a:cs typeface="Arial"/>
                <a:sym typeface="Arial"/>
              </a:rPr>
              <a:t>People don't want another meeting</a:t>
            </a:r>
            <a:endParaRPr sz="35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CF203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>
              <a:solidFill>
                <a:srgbClr val="CF203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"/>
          <p:cNvSpPr txBox="1"/>
          <p:nvPr/>
        </p:nvSpPr>
        <p:spPr>
          <a:xfrm>
            <a:off x="4110900" y="2365700"/>
            <a:ext cx="76200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More clients</a:t>
            </a:r>
            <a:endParaRPr sz="19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"/>
          <p:cNvSpPr txBox="1"/>
          <p:nvPr/>
        </p:nvSpPr>
        <p:spPr>
          <a:xfrm>
            <a:off x="4110900" y="3120450"/>
            <a:ext cx="76200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Trusted relationships</a:t>
            </a:r>
            <a:endParaRPr sz="19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"/>
          <p:cNvSpPr txBox="1"/>
          <p:nvPr/>
        </p:nvSpPr>
        <p:spPr>
          <a:xfrm>
            <a:off x="4227125" y="4148850"/>
            <a:ext cx="7620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Better connections</a:t>
            </a:r>
            <a:endParaRPr sz="19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"/>
          <p:cNvSpPr txBox="1"/>
          <p:nvPr/>
        </p:nvSpPr>
        <p:spPr>
          <a:xfrm>
            <a:off x="4227125" y="4783300"/>
            <a:ext cx="7620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Business growth</a:t>
            </a:r>
            <a:endParaRPr sz="1900"/>
          </a:p>
        </p:txBody>
      </p:sp>
      <p:sp>
        <p:nvSpPr>
          <p:cNvPr id="148" name="Google Shape;148;p2"/>
          <p:cNvSpPr txBox="1"/>
          <p:nvPr/>
        </p:nvSpPr>
        <p:spPr>
          <a:xfrm>
            <a:off x="903750" y="1357075"/>
            <a:ext cx="76200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500">
                <a:solidFill>
                  <a:srgbClr val="CF2030"/>
                </a:solidFill>
              </a:rPr>
              <a:t>What Do They want?</a:t>
            </a:r>
            <a:endParaRPr sz="2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"/>
          <p:cNvSpPr txBox="1"/>
          <p:nvPr/>
        </p:nvSpPr>
        <p:spPr>
          <a:xfrm>
            <a:off x="1561125" y="1793075"/>
            <a:ext cx="91356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C00000"/>
                </a:solidFill>
              </a:rPr>
              <a:t>Instead of:</a:t>
            </a:r>
            <a:endParaRPr b="1" sz="2500">
              <a:solidFill>
                <a:srgbClr val="C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C00000"/>
                </a:solidFill>
              </a:rPr>
              <a:t>'Would you like to come to BNI?'</a:t>
            </a:r>
            <a:endParaRPr b="1" i="0" sz="2500" u="none" cap="none" strike="noStrike">
              <a:solidFill>
                <a:srgbClr val="C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</a:endParaRPr>
          </a:p>
        </p:txBody>
      </p:sp>
      <p:sp>
        <p:nvSpPr>
          <p:cNvPr id="154" name="Google Shape;154;p3"/>
          <p:cNvSpPr txBox="1"/>
          <p:nvPr/>
        </p:nvSpPr>
        <p:spPr>
          <a:xfrm>
            <a:off x="1528200" y="3039875"/>
            <a:ext cx="91356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chemeClr val="dk1"/>
                </a:solidFill>
              </a:rPr>
              <a:t>Try:</a:t>
            </a:r>
            <a:endParaRPr b="1" sz="25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chemeClr val="dk1"/>
                </a:solidFill>
              </a:rPr>
              <a:t>'I know a room full of business owners who could help you. Would you like to join me for breakfast next week?'</a:t>
            </a:r>
            <a:endParaRPr b="1" sz="25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"/>
          <p:cNvSpPr txBox="1"/>
          <p:nvPr/>
        </p:nvSpPr>
        <p:spPr>
          <a:xfrm>
            <a:off x="2738050" y="2035950"/>
            <a:ext cx="8481900" cy="39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Listen for a need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CF2030"/>
                </a:solidFill>
                <a:latin typeface="Arial"/>
                <a:ea typeface="Arial"/>
                <a:cs typeface="Arial"/>
                <a:sym typeface="Arial"/>
              </a:rPr>
              <a:t>2. Explain how BNI helps</a:t>
            </a:r>
            <a:endParaRPr b="0" i="0" sz="3600" u="none" cap="none" strike="noStrike">
              <a:solidFill>
                <a:srgbClr val="CF203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Personally invite them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4. Follow up and greet them on arrival</a:t>
            </a:r>
            <a:endParaRPr sz="3600">
              <a:solidFill>
                <a:srgbClr val="C00000"/>
              </a:solidFill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2739600" y="528875"/>
            <a:ext cx="6712800" cy="8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The 4-Step Formula </a:t>
            </a:r>
            <a:endParaRPr sz="4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"/>
          <p:cNvSpPr txBox="1"/>
          <p:nvPr/>
        </p:nvSpPr>
        <p:spPr>
          <a:xfrm>
            <a:off x="2156850" y="2110525"/>
            <a:ext cx="88887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New business owners</a:t>
            </a:r>
            <a:endParaRPr sz="3600">
              <a:solidFill>
                <a:srgbClr val="C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Businesses wanting more customers</a:t>
            </a:r>
            <a:endParaRPr sz="36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Businesses new to the area</a:t>
            </a:r>
            <a:endParaRPr sz="3600">
              <a:solidFill>
                <a:srgbClr val="C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People asking for trusted suppliers</a:t>
            </a:r>
            <a:endParaRPr sz="36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Anyone who values relationships</a:t>
            </a:r>
            <a:endParaRPr sz="3600">
              <a:solidFill>
                <a:srgbClr val="C00000"/>
              </a:solidFill>
            </a:endParaRPr>
          </a:p>
        </p:txBody>
      </p:sp>
      <p:sp>
        <p:nvSpPr>
          <p:cNvPr id="166" name="Google Shape;166;p4"/>
          <p:cNvSpPr txBox="1"/>
          <p:nvPr/>
        </p:nvSpPr>
        <p:spPr>
          <a:xfrm>
            <a:off x="4071200" y="514300"/>
            <a:ext cx="3298200" cy="13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/>
              <a:t>Prospects</a:t>
            </a:r>
            <a:endParaRPr sz="45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"/>
          <p:cNvSpPr txBox="1"/>
          <p:nvPr/>
        </p:nvSpPr>
        <p:spPr>
          <a:xfrm>
            <a:off x="1088750" y="2388775"/>
            <a:ext cx="762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Invite ONE person</a:t>
            </a:r>
            <a:r>
              <a:rPr lang="en-US" sz="2500"/>
              <a:t> </a:t>
            </a:r>
            <a:endParaRPr/>
          </a:p>
        </p:txBody>
      </p:sp>
      <p:sp>
        <p:nvSpPr>
          <p:cNvPr id="172" name="Google Shape;172;p6"/>
          <p:cNvSpPr txBox="1"/>
          <p:nvPr/>
        </p:nvSpPr>
        <p:spPr>
          <a:xfrm>
            <a:off x="1030625" y="3121200"/>
            <a:ext cx="7620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/>
              <a:t>Give them a gift for Life</a:t>
            </a:r>
            <a:endParaRPr sz="19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6"/>
          <p:cNvSpPr txBox="1"/>
          <p:nvPr/>
        </p:nvSpPr>
        <p:spPr>
          <a:xfrm>
            <a:off x="4071200" y="514300"/>
            <a:ext cx="3298200" cy="13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chemeClr val="dk2"/>
                </a:solidFill>
              </a:rPr>
              <a:t>Next Week</a:t>
            </a:r>
            <a:endParaRPr sz="4500">
              <a:solidFill>
                <a:schemeClr val="dk2"/>
              </a:solidFill>
            </a:endParaRPr>
          </a:p>
        </p:txBody>
      </p:sp>
      <p:sp>
        <p:nvSpPr>
          <p:cNvPr id="174" name="Google Shape;174;p6"/>
          <p:cNvSpPr txBox="1"/>
          <p:nvPr/>
        </p:nvSpPr>
        <p:spPr>
          <a:xfrm>
            <a:off x="1030625" y="3813900"/>
            <a:ext cx="762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2"/>
                </a:solidFill>
              </a:rPr>
              <a:t>I will share my Secret Source on how to Invite</a:t>
            </a:r>
            <a:endParaRPr b="1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Design">
  <a:themeElements>
    <a:clrScheme name="BNI Colors">
      <a:dk1>
        <a:srgbClr val="000000"/>
      </a:dk1>
      <a:lt1>
        <a:srgbClr val="FFFFFF"/>
      </a:lt1>
      <a:dk2>
        <a:srgbClr val="CF2030"/>
      </a:dk2>
      <a:lt2>
        <a:srgbClr val="64666A"/>
      </a:lt2>
      <a:accent1>
        <a:srgbClr val="C8C8C8"/>
      </a:accent1>
      <a:accent2>
        <a:srgbClr val="F3F3F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2024-11-21T19:54:09Z</dcterms:created>
  <dc:creator>Bethany Rippy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0x010100E8C753B3DAB52E41B7BB14E4967C9FED</vt:lpwstr>
  </property>
  <property fmtid="{D5CDD505-2E9C-101B-9397-08002B2CF9AE}" pid="3" name="MediaServiceImageTags">
    <vt:lpwstr/>
  </property>
</Properties>
</file>