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</p:sldIdLst>
  <p:sldSz cx="12192000" cy="6858000"/>
  <p:notesSz cx="6950075" cy="9236075"/>
  <p:embeddedFontLst>
    <p:embeddedFont>
      <p:font typeface="Helvetica Neue" panose="020B0604020202020204" charset="0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4" roundtripDataSignature="AMtx7miKlJ15lUNs+5hKsWnoe1+jKk4eN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3011488" cy="46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37000" y="0"/>
            <a:ext cx="3011488" cy="46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04850" y="1154113"/>
            <a:ext cx="55403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8772525"/>
            <a:ext cx="3011488" cy="46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37000" y="8772525"/>
            <a:ext cx="3011488" cy="46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A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0cb2707a43_0_156:notes"/>
          <p:cNvSpPr txBox="1">
            <a:spLocks noGrp="1"/>
          </p:cNvSpPr>
          <p:nvPr>
            <p:ph type="body" idx="1"/>
          </p:nvPr>
        </p:nvSpPr>
        <p:spPr>
          <a:xfrm>
            <a:off x="695325" y="4445000"/>
            <a:ext cx="5559300" cy="36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4" name="Google Shape;64;g30cb2707a43_0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febb37c3c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70" name="Google Shape;70;g2febb37c3c3_0_0:notes"/>
          <p:cNvSpPr txBox="1">
            <a:spLocks noGrp="1"/>
          </p:cNvSpPr>
          <p:nvPr>
            <p:ph type="body" idx="1"/>
          </p:nvPr>
        </p:nvSpPr>
        <p:spPr>
          <a:xfrm>
            <a:off x="695325" y="4445000"/>
            <a:ext cx="5559300" cy="36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" name="Google Shape;71;g2febb37c3c3_0_0:notes"/>
          <p:cNvSpPr txBox="1">
            <a:spLocks noGrp="1"/>
          </p:cNvSpPr>
          <p:nvPr>
            <p:ph type="sldNum" idx="12"/>
          </p:nvPr>
        </p:nvSpPr>
        <p:spPr>
          <a:xfrm>
            <a:off x="3937000" y="8772525"/>
            <a:ext cx="3011400" cy="4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AU"/>
              <a:t>3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">
  <p:cSld name="Cover Slid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01875" y="1867425"/>
            <a:ext cx="3988249" cy="152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21570" y="4441118"/>
            <a:ext cx="4670430" cy="244575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3"/>
          <p:cNvSpPr txBox="1">
            <a:spLocks noGrp="1"/>
          </p:cNvSpPr>
          <p:nvPr>
            <p:ph type="subTitle" idx="1"/>
          </p:nvPr>
        </p:nvSpPr>
        <p:spPr>
          <a:xfrm>
            <a:off x="0" y="3602038"/>
            <a:ext cx="12192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1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3"/>
          <p:cNvSpPr/>
          <p:nvPr/>
        </p:nvSpPr>
        <p:spPr>
          <a:xfrm>
            <a:off x="99400" y="5987144"/>
            <a:ext cx="1093200" cy="7716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2"/>
          <p:cNvSpPr txBox="1">
            <a:spLocks noGrp="1"/>
          </p:cNvSpPr>
          <p:nvPr>
            <p:ph type="title"/>
          </p:nvPr>
        </p:nvSpPr>
        <p:spPr>
          <a:xfrm>
            <a:off x="511419" y="0"/>
            <a:ext cx="11169161" cy="1056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3"/>
          <p:cNvSpPr txBox="1">
            <a:spLocks noGrp="1"/>
          </p:cNvSpPr>
          <p:nvPr>
            <p:ph type="title"/>
          </p:nvPr>
        </p:nvSpPr>
        <p:spPr>
          <a:xfrm>
            <a:off x="531936" y="457200"/>
            <a:ext cx="424009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3"/>
          <p:cNvSpPr txBox="1">
            <a:spLocks noGrp="1"/>
          </p:cNvSpPr>
          <p:nvPr>
            <p:ph type="body" idx="1"/>
          </p:nvPr>
        </p:nvSpPr>
        <p:spPr>
          <a:xfrm>
            <a:off x="5183188" y="457201"/>
            <a:ext cx="6476876" cy="540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2" name="Google Shape;52;p23"/>
          <p:cNvSpPr txBox="1">
            <a:spLocks noGrp="1"/>
          </p:cNvSpPr>
          <p:nvPr>
            <p:ph type="body" idx="2"/>
          </p:nvPr>
        </p:nvSpPr>
        <p:spPr>
          <a:xfrm>
            <a:off x="531936" y="2057400"/>
            <a:ext cx="4240090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4"/>
          <p:cNvSpPr txBox="1">
            <a:spLocks noGrp="1"/>
          </p:cNvSpPr>
          <p:nvPr>
            <p:ph type="title"/>
          </p:nvPr>
        </p:nvSpPr>
        <p:spPr>
          <a:xfrm>
            <a:off x="567104" y="457200"/>
            <a:ext cx="4204921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4"/>
          <p:cNvSpPr>
            <a:spLocks noGrp="1"/>
          </p:cNvSpPr>
          <p:nvPr>
            <p:ph type="pic" idx="2"/>
          </p:nvPr>
        </p:nvSpPr>
        <p:spPr>
          <a:xfrm>
            <a:off x="5183187" y="457201"/>
            <a:ext cx="6492997" cy="540385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AU"/>
          </a:p>
        </p:txBody>
      </p:sp>
      <p:sp>
        <p:nvSpPr>
          <p:cNvPr id="56" name="Google Shape;56;p24"/>
          <p:cNvSpPr txBox="1">
            <a:spLocks noGrp="1"/>
          </p:cNvSpPr>
          <p:nvPr>
            <p:ph type="body" idx="1"/>
          </p:nvPr>
        </p:nvSpPr>
        <p:spPr>
          <a:xfrm>
            <a:off x="567104" y="2057400"/>
            <a:ext cx="4204921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pproved BNI Colors">
  <p:cSld name="Approved BNI Colors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3022" y="180295"/>
            <a:ext cx="8040218" cy="5898923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25"/>
          <p:cNvSpPr txBox="1"/>
          <p:nvPr/>
        </p:nvSpPr>
        <p:spPr>
          <a:xfrm>
            <a:off x="9608423" y="1335348"/>
            <a:ext cx="108234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AU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 Not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AU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Other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AU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Hues of Red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" name="Google Shape;60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38509" y="2179337"/>
            <a:ext cx="1022176" cy="3737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25"/>
          <p:cNvPicPr preferRelativeResize="0"/>
          <p:nvPr/>
        </p:nvPicPr>
        <p:blipFill rotWithShape="1">
          <a:blip r:embed="rId4">
            <a:alphaModFix/>
          </a:blip>
          <a:srcRect l="34827" t="35301" r="34948" b="37971"/>
          <a:stretch/>
        </p:blipFill>
        <p:spPr>
          <a:xfrm>
            <a:off x="9309718" y="2787508"/>
            <a:ext cx="1679758" cy="27351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lank" type="blank">
  <p:cSld name="BLANK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5"/>
          <p:cNvSpPr txBox="1">
            <a:spLocks noGrp="1"/>
          </p:cNvSpPr>
          <p:nvPr>
            <p:ph type="title"/>
          </p:nvPr>
        </p:nvSpPr>
        <p:spPr>
          <a:xfrm>
            <a:off x="565417" y="6449"/>
            <a:ext cx="11169161" cy="1056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body" idx="1"/>
          </p:nvPr>
        </p:nvSpPr>
        <p:spPr>
          <a:xfrm>
            <a:off x="564928" y="1062625"/>
            <a:ext cx="11169650" cy="4519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6"/>
          <p:cNvSpPr txBox="1">
            <a:spLocks noGrp="1"/>
          </p:cNvSpPr>
          <p:nvPr>
            <p:ph type="body" idx="1"/>
          </p:nvPr>
        </p:nvSpPr>
        <p:spPr>
          <a:xfrm>
            <a:off x="650947" y="1894865"/>
            <a:ext cx="4633165" cy="4053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body" idx="2"/>
          </p:nvPr>
        </p:nvSpPr>
        <p:spPr>
          <a:xfrm>
            <a:off x="633849" y="536713"/>
            <a:ext cx="4650263" cy="1182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  <a:defRPr sz="3200" b="1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6"/>
          <p:cNvSpPr/>
          <p:nvPr/>
        </p:nvSpPr>
        <p:spPr>
          <a:xfrm rot="5400000">
            <a:off x="5888749" y="656994"/>
            <a:ext cx="2124949" cy="2124949"/>
          </a:xfrm>
          <a:prstGeom prst="rtTriangle">
            <a:avLst/>
          </a:prstGeom>
          <a:solidFill>
            <a:srgbClr val="CF2030"/>
          </a:solidFill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16"/>
          <p:cNvSpPr>
            <a:spLocks noGrp="1"/>
          </p:cNvSpPr>
          <p:nvPr>
            <p:ph type="pic" idx="3"/>
          </p:nvPr>
        </p:nvSpPr>
        <p:spPr>
          <a:xfrm>
            <a:off x="6335910" y="1036061"/>
            <a:ext cx="5033400" cy="471332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/>
          <a:lstStyle/>
          <a:p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11182" y="2079171"/>
            <a:ext cx="9180818" cy="4807705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18"/>
          <p:cNvSpPr txBox="1">
            <a:spLocks noGrp="1"/>
          </p:cNvSpPr>
          <p:nvPr>
            <p:ph type="ctrTitle"/>
          </p:nvPr>
        </p:nvSpPr>
        <p:spPr>
          <a:xfrm>
            <a:off x="1524000" y="13509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0"/>
          <p:cNvSpPr txBox="1">
            <a:spLocks noGrp="1"/>
          </p:cNvSpPr>
          <p:nvPr>
            <p:ph type="body" idx="1"/>
          </p:nvPr>
        </p:nvSpPr>
        <p:spPr>
          <a:xfrm>
            <a:off x="587619" y="1058579"/>
            <a:ext cx="5490797" cy="4325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20"/>
          <p:cNvSpPr txBox="1">
            <a:spLocks noGrp="1"/>
          </p:cNvSpPr>
          <p:nvPr>
            <p:ph type="body" idx="2"/>
          </p:nvPr>
        </p:nvSpPr>
        <p:spPr>
          <a:xfrm>
            <a:off x="6230816" y="1058579"/>
            <a:ext cx="5525964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0"/>
          <p:cNvSpPr txBox="1">
            <a:spLocks noGrp="1"/>
          </p:cNvSpPr>
          <p:nvPr>
            <p:ph type="title"/>
          </p:nvPr>
        </p:nvSpPr>
        <p:spPr>
          <a:xfrm>
            <a:off x="587619" y="2403"/>
            <a:ext cx="11169161" cy="1056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1"/>
          <p:cNvSpPr txBox="1">
            <a:spLocks noGrp="1"/>
          </p:cNvSpPr>
          <p:nvPr>
            <p:ph type="body" idx="1"/>
          </p:nvPr>
        </p:nvSpPr>
        <p:spPr>
          <a:xfrm>
            <a:off x="530999" y="1075713"/>
            <a:ext cx="546857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body" idx="2"/>
          </p:nvPr>
        </p:nvSpPr>
        <p:spPr>
          <a:xfrm>
            <a:off x="529004" y="1922143"/>
            <a:ext cx="5468572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body" idx="3"/>
          </p:nvPr>
        </p:nvSpPr>
        <p:spPr>
          <a:xfrm>
            <a:off x="6172200" y="1098231"/>
            <a:ext cx="5525964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body" idx="4"/>
          </p:nvPr>
        </p:nvSpPr>
        <p:spPr>
          <a:xfrm>
            <a:off x="6172200" y="1922143"/>
            <a:ext cx="5525964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title"/>
          </p:nvPr>
        </p:nvSpPr>
        <p:spPr>
          <a:xfrm>
            <a:off x="529004" y="0"/>
            <a:ext cx="11169161" cy="1056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2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0168097" y="5813346"/>
            <a:ext cx="2033474" cy="106486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2"/>
          <p:cNvSpPr txBox="1">
            <a:spLocks noGrp="1"/>
          </p:cNvSpPr>
          <p:nvPr>
            <p:ph type="title"/>
          </p:nvPr>
        </p:nvSpPr>
        <p:spPr>
          <a:xfrm>
            <a:off x="597785" y="0"/>
            <a:ext cx="11169161" cy="1056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body" idx="1"/>
          </p:nvPr>
        </p:nvSpPr>
        <p:spPr>
          <a:xfrm>
            <a:off x="565417" y="1062790"/>
            <a:ext cx="11169161" cy="4528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3" name="Google Shape;13;p12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234825" y="5922975"/>
            <a:ext cx="845600" cy="8456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0cb2707a43_0_156"/>
          <p:cNvSpPr txBox="1"/>
          <p:nvPr/>
        </p:nvSpPr>
        <p:spPr>
          <a:xfrm>
            <a:off x="3909400" y="3663100"/>
            <a:ext cx="4202400" cy="2369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AU" sz="5400" b="1" i="0" u="none" strike="noStrike" cap="none" dirty="0">
                <a:solidFill>
                  <a:schemeClr val="lt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Education Moment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AU" sz="2000" b="1" dirty="0">
                <a:solidFill>
                  <a:schemeClr val="lt2"/>
                </a:solidFill>
                <a:latin typeface="Helvetica Neue"/>
                <a:sym typeface="Helvetica Neue"/>
              </a:rPr>
              <a:t>Sherree Price – an effective feature presentation</a:t>
            </a:r>
            <a:endParaRPr sz="2000" b="0" i="0" u="none" strike="noStrike" cap="none" dirty="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g30cb2707a43_0_156"/>
          <p:cNvSpPr txBox="1"/>
          <p:nvPr/>
        </p:nvSpPr>
        <p:spPr>
          <a:xfrm>
            <a:off x="3997000" y="1149300"/>
            <a:ext cx="47349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AU" sz="3900" b="1" i="0" u="none" strike="noStrike" cap="none">
                <a:solidFill>
                  <a:schemeClr val="lt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BNI Aurora</a:t>
            </a:r>
            <a:endParaRPr sz="1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EEC0DE-A80E-6B4F-62EE-996B377669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1900" y="494891"/>
            <a:ext cx="2991267" cy="29341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7DC5972-38DB-C38C-25B6-6E188AEF0618}"/>
              </a:ext>
            </a:extLst>
          </p:cNvPr>
          <p:cNvSpPr txBox="1"/>
          <p:nvPr/>
        </p:nvSpPr>
        <p:spPr>
          <a:xfrm>
            <a:off x="606490" y="351004"/>
            <a:ext cx="610222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AU" sz="5400" b="1" dirty="0">
                <a:solidFill>
                  <a:schemeClr val="lt2"/>
                </a:solidFill>
                <a:latin typeface="Helvetica Neue"/>
                <a:sym typeface="Helvetica Neue"/>
              </a:rPr>
              <a:t>Feature presentation </a:t>
            </a:r>
            <a:endParaRPr lang="en-AU" b="1" dirty="0">
              <a:solidFill>
                <a:schemeClr val="lt2"/>
              </a:solidFill>
              <a:latin typeface="Helvetica Neue"/>
              <a:sym typeface="Helvetica Neue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Tx/>
              <a:buChar char="-"/>
            </a:pPr>
            <a:r>
              <a:rPr lang="en-AU" sz="3600" dirty="0">
                <a:solidFill>
                  <a:schemeClr val="lt2"/>
                </a:solidFill>
                <a:latin typeface="Helvetica Neue"/>
                <a:sym typeface="Helvetica Neue"/>
              </a:rPr>
              <a:t>your opportunity to educate the audience and gain more referrals</a:t>
            </a: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Tx/>
              <a:buChar char="-"/>
            </a:pPr>
            <a:r>
              <a:rPr lang="en-AU" sz="3600" dirty="0">
                <a:solidFill>
                  <a:schemeClr val="lt2"/>
                </a:solidFill>
                <a:latin typeface="Helvetica Neue"/>
                <a:sym typeface="Helvetica Neue"/>
              </a:rPr>
              <a:t>your opportunity to make an impression – polished, professional, compelling</a:t>
            </a: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Tx/>
              <a:buChar char="-"/>
            </a:pPr>
            <a:r>
              <a:rPr lang="en-AU" sz="3600" dirty="0">
                <a:solidFill>
                  <a:schemeClr val="lt2"/>
                </a:solidFill>
                <a:latin typeface="Helvetica Neue"/>
                <a:sym typeface="Helvetica Neue"/>
              </a:rPr>
              <a:t>I know you, I like you, I trust you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4B3DF5-E283-E60D-667F-4D942A666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1646" y="91658"/>
            <a:ext cx="2286000" cy="35176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3DCB87A-909E-D17B-2109-9A48BE63E1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8670" y="3609299"/>
            <a:ext cx="2286000" cy="306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840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febb37c3c3_0_0"/>
          <p:cNvSpPr txBox="1"/>
          <p:nvPr/>
        </p:nvSpPr>
        <p:spPr>
          <a:xfrm>
            <a:off x="4261900" y="5682875"/>
            <a:ext cx="3315600" cy="6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highlight>
                <a:schemeClr val="dk2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77DEA5-E560-B0F5-BF02-61E11A21C5B7}"/>
              </a:ext>
            </a:extLst>
          </p:cNvPr>
          <p:cNvSpPr txBox="1"/>
          <p:nvPr/>
        </p:nvSpPr>
        <p:spPr>
          <a:xfrm>
            <a:off x="628262" y="724677"/>
            <a:ext cx="627950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AU" sz="5400" b="1" dirty="0">
                <a:solidFill>
                  <a:schemeClr val="lt2"/>
                </a:solidFill>
                <a:latin typeface="Helvetica Neue"/>
                <a:sym typeface="Helvetica Neue"/>
              </a:rPr>
              <a:t>Preparation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AU" sz="1800" b="1" i="1" dirty="0">
                <a:solidFill>
                  <a:schemeClr val="lt2"/>
                </a:solidFill>
                <a:latin typeface="Helvetica Neue"/>
                <a:sym typeface="Helvetica Neue"/>
              </a:rPr>
              <a:t>Source: MyBNI/BNI Academy/Feature Presentation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078D13-10CE-A919-3BF4-F4D671336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062" y="2291692"/>
            <a:ext cx="9666514" cy="3170010"/>
          </a:xfrm>
          <a:prstGeom prst="rect">
            <a:avLst/>
          </a:prstGeom>
        </p:spPr>
      </p:pic>
      <p:pic>
        <p:nvPicPr>
          <p:cNvPr id="7" name="Picture 6" descr="No photo description available.">
            <a:extLst>
              <a:ext uri="{FF2B5EF4-FFF2-40B4-BE49-F238E27FC236}">
                <a16:creationId xmlns:a16="http://schemas.microsoft.com/office/drawing/2014/main" id="{51B39481-50D6-EF88-A7F0-474628CAFD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6083" y="3429000"/>
            <a:ext cx="2469502" cy="3005860"/>
          </a:xfrm>
          <a:prstGeom prst="rect">
            <a:avLst/>
          </a:prstGeom>
        </p:spPr>
      </p:pic>
      <p:pic>
        <p:nvPicPr>
          <p:cNvPr id="8" name="Picture 7" descr="May be an image of lighting and text">
            <a:extLst>
              <a:ext uri="{FF2B5EF4-FFF2-40B4-BE49-F238E27FC236}">
                <a16:creationId xmlns:a16="http://schemas.microsoft.com/office/drawing/2014/main" id="{FA2272ED-6E85-BCF3-8556-E150C343F7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6083" y="237554"/>
            <a:ext cx="2469502" cy="31914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967A19F-2ACC-3E2E-EC49-EAB2D687A354}"/>
              </a:ext>
            </a:extLst>
          </p:cNvPr>
          <p:cNvSpPr txBox="1"/>
          <p:nvPr/>
        </p:nvSpPr>
        <p:spPr>
          <a:xfrm>
            <a:off x="1129005" y="727855"/>
            <a:ext cx="496699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AU" sz="5400" b="1" dirty="0">
                <a:solidFill>
                  <a:schemeClr val="lt2"/>
                </a:solidFill>
                <a:latin typeface="Helvetica Neue"/>
                <a:sym typeface="Helvetica Neue"/>
              </a:rPr>
              <a:t>More Preparation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42CF11-EE59-5E76-22FB-BF43D30F8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206" y="2618007"/>
            <a:ext cx="5197290" cy="37493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E2DE849-6A87-8F16-70B1-2C21C16DBE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49289"/>
            <a:ext cx="5354343" cy="3825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469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D2E3C63-CF87-A133-1F2C-A338FD4020F6}"/>
              </a:ext>
            </a:extLst>
          </p:cNvPr>
          <p:cNvSpPr txBox="1"/>
          <p:nvPr/>
        </p:nvSpPr>
        <p:spPr>
          <a:xfrm>
            <a:off x="1593705" y="578385"/>
            <a:ext cx="8649478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AU" sz="4000" b="1" dirty="0">
                <a:solidFill>
                  <a:schemeClr val="lt2"/>
                </a:solidFill>
                <a:latin typeface="Helvetica Neue"/>
                <a:sym typeface="Helvetica Neue"/>
              </a:rPr>
              <a:t>Structure of your presentation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endParaRPr lang="en-AU" sz="3200" b="1" dirty="0">
              <a:solidFill>
                <a:schemeClr val="lt2"/>
              </a:solidFill>
              <a:latin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AU" sz="3200" b="1" dirty="0">
                <a:solidFill>
                  <a:schemeClr val="lt2"/>
                </a:solidFill>
                <a:latin typeface="Helvetica Neue"/>
                <a:sym typeface="Helvetica Neue"/>
              </a:rPr>
              <a:t>Introduction - 1 minute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AU" sz="2800" b="1" dirty="0">
                <a:solidFill>
                  <a:srgbClr val="FF0000"/>
                </a:solidFill>
                <a:latin typeface="Helvetica Neue"/>
                <a:sym typeface="Helvetica Neue"/>
              </a:rPr>
              <a:t>Connect to the audience – your why, unique characteristics/benefits of your business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endParaRPr lang="en-AU" sz="3200" b="1" dirty="0">
              <a:solidFill>
                <a:schemeClr val="lt2"/>
              </a:solidFill>
              <a:latin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AU" sz="3200" b="1" dirty="0">
                <a:solidFill>
                  <a:schemeClr val="lt2"/>
                </a:solidFill>
                <a:latin typeface="Helvetica Neue"/>
                <a:sym typeface="Helvetica Neue"/>
              </a:rPr>
              <a:t>Body – 3 minutes 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AU" sz="2800" b="1" dirty="0">
                <a:solidFill>
                  <a:srgbClr val="FF0000"/>
                </a:solidFill>
                <a:latin typeface="Helvetica Neue"/>
                <a:sym typeface="Helvetica Neue"/>
              </a:rPr>
              <a:t>Include a problem a client had that you solved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AU" sz="2800" b="1" dirty="0">
                <a:solidFill>
                  <a:srgbClr val="FF0000"/>
                </a:solidFill>
                <a:latin typeface="Helvetica Neue"/>
                <a:sym typeface="Helvetica Neue"/>
              </a:rPr>
              <a:t>Or types of referrals you are seeking and why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</a:pPr>
            <a:r>
              <a:rPr lang="en-AU" sz="2800" b="1" dirty="0">
                <a:solidFill>
                  <a:srgbClr val="FF0000"/>
                </a:solidFill>
                <a:latin typeface="Helvetica Neue"/>
                <a:sym typeface="Helvetica Neue"/>
              </a:rPr>
              <a:t>Or things members can listen and look for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</a:pPr>
            <a:r>
              <a:rPr lang="en-AU" sz="2800" b="1" dirty="0">
                <a:solidFill>
                  <a:srgbClr val="FF0000"/>
                </a:solidFill>
                <a:latin typeface="Helvetica Neue"/>
                <a:sym typeface="Helvetica Neue"/>
              </a:rPr>
              <a:t>Or what members can say to bring you and your product/service into the conversation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endParaRPr lang="en-AU" sz="3200" b="1" dirty="0">
              <a:solidFill>
                <a:schemeClr val="lt2"/>
              </a:solidFill>
              <a:latin typeface="Helvetica Neue"/>
              <a:sym typeface="Helvetica Neue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6BCFEB-1951-0EE3-676B-04A0D8056A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1911" y="93306"/>
            <a:ext cx="2531706" cy="3797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201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6EB7B-5468-8C49-3EAD-DE9EF57AE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E89DBFA-1668-FF45-AC5C-46E6B9903F5B}"/>
              </a:ext>
            </a:extLst>
          </p:cNvPr>
          <p:cNvSpPr txBox="1"/>
          <p:nvPr/>
        </p:nvSpPr>
        <p:spPr>
          <a:xfrm>
            <a:off x="1576872" y="597226"/>
            <a:ext cx="8649478" cy="6432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AU" sz="4000" b="1" dirty="0">
                <a:solidFill>
                  <a:schemeClr val="lt2"/>
                </a:solidFill>
                <a:latin typeface="Helvetica Neue"/>
                <a:sym typeface="Helvetica Neue"/>
              </a:rPr>
              <a:t>Structure of your presentation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endParaRPr lang="en-AU" sz="3200" b="1" dirty="0">
              <a:solidFill>
                <a:schemeClr val="lt2"/>
              </a:solidFill>
              <a:latin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AU" sz="3200" b="1" dirty="0">
                <a:solidFill>
                  <a:schemeClr val="lt2"/>
                </a:solidFill>
                <a:latin typeface="Helvetica Neue"/>
                <a:sym typeface="Helvetica Neue"/>
              </a:rPr>
              <a:t>Conclusion - 1 minute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endParaRPr lang="en-AU" sz="2800" b="1" dirty="0">
              <a:solidFill>
                <a:srgbClr val="FF0000"/>
              </a:solidFill>
              <a:latin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AU" sz="2800" b="1" dirty="0">
                <a:solidFill>
                  <a:srgbClr val="FF0000"/>
                </a:solidFill>
                <a:latin typeface="Helvetica Neue"/>
                <a:sym typeface="Helvetica Neue"/>
              </a:rPr>
              <a:t>Consider your call to action 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Tx/>
              <a:buChar char="-"/>
            </a:pPr>
            <a:r>
              <a:rPr lang="en-AU" sz="2800" b="1" dirty="0">
                <a:solidFill>
                  <a:srgbClr val="FF0000"/>
                </a:solidFill>
                <a:latin typeface="Helvetica Neue"/>
                <a:sym typeface="Helvetica Neue"/>
              </a:rPr>
              <a:t>have a 121 with me to discuss my 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</a:pPr>
            <a:r>
              <a:rPr lang="en-AU" sz="2800" b="1" dirty="0">
                <a:solidFill>
                  <a:srgbClr val="FF0000"/>
                </a:solidFill>
                <a:latin typeface="Helvetica Neue"/>
                <a:sym typeface="Helvetica Neue"/>
              </a:rPr>
              <a:t>business further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Tx/>
              <a:buChar char="-"/>
            </a:pPr>
            <a:r>
              <a:rPr lang="en-AU" sz="2800" b="1" dirty="0">
                <a:solidFill>
                  <a:srgbClr val="FF0000"/>
                </a:solidFill>
                <a:latin typeface="Helvetica Neue"/>
                <a:sym typeface="Helvetica Neue"/>
              </a:rPr>
              <a:t>ideal referrals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</a:pPr>
            <a:endParaRPr lang="en-AU" sz="2800" b="1" dirty="0">
              <a:solidFill>
                <a:srgbClr val="FF0000"/>
              </a:solidFill>
              <a:latin typeface="Helvetica Neue"/>
              <a:sym typeface="Helvetica Neue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</a:pPr>
            <a:r>
              <a:rPr lang="en-AU" sz="2800" b="1" dirty="0">
                <a:solidFill>
                  <a:srgbClr val="FF0000"/>
                </a:solidFill>
                <a:latin typeface="Helvetica Neue"/>
                <a:sym typeface="Helvetica Neue"/>
              </a:rPr>
              <a:t>Remember you are not selling to 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</a:pPr>
            <a:r>
              <a:rPr lang="en-AU" sz="2800" b="1" dirty="0">
                <a:solidFill>
                  <a:srgbClr val="FF0000"/>
                </a:solidFill>
                <a:latin typeface="Helvetica Neue"/>
                <a:sym typeface="Helvetica Neue"/>
              </a:rPr>
              <a:t>your fellow members – you are selling 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</a:pPr>
            <a:r>
              <a:rPr lang="en-AU" sz="2800" b="1" dirty="0">
                <a:solidFill>
                  <a:srgbClr val="FF0000"/>
                </a:solidFill>
                <a:latin typeface="Helvetica Neue"/>
                <a:sym typeface="Helvetica Neue"/>
              </a:rPr>
              <a:t>through them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Tx/>
              <a:buChar char="-"/>
            </a:pPr>
            <a:endParaRPr lang="en-AU" sz="2800" b="1" dirty="0">
              <a:solidFill>
                <a:srgbClr val="FF0000"/>
              </a:solidFill>
              <a:latin typeface="Helvetica Neue"/>
              <a:sym typeface="Helvetica Neue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</a:pPr>
            <a:r>
              <a:rPr lang="en-AU" sz="2800" b="1" dirty="0">
                <a:solidFill>
                  <a:srgbClr val="FF0000"/>
                </a:solidFill>
                <a:latin typeface="Helvetica Neue"/>
                <a:sym typeface="Helvetica Neue"/>
              </a:rPr>
              <a:t> </a:t>
            </a:r>
            <a:endParaRPr lang="en-AU" sz="3200" b="1" dirty="0">
              <a:solidFill>
                <a:schemeClr val="lt2"/>
              </a:solidFill>
              <a:latin typeface="Helvetica Neue"/>
              <a:sym typeface="Helvetica Neue"/>
            </a:endParaRPr>
          </a:p>
        </p:txBody>
      </p:sp>
      <p:pic>
        <p:nvPicPr>
          <p:cNvPr id="6" name="Picture 5" descr="No photo description available.">
            <a:extLst>
              <a:ext uri="{FF2B5EF4-FFF2-40B4-BE49-F238E27FC236}">
                <a16:creationId xmlns:a16="http://schemas.microsoft.com/office/drawing/2014/main" id="{D9814816-55C1-E691-63E6-D940AA2698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3690" y="1312740"/>
            <a:ext cx="3405321" cy="2270214"/>
          </a:xfrm>
          <a:prstGeom prst="rect">
            <a:avLst/>
          </a:prstGeom>
        </p:spPr>
      </p:pic>
      <p:pic>
        <p:nvPicPr>
          <p:cNvPr id="7" name="Picture 6" descr="No photo description available.">
            <a:extLst>
              <a:ext uri="{FF2B5EF4-FFF2-40B4-BE49-F238E27FC236}">
                <a16:creationId xmlns:a16="http://schemas.microsoft.com/office/drawing/2014/main" id="{9485EFDF-7245-83B5-53E3-A6E2035615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3690" y="3582954"/>
            <a:ext cx="3405321" cy="227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54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101D12-C09B-E3C1-CA6B-F5EA7D067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032" y="319405"/>
            <a:ext cx="5456393" cy="38865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7E2169-9DF6-0A33-CCDA-2ED7244E3B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2263" y="2446784"/>
            <a:ext cx="5258256" cy="38865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B83BEE0-57F9-0D88-158E-412D13E21A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5294" y="4133461"/>
            <a:ext cx="2492283" cy="2724539"/>
          </a:xfrm>
          <a:prstGeom prst="rect">
            <a:avLst/>
          </a:prstGeom>
        </p:spPr>
      </p:pic>
      <p:pic>
        <p:nvPicPr>
          <p:cNvPr id="12" name="Picture 11" descr="No photo description available.">
            <a:extLst>
              <a:ext uri="{FF2B5EF4-FFF2-40B4-BE49-F238E27FC236}">
                <a16:creationId xmlns:a16="http://schemas.microsoft.com/office/drawing/2014/main" id="{C45276E3-8952-5250-F080-0081615448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0633" y="4131859"/>
            <a:ext cx="2405742" cy="2726141"/>
          </a:xfrm>
          <a:prstGeom prst="rect">
            <a:avLst/>
          </a:prstGeom>
        </p:spPr>
      </p:pic>
      <p:pic>
        <p:nvPicPr>
          <p:cNvPr id="13" name="Picture 12" descr="No photo description available.">
            <a:extLst>
              <a:ext uri="{FF2B5EF4-FFF2-40B4-BE49-F238E27FC236}">
                <a16:creationId xmlns:a16="http://schemas.microsoft.com/office/drawing/2014/main" id="{EFBAAB93-7A87-5402-EF4E-97612E1149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31954" y="125507"/>
            <a:ext cx="2379306" cy="2864498"/>
          </a:xfrm>
          <a:prstGeom prst="rect">
            <a:avLst/>
          </a:prstGeom>
        </p:spPr>
      </p:pic>
      <p:pic>
        <p:nvPicPr>
          <p:cNvPr id="14" name="Picture 13" descr="May be an image of one or more people, beard and text">
            <a:extLst>
              <a:ext uri="{FF2B5EF4-FFF2-40B4-BE49-F238E27FC236}">
                <a16:creationId xmlns:a16="http://schemas.microsoft.com/office/drawing/2014/main" id="{95C52472-0A3B-C2AD-3D9E-69C73E06E5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66515" y="4739951"/>
            <a:ext cx="2525486" cy="211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894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ustom Design">
  <a:themeElements>
    <a:clrScheme name="BNI Colors">
      <a:dk1>
        <a:srgbClr val="000000"/>
      </a:dk1>
      <a:lt1>
        <a:srgbClr val="FFFFFF"/>
      </a:lt1>
      <a:dk2>
        <a:srgbClr val="CF2030"/>
      </a:dk2>
      <a:lt2>
        <a:srgbClr val="64666A"/>
      </a:lt2>
      <a:accent1>
        <a:srgbClr val="C8C8C8"/>
      </a:accent1>
      <a:accent2>
        <a:srgbClr val="F3F3F3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169</Words>
  <Application>Microsoft Office PowerPoint</Application>
  <PresentationFormat>Widescreen</PresentationFormat>
  <Paragraphs>35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Helvetica Neue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Deb Purkiss</dc:creator>
  <cp:lastModifiedBy>Sherree Price</cp:lastModifiedBy>
  <cp:revision>6</cp:revision>
  <dcterms:created xsi:type="dcterms:W3CDTF">2020-09-06T23:18:55Z</dcterms:created>
  <dcterms:modified xsi:type="dcterms:W3CDTF">2026-06-28T20:51:43Z</dcterms:modified>
</cp:coreProperties>
</file>