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0" r:id="rId4"/>
    <p:sldId id="261" r:id="rId5"/>
    <p:sldId id="259" r:id="rId6"/>
    <p:sldId id="262" r:id="rId7"/>
    <p:sldId id="258" r:id="rId8"/>
  </p:sldIdLst>
  <p:sldSz cx="12192000" cy="6858000"/>
  <p:notesSz cx="6950075" cy="9236075"/>
  <p:embeddedFontLst>
    <p:embeddedFont>
      <p:font typeface="Helvetica Neue" panose="020B0604020202020204" charset="0"/>
      <p:regular r:id="rId10"/>
      <p:bold r:id="rId11"/>
      <p:italic r:id="rId12"/>
      <p:boldItalic r:id="rId13"/>
    </p:embeddedFont>
    <p:embeddedFont>
      <p:font typeface="Montserrat ExtraBold" panose="00000900000000000000" pitchFamily="2" charset="0"/>
      <p:bold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j9ryDg9d4bo2rmbWzO5SeN0pw7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2" Type="http://schemas.openxmlformats.org/officeDocument/2006/relationships/slide" Target="slides/slide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7-05T20:18:18.079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7-05T20:19:12.27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72 153,'-2'3,"-1"0,1 1,0-1,0 0,0 1,0-1,1 1,-1 0,1 0,0-1,0 1,0 5,-3 52,3-26,-2-18,0-1,-1 0,-9 23,7-23,1 1,-5 28,10-43,0 0,-1 0,1 0,0 0,0-1,1 1,-1 0,0 0,1 0,-1 0,1 0,-1-1,1 1,0 0,0-1,0 1,0 0,0-1,0 1,0-1,1 1,-1-1,0 0,1 0,-1 0,1 1,-1-1,1-1,0 1,0 0,-1 0,1 0,0-1,3 1,8 2,0-1,-1-1,1 0,18-2,8 2,526 18,-410-20,-152 1,0 1,0-1,1 0,-1-1,0 1,0 0,0-1,0 0,0 0,0 0,0 0,0 0,0-1,-1 1,1-1,0 0,-1 1,1-1,-1-1,0 1,4-4,-4 1,1 0,-1 0,0-1,-1 1,1-1,-1 1,0-1,-1 0,1 1,-1-1,-1-7,12-144,0-2,-12 56,1 81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3011488" cy="4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37000" y="0"/>
            <a:ext cx="3011488" cy="4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8772525"/>
            <a:ext cx="3011488" cy="4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A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4" name="Google Shape;6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0" name="Google Shape;7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69e52eb64e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69e52eb64e_1_53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300" cy="3636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g369e52eb64e_1_53:notes"/>
          <p:cNvSpPr txBox="1">
            <a:spLocks noGrp="1"/>
          </p:cNvSpPr>
          <p:nvPr>
            <p:ph type="sldNum" idx="12"/>
          </p:nvPr>
        </p:nvSpPr>
        <p:spPr>
          <a:xfrm>
            <a:off x="3937000" y="8772525"/>
            <a:ext cx="3011400" cy="4635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AU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69e52eb64e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69e52eb64e_1_21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300" cy="3636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g369e52eb64e_1_21:notes"/>
          <p:cNvSpPr txBox="1">
            <a:spLocks noGrp="1"/>
          </p:cNvSpPr>
          <p:nvPr>
            <p:ph type="sldNum" idx="12"/>
          </p:nvPr>
        </p:nvSpPr>
        <p:spPr>
          <a:xfrm>
            <a:off x="3937000" y="8772525"/>
            <a:ext cx="3011400" cy="4635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AU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69e52eb64e_1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69e52eb64e_1_25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300" cy="3636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g369e52eb64e_1_25:notes"/>
          <p:cNvSpPr txBox="1">
            <a:spLocks noGrp="1"/>
          </p:cNvSpPr>
          <p:nvPr>
            <p:ph type="sldNum" idx="12"/>
          </p:nvPr>
        </p:nvSpPr>
        <p:spPr>
          <a:xfrm>
            <a:off x="3937000" y="8772525"/>
            <a:ext cx="3011400" cy="4635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AU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69e52eb64e_1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69e52eb64e_1_33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300" cy="3636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g369e52eb64e_1_33:notes"/>
          <p:cNvSpPr txBox="1">
            <a:spLocks noGrp="1"/>
          </p:cNvSpPr>
          <p:nvPr>
            <p:ph type="sldNum" idx="12"/>
          </p:nvPr>
        </p:nvSpPr>
        <p:spPr>
          <a:xfrm>
            <a:off x="3937000" y="8772525"/>
            <a:ext cx="3011400" cy="4635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AU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69e52eb64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69e52eb64e_1_0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300" cy="3636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g369e52eb64e_1_0:notes"/>
          <p:cNvSpPr txBox="1">
            <a:spLocks noGrp="1"/>
          </p:cNvSpPr>
          <p:nvPr>
            <p:ph type="sldNum" idx="12"/>
          </p:nvPr>
        </p:nvSpPr>
        <p:spPr>
          <a:xfrm>
            <a:off x="3937000" y="8772525"/>
            <a:ext cx="3011400" cy="4635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AU"/>
              <a:t>7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">
  <p:cSld name="Cover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1875" y="1867425"/>
            <a:ext cx="3988249" cy="15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1570" y="4441118"/>
            <a:ext cx="4670430" cy="244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3"/>
          <p:cNvSpPr txBox="1">
            <a:spLocks noGrp="1"/>
          </p:cNvSpPr>
          <p:nvPr>
            <p:ph type="subTitle" idx="1"/>
          </p:nvPr>
        </p:nvSpPr>
        <p:spPr>
          <a:xfrm>
            <a:off x="0" y="3602038"/>
            <a:ext cx="12192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3"/>
          <p:cNvSpPr/>
          <p:nvPr/>
        </p:nvSpPr>
        <p:spPr>
          <a:xfrm>
            <a:off x="99400" y="5987144"/>
            <a:ext cx="1093200" cy="7716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2"/>
          <p:cNvSpPr txBox="1">
            <a:spLocks noGrp="1"/>
          </p:cNvSpPr>
          <p:nvPr>
            <p:ph type="title"/>
          </p:nvPr>
        </p:nvSpPr>
        <p:spPr>
          <a:xfrm>
            <a:off x="511419" y="0"/>
            <a:ext cx="11169161" cy="1056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>
            <a:spLocks noGrp="1"/>
          </p:cNvSpPr>
          <p:nvPr>
            <p:ph type="title"/>
          </p:nvPr>
        </p:nvSpPr>
        <p:spPr>
          <a:xfrm>
            <a:off x="531936" y="457200"/>
            <a:ext cx="424009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3"/>
          <p:cNvSpPr txBox="1">
            <a:spLocks noGrp="1"/>
          </p:cNvSpPr>
          <p:nvPr>
            <p:ph type="body" idx="1"/>
          </p:nvPr>
        </p:nvSpPr>
        <p:spPr>
          <a:xfrm>
            <a:off x="5183188" y="457201"/>
            <a:ext cx="6476876" cy="540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body" idx="2"/>
          </p:nvPr>
        </p:nvSpPr>
        <p:spPr>
          <a:xfrm>
            <a:off x="531936" y="2057400"/>
            <a:ext cx="4240090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4"/>
          <p:cNvSpPr txBox="1">
            <a:spLocks noGrp="1"/>
          </p:cNvSpPr>
          <p:nvPr>
            <p:ph type="title"/>
          </p:nvPr>
        </p:nvSpPr>
        <p:spPr>
          <a:xfrm>
            <a:off x="567104" y="457200"/>
            <a:ext cx="4204921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4"/>
          <p:cNvSpPr>
            <a:spLocks noGrp="1"/>
          </p:cNvSpPr>
          <p:nvPr>
            <p:ph type="pic" idx="2"/>
          </p:nvPr>
        </p:nvSpPr>
        <p:spPr>
          <a:xfrm>
            <a:off x="5183187" y="457201"/>
            <a:ext cx="6492997" cy="5403850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p24"/>
          <p:cNvSpPr txBox="1">
            <a:spLocks noGrp="1"/>
          </p:cNvSpPr>
          <p:nvPr>
            <p:ph type="body" idx="1"/>
          </p:nvPr>
        </p:nvSpPr>
        <p:spPr>
          <a:xfrm>
            <a:off x="567104" y="2057400"/>
            <a:ext cx="4204921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pproved BNI Colors">
  <p:cSld name="Approved BNI Colors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3022" y="180295"/>
            <a:ext cx="8040218" cy="5898923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25"/>
          <p:cNvSpPr txBox="1"/>
          <p:nvPr/>
        </p:nvSpPr>
        <p:spPr>
          <a:xfrm>
            <a:off x="9608423" y="1335348"/>
            <a:ext cx="108234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AU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Not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AU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Other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AU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Hues of Red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38509" y="2179337"/>
            <a:ext cx="1022176" cy="3737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25"/>
          <p:cNvPicPr preferRelativeResize="0"/>
          <p:nvPr/>
        </p:nvPicPr>
        <p:blipFill rotWithShape="1">
          <a:blip r:embed="rId4">
            <a:alphaModFix/>
          </a:blip>
          <a:srcRect l="34827" t="35301" r="34948" b="37971"/>
          <a:stretch/>
        </p:blipFill>
        <p:spPr>
          <a:xfrm>
            <a:off x="9309718" y="2787508"/>
            <a:ext cx="1679758" cy="27351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 typ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5"/>
          <p:cNvSpPr txBox="1">
            <a:spLocks noGrp="1"/>
          </p:cNvSpPr>
          <p:nvPr>
            <p:ph type="title"/>
          </p:nvPr>
        </p:nvSpPr>
        <p:spPr>
          <a:xfrm>
            <a:off x="565417" y="6449"/>
            <a:ext cx="11169161" cy="1056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body" idx="1"/>
          </p:nvPr>
        </p:nvSpPr>
        <p:spPr>
          <a:xfrm>
            <a:off x="564928" y="1062625"/>
            <a:ext cx="11169650" cy="4519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 txBox="1">
            <a:spLocks noGrp="1"/>
          </p:cNvSpPr>
          <p:nvPr>
            <p:ph type="body" idx="1"/>
          </p:nvPr>
        </p:nvSpPr>
        <p:spPr>
          <a:xfrm>
            <a:off x="650947" y="1894865"/>
            <a:ext cx="4633165" cy="4053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body" idx="2"/>
          </p:nvPr>
        </p:nvSpPr>
        <p:spPr>
          <a:xfrm>
            <a:off x="633849" y="536713"/>
            <a:ext cx="4650263" cy="1182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  <a:defRPr sz="3200"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/>
          <p:nvPr/>
        </p:nvSpPr>
        <p:spPr>
          <a:xfrm rot="5400000">
            <a:off x="5888749" y="656994"/>
            <a:ext cx="2124949" cy="2124949"/>
          </a:xfrm>
          <a:prstGeom prst="rtTriangle">
            <a:avLst/>
          </a:prstGeom>
          <a:solidFill>
            <a:srgbClr val="CF2030"/>
          </a:solidFill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6"/>
          <p:cNvSpPr>
            <a:spLocks noGrp="1"/>
          </p:cNvSpPr>
          <p:nvPr>
            <p:ph type="pic" idx="3"/>
          </p:nvPr>
        </p:nvSpPr>
        <p:spPr>
          <a:xfrm>
            <a:off x="6335910" y="1036061"/>
            <a:ext cx="5033400" cy="4713329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11182" y="2079171"/>
            <a:ext cx="9180818" cy="4807705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18"/>
          <p:cNvSpPr txBox="1">
            <a:spLocks noGrp="1"/>
          </p:cNvSpPr>
          <p:nvPr>
            <p:ph type="ctrTitle"/>
          </p:nvPr>
        </p:nvSpPr>
        <p:spPr>
          <a:xfrm>
            <a:off x="1524000" y="13509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0"/>
          <p:cNvSpPr txBox="1">
            <a:spLocks noGrp="1"/>
          </p:cNvSpPr>
          <p:nvPr>
            <p:ph type="body" idx="1"/>
          </p:nvPr>
        </p:nvSpPr>
        <p:spPr>
          <a:xfrm>
            <a:off x="587619" y="1058579"/>
            <a:ext cx="5490797" cy="4325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body" idx="2"/>
          </p:nvPr>
        </p:nvSpPr>
        <p:spPr>
          <a:xfrm>
            <a:off x="6230816" y="1058579"/>
            <a:ext cx="5525964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0"/>
          <p:cNvSpPr txBox="1">
            <a:spLocks noGrp="1"/>
          </p:cNvSpPr>
          <p:nvPr>
            <p:ph type="title"/>
          </p:nvPr>
        </p:nvSpPr>
        <p:spPr>
          <a:xfrm>
            <a:off x="587619" y="2403"/>
            <a:ext cx="11169161" cy="1056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1"/>
          <p:cNvSpPr txBox="1">
            <a:spLocks noGrp="1"/>
          </p:cNvSpPr>
          <p:nvPr>
            <p:ph type="body" idx="1"/>
          </p:nvPr>
        </p:nvSpPr>
        <p:spPr>
          <a:xfrm>
            <a:off x="530999" y="1075713"/>
            <a:ext cx="546857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body" idx="2"/>
          </p:nvPr>
        </p:nvSpPr>
        <p:spPr>
          <a:xfrm>
            <a:off x="529004" y="1922143"/>
            <a:ext cx="546857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3"/>
          </p:nvPr>
        </p:nvSpPr>
        <p:spPr>
          <a:xfrm>
            <a:off x="6172200" y="1098231"/>
            <a:ext cx="5525964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4"/>
          </p:nvPr>
        </p:nvSpPr>
        <p:spPr>
          <a:xfrm>
            <a:off x="6172200" y="1922143"/>
            <a:ext cx="5525964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title"/>
          </p:nvPr>
        </p:nvSpPr>
        <p:spPr>
          <a:xfrm>
            <a:off x="529004" y="0"/>
            <a:ext cx="11169161" cy="1056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2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0168097" y="5813346"/>
            <a:ext cx="2033474" cy="106486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2"/>
          <p:cNvSpPr txBox="1">
            <a:spLocks noGrp="1"/>
          </p:cNvSpPr>
          <p:nvPr>
            <p:ph type="title"/>
          </p:nvPr>
        </p:nvSpPr>
        <p:spPr>
          <a:xfrm>
            <a:off x="597785" y="0"/>
            <a:ext cx="11169161" cy="1056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body" idx="1"/>
          </p:nvPr>
        </p:nvSpPr>
        <p:spPr>
          <a:xfrm>
            <a:off x="565417" y="1062790"/>
            <a:ext cx="11169161" cy="4528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3" name="Google Shape;13;p1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234825" y="5922975"/>
            <a:ext cx="845600" cy="8456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8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"/>
          <p:cNvSpPr txBox="1"/>
          <p:nvPr/>
        </p:nvSpPr>
        <p:spPr>
          <a:xfrm>
            <a:off x="3919525" y="3490875"/>
            <a:ext cx="4202400" cy="1766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AU" sz="5400" b="1" i="0" u="none" strike="noStrike" cap="none" dirty="0">
                <a:solidFill>
                  <a:schemeClr val="l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Education Moments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AU" sz="2800" b="1" i="0" u="none" strike="noStrike" cap="none" dirty="0">
                <a:solidFill>
                  <a:schemeClr val="lt2"/>
                </a:solidFill>
                <a:latin typeface="Helvetica Neue"/>
                <a:ea typeface="Arial"/>
                <a:cs typeface="Arial"/>
                <a:sym typeface="Helvetica Neue"/>
              </a:rPr>
              <a:t>Sherree Price</a:t>
            </a:r>
            <a:endParaRPr sz="2800" b="0" i="0" u="none" strike="noStrike" cap="none" dirty="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"/>
          <p:cNvSpPr txBox="1"/>
          <p:nvPr/>
        </p:nvSpPr>
        <p:spPr>
          <a:xfrm>
            <a:off x="3997000" y="1149300"/>
            <a:ext cx="47349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AU" sz="3900" b="1" i="0" u="none" strike="noStrike" cap="none">
                <a:solidFill>
                  <a:schemeClr val="l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BNI Aurora</a:t>
            </a:r>
            <a:endParaRPr sz="1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"/>
          <p:cNvSpPr txBox="1"/>
          <p:nvPr/>
        </p:nvSpPr>
        <p:spPr>
          <a:xfrm>
            <a:off x="632700" y="901800"/>
            <a:ext cx="10926600" cy="11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48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Why giving testimonials matters</a:t>
            </a:r>
            <a:endParaRPr sz="48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73" name="Google Shape;73;p2"/>
          <p:cNvSpPr txBox="1"/>
          <p:nvPr/>
        </p:nvSpPr>
        <p:spPr>
          <a:xfrm>
            <a:off x="1226900" y="2380400"/>
            <a:ext cx="9322200" cy="11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Char char="●"/>
            </a:pPr>
            <a:r>
              <a:rPr lang="en-AU" sz="3600" b="1">
                <a:solidFill>
                  <a:srgbClr val="FF0000"/>
                </a:solidFill>
              </a:rPr>
              <a:t>Who here has given a testimonial for another member in the past month?</a:t>
            </a:r>
            <a:endParaRPr sz="3600" b="1">
              <a:solidFill>
                <a:srgbClr val="FF0000"/>
              </a:solidFill>
            </a:endParaRPr>
          </a:p>
        </p:txBody>
      </p:sp>
      <p:sp>
        <p:nvSpPr>
          <p:cNvPr id="74" name="Google Shape;74;p2"/>
          <p:cNvSpPr txBox="1"/>
          <p:nvPr/>
        </p:nvSpPr>
        <p:spPr>
          <a:xfrm>
            <a:off x="1226900" y="4221075"/>
            <a:ext cx="9963600" cy="13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Char char="●"/>
            </a:pPr>
            <a:r>
              <a:rPr lang="en-AU" sz="3600" b="1" dirty="0">
                <a:solidFill>
                  <a:srgbClr val="FF0000"/>
                </a:solidFill>
              </a:rPr>
              <a:t>Who received one and saw a boost in confidence, credibility, or business?</a:t>
            </a:r>
            <a:endParaRPr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69e52eb64e_1_53"/>
          <p:cNvSpPr txBox="1"/>
          <p:nvPr/>
        </p:nvSpPr>
        <p:spPr>
          <a:xfrm>
            <a:off x="671125" y="304100"/>
            <a:ext cx="9846600" cy="13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2400">
                <a:solidFill>
                  <a:schemeClr val="dk1"/>
                </a:solidFill>
              </a:rPr>
              <a:t>1. Build Credibility Fast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b="1">
                <a:solidFill>
                  <a:srgbClr val="FF0000"/>
                </a:solidFill>
              </a:rPr>
              <a:t>When you share a real result you’ve had with a member’s service, you fast-track trust.</a:t>
            </a:r>
            <a:endParaRPr b="1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b="1">
                <a:solidFill>
                  <a:srgbClr val="FF0000"/>
                </a:solidFill>
              </a:rPr>
              <a:t>It’s a third-party endorsement—far more powerful than someone praising themselves.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94" name="Google Shape;94;g369e52eb64e_1_53"/>
          <p:cNvSpPr txBox="1"/>
          <p:nvPr/>
        </p:nvSpPr>
        <p:spPr>
          <a:xfrm>
            <a:off x="576750" y="1751200"/>
            <a:ext cx="10255500" cy="14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2400" dirty="0">
                <a:solidFill>
                  <a:schemeClr val="dk1"/>
                </a:solidFill>
              </a:rPr>
              <a:t>2. Strengthen the Chapter’s Brand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b="1" dirty="0">
                <a:solidFill>
                  <a:srgbClr val="FF0000"/>
                </a:solidFill>
              </a:rPr>
              <a:t>Public testimonials (on socials or websites) supports our chapter as a thriving, connected business community.</a:t>
            </a:r>
            <a:endParaRPr b="1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b="1" dirty="0">
                <a:solidFill>
                  <a:srgbClr val="FF0000"/>
                </a:solidFill>
              </a:rPr>
              <a:t>It shows that we actually refer and support each other.</a:t>
            </a:r>
            <a:endParaRPr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/>
          </a:p>
        </p:txBody>
      </p:sp>
      <p:sp>
        <p:nvSpPr>
          <p:cNvPr id="95" name="Google Shape;95;g369e52eb64e_1_53"/>
          <p:cNvSpPr txBox="1"/>
          <p:nvPr/>
        </p:nvSpPr>
        <p:spPr>
          <a:xfrm>
            <a:off x="576750" y="3187900"/>
            <a:ext cx="10863600" cy="18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AU" sz="2400" dirty="0">
                <a:solidFill>
                  <a:schemeClr val="dk1"/>
                </a:solidFill>
              </a:rPr>
              <a:t>3. Make Referrals Easier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b="1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b="1" dirty="0">
                <a:solidFill>
                  <a:srgbClr val="FF0000"/>
                </a:solidFill>
              </a:rPr>
              <a:t>A testimonial gives you a “success story” to share with prospects:</a:t>
            </a:r>
            <a:endParaRPr b="1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b="1" dirty="0">
                <a:solidFill>
                  <a:srgbClr val="FF0000"/>
                </a:solidFill>
              </a:rPr>
              <a:t>EG “I referred Sarah to a client and she doubled their conversions—don’t take my word for it, check this testimonial I wrote.”</a:t>
            </a:r>
            <a:endParaRPr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/>
          </a:p>
        </p:txBody>
      </p:sp>
      <p:sp>
        <p:nvSpPr>
          <p:cNvPr id="96" name="Google Shape;96;g369e52eb64e_1_53"/>
          <p:cNvSpPr txBox="1"/>
          <p:nvPr/>
        </p:nvSpPr>
        <p:spPr>
          <a:xfrm>
            <a:off x="478138" y="4700871"/>
            <a:ext cx="9678900" cy="12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2400" dirty="0">
                <a:solidFill>
                  <a:schemeClr val="dk1"/>
                </a:solidFill>
              </a:rPr>
              <a:t>4. Good Testimonials = More Business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b="1" dirty="0">
                <a:solidFill>
                  <a:srgbClr val="FF0000"/>
                </a:solidFill>
              </a:rPr>
              <a:t>Clients shop with their eyes. They check Google, Facebook, LinkedIn, your websites.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b="1" dirty="0">
                <a:solidFill>
                  <a:srgbClr val="FF0000"/>
                </a:solidFill>
              </a:rPr>
              <a:t>BNI members look at testimonials on your BNI profile </a:t>
            </a:r>
            <a:endParaRPr b="1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b="1" dirty="0">
                <a:solidFill>
                  <a:srgbClr val="FF0000"/>
                </a:solidFill>
              </a:rPr>
              <a:t>Let’s fill those spaces with real results from real members.</a:t>
            </a:r>
            <a:endParaRPr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69e52eb64e_1_21"/>
          <p:cNvSpPr txBox="1"/>
          <p:nvPr/>
        </p:nvSpPr>
        <p:spPr>
          <a:xfrm>
            <a:off x="765500" y="817900"/>
            <a:ext cx="10433700" cy="12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1100">
                <a:solidFill>
                  <a:schemeClr val="dk1"/>
                </a:solidFill>
              </a:rPr>
              <a:t>✅ Google Reviews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1100">
                <a:solidFill>
                  <a:schemeClr val="dk1"/>
                </a:solidFill>
              </a:rPr>
              <a:t>– Search for the member’s business name, and leave a public 5-star review.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1100">
                <a:solidFill>
                  <a:schemeClr val="dk1"/>
                </a:solidFill>
              </a:rPr>
              <a:t>– Helps their SEO and builds trust with total strangers.</a:t>
            </a:r>
            <a:endParaRPr sz="2800"/>
          </a:p>
        </p:txBody>
      </p:sp>
      <p:sp>
        <p:nvSpPr>
          <p:cNvPr id="103" name="Google Shape;103;g369e52eb64e_1_21"/>
          <p:cNvSpPr txBox="1"/>
          <p:nvPr/>
        </p:nvSpPr>
        <p:spPr>
          <a:xfrm>
            <a:off x="723550" y="1698700"/>
            <a:ext cx="9909600" cy="6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1100" dirty="0">
                <a:solidFill>
                  <a:schemeClr val="dk1"/>
                </a:solidFill>
              </a:rPr>
              <a:t>✅ </a:t>
            </a:r>
            <a:r>
              <a:rPr lang="en-US" sz="1100" dirty="0">
                <a:solidFill>
                  <a:schemeClr val="dk1"/>
                </a:solidFill>
              </a:rPr>
              <a:t>BNI profile</a:t>
            </a:r>
            <a:endParaRPr sz="11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1100" dirty="0">
                <a:solidFill>
                  <a:schemeClr val="dk1"/>
                </a:solidFill>
              </a:rPr>
              <a:t>– You don’t know how many national and international BNI member is searching for your service. A testimonial on your profile build trust.</a:t>
            </a:r>
            <a:endParaRPr sz="11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/>
          </a:p>
        </p:txBody>
      </p:sp>
      <p:sp>
        <p:nvSpPr>
          <p:cNvPr id="104" name="Google Shape;104;g369e52eb64e_1_21"/>
          <p:cNvSpPr txBox="1"/>
          <p:nvPr/>
        </p:nvSpPr>
        <p:spPr>
          <a:xfrm>
            <a:off x="723550" y="2432725"/>
            <a:ext cx="65016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1100">
                <a:solidFill>
                  <a:schemeClr val="dk1"/>
                </a:solidFill>
              </a:rPr>
              <a:t>✅ LinkedIn Recommendations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1100">
                <a:solidFill>
                  <a:schemeClr val="dk1"/>
                </a:solidFill>
              </a:rPr>
              <a:t>– Especially for B2B or professional services. A written LinkedIn rec can be a game-changer.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/>
          </a:p>
        </p:txBody>
      </p:sp>
      <p:sp>
        <p:nvSpPr>
          <p:cNvPr id="105" name="Google Shape;105;g369e52eb64e_1_21"/>
          <p:cNvSpPr txBox="1"/>
          <p:nvPr/>
        </p:nvSpPr>
        <p:spPr>
          <a:xfrm>
            <a:off x="681525" y="3041113"/>
            <a:ext cx="7717800" cy="6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1100">
                <a:solidFill>
                  <a:schemeClr val="dk1"/>
                </a:solidFill>
              </a:rPr>
              <a:t>✅ Facebook Page Reviews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1100">
                <a:solidFill>
                  <a:schemeClr val="dk1"/>
                </a:solidFill>
              </a:rPr>
              <a:t>– If the business is active on Facebook, leave a positive review with a quick story.</a:t>
            </a:r>
            <a:endParaRPr sz="2800"/>
          </a:p>
        </p:txBody>
      </p:sp>
      <p:sp>
        <p:nvSpPr>
          <p:cNvPr id="106" name="Google Shape;106;g369e52eb64e_1_21"/>
          <p:cNvSpPr txBox="1"/>
          <p:nvPr/>
        </p:nvSpPr>
        <p:spPr>
          <a:xfrm>
            <a:off x="681525" y="4026825"/>
            <a:ext cx="7822800" cy="11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1100">
                <a:solidFill>
                  <a:schemeClr val="dk1"/>
                </a:solidFill>
              </a:rPr>
              <a:t>✅ Instagram &amp; Facebook Shout-Outs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1100">
                <a:solidFill>
                  <a:schemeClr val="dk1"/>
                </a:solidFill>
              </a:rPr>
              <a:t>– Snap a pic of the result, or just do a “Member Spotlight” tag on stories or reels.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1100">
                <a:solidFill>
                  <a:schemeClr val="dk1"/>
                </a:solidFill>
              </a:rPr>
              <a:t>– Share what they did for you or your client. Tag them and the chapter.</a:t>
            </a:r>
            <a:endParaRPr sz="2800"/>
          </a:p>
        </p:txBody>
      </p:sp>
      <p:sp>
        <p:nvSpPr>
          <p:cNvPr id="107" name="Google Shape;107;g369e52eb64e_1_21"/>
          <p:cNvSpPr txBox="1"/>
          <p:nvPr/>
        </p:nvSpPr>
        <p:spPr>
          <a:xfrm>
            <a:off x="723550" y="4991475"/>
            <a:ext cx="9427200" cy="8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1100">
                <a:solidFill>
                  <a:schemeClr val="dk1"/>
                </a:solidFill>
              </a:rPr>
              <a:t>✅ Personal Website Testimonials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1100">
                <a:solidFill>
                  <a:schemeClr val="dk1"/>
                </a:solidFill>
              </a:rPr>
              <a:t>– Offer to write a blurb they can post on their website. Better yet, let them quote your name and business. It adds weight.</a:t>
            </a:r>
            <a:endParaRPr sz="2800"/>
          </a:p>
        </p:txBody>
      </p:sp>
      <p:sp>
        <p:nvSpPr>
          <p:cNvPr id="108" name="Google Shape;108;g369e52eb64e_1_21"/>
          <p:cNvSpPr txBox="1"/>
          <p:nvPr/>
        </p:nvSpPr>
        <p:spPr>
          <a:xfrm>
            <a:off x="3642150" y="262150"/>
            <a:ext cx="490770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2400" b="1">
                <a:solidFill>
                  <a:srgbClr val="FF0000"/>
                </a:solidFill>
              </a:rPr>
              <a:t>Where to Leave Testimonials </a:t>
            </a:r>
            <a:endParaRPr sz="2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69e52eb64e_1_25"/>
          <p:cNvSpPr txBox="1"/>
          <p:nvPr/>
        </p:nvSpPr>
        <p:spPr>
          <a:xfrm>
            <a:off x="734050" y="2537675"/>
            <a:ext cx="10276500" cy="13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/>
          </a:p>
        </p:txBody>
      </p:sp>
      <p:sp>
        <p:nvSpPr>
          <p:cNvPr id="87" name="Google Shape;87;g369e52eb64e_1_25"/>
          <p:cNvSpPr txBox="1"/>
          <p:nvPr/>
        </p:nvSpPr>
        <p:spPr>
          <a:xfrm>
            <a:off x="2177339" y="849500"/>
            <a:ext cx="6973500" cy="16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0F5B8D-E61C-90BC-AE55-C236A7140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0312" y="513243"/>
            <a:ext cx="3952032" cy="32311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D7F946-8683-9670-B34E-26B980B779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923" y="261104"/>
            <a:ext cx="3535389" cy="63357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4D30152-278D-27CA-0EED-8C43109A28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1924" y="591670"/>
            <a:ext cx="2919509" cy="522642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6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BE1817A3-BA7D-9D3D-F85A-751A0338FED6}"/>
                  </a:ext>
                </a:extLst>
              </p14:cNvPr>
              <p14:cNvContentPartPr/>
              <p14:nvPr/>
            </p14:nvContentPartPr>
            <p14:xfrm>
              <a:off x="2892211" y="3778758"/>
              <a:ext cx="360" cy="36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BE1817A3-BA7D-9D3D-F85A-751A0338FED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883571" y="3724758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FC92B737-3157-B4E1-DA1D-EA1A62A67232}"/>
                  </a:ext>
                </a:extLst>
              </p14:cNvPr>
              <p14:cNvContentPartPr/>
              <p14:nvPr/>
            </p14:nvContentPartPr>
            <p14:xfrm>
              <a:off x="2707891" y="2818638"/>
              <a:ext cx="353160" cy="195480"/>
            </p14:xfrm>
          </p:contentPart>
        </mc:Choice>
        <mc:Fallback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FC92B737-3157-B4E1-DA1D-EA1A62A6723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53891" y="2710998"/>
                <a:ext cx="460800" cy="4111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69e52eb64e_1_33"/>
          <p:cNvSpPr txBox="1"/>
          <p:nvPr/>
        </p:nvSpPr>
        <p:spPr>
          <a:xfrm>
            <a:off x="587250" y="3649225"/>
            <a:ext cx="9951300" cy="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1800" b="1" dirty="0">
                <a:solidFill>
                  <a:schemeClr val="dk1"/>
                </a:solidFill>
              </a:rPr>
              <a:t>3. Track results—if a testimonial generates business, speak with the person who wrote it about a possible referral and closed business. </a:t>
            </a:r>
            <a:endParaRPr sz="18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/>
          </a:p>
        </p:txBody>
      </p:sp>
      <p:sp>
        <p:nvSpPr>
          <p:cNvPr id="115" name="Google Shape;115;g369e52eb64e_1_33"/>
          <p:cNvSpPr txBox="1"/>
          <p:nvPr/>
        </p:nvSpPr>
        <p:spPr>
          <a:xfrm>
            <a:off x="4112825" y="262125"/>
            <a:ext cx="3306000" cy="7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2400" b="1">
                <a:solidFill>
                  <a:srgbClr val="FF0000"/>
                </a:solidFill>
              </a:rPr>
              <a:t>Call to Action</a:t>
            </a:r>
            <a:endParaRPr sz="2400" b="1">
              <a:solidFill>
                <a:srgbClr val="FF0000"/>
              </a:solidFill>
            </a:endParaRPr>
          </a:p>
        </p:txBody>
      </p:sp>
      <p:sp>
        <p:nvSpPr>
          <p:cNvPr id="116" name="Google Shape;116;g369e52eb64e_1_33"/>
          <p:cNvSpPr txBox="1"/>
          <p:nvPr/>
        </p:nvSpPr>
        <p:spPr>
          <a:xfrm>
            <a:off x="503350" y="1163975"/>
            <a:ext cx="10517700" cy="11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1800" b="1">
                <a:solidFill>
                  <a:schemeClr val="dk1"/>
                </a:solidFill>
              </a:rPr>
              <a:t>1. Pick one member today you’ve worked with—and leave them a testimonial on any public platform this week.</a:t>
            </a:r>
            <a:endParaRPr sz="1800" b="1"/>
          </a:p>
        </p:txBody>
      </p:sp>
      <p:sp>
        <p:nvSpPr>
          <p:cNvPr id="117" name="Google Shape;117;g369e52eb64e_1_33"/>
          <p:cNvSpPr txBox="1"/>
          <p:nvPr/>
        </p:nvSpPr>
        <p:spPr>
          <a:xfrm>
            <a:off x="482375" y="2286000"/>
            <a:ext cx="10056300" cy="5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1800" b="1">
                <a:solidFill>
                  <a:schemeClr val="dk1"/>
                </a:solidFill>
              </a:rPr>
              <a:t>2. Tag our chapter if posting on social media. Let’s build our BNI brand together.</a:t>
            </a:r>
            <a:endParaRPr sz="1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69e52eb64e_1_0"/>
          <p:cNvSpPr txBox="1"/>
          <p:nvPr/>
        </p:nvSpPr>
        <p:spPr>
          <a:xfrm>
            <a:off x="671125" y="1489050"/>
            <a:ext cx="10528200" cy="27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3600" b="1" dirty="0">
                <a:solidFill>
                  <a:srgbClr val="202124"/>
                </a:solidFill>
              </a:rPr>
              <a:t>Testimonials aren't just feel-good moments they're powerful marketing tools for each other and for our chapter’s reputation.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AU" sz="3600" b="1" dirty="0">
              <a:solidFill>
                <a:srgbClr val="20212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AU" sz="3600" b="1" dirty="0">
                <a:solidFill>
                  <a:srgbClr val="202124"/>
                </a:solidFill>
              </a:rPr>
              <a:t>That is why they matter</a:t>
            </a:r>
            <a:endParaRPr sz="3600" b="1" dirty="0">
              <a:solidFill>
                <a:srgbClr val="20212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BNI Colors">
      <a:dk1>
        <a:srgbClr val="000000"/>
      </a:dk1>
      <a:lt1>
        <a:srgbClr val="FFFFFF"/>
      </a:lt1>
      <a:dk2>
        <a:srgbClr val="CF2030"/>
      </a:dk2>
      <a:lt2>
        <a:srgbClr val="64666A"/>
      </a:lt2>
      <a:accent1>
        <a:srgbClr val="C8C8C8"/>
      </a:accent1>
      <a:accent2>
        <a:srgbClr val="F3F3F3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476</Words>
  <Application>Microsoft Office PowerPoint</Application>
  <PresentationFormat>Widescreen</PresentationFormat>
  <Paragraphs>53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Helvetica Neue</vt:lpstr>
      <vt:lpstr>Arial</vt:lpstr>
      <vt:lpstr>Montserrat ExtraBold</vt:lpstr>
      <vt:lpstr>Calibri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Deb Purkiss</dc:creator>
  <cp:lastModifiedBy>Sherree Price</cp:lastModifiedBy>
  <cp:revision>3</cp:revision>
  <dcterms:created xsi:type="dcterms:W3CDTF">2020-09-06T23:18:55Z</dcterms:created>
  <dcterms:modified xsi:type="dcterms:W3CDTF">2026-07-05T20:27:58Z</dcterms:modified>
</cp:coreProperties>
</file>