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7315200" cy="9601200"/>
  <p:embeddedFontLst>
    <p:embeddedFont>
      <p:font typeface="Roboto"/>
      <p:regular r:id="rId17"/>
      <p:bold r:id="rId18"/>
      <p:italic r:id="rId19"/>
      <p:boldItalic r:id="rId20"/>
    </p:embeddedFont>
    <p:embeddedFont>
      <p:font typeface="Montserrat"/>
      <p:regular r:id="rId21"/>
      <p:bold r:id="rId22"/>
      <p:italic r:id="rId23"/>
      <p:boldItalic r:id="rId24"/>
    </p:embeddedFont>
    <p:embeddedFont>
      <p:font typeface="Helvetica Neue"/>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qMGfPY2EmJQffrfyQv6v9hVo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regular.fntdata"/><Relationship Id="rId16" Type="http://schemas.openxmlformats.org/officeDocument/2006/relationships/slide" Target="slides/slide12.xml"/><Relationship Id="rId19" Type="http://schemas.openxmlformats.org/officeDocument/2006/relationships/font" Target="fonts/Roboto-italic.fntdata"/><Relationship Id="rId1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169698" cy="481875"/>
          </a:xfrm>
          <a:prstGeom prst="rect">
            <a:avLst/>
          </a:prstGeom>
          <a:noFill/>
          <a:ln>
            <a:noFill/>
          </a:ln>
        </p:spPr>
        <p:txBody>
          <a:bodyPr anchorCtr="0" anchor="t" bIns="47775" lIns="95550" spcFirstLastPara="1" rIns="95550" wrap="square" tIns="47775">
            <a:noAutofit/>
          </a:bodyPr>
          <a:lstStyle>
            <a:lvl1pPr lvl="0" marR="0" rtl="0" algn="l">
              <a:lnSpc>
                <a:spcPct val="100000"/>
              </a:lnSpc>
              <a:spcBef>
                <a:spcPts val="0"/>
              </a:spcBef>
              <a:spcAft>
                <a:spcPts val="0"/>
              </a:spcAft>
              <a:buClr>
                <a:srgbClr val="000000"/>
              </a:buClr>
              <a:buSzPts val="1400"/>
              <a:buFont typeface="Arial"/>
              <a:buNone/>
              <a:defRPr b="0" i="0" sz="1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143832" y="0"/>
            <a:ext cx="3169698" cy="481875"/>
          </a:xfrm>
          <a:prstGeom prst="rect">
            <a:avLst/>
          </a:prstGeom>
          <a:noFill/>
          <a:ln>
            <a:noFill/>
          </a:ln>
        </p:spPr>
        <p:txBody>
          <a:bodyPr anchorCtr="0" anchor="t" bIns="47775" lIns="95550" spcFirstLastPara="1" rIns="95550" wrap="square" tIns="47775">
            <a:noAutofit/>
          </a:bodyPr>
          <a:lstStyle>
            <a:lvl1pPr lvl="0" marR="0" rtl="0" algn="r">
              <a:lnSpc>
                <a:spcPct val="100000"/>
              </a:lnSpc>
              <a:spcBef>
                <a:spcPts val="0"/>
              </a:spcBef>
              <a:spcAft>
                <a:spcPts val="0"/>
              </a:spcAft>
              <a:buClr>
                <a:srgbClr val="000000"/>
              </a:buClr>
              <a:buSzPts val="1400"/>
              <a:buFont typeface="Arial"/>
              <a:buNone/>
              <a:defRPr b="0" i="0" sz="1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77875" y="120015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31855" y="4620723"/>
            <a:ext cx="5851492" cy="3780741"/>
          </a:xfrm>
          <a:prstGeom prst="rect">
            <a:avLst/>
          </a:prstGeom>
          <a:noFill/>
          <a:ln>
            <a:noFill/>
          </a:ln>
        </p:spPr>
        <p:txBody>
          <a:bodyPr anchorCtr="0" anchor="t" bIns="47775" lIns="95550" spcFirstLastPara="1" rIns="95550" wrap="square" tIns="47775">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119325"/>
            <a:ext cx="3169698" cy="481875"/>
          </a:xfrm>
          <a:prstGeom prst="rect">
            <a:avLst/>
          </a:prstGeom>
          <a:noFill/>
          <a:ln>
            <a:noFill/>
          </a:ln>
        </p:spPr>
        <p:txBody>
          <a:bodyPr anchorCtr="0" anchor="b" bIns="47775" lIns="95550" spcFirstLastPara="1" rIns="95550" wrap="square" tIns="47775">
            <a:noAutofit/>
          </a:bodyPr>
          <a:lstStyle>
            <a:lvl1pPr lvl="0" marR="0" rtl="0" algn="l">
              <a:lnSpc>
                <a:spcPct val="100000"/>
              </a:lnSpc>
              <a:spcBef>
                <a:spcPts val="0"/>
              </a:spcBef>
              <a:spcAft>
                <a:spcPts val="0"/>
              </a:spcAft>
              <a:buClr>
                <a:srgbClr val="000000"/>
              </a:buClr>
              <a:buSzPts val="1400"/>
              <a:buFont typeface="Arial"/>
              <a:buNone/>
              <a:defRPr b="0" i="0" sz="1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143832" y="9119325"/>
            <a:ext cx="3169698" cy="481875"/>
          </a:xfrm>
          <a:prstGeom prst="rect">
            <a:avLst/>
          </a:prstGeom>
          <a:noFill/>
          <a:ln>
            <a:noFill/>
          </a:ln>
        </p:spPr>
        <p:txBody>
          <a:bodyPr anchorCtr="0" anchor="b" bIns="47775" lIns="95550" spcFirstLastPara="1" rIns="95550" wrap="square" tIns="4777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NZ"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5d612cd74_0_6:notes"/>
          <p:cNvSpPr txBox="1"/>
          <p:nvPr>
            <p:ph idx="1" type="body"/>
          </p:nvPr>
        </p:nvSpPr>
        <p:spPr>
          <a:xfrm>
            <a:off x="731854" y="4620722"/>
            <a:ext cx="5851500" cy="3780600"/>
          </a:xfrm>
          <a:prstGeom prst="rect">
            <a:avLst/>
          </a:prstGeom>
          <a:noFill/>
          <a:ln>
            <a:noFill/>
          </a:ln>
        </p:spPr>
        <p:txBody>
          <a:bodyPr anchorCtr="0" anchor="t" bIns="47900" lIns="95850" spcFirstLastPara="1" rIns="95850" wrap="square" tIns="47900">
            <a:noAutofit/>
          </a:bodyPr>
          <a:lstStyle/>
          <a:p>
            <a:pPr indent="0" lvl="0" marL="0" rtl="0" algn="l">
              <a:lnSpc>
                <a:spcPct val="100000"/>
              </a:lnSpc>
              <a:spcBef>
                <a:spcPts val="0"/>
              </a:spcBef>
              <a:spcAft>
                <a:spcPts val="0"/>
              </a:spcAft>
              <a:buSzPts val="1500"/>
              <a:buNone/>
            </a:pPr>
            <a:r>
              <a:t/>
            </a:r>
            <a:endParaRPr/>
          </a:p>
        </p:txBody>
      </p:sp>
      <p:sp>
        <p:nvSpPr>
          <p:cNvPr id="64" name="Google Shape;64;g3f5d612cd74_0_6:notes"/>
          <p:cNvSpPr/>
          <p:nvPr>
            <p:ph idx="2" type="sldImg"/>
          </p:nvPr>
        </p:nvSpPr>
        <p:spPr>
          <a:xfrm>
            <a:off x="741879" y="1199738"/>
            <a:ext cx="5831400" cy="3240900"/>
          </a:xfrm>
          <a:custGeom>
            <a:rect b="b" l="l" r="r" t="t"/>
            <a:pathLst>
              <a:path extrusionOk="0" h="120000" w="120000">
                <a:moveTo>
                  <a:pt x="0" y="0"/>
                </a:moveTo>
                <a:lnTo>
                  <a:pt x="120000" y="0"/>
                </a:lnTo>
                <a:lnTo>
                  <a:pt x="120000" y="120000"/>
                </a:lnTo>
                <a:lnTo>
                  <a:pt x="0" y="120000"/>
                </a:lnTo>
                <a:close/>
              </a:path>
            </a:pathLst>
          </a:custGeom>
          <a:noFill/>
          <a:ln cap="flat" cmpd="sng" w="133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0: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10: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32" name="Google Shape;132;p10: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1: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11: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47" name="Google Shape;147;p11: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2: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54" name="Google Shape;154;p12: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2: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2: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72" name="Google Shape;72;p2: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3: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3: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82" name="Google Shape;82;p3: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4: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88" name="Google Shape;88;p4: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5: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95" name="Google Shape;95;p5: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6: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6: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02" name="Google Shape;102;p6: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7: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09" name="Google Shape;109;p7: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8: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8: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17" name="Google Shape;117;p8: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9:notes"/>
          <p:cNvSpPr/>
          <p:nvPr>
            <p:ph idx="2" type="sldImg"/>
          </p:nvPr>
        </p:nvSpPr>
        <p:spPr>
          <a:xfrm>
            <a:off x="777875" y="1200150"/>
            <a:ext cx="5759400" cy="324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9:notes"/>
          <p:cNvSpPr txBox="1"/>
          <p:nvPr>
            <p:ph idx="1" type="body"/>
          </p:nvPr>
        </p:nvSpPr>
        <p:spPr>
          <a:xfrm>
            <a:off x="731855" y="4620723"/>
            <a:ext cx="5851500" cy="3780600"/>
          </a:xfrm>
          <a:prstGeom prst="rect">
            <a:avLst/>
          </a:prstGeom>
          <a:noFill/>
          <a:ln>
            <a:noFill/>
          </a:ln>
        </p:spPr>
        <p:txBody>
          <a:bodyPr anchorCtr="0" anchor="t" bIns="47775" lIns="95550" spcFirstLastPara="1" rIns="95550" wrap="square" tIns="47775">
            <a:noAutofit/>
          </a:bodyPr>
          <a:lstStyle/>
          <a:p>
            <a:pPr indent="0" lvl="0" marL="0" rtl="0" algn="l">
              <a:lnSpc>
                <a:spcPct val="100000"/>
              </a:lnSpc>
              <a:spcBef>
                <a:spcPts val="0"/>
              </a:spcBef>
              <a:spcAft>
                <a:spcPts val="0"/>
              </a:spcAft>
              <a:buSzPts val="1400"/>
              <a:buNone/>
            </a:pPr>
            <a:r>
              <a:t/>
            </a:r>
            <a:endParaRPr/>
          </a:p>
        </p:txBody>
      </p:sp>
      <p:sp>
        <p:nvSpPr>
          <p:cNvPr id="125" name="Google Shape;125;p9:notes"/>
          <p:cNvSpPr txBox="1"/>
          <p:nvPr>
            <p:ph idx="12" type="sldNum"/>
          </p:nvPr>
        </p:nvSpPr>
        <p:spPr>
          <a:xfrm>
            <a:off x="4143832" y="9119325"/>
            <a:ext cx="3169800" cy="481800"/>
          </a:xfrm>
          <a:prstGeom prst="rect">
            <a:avLst/>
          </a:prstGeom>
          <a:noFill/>
          <a:ln>
            <a:noFill/>
          </a:ln>
        </p:spPr>
        <p:txBody>
          <a:bodyPr anchorCtr="0" anchor="b" bIns="47775" lIns="95550" spcFirstLastPara="1" rIns="95550" wrap="square" tIns="477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NZ"/>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sp>
        <p:nvSpPr>
          <p:cNvPr id="15" name="Google Shape;15;p14"/>
          <p:cNvSpPr txBox="1"/>
          <p:nvPr>
            <p:ph type="title"/>
          </p:nvPr>
        </p:nvSpPr>
        <p:spPr>
          <a:xfrm>
            <a:off x="565417" y="6449"/>
            <a:ext cx="11169161" cy="105617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0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4"/>
          <p:cNvSpPr txBox="1"/>
          <p:nvPr>
            <p:ph idx="1" type="body"/>
          </p:nvPr>
        </p:nvSpPr>
        <p:spPr>
          <a:xfrm>
            <a:off x="564928" y="1062625"/>
            <a:ext cx="11169650" cy="451961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0000"/>
              </a:buClr>
              <a:buSzPts val="1800"/>
              <a:buChar char="•"/>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7" name="Shape 47"/>
        <p:cNvGrpSpPr/>
        <p:nvPr/>
      </p:nvGrpSpPr>
      <p:grpSpPr>
        <a:xfrm>
          <a:off x="0" y="0"/>
          <a:ext cx="0" cy="0"/>
          <a:chOff x="0" y="0"/>
          <a:chExt cx="0" cy="0"/>
        </a:xfrm>
      </p:grpSpPr>
      <p:sp>
        <p:nvSpPr>
          <p:cNvPr id="48" name="Google Shape;48;p23"/>
          <p:cNvSpPr txBox="1"/>
          <p:nvPr>
            <p:ph type="title"/>
          </p:nvPr>
        </p:nvSpPr>
        <p:spPr>
          <a:xfrm>
            <a:off x="511419" y="0"/>
            <a:ext cx="11169161" cy="105617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0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 name="Shape 49"/>
        <p:cNvGrpSpPr/>
        <p:nvPr/>
      </p:nvGrpSpPr>
      <p:grpSpPr>
        <a:xfrm>
          <a:off x="0" y="0"/>
          <a:ext cx="0" cy="0"/>
          <a:chOff x="0" y="0"/>
          <a:chExt cx="0" cy="0"/>
        </a:xfrm>
      </p:grpSpPr>
      <p:sp>
        <p:nvSpPr>
          <p:cNvPr id="50" name="Google Shape;50;p24"/>
          <p:cNvSpPr txBox="1"/>
          <p:nvPr>
            <p:ph type="title"/>
          </p:nvPr>
        </p:nvSpPr>
        <p:spPr>
          <a:xfrm>
            <a:off x="531936" y="457200"/>
            <a:ext cx="4240090" cy="1600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0000"/>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4"/>
          <p:cNvSpPr txBox="1"/>
          <p:nvPr>
            <p:ph idx="1" type="body"/>
          </p:nvPr>
        </p:nvSpPr>
        <p:spPr>
          <a:xfrm>
            <a:off x="5183188" y="457201"/>
            <a:ext cx="6476876" cy="540385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000000"/>
              </a:buClr>
              <a:buSzPts val="3200"/>
              <a:buChar char="•"/>
              <a:defRPr sz="3200"/>
            </a:lvl1pPr>
            <a:lvl2pPr indent="-406400" lvl="1" marL="914400" algn="l">
              <a:lnSpc>
                <a:spcPct val="90000"/>
              </a:lnSpc>
              <a:spcBef>
                <a:spcPts val="500"/>
              </a:spcBef>
              <a:spcAft>
                <a:spcPts val="0"/>
              </a:spcAft>
              <a:buClr>
                <a:srgbClr val="000000"/>
              </a:buClr>
              <a:buSzPts val="2800"/>
              <a:buChar char="•"/>
              <a:defRPr sz="2800"/>
            </a:lvl2pPr>
            <a:lvl3pPr indent="-381000" lvl="2" marL="1371600" algn="l">
              <a:lnSpc>
                <a:spcPct val="90000"/>
              </a:lnSpc>
              <a:spcBef>
                <a:spcPts val="500"/>
              </a:spcBef>
              <a:spcAft>
                <a:spcPts val="0"/>
              </a:spcAft>
              <a:buClr>
                <a:srgbClr val="000000"/>
              </a:buClr>
              <a:buSzPts val="2400"/>
              <a:buChar char="•"/>
              <a:defRPr sz="2400"/>
            </a:lvl3pPr>
            <a:lvl4pPr indent="-355600" lvl="3" marL="1828800" algn="l">
              <a:lnSpc>
                <a:spcPct val="90000"/>
              </a:lnSpc>
              <a:spcBef>
                <a:spcPts val="500"/>
              </a:spcBef>
              <a:spcAft>
                <a:spcPts val="0"/>
              </a:spcAft>
              <a:buClr>
                <a:srgbClr val="000000"/>
              </a:buClr>
              <a:buSzPts val="2000"/>
              <a:buChar char="•"/>
              <a:defRPr sz="2000"/>
            </a:lvl4pPr>
            <a:lvl5pPr indent="-355600" lvl="4" marL="2286000" algn="l">
              <a:lnSpc>
                <a:spcPct val="90000"/>
              </a:lnSpc>
              <a:spcBef>
                <a:spcPts val="500"/>
              </a:spcBef>
              <a:spcAft>
                <a:spcPts val="0"/>
              </a:spcAft>
              <a:buClr>
                <a:srgbClr val="000000"/>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2" name="Google Shape;52;p24"/>
          <p:cNvSpPr txBox="1"/>
          <p:nvPr>
            <p:ph idx="2" type="body"/>
          </p:nvPr>
        </p:nvSpPr>
        <p:spPr>
          <a:xfrm>
            <a:off x="531936" y="2057400"/>
            <a:ext cx="4240090"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1600"/>
              <a:buNone/>
              <a:defRPr sz="1600"/>
            </a:lvl1pPr>
            <a:lvl2pPr indent="-228600" lvl="1" marL="914400" algn="l">
              <a:lnSpc>
                <a:spcPct val="90000"/>
              </a:lnSpc>
              <a:spcBef>
                <a:spcPts val="500"/>
              </a:spcBef>
              <a:spcAft>
                <a:spcPts val="0"/>
              </a:spcAft>
              <a:buClr>
                <a:srgbClr val="000000"/>
              </a:buClr>
              <a:buSzPts val="1400"/>
              <a:buNone/>
              <a:defRPr sz="1400"/>
            </a:lvl2pPr>
            <a:lvl3pPr indent="-228600" lvl="2" marL="1371600" algn="l">
              <a:lnSpc>
                <a:spcPct val="90000"/>
              </a:lnSpc>
              <a:spcBef>
                <a:spcPts val="500"/>
              </a:spcBef>
              <a:spcAft>
                <a:spcPts val="0"/>
              </a:spcAft>
              <a:buClr>
                <a:srgbClr val="000000"/>
              </a:buClr>
              <a:buSzPts val="1200"/>
              <a:buNone/>
              <a:defRPr sz="1200"/>
            </a:lvl3pPr>
            <a:lvl4pPr indent="-228600" lvl="3" marL="1828800" algn="l">
              <a:lnSpc>
                <a:spcPct val="90000"/>
              </a:lnSpc>
              <a:spcBef>
                <a:spcPts val="500"/>
              </a:spcBef>
              <a:spcAft>
                <a:spcPts val="0"/>
              </a:spcAft>
              <a:buClr>
                <a:srgbClr val="000000"/>
              </a:buClr>
              <a:buSzPts val="1000"/>
              <a:buNone/>
              <a:defRPr sz="1000"/>
            </a:lvl4pPr>
            <a:lvl5pPr indent="-228600" lvl="4" marL="2286000" algn="l">
              <a:lnSpc>
                <a:spcPct val="90000"/>
              </a:lnSpc>
              <a:spcBef>
                <a:spcPts val="500"/>
              </a:spcBef>
              <a:spcAft>
                <a:spcPts val="0"/>
              </a:spcAft>
              <a:buClr>
                <a:srgbClr val="000000"/>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3" name="Shape 53"/>
        <p:cNvGrpSpPr/>
        <p:nvPr/>
      </p:nvGrpSpPr>
      <p:grpSpPr>
        <a:xfrm>
          <a:off x="0" y="0"/>
          <a:ext cx="0" cy="0"/>
          <a:chOff x="0" y="0"/>
          <a:chExt cx="0" cy="0"/>
        </a:xfrm>
      </p:grpSpPr>
      <p:sp>
        <p:nvSpPr>
          <p:cNvPr id="54" name="Google Shape;54;p25"/>
          <p:cNvSpPr txBox="1"/>
          <p:nvPr>
            <p:ph type="title"/>
          </p:nvPr>
        </p:nvSpPr>
        <p:spPr>
          <a:xfrm>
            <a:off x="567104" y="457200"/>
            <a:ext cx="4204921" cy="1600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0000"/>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5"/>
          <p:cNvSpPr/>
          <p:nvPr>
            <p:ph idx="2" type="pic"/>
          </p:nvPr>
        </p:nvSpPr>
        <p:spPr>
          <a:xfrm>
            <a:off x="5183187" y="457201"/>
            <a:ext cx="6492997" cy="5403850"/>
          </a:xfrm>
          <a:prstGeom prst="rect">
            <a:avLst/>
          </a:prstGeom>
          <a:noFill/>
          <a:ln>
            <a:noFill/>
          </a:ln>
        </p:spPr>
      </p:sp>
      <p:sp>
        <p:nvSpPr>
          <p:cNvPr id="56" name="Google Shape;56;p25"/>
          <p:cNvSpPr txBox="1"/>
          <p:nvPr>
            <p:ph idx="1" type="body"/>
          </p:nvPr>
        </p:nvSpPr>
        <p:spPr>
          <a:xfrm>
            <a:off x="567104" y="2057400"/>
            <a:ext cx="4204921"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1600"/>
              <a:buNone/>
              <a:defRPr sz="1600"/>
            </a:lvl1pPr>
            <a:lvl2pPr indent="-228600" lvl="1" marL="914400" algn="l">
              <a:lnSpc>
                <a:spcPct val="90000"/>
              </a:lnSpc>
              <a:spcBef>
                <a:spcPts val="500"/>
              </a:spcBef>
              <a:spcAft>
                <a:spcPts val="0"/>
              </a:spcAft>
              <a:buClr>
                <a:srgbClr val="000000"/>
              </a:buClr>
              <a:buSzPts val="1400"/>
              <a:buNone/>
              <a:defRPr sz="1400"/>
            </a:lvl2pPr>
            <a:lvl3pPr indent="-228600" lvl="2" marL="1371600" algn="l">
              <a:lnSpc>
                <a:spcPct val="90000"/>
              </a:lnSpc>
              <a:spcBef>
                <a:spcPts val="500"/>
              </a:spcBef>
              <a:spcAft>
                <a:spcPts val="0"/>
              </a:spcAft>
              <a:buClr>
                <a:srgbClr val="000000"/>
              </a:buClr>
              <a:buSzPts val="1200"/>
              <a:buNone/>
              <a:defRPr sz="1200"/>
            </a:lvl3pPr>
            <a:lvl4pPr indent="-228600" lvl="3" marL="1828800" algn="l">
              <a:lnSpc>
                <a:spcPct val="90000"/>
              </a:lnSpc>
              <a:spcBef>
                <a:spcPts val="500"/>
              </a:spcBef>
              <a:spcAft>
                <a:spcPts val="0"/>
              </a:spcAft>
              <a:buClr>
                <a:srgbClr val="000000"/>
              </a:buClr>
              <a:buSzPts val="1000"/>
              <a:buNone/>
              <a:defRPr sz="1000"/>
            </a:lvl4pPr>
            <a:lvl5pPr indent="-228600" lvl="4" marL="2286000" algn="l">
              <a:lnSpc>
                <a:spcPct val="90000"/>
              </a:lnSpc>
              <a:spcBef>
                <a:spcPts val="500"/>
              </a:spcBef>
              <a:spcAft>
                <a:spcPts val="0"/>
              </a:spcAft>
              <a:buClr>
                <a:srgbClr val="000000"/>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roved BNI Colors">
  <p:cSld name="Approved BNI Colors">
    <p:spTree>
      <p:nvGrpSpPr>
        <p:cNvPr id="57" name="Shape 57"/>
        <p:cNvGrpSpPr/>
        <p:nvPr/>
      </p:nvGrpSpPr>
      <p:grpSpPr>
        <a:xfrm>
          <a:off x="0" y="0"/>
          <a:ext cx="0" cy="0"/>
          <a:chOff x="0" y="0"/>
          <a:chExt cx="0" cy="0"/>
        </a:xfrm>
      </p:grpSpPr>
      <p:pic>
        <p:nvPicPr>
          <p:cNvPr id="58" name="Google Shape;58;p26"/>
          <p:cNvPicPr preferRelativeResize="0"/>
          <p:nvPr/>
        </p:nvPicPr>
        <p:blipFill rotWithShape="1">
          <a:blip r:embed="rId2">
            <a:alphaModFix/>
          </a:blip>
          <a:srcRect b="0" l="0" r="0" t="0"/>
          <a:stretch/>
        </p:blipFill>
        <p:spPr>
          <a:xfrm>
            <a:off x="373022" y="180295"/>
            <a:ext cx="8040218" cy="5898923"/>
          </a:xfrm>
          <a:prstGeom prst="rect">
            <a:avLst/>
          </a:prstGeom>
          <a:noFill/>
          <a:ln>
            <a:noFill/>
          </a:ln>
        </p:spPr>
      </p:pic>
      <p:sp>
        <p:nvSpPr>
          <p:cNvPr id="59" name="Google Shape;59;p26"/>
          <p:cNvSpPr txBox="1"/>
          <p:nvPr/>
        </p:nvSpPr>
        <p:spPr>
          <a:xfrm>
            <a:off x="9608423" y="1335348"/>
            <a:ext cx="1082348" cy="7386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NZ" sz="1800" u="none" cap="none" strike="noStrike">
                <a:solidFill>
                  <a:schemeClr val="dk1"/>
                </a:solidFill>
                <a:latin typeface="Arial"/>
                <a:ea typeface="Arial"/>
                <a:cs typeface="Arial"/>
                <a:sym typeface="Arial"/>
              </a:rPr>
              <a:t>Do Not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NZ" sz="1200" u="none" cap="none" strike="noStrike">
                <a:solidFill>
                  <a:schemeClr val="dk1"/>
                </a:solidFill>
                <a:latin typeface="Arial"/>
                <a:ea typeface="Arial"/>
                <a:cs typeface="Arial"/>
                <a:sym typeface="Arial"/>
              </a:rPr>
              <a:t>Use Other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NZ" sz="1200" u="none" cap="none" strike="noStrike">
                <a:solidFill>
                  <a:schemeClr val="dk1"/>
                </a:solidFill>
                <a:latin typeface="Arial"/>
                <a:ea typeface="Arial"/>
                <a:cs typeface="Arial"/>
                <a:sym typeface="Arial"/>
              </a:rPr>
              <a:t>Hues of Red</a:t>
            </a:r>
            <a:endParaRPr b="0" i="0" sz="1400" u="none" cap="none" strike="noStrike">
              <a:solidFill>
                <a:srgbClr val="000000"/>
              </a:solidFill>
              <a:latin typeface="Arial"/>
              <a:ea typeface="Arial"/>
              <a:cs typeface="Arial"/>
              <a:sym typeface="Arial"/>
            </a:endParaRPr>
          </a:p>
        </p:txBody>
      </p:sp>
      <p:pic>
        <p:nvPicPr>
          <p:cNvPr id="60" name="Google Shape;60;p26"/>
          <p:cNvPicPr preferRelativeResize="0"/>
          <p:nvPr/>
        </p:nvPicPr>
        <p:blipFill rotWithShape="1">
          <a:blip r:embed="rId3">
            <a:alphaModFix/>
          </a:blip>
          <a:srcRect b="0" l="0" r="0" t="0"/>
          <a:stretch/>
        </p:blipFill>
        <p:spPr>
          <a:xfrm>
            <a:off x="9638509" y="2179337"/>
            <a:ext cx="1022176" cy="3737871"/>
          </a:xfrm>
          <a:prstGeom prst="rect">
            <a:avLst/>
          </a:prstGeom>
          <a:noFill/>
          <a:ln>
            <a:noFill/>
          </a:ln>
        </p:spPr>
      </p:pic>
      <p:pic>
        <p:nvPicPr>
          <p:cNvPr id="61" name="Google Shape;61;p26"/>
          <p:cNvPicPr preferRelativeResize="0"/>
          <p:nvPr/>
        </p:nvPicPr>
        <p:blipFill rotWithShape="1">
          <a:blip r:embed="rId4">
            <a:alphaModFix/>
          </a:blip>
          <a:srcRect b="37972" l="34827" r="34948" t="35301"/>
          <a:stretch/>
        </p:blipFill>
        <p:spPr>
          <a:xfrm>
            <a:off x="9309718" y="2787508"/>
            <a:ext cx="1679758" cy="273514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type="blank">
  <p:cSld name="BLANK">
    <p:spTree>
      <p:nvGrpSpPr>
        <p:cNvPr id="17" name="Shape 1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8" name="Shape 18"/>
        <p:cNvGrpSpPr/>
        <p:nvPr/>
      </p:nvGrpSpPr>
      <p:grpSpPr>
        <a:xfrm>
          <a:off x="0" y="0"/>
          <a:ext cx="0" cy="0"/>
          <a:chOff x="0" y="0"/>
          <a:chExt cx="0" cy="0"/>
        </a:xfrm>
      </p:grpSpPr>
      <p:pic>
        <p:nvPicPr>
          <p:cNvPr id="19" name="Google Shape;19;p16"/>
          <p:cNvPicPr preferRelativeResize="0"/>
          <p:nvPr/>
        </p:nvPicPr>
        <p:blipFill rotWithShape="1">
          <a:blip r:embed="rId2">
            <a:alphaModFix/>
          </a:blip>
          <a:srcRect b="0" l="0" r="0" t="0"/>
          <a:stretch/>
        </p:blipFill>
        <p:spPr>
          <a:xfrm>
            <a:off x="3895563" y="1583578"/>
            <a:ext cx="4559897" cy="1748778"/>
          </a:xfrm>
          <a:prstGeom prst="rect">
            <a:avLst/>
          </a:prstGeom>
          <a:noFill/>
          <a:ln>
            <a:noFill/>
          </a:ln>
        </p:spPr>
      </p:pic>
      <p:pic>
        <p:nvPicPr>
          <p:cNvPr id="20" name="Google Shape;20;p16"/>
          <p:cNvPicPr preferRelativeResize="0"/>
          <p:nvPr/>
        </p:nvPicPr>
        <p:blipFill rotWithShape="1">
          <a:blip r:embed="rId3">
            <a:alphaModFix/>
          </a:blip>
          <a:srcRect b="0" l="0" r="0" t="0"/>
          <a:stretch/>
        </p:blipFill>
        <p:spPr>
          <a:xfrm>
            <a:off x="7521570" y="4441118"/>
            <a:ext cx="4670430" cy="2445757"/>
          </a:xfrm>
          <a:prstGeom prst="rect">
            <a:avLst/>
          </a:prstGeom>
          <a:noFill/>
          <a:ln>
            <a:noFill/>
          </a:ln>
        </p:spPr>
      </p:pic>
      <p:sp>
        <p:nvSpPr>
          <p:cNvPr id="21" name="Google Shape;21;p16"/>
          <p:cNvSpPr txBox="1"/>
          <p:nvPr>
            <p:ph idx="1" type="subTitle"/>
          </p:nvPr>
        </p:nvSpPr>
        <p:spPr>
          <a:xfrm>
            <a:off x="0" y="3602038"/>
            <a:ext cx="12192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000000"/>
              </a:buClr>
              <a:buSzPts val="3600"/>
              <a:buFont typeface="Arial"/>
              <a:buNone/>
              <a:defRPr b="1" sz="3600"/>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 name="Google Shape;22;p16"/>
          <p:cNvSpPr/>
          <p:nvPr/>
        </p:nvSpPr>
        <p:spPr>
          <a:xfrm>
            <a:off x="99391" y="6281530"/>
            <a:ext cx="1093305" cy="477079"/>
          </a:xfrm>
          <a:prstGeom prst="rect">
            <a:avLst/>
          </a:prstGeom>
          <a:solidFill>
            <a:schemeClr val="lt1"/>
          </a:solidFill>
          <a:ln cap="flat" cmpd="sng" w="12700">
            <a:solidFill>
              <a:schemeClr val="accent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3" name="Shape 23"/>
        <p:cNvGrpSpPr/>
        <p:nvPr/>
      </p:nvGrpSpPr>
      <p:grpSpPr>
        <a:xfrm>
          <a:off x="0" y="0"/>
          <a:ext cx="0" cy="0"/>
          <a:chOff x="0" y="0"/>
          <a:chExt cx="0" cy="0"/>
        </a:xfrm>
      </p:grpSpPr>
      <p:sp>
        <p:nvSpPr>
          <p:cNvPr id="24" name="Google Shape;24;p17"/>
          <p:cNvSpPr txBox="1"/>
          <p:nvPr>
            <p:ph idx="1" type="body"/>
          </p:nvPr>
        </p:nvSpPr>
        <p:spPr>
          <a:xfrm>
            <a:off x="650947" y="1894865"/>
            <a:ext cx="4633165" cy="405363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1600"/>
              <a:buNone/>
              <a:defRPr sz="1600"/>
            </a:lvl1pPr>
            <a:lvl2pPr indent="-228600" lvl="1" marL="914400" algn="l">
              <a:lnSpc>
                <a:spcPct val="90000"/>
              </a:lnSpc>
              <a:spcBef>
                <a:spcPts val="500"/>
              </a:spcBef>
              <a:spcAft>
                <a:spcPts val="0"/>
              </a:spcAft>
              <a:buClr>
                <a:srgbClr val="000000"/>
              </a:buClr>
              <a:buSzPts val="1400"/>
              <a:buNone/>
              <a:defRPr sz="1400"/>
            </a:lvl2pPr>
            <a:lvl3pPr indent="-228600" lvl="2" marL="1371600" algn="l">
              <a:lnSpc>
                <a:spcPct val="90000"/>
              </a:lnSpc>
              <a:spcBef>
                <a:spcPts val="500"/>
              </a:spcBef>
              <a:spcAft>
                <a:spcPts val="0"/>
              </a:spcAft>
              <a:buClr>
                <a:srgbClr val="000000"/>
              </a:buClr>
              <a:buSzPts val="1200"/>
              <a:buNone/>
              <a:defRPr sz="1200"/>
            </a:lvl3pPr>
            <a:lvl4pPr indent="-228600" lvl="3" marL="1828800" algn="l">
              <a:lnSpc>
                <a:spcPct val="90000"/>
              </a:lnSpc>
              <a:spcBef>
                <a:spcPts val="500"/>
              </a:spcBef>
              <a:spcAft>
                <a:spcPts val="0"/>
              </a:spcAft>
              <a:buClr>
                <a:srgbClr val="000000"/>
              </a:buClr>
              <a:buSzPts val="1000"/>
              <a:buNone/>
              <a:defRPr sz="1000"/>
            </a:lvl4pPr>
            <a:lvl5pPr indent="-228600" lvl="4" marL="2286000" algn="l">
              <a:lnSpc>
                <a:spcPct val="90000"/>
              </a:lnSpc>
              <a:spcBef>
                <a:spcPts val="500"/>
              </a:spcBef>
              <a:spcAft>
                <a:spcPts val="0"/>
              </a:spcAft>
              <a:buClr>
                <a:srgbClr val="000000"/>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17"/>
          <p:cNvSpPr txBox="1"/>
          <p:nvPr>
            <p:ph idx="2" type="body"/>
          </p:nvPr>
        </p:nvSpPr>
        <p:spPr>
          <a:xfrm>
            <a:off x="633849" y="536713"/>
            <a:ext cx="4650263" cy="118275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000000"/>
              </a:buClr>
              <a:buSzPts val="3200"/>
              <a:buNone/>
              <a:defRPr b="1" sz="3200"/>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17"/>
          <p:cNvSpPr/>
          <p:nvPr/>
        </p:nvSpPr>
        <p:spPr>
          <a:xfrm rot="5400000">
            <a:off x="5888749" y="656994"/>
            <a:ext cx="2124949" cy="2124949"/>
          </a:xfrm>
          <a:prstGeom prst="rtTriangle">
            <a:avLst/>
          </a:prstGeom>
          <a:solidFill>
            <a:srgbClr val="CF2030"/>
          </a:solidFill>
          <a:ln cap="flat" cmpd="sng" w="9525">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 name="Google Shape;27;p17"/>
          <p:cNvSpPr/>
          <p:nvPr>
            <p:ph idx="3" type="pic"/>
          </p:nvPr>
        </p:nvSpPr>
        <p:spPr>
          <a:xfrm>
            <a:off x="6335910" y="1036061"/>
            <a:ext cx="5033400" cy="4713329"/>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 name="Shape 28"/>
        <p:cNvGrpSpPr/>
        <p:nvPr/>
      </p:nvGrpSpPr>
      <p:grpSpPr>
        <a:xfrm>
          <a:off x="0" y="0"/>
          <a:ext cx="0" cy="0"/>
          <a:chOff x="0" y="0"/>
          <a:chExt cx="0" cy="0"/>
        </a:xfrm>
      </p:grpSpPr>
      <p:sp>
        <p:nvSpPr>
          <p:cNvPr id="29" name="Google Shape;29;p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0000"/>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000000"/>
              </a:buClr>
              <a:buSzPts val="2400"/>
              <a:buNone/>
              <a:defRPr sz="2400"/>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31" name="Shape 31"/>
        <p:cNvGrpSpPr/>
        <p:nvPr/>
      </p:nvGrpSpPr>
      <p:grpSpPr>
        <a:xfrm>
          <a:off x="0" y="0"/>
          <a:ext cx="0" cy="0"/>
          <a:chOff x="0" y="0"/>
          <a:chExt cx="0" cy="0"/>
        </a:xfrm>
      </p:grpSpPr>
      <p:pic>
        <p:nvPicPr>
          <p:cNvPr id="32" name="Google Shape;32;p19"/>
          <p:cNvPicPr preferRelativeResize="0"/>
          <p:nvPr/>
        </p:nvPicPr>
        <p:blipFill rotWithShape="1">
          <a:blip r:embed="rId2">
            <a:alphaModFix/>
          </a:blip>
          <a:srcRect b="0" l="0" r="0" t="0"/>
          <a:stretch/>
        </p:blipFill>
        <p:spPr>
          <a:xfrm>
            <a:off x="3011182" y="2079171"/>
            <a:ext cx="9180818" cy="4807705"/>
          </a:xfrm>
          <a:prstGeom prst="rect">
            <a:avLst/>
          </a:prstGeom>
          <a:noFill/>
          <a:ln>
            <a:noFill/>
          </a:ln>
        </p:spPr>
      </p:pic>
      <p:sp>
        <p:nvSpPr>
          <p:cNvPr id="33" name="Google Shape;33;p19"/>
          <p:cNvSpPr txBox="1"/>
          <p:nvPr>
            <p:ph type="ctrTitle"/>
          </p:nvPr>
        </p:nvSpPr>
        <p:spPr>
          <a:xfrm>
            <a:off x="1524000" y="13509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0000"/>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0000"/>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7" name="Shape 37"/>
        <p:cNvGrpSpPr/>
        <p:nvPr/>
      </p:nvGrpSpPr>
      <p:grpSpPr>
        <a:xfrm>
          <a:off x="0" y="0"/>
          <a:ext cx="0" cy="0"/>
          <a:chOff x="0" y="0"/>
          <a:chExt cx="0" cy="0"/>
        </a:xfrm>
      </p:grpSpPr>
      <p:sp>
        <p:nvSpPr>
          <p:cNvPr id="38" name="Google Shape;38;p21"/>
          <p:cNvSpPr txBox="1"/>
          <p:nvPr>
            <p:ph idx="1" type="body"/>
          </p:nvPr>
        </p:nvSpPr>
        <p:spPr>
          <a:xfrm>
            <a:off x="587619" y="1058579"/>
            <a:ext cx="5490797" cy="43255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0000"/>
              </a:buClr>
              <a:buSzPts val="1800"/>
              <a:buChar char="•"/>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1"/>
          <p:cNvSpPr txBox="1"/>
          <p:nvPr>
            <p:ph idx="2" type="body"/>
          </p:nvPr>
        </p:nvSpPr>
        <p:spPr>
          <a:xfrm>
            <a:off x="6230816" y="1058579"/>
            <a:ext cx="5525964"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0000"/>
              </a:buClr>
              <a:buSzPts val="1800"/>
              <a:buChar char="•"/>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1"/>
          <p:cNvSpPr txBox="1"/>
          <p:nvPr>
            <p:ph type="title"/>
          </p:nvPr>
        </p:nvSpPr>
        <p:spPr>
          <a:xfrm>
            <a:off x="587619" y="2403"/>
            <a:ext cx="11169161" cy="105617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0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1" name="Shape 41"/>
        <p:cNvGrpSpPr/>
        <p:nvPr/>
      </p:nvGrpSpPr>
      <p:grpSpPr>
        <a:xfrm>
          <a:off x="0" y="0"/>
          <a:ext cx="0" cy="0"/>
          <a:chOff x="0" y="0"/>
          <a:chExt cx="0" cy="0"/>
        </a:xfrm>
      </p:grpSpPr>
      <p:sp>
        <p:nvSpPr>
          <p:cNvPr id="42" name="Google Shape;42;p22"/>
          <p:cNvSpPr txBox="1"/>
          <p:nvPr>
            <p:ph idx="1" type="body"/>
          </p:nvPr>
        </p:nvSpPr>
        <p:spPr>
          <a:xfrm>
            <a:off x="530999" y="1075713"/>
            <a:ext cx="5468572"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2400"/>
              <a:buNone/>
              <a:defRPr b="1" sz="2400"/>
            </a:lvl1pPr>
            <a:lvl2pPr indent="-228600" lvl="1" marL="914400" algn="l">
              <a:lnSpc>
                <a:spcPct val="90000"/>
              </a:lnSpc>
              <a:spcBef>
                <a:spcPts val="500"/>
              </a:spcBef>
              <a:spcAft>
                <a:spcPts val="0"/>
              </a:spcAft>
              <a:buClr>
                <a:srgbClr val="000000"/>
              </a:buClr>
              <a:buSzPts val="2000"/>
              <a:buNone/>
              <a:defRPr b="1" sz="2000"/>
            </a:lvl2pPr>
            <a:lvl3pPr indent="-228600" lvl="2" marL="1371600" algn="l">
              <a:lnSpc>
                <a:spcPct val="90000"/>
              </a:lnSpc>
              <a:spcBef>
                <a:spcPts val="500"/>
              </a:spcBef>
              <a:spcAft>
                <a:spcPts val="0"/>
              </a:spcAft>
              <a:buClr>
                <a:srgbClr val="000000"/>
              </a:buClr>
              <a:buSzPts val="1800"/>
              <a:buNone/>
              <a:defRPr b="1" sz="1800"/>
            </a:lvl3pPr>
            <a:lvl4pPr indent="-228600" lvl="3" marL="1828800" algn="l">
              <a:lnSpc>
                <a:spcPct val="90000"/>
              </a:lnSpc>
              <a:spcBef>
                <a:spcPts val="500"/>
              </a:spcBef>
              <a:spcAft>
                <a:spcPts val="0"/>
              </a:spcAft>
              <a:buClr>
                <a:srgbClr val="000000"/>
              </a:buClr>
              <a:buSzPts val="1600"/>
              <a:buNone/>
              <a:defRPr b="1" sz="1600"/>
            </a:lvl4pPr>
            <a:lvl5pPr indent="-228600" lvl="4" marL="2286000" algn="l">
              <a:lnSpc>
                <a:spcPct val="90000"/>
              </a:lnSpc>
              <a:spcBef>
                <a:spcPts val="500"/>
              </a:spcBef>
              <a:spcAft>
                <a:spcPts val="0"/>
              </a:spcAft>
              <a:buClr>
                <a:srgbClr val="000000"/>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2"/>
          <p:cNvSpPr txBox="1"/>
          <p:nvPr>
            <p:ph idx="2" type="body"/>
          </p:nvPr>
        </p:nvSpPr>
        <p:spPr>
          <a:xfrm>
            <a:off x="529004" y="1922143"/>
            <a:ext cx="5468572"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0000"/>
              </a:buClr>
              <a:buSzPts val="1800"/>
              <a:buChar char="•"/>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2"/>
          <p:cNvSpPr txBox="1"/>
          <p:nvPr>
            <p:ph idx="3" type="body"/>
          </p:nvPr>
        </p:nvSpPr>
        <p:spPr>
          <a:xfrm>
            <a:off x="6172200" y="1098231"/>
            <a:ext cx="5525964"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000000"/>
              </a:buClr>
              <a:buSzPts val="2400"/>
              <a:buNone/>
              <a:defRPr b="1" sz="2400"/>
            </a:lvl1pPr>
            <a:lvl2pPr indent="-228600" lvl="1" marL="914400" algn="l">
              <a:lnSpc>
                <a:spcPct val="90000"/>
              </a:lnSpc>
              <a:spcBef>
                <a:spcPts val="500"/>
              </a:spcBef>
              <a:spcAft>
                <a:spcPts val="0"/>
              </a:spcAft>
              <a:buClr>
                <a:srgbClr val="000000"/>
              </a:buClr>
              <a:buSzPts val="2000"/>
              <a:buNone/>
              <a:defRPr b="1" sz="2000"/>
            </a:lvl2pPr>
            <a:lvl3pPr indent="-228600" lvl="2" marL="1371600" algn="l">
              <a:lnSpc>
                <a:spcPct val="90000"/>
              </a:lnSpc>
              <a:spcBef>
                <a:spcPts val="500"/>
              </a:spcBef>
              <a:spcAft>
                <a:spcPts val="0"/>
              </a:spcAft>
              <a:buClr>
                <a:srgbClr val="000000"/>
              </a:buClr>
              <a:buSzPts val="1800"/>
              <a:buNone/>
              <a:defRPr b="1" sz="1800"/>
            </a:lvl3pPr>
            <a:lvl4pPr indent="-228600" lvl="3" marL="1828800" algn="l">
              <a:lnSpc>
                <a:spcPct val="90000"/>
              </a:lnSpc>
              <a:spcBef>
                <a:spcPts val="500"/>
              </a:spcBef>
              <a:spcAft>
                <a:spcPts val="0"/>
              </a:spcAft>
              <a:buClr>
                <a:srgbClr val="000000"/>
              </a:buClr>
              <a:buSzPts val="1600"/>
              <a:buNone/>
              <a:defRPr b="1" sz="1600"/>
            </a:lvl4pPr>
            <a:lvl5pPr indent="-228600" lvl="4" marL="2286000" algn="l">
              <a:lnSpc>
                <a:spcPct val="90000"/>
              </a:lnSpc>
              <a:spcBef>
                <a:spcPts val="500"/>
              </a:spcBef>
              <a:spcAft>
                <a:spcPts val="0"/>
              </a:spcAft>
              <a:buClr>
                <a:srgbClr val="000000"/>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2"/>
          <p:cNvSpPr txBox="1"/>
          <p:nvPr>
            <p:ph idx="4" type="body"/>
          </p:nvPr>
        </p:nvSpPr>
        <p:spPr>
          <a:xfrm>
            <a:off x="6172200" y="1922143"/>
            <a:ext cx="5525964"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0000"/>
              </a:buClr>
              <a:buSzPts val="1800"/>
              <a:buChar char="•"/>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2"/>
          <p:cNvSpPr txBox="1"/>
          <p:nvPr>
            <p:ph type="title"/>
          </p:nvPr>
        </p:nvSpPr>
        <p:spPr>
          <a:xfrm>
            <a:off x="529004" y="0"/>
            <a:ext cx="11169161" cy="105617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0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3"/>
          <p:cNvPicPr preferRelativeResize="0"/>
          <p:nvPr/>
        </p:nvPicPr>
        <p:blipFill rotWithShape="1">
          <a:blip r:embed="rId1">
            <a:alphaModFix/>
          </a:blip>
          <a:srcRect b="0" l="0" r="0" t="0"/>
          <a:stretch/>
        </p:blipFill>
        <p:spPr>
          <a:xfrm>
            <a:off x="160963" y="6351103"/>
            <a:ext cx="976497" cy="374498"/>
          </a:xfrm>
          <a:prstGeom prst="rect">
            <a:avLst/>
          </a:prstGeom>
          <a:noFill/>
          <a:ln>
            <a:noFill/>
          </a:ln>
        </p:spPr>
      </p:pic>
      <p:pic>
        <p:nvPicPr>
          <p:cNvPr id="11" name="Google Shape;11;p13"/>
          <p:cNvPicPr preferRelativeResize="0"/>
          <p:nvPr/>
        </p:nvPicPr>
        <p:blipFill rotWithShape="1">
          <a:blip r:embed="rId2">
            <a:alphaModFix/>
          </a:blip>
          <a:srcRect b="0" l="0" r="0" t="0"/>
          <a:stretch/>
        </p:blipFill>
        <p:spPr>
          <a:xfrm>
            <a:off x="10168097" y="5813346"/>
            <a:ext cx="2033474" cy="1064866"/>
          </a:xfrm>
          <a:prstGeom prst="rect">
            <a:avLst/>
          </a:prstGeom>
          <a:noFill/>
          <a:ln>
            <a:noFill/>
          </a:ln>
        </p:spPr>
      </p:pic>
      <p:sp>
        <p:nvSpPr>
          <p:cNvPr id="12" name="Google Shape;12;p13"/>
          <p:cNvSpPr txBox="1"/>
          <p:nvPr>
            <p:ph type="title"/>
          </p:nvPr>
        </p:nvSpPr>
        <p:spPr>
          <a:xfrm>
            <a:off x="597785" y="0"/>
            <a:ext cx="11169161" cy="1056176"/>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3"/>
          <p:cNvSpPr txBox="1"/>
          <p:nvPr>
            <p:ph idx="1" type="body"/>
          </p:nvPr>
        </p:nvSpPr>
        <p:spPr>
          <a:xfrm>
            <a:off x="565417" y="1062790"/>
            <a:ext cx="11169161" cy="45280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Arial"/>
                <a:ea typeface="Arial"/>
                <a:cs typeface="Arial"/>
                <a:sym typeface="Arial"/>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Arial"/>
                <a:ea typeface="Arial"/>
                <a:cs typeface="Arial"/>
                <a:sym typeface="Arial"/>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hyperlink" Target="http://drive.google.com/file/d/1Uh47GPd9UZUb1-d5VdGMizyW7mP7Ujq-/view"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drive.google.com/file/d/1RsOpGDC1kC4EB_mUJ3j6gD0O825spKXI/view" TargetMode="Externa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drive.google.com/file/d/17iMjSikfcaeZbZwK83_W5GMSXvWrBL2Q/view?usp=drive_lin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3f5d612cd74_0_6"/>
          <p:cNvSpPr txBox="1"/>
          <p:nvPr/>
        </p:nvSpPr>
        <p:spPr>
          <a:xfrm>
            <a:off x="3909400" y="3663100"/>
            <a:ext cx="42024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400"/>
              <a:buFont typeface="Arial"/>
              <a:buNone/>
            </a:pPr>
            <a:r>
              <a:rPr b="1" i="0" lang="en-NZ" sz="5400" u="none" cap="none" strike="noStrike">
                <a:solidFill>
                  <a:schemeClr val="lt2"/>
                </a:solidFill>
                <a:latin typeface="Helvetica Neue"/>
                <a:ea typeface="Helvetica Neue"/>
                <a:cs typeface="Helvetica Neue"/>
                <a:sym typeface="Helvetica Neue"/>
              </a:rPr>
              <a:t>Education Moments</a:t>
            </a:r>
            <a:endParaRPr b="0" i="0" sz="1400" u="none" cap="none" strike="noStrike">
              <a:solidFill>
                <a:schemeClr val="lt2"/>
              </a:solidFill>
              <a:latin typeface="Arial"/>
              <a:ea typeface="Arial"/>
              <a:cs typeface="Arial"/>
              <a:sym typeface="Arial"/>
            </a:endParaRPr>
          </a:p>
        </p:txBody>
      </p:sp>
      <p:pic>
        <p:nvPicPr>
          <p:cNvPr id="67" name="Google Shape;67;g3f5d612cd74_0_6" title="Copy of INTRO BNI Education (1).mp3">
            <a:hlinkClick r:id="rId3"/>
          </p:cNvPr>
          <p:cNvPicPr preferRelativeResize="0"/>
          <p:nvPr/>
        </p:nvPicPr>
        <p:blipFill rotWithShape="1">
          <a:blip r:embed="rId4">
            <a:alphaModFix/>
          </a:blip>
          <a:srcRect b="0" l="0" r="0" t="0"/>
          <a:stretch/>
        </p:blipFill>
        <p:spPr>
          <a:xfrm>
            <a:off x="254100" y="239575"/>
            <a:ext cx="457200" cy="457200"/>
          </a:xfrm>
          <a:prstGeom prst="rect">
            <a:avLst/>
          </a:prstGeom>
          <a:noFill/>
          <a:ln>
            <a:noFill/>
          </a:ln>
        </p:spPr>
      </p:pic>
      <p:sp>
        <p:nvSpPr>
          <p:cNvPr id="68" name="Google Shape;68;g3f5d612cd74_0_6"/>
          <p:cNvSpPr txBox="1"/>
          <p:nvPr/>
        </p:nvSpPr>
        <p:spPr>
          <a:xfrm>
            <a:off x="762000" y="1270000"/>
            <a:ext cx="7620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0"/>
          <p:cNvSpPr txBox="1"/>
          <p:nvPr>
            <p:ph type="title"/>
          </p:nvPr>
        </p:nvSpPr>
        <p:spPr>
          <a:xfrm>
            <a:off x="565417" y="6449"/>
            <a:ext cx="111693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NZ"/>
              <a:t>To Summarise</a:t>
            </a:r>
            <a:endParaRPr/>
          </a:p>
        </p:txBody>
      </p:sp>
      <p:sp>
        <p:nvSpPr>
          <p:cNvPr id="135" name="Google Shape;135;p10"/>
          <p:cNvSpPr txBox="1"/>
          <p:nvPr/>
        </p:nvSpPr>
        <p:spPr>
          <a:xfrm>
            <a:off x="889225" y="964900"/>
            <a:ext cx="10299600" cy="1249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1"/>
              </a:buClr>
              <a:buSzPts val="1800"/>
              <a:buFont typeface="Arial"/>
              <a:buChar char="●"/>
            </a:pPr>
            <a:r>
              <a:rPr b="0" i="0" lang="en-NZ" sz="1800" u="none" cap="none" strike="noStrike">
                <a:solidFill>
                  <a:schemeClr val="dk1"/>
                </a:solidFill>
                <a:latin typeface="Arial"/>
                <a:ea typeface="Arial"/>
                <a:cs typeface="Arial"/>
                <a:sym typeface="Arial"/>
              </a:rPr>
              <a:t>Focusing on </a:t>
            </a:r>
            <a:r>
              <a:rPr b="1" i="0" lang="en-NZ" sz="1800" u="sng" cap="none" strike="noStrike">
                <a:solidFill>
                  <a:schemeClr val="dk1"/>
                </a:solidFill>
                <a:latin typeface="Arial"/>
                <a:ea typeface="Arial"/>
                <a:cs typeface="Arial"/>
                <a:sym typeface="Arial"/>
              </a:rPr>
              <a:t>symbiotic professions who will benefit by being associated with you</a:t>
            </a:r>
            <a:endParaRPr b="0" i="0" sz="2800" u="none" cap="none" strike="noStrike">
              <a:solidFill>
                <a:srgbClr val="000000"/>
              </a:solidFill>
              <a:latin typeface="Arial"/>
              <a:ea typeface="Arial"/>
              <a:cs typeface="Arial"/>
              <a:sym typeface="Arial"/>
            </a:endParaRPr>
          </a:p>
        </p:txBody>
      </p:sp>
      <p:sp>
        <p:nvSpPr>
          <p:cNvPr id="136" name="Google Shape;136;p10"/>
          <p:cNvSpPr txBox="1"/>
          <p:nvPr/>
        </p:nvSpPr>
        <p:spPr>
          <a:xfrm>
            <a:off x="438800" y="2517650"/>
            <a:ext cx="10014000" cy="1147800"/>
          </a:xfrm>
          <a:prstGeom prst="rect">
            <a:avLst/>
          </a:prstGeom>
          <a:noFill/>
          <a:ln>
            <a:noFill/>
          </a:ln>
        </p:spPr>
        <p:txBody>
          <a:bodyPr anchorCtr="0" anchor="t" bIns="91425" lIns="91425" spcFirstLastPara="1" rIns="91425" wrap="square" tIns="91425">
            <a:noAutofit/>
          </a:bodyPr>
          <a:lstStyle/>
          <a:p>
            <a:pPr indent="-342900" lvl="0" marL="914400" marR="0" rtl="0" algn="l">
              <a:lnSpc>
                <a:spcPct val="115000"/>
              </a:lnSpc>
              <a:spcBef>
                <a:spcPts val="1200"/>
              </a:spcBef>
              <a:spcAft>
                <a:spcPts val="0"/>
              </a:spcAft>
              <a:buClr>
                <a:schemeClr val="dk1"/>
              </a:buClr>
              <a:buSzPts val="1800"/>
              <a:buFont typeface="Arial"/>
              <a:buChar char="●"/>
            </a:pPr>
            <a:r>
              <a:rPr b="0" i="0" lang="en-NZ" sz="1800" u="none" cap="none" strike="noStrike">
                <a:solidFill>
                  <a:schemeClr val="dk1"/>
                </a:solidFill>
                <a:latin typeface="Arial"/>
                <a:ea typeface="Arial"/>
                <a:cs typeface="Arial"/>
                <a:sym typeface="Arial"/>
              </a:rPr>
              <a:t>Limit connections to </a:t>
            </a:r>
            <a:r>
              <a:rPr b="1" i="0" lang="en-NZ" sz="1800" u="none" cap="none" strike="noStrike">
                <a:solidFill>
                  <a:schemeClr val="dk1"/>
                </a:solidFill>
                <a:latin typeface="Arial"/>
                <a:ea typeface="Arial"/>
                <a:cs typeface="Arial"/>
                <a:sym typeface="Arial"/>
              </a:rPr>
              <a:t>30-40 people per day</a:t>
            </a:r>
            <a:r>
              <a:rPr b="0" i="0" lang="en-NZ" sz="1800" u="none" cap="none" strike="noStrike">
                <a:solidFill>
                  <a:schemeClr val="dk1"/>
                </a:solidFill>
                <a:latin typeface="Arial"/>
                <a:ea typeface="Arial"/>
                <a:cs typeface="Arial"/>
                <a:sym typeface="Arial"/>
              </a:rPr>
              <a:t> to avoid triggering LinkedIn’s restrictions.</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37" name="Google Shape;137;p10"/>
          <p:cNvSpPr txBox="1"/>
          <p:nvPr/>
        </p:nvSpPr>
        <p:spPr>
          <a:xfrm>
            <a:off x="889225" y="1618675"/>
            <a:ext cx="9358500" cy="12204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1"/>
              </a:buClr>
              <a:buSzPts val="1800"/>
              <a:buFont typeface="Arial"/>
              <a:buChar char="●"/>
            </a:pPr>
            <a:r>
              <a:rPr b="1" i="0" lang="en-NZ" sz="1800" u="none" cap="none" strike="noStrike">
                <a:solidFill>
                  <a:schemeClr val="dk1"/>
                </a:solidFill>
                <a:latin typeface="Arial"/>
                <a:ea typeface="Arial"/>
                <a:cs typeface="Arial"/>
                <a:sym typeface="Arial"/>
              </a:rPr>
              <a:t>Connection Request:</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38" name="Google Shape;138;p10"/>
          <p:cNvSpPr txBox="1"/>
          <p:nvPr/>
        </p:nvSpPr>
        <p:spPr>
          <a:xfrm>
            <a:off x="889225" y="3106000"/>
            <a:ext cx="9798000" cy="9009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1"/>
              </a:buClr>
              <a:buSzPts val="1800"/>
              <a:buFont typeface="Arial"/>
              <a:buChar char="●"/>
            </a:pPr>
            <a:r>
              <a:rPr b="1" i="0" lang="en-NZ" sz="1800" u="none" cap="none" strike="noStrike">
                <a:solidFill>
                  <a:schemeClr val="dk1"/>
                </a:solidFill>
                <a:highlight>
                  <a:schemeClr val="lt1"/>
                </a:highlight>
                <a:latin typeface="Arial"/>
                <a:ea typeface="Arial"/>
                <a:cs typeface="Arial"/>
                <a:sym typeface="Arial"/>
              </a:rPr>
              <a:t>Register them for Meeting</a:t>
            </a:r>
            <a:endParaRPr b="0" i="0" sz="1800" u="none" cap="none" strike="noStrike">
              <a:solidFill>
                <a:srgbClr val="000000"/>
              </a:solidFill>
              <a:highlight>
                <a:schemeClr val="lt1"/>
              </a:highlight>
              <a:latin typeface="Arial"/>
              <a:ea typeface="Arial"/>
              <a:cs typeface="Arial"/>
              <a:sym typeface="Arial"/>
            </a:endParaRPr>
          </a:p>
        </p:txBody>
      </p:sp>
      <p:sp>
        <p:nvSpPr>
          <p:cNvPr id="139" name="Google Shape;139;p10"/>
          <p:cNvSpPr txBox="1"/>
          <p:nvPr/>
        </p:nvSpPr>
        <p:spPr>
          <a:xfrm>
            <a:off x="-229575" y="3774400"/>
            <a:ext cx="4024800" cy="639300"/>
          </a:xfrm>
          <a:prstGeom prst="rect">
            <a:avLst/>
          </a:prstGeom>
          <a:noFill/>
          <a:ln>
            <a:noFill/>
          </a:ln>
        </p:spPr>
        <p:txBody>
          <a:bodyPr anchorCtr="0" anchor="t" bIns="91425" lIns="91425" spcFirstLastPara="1" rIns="91425" wrap="square" tIns="91425">
            <a:noAutofit/>
          </a:bodyPr>
          <a:lstStyle/>
          <a:p>
            <a:pPr indent="-342900" lvl="0" marL="457200" marR="0" rtl="0" algn="ctr">
              <a:lnSpc>
                <a:spcPct val="90000"/>
              </a:lnSpc>
              <a:spcBef>
                <a:spcPts val="0"/>
              </a:spcBef>
              <a:spcAft>
                <a:spcPts val="0"/>
              </a:spcAft>
              <a:buClr>
                <a:schemeClr val="dk1"/>
              </a:buClr>
              <a:buSzPts val="1800"/>
              <a:buFont typeface="Arial"/>
              <a:buChar char="●"/>
            </a:pPr>
            <a:r>
              <a:rPr b="1" i="0" lang="en-NZ" sz="1800" u="none" cap="none" strike="noStrike">
                <a:solidFill>
                  <a:schemeClr val="dk1"/>
                </a:solidFill>
                <a:latin typeface="Arial"/>
                <a:ea typeface="Arial"/>
                <a:cs typeface="Arial"/>
                <a:sym typeface="Arial"/>
              </a:rPr>
              <a:t>Follow Up</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40" name="Google Shape;140;p10"/>
          <p:cNvSpPr txBox="1"/>
          <p:nvPr/>
        </p:nvSpPr>
        <p:spPr>
          <a:xfrm>
            <a:off x="2227125" y="4825950"/>
            <a:ext cx="7845900" cy="639300"/>
          </a:xfrm>
          <a:prstGeom prst="rect">
            <a:avLst/>
          </a:prstGeom>
          <a:noFill/>
          <a:ln>
            <a:noFill/>
          </a:ln>
        </p:spPr>
        <p:txBody>
          <a:bodyPr anchorCtr="0" anchor="t" bIns="91425" lIns="91425" spcFirstLastPara="1" rIns="91425" wrap="square" tIns="91425">
            <a:noAutofit/>
          </a:bodyPr>
          <a:lstStyle/>
          <a:p>
            <a:pPr indent="0" lvl="0" marL="0" marR="0" rtl="0" algn="l">
              <a:lnSpc>
                <a:spcPct val="95000"/>
              </a:lnSpc>
              <a:spcBef>
                <a:spcPts val="0"/>
              </a:spcBef>
              <a:spcAft>
                <a:spcPts val="0"/>
              </a:spcAft>
              <a:buClr>
                <a:schemeClr val="dk1"/>
              </a:buClr>
              <a:buSzPts val="1018"/>
              <a:buFont typeface="Arial"/>
              <a:buNone/>
            </a:pPr>
            <a:r>
              <a:rPr b="1" i="0" lang="en-NZ" sz="1902" u="none" cap="none" strike="noStrike">
                <a:solidFill>
                  <a:schemeClr val="dk1"/>
                </a:solidFill>
                <a:highlight>
                  <a:srgbClr val="00FFFF"/>
                </a:highlight>
                <a:latin typeface="Arial"/>
                <a:ea typeface="Arial"/>
                <a:cs typeface="Arial"/>
                <a:sym typeface="Arial"/>
              </a:rPr>
              <a:t>Day 7 Just thought I’d tell you a bit about me.</a:t>
            </a:r>
            <a:endParaRPr b="0" i="0" sz="2800" u="none" cap="none" strike="noStrike">
              <a:solidFill>
                <a:srgbClr val="000000"/>
              </a:solidFill>
              <a:latin typeface="Arial"/>
              <a:ea typeface="Arial"/>
              <a:cs typeface="Arial"/>
              <a:sym typeface="Arial"/>
            </a:endParaRPr>
          </a:p>
        </p:txBody>
      </p:sp>
      <p:sp>
        <p:nvSpPr>
          <p:cNvPr id="141" name="Google Shape;141;p10"/>
          <p:cNvSpPr txBox="1"/>
          <p:nvPr/>
        </p:nvSpPr>
        <p:spPr>
          <a:xfrm>
            <a:off x="2227125" y="5349025"/>
            <a:ext cx="8863200" cy="531900"/>
          </a:xfrm>
          <a:prstGeom prst="rect">
            <a:avLst/>
          </a:prstGeom>
          <a:noFill/>
          <a:ln>
            <a:noFill/>
          </a:ln>
        </p:spPr>
        <p:txBody>
          <a:bodyPr anchorCtr="0" anchor="t" bIns="91425" lIns="91425" spcFirstLastPara="1" rIns="91425" wrap="square" tIns="91425">
            <a:noAutofit/>
          </a:bodyPr>
          <a:lstStyle/>
          <a:p>
            <a:pPr indent="0" lvl="0" marL="0" marR="0" rtl="0" algn="l">
              <a:lnSpc>
                <a:spcPct val="95000"/>
              </a:lnSpc>
              <a:spcBef>
                <a:spcPts val="0"/>
              </a:spcBef>
              <a:spcAft>
                <a:spcPts val="0"/>
              </a:spcAft>
              <a:buClr>
                <a:schemeClr val="dk1"/>
              </a:buClr>
              <a:buSzPts val="1018"/>
              <a:buFont typeface="Arial"/>
              <a:buNone/>
            </a:pPr>
            <a:r>
              <a:rPr b="1" i="0" lang="en-NZ" sz="1902" u="none" cap="none" strike="noStrike">
                <a:solidFill>
                  <a:schemeClr val="dk1"/>
                </a:solidFill>
                <a:highlight>
                  <a:srgbClr val="EAD1DC"/>
                </a:highlight>
                <a:latin typeface="Arial"/>
                <a:ea typeface="Arial"/>
                <a:cs typeface="Arial"/>
                <a:sym typeface="Arial"/>
              </a:rPr>
              <a:t>Day 14 Here are my contact details, please reach out if you ever need help. </a:t>
            </a:r>
            <a:endParaRPr b="0" i="0" sz="2800" u="none" cap="none" strike="noStrike">
              <a:solidFill>
                <a:srgbClr val="000000"/>
              </a:solidFill>
              <a:latin typeface="Arial"/>
              <a:ea typeface="Arial"/>
              <a:cs typeface="Arial"/>
              <a:sym typeface="Arial"/>
            </a:endParaRPr>
          </a:p>
        </p:txBody>
      </p:sp>
      <p:sp>
        <p:nvSpPr>
          <p:cNvPr id="142" name="Google Shape;142;p10"/>
          <p:cNvSpPr txBox="1"/>
          <p:nvPr/>
        </p:nvSpPr>
        <p:spPr>
          <a:xfrm>
            <a:off x="1993425" y="1880975"/>
            <a:ext cx="6741900" cy="1075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349250" lvl="0" marL="457200" marR="0" rtl="0" algn="l">
              <a:lnSpc>
                <a:spcPct val="115000"/>
              </a:lnSpc>
              <a:spcBef>
                <a:spcPts val="0"/>
              </a:spcBef>
              <a:spcAft>
                <a:spcPts val="0"/>
              </a:spcAft>
              <a:buClr>
                <a:schemeClr val="dk1"/>
              </a:buClr>
              <a:buSzPts val="1900"/>
              <a:buFont typeface="Arial"/>
              <a:buChar char="●"/>
            </a:pPr>
            <a:r>
              <a:rPr b="1" i="0" lang="en-NZ" sz="1900" u="none" cap="none" strike="noStrike">
                <a:solidFill>
                  <a:schemeClr val="dk1"/>
                </a:solidFill>
                <a:highlight>
                  <a:srgbClr val="FFFF00"/>
                </a:highlight>
                <a:latin typeface="Arial"/>
                <a:ea typeface="Arial"/>
                <a:cs typeface="Arial"/>
                <a:sym typeface="Arial"/>
              </a:rPr>
              <a:t>Connection/Invite to BNI</a:t>
            </a:r>
            <a:endParaRPr b="0" i="0" sz="3600" u="none" cap="none" strike="noStrike">
              <a:solidFill>
                <a:srgbClr val="000000"/>
              </a:solidFill>
              <a:latin typeface="Arial"/>
              <a:ea typeface="Arial"/>
              <a:cs typeface="Arial"/>
              <a:sym typeface="Arial"/>
            </a:endParaRPr>
          </a:p>
        </p:txBody>
      </p:sp>
      <p:sp>
        <p:nvSpPr>
          <p:cNvPr id="143" name="Google Shape;143;p10"/>
          <p:cNvSpPr txBox="1"/>
          <p:nvPr/>
        </p:nvSpPr>
        <p:spPr>
          <a:xfrm>
            <a:off x="2227125" y="4273813"/>
            <a:ext cx="8020500" cy="1075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NZ" sz="1900" u="none" cap="none" strike="noStrike">
                <a:solidFill>
                  <a:schemeClr val="dk1"/>
                </a:solidFill>
                <a:highlight>
                  <a:srgbClr val="FFFF00"/>
                </a:highlight>
                <a:latin typeface="Arial"/>
                <a:ea typeface="Arial"/>
                <a:cs typeface="Arial"/>
                <a:sym typeface="Arial"/>
              </a:rPr>
              <a:t>Day 3.  Follow Up </a:t>
            </a:r>
            <a:r>
              <a:rPr b="0" i="0" lang="en-NZ" sz="1900" u="none" cap="none" strike="noStrike">
                <a:solidFill>
                  <a:schemeClr val="dk1"/>
                </a:solidFill>
                <a:highlight>
                  <a:srgbClr val="FFFF00"/>
                </a:highlight>
                <a:latin typeface="Arial"/>
                <a:ea typeface="Arial"/>
                <a:cs typeface="Arial"/>
                <a:sym typeface="Arial"/>
              </a:rPr>
              <a:t>Just thought I would follow up on my last message </a:t>
            </a:r>
            <a:endParaRPr b="0" i="0" sz="2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1"/>
          <p:cNvSpPr txBox="1"/>
          <p:nvPr>
            <p:ph type="title"/>
          </p:nvPr>
        </p:nvSpPr>
        <p:spPr>
          <a:xfrm>
            <a:off x="565417" y="6449"/>
            <a:ext cx="111693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NZ"/>
              <a:t>https://www.bniseqeducation.com.au/</a:t>
            </a:r>
            <a:endParaRPr/>
          </a:p>
        </p:txBody>
      </p:sp>
      <p:pic>
        <p:nvPicPr>
          <p:cNvPr id="150" name="Google Shape;150;p11"/>
          <p:cNvPicPr preferRelativeResize="0"/>
          <p:nvPr/>
        </p:nvPicPr>
        <p:blipFill rotWithShape="1">
          <a:blip r:embed="rId3">
            <a:alphaModFix/>
          </a:blip>
          <a:srcRect b="0" l="0" r="0" t="0"/>
          <a:stretch/>
        </p:blipFill>
        <p:spPr>
          <a:xfrm>
            <a:off x="2985700" y="1062749"/>
            <a:ext cx="5490452" cy="54904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2"/>
          <p:cNvSpPr txBox="1"/>
          <p:nvPr>
            <p:ph type="title"/>
          </p:nvPr>
        </p:nvSpPr>
        <p:spPr>
          <a:xfrm>
            <a:off x="565417" y="6449"/>
            <a:ext cx="111693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t/>
            </a:r>
            <a:endParaRPr/>
          </a:p>
        </p:txBody>
      </p:sp>
      <p:sp>
        <p:nvSpPr>
          <p:cNvPr id="157" name="Google Shape;157;p12"/>
          <p:cNvSpPr txBox="1"/>
          <p:nvPr>
            <p:ph idx="1" type="body"/>
          </p:nvPr>
        </p:nvSpPr>
        <p:spPr>
          <a:xfrm>
            <a:off x="564928" y="1062625"/>
            <a:ext cx="11169600" cy="4519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t/>
            </a:r>
            <a:endParaRPr/>
          </a:p>
        </p:txBody>
      </p:sp>
      <p:pic>
        <p:nvPicPr>
          <p:cNvPr id="158" name="Google Shape;158;p12" title="INTRO BNI Education.mp4">
            <a:hlinkClick r:id="rId3"/>
          </p:cNvPr>
          <p:cNvPicPr preferRelativeResize="0"/>
          <p:nvPr/>
        </p:nvPicPr>
        <p:blipFill rotWithShape="1">
          <a:blip r:embed="rId4">
            <a:alphaModFix/>
          </a:blip>
          <a:srcRect b="0" l="0" r="0" t="0"/>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2"/>
          <p:cNvSpPr txBox="1"/>
          <p:nvPr/>
        </p:nvSpPr>
        <p:spPr>
          <a:xfrm>
            <a:off x="1171075" y="4655300"/>
            <a:ext cx="9617400" cy="17145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Arial"/>
              <a:ea typeface="Arial"/>
              <a:cs typeface="Arial"/>
              <a:sym typeface="Arial"/>
            </a:endParaRPr>
          </a:p>
          <a:p>
            <a:pPr indent="-349250" lvl="0" marL="457200" marR="0" rtl="0" algn="l">
              <a:lnSpc>
                <a:spcPct val="115000"/>
              </a:lnSpc>
              <a:spcBef>
                <a:spcPts val="0"/>
              </a:spcBef>
              <a:spcAft>
                <a:spcPts val="0"/>
              </a:spcAft>
              <a:buClr>
                <a:schemeClr val="dk1"/>
              </a:buClr>
              <a:buSzPts val="1900"/>
              <a:buFont typeface="Arial"/>
              <a:buChar char="●"/>
            </a:pPr>
            <a:r>
              <a:rPr b="1" i="0" lang="en-NZ" sz="1900" u="none" cap="none" strike="noStrike">
                <a:solidFill>
                  <a:schemeClr val="dk1"/>
                </a:solidFill>
                <a:latin typeface="Arial"/>
                <a:ea typeface="Arial"/>
                <a:cs typeface="Arial"/>
                <a:sym typeface="Arial"/>
              </a:rPr>
              <a:t>Streamline the LinkedIn outreach process</a:t>
            </a:r>
            <a:r>
              <a:rPr b="0" i="0" lang="en-NZ" sz="1900" u="none" cap="none" strike="noStrike">
                <a:solidFill>
                  <a:schemeClr val="dk1"/>
                </a:solidFill>
                <a:latin typeface="Arial"/>
                <a:ea typeface="Arial"/>
                <a:cs typeface="Arial"/>
                <a:sym typeface="Arial"/>
              </a:rPr>
              <a:t> through detailed steps, including using scripts for follow-up and response tracking via a shared spreadsheet.</a:t>
            </a:r>
            <a:endParaRPr b="0" i="0" sz="19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9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900"/>
              <a:buFont typeface="Arial"/>
              <a:buNone/>
            </a:pPr>
            <a:r>
              <a:t/>
            </a:r>
            <a:endParaRPr b="1" i="0" sz="5900" u="none" cap="none" strike="noStrike">
              <a:solidFill>
                <a:schemeClr val="dk2"/>
              </a:solidFill>
              <a:latin typeface="Calibri"/>
              <a:ea typeface="Calibri"/>
              <a:cs typeface="Calibri"/>
              <a:sym typeface="Calibri"/>
            </a:endParaRPr>
          </a:p>
        </p:txBody>
      </p:sp>
      <p:sp>
        <p:nvSpPr>
          <p:cNvPr id="75" name="Google Shape;75;p2"/>
          <p:cNvSpPr txBox="1"/>
          <p:nvPr/>
        </p:nvSpPr>
        <p:spPr>
          <a:xfrm>
            <a:off x="1171075" y="1458825"/>
            <a:ext cx="9380100" cy="1714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1"/>
              </a:buClr>
              <a:buSzPts val="1800"/>
              <a:buFont typeface="Arial"/>
              <a:buChar char="●"/>
            </a:pPr>
            <a:r>
              <a:rPr b="1" i="0" lang="en-NZ" sz="1800" u="none" cap="none" strike="noStrike">
                <a:solidFill>
                  <a:schemeClr val="dk1"/>
                </a:solidFill>
                <a:latin typeface="Arial"/>
                <a:ea typeface="Arial"/>
                <a:cs typeface="Arial"/>
                <a:sym typeface="Arial"/>
              </a:rPr>
              <a:t>Increase the number of visitors to the BNI chapter</a:t>
            </a:r>
            <a:r>
              <a:rPr b="0" i="0" lang="en-NZ" sz="1800" u="none" cap="none" strike="noStrike">
                <a:solidFill>
                  <a:schemeClr val="dk1"/>
                </a:solidFill>
                <a:latin typeface="Arial"/>
                <a:ea typeface="Arial"/>
                <a:cs typeface="Arial"/>
                <a:sym typeface="Arial"/>
              </a:rPr>
              <a:t> by connecting with professionals in specific roles, initially focusing on </a:t>
            </a:r>
            <a:r>
              <a:rPr b="1" i="0" lang="en-NZ" sz="1800" u="sng" cap="none" strike="noStrike">
                <a:solidFill>
                  <a:schemeClr val="dk1"/>
                </a:solidFill>
                <a:highlight>
                  <a:srgbClr val="00FF00"/>
                </a:highlight>
                <a:latin typeface="Arial"/>
                <a:ea typeface="Arial"/>
                <a:cs typeface="Arial"/>
                <a:sym typeface="Arial"/>
              </a:rPr>
              <a:t>symbiotic </a:t>
            </a:r>
            <a:r>
              <a:rPr b="1" i="0" lang="en-NZ" sz="1800" u="sng" cap="none" strike="noStrike">
                <a:solidFill>
                  <a:schemeClr val="dk1"/>
                </a:solidFill>
                <a:latin typeface="Arial"/>
                <a:ea typeface="Arial"/>
                <a:cs typeface="Arial"/>
                <a:sym typeface="Arial"/>
              </a:rPr>
              <a:t>professions who will benefit by being associated with you</a:t>
            </a:r>
            <a:r>
              <a:rPr b="0" i="0" lang="en-NZ" sz="1800" u="none" cap="none" strike="noStrike">
                <a:solidFill>
                  <a:schemeClr val="dk1"/>
                </a:solidFill>
                <a:latin typeface="Arial"/>
                <a:ea typeface="Arial"/>
                <a:cs typeface="Arial"/>
                <a:sym typeface="Arial"/>
              </a:rPr>
              <a:t>, with the intent to expand as needed eg</a:t>
            </a:r>
            <a:endParaRPr b="0" i="0" sz="1800" u="none" cap="none" strike="noStrike">
              <a:solidFill>
                <a:schemeClr val="dk1"/>
              </a:solidFill>
              <a:latin typeface="Arial"/>
              <a:ea typeface="Arial"/>
              <a:cs typeface="Arial"/>
              <a:sym typeface="Arial"/>
            </a:endParaRPr>
          </a:p>
          <a:p>
            <a:pPr indent="-292100" lvl="1" marL="914400" marR="0" rtl="0" algn="l">
              <a:lnSpc>
                <a:spcPct val="115000"/>
              </a:lnSpc>
              <a:spcBef>
                <a:spcPts val="0"/>
              </a:spcBef>
              <a:spcAft>
                <a:spcPts val="0"/>
              </a:spcAft>
              <a:buClr>
                <a:schemeClr val="dk1"/>
              </a:buClr>
              <a:buSzPts val="1000"/>
              <a:buFont typeface="Arial"/>
              <a:buChar char="○"/>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76" name="Google Shape;76;p2"/>
          <p:cNvSpPr txBox="1"/>
          <p:nvPr/>
        </p:nvSpPr>
        <p:spPr>
          <a:xfrm>
            <a:off x="1862700" y="2622600"/>
            <a:ext cx="3073800" cy="1046100"/>
          </a:xfrm>
          <a:prstGeom prst="rect">
            <a:avLst/>
          </a:prstGeom>
          <a:noFill/>
          <a:ln>
            <a:noFill/>
          </a:ln>
        </p:spPr>
        <p:txBody>
          <a:bodyPr anchorCtr="0" anchor="t" bIns="91425" lIns="91425" spcFirstLastPara="1" rIns="91425" wrap="square" tIns="91425">
            <a:noAutofit/>
          </a:bodyPr>
          <a:lstStyle/>
          <a:p>
            <a:pPr indent="-349250" lvl="1" marL="914400" marR="0" rtl="0" algn="l">
              <a:lnSpc>
                <a:spcPct val="115000"/>
              </a:lnSpc>
              <a:spcBef>
                <a:spcPts val="0"/>
              </a:spcBef>
              <a:spcAft>
                <a:spcPts val="0"/>
              </a:spcAft>
              <a:buClr>
                <a:schemeClr val="dk1"/>
              </a:buClr>
              <a:buSzPts val="1900"/>
              <a:buFont typeface="Arial"/>
              <a:buChar char="○"/>
            </a:pPr>
            <a:r>
              <a:rPr lang="en-NZ" sz="1900">
                <a:solidFill>
                  <a:schemeClr val="dk1"/>
                </a:solidFill>
              </a:rPr>
              <a:t>Digital Marketing</a:t>
            </a:r>
            <a:endParaRPr b="0" i="0" sz="3700" u="none" cap="none" strike="noStrike">
              <a:solidFill>
                <a:srgbClr val="000000"/>
              </a:solidFill>
              <a:latin typeface="Arial"/>
              <a:ea typeface="Arial"/>
              <a:cs typeface="Arial"/>
              <a:sym typeface="Arial"/>
            </a:endParaRPr>
          </a:p>
        </p:txBody>
      </p:sp>
      <p:sp>
        <p:nvSpPr>
          <p:cNvPr id="77" name="Google Shape;77;p2"/>
          <p:cNvSpPr txBox="1"/>
          <p:nvPr/>
        </p:nvSpPr>
        <p:spPr>
          <a:xfrm>
            <a:off x="3394525" y="239125"/>
            <a:ext cx="5170500" cy="1046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NZ" sz="3600" u="none" cap="none" strike="noStrike">
                <a:solidFill>
                  <a:schemeClr val="dk1"/>
                </a:solidFill>
                <a:latin typeface="Arial"/>
                <a:ea typeface="Arial"/>
                <a:cs typeface="Arial"/>
                <a:sym typeface="Arial"/>
              </a:rPr>
              <a:t>Purpose of </a:t>
            </a:r>
            <a:r>
              <a:rPr b="1" lang="en-NZ" sz="3600">
                <a:solidFill>
                  <a:schemeClr val="dk1"/>
                </a:solidFill>
              </a:rPr>
              <a:t>Fishing with a Secret Source </a:t>
            </a:r>
            <a:endParaRPr b="0" i="0" sz="3800" u="none" cap="none" strike="noStrike">
              <a:solidFill>
                <a:srgbClr val="000000"/>
              </a:solidFill>
              <a:latin typeface="Arial"/>
              <a:ea typeface="Arial"/>
              <a:cs typeface="Arial"/>
              <a:sym typeface="Arial"/>
            </a:endParaRPr>
          </a:p>
        </p:txBody>
      </p:sp>
      <p:sp>
        <p:nvSpPr>
          <p:cNvPr id="78" name="Google Shape;78;p2"/>
          <p:cNvSpPr txBox="1"/>
          <p:nvPr/>
        </p:nvSpPr>
        <p:spPr>
          <a:xfrm>
            <a:off x="4681500" y="3551000"/>
            <a:ext cx="3753600" cy="1104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3600"/>
              <a:buFont typeface="Arial"/>
              <a:buNone/>
            </a:pPr>
            <a:r>
              <a:rPr b="1" i="0" lang="en-NZ" sz="3600" u="none" cap="none" strike="noStrike">
                <a:solidFill>
                  <a:schemeClr val="dk1"/>
                </a:solidFill>
                <a:latin typeface="Arial"/>
                <a:ea typeface="Arial"/>
                <a:cs typeface="Arial"/>
                <a:sym typeface="Arial"/>
              </a:rPr>
              <a:t>How</a:t>
            </a:r>
            <a:endParaRPr b="0" i="0" sz="3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3"/>
          <p:cNvSpPr txBox="1"/>
          <p:nvPr>
            <p:ph idx="1" type="body"/>
          </p:nvPr>
        </p:nvSpPr>
        <p:spPr>
          <a:xfrm>
            <a:off x="666650" y="147250"/>
            <a:ext cx="11169600" cy="62370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ctr">
              <a:lnSpc>
                <a:spcPct val="115000"/>
              </a:lnSpc>
              <a:spcBef>
                <a:spcPts val="0"/>
              </a:spcBef>
              <a:spcAft>
                <a:spcPts val="0"/>
              </a:spcAft>
              <a:buSzPts val="1800"/>
              <a:buNone/>
            </a:pPr>
            <a:r>
              <a:rPr lang="en-NZ" sz="1800"/>
              <a:t>List of Professions</a:t>
            </a:r>
            <a:endParaRPr sz="1400"/>
          </a:p>
          <a:p>
            <a:pPr indent="0" lvl="0" marL="0" rtl="0" algn="l">
              <a:lnSpc>
                <a:spcPct val="115000"/>
              </a:lnSpc>
              <a:spcBef>
                <a:spcPts val="1400"/>
              </a:spcBef>
              <a:spcAft>
                <a:spcPts val="0"/>
              </a:spcAft>
              <a:buSzPct val="96000"/>
              <a:buNone/>
            </a:pPr>
            <a:r>
              <a:rPr b="1" lang="en-NZ" sz="7500">
                <a:solidFill>
                  <a:srgbClr val="1D1F25"/>
                </a:solidFill>
              </a:rPr>
              <a:t>🔗</a:t>
            </a:r>
            <a:r>
              <a:rPr b="1" lang="en-NZ" sz="8700">
                <a:solidFill>
                  <a:srgbClr val="1D1F25"/>
                </a:solidFill>
              </a:rPr>
              <a:t> Top </a:t>
            </a:r>
            <a:r>
              <a:rPr b="1" lang="en-NZ" sz="8700">
                <a:solidFill>
                  <a:srgbClr val="1D1F25"/>
                </a:solidFill>
                <a:highlight>
                  <a:srgbClr val="00FF00"/>
                </a:highlight>
              </a:rPr>
              <a:t>Symbiotic</a:t>
            </a:r>
            <a:r>
              <a:rPr b="1" lang="en-NZ" sz="8700">
                <a:solidFill>
                  <a:srgbClr val="1D1F25"/>
                </a:solidFill>
              </a:rPr>
              <a:t> &amp; Referral Professions for Web Developers (Highly Relevant)</a:t>
            </a:r>
            <a:endParaRPr b="1" sz="8700">
              <a:solidFill>
                <a:srgbClr val="1D1F25"/>
              </a:solidFill>
            </a:endParaRPr>
          </a:p>
          <a:p>
            <a:pPr indent="0" lvl="0" marL="0" rtl="0" algn="l">
              <a:lnSpc>
                <a:spcPct val="115000"/>
              </a:lnSpc>
              <a:spcBef>
                <a:spcPts val="1200"/>
              </a:spcBef>
              <a:spcAft>
                <a:spcPts val="0"/>
              </a:spcAft>
              <a:buSzPct val="96000"/>
              <a:buNone/>
            </a:pPr>
            <a:r>
              <a:rPr lang="en-NZ" sz="7500">
                <a:solidFill>
                  <a:srgbClr val="1D1F25"/>
                </a:solidFill>
              </a:rPr>
              <a:t>These professionals often collaborate directly with web developers or serve the same clientele:</a:t>
            </a:r>
            <a:endParaRPr sz="7500">
              <a:solidFill>
                <a:srgbClr val="1D1F25"/>
              </a:solidFill>
            </a:endParaRPr>
          </a:p>
          <a:p>
            <a:pPr indent="0" lvl="0" marL="0" rtl="0" algn="l">
              <a:lnSpc>
                <a:spcPct val="115000"/>
              </a:lnSpc>
              <a:spcBef>
                <a:spcPts val="1200"/>
              </a:spcBef>
              <a:spcAft>
                <a:spcPts val="0"/>
              </a:spcAft>
              <a:buSzPct val="96000"/>
              <a:buNone/>
            </a:pPr>
            <a:r>
              <a:t/>
            </a:r>
            <a:endParaRPr sz="7500">
              <a:solidFill>
                <a:srgbClr val="1D1F25"/>
              </a:solidFill>
            </a:endParaRPr>
          </a:p>
          <a:p>
            <a:pPr indent="-347662" lvl="0" marL="457200" rtl="0" algn="l">
              <a:lnSpc>
                <a:spcPct val="115000"/>
              </a:lnSpc>
              <a:spcBef>
                <a:spcPts val="1200"/>
              </a:spcBef>
              <a:spcAft>
                <a:spcPts val="0"/>
              </a:spcAft>
              <a:buClr>
                <a:srgbClr val="1D1F25"/>
              </a:buClr>
              <a:buSzPct val="100000"/>
              <a:buChar char="●"/>
            </a:pPr>
            <a:r>
              <a:rPr b="1" lang="en-NZ" sz="7500">
                <a:solidFill>
                  <a:srgbClr val="1D1F25"/>
                </a:solidFill>
                <a:highlight>
                  <a:srgbClr val="FFFF00"/>
                </a:highlight>
              </a:rPr>
              <a:t>Digital Marketing Strategist</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highlight>
                  <a:srgbClr val="FFFF00"/>
                </a:highlight>
              </a:rPr>
              <a:t>SEO Specialist (Search Engine Optimisation)</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Social Media Consultant/Manager</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highlight>
                  <a:srgbClr val="FFFF00"/>
                </a:highlight>
              </a:rPr>
              <a:t>Graphic Designer</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highlight>
                  <a:srgbClr val="FFFF00"/>
                </a:highlight>
              </a:rPr>
              <a:t>Copywriter</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Marketing Consultant</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Branding Specialist</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highlight>
                  <a:srgbClr val="FFFF00"/>
                </a:highlight>
              </a:rPr>
              <a:t>Advertising Specialist (Digital/Traditional)</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highlight>
                  <a:srgbClr val="FFFF00"/>
                </a:highlight>
              </a:rPr>
              <a:t>Content Writer / Blogger</a:t>
            </a:r>
            <a:endParaRPr b="1" sz="7500">
              <a:solidFill>
                <a:srgbClr val="1D1F25"/>
              </a:solidFill>
              <a:highlight>
                <a:srgbClr val="FFFF00"/>
              </a:highlight>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Public Relations Consultant</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App Developer</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Software Developer</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Cloud Services Provider</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ERP Software Consultant</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Data Security Specialist</a:t>
            </a:r>
            <a:endParaRPr b="1" sz="7500">
              <a:solidFill>
                <a:srgbClr val="1D1F25"/>
              </a:solidFill>
            </a:endParaRPr>
          </a:p>
          <a:p>
            <a:pPr indent="-347662" lvl="0" marL="457200" rtl="0" algn="l">
              <a:lnSpc>
                <a:spcPct val="115000"/>
              </a:lnSpc>
              <a:spcBef>
                <a:spcPts val="0"/>
              </a:spcBef>
              <a:spcAft>
                <a:spcPts val="0"/>
              </a:spcAft>
              <a:buClr>
                <a:srgbClr val="1D1F25"/>
              </a:buClr>
              <a:buSzPct val="100000"/>
              <a:buChar char="●"/>
            </a:pPr>
            <a:r>
              <a:rPr b="1" lang="en-NZ" sz="7500">
                <a:solidFill>
                  <a:srgbClr val="1D1F25"/>
                </a:solidFill>
              </a:rPr>
              <a:t>Email Marketing Specialist</a:t>
            </a:r>
            <a:endParaRPr b="1" sz="7500">
              <a:solidFill>
                <a:srgbClr val="1D1F25"/>
              </a:solidFill>
            </a:endParaRPr>
          </a:p>
          <a:p>
            <a:pPr indent="-242887" lvl="0" marL="457200" rtl="0" algn="l">
              <a:lnSpc>
                <a:spcPct val="115000"/>
              </a:lnSpc>
              <a:spcBef>
                <a:spcPts val="0"/>
              </a:spcBef>
              <a:spcAft>
                <a:spcPts val="0"/>
              </a:spcAft>
              <a:buClr>
                <a:srgbClr val="1D1F25"/>
              </a:buClr>
              <a:buSzPct val="100000"/>
              <a:buChar char="●"/>
            </a:pPr>
            <a:br>
              <a:rPr b="1" lang="en-NZ" sz="900">
                <a:solidFill>
                  <a:srgbClr val="1D1F25"/>
                </a:solidFill>
              </a:rPr>
            </a:br>
            <a:endParaRPr sz="1400"/>
          </a:p>
          <a:p>
            <a:pPr indent="0" lvl="0" marL="0" rtl="0" algn="l">
              <a:lnSpc>
                <a:spcPct val="90000"/>
              </a:lnSpc>
              <a:spcBef>
                <a:spcPts val="1200"/>
              </a:spcBef>
              <a:spcAft>
                <a:spcPts val="0"/>
              </a:spcAft>
              <a:buSzPct val="257143"/>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4"/>
          <p:cNvSpPr txBox="1"/>
          <p:nvPr>
            <p:ph idx="1" type="body"/>
          </p:nvPr>
        </p:nvSpPr>
        <p:spPr>
          <a:xfrm>
            <a:off x="623050" y="742950"/>
            <a:ext cx="11169600" cy="20961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15000"/>
              </a:lnSpc>
              <a:spcBef>
                <a:spcPts val="1200"/>
              </a:spcBef>
              <a:spcAft>
                <a:spcPts val="0"/>
              </a:spcAft>
              <a:buSzPct val="99944"/>
              <a:buNone/>
            </a:pPr>
            <a:r>
              <a:rPr b="1" i="1" lang="en-NZ" sz="7204">
                <a:solidFill>
                  <a:srgbClr val="1D1F25"/>
                </a:solidFill>
              </a:rPr>
              <a:t>(</a:t>
            </a:r>
            <a:r>
              <a:rPr b="1" i="1" lang="en-NZ" sz="7204">
                <a:solidFill>
                  <a:srgbClr val="1D1F25"/>
                </a:solidFill>
                <a:highlight>
                  <a:srgbClr val="00FF00"/>
                </a:highlight>
              </a:rPr>
              <a:t>Frequently collaborate</a:t>
            </a:r>
            <a:r>
              <a:rPr b="1" i="1" lang="en-NZ" sz="7204">
                <a:solidFill>
                  <a:srgbClr val="1D1F25"/>
                </a:solidFill>
              </a:rPr>
              <a:t> with web developers on projects or product builds.)</a:t>
            </a:r>
            <a:endParaRPr b="1" i="1" sz="7204">
              <a:solidFill>
                <a:srgbClr val="1D1F25"/>
              </a:solidFill>
            </a:endParaRPr>
          </a:p>
          <a:p>
            <a:pPr indent="-342970" lvl="0" marL="457200" rtl="0" algn="l">
              <a:lnSpc>
                <a:spcPct val="115000"/>
              </a:lnSpc>
              <a:spcBef>
                <a:spcPts val="1200"/>
              </a:spcBef>
              <a:spcAft>
                <a:spcPts val="0"/>
              </a:spcAft>
              <a:buClr>
                <a:srgbClr val="1D1F25"/>
              </a:buClr>
              <a:buSzPct val="100000"/>
              <a:buChar char="●"/>
            </a:pPr>
            <a:r>
              <a:rPr b="1" lang="en-NZ" sz="7204">
                <a:solidFill>
                  <a:srgbClr val="1D1F25"/>
                </a:solidFill>
                <a:highlight>
                  <a:srgbClr val="FFFF00"/>
                </a:highlight>
              </a:rPr>
              <a:t>AI Software Engineer </a:t>
            </a:r>
            <a:r>
              <a:rPr b="1" lang="en-NZ" sz="7204">
                <a:solidFill>
                  <a:srgbClr val="1D1F25"/>
                </a:solidFill>
              </a:rPr>
              <a:t>– Builds AI-powered apps, needs front-end/back-end collabs.</a:t>
            </a:r>
            <a:endParaRPr b="1" sz="7204">
              <a:solidFill>
                <a:srgbClr val="1D1F25"/>
              </a:solidFill>
            </a:endParaRPr>
          </a:p>
          <a:p>
            <a:pPr indent="-342970" lvl="0" marL="457200" rtl="0" algn="l">
              <a:lnSpc>
                <a:spcPct val="115000"/>
              </a:lnSpc>
              <a:spcBef>
                <a:spcPts val="0"/>
              </a:spcBef>
              <a:spcAft>
                <a:spcPts val="0"/>
              </a:spcAft>
              <a:buClr>
                <a:srgbClr val="1D1F25"/>
              </a:buClr>
              <a:buSzPct val="100000"/>
              <a:buChar char="●"/>
            </a:pPr>
            <a:r>
              <a:rPr b="1" lang="en-NZ" sz="7204">
                <a:solidFill>
                  <a:srgbClr val="1D1F25"/>
                </a:solidFill>
              </a:rPr>
              <a:t>Machine Learning Engineer – Works with devs to integrate ML sites or tools.</a:t>
            </a:r>
            <a:endParaRPr b="1" sz="7204">
              <a:solidFill>
                <a:srgbClr val="1D1F25"/>
              </a:solidFill>
            </a:endParaRPr>
          </a:p>
          <a:p>
            <a:pPr indent="-342970" lvl="0" marL="457200" rtl="0" algn="l">
              <a:lnSpc>
                <a:spcPct val="115000"/>
              </a:lnSpc>
              <a:spcBef>
                <a:spcPts val="0"/>
              </a:spcBef>
              <a:spcAft>
                <a:spcPts val="0"/>
              </a:spcAft>
              <a:buClr>
                <a:srgbClr val="1D1F25"/>
              </a:buClr>
              <a:buSzPct val="100000"/>
              <a:buChar char="●"/>
            </a:pPr>
            <a:r>
              <a:rPr b="1" lang="en-NZ" sz="7204">
                <a:solidFill>
                  <a:srgbClr val="1D1F25"/>
                </a:solidFill>
              </a:rPr>
              <a:t>MLOps Engineer – Helps deploy AI models in live web platforms.</a:t>
            </a:r>
            <a:endParaRPr b="1" sz="7204">
              <a:solidFill>
                <a:srgbClr val="1D1F25"/>
              </a:solidFill>
            </a:endParaRPr>
          </a:p>
          <a:p>
            <a:pPr indent="-342970" lvl="0" marL="457200" rtl="0" algn="l">
              <a:lnSpc>
                <a:spcPct val="115000"/>
              </a:lnSpc>
              <a:spcBef>
                <a:spcPts val="0"/>
              </a:spcBef>
              <a:spcAft>
                <a:spcPts val="0"/>
              </a:spcAft>
              <a:buClr>
                <a:srgbClr val="1D1F25"/>
              </a:buClr>
              <a:buSzPct val="100000"/>
              <a:buChar char="●"/>
            </a:pPr>
            <a:r>
              <a:rPr b="1" lang="en-NZ" sz="7204">
                <a:solidFill>
                  <a:srgbClr val="1D1F25"/>
                </a:solidFill>
              </a:rPr>
              <a:t>Cloud Architect (AI Focus) – Designs infrastructure for AI features in web apps.</a:t>
            </a:r>
            <a:endParaRPr b="1" sz="7204">
              <a:solidFill>
                <a:srgbClr val="1D1F25"/>
              </a:solidFill>
            </a:endParaRPr>
          </a:p>
          <a:p>
            <a:pPr indent="-342970" lvl="0" marL="457200" rtl="0" algn="l">
              <a:lnSpc>
                <a:spcPct val="115000"/>
              </a:lnSpc>
              <a:spcBef>
                <a:spcPts val="0"/>
              </a:spcBef>
              <a:spcAft>
                <a:spcPts val="0"/>
              </a:spcAft>
              <a:buClr>
                <a:srgbClr val="1D1F25"/>
              </a:buClr>
              <a:buSzPct val="100000"/>
              <a:buChar char="●"/>
            </a:pPr>
            <a:r>
              <a:rPr b="1" lang="en-NZ" sz="7204">
                <a:solidFill>
                  <a:srgbClr val="1D1F25"/>
                </a:solidFill>
              </a:rPr>
              <a:t>Data Scientist – Provides insights/models that can be embedded into websites.</a:t>
            </a:r>
            <a:endParaRPr b="1" sz="7204">
              <a:solidFill>
                <a:srgbClr val="1D1F25"/>
              </a:solidFill>
            </a:endParaRPr>
          </a:p>
          <a:p>
            <a:pPr indent="-342970" lvl="0" marL="457200" rtl="0" algn="l">
              <a:lnSpc>
                <a:spcPct val="115000"/>
              </a:lnSpc>
              <a:spcBef>
                <a:spcPts val="0"/>
              </a:spcBef>
              <a:spcAft>
                <a:spcPts val="0"/>
              </a:spcAft>
              <a:buClr>
                <a:srgbClr val="1D1F25"/>
              </a:buClr>
              <a:buSzPct val="100000"/>
              <a:buChar char="●"/>
            </a:pPr>
            <a:r>
              <a:rPr b="1" lang="en-NZ" sz="7204">
                <a:solidFill>
                  <a:srgbClr val="1D1F25"/>
                </a:solidFill>
              </a:rPr>
              <a:t>NLP Engineer – Works on chatbots/search tools – useful for AI-enhanced sites.</a:t>
            </a:r>
            <a:br>
              <a:rPr b="1" lang="en-NZ" sz="7204">
                <a:solidFill>
                  <a:srgbClr val="1D1F25"/>
                </a:solidFill>
              </a:rPr>
            </a:br>
            <a:endParaRPr b="1" sz="7204">
              <a:solidFill>
                <a:srgbClr val="1D1F25"/>
              </a:solidFill>
            </a:endParaRPr>
          </a:p>
          <a:p>
            <a:pPr indent="0" lvl="0" marL="0" rtl="0" algn="l">
              <a:lnSpc>
                <a:spcPct val="90000"/>
              </a:lnSpc>
              <a:spcBef>
                <a:spcPts val="1200"/>
              </a:spcBef>
              <a:spcAft>
                <a:spcPts val="0"/>
              </a:spcAft>
              <a:buSzPct val="257143"/>
              <a:buNone/>
            </a:pPr>
            <a:r>
              <a:t/>
            </a:r>
            <a:endParaRPr/>
          </a:p>
        </p:txBody>
      </p:sp>
      <p:sp>
        <p:nvSpPr>
          <p:cNvPr id="91" name="Google Shape;91;p4"/>
          <p:cNvSpPr txBox="1"/>
          <p:nvPr/>
        </p:nvSpPr>
        <p:spPr>
          <a:xfrm>
            <a:off x="564925" y="3231375"/>
            <a:ext cx="10752000" cy="2961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chemeClr val="dk1"/>
              </a:buClr>
              <a:buSzPts val="1100"/>
              <a:buFont typeface="Arial"/>
              <a:buNone/>
            </a:pPr>
            <a:r>
              <a:rPr b="1" i="1" lang="en-NZ" sz="1800" u="none" cap="none" strike="noStrike">
                <a:solidFill>
                  <a:srgbClr val="1D1F25"/>
                </a:solidFill>
                <a:highlight>
                  <a:srgbClr val="00FF00"/>
                </a:highlight>
                <a:latin typeface="Arial"/>
                <a:ea typeface="Arial"/>
                <a:cs typeface="Arial"/>
                <a:sym typeface="Arial"/>
              </a:rPr>
              <a:t>Less client-facing</a:t>
            </a:r>
            <a:r>
              <a:rPr b="1" i="1" lang="en-NZ" sz="1800" u="none" cap="none" strike="noStrike">
                <a:solidFill>
                  <a:srgbClr val="1D1F25"/>
                </a:solidFill>
                <a:latin typeface="Arial"/>
                <a:ea typeface="Arial"/>
                <a:cs typeface="Arial"/>
                <a:sym typeface="Arial"/>
              </a:rPr>
              <a:t>, but valuable for referrals or project collaboration.)</a:t>
            </a:r>
            <a:endParaRPr b="1" i="1" sz="1800" u="none" cap="none" strike="noStrike">
              <a:solidFill>
                <a:srgbClr val="1D1F25"/>
              </a:solidFill>
              <a:latin typeface="Arial"/>
              <a:ea typeface="Arial"/>
              <a:cs typeface="Arial"/>
              <a:sym typeface="Arial"/>
            </a:endParaRPr>
          </a:p>
          <a:p>
            <a:pPr indent="-342900" lvl="0" marL="457200" marR="0" rtl="0" algn="l">
              <a:lnSpc>
                <a:spcPct val="115000"/>
              </a:lnSpc>
              <a:spcBef>
                <a:spcPts val="120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Data Engineer – Supports backend pipelines – less likely to network. </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Deep Learning Specialist – R&amp;D-heavy, usually internal or academic roles.</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Computer Vision Engineer – Specialised, usually B2B or niche product work.</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AI Researcher – Typically academic or big tech; less likely to network locally.</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highlight>
                  <a:srgbClr val="FFFF00"/>
                </a:highlight>
                <a:latin typeface="Arial"/>
                <a:ea typeface="Arial"/>
                <a:cs typeface="Arial"/>
                <a:sym typeface="Arial"/>
              </a:rPr>
              <a:t>AI Ethicist / Responsible AI Lead</a:t>
            </a:r>
            <a:r>
              <a:rPr b="1" i="0" lang="en-NZ" sz="1800" u="none" cap="none" strike="noStrike">
                <a:solidFill>
                  <a:srgbClr val="1D1F25"/>
                </a:solidFill>
                <a:latin typeface="Arial"/>
                <a:ea typeface="Arial"/>
                <a:cs typeface="Arial"/>
                <a:sym typeface="Arial"/>
              </a:rPr>
              <a:t> – Often tied to policy/legal teams or NGOs.</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AI Policy Analyst – Government/corporate policy work, not BNI-fit.</a:t>
            </a:r>
            <a:endParaRPr b="1" i="0" sz="1800" u="none" cap="none" strike="noStrike">
              <a:solidFill>
                <a:srgbClr val="1D1F25"/>
              </a:solidFill>
              <a:latin typeface="Arial"/>
              <a:ea typeface="Arial"/>
              <a:cs typeface="Arial"/>
              <a:sym typeface="Arial"/>
            </a:endParaRPr>
          </a:p>
          <a:p>
            <a:pPr indent="-342900" lvl="0" marL="457200" marR="0" rtl="0" algn="l">
              <a:lnSpc>
                <a:spcPct val="115000"/>
              </a:lnSpc>
              <a:spcBef>
                <a:spcPts val="0"/>
              </a:spcBef>
              <a:spcAft>
                <a:spcPts val="0"/>
              </a:spcAft>
              <a:buClr>
                <a:srgbClr val="1D1F25"/>
              </a:buClr>
              <a:buSzPts val="1800"/>
              <a:buFont typeface="Arial"/>
              <a:buChar char="●"/>
            </a:pPr>
            <a:r>
              <a:rPr b="1" i="0" lang="en-NZ" sz="1800" u="none" cap="none" strike="noStrike">
                <a:solidFill>
                  <a:srgbClr val="1D1F25"/>
                </a:solidFill>
                <a:latin typeface="Arial"/>
                <a:ea typeface="Arial"/>
                <a:cs typeface="Arial"/>
                <a:sym typeface="Arial"/>
              </a:rPr>
              <a:t>Robotics Engineer – More industrial/mechanical than digital.</a:t>
            </a:r>
            <a:endParaRPr b="0"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5"/>
          <p:cNvSpPr txBox="1"/>
          <p:nvPr>
            <p:ph type="title"/>
          </p:nvPr>
        </p:nvSpPr>
        <p:spPr>
          <a:xfrm>
            <a:off x="4037994" y="238925"/>
            <a:ext cx="3069900" cy="10563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en-NZ" sz="2971">
                <a:solidFill>
                  <a:schemeClr val="dk1"/>
                </a:solidFill>
              </a:rPr>
              <a:t>Instructions</a:t>
            </a:r>
            <a:endParaRPr/>
          </a:p>
        </p:txBody>
      </p:sp>
      <p:sp>
        <p:nvSpPr>
          <p:cNvPr id="98" name="Google Shape;98;p5"/>
          <p:cNvSpPr txBox="1"/>
          <p:nvPr>
            <p:ph idx="1" type="body"/>
          </p:nvPr>
        </p:nvSpPr>
        <p:spPr>
          <a:xfrm>
            <a:off x="564925" y="1295225"/>
            <a:ext cx="11169600" cy="50892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115000"/>
              </a:lnSpc>
              <a:spcBef>
                <a:spcPts val="0"/>
              </a:spcBef>
              <a:spcAft>
                <a:spcPts val="0"/>
              </a:spcAft>
              <a:buClr>
                <a:schemeClr val="dk1"/>
              </a:buClr>
              <a:buSzPct val="37020"/>
              <a:buFont typeface="Arial"/>
              <a:buNone/>
            </a:pPr>
            <a:r>
              <a:t/>
            </a:r>
            <a:endParaRPr sz="2971">
              <a:solidFill>
                <a:schemeClr val="dk1"/>
              </a:solidFill>
            </a:endParaRPr>
          </a:p>
          <a:p>
            <a:pPr indent="-332377" lvl="0" marL="457200" rtl="0" algn="l">
              <a:lnSpc>
                <a:spcPct val="115000"/>
              </a:lnSpc>
              <a:spcBef>
                <a:spcPts val="0"/>
              </a:spcBef>
              <a:spcAft>
                <a:spcPts val="0"/>
              </a:spcAft>
              <a:buClr>
                <a:schemeClr val="dk1"/>
              </a:buClr>
              <a:buSzPct val="100000"/>
              <a:buChar char="●"/>
            </a:pPr>
            <a:r>
              <a:rPr b="1" lang="en-NZ" sz="2971">
                <a:solidFill>
                  <a:schemeClr val="dk1"/>
                </a:solidFill>
              </a:rPr>
              <a:t>Target Audience</a:t>
            </a:r>
            <a:r>
              <a:rPr lang="en-NZ" sz="2971">
                <a:solidFill>
                  <a:schemeClr val="dk1"/>
                </a:solidFill>
              </a:rPr>
              <a:t>:</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a:solidFill>
                  <a:schemeClr val="dk1"/>
                </a:solidFill>
              </a:rPr>
              <a:t>Focus on connecting with </a:t>
            </a:r>
            <a:r>
              <a:rPr b="1" lang="en-NZ" sz="2971">
                <a:solidFill>
                  <a:schemeClr val="dk1"/>
                </a:solidFill>
              </a:rPr>
              <a:t>(target professionals - coordinate with Rob) </a:t>
            </a:r>
            <a:r>
              <a:rPr lang="en-NZ" sz="2971">
                <a:solidFill>
                  <a:schemeClr val="dk1"/>
                </a:solidFill>
              </a:rPr>
              <a:t>located in the </a:t>
            </a:r>
            <a:r>
              <a:rPr b="1" lang="en-NZ" sz="2971">
                <a:solidFill>
                  <a:schemeClr val="dk1"/>
                </a:solidFill>
              </a:rPr>
              <a:t>Greater Brisbane area</a:t>
            </a:r>
            <a:r>
              <a:rPr lang="en-NZ" sz="2971">
                <a:solidFill>
                  <a:schemeClr val="dk1"/>
                </a:solidFill>
              </a:rPr>
              <a:t>.</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a:solidFill>
                  <a:schemeClr val="dk1"/>
                </a:solidFill>
              </a:rPr>
              <a:t>See list of professionals here: </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u="sng">
                <a:solidFill>
                  <a:srgbClr val="1155CC"/>
                </a:solidFill>
                <a:highlight>
                  <a:srgbClr val="FFFF00"/>
                </a:highlight>
                <a:hlinkClick r:id="rId3">
                  <a:extLst>
                    <a:ext uri="{A12FA001-AC4F-418D-AE19-62706E023703}">
                      <ahyp:hlinkClr val="tx"/>
                    </a:ext>
                  </a:extLst>
                </a:hlinkClick>
              </a:rPr>
              <a:t>https://drive.google.com/file/d/17iMjSikfcaeZbZwK83_W5GMSXvWrBL2Q/view?usp=drive_link</a:t>
            </a:r>
            <a:endParaRPr sz="2971">
              <a:solidFill>
                <a:schemeClr val="dk1"/>
              </a:solidFill>
              <a:highlight>
                <a:srgbClr val="FFFF00"/>
              </a:highlight>
            </a:endParaRPr>
          </a:p>
          <a:p>
            <a:pPr indent="-332377" lvl="0" marL="914400" rtl="0" algn="l">
              <a:lnSpc>
                <a:spcPct val="115000"/>
              </a:lnSpc>
              <a:spcBef>
                <a:spcPts val="0"/>
              </a:spcBef>
              <a:spcAft>
                <a:spcPts val="0"/>
              </a:spcAft>
              <a:buClr>
                <a:schemeClr val="dk1"/>
              </a:buClr>
              <a:buSzPct val="100000"/>
              <a:buChar char="●"/>
            </a:pPr>
            <a:r>
              <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a:solidFill>
                  <a:schemeClr val="dk1"/>
                </a:solidFill>
              </a:rPr>
              <a:t>Exclude: Video Production, Photographer, Google Ads,Illustrators/Animators</a:t>
            </a:r>
            <a:endParaRPr sz="2971">
              <a:solidFill>
                <a:schemeClr val="dk1"/>
              </a:solidFill>
            </a:endParaRPr>
          </a:p>
          <a:p>
            <a:pPr indent="-332377" lvl="0" marL="457200" rtl="0" algn="l">
              <a:lnSpc>
                <a:spcPct val="115000"/>
              </a:lnSpc>
              <a:spcBef>
                <a:spcPts val="0"/>
              </a:spcBef>
              <a:spcAft>
                <a:spcPts val="0"/>
              </a:spcAft>
              <a:buClr>
                <a:schemeClr val="dk1"/>
              </a:buClr>
              <a:buSzPct val="100000"/>
              <a:buChar char="●"/>
            </a:pPr>
            <a:r>
              <a:rPr b="1" lang="en-NZ" sz="2971">
                <a:solidFill>
                  <a:schemeClr val="dk1"/>
                </a:solidFill>
              </a:rPr>
              <a:t>Daily Connection Limit</a:t>
            </a:r>
            <a:r>
              <a:rPr lang="en-NZ" sz="2971">
                <a:solidFill>
                  <a:schemeClr val="dk1"/>
                </a:solidFill>
              </a:rPr>
              <a:t>:</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a:solidFill>
                  <a:schemeClr val="dk1"/>
                </a:solidFill>
              </a:rPr>
              <a:t>Limit connections to </a:t>
            </a:r>
            <a:r>
              <a:rPr b="1" lang="en-NZ" sz="2971">
                <a:solidFill>
                  <a:schemeClr val="dk1"/>
                </a:solidFill>
              </a:rPr>
              <a:t>30-40 people per day</a:t>
            </a:r>
            <a:r>
              <a:rPr lang="en-NZ" sz="2971">
                <a:solidFill>
                  <a:schemeClr val="dk1"/>
                </a:solidFill>
              </a:rPr>
              <a:t> to avoid triggering LinkedIn’s restrictions.</a:t>
            </a:r>
            <a:endParaRPr sz="2971">
              <a:solidFill>
                <a:schemeClr val="dk1"/>
              </a:solidFill>
            </a:endParaRPr>
          </a:p>
          <a:p>
            <a:pPr indent="-332377" lvl="0" marL="457200" rtl="0" algn="l">
              <a:lnSpc>
                <a:spcPct val="115000"/>
              </a:lnSpc>
              <a:spcBef>
                <a:spcPts val="0"/>
              </a:spcBef>
              <a:spcAft>
                <a:spcPts val="0"/>
              </a:spcAft>
              <a:buClr>
                <a:schemeClr val="dk1"/>
              </a:buClr>
              <a:buSzPct val="100000"/>
              <a:buChar char="●"/>
            </a:pPr>
            <a:r>
              <a:rPr b="1" lang="en-NZ" sz="2971">
                <a:solidFill>
                  <a:schemeClr val="dk1"/>
                </a:solidFill>
              </a:rPr>
              <a:t>Search Parameters</a:t>
            </a:r>
            <a:r>
              <a:rPr lang="en-NZ" sz="2971">
                <a:solidFill>
                  <a:schemeClr val="dk1"/>
                </a:solidFill>
              </a:rPr>
              <a:t>:</a:t>
            </a:r>
            <a:endParaRPr sz="2971">
              <a:solidFill>
                <a:schemeClr val="dk1"/>
              </a:solidFill>
            </a:endParaRPr>
          </a:p>
          <a:p>
            <a:pPr indent="-332377" lvl="0" marL="914400" rtl="0" algn="l">
              <a:lnSpc>
                <a:spcPct val="115000"/>
              </a:lnSpc>
              <a:spcBef>
                <a:spcPts val="0"/>
              </a:spcBef>
              <a:spcAft>
                <a:spcPts val="0"/>
              </a:spcAft>
              <a:buClr>
                <a:schemeClr val="dk1"/>
              </a:buClr>
              <a:buSzPct val="100000"/>
              <a:buChar char="●"/>
            </a:pPr>
            <a:r>
              <a:rPr lang="en-NZ" sz="2971">
                <a:solidFill>
                  <a:schemeClr val="dk1"/>
                </a:solidFill>
              </a:rPr>
              <a:t>Use LinkedIn’s search to filter by:</a:t>
            </a:r>
            <a:endParaRPr sz="2971">
              <a:solidFill>
                <a:schemeClr val="dk1"/>
              </a:solidFill>
            </a:endParaRPr>
          </a:p>
          <a:p>
            <a:pPr indent="-332377" lvl="1" marL="1371600" rtl="0" algn="l">
              <a:lnSpc>
                <a:spcPct val="115000"/>
              </a:lnSpc>
              <a:spcBef>
                <a:spcPts val="0"/>
              </a:spcBef>
              <a:spcAft>
                <a:spcPts val="0"/>
              </a:spcAft>
              <a:buClr>
                <a:schemeClr val="dk1"/>
              </a:buClr>
              <a:buSzPct val="100000"/>
              <a:buChar char="○"/>
            </a:pPr>
            <a:r>
              <a:rPr b="1" lang="en-NZ" sz="2971">
                <a:solidFill>
                  <a:schemeClr val="dk1"/>
                </a:solidFill>
              </a:rPr>
              <a:t>Job title</a:t>
            </a:r>
            <a:r>
              <a:rPr lang="en-NZ" sz="2971">
                <a:solidFill>
                  <a:schemeClr val="dk1"/>
                </a:solidFill>
              </a:rPr>
              <a:t>: “Copy Writer”</a:t>
            </a:r>
            <a:endParaRPr sz="2971">
              <a:solidFill>
                <a:schemeClr val="dk1"/>
              </a:solidFill>
            </a:endParaRPr>
          </a:p>
          <a:p>
            <a:pPr indent="-332377" lvl="1" marL="1371600" rtl="0" algn="l">
              <a:lnSpc>
                <a:spcPct val="115000"/>
              </a:lnSpc>
              <a:spcBef>
                <a:spcPts val="0"/>
              </a:spcBef>
              <a:spcAft>
                <a:spcPts val="0"/>
              </a:spcAft>
              <a:buClr>
                <a:schemeClr val="dk1"/>
              </a:buClr>
              <a:buSzPct val="100000"/>
              <a:buChar char="○"/>
            </a:pPr>
            <a:r>
              <a:rPr b="1" lang="en-NZ" sz="2971">
                <a:solidFill>
                  <a:schemeClr val="dk1"/>
                </a:solidFill>
              </a:rPr>
              <a:t>Location</a:t>
            </a:r>
            <a:r>
              <a:rPr lang="en-NZ" sz="2971">
                <a:solidFill>
                  <a:schemeClr val="dk1"/>
                </a:solidFill>
              </a:rPr>
              <a:t>: Greater Brisbane area ; Brisbane, Brisbane City</a:t>
            </a:r>
            <a:endParaRPr sz="2971">
              <a:solidFill>
                <a:schemeClr val="dk1"/>
              </a:solidFill>
            </a:endParaRPr>
          </a:p>
          <a:p>
            <a:pPr indent="-332377" lvl="1" marL="1371600" rtl="0" algn="l">
              <a:lnSpc>
                <a:spcPct val="115000"/>
              </a:lnSpc>
              <a:spcBef>
                <a:spcPts val="0"/>
              </a:spcBef>
              <a:spcAft>
                <a:spcPts val="0"/>
              </a:spcAft>
              <a:buClr>
                <a:schemeClr val="dk1"/>
              </a:buClr>
              <a:buSzPct val="100000"/>
              <a:buChar char="○"/>
            </a:pPr>
            <a:r>
              <a:rPr b="1" lang="en-NZ" sz="2971">
                <a:solidFill>
                  <a:schemeClr val="dk1"/>
                </a:solidFill>
              </a:rPr>
              <a:t>Connection Degree</a:t>
            </a:r>
            <a:r>
              <a:rPr lang="en-NZ" sz="2971">
                <a:solidFill>
                  <a:schemeClr val="dk1"/>
                </a:solidFill>
              </a:rPr>
              <a:t>: Focus on </a:t>
            </a:r>
            <a:r>
              <a:rPr b="1" lang="en-NZ" sz="2971">
                <a:solidFill>
                  <a:schemeClr val="dk1"/>
                </a:solidFill>
              </a:rPr>
              <a:t>2nd and 3rd-degree connections</a:t>
            </a:r>
            <a:r>
              <a:rPr lang="en-NZ" sz="2971">
                <a:solidFill>
                  <a:schemeClr val="dk1"/>
                </a:solidFill>
              </a:rPr>
              <a:t> (to reach new contacts, not those already connected).</a:t>
            </a:r>
            <a:endParaRPr sz="2971">
              <a:solidFill>
                <a:schemeClr val="dk1"/>
              </a:solidFill>
            </a:endParaRPr>
          </a:p>
          <a:p>
            <a:pPr indent="-332377" lvl="1" marL="1371600" rtl="0" algn="l">
              <a:lnSpc>
                <a:spcPct val="115000"/>
              </a:lnSpc>
              <a:spcBef>
                <a:spcPts val="0"/>
              </a:spcBef>
              <a:spcAft>
                <a:spcPts val="0"/>
              </a:spcAft>
              <a:buClr>
                <a:schemeClr val="dk1"/>
              </a:buClr>
              <a:buSzPct val="100000"/>
              <a:buChar char="○"/>
            </a:pPr>
            <a:r>
              <a:rPr b="1" lang="en-NZ" sz="2971">
                <a:solidFill>
                  <a:schemeClr val="dk1"/>
                </a:solidFill>
              </a:rPr>
              <a:t>Exclude Specific Contacts</a:t>
            </a:r>
            <a:r>
              <a:rPr lang="en-NZ" sz="2971">
                <a:solidFill>
                  <a:schemeClr val="dk1"/>
                </a:solidFill>
              </a:rPr>
              <a:t>: </a:t>
            </a:r>
            <a:r>
              <a:rPr b="1" lang="en-NZ" sz="2971">
                <a:solidFill>
                  <a:schemeClr val="dk1"/>
                </a:solidFill>
              </a:rPr>
              <a:t>Avoid reaching out to “Anthony Kuluz”</a:t>
            </a:r>
            <a:r>
              <a:rPr lang="en-NZ" sz="2971">
                <a:solidFill>
                  <a:schemeClr val="dk1"/>
                </a:solidFill>
              </a:rPr>
              <a:t>, as he is already associated with BNI in Brisbane, making outreach to him unnecessary.</a:t>
            </a:r>
            <a:endParaRPr sz="2971">
              <a:solidFill>
                <a:schemeClr val="dk1"/>
              </a:solidFill>
            </a:endParaRPr>
          </a:p>
          <a:p>
            <a:pPr indent="0" lvl="0" marL="0" rtl="0" algn="l">
              <a:lnSpc>
                <a:spcPct val="90000"/>
              </a:lnSpc>
              <a:spcBef>
                <a:spcPts val="1200"/>
              </a:spcBef>
              <a:spcAft>
                <a:spcPts val="0"/>
              </a:spcAft>
              <a:buSzPct val="116883"/>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6"/>
          <p:cNvSpPr txBox="1"/>
          <p:nvPr>
            <p:ph type="title"/>
          </p:nvPr>
        </p:nvSpPr>
        <p:spPr>
          <a:xfrm>
            <a:off x="4125201" y="151750"/>
            <a:ext cx="3869100" cy="10563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15000"/>
              </a:lnSpc>
              <a:spcBef>
                <a:spcPts val="0"/>
              </a:spcBef>
              <a:spcAft>
                <a:spcPts val="0"/>
              </a:spcAft>
              <a:buSzPct val="67317"/>
              <a:buNone/>
            </a:pPr>
            <a:r>
              <a:rPr lang="en-NZ" sz="2971">
                <a:solidFill>
                  <a:schemeClr val="dk1"/>
                </a:solidFill>
              </a:rPr>
              <a:t>Instructions Continue</a:t>
            </a:r>
            <a:endParaRPr/>
          </a:p>
        </p:txBody>
      </p:sp>
      <p:sp>
        <p:nvSpPr>
          <p:cNvPr id="105" name="Google Shape;105;p6"/>
          <p:cNvSpPr txBox="1"/>
          <p:nvPr>
            <p:ph idx="1" type="body"/>
          </p:nvPr>
        </p:nvSpPr>
        <p:spPr>
          <a:xfrm>
            <a:off x="579450" y="1425875"/>
            <a:ext cx="11169600" cy="4769700"/>
          </a:xfrm>
          <a:prstGeom prst="rect">
            <a:avLst/>
          </a:prstGeom>
          <a:noFill/>
          <a:ln>
            <a:noFill/>
          </a:ln>
        </p:spPr>
        <p:txBody>
          <a:bodyPr anchorCtr="0" anchor="t" bIns="45700" lIns="91425" spcFirstLastPara="1" rIns="91425" wrap="square" tIns="45700">
            <a:normAutofit/>
          </a:bodyPr>
          <a:lstStyle/>
          <a:p>
            <a:pPr indent="-342900" lvl="0" marL="457200" rtl="0" algn="l">
              <a:lnSpc>
                <a:spcPct val="115000"/>
              </a:lnSpc>
              <a:spcBef>
                <a:spcPts val="0"/>
              </a:spcBef>
              <a:spcAft>
                <a:spcPts val="0"/>
              </a:spcAft>
              <a:buClr>
                <a:schemeClr val="dk1"/>
              </a:buClr>
              <a:buSzPts val="1800"/>
              <a:buChar char="●"/>
            </a:pPr>
            <a:r>
              <a:rPr b="1" lang="en-NZ" sz="1800">
                <a:solidFill>
                  <a:schemeClr val="dk1"/>
                </a:solidFill>
              </a:rPr>
              <a:t>Connection Request</a:t>
            </a:r>
            <a:r>
              <a:rPr lang="en-NZ" sz="1800">
                <a:solidFill>
                  <a:schemeClr val="dk1"/>
                </a:solidFill>
              </a:rPr>
              <a:t>:</a:t>
            </a:r>
            <a:endParaRPr sz="1800">
              <a:solidFill>
                <a:schemeClr val="dk1"/>
              </a:solidFill>
            </a:endParaRPr>
          </a:p>
          <a:p>
            <a:pPr indent="-342900" lvl="0" marL="914400" rtl="0" algn="l">
              <a:lnSpc>
                <a:spcPct val="115000"/>
              </a:lnSpc>
              <a:spcBef>
                <a:spcPts val="0"/>
              </a:spcBef>
              <a:spcAft>
                <a:spcPts val="0"/>
              </a:spcAft>
              <a:buClr>
                <a:schemeClr val="dk1"/>
              </a:buClr>
              <a:buSzPts val="1800"/>
              <a:buChar char="●"/>
            </a:pPr>
            <a:r>
              <a:rPr lang="en-NZ" sz="1800">
                <a:solidFill>
                  <a:schemeClr val="dk1"/>
                </a:solidFill>
              </a:rPr>
              <a:t>Send a personalised </a:t>
            </a:r>
            <a:r>
              <a:rPr b="1" lang="en-NZ" sz="1800">
                <a:solidFill>
                  <a:schemeClr val="dk1"/>
                </a:solidFill>
              </a:rPr>
              <a:t>connection request message</a:t>
            </a:r>
            <a:r>
              <a:rPr lang="en-NZ" sz="1800">
                <a:solidFill>
                  <a:schemeClr val="dk1"/>
                </a:solidFill>
              </a:rPr>
              <a:t> to each identified lead.</a:t>
            </a:r>
            <a:endParaRPr sz="1800">
              <a:solidFill>
                <a:schemeClr val="dk1"/>
              </a:solidFill>
            </a:endParaRPr>
          </a:p>
          <a:p>
            <a:pPr indent="-342900" lvl="0" marL="914400" rtl="0" algn="l">
              <a:lnSpc>
                <a:spcPct val="115000"/>
              </a:lnSpc>
              <a:spcBef>
                <a:spcPts val="0"/>
              </a:spcBef>
              <a:spcAft>
                <a:spcPts val="0"/>
              </a:spcAft>
              <a:buClr>
                <a:schemeClr val="dk1"/>
              </a:buClr>
              <a:buSzPts val="1800"/>
              <a:buChar char="●"/>
            </a:pPr>
            <a:r>
              <a:rPr lang="en-NZ" sz="1800">
                <a:solidFill>
                  <a:schemeClr val="dk1"/>
                </a:solidFill>
              </a:rPr>
              <a:t>Provided script that should be follow in these messages, including a brief introduction and the purpose of connecting.</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b="1" lang="en-NZ" sz="1800">
                <a:solidFill>
                  <a:schemeClr val="dk1"/>
                </a:solidFill>
              </a:rPr>
              <a:t>Follow-Up Script</a:t>
            </a:r>
            <a:r>
              <a:rPr lang="en-NZ" sz="1800">
                <a:solidFill>
                  <a:schemeClr val="dk1"/>
                </a:solidFill>
              </a:rPr>
              <a:t>:</a:t>
            </a:r>
            <a:endParaRPr sz="1800">
              <a:solidFill>
                <a:schemeClr val="dk1"/>
              </a:solidFill>
            </a:endParaRPr>
          </a:p>
          <a:p>
            <a:pPr indent="-342900" lvl="0" marL="914400" rtl="0" algn="l">
              <a:lnSpc>
                <a:spcPct val="115000"/>
              </a:lnSpc>
              <a:spcBef>
                <a:spcPts val="0"/>
              </a:spcBef>
              <a:spcAft>
                <a:spcPts val="0"/>
              </a:spcAft>
              <a:buClr>
                <a:schemeClr val="dk1"/>
              </a:buClr>
              <a:buSzPts val="1800"/>
              <a:buChar char="●"/>
            </a:pPr>
            <a:r>
              <a:rPr lang="en-NZ" sz="1800">
                <a:solidFill>
                  <a:schemeClr val="dk1"/>
                </a:solidFill>
              </a:rPr>
              <a:t>Follow a </a:t>
            </a:r>
            <a:r>
              <a:rPr b="1" lang="en-NZ" sz="1800">
                <a:solidFill>
                  <a:schemeClr val="dk1"/>
                </a:solidFill>
              </a:rPr>
              <a:t>multi-step follow-up process</a:t>
            </a:r>
            <a:r>
              <a:rPr lang="en-NZ" sz="1800">
                <a:solidFill>
                  <a:schemeClr val="dk1"/>
                </a:solidFill>
              </a:rPr>
              <a:t>:</a:t>
            </a:r>
            <a:endParaRPr sz="1800">
              <a:solidFill>
                <a:schemeClr val="dk1"/>
              </a:solidFill>
            </a:endParaRPr>
          </a:p>
          <a:p>
            <a:pPr indent="-342900" lvl="1" marL="1371600" rtl="0" algn="l">
              <a:lnSpc>
                <a:spcPct val="115000"/>
              </a:lnSpc>
              <a:spcBef>
                <a:spcPts val="0"/>
              </a:spcBef>
              <a:spcAft>
                <a:spcPts val="0"/>
              </a:spcAft>
              <a:buClr>
                <a:schemeClr val="dk1"/>
              </a:buClr>
              <a:buSzPts val="1800"/>
              <a:buChar char="○"/>
            </a:pPr>
            <a:r>
              <a:rPr b="1" lang="en-NZ" sz="1800">
                <a:solidFill>
                  <a:schemeClr val="dk1"/>
                </a:solidFill>
              </a:rPr>
              <a:t>Day 1</a:t>
            </a:r>
            <a:r>
              <a:rPr lang="en-NZ" sz="1800">
                <a:solidFill>
                  <a:schemeClr val="dk1"/>
                </a:solidFill>
              </a:rPr>
              <a:t>: Send the initial connection request.</a:t>
            </a:r>
            <a:endParaRPr sz="1800">
              <a:solidFill>
                <a:schemeClr val="dk1"/>
              </a:solidFill>
            </a:endParaRPr>
          </a:p>
          <a:p>
            <a:pPr indent="-342900" lvl="1" marL="1371600" rtl="0" algn="l">
              <a:lnSpc>
                <a:spcPct val="115000"/>
              </a:lnSpc>
              <a:spcBef>
                <a:spcPts val="0"/>
              </a:spcBef>
              <a:spcAft>
                <a:spcPts val="0"/>
              </a:spcAft>
              <a:buClr>
                <a:schemeClr val="dk1"/>
              </a:buClr>
              <a:buSzPts val="1800"/>
              <a:buChar char="○"/>
            </a:pPr>
            <a:r>
              <a:rPr b="1" lang="en-NZ" sz="1800">
                <a:solidFill>
                  <a:schemeClr val="dk1"/>
                </a:solidFill>
              </a:rPr>
              <a:t>After a connection is accepted</a:t>
            </a:r>
            <a:r>
              <a:rPr lang="en-NZ" sz="1800">
                <a:solidFill>
                  <a:schemeClr val="dk1"/>
                </a:solidFill>
              </a:rPr>
              <a:t>: Send the </a:t>
            </a:r>
            <a:r>
              <a:rPr b="1" lang="en-NZ" sz="1800">
                <a:solidFill>
                  <a:schemeClr val="dk1"/>
                </a:solidFill>
              </a:rPr>
              <a:t>Day 2</a:t>
            </a:r>
            <a:r>
              <a:rPr lang="en-NZ" sz="1800">
                <a:solidFill>
                  <a:schemeClr val="dk1"/>
                </a:solidFill>
              </a:rPr>
              <a:t> script.</a:t>
            </a:r>
            <a:endParaRPr sz="1800">
              <a:solidFill>
                <a:schemeClr val="dk1"/>
              </a:solidFill>
            </a:endParaRPr>
          </a:p>
          <a:p>
            <a:pPr indent="-342900" lvl="1" marL="1371600" rtl="0" algn="l">
              <a:lnSpc>
                <a:spcPct val="115000"/>
              </a:lnSpc>
              <a:spcBef>
                <a:spcPts val="0"/>
              </a:spcBef>
              <a:spcAft>
                <a:spcPts val="0"/>
              </a:spcAft>
              <a:buClr>
                <a:schemeClr val="dk1"/>
              </a:buClr>
              <a:buSzPts val="1800"/>
              <a:buChar char="○"/>
            </a:pPr>
            <a:r>
              <a:rPr b="1" lang="en-NZ" sz="1800">
                <a:solidFill>
                  <a:schemeClr val="dk1"/>
                </a:solidFill>
              </a:rPr>
              <a:t>Day 3 Follow-up</a:t>
            </a:r>
            <a:r>
              <a:rPr lang="en-NZ" sz="1800">
                <a:solidFill>
                  <a:schemeClr val="dk1"/>
                </a:solidFill>
              </a:rPr>
              <a:t>: If no response is received but the connection request is accepted, follow up with another message (Day 3 - Follow up), referencing the initial outreach and reiterating the invitation.</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b="1" lang="en-NZ" sz="1800">
                <a:solidFill>
                  <a:schemeClr val="dk1"/>
                </a:solidFill>
              </a:rPr>
              <a:t>Tracking</a:t>
            </a:r>
            <a:r>
              <a:rPr lang="en-NZ" sz="1800">
                <a:solidFill>
                  <a:schemeClr val="dk1"/>
                </a:solidFill>
              </a:rPr>
              <a:t>:</a:t>
            </a:r>
            <a:endParaRPr sz="1800">
              <a:solidFill>
                <a:schemeClr val="dk1"/>
              </a:solidFill>
            </a:endParaRPr>
          </a:p>
          <a:p>
            <a:pPr indent="-342900" lvl="0" marL="914400" rtl="0" algn="l">
              <a:lnSpc>
                <a:spcPct val="115000"/>
              </a:lnSpc>
              <a:spcBef>
                <a:spcPts val="0"/>
              </a:spcBef>
              <a:spcAft>
                <a:spcPts val="0"/>
              </a:spcAft>
              <a:buClr>
                <a:schemeClr val="dk1"/>
              </a:buClr>
              <a:buSzPts val="1800"/>
              <a:buChar char="●"/>
            </a:pPr>
            <a:r>
              <a:rPr lang="en-NZ" sz="1800">
                <a:solidFill>
                  <a:schemeClr val="dk1"/>
                </a:solidFill>
              </a:rPr>
              <a:t>Use a spreadsheet to track the leads. +</a:t>
            </a:r>
            <a:endParaRPr sz="1900">
              <a:solidFill>
                <a:schemeClr val="dk1"/>
              </a:solidFill>
            </a:endParaRPr>
          </a:p>
          <a:p>
            <a:pPr indent="0" lvl="0" marL="0" rtl="0" algn="l">
              <a:lnSpc>
                <a:spcPct val="90000"/>
              </a:lnSpc>
              <a:spcBef>
                <a:spcPts val="1200"/>
              </a:spcBef>
              <a:spcAft>
                <a:spcPts val="0"/>
              </a:spcAft>
              <a:buSzPts val="1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7"/>
          <p:cNvSpPr txBox="1"/>
          <p:nvPr>
            <p:ph type="title"/>
          </p:nvPr>
        </p:nvSpPr>
        <p:spPr>
          <a:xfrm>
            <a:off x="565417" y="6449"/>
            <a:ext cx="111693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NZ"/>
              <a:t>Script</a:t>
            </a:r>
            <a:endParaRPr/>
          </a:p>
        </p:txBody>
      </p:sp>
      <p:sp>
        <p:nvSpPr>
          <p:cNvPr id="112" name="Google Shape;112;p7"/>
          <p:cNvSpPr txBox="1"/>
          <p:nvPr>
            <p:ph idx="1" type="body"/>
          </p:nvPr>
        </p:nvSpPr>
        <p:spPr>
          <a:xfrm>
            <a:off x="6512202" y="1324175"/>
            <a:ext cx="5309400" cy="45195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Hi [Name] 👋</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Thanks so much for accepting my connection request—really appreciate it! I just wanted to follow up on my last message and share a little more about our group.</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We’ve built a great community of professionals who genuinely enjoy connecting and supporting one another—much like what I’ve experienced in BNI. A few of our members are especially looking to connect with people in [insert profession] which made me think of you.</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I’d love to learn more about your work in [insert profession]. It’s always interesting to hear what’s happening in the field from someone in the mix.</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We’d be thrilled to have you as a guest at next week’s meeting. If you're open to joining, just send over your best email and mobile number, and I’ll get you registered and share all the details.</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Also, if there's a particular area you're interested in exploring or if there's anything you need support with, feel free to reach out—I’m happy to help however I can!</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Looking forward to hearing more about your journey 😊</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4761"/>
              <a:buFont typeface="Arial"/>
              <a:buNone/>
            </a:pPr>
            <a:r>
              <a:rPr lang="en-NZ" sz="1050">
                <a:solidFill>
                  <a:schemeClr val="dk1"/>
                </a:solidFill>
                <a:highlight>
                  <a:srgbClr val="00FF00"/>
                </a:highlight>
                <a:latin typeface="Roboto"/>
                <a:ea typeface="Roboto"/>
                <a:cs typeface="Roboto"/>
                <a:sym typeface="Roboto"/>
              </a:rPr>
              <a:t>Warm regards,</a:t>
            </a:r>
            <a:br>
              <a:rPr lang="en-NZ" sz="1050">
                <a:solidFill>
                  <a:schemeClr val="dk1"/>
                </a:solidFill>
                <a:highlight>
                  <a:srgbClr val="00FF00"/>
                </a:highlight>
                <a:latin typeface="Roboto"/>
                <a:ea typeface="Roboto"/>
                <a:cs typeface="Roboto"/>
                <a:sym typeface="Roboto"/>
              </a:rPr>
            </a:br>
            <a:r>
              <a:rPr lang="en-NZ" sz="1050">
                <a:solidFill>
                  <a:schemeClr val="dk1"/>
                </a:solidFill>
                <a:highlight>
                  <a:srgbClr val="00FF00"/>
                </a:highlight>
                <a:latin typeface="Roboto"/>
                <a:ea typeface="Roboto"/>
                <a:cs typeface="Roboto"/>
                <a:sym typeface="Roboto"/>
              </a:rPr>
              <a:t>Rob</a:t>
            </a:r>
            <a:endParaRPr sz="1050">
              <a:solidFill>
                <a:schemeClr val="dk1"/>
              </a:solidFill>
              <a:highlight>
                <a:srgbClr val="00FF00"/>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0000"/>
              <a:buFont typeface="Arial"/>
              <a:buNone/>
            </a:pPr>
            <a:r>
              <a:t/>
            </a:r>
            <a:endParaRPr sz="1100">
              <a:solidFill>
                <a:schemeClr val="dk1"/>
              </a:solidFill>
              <a:highlight>
                <a:srgbClr val="00FF00"/>
              </a:highlight>
            </a:endParaRPr>
          </a:p>
          <a:p>
            <a:pPr indent="0" lvl="0" marL="0" rtl="0" algn="l">
              <a:lnSpc>
                <a:spcPct val="100000"/>
              </a:lnSpc>
              <a:spcBef>
                <a:spcPts val="0"/>
              </a:spcBef>
              <a:spcAft>
                <a:spcPts val="0"/>
              </a:spcAft>
              <a:buClr>
                <a:schemeClr val="dk1"/>
              </a:buClr>
              <a:buSzPct val="39285"/>
              <a:buFont typeface="Arial"/>
              <a:buNone/>
            </a:pPr>
            <a:r>
              <a:t/>
            </a:r>
            <a:endParaRPr>
              <a:solidFill>
                <a:schemeClr val="dk1"/>
              </a:solidFill>
            </a:endParaRPr>
          </a:p>
          <a:p>
            <a:pPr indent="0" lvl="0" marL="0" rtl="0" algn="l">
              <a:lnSpc>
                <a:spcPct val="90000"/>
              </a:lnSpc>
              <a:spcBef>
                <a:spcPts val="1000"/>
              </a:spcBef>
              <a:spcAft>
                <a:spcPts val="0"/>
              </a:spcAft>
              <a:buSzPct val="69498"/>
              <a:buNone/>
            </a:pPr>
            <a:r>
              <a:t/>
            </a:r>
            <a:endParaRPr/>
          </a:p>
        </p:txBody>
      </p:sp>
      <p:sp>
        <p:nvSpPr>
          <p:cNvPr id="113" name="Google Shape;113;p7"/>
          <p:cNvSpPr txBox="1"/>
          <p:nvPr/>
        </p:nvSpPr>
        <p:spPr>
          <a:xfrm>
            <a:off x="642200" y="1255375"/>
            <a:ext cx="5114400" cy="4751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NZ" sz="1100" u="none" cap="none" strike="noStrike">
                <a:solidFill>
                  <a:schemeClr val="dk1"/>
                </a:solidFill>
                <a:highlight>
                  <a:srgbClr val="FFFF00"/>
                </a:highlight>
                <a:latin typeface="Arial"/>
                <a:ea typeface="Arial"/>
                <a:cs typeface="Arial"/>
                <a:sym typeface="Arial"/>
              </a:rPr>
              <a:t>Day 1 - Message 1</a:t>
            </a:r>
            <a:endParaRPr b="1" i="0" sz="1100" u="none" cap="none" strike="noStrike">
              <a:solidFill>
                <a:schemeClr val="dk1"/>
              </a:solidFill>
              <a:highlight>
                <a:srgbClr val="FF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NZ" sz="1100" u="none" cap="none" strike="noStrike">
                <a:solidFill>
                  <a:schemeClr val="dk1"/>
                </a:solidFill>
                <a:highlight>
                  <a:srgbClr val="00FF00"/>
                </a:highlight>
                <a:latin typeface="Arial"/>
                <a:ea typeface="Arial"/>
                <a:cs typeface="Arial"/>
                <a:sym typeface="Arial"/>
              </a:rPr>
              <a:t>After Responding positively - Message 2</a:t>
            </a:r>
            <a:endParaRPr b="0" i="0" sz="1100" u="none" cap="none" strike="noStrike">
              <a:solidFill>
                <a:schemeClr val="dk1"/>
              </a:solidFill>
              <a:highlight>
                <a:srgbClr val="00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1" i="0" lang="en-NZ" sz="1100" u="none" cap="none" strike="noStrike">
                <a:solidFill>
                  <a:schemeClr val="dk1"/>
                </a:solidFill>
                <a:highlight>
                  <a:srgbClr val="FFFF00"/>
                </a:highlight>
                <a:latin typeface="Arial"/>
                <a:ea typeface="Arial"/>
                <a:cs typeface="Arial"/>
                <a:sym typeface="Arial"/>
              </a:rPr>
              <a:t>Day 3 - Follow Up</a:t>
            </a:r>
            <a:endParaRPr b="1" i="0" sz="1100" u="none" cap="none" strike="noStrike">
              <a:solidFill>
                <a:schemeClr val="dk1"/>
              </a:solidFill>
              <a:highlight>
                <a:srgbClr val="FF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1" i="0" lang="en-NZ" sz="1100" u="none" cap="none" strike="noStrike">
                <a:solidFill>
                  <a:schemeClr val="dk1"/>
                </a:solidFill>
                <a:latin typeface="Arial"/>
                <a:ea typeface="Arial"/>
                <a:cs typeface="Arial"/>
                <a:sym typeface="Arial"/>
              </a:rPr>
              <a:t>Day 5 - Any Questions</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1" i="0" lang="en-NZ" sz="1100" u="none" cap="none" strike="noStrike">
                <a:solidFill>
                  <a:schemeClr val="dk1"/>
                </a:solidFill>
                <a:latin typeface="Arial"/>
                <a:ea typeface="Arial"/>
                <a:cs typeface="Arial"/>
                <a:sym typeface="Arial"/>
              </a:rPr>
              <a:t>Day 7 - Introducing b2b websites</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1" i="0" lang="en-NZ" sz="1100" u="none" cap="none" strike="noStrike">
                <a:solidFill>
                  <a:schemeClr val="dk1"/>
                </a:solidFill>
                <a:latin typeface="Arial"/>
                <a:ea typeface="Arial"/>
                <a:cs typeface="Arial"/>
                <a:sym typeface="Arial"/>
              </a:rPr>
              <a:t>Day 14 - Here are my contact details.</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AutoNum type="arabicPeriod"/>
            </a:pPr>
            <a:r>
              <a:rPr b="1" i="0" lang="en-NZ" sz="1100" u="none" cap="none" strike="noStrike">
                <a:solidFill>
                  <a:schemeClr val="dk1"/>
                </a:solidFill>
                <a:highlight>
                  <a:srgbClr val="FFFF00"/>
                </a:highlight>
                <a:latin typeface="Arial"/>
                <a:ea typeface="Arial"/>
                <a:cs typeface="Arial"/>
                <a:sym typeface="Arial"/>
              </a:rPr>
              <a:t>Connection/Invite to BNI</a:t>
            </a:r>
            <a:endParaRPr b="1" i="0" sz="1100" u="none" cap="none" strike="noStrike">
              <a:solidFill>
                <a:schemeClr val="dk1"/>
              </a:solidFill>
              <a:highlight>
                <a:srgbClr val="FF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NZ" sz="1100" u="none" cap="none" strike="noStrike">
                <a:solidFill>
                  <a:schemeClr val="dk1"/>
                </a:solidFill>
                <a:highlight>
                  <a:srgbClr val="FFFF00"/>
                </a:highlight>
                <a:latin typeface="Arial"/>
                <a:ea typeface="Arial"/>
                <a:cs typeface="Arial"/>
                <a:sym typeface="Arial"/>
              </a:rPr>
              <a:t>Hi, I am a member of a group of business professionals that meets on Wednesday morning. Members look for referrals for each other. We all meet at the Aspley Hornets, Aspley. Some members want to meet Copy Writers. If you're interested, please accept my connection request. Thanks.</a:t>
            </a:r>
            <a:endParaRPr b="0" i="0" sz="1100" u="none" cap="none" strike="noStrike">
              <a:solidFill>
                <a:schemeClr val="dk1"/>
              </a:solidFill>
              <a:highlight>
                <a:srgbClr val="FF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sz="1100">
              <a:solidFill>
                <a:schemeClr val="dk1"/>
              </a:solidFill>
              <a:highlight>
                <a:srgbClr val="FFFF00"/>
              </a:highlight>
            </a:endParaRPr>
          </a:p>
          <a:p>
            <a:pPr indent="0" lvl="0" marL="0" marR="0" rtl="0" algn="l">
              <a:lnSpc>
                <a:spcPct val="115000"/>
              </a:lnSpc>
              <a:spcBef>
                <a:spcPts val="0"/>
              </a:spcBef>
              <a:spcAft>
                <a:spcPts val="0"/>
              </a:spcAft>
              <a:buClr>
                <a:schemeClr val="dk1"/>
              </a:buClr>
              <a:buSzPts val="1100"/>
              <a:buFont typeface="Arial"/>
              <a:buNone/>
            </a:pPr>
            <a:r>
              <a:rPr lang="en-NZ" sz="1100">
                <a:solidFill>
                  <a:schemeClr val="dk1"/>
                </a:solidFill>
                <a:highlight>
                  <a:srgbClr val="00FF00"/>
                </a:highlight>
              </a:rPr>
              <a:t>2.</a:t>
            </a:r>
            <a:r>
              <a:rPr b="1" i="0" lang="en-NZ" sz="1100" u="none" cap="none" strike="noStrike">
                <a:solidFill>
                  <a:schemeClr val="dk1"/>
                </a:solidFill>
                <a:highlight>
                  <a:srgbClr val="00FF00"/>
                </a:highlight>
                <a:latin typeface="Arial"/>
                <a:ea typeface="Arial"/>
                <a:cs typeface="Arial"/>
                <a:sym typeface="Arial"/>
              </a:rPr>
              <a:t>Register you for Meeting</a:t>
            </a:r>
            <a:endParaRPr b="1" i="0" sz="1100" u="none" cap="none" strike="noStrike">
              <a:solidFill>
                <a:schemeClr val="dk1"/>
              </a:solidFill>
              <a:highlight>
                <a:srgbClr val="00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NZ" sz="1100" u="none" cap="none" strike="noStrike">
                <a:solidFill>
                  <a:schemeClr val="dk1"/>
                </a:solidFill>
                <a:highlight>
                  <a:srgbClr val="00FF00"/>
                </a:highlight>
                <a:latin typeface="Arial"/>
                <a:ea typeface="Arial"/>
                <a:cs typeface="Arial"/>
                <a:sym typeface="Arial"/>
              </a:rPr>
              <a:t>Thanks for accepting my connection request. We would love to have you as a guest at next week’s meeting. Can I please have your best email address and mobile number to register you for next week’s meeting</a:t>
            </a:r>
            <a:endParaRPr b="0" i="0" sz="1100" u="none" cap="none" strike="noStrike">
              <a:solidFill>
                <a:schemeClr val="dk1"/>
              </a:solidFill>
              <a:highlight>
                <a:srgbClr val="00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highlight>
                <a:srgbClr val="00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NZ" sz="1100" u="none" cap="none" strike="noStrike">
                <a:solidFill>
                  <a:schemeClr val="dk1"/>
                </a:solidFill>
                <a:highlight>
                  <a:srgbClr val="00FF00"/>
                </a:highlight>
                <a:latin typeface="Arial"/>
                <a:ea typeface="Arial"/>
                <a:cs typeface="Arial"/>
                <a:sym typeface="Arial"/>
              </a:rPr>
              <a:t>On response register them in BNI connect</a:t>
            </a:r>
            <a:endParaRPr b="0" i="0" sz="1100" u="none" cap="none" strike="noStrike">
              <a:solidFill>
                <a:schemeClr val="dk1"/>
              </a:solidFill>
              <a:highlight>
                <a:srgbClr val="00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highlight>
                <a:srgbClr val="FFFF00"/>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8"/>
          <p:cNvSpPr txBox="1"/>
          <p:nvPr>
            <p:ph type="title"/>
          </p:nvPr>
        </p:nvSpPr>
        <p:spPr>
          <a:xfrm>
            <a:off x="409725" y="6450"/>
            <a:ext cx="113250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NZ"/>
              <a:t>Follow Up (No Response)</a:t>
            </a:r>
            <a:endParaRPr/>
          </a:p>
        </p:txBody>
      </p:sp>
      <p:sp>
        <p:nvSpPr>
          <p:cNvPr id="120" name="Google Shape;120;p8"/>
          <p:cNvSpPr txBox="1"/>
          <p:nvPr>
            <p:ph idx="1" type="body"/>
          </p:nvPr>
        </p:nvSpPr>
        <p:spPr>
          <a:xfrm>
            <a:off x="595500" y="3027350"/>
            <a:ext cx="11001000" cy="4519500"/>
          </a:xfrm>
          <a:prstGeom prst="rect">
            <a:avLst/>
          </a:prstGeom>
          <a:noFill/>
          <a:ln>
            <a:noFill/>
          </a:ln>
        </p:spPr>
        <p:txBody>
          <a:bodyPr anchorCtr="0" anchor="t" bIns="45700" lIns="91425" spcFirstLastPara="1" rIns="91425" wrap="square" tIns="45700">
            <a:normAutofit/>
          </a:bodyPr>
          <a:lstStyle/>
          <a:p>
            <a:pPr indent="0" lvl="0" marL="0" rtl="0" algn="l">
              <a:lnSpc>
                <a:spcPct val="95000"/>
              </a:lnSpc>
              <a:spcBef>
                <a:spcPts val="0"/>
              </a:spcBef>
              <a:spcAft>
                <a:spcPts val="0"/>
              </a:spcAft>
              <a:buClr>
                <a:schemeClr val="dk1"/>
              </a:buClr>
              <a:buSzPts val="1018"/>
              <a:buFont typeface="Arial"/>
              <a:buNone/>
            </a:pPr>
            <a:r>
              <a:rPr b="1" lang="en-NZ" sz="1902">
                <a:solidFill>
                  <a:schemeClr val="dk1"/>
                </a:solidFill>
                <a:highlight>
                  <a:srgbClr val="00FFFF"/>
                </a:highlight>
              </a:rPr>
              <a:t>Day 7 Just thought I’d tell you a bit about me.</a:t>
            </a:r>
            <a:endParaRPr b="1" sz="1902">
              <a:solidFill>
                <a:schemeClr val="dk1"/>
              </a:solidFill>
              <a:highlight>
                <a:srgbClr val="00FFFF"/>
              </a:highlight>
            </a:endParaRPr>
          </a:p>
          <a:p>
            <a:pPr indent="0" lvl="0" marL="0" rtl="0" algn="l">
              <a:lnSpc>
                <a:spcPct val="95000"/>
              </a:lnSpc>
              <a:spcBef>
                <a:spcPts val="0"/>
              </a:spcBef>
              <a:spcAft>
                <a:spcPts val="0"/>
              </a:spcAft>
              <a:buClr>
                <a:schemeClr val="dk1"/>
              </a:buClr>
              <a:buSzPts val="1018"/>
              <a:buFont typeface="Arial"/>
              <a:buNone/>
            </a:pPr>
            <a:r>
              <a:rPr lang="en-NZ" sz="1902">
                <a:solidFill>
                  <a:schemeClr val="dk1"/>
                </a:solidFill>
                <a:highlight>
                  <a:srgbClr val="00FFFF"/>
                </a:highlight>
              </a:rPr>
              <a:t>I just thought I would tell you a bit about my business. </a:t>
            </a:r>
            <a:r>
              <a:rPr lang="en-NZ" sz="1902">
                <a:solidFill>
                  <a:schemeClr val="dk1"/>
                </a:solidFill>
                <a:highlight>
                  <a:srgbClr val="00FFFF"/>
                </a:highlight>
                <a:latin typeface="Montserrat"/>
                <a:ea typeface="Montserrat"/>
                <a:cs typeface="Montserrat"/>
                <a:sym typeface="Montserrat"/>
              </a:rPr>
              <a:t>b2b websites is an outcome focused, full stack web design and development agency based in Brisbane. With a team of 12 individuals and 150,000 hours experience in this world of an interactive Web, 2.5 b2b has your back. </a:t>
            </a:r>
            <a:r>
              <a:rPr lang="en-NZ" sz="1902">
                <a:solidFill>
                  <a:schemeClr val="dk1"/>
                </a:solidFill>
                <a:highlight>
                  <a:srgbClr val="00FFFF"/>
                </a:highlight>
              </a:rPr>
              <a:t>We have good referral sources for people in your industry. We give referrals regularly and collaborate often. I’d love to get on the phone and have a chat about your business.</a:t>
            </a:r>
            <a:endParaRPr sz="1902">
              <a:solidFill>
                <a:schemeClr val="dk1"/>
              </a:solidFill>
              <a:highlight>
                <a:srgbClr val="00FFFF"/>
              </a:highlight>
            </a:endParaRPr>
          </a:p>
          <a:p>
            <a:pPr indent="0" lvl="0" marL="0" rtl="0" algn="l">
              <a:lnSpc>
                <a:spcPct val="95000"/>
              </a:lnSpc>
              <a:spcBef>
                <a:spcPts val="0"/>
              </a:spcBef>
              <a:spcAft>
                <a:spcPts val="0"/>
              </a:spcAft>
              <a:buClr>
                <a:schemeClr val="dk1"/>
              </a:buClr>
              <a:buSzPts val="1018"/>
              <a:buFont typeface="Arial"/>
              <a:buNone/>
            </a:pPr>
            <a:r>
              <a:t/>
            </a:r>
            <a:endParaRPr sz="1902">
              <a:solidFill>
                <a:schemeClr val="dk1"/>
              </a:solidFill>
              <a:highlight>
                <a:srgbClr val="EAD1DC"/>
              </a:highlight>
            </a:endParaRPr>
          </a:p>
          <a:p>
            <a:pPr indent="0" lvl="0" marL="0" rtl="0" algn="l">
              <a:lnSpc>
                <a:spcPct val="95000"/>
              </a:lnSpc>
              <a:spcBef>
                <a:spcPts val="0"/>
              </a:spcBef>
              <a:spcAft>
                <a:spcPts val="0"/>
              </a:spcAft>
              <a:buSzPts val="1018"/>
              <a:buNone/>
            </a:pPr>
            <a:r>
              <a:rPr b="1" lang="en-NZ" sz="1902">
                <a:solidFill>
                  <a:schemeClr val="dk1"/>
                </a:solidFill>
                <a:highlight>
                  <a:srgbClr val="EAD1DC"/>
                </a:highlight>
              </a:rPr>
              <a:t>Day 14 Here are my contact details, please reach out if you ever need help. </a:t>
            </a:r>
            <a:endParaRPr b="1" sz="1902">
              <a:solidFill>
                <a:schemeClr val="dk1"/>
              </a:solidFill>
              <a:highlight>
                <a:srgbClr val="EAD1DC"/>
              </a:highlight>
            </a:endParaRPr>
          </a:p>
          <a:p>
            <a:pPr indent="0" lvl="0" marL="0" rtl="0" algn="l">
              <a:lnSpc>
                <a:spcPct val="95000"/>
              </a:lnSpc>
              <a:spcBef>
                <a:spcPts val="0"/>
              </a:spcBef>
              <a:spcAft>
                <a:spcPts val="0"/>
              </a:spcAft>
              <a:buClr>
                <a:schemeClr val="dk1"/>
              </a:buClr>
              <a:buSzPts val="1018"/>
              <a:buFont typeface="Arial"/>
              <a:buNone/>
            </a:pPr>
            <a:r>
              <a:rPr i="1" lang="en-NZ" sz="1902">
                <a:solidFill>
                  <a:schemeClr val="dk1"/>
                </a:solidFill>
                <a:highlight>
                  <a:srgbClr val="EAD1DC"/>
                </a:highlight>
              </a:rPr>
              <a:t>Hey, I understand you are busy. Thanks for connecting. If your circumstances change I would love to have you join us at a meeting. Please reach out if you have any questions or if you need an introduction to someone.</a:t>
            </a:r>
            <a:endParaRPr i="1" sz="1902">
              <a:solidFill>
                <a:schemeClr val="dk1"/>
              </a:solidFill>
              <a:highlight>
                <a:srgbClr val="EAD1DC"/>
              </a:highlight>
            </a:endParaRPr>
          </a:p>
          <a:p>
            <a:pPr indent="0" lvl="0" marL="0" rtl="0" algn="l">
              <a:lnSpc>
                <a:spcPct val="95000"/>
              </a:lnSpc>
              <a:spcBef>
                <a:spcPts val="0"/>
              </a:spcBef>
              <a:spcAft>
                <a:spcPts val="0"/>
              </a:spcAft>
              <a:buClr>
                <a:schemeClr val="dk1"/>
              </a:buClr>
              <a:buSzPts val="1018"/>
              <a:buFont typeface="Arial"/>
              <a:buNone/>
            </a:pPr>
            <a:r>
              <a:t/>
            </a:r>
            <a:endParaRPr sz="817">
              <a:solidFill>
                <a:schemeClr val="dk1"/>
              </a:solidFill>
            </a:endParaRPr>
          </a:p>
        </p:txBody>
      </p:sp>
      <p:sp>
        <p:nvSpPr>
          <p:cNvPr id="121" name="Google Shape;121;p8"/>
          <p:cNvSpPr txBox="1"/>
          <p:nvPr/>
        </p:nvSpPr>
        <p:spPr>
          <a:xfrm>
            <a:off x="511350" y="1378900"/>
            <a:ext cx="11169300" cy="1332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NZ" sz="1900" u="none" cap="none" strike="noStrike">
                <a:solidFill>
                  <a:schemeClr val="dk1"/>
                </a:solidFill>
                <a:highlight>
                  <a:srgbClr val="FFFF00"/>
                </a:highlight>
                <a:latin typeface="Arial"/>
                <a:ea typeface="Arial"/>
                <a:cs typeface="Arial"/>
                <a:sym typeface="Arial"/>
              </a:rPr>
              <a:t>Day 3.  Follow Up</a:t>
            </a:r>
            <a:endParaRPr b="1" i="0" sz="1900" u="none" cap="none" strike="noStrike">
              <a:solidFill>
                <a:schemeClr val="dk1"/>
              </a:solidFill>
              <a:highlight>
                <a:srgbClr val="FFFF00"/>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NZ" sz="1900" u="none" cap="none" strike="noStrike">
                <a:solidFill>
                  <a:schemeClr val="dk1"/>
                </a:solidFill>
                <a:highlight>
                  <a:srgbClr val="FFFF00"/>
                </a:highlight>
                <a:latin typeface="Arial"/>
                <a:ea typeface="Arial"/>
                <a:cs typeface="Arial"/>
                <a:sym typeface="Arial"/>
              </a:rPr>
              <a:t>Just thought I would follow up on my last message and talk about some of our group. As I mentioned there were some members who wanted to meet people in your industry. They include businesses in the following industries: Real Estate, Finance and Health and Wellness.</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9"/>
          <p:cNvSpPr txBox="1"/>
          <p:nvPr>
            <p:ph type="title"/>
          </p:nvPr>
        </p:nvSpPr>
        <p:spPr>
          <a:xfrm>
            <a:off x="565417" y="6449"/>
            <a:ext cx="11169300" cy="1056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NZ"/>
              <a:t>Frequency</a:t>
            </a:r>
            <a:endParaRPr/>
          </a:p>
        </p:txBody>
      </p:sp>
      <p:sp>
        <p:nvSpPr>
          <p:cNvPr id="128" name="Google Shape;128;p9"/>
          <p:cNvSpPr txBox="1"/>
          <p:nvPr>
            <p:ph idx="1" type="body"/>
          </p:nvPr>
        </p:nvSpPr>
        <p:spPr>
          <a:xfrm>
            <a:off x="2584551" y="1236975"/>
            <a:ext cx="7995900" cy="45195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b="1" lang="en-NZ" sz="2400">
                <a:solidFill>
                  <a:schemeClr val="dk1"/>
                </a:solidFill>
              </a:rPr>
              <a:t>Frequency:</a:t>
            </a:r>
            <a:endParaRPr b="1"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Everyday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Reach out - (Algorithm)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5 target leads MWF - 1st week</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10 target leads MWF - 2nd week</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10 target leads daily - 3rd week</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20 target leads daily - 4th week</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30 target leads daily - 5th week</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NZ" sz="2400">
                <a:solidFill>
                  <a:schemeClr val="dk1"/>
                </a:solidFill>
              </a:rPr>
              <a:t>at least 30-40 target leads daily  - 6th week</a:t>
            </a:r>
            <a:endParaRPr sz="2400">
              <a:solidFill>
                <a:schemeClr val="dk1"/>
              </a:solidFill>
            </a:endParaRPr>
          </a:p>
          <a:p>
            <a:pPr indent="0" lvl="0" marL="0" rtl="0" algn="l">
              <a:lnSpc>
                <a:spcPct val="90000"/>
              </a:lnSpc>
              <a:spcBef>
                <a:spcPts val="1000"/>
              </a:spcBef>
              <a:spcAft>
                <a:spcPts val="0"/>
              </a:spcAft>
              <a:buSzPts val="1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BNI Colors">
      <a:dk1>
        <a:srgbClr val="000000"/>
      </a:dk1>
      <a:lt1>
        <a:srgbClr val="FFFFFF"/>
      </a:lt1>
      <a:dk2>
        <a:srgbClr val="CF2030"/>
      </a:dk2>
      <a:lt2>
        <a:srgbClr val="64666A"/>
      </a:lt2>
      <a:accent1>
        <a:srgbClr val="C8C8C8"/>
      </a:accent1>
      <a:accent2>
        <a:srgbClr val="F3F3F3"/>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