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a7a8345365c4ab1" /><Relationship Type="http://schemas.openxmlformats.org/officeDocument/2006/relationships/extended-properties" Target="/docProps/app.xml" Id="R1720e099f07b41f1" /><Relationship Type="http://schemas.openxmlformats.org/officeDocument/2006/relationships/officeDocument" Target="/ppt/presentation.xml" Id="Rfc71620378fe421a" /></Relationships>
</file>

<file path=ppt/presentation.xml><?xml version="1.0" encoding="utf-8"?>
<p:presentation xmlns:p="http://schemas.openxmlformats.org/presentationml/2006/main">
  <p:sldMasterIdLst>
    <p:sldMasterId xmlns:r="http://schemas.openxmlformats.org/officeDocument/2006/relationships" id="2147483648" r:id="R2df4d6dd187d4565"/>
  </p:sldMasterIdLst>
  <p:notesMasterIdLst>
    <p:notesMasterId xmlns:r="http://schemas.openxmlformats.org/officeDocument/2006/relationships" r:id="R2e852ce005234753"/>
  </p:notesMasterIdLst>
  <p:sldIdLst>
    <p:sldId xmlns:r="http://schemas.openxmlformats.org/officeDocument/2006/relationships" id="256" r:id="R54b4c4f2bfce4bac"/>
    <p:sldId xmlns:r="http://schemas.openxmlformats.org/officeDocument/2006/relationships" id="257" r:id="Re9411aa3ec33416a"/>
    <p:sldId xmlns:r="http://schemas.openxmlformats.org/officeDocument/2006/relationships" id="258" r:id="R6d175bff90bd4382"/>
    <p:sldId xmlns:r="http://schemas.openxmlformats.org/officeDocument/2006/relationships" id="259" r:id="Rd1e9e7bc9c9a4197"/>
    <p:sldId xmlns:r="http://schemas.openxmlformats.org/officeDocument/2006/relationships" id="260" r:id="R7da368a54f3f429c"/>
    <p:sldId xmlns:r="http://schemas.openxmlformats.org/officeDocument/2006/relationships" id="261" r:id="Reb62e1c585b341de"/>
    <p:sldId xmlns:r="http://schemas.openxmlformats.org/officeDocument/2006/relationships" id="262" r:id="Rfd17107e17b74d4d"/>
    <p:sldId xmlns:r="http://schemas.openxmlformats.org/officeDocument/2006/relationships" id="263" r:id="R4ce944200dc24dab"/>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2fff3bc6d245ea" /><Relationship Type="http://schemas.openxmlformats.org/officeDocument/2006/relationships/slideMaster" Target="/ppt/slideMasters/slideMaster1.xml" Id="R2df4d6dd187d4565" /><Relationship Type="http://schemas.openxmlformats.org/officeDocument/2006/relationships/notesMaster" Target="/ppt/notesMasters/notesMaster1.xml" Id="R2e852ce005234753" /><Relationship Type="http://schemas.openxmlformats.org/officeDocument/2006/relationships/presProps" Target="/ppt/presProps.xml" Id="Rea8151c2b3e34aea" /><Relationship Type="http://schemas.openxmlformats.org/officeDocument/2006/relationships/tableStyles" Target="/ppt/tableStyles.xml" Id="R2839e30c8919490b" /><Relationship Type="http://schemas.openxmlformats.org/officeDocument/2006/relationships/slide" Target="/ppt/slides/slide1.xml" Id="R54b4c4f2bfce4bac" /><Relationship Type="http://schemas.openxmlformats.org/officeDocument/2006/relationships/slide" Target="/ppt/slides/slide2.xml" Id="Re9411aa3ec33416a" /><Relationship Type="http://schemas.openxmlformats.org/officeDocument/2006/relationships/slide" Target="/ppt/slides/slide3.xml" Id="R6d175bff90bd4382" /><Relationship Type="http://schemas.openxmlformats.org/officeDocument/2006/relationships/slide" Target="/ppt/slides/slide4.xml" Id="Rd1e9e7bc9c9a4197" /><Relationship Type="http://schemas.openxmlformats.org/officeDocument/2006/relationships/slide" Target="/ppt/slides/slide5.xml" Id="R7da368a54f3f429c" /><Relationship Type="http://schemas.openxmlformats.org/officeDocument/2006/relationships/slide" Target="/ppt/slides/slide6.xml" Id="Reb62e1c585b341de" /><Relationship Type="http://schemas.openxmlformats.org/officeDocument/2006/relationships/slide" Target="/ppt/slides/slide7.xml" Id="Rfd17107e17b74d4d" /><Relationship Type="http://schemas.openxmlformats.org/officeDocument/2006/relationships/slide" Target="/ppt/slides/slide8.xml" Id="R4ce944200dc24da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9405047c50e4d5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b6bbff2a264fee" /><Relationship Type="http://schemas.openxmlformats.org/officeDocument/2006/relationships/notesMaster" Target="/ppt/notesMasters/notesMaster1.xml" Id="R48edd129ff3d473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cf324a3003b474b" /><Relationship Type="http://schemas.openxmlformats.org/officeDocument/2006/relationships/notesMaster" Target="/ppt/notesMasters/notesMaster1.xml" Id="R989f1ef7688440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f62ff5e48a4404a" /><Relationship Type="http://schemas.openxmlformats.org/officeDocument/2006/relationships/notesMaster" Target="/ppt/notesMasters/notesMaster1.xml" Id="R99413b3fab634f9b"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264d0347574dc9" /><Relationship Type="http://schemas.openxmlformats.org/officeDocument/2006/relationships/notesMaster" Target="/ppt/notesMasters/notesMaster1.xml" Id="Re74cc11adfaf43a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e4451740f474402" /><Relationship Type="http://schemas.openxmlformats.org/officeDocument/2006/relationships/notesMaster" Target="/ppt/notesMasters/notesMaster1.xml" Id="R510529ea2e50448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3b5a8f88b87406f" /><Relationship Type="http://schemas.openxmlformats.org/officeDocument/2006/relationships/notesMaster" Target="/ppt/notesMasters/notesMaster1.xml" Id="R206e797996224e38"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04d3e86ac14a1e" /><Relationship Type="http://schemas.openxmlformats.org/officeDocument/2006/relationships/notesMaster" Target="/ppt/notesMasters/notesMaster1.xml" Id="R3e012d581e3944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c1dee8dd6af4239" /><Relationship Type="http://schemas.openxmlformats.org/officeDocument/2006/relationships/notesMaster" Target="/ppt/notesMasters/notesMaster1.xml" Id="Redc99151b11545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Good morning everyone. Today I have brought three envelopes labelled Tier 1, Tier 2 and Tier 3. They represent three different ways business can grow through BNI. The higher the tier, the further trust has travelled beyond this room. By the end of today, I want each of us to recognise the three tiers and know how to create more Tier 2 and Tier 3 referrals.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the simple definition used in our BNI Fundamentals series. Tier 1 is an inside referral. A fellow BNI member pays for your product or service. Tier 2 is an outside referral. A member introduces someone outside BNI who then becomes your customer. Tier 3 happens when that Tier 2 customer refers you to someone else. Each tier expands the circle of people who know and trust you.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Tier 1 starts inside our chapter. One BNI member buys directly from another. This matters for more than the sale. When we experience a member's service ourselves, we gain first-hand confidence in their professionalism. A strong Tier 1 experience gives us a genuine story to tell when we recommend that member outside the chapter.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Tier 2 takes us beyond the chapter. A member recognises an opportunity, explains why they trust us and introduces us to someone outside BNI. If that person purchases, it becomes a Tier 2 referral. These are the referrals we really want because they show that chapter members feel confident enough to open their own networks to 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Tier 3 is where referral marketing starts to multiply. A Tier 2 customer has now experienced your work and refers you to someone else. The original BNI member opened the first door, but your service earned the next introduction. This is powerful because trust has travelled beyond the original relationship and started creating its own momentum.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 do we build enough confidence to receive Tier 2 referrals? We demonstrate professionalism and show a genuine Givers Gain attitude in our chapter activities, weekly meetings and dealings with other members. How do we create Tier 3 referrals? We teach our Tier 2 customers how to refer us. Make sure customers know what a good referral looks like, the problems you solve and the type of person or business you can 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us make this practical. Turn to the person beside you and choose one referral you have given or received recently. Decide which tier it was. Then answer two questions. What could have moved it up one tier? What would that customer need to know to refer the business again? You have 60 seconds. After the discussion, ask one or two members to share their answer.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your homework. Ask at least one customer for a referral this week. Explain who you want to meet, the problem you solve and how they can introduce you. See whether you can generate a Tier 2 or Tier 3 referral from your own clientele. Tier 1 begins inside the chapter. Tier 2 takes us outside. Tier 3 proves the referral can keep travelling. Do not think small. Givers Gain is a bigger game than most of us realise. Thank you.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7ddfa4743c4c9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c69ebbae0dc4512" /><Relationship Type="http://schemas.openxmlformats.org/officeDocument/2006/relationships/slideLayout" Target="/ppt/slideLayouts/slideLayout1.xml" Id="R12a5b27f148446c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a5b27f148446c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5ba9c936c5d4be1" /><Relationship Type="http://schemas.openxmlformats.org/officeDocument/2006/relationships/image" Target="/ppt/media/image.png" Id="Rbfaef2f1929d4e39" /><Relationship Type="http://schemas.openxmlformats.org/officeDocument/2006/relationships/notesSlide" Target="/ppt/notesSlides/notesSlide1.xml" Id="Ra0e0cea1e5cc44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1410ad84ff943a2" /><Relationship Type="http://schemas.openxmlformats.org/officeDocument/2006/relationships/image" Target="/ppt/media/image2.png" Id="R589325d2c5fa423a" /><Relationship Type="http://schemas.openxmlformats.org/officeDocument/2006/relationships/image" Target="/ppt/media/image3.png" Id="R322f5970564c463e" /><Relationship Type="http://schemas.openxmlformats.org/officeDocument/2006/relationships/image" Target="/ppt/media/image4.png" Id="R92c34acf010f4177" /><Relationship Type="http://schemas.openxmlformats.org/officeDocument/2006/relationships/notesSlide" Target="/ppt/notesSlides/notesSlide2.xml" Id="Rc1c5c5d57f4a47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003b2dc9b4949a9" /><Relationship Type="http://schemas.openxmlformats.org/officeDocument/2006/relationships/image" Target="/ppt/media/image5.png" Id="Rdd9ef549ed764919" /><Relationship Type="http://schemas.openxmlformats.org/officeDocument/2006/relationships/notesSlide" Target="/ppt/notesSlides/notesSlide3.xml" Id="Rfb46f590ee6e4eb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094013a9adf4fe0" /><Relationship Type="http://schemas.openxmlformats.org/officeDocument/2006/relationships/image" Target="/ppt/media/image6.png" Id="R6a81d76175944d70" /><Relationship Type="http://schemas.openxmlformats.org/officeDocument/2006/relationships/notesSlide" Target="/ppt/notesSlides/notesSlide4.xml" Id="R625948107769430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ace2551590740a2" /><Relationship Type="http://schemas.openxmlformats.org/officeDocument/2006/relationships/image" Target="/ppt/media/image7.png" Id="R00c2b5f46f4d44bd" /><Relationship Type="http://schemas.openxmlformats.org/officeDocument/2006/relationships/notesSlide" Target="/ppt/notesSlides/notesSlide5.xml" Id="R50fe95373094480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24294e768cd4528" /><Relationship Type="http://schemas.openxmlformats.org/officeDocument/2006/relationships/image" Target="/ppt/media/image8.png" Id="R08742600429b4811" /><Relationship Type="http://schemas.openxmlformats.org/officeDocument/2006/relationships/notesSlide" Target="/ppt/notesSlides/notesSlide6.xml" Id="R6d8f2b274dad41c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a27b1e3fdb34ac6" /><Relationship Type="http://schemas.openxmlformats.org/officeDocument/2006/relationships/image" Target="/ppt/media/image9.png" Id="R70e4ff8ba66b4553" /><Relationship Type="http://schemas.openxmlformats.org/officeDocument/2006/relationships/notesSlide" Target="/ppt/notesSlides/notesSlide7.xml" Id="Rb632a5e03a4e4d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cae9531f83c4bab" /><Relationship Type="http://schemas.openxmlformats.org/officeDocument/2006/relationships/image" Target="/ppt/media/image10.png" Id="Rf08d5a8f1afb4119" /><Relationship Type="http://schemas.openxmlformats.org/officeDocument/2006/relationships/notesSlide" Target="/ppt/notesSlides/notesSlide8.xml" Id="R76226aeffc374812"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E28ACA4-40B7-414E-9730-2CD11AB8AEA5}"/>
              </a:ext>
            </a:extLst>
          </p:cNvPr>
          <p:cNvSpPr>
            <a:spLocks xmlns:a="http://schemas.openxmlformats.org/drawingml/2006/main" noGrp="1"/>
          </p:cNvSpPr>
          <p:nvPr/>
        </p:nvSpPr>
        <p:spPr>
          <a:xfrm xmlns:a="http://schemas.openxmlformats.org/drawingml/2006/main">
            <a:off x="0" y="0"/>
            <a:ext cx="18288000" cy="116205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BD19C62-F2ED-4A35-8A58-93E45EC9BDAA}"/>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0EE6B899-4517-4ACB-86BE-32725E484E3E}"/>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4580BBC8-91E2-4EF2-9664-129348350681}"/>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A354E7AA-CEE6-466E-87CA-3339275A18AB}"/>
              </a:ext>
            </a:extLst>
          </p:cNvPr>
          <p:cNvSpPr>
            <a:spLocks xmlns:a="http://schemas.openxmlformats.org/drawingml/2006/main" noGrp="1"/>
          </p:cNvSpPr>
          <p:nvPr/>
        </p:nvSpPr>
        <p:spPr>
          <a:xfrm xmlns:a="http://schemas.openxmlformats.org/drawingml/2006/main">
            <a:off x="1028700" y="2047875"/>
            <a:ext cx="3429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100" b="1">
                <a:solidFill>
                  <a:srgbClr val="CF2030"/>
                </a:solidFill>
                <a:latin typeface="DejaVu Sans"/>
                <a:ea typeface="DejaVu Sans"/>
                <a:cs typeface="DejaVu Sans"/>
              </a:defRPr>
            </a:pPr>
            <a:r>
              <a:rPr sz="2100" b="1">
                <a:solidFill>
                  <a:srgbClr val="CF2030"/>
                </a:solidFill>
                <a:latin typeface="DejaVu Sans"/>
                <a:ea typeface="DejaVu Sans"/>
                <a:cs typeface="DejaVu Sans"/>
              </a:rPr>
              <a:t>WEEK 3</a:t>
            </a:r>
          </a:p>
        </p:txBody>
      </p:sp>
      <p:sp>
        <p:nvSpPr>
          <p:cNvPr id="6" name="">
            <a:extLst xmlns:a="http://schemas.openxmlformats.org/drawingml/2006/main">
              <a:ext uri="{FF2B5EF4-FFF2-40B4-BE49-F238E27FC236}">
                <a16:creationId xmlns:a16="http://schemas.microsoft.com/office/drawing/2014/main" id="{88BA012A-B4A9-446B-AB0E-8D8105E746E2}"/>
              </a:ext>
            </a:extLst>
          </p:cNvPr>
          <p:cNvSpPr>
            <a:spLocks xmlns:a="http://schemas.openxmlformats.org/drawingml/2006/main" noGrp="1"/>
          </p:cNvSpPr>
          <p:nvPr/>
        </p:nvSpPr>
        <p:spPr>
          <a:xfrm xmlns:a="http://schemas.openxmlformats.org/drawingml/2006/main">
            <a:off x="1000125" y="2714625"/>
            <a:ext cx="1000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5100" b="1">
                <a:solidFill>
                  <a:srgbClr val="252525"/>
                </a:solidFill>
                <a:latin typeface="DejaVu Sans"/>
                <a:ea typeface="DejaVu Sans"/>
                <a:cs typeface="DejaVu Sans"/>
              </a:defRPr>
            </a:pPr>
            <a:r>
              <a:rPr sz="5100" b="1">
                <a:solidFill>
                  <a:srgbClr val="252525"/>
                </a:solidFill>
                <a:latin typeface="DejaVu Sans"/>
                <a:ea typeface="DejaVu Sans"/>
                <a:cs typeface="DejaVu Sans"/>
              </a:rPr>
              <a:t>Tier 1, Tier 2 and</a:t>
            </a:r>
          </a:p>
          <a:p xmlns:a="http://schemas.openxmlformats.org/drawingml/2006/main">
            <a:pPr algn="l">
              <a:defRPr sz="5100" b="1">
                <a:solidFill>
                  <a:srgbClr val="252525"/>
                </a:solidFill>
                <a:latin typeface="DejaVu Sans"/>
                <a:ea typeface="DejaVu Sans"/>
                <a:cs typeface="DejaVu Sans"/>
              </a:defRPr>
            </a:pPr>
            <a:r>
              <a:rPr sz="5100" b="1">
                <a:solidFill>
                  <a:srgbClr val="252525"/>
                </a:solidFill>
                <a:latin typeface="DejaVu Sans"/>
                <a:ea typeface="DejaVu Sans"/>
                <a:cs typeface="DejaVu Sans"/>
              </a:rPr>
              <a:t>Tier 3 Referrals</a:t>
            </a:r>
          </a:p>
        </p:txBody>
      </p:sp>
      <p:sp>
        <p:nvSpPr>
          <p:cNvPr id="7" name="">
            <a:extLst xmlns:a="http://schemas.openxmlformats.org/drawingml/2006/main">
              <a:ext uri="{FF2B5EF4-FFF2-40B4-BE49-F238E27FC236}">
                <a16:creationId xmlns:a16="http://schemas.microsoft.com/office/drawing/2014/main" id="{EA8B46B8-84B8-495F-A217-E61778914C35}"/>
              </a:ext>
            </a:extLst>
          </p:cNvPr>
          <p:cNvSpPr>
            <a:spLocks xmlns:a="http://schemas.openxmlformats.org/drawingml/2006/main" noGrp="1"/>
          </p:cNvSpPr>
          <p:nvPr/>
        </p:nvSpPr>
        <p:spPr>
          <a:xfrm xmlns:a="http://schemas.openxmlformats.org/drawingml/2006/main">
            <a:off x="1047750" y="5143500"/>
            <a:ext cx="9239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400" b="0">
                <a:solidFill>
                  <a:srgbClr val="5E6266"/>
                </a:solidFill>
                <a:latin typeface="DejaVu Sans"/>
                <a:ea typeface="DejaVu Sans"/>
                <a:cs typeface="DejaVu Sans"/>
              </a:defRPr>
            </a:pPr>
            <a:r>
              <a:rPr sz="2400" b="0">
                <a:solidFill>
                  <a:srgbClr val="5E6266"/>
                </a:solidFill>
                <a:latin typeface="DejaVu Sans"/>
                <a:ea typeface="DejaVu Sans"/>
                <a:cs typeface="DejaVu Sans"/>
              </a:rPr>
              <a:t>How trust grows beyond the BNI room</a:t>
            </a:r>
          </a:p>
        </p:txBody>
      </p:sp>
      <p:sp>
        <p:nvSpPr>
          <p:cNvPr id="8" name="">
            <a:extLst xmlns:a="http://schemas.openxmlformats.org/drawingml/2006/main">
              <a:ext uri="{FF2B5EF4-FFF2-40B4-BE49-F238E27FC236}">
                <a16:creationId xmlns:a16="http://schemas.microsoft.com/office/drawing/2014/main" id="{8977D15F-54F7-47B4-ACA4-88C2465BBE06}"/>
              </a:ext>
            </a:extLst>
          </p:cNvPr>
          <p:cNvSpPr>
            <a:spLocks xmlns:a="http://schemas.openxmlformats.org/drawingml/2006/main" noGrp="1"/>
          </p:cNvSpPr>
          <p:nvPr/>
        </p:nvSpPr>
        <p:spPr>
          <a:xfrm xmlns:a="http://schemas.openxmlformats.org/drawingml/2006/main">
            <a:off x="1047750" y="6096000"/>
            <a:ext cx="552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CF2030"/>
                </a:solidFill>
                <a:latin typeface="DejaVu Sans"/>
                <a:ea typeface="DejaVu Sans"/>
                <a:cs typeface="DejaVu Sans"/>
              </a:defRPr>
            </a:pPr>
            <a:r>
              <a:rPr sz="1800" b="1">
                <a:solidFill>
                  <a:srgbClr val="CF2030"/>
                </a:solidFill>
                <a:latin typeface="DejaVu Sans"/>
                <a:ea typeface="DejaVu Sans"/>
                <a:cs typeface="DejaVu Sans"/>
              </a:rPr>
              <a:t>8-minute Education Moment</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faef2f1929d4e39"/>
          <a:stretch xmlns:a="http://schemas.openxmlformats.org/drawingml/2006/main"/>
        </p:blipFill>
        <p:spPr>
          <a:xfrm xmlns:a="http://schemas.openxmlformats.org/drawingml/2006/main">
            <a:off x="11811000" y="2476500"/>
            <a:ext cx="4762500" cy="47625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A41CA39-DC42-418F-820C-A4F7E42ADFC1}"/>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Tree>
    <p:extLst>
      <p:ext uri="{BB962C8B-B14F-4D97-AF65-F5344CB8AC3E}">
        <p14:creationId xmlns:p14="http://schemas.microsoft.com/office/powerpoint/2010/main" val="28037003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D898751-9364-442E-AFE7-CCF08CFC48D9}"/>
              </a:ext>
            </a:extLst>
          </p:cNvPr>
          <p:cNvSpPr>
            <a:spLocks xmlns:a="http://schemas.openxmlformats.org/drawingml/2006/main" noGrp="1"/>
          </p:cNvSpPr>
          <p:nvPr/>
        </p:nvSpPr>
        <p:spPr>
          <a:xfrm xmlns:a="http://schemas.openxmlformats.org/drawingml/2006/main">
            <a:off x="0" y="0"/>
            <a:ext cx="18288000" cy="114300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511E8FF-4B3B-4BAE-B949-C8ABBCD078BD}"/>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35916A28-CB2C-4610-8D07-E8E9B4E4A8DF}"/>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E181EE83-5634-4DBC-A962-C97DA60138CB}"/>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17104CE7-4E0D-4FC2-8D7D-310C6C38E731}"/>
              </a:ext>
            </a:extLst>
          </p:cNvPr>
          <p:cNvSpPr>
            <a:spLocks xmlns:a="http://schemas.openxmlformats.org/drawingml/2006/main" noGrp="1"/>
          </p:cNvSpPr>
          <p:nvPr/>
        </p:nvSpPr>
        <p:spPr>
          <a:xfrm xmlns:a="http://schemas.openxmlformats.org/drawingml/2006/main">
            <a:off x="904875" y="1409700"/>
            <a:ext cx="16430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The three referral tiers</a:t>
            </a:r>
          </a:p>
        </p:txBody>
      </p:sp>
      <p:sp>
        <p:nvSpPr>
          <p:cNvPr id="6" name="">
            <a:extLst xmlns:a="http://schemas.openxmlformats.org/drawingml/2006/main">
              <a:ext uri="{FF2B5EF4-FFF2-40B4-BE49-F238E27FC236}">
                <a16:creationId xmlns:a16="http://schemas.microsoft.com/office/drawing/2014/main" id="{3A80B8AB-5B05-46F6-8430-6E39AA9CF0A2}"/>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589A99E-3A8D-4A4D-91A0-C827B8178801}"/>
              </a:ext>
            </a:extLst>
          </p:cNvPr>
          <p:cNvSpPr>
            <a:spLocks xmlns:a="http://schemas.openxmlformats.org/drawingml/2006/main" noGrp="1"/>
          </p:cNvSpPr>
          <p:nvPr/>
        </p:nvSpPr>
        <p:spPr>
          <a:xfrm xmlns:a="http://schemas.openxmlformats.org/drawingml/2006/main">
            <a:off x="17145000" y="966787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75" b="0">
                <a:solidFill>
                  <a:srgbClr val="5E6266"/>
                </a:solidFill>
                <a:latin typeface="DejaVu Sans"/>
                <a:ea typeface="DejaVu Sans"/>
                <a:cs typeface="DejaVu Sans"/>
              </a:defRPr>
            </a:pPr>
            <a:r>
              <a:rPr sz="1275" b="0">
                <a:solidFill>
                  <a:srgbClr val="5E6266"/>
                </a:solidFill>
                <a:latin typeface="DejaVu Sans"/>
                <a:ea typeface="DejaVu Sans"/>
                <a:cs typeface="DejaVu Sans"/>
              </a:rPr>
              <a:t>2</a:t>
            </a:r>
          </a:p>
        </p:txBody>
      </p:sp>
      <p:sp>
        <p:nvSpPr>
          <p:cNvPr id="8" name="">
            <a:extLst xmlns:a="http://schemas.openxmlformats.org/drawingml/2006/main">
              <a:ext uri="{FF2B5EF4-FFF2-40B4-BE49-F238E27FC236}">
                <a16:creationId xmlns:a16="http://schemas.microsoft.com/office/drawing/2014/main" id="{048F1ACA-7FBF-47CE-8148-1017DF38558A}"/>
              </a:ext>
            </a:extLst>
          </p:cNvPr>
          <p:cNvSpPr>
            <a:spLocks xmlns:a="http://schemas.openxmlformats.org/drawingml/2006/main" noGrp="1"/>
          </p:cNvSpPr>
          <p:nvPr/>
        </p:nvSpPr>
        <p:spPr>
          <a:xfrm xmlns:a="http://schemas.openxmlformats.org/drawingml/2006/main">
            <a:off x="1000125" y="2714625"/>
            <a:ext cx="4476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400" b="1">
                <a:solidFill>
                  <a:srgbClr val="CF2030"/>
                </a:solidFill>
                <a:latin typeface="DejaVu Sans"/>
                <a:ea typeface="DejaVu Sans"/>
                <a:cs typeface="DejaVu Sans"/>
              </a:defRPr>
            </a:pPr>
            <a:r>
              <a:rPr sz="2400" b="1">
                <a:solidFill>
                  <a:srgbClr val="CF2030"/>
                </a:solidFill>
                <a:latin typeface="DejaVu Sans"/>
                <a:ea typeface="DejaVu Sans"/>
                <a:cs typeface="DejaVu Sans"/>
              </a:rPr>
              <a:t>TIER 1</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589325d2c5fa423a"/>
          <a:stretch xmlns:a="http://schemas.openxmlformats.org/drawingml/2006/main"/>
        </p:blipFill>
        <p:spPr>
          <a:xfrm xmlns:a="http://schemas.openxmlformats.org/drawingml/2006/main">
            <a:off x="2286000" y="3849221"/>
            <a:ext cx="1905000" cy="1159809"/>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6D4926C8-118A-4008-B2AE-9B6342891BC1}"/>
              </a:ext>
            </a:extLst>
          </p:cNvPr>
          <p:cNvSpPr>
            <a:spLocks xmlns:a="http://schemas.openxmlformats.org/drawingml/2006/main" noGrp="1"/>
          </p:cNvSpPr>
          <p:nvPr/>
        </p:nvSpPr>
        <p:spPr>
          <a:xfrm xmlns:a="http://schemas.openxmlformats.org/drawingml/2006/main">
            <a:off x="1000125" y="5667375"/>
            <a:ext cx="4476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100" b="1">
                <a:solidFill>
                  <a:srgbClr val="252525"/>
                </a:solidFill>
                <a:latin typeface="DejaVu Sans"/>
                <a:ea typeface="DejaVu Sans"/>
                <a:cs typeface="DejaVu Sans"/>
              </a:defRPr>
            </a:pPr>
            <a:r>
              <a:rPr sz="2100" b="1">
                <a:solidFill>
                  <a:srgbClr val="252525"/>
                </a:solidFill>
                <a:latin typeface="DejaVu Sans"/>
                <a:ea typeface="DejaVu Sans"/>
                <a:cs typeface="DejaVu Sans"/>
              </a:rPr>
              <a:t>A BNI member buys from you</a:t>
            </a:r>
          </a:p>
        </p:txBody>
      </p:sp>
      <p:sp>
        <p:nvSpPr>
          <p:cNvPr id="11" name="">
            <a:extLst xmlns:a="http://schemas.openxmlformats.org/drawingml/2006/main">
              <a:ext uri="{FF2B5EF4-FFF2-40B4-BE49-F238E27FC236}">
                <a16:creationId xmlns:a16="http://schemas.microsoft.com/office/drawing/2014/main" id="{19E955DF-6219-4634-B65A-35DF3EFE1942}"/>
              </a:ext>
            </a:extLst>
          </p:cNvPr>
          <p:cNvSpPr>
            <a:spLocks xmlns:a="http://schemas.openxmlformats.org/drawingml/2006/main" noGrp="1"/>
          </p:cNvSpPr>
          <p:nvPr/>
        </p:nvSpPr>
        <p:spPr>
          <a:xfrm xmlns:a="http://schemas.openxmlformats.org/drawingml/2006/main">
            <a:off x="1000125" y="68580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725" b="0">
                <a:solidFill>
                  <a:srgbClr val="5E6266"/>
                </a:solidFill>
                <a:latin typeface="DejaVu Sans"/>
                <a:ea typeface="DejaVu Sans"/>
                <a:cs typeface="DejaVu Sans"/>
              </a:defRPr>
            </a:pPr>
            <a:r>
              <a:rPr sz="1725" b="0">
                <a:solidFill>
                  <a:srgbClr val="5E6266"/>
                </a:solidFill>
                <a:latin typeface="DejaVu Sans"/>
                <a:ea typeface="DejaVu Sans"/>
                <a:cs typeface="DejaVu Sans"/>
              </a:rPr>
              <a:t>Inside referral</a:t>
            </a:r>
          </a:p>
        </p:txBody>
      </p:sp>
      <p:sp>
        <p:nvSpPr>
          <p:cNvPr id="12" name="">
            <a:extLst xmlns:a="http://schemas.openxmlformats.org/drawingml/2006/main">
              <a:ext uri="{FF2B5EF4-FFF2-40B4-BE49-F238E27FC236}">
                <a16:creationId xmlns:a16="http://schemas.microsoft.com/office/drawing/2014/main" id="{A7C1E498-C194-455E-84E6-C0081FFFFF14}"/>
              </a:ext>
            </a:extLst>
          </p:cNvPr>
          <p:cNvSpPr>
            <a:spLocks xmlns:a="http://schemas.openxmlformats.org/drawingml/2006/main" noGrp="1"/>
          </p:cNvSpPr>
          <p:nvPr/>
        </p:nvSpPr>
        <p:spPr>
          <a:xfrm xmlns:a="http://schemas.openxmlformats.org/drawingml/2006/main">
            <a:off x="6524625" y="2714625"/>
            <a:ext cx="4476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400" b="1">
                <a:solidFill>
                  <a:srgbClr val="CF2030"/>
                </a:solidFill>
                <a:latin typeface="DejaVu Sans"/>
                <a:ea typeface="DejaVu Sans"/>
                <a:cs typeface="DejaVu Sans"/>
              </a:defRPr>
            </a:pPr>
            <a:r>
              <a:rPr sz="2400" b="1">
                <a:solidFill>
                  <a:srgbClr val="CF2030"/>
                </a:solidFill>
                <a:latin typeface="DejaVu Sans"/>
                <a:ea typeface="DejaVu Sans"/>
                <a:cs typeface="DejaVu Sans"/>
              </a:rPr>
              <a:t>TIER 2</a:t>
            </a:r>
          </a:p>
        </p:txBody>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322f5970564c463e"/>
          <a:stretch xmlns:a="http://schemas.openxmlformats.org/drawingml/2006/main"/>
        </p:blipFill>
        <p:spPr>
          <a:xfrm xmlns:a="http://schemas.openxmlformats.org/drawingml/2006/main">
            <a:off x="7810500" y="3476625"/>
            <a:ext cx="1905000" cy="1905000"/>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FC5B27E8-1AA1-450F-A6ED-E82EF26E778B}"/>
              </a:ext>
            </a:extLst>
          </p:cNvPr>
          <p:cNvSpPr>
            <a:spLocks xmlns:a="http://schemas.openxmlformats.org/drawingml/2006/main" noGrp="1"/>
          </p:cNvSpPr>
          <p:nvPr/>
        </p:nvSpPr>
        <p:spPr>
          <a:xfrm xmlns:a="http://schemas.openxmlformats.org/drawingml/2006/main">
            <a:off x="6524625" y="5667375"/>
            <a:ext cx="4476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100" b="1">
                <a:solidFill>
                  <a:srgbClr val="252525"/>
                </a:solidFill>
                <a:latin typeface="DejaVu Sans"/>
                <a:ea typeface="DejaVu Sans"/>
                <a:cs typeface="DejaVu Sans"/>
              </a:defRPr>
            </a:pPr>
            <a:r>
              <a:rPr sz="2100" b="1">
                <a:solidFill>
                  <a:srgbClr val="252525"/>
                </a:solidFill>
                <a:latin typeface="DejaVu Sans"/>
                <a:ea typeface="DejaVu Sans"/>
                <a:cs typeface="DejaVu Sans"/>
              </a:rPr>
              <a:t>Someone outside BNI buys from you</a:t>
            </a:r>
          </a:p>
        </p:txBody>
      </p:sp>
      <p:sp>
        <p:nvSpPr>
          <p:cNvPr id="15" name="">
            <a:extLst xmlns:a="http://schemas.openxmlformats.org/drawingml/2006/main">
              <a:ext uri="{FF2B5EF4-FFF2-40B4-BE49-F238E27FC236}">
                <a16:creationId xmlns:a16="http://schemas.microsoft.com/office/drawing/2014/main" id="{89ABB02B-0286-4A35-A5D0-136DC5E60F0A}"/>
              </a:ext>
            </a:extLst>
          </p:cNvPr>
          <p:cNvSpPr>
            <a:spLocks xmlns:a="http://schemas.openxmlformats.org/drawingml/2006/main" noGrp="1"/>
          </p:cNvSpPr>
          <p:nvPr/>
        </p:nvSpPr>
        <p:spPr>
          <a:xfrm xmlns:a="http://schemas.openxmlformats.org/drawingml/2006/main">
            <a:off x="6524625" y="68580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725" b="0">
                <a:solidFill>
                  <a:srgbClr val="5E6266"/>
                </a:solidFill>
                <a:latin typeface="DejaVu Sans"/>
                <a:ea typeface="DejaVu Sans"/>
                <a:cs typeface="DejaVu Sans"/>
              </a:defRPr>
            </a:pPr>
            <a:r>
              <a:rPr sz="1725" b="0">
                <a:solidFill>
                  <a:srgbClr val="5E6266"/>
                </a:solidFill>
                <a:latin typeface="DejaVu Sans"/>
                <a:ea typeface="DejaVu Sans"/>
                <a:cs typeface="DejaVu Sans"/>
              </a:rPr>
              <a:t>Outside referral</a:t>
            </a:r>
          </a:p>
        </p:txBody>
      </p:sp>
      <p:sp>
        <p:nvSpPr>
          <p:cNvPr id="16" name="">
            <a:extLst xmlns:a="http://schemas.openxmlformats.org/drawingml/2006/main">
              <a:ext uri="{FF2B5EF4-FFF2-40B4-BE49-F238E27FC236}">
                <a16:creationId xmlns:a16="http://schemas.microsoft.com/office/drawing/2014/main" id="{874BFC5B-E34E-44E9-9EEF-118E29C3A5F0}"/>
              </a:ext>
            </a:extLst>
          </p:cNvPr>
          <p:cNvSpPr>
            <a:spLocks xmlns:a="http://schemas.openxmlformats.org/drawingml/2006/main" noGrp="1"/>
          </p:cNvSpPr>
          <p:nvPr/>
        </p:nvSpPr>
        <p:spPr>
          <a:xfrm xmlns:a="http://schemas.openxmlformats.org/drawingml/2006/main">
            <a:off x="12049125" y="2714625"/>
            <a:ext cx="4476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400" b="1">
                <a:solidFill>
                  <a:srgbClr val="CF2030"/>
                </a:solidFill>
                <a:latin typeface="DejaVu Sans"/>
                <a:ea typeface="DejaVu Sans"/>
                <a:cs typeface="DejaVu Sans"/>
              </a:defRPr>
            </a:pPr>
            <a:r>
              <a:rPr sz="2400" b="1">
                <a:solidFill>
                  <a:srgbClr val="CF2030"/>
                </a:solidFill>
                <a:latin typeface="DejaVu Sans"/>
                <a:ea typeface="DejaVu Sans"/>
                <a:cs typeface="DejaVu Sans"/>
              </a:rPr>
              <a:t>TIER 3</a:t>
            </a:r>
          </a:p>
        </p:txBody>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92c34acf010f4177"/>
          <a:stretch xmlns:a="http://schemas.openxmlformats.org/drawingml/2006/main"/>
        </p:blipFill>
        <p:spPr>
          <a:xfrm xmlns:a="http://schemas.openxmlformats.org/drawingml/2006/main">
            <a:off x="13335000" y="3507351"/>
            <a:ext cx="1905000" cy="1843548"/>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80F19D77-6F1E-4304-8ED8-81EB01D9F0B4}"/>
              </a:ext>
            </a:extLst>
          </p:cNvPr>
          <p:cNvSpPr>
            <a:spLocks xmlns:a="http://schemas.openxmlformats.org/drawingml/2006/main" noGrp="1"/>
          </p:cNvSpPr>
          <p:nvPr/>
        </p:nvSpPr>
        <p:spPr>
          <a:xfrm xmlns:a="http://schemas.openxmlformats.org/drawingml/2006/main">
            <a:off x="12049125" y="5667375"/>
            <a:ext cx="4476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100" b="1">
                <a:solidFill>
                  <a:srgbClr val="252525"/>
                </a:solidFill>
                <a:latin typeface="DejaVu Sans"/>
                <a:ea typeface="DejaVu Sans"/>
                <a:cs typeface="DejaVu Sans"/>
              </a:defRPr>
            </a:pPr>
            <a:r>
              <a:rPr sz="2100" b="1">
                <a:solidFill>
                  <a:srgbClr val="252525"/>
                </a:solidFill>
                <a:latin typeface="DejaVu Sans"/>
                <a:ea typeface="DejaVu Sans"/>
                <a:cs typeface="DejaVu Sans"/>
              </a:rPr>
              <a:t>That customer refers you again</a:t>
            </a:r>
          </a:p>
        </p:txBody>
      </p:sp>
      <p:sp>
        <p:nvSpPr>
          <p:cNvPr id="19" name="">
            <a:extLst xmlns:a="http://schemas.openxmlformats.org/drawingml/2006/main">
              <a:ext uri="{FF2B5EF4-FFF2-40B4-BE49-F238E27FC236}">
                <a16:creationId xmlns:a16="http://schemas.microsoft.com/office/drawing/2014/main" id="{EE7A8DA8-18F1-45BE-AD7B-245133E59CB2}"/>
              </a:ext>
            </a:extLst>
          </p:cNvPr>
          <p:cNvSpPr>
            <a:spLocks xmlns:a="http://schemas.openxmlformats.org/drawingml/2006/main" noGrp="1"/>
          </p:cNvSpPr>
          <p:nvPr/>
        </p:nvSpPr>
        <p:spPr>
          <a:xfrm xmlns:a="http://schemas.openxmlformats.org/drawingml/2006/main">
            <a:off x="12049125" y="68580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725" b="0">
                <a:solidFill>
                  <a:srgbClr val="5E6266"/>
                </a:solidFill>
                <a:latin typeface="DejaVu Sans"/>
                <a:ea typeface="DejaVu Sans"/>
                <a:cs typeface="DejaVu Sans"/>
              </a:defRPr>
            </a:pPr>
            <a:r>
              <a:rPr sz="1725" b="0">
                <a:solidFill>
                  <a:srgbClr val="5E6266"/>
                </a:solidFill>
                <a:latin typeface="DejaVu Sans"/>
                <a:ea typeface="DejaVu Sans"/>
                <a:cs typeface="DejaVu Sans"/>
              </a:rPr>
              <a:t>Referral from a referral</a:t>
            </a:r>
          </a:p>
        </p:txBody>
      </p:sp>
      <p:sp>
        <p:nvSpPr>
          <p:cNvPr id="20" name="">
            <a:extLst xmlns:a="http://schemas.openxmlformats.org/drawingml/2006/main">
              <a:ext uri="{FF2B5EF4-FFF2-40B4-BE49-F238E27FC236}">
                <a16:creationId xmlns:a16="http://schemas.microsoft.com/office/drawing/2014/main" id="{042E68E9-C863-45CD-996C-42B46C9EB208}"/>
              </a:ext>
            </a:extLst>
          </p:cNvPr>
          <p:cNvSpPr>
            <a:spLocks xmlns:a="http://schemas.openxmlformats.org/drawingml/2006/main" noGrp="1"/>
          </p:cNvSpPr>
          <p:nvPr/>
        </p:nvSpPr>
        <p:spPr>
          <a:xfrm xmlns:a="http://schemas.openxmlformats.org/drawingml/2006/main">
            <a:off x="4095750" y="8334375"/>
            <a:ext cx="10096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550" b="1">
                <a:solidFill>
                  <a:srgbClr val="CF2030"/>
                </a:solidFill>
                <a:latin typeface="DejaVu Sans"/>
                <a:ea typeface="DejaVu Sans"/>
                <a:cs typeface="DejaVu Sans"/>
              </a:defRPr>
            </a:pPr>
            <a:r>
              <a:rPr sz="2550" b="1">
                <a:solidFill>
                  <a:srgbClr val="CF2030"/>
                </a:solidFill>
                <a:latin typeface="DejaVu Sans"/>
                <a:ea typeface="DejaVu Sans"/>
                <a:cs typeface="DejaVu Sans"/>
              </a:rPr>
              <a:t>Each tier expands your circle of trust</a:t>
            </a:r>
          </a:p>
        </p:txBody>
      </p:sp>
    </p:spTree>
    <p:extLst>
      <p:ext uri="{BB962C8B-B14F-4D97-AF65-F5344CB8AC3E}">
        <p14:creationId xmlns:p14="http://schemas.microsoft.com/office/powerpoint/2010/main" val="20979700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38BA500-F04F-4043-9657-475DF6A05A4A}"/>
              </a:ext>
            </a:extLst>
          </p:cNvPr>
          <p:cNvSpPr>
            <a:spLocks xmlns:a="http://schemas.openxmlformats.org/drawingml/2006/main" noGrp="1"/>
          </p:cNvSpPr>
          <p:nvPr/>
        </p:nvSpPr>
        <p:spPr>
          <a:xfrm xmlns:a="http://schemas.openxmlformats.org/drawingml/2006/main">
            <a:off x="0" y="0"/>
            <a:ext cx="18288000" cy="114300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4828FCE-D784-4DFE-9A7D-A18E417E23E0}"/>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EA890327-3482-4300-987B-3BD2EB9B3426}"/>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C187BC70-736E-4E19-869E-5B4023071B55}"/>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2B5BBF93-FB16-4CC3-8FF8-183367F8A15A}"/>
              </a:ext>
            </a:extLst>
          </p:cNvPr>
          <p:cNvSpPr>
            <a:spLocks xmlns:a="http://schemas.openxmlformats.org/drawingml/2006/main" noGrp="1"/>
          </p:cNvSpPr>
          <p:nvPr/>
        </p:nvSpPr>
        <p:spPr>
          <a:xfrm xmlns:a="http://schemas.openxmlformats.org/drawingml/2006/main">
            <a:off x="904875" y="1409700"/>
            <a:ext cx="16430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Tier 1: business inside the chapter</a:t>
            </a:r>
          </a:p>
        </p:txBody>
      </p:sp>
      <p:sp>
        <p:nvSpPr>
          <p:cNvPr id="6" name="">
            <a:extLst xmlns:a="http://schemas.openxmlformats.org/drawingml/2006/main">
              <a:ext uri="{FF2B5EF4-FFF2-40B4-BE49-F238E27FC236}">
                <a16:creationId xmlns:a16="http://schemas.microsoft.com/office/drawing/2014/main" id="{5E0E8B6B-C9BB-4C6A-938F-2CA2C33D4D56}"/>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08C987C-E42E-4941-A33D-8C57540B7810}"/>
              </a:ext>
            </a:extLst>
          </p:cNvPr>
          <p:cNvSpPr>
            <a:spLocks xmlns:a="http://schemas.openxmlformats.org/drawingml/2006/main" noGrp="1"/>
          </p:cNvSpPr>
          <p:nvPr/>
        </p:nvSpPr>
        <p:spPr>
          <a:xfrm xmlns:a="http://schemas.openxmlformats.org/drawingml/2006/main">
            <a:off x="17145000" y="966787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75" b="0">
                <a:solidFill>
                  <a:srgbClr val="5E6266"/>
                </a:solidFill>
                <a:latin typeface="DejaVu Sans"/>
                <a:ea typeface="DejaVu Sans"/>
                <a:cs typeface="DejaVu Sans"/>
              </a:defRPr>
            </a:pPr>
            <a:r>
              <a:rPr sz="1275" b="0">
                <a:solidFill>
                  <a:srgbClr val="5E6266"/>
                </a:solidFill>
                <a:latin typeface="DejaVu Sans"/>
                <a:ea typeface="DejaVu Sans"/>
                <a:cs typeface="DejaVu Sans"/>
              </a:rPr>
              <a:t>3</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dd9ef549ed764919"/>
          <a:stretch xmlns:a="http://schemas.openxmlformats.org/drawingml/2006/main"/>
        </p:blipFill>
        <p:spPr>
          <a:xfrm xmlns:a="http://schemas.openxmlformats.org/drawingml/2006/main">
            <a:off x="1428750" y="2924175"/>
            <a:ext cx="4000500" cy="38671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533D747-874E-4CF4-8A20-54BE7F9BE4D0}"/>
              </a:ext>
            </a:extLst>
          </p:cNvPr>
          <p:cNvSpPr>
            <a:spLocks xmlns:a="http://schemas.openxmlformats.org/drawingml/2006/main" noGrp="1"/>
          </p:cNvSpPr>
          <p:nvPr/>
        </p:nvSpPr>
        <p:spPr>
          <a:xfrm xmlns:a="http://schemas.openxmlformats.org/drawingml/2006/main">
            <a:off x="6572250" y="2952750"/>
            <a:ext cx="9525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837"/>
          </a:bodyPr>
          <a:lstStyle xmlns:a="http://schemas.openxmlformats.org/drawingml/2006/main"/>
          <a:p xmlns:a="http://schemas.openxmlformats.org/drawingml/2006/main">
            <a:pPr algn="l">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A fellow BNI member becomes your customer</a:t>
            </a:r>
          </a:p>
        </p:txBody>
      </p:sp>
      <p:sp>
        <p:nvSpPr>
          <p:cNvPr id="10" name="">
            <a:extLst xmlns:a="http://schemas.openxmlformats.org/drawingml/2006/main">
              <a:ext uri="{FF2B5EF4-FFF2-40B4-BE49-F238E27FC236}">
                <a16:creationId xmlns:a16="http://schemas.microsoft.com/office/drawing/2014/main" id="{6CADCD24-0B89-42AC-A63B-42484DCAA813}"/>
              </a:ext>
            </a:extLst>
          </p:cNvPr>
          <p:cNvSpPr>
            <a:spLocks xmlns:a="http://schemas.openxmlformats.org/drawingml/2006/main" noGrp="1"/>
          </p:cNvSpPr>
          <p:nvPr/>
        </p:nvSpPr>
        <p:spPr>
          <a:xfrm xmlns:a="http://schemas.openxmlformats.org/drawingml/2006/main">
            <a:off x="6572250" y="4238625"/>
            <a:ext cx="9525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175" b="0">
                <a:solidFill>
                  <a:srgbClr val="5E6266"/>
                </a:solidFill>
                <a:latin typeface="DejaVu Sans"/>
                <a:ea typeface="DejaVu Sans"/>
                <a:cs typeface="DejaVu Sans"/>
              </a:defRPr>
            </a:pPr>
            <a:r>
              <a:rPr sz="2175" b="0">
                <a:solidFill>
                  <a:srgbClr val="5E6266"/>
                </a:solidFill>
                <a:latin typeface="DejaVu Sans"/>
                <a:ea typeface="DejaVu Sans"/>
                <a:cs typeface="DejaVu Sans"/>
              </a:rPr>
              <a:t>They know you from the chapter and trust you enough to buy.</a:t>
            </a:r>
          </a:p>
        </p:txBody>
      </p:sp>
      <p:sp>
        <p:nvSpPr>
          <p:cNvPr id="11" name="">
            <a:extLst xmlns:a="http://schemas.openxmlformats.org/drawingml/2006/main">
              <a:ext uri="{FF2B5EF4-FFF2-40B4-BE49-F238E27FC236}">
                <a16:creationId xmlns:a16="http://schemas.microsoft.com/office/drawing/2014/main" id="{EE4E703E-776A-4BF0-8636-B253889888BD}"/>
              </a:ext>
            </a:extLst>
          </p:cNvPr>
          <p:cNvSpPr>
            <a:spLocks xmlns:a="http://schemas.openxmlformats.org/drawingml/2006/main" noGrp="1"/>
          </p:cNvSpPr>
          <p:nvPr/>
        </p:nvSpPr>
        <p:spPr>
          <a:xfrm xmlns:a="http://schemas.openxmlformats.org/drawingml/2006/main">
            <a:off x="6572250" y="5524500"/>
            <a:ext cx="9525000" cy="1905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89E7780-4B9A-414B-B8E2-7EE85973822D}"/>
              </a:ext>
            </a:extLst>
          </p:cNvPr>
          <p:cNvSpPr>
            <a:spLocks xmlns:a="http://schemas.openxmlformats.org/drawingml/2006/main" noGrp="1"/>
          </p:cNvSpPr>
          <p:nvPr/>
        </p:nvSpPr>
        <p:spPr>
          <a:xfrm xmlns:a="http://schemas.openxmlformats.org/drawingml/2006/main">
            <a:off x="6572250" y="5857875"/>
            <a:ext cx="2095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CF2030"/>
                </a:solidFill>
                <a:latin typeface="DejaVu Sans"/>
                <a:ea typeface="DejaVu Sans"/>
                <a:cs typeface="DejaVu Sans"/>
              </a:defRPr>
            </a:pPr>
            <a:r>
              <a:rPr sz="1800" b="1">
                <a:solidFill>
                  <a:srgbClr val="CF2030"/>
                </a:solidFill>
                <a:latin typeface="DejaVu Sans"/>
                <a:ea typeface="DejaVu Sans"/>
                <a:cs typeface="DejaVu Sans"/>
              </a:rPr>
              <a:t>Example</a:t>
            </a:r>
          </a:p>
        </p:txBody>
      </p:sp>
      <p:sp>
        <p:nvSpPr>
          <p:cNvPr id="13" name="">
            <a:extLst xmlns:a="http://schemas.openxmlformats.org/drawingml/2006/main">
              <a:ext uri="{FF2B5EF4-FFF2-40B4-BE49-F238E27FC236}">
                <a16:creationId xmlns:a16="http://schemas.microsoft.com/office/drawing/2014/main" id="{94127482-61D8-4688-8D46-F3A0E7B74C24}"/>
              </a:ext>
            </a:extLst>
          </p:cNvPr>
          <p:cNvSpPr>
            <a:spLocks xmlns:a="http://schemas.openxmlformats.org/drawingml/2006/main" noGrp="1"/>
          </p:cNvSpPr>
          <p:nvPr/>
        </p:nvSpPr>
        <p:spPr>
          <a:xfrm xmlns:a="http://schemas.openxmlformats.org/drawingml/2006/main">
            <a:off x="6572250" y="6429375"/>
            <a:ext cx="9525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325" b="0">
                <a:solidFill>
                  <a:srgbClr val="252525"/>
                </a:solidFill>
                <a:latin typeface="DejaVu Sans"/>
                <a:ea typeface="DejaVu Sans"/>
                <a:cs typeface="DejaVu Sans"/>
              </a:defRPr>
            </a:pPr>
            <a:r>
              <a:rPr sz="2325" b="0">
                <a:solidFill>
                  <a:srgbClr val="252525"/>
                </a:solidFill>
                <a:latin typeface="DejaVu Sans"/>
                <a:ea typeface="DejaVu Sans"/>
                <a:cs typeface="DejaVu Sans"/>
              </a:rPr>
              <a:t>A chapter member hires your business directly.</a:t>
            </a:r>
          </a:p>
        </p:txBody>
      </p:sp>
      <p:sp>
        <p:nvSpPr>
          <p:cNvPr id="14" name="">
            <a:extLst xmlns:a="http://schemas.openxmlformats.org/drawingml/2006/main">
              <a:ext uri="{FF2B5EF4-FFF2-40B4-BE49-F238E27FC236}">
                <a16:creationId xmlns:a16="http://schemas.microsoft.com/office/drawing/2014/main" id="{3D46E156-8CF3-4555-B139-CB276813B2B4}"/>
              </a:ext>
            </a:extLst>
          </p:cNvPr>
          <p:cNvSpPr>
            <a:spLocks xmlns:a="http://schemas.openxmlformats.org/drawingml/2006/main" noGrp="1"/>
          </p:cNvSpPr>
          <p:nvPr/>
        </p:nvSpPr>
        <p:spPr>
          <a:xfrm xmlns:a="http://schemas.openxmlformats.org/drawingml/2006/main">
            <a:off x="6572250" y="7572375"/>
            <a:ext cx="952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025" b="0">
                <a:solidFill>
                  <a:srgbClr val="5E6266"/>
                </a:solidFill>
                <a:latin typeface="DejaVu Sans"/>
                <a:ea typeface="DejaVu Sans"/>
                <a:cs typeface="DejaVu Sans"/>
              </a:defRPr>
            </a:pPr>
            <a:r>
              <a:rPr sz="2025" b="0">
                <a:solidFill>
                  <a:srgbClr val="5E6266"/>
                </a:solidFill>
                <a:latin typeface="DejaVu Sans"/>
                <a:ea typeface="DejaVu Sans"/>
                <a:cs typeface="DejaVu Sans"/>
              </a:rPr>
              <a:t>The work you deliver can become proof for future referrals.</a:t>
            </a:r>
          </a:p>
        </p:txBody>
      </p:sp>
    </p:spTree>
    <p:extLst>
      <p:ext uri="{BB962C8B-B14F-4D97-AF65-F5344CB8AC3E}">
        <p14:creationId xmlns:p14="http://schemas.microsoft.com/office/powerpoint/2010/main" val="48669696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3BCA561-3A6D-49B9-A8F1-B7EAC15EA63A}"/>
              </a:ext>
            </a:extLst>
          </p:cNvPr>
          <p:cNvSpPr>
            <a:spLocks xmlns:a="http://schemas.openxmlformats.org/drawingml/2006/main" noGrp="1"/>
          </p:cNvSpPr>
          <p:nvPr/>
        </p:nvSpPr>
        <p:spPr>
          <a:xfrm xmlns:a="http://schemas.openxmlformats.org/drawingml/2006/main">
            <a:off x="0" y="0"/>
            <a:ext cx="18288000" cy="114300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951445C-D553-4733-A7F6-B51B889EB974}"/>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BBFDE2EE-F2F3-4740-A8B5-60FC2DA3B37D}"/>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2750498E-77A3-4408-9935-090D9D5A1D4D}"/>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753430B0-8F61-45B8-AE5A-0D86B56D59BA}"/>
              </a:ext>
            </a:extLst>
          </p:cNvPr>
          <p:cNvSpPr>
            <a:spLocks xmlns:a="http://schemas.openxmlformats.org/drawingml/2006/main" noGrp="1"/>
          </p:cNvSpPr>
          <p:nvPr/>
        </p:nvSpPr>
        <p:spPr>
          <a:xfrm xmlns:a="http://schemas.openxmlformats.org/drawingml/2006/main">
            <a:off x="904875" y="1409700"/>
            <a:ext cx="16430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Tier 2: business outside the chapter</a:t>
            </a:r>
          </a:p>
        </p:txBody>
      </p:sp>
      <p:sp>
        <p:nvSpPr>
          <p:cNvPr id="6" name="">
            <a:extLst xmlns:a="http://schemas.openxmlformats.org/drawingml/2006/main">
              <a:ext uri="{FF2B5EF4-FFF2-40B4-BE49-F238E27FC236}">
                <a16:creationId xmlns:a16="http://schemas.microsoft.com/office/drawing/2014/main" id="{13D394C9-1DDB-4E4D-B4CE-EE8EB57A0B10}"/>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5678EC4-F79D-44F3-9DF3-753BD8F0E859}"/>
              </a:ext>
            </a:extLst>
          </p:cNvPr>
          <p:cNvSpPr>
            <a:spLocks xmlns:a="http://schemas.openxmlformats.org/drawingml/2006/main" noGrp="1"/>
          </p:cNvSpPr>
          <p:nvPr/>
        </p:nvSpPr>
        <p:spPr>
          <a:xfrm xmlns:a="http://schemas.openxmlformats.org/drawingml/2006/main">
            <a:off x="17145000" y="966787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75" b="0">
                <a:solidFill>
                  <a:srgbClr val="5E6266"/>
                </a:solidFill>
                <a:latin typeface="DejaVu Sans"/>
                <a:ea typeface="DejaVu Sans"/>
                <a:cs typeface="DejaVu Sans"/>
              </a:defRPr>
            </a:pPr>
            <a:r>
              <a:rPr sz="1275" b="0">
                <a:solidFill>
                  <a:srgbClr val="5E6266"/>
                </a:solidFill>
                <a:latin typeface="DejaVu Sans"/>
                <a:ea typeface="DejaVu Sans"/>
                <a:cs typeface="DejaVu Sans"/>
              </a:rPr>
              <a:t>4</a:t>
            </a:r>
          </a:p>
        </p:txBody>
      </p:sp>
      <p:sp>
        <p:nvSpPr>
          <p:cNvPr id="8" name="">
            <a:extLst xmlns:a="http://schemas.openxmlformats.org/drawingml/2006/main">
              <a:ext uri="{FF2B5EF4-FFF2-40B4-BE49-F238E27FC236}">
                <a16:creationId xmlns:a16="http://schemas.microsoft.com/office/drawing/2014/main" id="{4FC01AE1-F719-4179-AF2E-801E7679881D}"/>
              </a:ext>
            </a:extLst>
          </p:cNvPr>
          <p:cNvSpPr>
            <a:spLocks xmlns:a="http://schemas.openxmlformats.org/drawingml/2006/main" noGrp="1"/>
          </p:cNvSpPr>
          <p:nvPr/>
        </p:nvSpPr>
        <p:spPr>
          <a:xfrm xmlns:a="http://schemas.openxmlformats.org/drawingml/2006/main">
            <a:off x="1095375" y="2857500"/>
            <a:ext cx="9810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A member introduces someone outside BNI</a:t>
            </a:r>
          </a:p>
        </p:txBody>
      </p:sp>
      <p:sp>
        <p:nvSpPr>
          <p:cNvPr id="9" name="">
            <a:extLst xmlns:a="http://schemas.openxmlformats.org/drawingml/2006/main">
              <a:ext uri="{FF2B5EF4-FFF2-40B4-BE49-F238E27FC236}">
                <a16:creationId xmlns:a16="http://schemas.microsoft.com/office/drawing/2014/main" id="{7EA4E557-376A-4E10-938A-3D0042FEA609}"/>
              </a:ext>
            </a:extLst>
          </p:cNvPr>
          <p:cNvSpPr>
            <a:spLocks xmlns:a="http://schemas.openxmlformats.org/drawingml/2006/main" noGrp="1"/>
          </p:cNvSpPr>
          <p:nvPr/>
        </p:nvSpPr>
        <p:spPr>
          <a:xfrm xmlns:a="http://schemas.openxmlformats.org/drawingml/2006/main">
            <a:off x="1095375" y="4095750"/>
            <a:ext cx="8953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250" b="0">
                <a:solidFill>
                  <a:srgbClr val="5E6266"/>
                </a:solidFill>
                <a:latin typeface="DejaVu Sans"/>
                <a:ea typeface="DejaVu Sans"/>
                <a:cs typeface="DejaVu Sans"/>
              </a:defRPr>
            </a:pPr>
            <a:r>
              <a:rPr sz="2250" b="0">
                <a:solidFill>
                  <a:srgbClr val="5E6266"/>
                </a:solidFill>
                <a:latin typeface="DejaVu Sans"/>
                <a:ea typeface="DejaVu Sans"/>
                <a:cs typeface="DejaVu Sans"/>
              </a:rPr>
              <a:t>The introduction leads to paid work.</a:t>
            </a:r>
          </a:p>
        </p:txBody>
      </p:sp>
      <p:sp>
        <p:nvSpPr>
          <p:cNvPr id="10" name="">
            <a:extLst xmlns:a="http://schemas.openxmlformats.org/drawingml/2006/main">
              <a:ext uri="{FF2B5EF4-FFF2-40B4-BE49-F238E27FC236}">
                <a16:creationId xmlns:a16="http://schemas.microsoft.com/office/drawing/2014/main" id="{516B53F7-A698-4A41-A9B8-A7E29B156510}"/>
              </a:ext>
            </a:extLst>
          </p:cNvPr>
          <p:cNvSpPr>
            <a:spLocks xmlns:a="http://schemas.openxmlformats.org/drawingml/2006/main" noGrp="1"/>
          </p:cNvSpPr>
          <p:nvPr/>
        </p:nvSpPr>
        <p:spPr>
          <a:xfrm xmlns:a="http://schemas.openxmlformats.org/drawingml/2006/main">
            <a:off x="1095375" y="5334000"/>
            <a:ext cx="9810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175" b="0">
                <a:solidFill>
                  <a:srgbClr val="252525"/>
                </a:solidFill>
                <a:latin typeface="DejaVu Sans"/>
                <a:ea typeface="DejaVu Sans"/>
                <a:cs typeface="DejaVu Sans"/>
              </a:defRPr>
            </a:pPr>
            <a:r>
              <a:rPr sz="2175" b="0">
                <a:solidFill>
                  <a:srgbClr val="252525"/>
                </a:solidFill>
                <a:latin typeface="DejaVu Sans"/>
                <a:ea typeface="DejaVu Sans"/>
                <a:cs typeface="DejaVu Sans"/>
              </a:rPr>
              <a:t>The referrer transfers their confidence in you to a client, friend or business contact.</a:t>
            </a:r>
          </a:p>
        </p:txBody>
      </p:sp>
      <p:sp>
        <p:nvSpPr>
          <p:cNvPr id="11" name="">
            <a:extLst xmlns:a="http://schemas.openxmlformats.org/drawingml/2006/main">
              <a:ext uri="{FF2B5EF4-FFF2-40B4-BE49-F238E27FC236}">
                <a16:creationId xmlns:a16="http://schemas.microsoft.com/office/drawing/2014/main" id="{6245F93C-54A3-4DB0-B5C8-A0A5318932CE}"/>
              </a:ext>
            </a:extLst>
          </p:cNvPr>
          <p:cNvSpPr>
            <a:spLocks xmlns:a="http://schemas.openxmlformats.org/drawingml/2006/main" noGrp="1"/>
          </p:cNvSpPr>
          <p:nvPr/>
        </p:nvSpPr>
        <p:spPr>
          <a:xfrm xmlns:a="http://schemas.openxmlformats.org/drawingml/2006/main">
            <a:off x="1095375" y="7572375"/>
            <a:ext cx="10001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400" b="1">
                <a:solidFill>
                  <a:srgbClr val="CF2030"/>
                </a:solidFill>
                <a:latin typeface="DejaVu Sans"/>
                <a:ea typeface="DejaVu Sans"/>
                <a:cs typeface="DejaVu Sans"/>
              </a:defRPr>
            </a:pPr>
            <a:r>
              <a:rPr sz="2400" b="1">
                <a:solidFill>
                  <a:srgbClr val="CF2030"/>
                </a:solidFill>
                <a:latin typeface="DejaVu Sans"/>
                <a:ea typeface="DejaVu Sans"/>
                <a:cs typeface="DejaVu Sans"/>
              </a:rPr>
              <a:t>These are the referrals we work towards</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6a81d76175944d70"/>
          <a:stretch xmlns:a="http://schemas.openxmlformats.org/drawingml/2006/main"/>
        </p:blipFill>
        <p:spPr>
          <a:xfrm xmlns:a="http://schemas.openxmlformats.org/drawingml/2006/main">
            <a:off x="12001500" y="3497435"/>
            <a:ext cx="4476750" cy="3196880"/>
          </a:xfrm>
          <a:prstGeom xmlns:a="http://schemas.openxmlformats.org/drawingml/2006/main" prst="rect">
            <a:avLst/>
          </a:prstGeom>
        </p:spPr>
      </p:pic>
    </p:spTree>
    <p:extLst>
      <p:ext uri="{BB962C8B-B14F-4D97-AF65-F5344CB8AC3E}">
        <p14:creationId xmlns:p14="http://schemas.microsoft.com/office/powerpoint/2010/main" val="35902285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18F78B6-F480-4685-9EFD-AAA3D9BDE62D}"/>
              </a:ext>
            </a:extLst>
          </p:cNvPr>
          <p:cNvSpPr>
            <a:spLocks xmlns:a="http://schemas.openxmlformats.org/drawingml/2006/main" noGrp="1"/>
          </p:cNvSpPr>
          <p:nvPr/>
        </p:nvSpPr>
        <p:spPr>
          <a:xfrm xmlns:a="http://schemas.openxmlformats.org/drawingml/2006/main">
            <a:off x="0" y="0"/>
            <a:ext cx="18288000" cy="114300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7BF23CA-51FC-4239-A679-5227C5078001}"/>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AC5F41DE-467A-4F4D-A0DB-9E88CD116D18}"/>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6C44EACC-3F35-4E5E-8EC8-2DAFD6E65372}"/>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D62FF492-46AF-4BB8-9C2A-4D0E61F213B0}"/>
              </a:ext>
            </a:extLst>
          </p:cNvPr>
          <p:cNvSpPr>
            <a:spLocks xmlns:a="http://schemas.openxmlformats.org/drawingml/2006/main" noGrp="1"/>
          </p:cNvSpPr>
          <p:nvPr/>
        </p:nvSpPr>
        <p:spPr>
          <a:xfrm xmlns:a="http://schemas.openxmlformats.org/drawingml/2006/main">
            <a:off x="904875" y="1409700"/>
            <a:ext cx="16430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Tier 3: the referral keeps travelling</a:t>
            </a:r>
          </a:p>
        </p:txBody>
      </p:sp>
      <p:sp>
        <p:nvSpPr>
          <p:cNvPr id="6" name="">
            <a:extLst xmlns:a="http://schemas.openxmlformats.org/drawingml/2006/main">
              <a:ext uri="{FF2B5EF4-FFF2-40B4-BE49-F238E27FC236}">
                <a16:creationId xmlns:a16="http://schemas.microsoft.com/office/drawing/2014/main" id="{351108B8-0669-4567-933B-A458C7DD8AF9}"/>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8B807F3-8EF3-45AF-A22A-7F97167D0588}"/>
              </a:ext>
            </a:extLst>
          </p:cNvPr>
          <p:cNvSpPr>
            <a:spLocks xmlns:a="http://schemas.openxmlformats.org/drawingml/2006/main" noGrp="1"/>
          </p:cNvSpPr>
          <p:nvPr/>
        </p:nvSpPr>
        <p:spPr>
          <a:xfrm xmlns:a="http://schemas.openxmlformats.org/drawingml/2006/main">
            <a:off x="17145000" y="966787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75" b="0">
                <a:solidFill>
                  <a:srgbClr val="5E6266"/>
                </a:solidFill>
                <a:latin typeface="DejaVu Sans"/>
                <a:ea typeface="DejaVu Sans"/>
                <a:cs typeface="DejaVu Sans"/>
              </a:defRPr>
            </a:pPr>
            <a:r>
              <a:rPr sz="1275" b="0">
                <a:solidFill>
                  <a:srgbClr val="5E6266"/>
                </a:solidFill>
                <a:latin typeface="DejaVu Sans"/>
                <a:ea typeface="DejaVu Sans"/>
                <a:cs typeface="DejaVu Sans"/>
              </a:rPr>
              <a:t>5</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0c2b5f46f4d44bd"/>
          <a:stretch xmlns:a="http://schemas.openxmlformats.org/drawingml/2006/main"/>
        </p:blipFill>
        <p:spPr>
          <a:xfrm xmlns:a="http://schemas.openxmlformats.org/drawingml/2006/main">
            <a:off x="1571625" y="3926830"/>
            <a:ext cx="4286250" cy="243334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78BBB90-2034-4EC6-88D3-CC17FE503BCC}"/>
              </a:ext>
            </a:extLst>
          </p:cNvPr>
          <p:cNvSpPr>
            <a:spLocks xmlns:a="http://schemas.openxmlformats.org/drawingml/2006/main" noGrp="1"/>
          </p:cNvSpPr>
          <p:nvPr/>
        </p:nvSpPr>
        <p:spPr>
          <a:xfrm xmlns:a="http://schemas.openxmlformats.org/drawingml/2006/main">
            <a:off x="6858000" y="3000375"/>
            <a:ext cx="9810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A Tier 2 customer refers you to someone else</a:t>
            </a:r>
          </a:p>
        </p:txBody>
      </p:sp>
      <p:sp>
        <p:nvSpPr>
          <p:cNvPr id="10" name="">
            <a:extLst xmlns:a="http://schemas.openxmlformats.org/drawingml/2006/main">
              <a:ext uri="{FF2B5EF4-FFF2-40B4-BE49-F238E27FC236}">
                <a16:creationId xmlns:a16="http://schemas.microsoft.com/office/drawing/2014/main" id="{84C3A708-AFAD-42D6-9CA1-9C1B7DF6AB20}"/>
              </a:ext>
            </a:extLst>
          </p:cNvPr>
          <p:cNvSpPr>
            <a:spLocks xmlns:a="http://schemas.openxmlformats.org/drawingml/2006/main" noGrp="1"/>
          </p:cNvSpPr>
          <p:nvPr/>
        </p:nvSpPr>
        <p:spPr>
          <a:xfrm xmlns:a="http://schemas.openxmlformats.org/drawingml/2006/main">
            <a:off x="6858000" y="4714875"/>
            <a:ext cx="904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175" b="0">
                <a:solidFill>
                  <a:srgbClr val="5E6266"/>
                </a:solidFill>
                <a:latin typeface="DejaVu Sans"/>
                <a:ea typeface="DejaVu Sans"/>
                <a:cs typeface="DejaVu Sans"/>
              </a:defRPr>
            </a:pPr>
            <a:r>
              <a:rPr sz="2175" b="0">
                <a:solidFill>
                  <a:srgbClr val="5E6266"/>
                </a:solidFill>
                <a:latin typeface="DejaVu Sans"/>
                <a:ea typeface="DejaVu Sans"/>
                <a:cs typeface="DejaVu Sans"/>
              </a:rPr>
              <a:t>Your BNI member opened the first door.</a:t>
            </a:r>
          </a:p>
        </p:txBody>
      </p:sp>
      <p:sp>
        <p:nvSpPr>
          <p:cNvPr id="11" name="">
            <a:extLst xmlns:a="http://schemas.openxmlformats.org/drawingml/2006/main">
              <a:ext uri="{FF2B5EF4-FFF2-40B4-BE49-F238E27FC236}">
                <a16:creationId xmlns:a16="http://schemas.microsoft.com/office/drawing/2014/main" id="{7D4DC048-AD7C-4441-A956-9622C5DEB7C5}"/>
              </a:ext>
            </a:extLst>
          </p:cNvPr>
          <p:cNvSpPr>
            <a:spLocks xmlns:a="http://schemas.openxmlformats.org/drawingml/2006/main" noGrp="1"/>
          </p:cNvSpPr>
          <p:nvPr/>
        </p:nvSpPr>
        <p:spPr>
          <a:xfrm xmlns:a="http://schemas.openxmlformats.org/drawingml/2006/main">
            <a:off x="6858000" y="5667375"/>
            <a:ext cx="9048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400" b="1">
                <a:solidFill>
                  <a:srgbClr val="CF2030"/>
                </a:solidFill>
                <a:latin typeface="DejaVu Sans"/>
                <a:ea typeface="DejaVu Sans"/>
                <a:cs typeface="DejaVu Sans"/>
              </a:defRPr>
            </a:pPr>
            <a:r>
              <a:rPr sz="2400" b="1">
                <a:solidFill>
                  <a:srgbClr val="CF2030"/>
                </a:solidFill>
                <a:latin typeface="DejaVu Sans"/>
                <a:ea typeface="DejaVu Sans"/>
                <a:cs typeface="DejaVu Sans"/>
              </a:rPr>
              <a:t>Your work earned the next introduction.</a:t>
            </a:r>
          </a:p>
        </p:txBody>
      </p:sp>
      <p:sp>
        <p:nvSpPr>
          <p:cNvPr id="12" name="">
            <a:extLst xmlns:a="http://schemas.openxmlformats.org/drawingml/2006/main">
              <a:ext uri="{FF2B5EF4-FFF2-40B4-BE49-F238E27FC236}">
                <a16:creationId xmlns:a16="http://schemas.microsoft.com/office/drawing/2014/main" id="{F25AA68C-F6C7-4231-B685-269766690C66}"/>
              </a:ext>
            </a:extLst>
          </p:cNvPr>
          <p:cNvSpPr>
            <a:spLocks xmlns:a="http://schemas.openxmlformats.org/drawingml/2006/main" noGrp="1"/>
          </p:cNvSpPr>
          <p:nvPr/>
        </p:nvSpPr>
        <p:spPr>
          <a:xfrm xmlns:a="http://schemas.openxmlformats.org/drawingml/2006/main">
            <a:off x="6858000" y="6953250"/>
            <a:ext cx="9525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175" b="0">
                <a:solidFill>
                  <a:srgbClr val="252525"/>
                </a:solidFill>
                <a:latin typeface="DejaVu Sans"/>
                <a:ea typeface="DejaVu Sans"/>
                <a:cs typeface="DejaVu Sans"/>
              </a:defRPr>
            </a:pPr>
            <a:r>
              <a:rPr sz="2175" b="0">
                <a:solidFill>
                  <a:srgbClr val="252525"/>
                </a:solidFill>
                <a:latin typeface="DejaVu Sans"/>
                <a:ea typeface="DejaVu Sans"/>
                <a:cs typeface="DejaVu Sans"/>
              </a:rPr>
              <a:t>Tier 3 shows that trust has moved beyond the original relationship.</a:t>
            </a:r>
          </a:p>
        </p:txBody>
      </p:sp>
    </p:spTree>
    <p:extLst>
      <p:ext uri="{BB962C8B-B14F-4D97-AF65-F5344CB8AC3E}">
        <p14:creationId xmlns:p14="http://schemas.microsoft.com/office/powerpoint/2010/main" val="121357683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43DB0FB-984B-45C9-AF38-B5421A86F444}"/>
              </a:ext>
            </a:extLst>
          </p:cNvPr>
          <p:cNvSpPr>
            <a:spLocks xmlns:a="http://schemas.openxmlformats.org/drawingml/2006/main" noGrp="1"/>
          </p:cNvSpPr>
          <p:nvPr/>
        </p:nvSpPr>
        <p:spPr>
          <a:xfrm xmlns:a="http://schemas.openxmlformats.org/drawingml/2006/main">
            <a:off x="0" y="0"/>
            <a:ext cx="18288000" cy="114300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B2096BE-2FA2-4DBF-BA45-B5A1E4190966}"/>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619A7533-8EC5-4CB9-A021-5D69C7FD3845}"/>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80FBAC49-C74A-45C5-A17F-318129C6A3F8}"/>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7EA0CDC9-9D1F-4718-85D0-072FF17B16D2}"/>
              </a:ext>
            </a:extLst>
          </p:cNvPr>
          <p:cNvSpPr>
            <a:spLocks xmlns:a="http://schemas.openxmlformats.org/drawingml/2006/main" noGrp="1"/>
          </p:cNvSpPr>
          <p:nvPr/>
        </p:nvSpPr>
        <p:spPr>
          <a:xfrm xmlns:a="http://schemas.openxmlformats.org/drawingml/2006/main">
            <a:off x="904875" y="1409700"/>
            <a:ext cx="16430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How confidence grows</a:t>
            </a:r>
          </a:p>
        </p:txBody>
      </p:sp>
      <p:sp>
        <p:nvSpPr>
          <p:cNvPr id="6" name="">
            <a:extLst xmlns:a="http://schemas.openxmlformats.org/drawingml/2006/main">
              <a:ext uri="{FF2B5EF4-FFF2-40B4-BE49-F238E27FC236}">
                <a16:creationId xmlns:a16="http://schemas.microsoft.com/office/drawing/2014/main" id="{0C6C6C58-CD7F-45FE-A818-FE1D0F5AF2E1}"/>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9251027-7BDC-427B-9E04-23BB775B25A3}"/>
              </a:ext>
            </a:extLst>
          </p:cNvPr>
          <p:cNvSpPr>
            <a:spLocks xmlns:a="http://schemas.openxmlformats.org/drawingml/2006/main" noGrp="1"/>
          </p:cNvSpPr>
          <p:nvPr/>
        </p:nvSpPr>
        <p:spPr>
          <a:xfrm xmlns:a="http://schemas.openxmlformats.org/drawingml/2006/main">
            <a:off x="17145000" y="966787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75" b="0">
                <a:solidFill>
                  <a:srgbClr val="5E6266"/>
                </a:solidFill>
                <a:latin typeface="DejaVu Sans"/>
                <a:ea typeface="DejaVu Sans"/>
                <a:cs typeface="DejaVu Sans"/>
              </a:defRPr>
            </a:pPr>
            <a:r>
              <a:rPr sz="1275" b="0">
                <a:solidFill>
                  <a:srgbClr val="5E6266"/>
                </a:solidFill>
                <a:latin typeface="DejaVu Sans"/>
                <a:ea typeface="DejaVu Sans"/>
                <a:cs typeface="DejaVu Sans"/>
              </a:rPr>
              <a:t>6</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08742600429b4811"/>
          <a:stretch xmlns:a="http://schemas.openxmlformats.org/drawingml/2006/main"/>
        </p:blipFill>
        <p:spPr>
          <a:xfrm xmlns:a="http://schemas.openxmlformats.org/drawingml/2006/main">
            <a:off x="1190625" y="3143250"/>
            <a:ext cx="4000500" cy="40005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0829790-8599-49BE-9894-3EDBCB47E9F5}"/>
              </a:ext>
            </a:extLst>
          </p:cNvPr>
          <p:cNvSpPr>
            <a:spLocks xmlns:a="http://schemas.openxmlformats.org/drawingml/2006/main" noGrp="1"/>
          </p:cNvSpPr>
          <p:nvPr/>
        </p:nvSpPr>
        <p:spPr>
          <a:xfrm xmlns:a="http://schemas.openxmlformats.org/drawingml/2006/main">
            <a:off x="6334125" y="2857500"/>
            <a:ext cx="10001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400" b="1">
                <a:solidFill>
                  <a:srgbClr val="252525"/>
                </a:solidFill>
                <a:latin typeface="DejaVu Sans"/>
                <a:ea typeface="DejaVu Sans"/>
                <a:cs typeface="DejaVu Sans"/>
              </a:defRPr>
            </a:pPr>
            <a:r>
              <a:rPr sz="2400" b="1">
                <a:solidFill>
                  <a:srgbClr val="252525"/>
                </a:solidFill>
                <a:latin typeface="DejaVu Sans"/>
                <a:ea typeface="DejaVu Sans"/>
                <a:cs typeface="DejaVu Sans"/>
              </a:rPr>
              <a:t>Professionalism in every chapter activity</a:t>
            </a:r>
          </a:p>
        </p:txBody>
      </p:sp>
      <p:sp>
        <p:nvSpPr>
          <p:cNvPr id="10" name="">
            <a:extLst xmlns:a="http://schemas.openxmlformats.org/drawingml/2006/main">
              <a:ext uri="{FF2B5EF4-FFF2-40B4-BE49-F238E27FC236}">
                <a16:creationId xmlns:a16="http://schemas.microsoft.com/office/drawing/2014/main" id="{5756332E-1BD2-411C-ACEB-4E3BE8978138}"/>
              </a:ext>
            </a:extLst>
          </p:cNvPr>
          <p:cNvSpPr>
            <a:spLocks xmlns:a="http://schemas.openxmlformats.org/drawingml/2006/main" noGrp="1"/>
          </p:cNvSpPr>
          <p:nvPr/>
        </p:nvSpPr>
        <p:spPr>
          <a:xfrm xmlns:a="http://schemas.openxmlformats.org/drawingml/2006/main">
            <a:off x="6334125" y="3667125"/>
            <a:ext cx="1000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950" b="0">
                <a:solidFill>
                  <a:srgbClr val="5E6266"/>
                </a:solidFill>
                <a:latin typeface="DejaVu Sans"/>
                <a:ea typeface="DejaVu Sans"/>
                <a:cs typeface="DejaVu Sans"/>
              </a:defRPr>
            </a:pPr>
            <a:r>
              <a:rPr sz="1950" b="0">
                <a:solidFill>
                  <a:srgbClr val="5E6266"/>
                </a:solidFill>
                <a:latin typeface="DejaVu Sans"/>
                <a:ea typeface="DejaVu Sans"/>
                <a:cs typeface="DejaVu Sans"/>
              </a:rPr>
              <a:t>Members notice how you communicate, contribute and follow through.</a:t>
            </a:r>
          </a:p>
        </p:txBody>
      </p:sp>
      <p:sp>
        <p:nvSpPr>
          <p:cNvPr id="11" name="">
            <a:extLst xmlns:a="http://schemas.openxmlformats.org/drawingml/2006/main">
              <a:ext uri="{FF2B5EF4-FFF2-40B4-BE49-F238E27FC236}">
                <a16:creationId xmlns:a16="http://schemas.microsoft.com/office/drawing/2014/main" id="{71561F44-23E9-4662-A01F-153D404A0842}"/>
              </a:ext>
            </a:extLst>
          </p:cNvPr>
          <p:cNvSpPr>
            <a:spLocks xmlns:a="http://schemas.openxmlformats.org/drawingml/2006/main" noGrp="1"/>
          </p:cNvSpPr>
          <p:nvPr/>
        </p:nvSpPr>
        <p:spPr>
          <a:xfrm xmlns:a="http://schemas.openxmlformats.org/drawingml/2006/main">
            <a:off x="6334125" y="4762500"/>
            <a:ext cx="1000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400" b="1">
                <a:solidFill>
                  <a:srgbClr val="252525"/>
                </a:solidFill>
                <a:latin typeface="DejaVu Sans"/>
                <a:ea typeface="DejaVu Sans"/>
                <a:cs typeface="DejaVu Sans"/>
              </a:defRPr>
            </a:pPr>
            <a:r>
              <a:rPr sz="2400" b="1">
                <a:solidFill>
                  <a:srgbClr val="252525"/>
                </a:solidFill>
                <a:latin typeface="DejaVu Sans"/>
                <a:ea typeface="DejaVu Sans"/>
                <a:cs typeface="DejaVu Sans"/>
              </a:rPr>
              <a:t>A visible Givers Gain attitude</a:t>
            </a:r>
          </a:p>
        </p:txBody>
      </p:sp>
      <p:sp>
        <p:nvSpPr>
          <p:cNvPr id="12" name="">
            <a:extLst xmlns:a="http://schemas.openxmlformats.org/drawingml/2006/main">
              <a:ext uri="{FF2B5EF4-FFF2-40B4-BE49-F238E27FC236}">
                <a16:creationId xmlns:a16="http://schemas.microsoft.com/office/drawing/2014/main" id="{8AAEF3FB-DA2D-4DC6-B500-FBAC34DCC416}"/>
              </a:ext>
            </a:extLst>
          </p:cNvPr>
          <p:cNvSpPr>
            <a:spLocks xmlns:a="http://schemas.openxmlformats.org/drawingml/2006/main" noGrp="1"/>
          </p:cNvSpPr>
          <p:nvPr/>
        </p:nvSpPr>
        <p:spPr>
          <a:xfrm xmlns:a="http://schemas.openxmlformats.org/drawingml/2006/main">
            <a:off x="6334125" y="5572125"/>
            <a:ext cx="10001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950" b="0">
                <a:solidFill>
                  <a:srgbClr val="5E6266"/>
                </a:solidFill>
                <a:latin typeface="DejaVu Sans"/>
                <a:ea typeface="DejaVu Sans"/>
                <a:cs typeface="DejaVu Sans"/>
              </a:defRPr>
            </a:pPr>
            <a:r>
              <a:rPr sz="1950" b="0">
                <a:solidFill>
                  <a:srgbClr val="5E6266"/>
                </a:solidFill>
                <a:latin typeface="DejaVu Sans"/>
                <a:ea typeface="DejaVu Sans"/>
                <a:cs typeface="DejaVu Sans"/>
              </a:rPr>
              <a:t>Help others consistently without keeping score.</a:t>
            </a:r>
          </a:p>
        </p:txBody>
      </p:sp>
      <p:sp>
        <p:nvSpPr>
          <p:cNvPr id="13" name="">
            <a:extLst xmlns:a="http://schemas.openxmlformats.org/drawingml/2006/main">
              <a:ext uri="{FF2B5EF4-FFF2-40B4-BE49-F238E27FC236}">
                <a16:creationId xmlns:a16="http://schemas.microsoft.com/office/drawing/2014/main" id="{5E0DBC8E-2BCF-4CAD-B2DD-00851D370402}"/>
              </a:ext>
            </a:extLst>
          </p:cNvPr>
          <p:cNvSpPr>
            <a:spLocks xmlns:a="http://schemas.openxmlformats.org/drawingml/2006/main" noGrp="1"/>
          </p:cNvSpPr>
          <p:nvPr/>
        </p:nvSpPr>
        <p:spPr>
          <a:xfrm xmlns:a="http://schemas.openxmlformats.org/drawingml/2006/main">
            <a:off x="6334125" y="6619875"/>
            <a:ext cx="1000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400" b="1">
                <a:solidFill>
                  <a:srgbClr val="252525"/>
                </a:solidFill>
                <a:latin typeface="DejaVu Sans"/>
                <a:ea typeface="DejaVu Sans"/>
                <a:cs typeface="DejaVu Sans"/>
              </a:defRPr>
            </a:pPr>
            <a:r>
              <a:rPr sz="2400" b="1">
                <a:solidFill>
                  <a:srgbClr val="252525"/>
                </a:solidFill>
                <a:latin typeface="DejaVu Sans"/>
                <a:ea typeface="DejaVu Sans"/>
                <a:cs typeface="DejaVu Sans"/>
              </a:rPr>
              <a:t>Clear referral education</a:t>
            </a:r>
          </a:p>
        </p:txBody>
      </p:sp>
      <p:sp>
        <p:nvSpPr>
          <p:cNvPr id="14" name="">
            <a:extLst xmlns:a="http://schemas.openxmlformats.org/drawingml/2006/main">
              <a:ext uri="{FF2B5EF4-FFF2-40B4-BE49-F238E27FC236}">
                <a16:creationId xmlns:a16="http://schemas.microsoft.com/office/drawing/2014/main" id="{2DB53867-88D8-422B-977D-8AB2947881BC}"/>
              </a:ext>
            </a:extLst>
          </p:cNvPr>
          <p:cNvSpPr>
            <a:spLocks xmlns:a="http://schemas.openxmlformats.org/drawingml/2006/main" noGrp="1"/>
          </p:cNvSpPr>
          <p:nvPr/>
        </p:nvSpPr>
        <p:spPr>
          <a:xfrm xmlns:a="http://schemas.openxmlformats.org/drawingml/2006/main">
            <a:off x="6334125" y="7429500"/>
            <a:ext cx="1000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950" b="0">
                <a:solidFill>
                  <a:srgbClr val="5E6266"/>
                </a:solidFill>
                <a:latin typeface="DejaVu Sans"/>
                <a:ea typeface="DejaVu Sans"/>
                <a:cs typeface="DejaVu Sans"/>
              </a:defRPr>
            </a:pPr>
            <a:r>
              <a:rPr sz="1950" b="0">
                <a:solidFill>
                  <a:srgbClr val="5E6266"/>
                </a:solidFill>
                <a:latin typeface="DejaVu Sans"/>
                <a:ea typeface="DejaVu Sans"/>
                <a:cs typeface="DejaVu Sans"/>
              </a:rPr>
              <a:t>Teach members and customers who you want to meet and what to listen for.</a:t>
            </a:r>
          </a:p>
        </p:txBody>
      </p:sp>
    </p:spTree>
    <p:extLst>
      <p:ext uri="{BB962C8B-B14F-4D97-AF65-F5344CB8AC3E}">
        <p14:creationId xmlns:p14="http://schemas.microsoft.com/office/powerpoint/2010/main" val="24673757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4A64207-6DFE-4B1E-ACDA-78717E657686}"/>
              </a:ext>
            </a:extLst>
          </p:cNvPr>
          <p:cNvSpPr>
            <a:spLocks xmlns:a="http://schemas.openxmlformats.org/drawingml/2006/main" noGrp="1"/>
          </p:cNvSpPr>
          <p:nvPr/>
        </p:nvSpPr>
        <p:spPr>
          <a:xfrm xmlns:a="http://schemas.openxmlformats.org/drawingml/2006/main">
            <a:off x="0" y="0"/>
            <a:ext cx="18288000" cy="114300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C291894-B409-4822-BAC9-5796A4587927}"/>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0101F9F5-B6E4-4EAF-A8C0-0786EEB1A11D}"/>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50180E47-656A-4135-A28F-8C4A7F213FBD}"/>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C94EC2EE-18C8-4CCB-9277-D6B0E061E839}"/>
              </a:ext>
            </a:extLst>
          </p:cNvPr>
          <p:cNvSpPr>
            <a:spLocks xmlns:a="http://schemas.openxmlformats.org/drawingml/2006/main" noGrp="1"/>
          </p:cNvSpPr>
          <p:nvPr/>
        </p:nvSpPr>
        <p:spPr>
          <a:xfrm xmlns:a="http://schemas.openxmlformats.org/drawingml/2006/main">
            <a:off x="904875" y="1409700"/>
            <a:ext cx="16430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Chapter activity: move it up a tier</a:t>
            </a:r>
          </a:p>
        </p:txBody>
      </p:sp>
      <p:sp>
        <p:nvSpPr>
          <p:cNvPr id="6" name="">
            <a:extLst xmlns:a="http://schemas.openxmlformats.org/drawingml/2006/main">
              <a:ext uri="{FF2B5EF4-FFF2-40B4-BE49-F238E27FC236}">
                <a16:creationId xmlns:a16="http://schemas.microsoft.com/office/drawing/2014/main" id="{0D447FB1-E2BF-4D64-9383-BE25A2E229F6}"/>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5FFCD0C-E7F0-491F-83EE-530A34524E1F}"/>
              </a:ext>
            </a:extLst>
          </p:cNvPr>
          <p:cNvSpPr>
            <a:spLocks xmlns:a="http://schemas.openxmlformats.org/drawingml/2006/main" noGrp="1"/>
          </p:cNvSpPr>
          <p:nvPr/>
        </p:nvSpPr>
        <p:spPr>
          <a:xfrm xmlns:a="http://schemas.openxmlformats.org/drawingml/2006/main">
            <a:off x="17145000" y="966787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75" b="0">
                <a:solidFill>
                  <a:srgbClr val="5E6266"/>
                </a:solidFill>
                <a:latin typeface="DejaVu Sans"/>
                <a:ea typeface="DejaVu Sans"/>
                <a:cs typeface="DejaVu Sans"/>
              </a:defRPr>
            </a:pPr>
            <a:r>
              <a:rPr sz="1275" b="0">
                <a:solidFill>
                  <a:srgbClr val="5E6266"/>
                </a:solidFill>
                <a:latin typeface="DejaVu Sans"/>
                <a:ea typeface="DejaVu Sans"/>
                <a:cs typeface="DejaVu Sans"/>
              </a:rPr>
              <a:t>7</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70e4ff8ba66b4553"/>
          <a:stretch xmlns:a="http://schemas.openxmlformats.org/drawingml/2006/main"/>
        </p:blipFill>
        <p:spPr>
          <a:xfrm xmlns:a="http://schemas.openxmlformats.org/drawingml/2006/main">
            <a:off x="1267309" y="3143250"/>
            <a:ext cx="3370881" cy="34290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8D8D02F-71C9-403A-87F7-B83B39B8A9E4}"/>
              </a:ext>
            </a:extLst>
          </p:cNvPr>
          <p:cNvSpPr>
            <a:spLocks xmlns:a="http://schemas.openxmlformats.org/drawingml/2006/main" noGrp="1"/>
          </p:cNvSpPr>
          <p:nvPr/>
        </p:nvSpPr>
        <p:spPr>
          <a:xfrm xmlns:a="http://schemas.openxmlformats.org/drawingml/2006/main">
            <a:off x="5810250" y="2857500"/>
            <a:ext cx="10096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CF2030"/>
                </a:solidFill>
                <a:latin typeface="DejaVu Sans"/>
                <a:ea typeface="DejaVu Sans"/>
                <a:cs typeface="DejaVu Sans"/>
              </a:defRPr>
            </a:pPr>
            <a:r>
              <a:rPr sz="2550" b="1">
                <a:solidFill>
                  <a:srgbClr val="CF2030"/>
                </a:solidFill>
                <a:latin typeface="DejaVu Sans"/>
                <a:ea typeface="DejaVu Sans"/>
                <a:cs typeface="DejaVu Sans"/>
              </a:rPr>
              <a:t>Choose one recent referral</a:t>
            </a:r>
          </a:p>
        </p:txBody>
      </p:sp>
      <p:sp>
        <p:nvSpPr>
          <p:cNvPr id="10" name="">
            <a:extLst xmlns:a="http://schemas.openxmlformats.org/drawingml/2006/main">
              <a:ext uri="{FF2B5EF4-FFF2-40B4-BE49-F238E27FC236}">
                <a16:creationId xmlns:a16="http://schemas.microsoft.com/office/drawing/2014/main" id="{6D158517-521A-4B5F-B21F-A7A690C55C94}"/>
              </a:ext>
            </a:extLst>
          </p:cNvPr>
          <p:cNvSpPr>
            <a:spLocks xmlns:a="http://schemas.openxmlformats.org/drawingml/2006/main" noGrp="1"/>
          </p:cNvSpPr>
          <p:nvPr/>
        </p:nvSpPr>
        <p:spPr>
          <a:xfrm xmlns:a="http://schemas.openxmlformats.org/drawingml/2006/main">
            <a:off x="5857875" y="3905250"/>
            <a:ext cx="66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3375" b="1">
                <a:solidFill>
                  <a:srgbClr val="CF2030"/>
                </a:solidFill>
                <a:latin typeface="DejaVu Sans"/>
                <a:ea typeface="DejaVu Sans"/>
                <a:cs typeface="DejaVu Sans"/>
              </a:defRPr>
            </a:pPr>
            <a:r>
              <a:rPr sz="3375" b="1">
                <a:solidFill>
                  <a:srgbClr val="CF2030"/>
                </a:solidFill>
                <a:latin typeface="DejaVu Sans"/>
                <a:ea typeface="DejaVu Sans"/>
                <a:cs typeface="DejaVu Sans"/>
              </a:rPr>
              <a:t>1</a:t>
            </a:r>
          </a:p>
        </p:txBody>
      </p:sp>
      <p:sp>
        <p:nvSpPr>
          <p:cNvPr id="11" name="">
            <a:extLst xmlns:a="http://schemas.openxmlformats.org/drawingml/2006/main">
              <a:ext uri="{FF2B5EF4-FFF2-40B4-BE49-F238E27FC236}">
                <a16:creationId xmlns:a16="http://schemas.microsoft.com/office/drawing/2014/main" id="{1B40CFF1-509C-4B74-9218-30BF51509E4F}"/>
              </a:ext>
            </a:extLst>
          </p:cNvPr>
          <p:cNvSpPr>
            <a:spLocks xmlns:a="http://schemas.openxmlformats.org/drawingml/2006/main" noGrp="1"/>
          </p:cNvSpPr>
          <p:nvPr/>
        </p:nvSpPr>
        <p:spPr>
          <a:xfrm xmlns:a="http://schemas.openxmlformats.org/drawingml/2006/main">
            <a:off x="6858000" y="3905250"/>
            <a:ext cx="8096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325" b="0">
                <a:solidFill>
                  <a:srgbClr val="252525"/>
                </a:solidFill>
                <a:latin typeface="DejaVu Sans"/>
                <a:ea typeface="DejaVu Sans"/>
                <a:cs typeface="DejaVu Sans"/>
              </a:defRPr>
            </a:pPr>
            <a:r>
              <a:rPr sz="2325" b="0">
                <a:solidFill>
                  <a:srgbClr val="252525"/>
                </a:solidFill>
                <a:latin typeface="DejaVu Sans"/>
                <a:ea typeface="DejaVu Sans"/>
                <a:cs typeface="DejaVu Sans"/>
              </a:rPr>
              <a:t>Which tier was it?</a:t>
            </a:r>
          </a:p>
        </p:txBody>
      </p:sp>
      <p:sp>
        <p:nvSpPr>
          <p:cNvPr id="12" name="">
            <a:extLst xmlns:a="http://schemas.openxmlformats.org/drawingml/2006/main">
              <a:ext uri="{FF2B5EF4-FFF2-40B4-BE49-F238E27FC236}">
                <a16:creationId xmlns:a16="http://schemas.microsoft.com/office/drawing/2014/main" id="{3E333256-754E-4805-A921-83080AAF1E55}"/>
              </a:ext>
            </a:extLst>
          </p:cNvPr>
          <p:cNvSpPr>
            <a:spLocks xmlns:a="http://schemas.openxmlformats.org/drawingml/2006/main" noGrp="1"/>
          </p:cNvSpPr>
          <p:nvPr/>
        </p:nvSpPr>
        <p:spPr>
          <a:xfrm xmlns:a="http://schemas.openxmlformats.org/drawingml/2006/main">
            <a:off x="5857875" y="5095875"/>
            <a:ext cx="66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3375" b="1">
                <a:solidFill>
                  <a:srgbClr val="CF2030"/>
                </a:solidFill>
                <a:latin typeface="DejaVu Sans"/>
                <a:ea typeface="DejaVu Sans"/>
                <a:cs typeface="DejaVu Sans"/>
              </a:defRPr>
            </a:pPr>
            <a:r>
              <a:rPr sz="3375" b="1">
                <a:solidFill>
                  <a:srgbClr val="CF2030"/>
                </a:solidFill>
                <a:latin typeface="DejaVu Sans"/>
                <a:ea typeface="DejaVu Sans"/>
                <a:cs typeface="DejaVu Sans"/>
              </a:rPr>
              <a:t>2</a:t>
            </a:r>
          </a:p>
        </p:txBody>
      </p:sp>
      <p:sp>
        <p:nvSpPr>
          <p:cNvPr id="13" name="">
            <a:extLst xmlns:a="http://schemas.openxmlformats.org/drawingml/2006/main">
              <a:ext uri="{FF2B5EF4-FFF2-40B4-BE49-F238E27FC236}">
                <a16:creationId xmlns:a16="http://schemas.microsoft.com/office/drawing/2014/main" id="{A48414C5-D944-4505-95E6-90E257115313}"/>
              </a:ext>
            </a:extLst>
          </p:cNvPr>
          <p:cNvSpPr>
            <a:spLocks xmlns:a="http://schemas.openxmlformats.org/drawingml/2006/main" noGrp="1"/>
          </p:cNvSpPr>
          <p:nvPr/>
        </p:nvSpPr>
        <p:spPr>
          <a:xfrm xmlns:a="http://schemas.openxmlformats.org/drawingml/2006/main">
            <a:off x="6858000" y="5095875"/>
            <a:ext cx="8096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325" b="0">
                <a:solidFill>
                  <a:srgbClr val="252525"/>
                </a:solidFill>
                <a:latin typeface="DejaVu Sans"/>
                <a:ea typeface="DejaVu Sans"/>
                <a:cs typeface="DejaVu Sans"/>
              </a:defRPr>
            </a:pPr>
            <a:r>
              <a:rPr sz="2325" b="0">
                <a:solidFill>
                  <a:srgbClr val="252525"/>
                </a:solidFill>
                <a:latin typeface="DejaVu Sans"/>
                <a:ea typeface="DejaVu Sans"/>
                <a:cs typeface="DejaVu Sans"/>
              </a:rPr>
              <a:t>What could move it up one tier?</a:t>
            </a:r>
          </a:p>
        </p:txBody>
      </p:sp>
      <p:sp>
        <p:nvSpPr>
          <p:cNvPr id="14" name="">
            <a:extLst xmlns:a="http://schemas.openxmlformats.org/drawingml/2006/main">
              <a:ext uri="{FF2B5EF4-FFF2-40B4-BE49-F238E27FC236}">
                <a16:creationId xmlns:a16="http://schemas.microsoft.com/office/drawing/2014/main" id="{4BD1F35C-2594-4746-97E3-7078409972D8}"/>
              </a:ext>
            </a:extLst>
          </p:cNvPr>
          <p:cNvSpPr>
            <a:spLocks xmlns:a="http://schemas.openxmlformats.org/drawingml/2006/main" noGrp="1"/>
          </p:cNvSpPr>
          <p:nvPr/>
        </p:nvSpPr>
        <p:spPr>
          <a:xfrm xmlns:a="http://schemas.openxmlformats.org/drawingml/2006/main">
            <a:off x="5857875" y="6286500"/>
            <a:ext cx="66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3375" b="1">
                <a:solidFill>
                  <a:srgbClr val="CF2030"/>
                </a:solidFill>
                <a:latin typeface="DejaVu Sans"/>
                <a:ea typeface="DejaVu Sans"/>
                <a:cs typeface="DejaVu Sans"/>
              </a:defRPr>
            </a:pPr>
            <a:r>
              <a:rPr sz="3375" b="1">
                <a:solidFill>
                  <a:srgbClr val="CF2030"/>
                </a:solidFill>
                <a:latin typeface="DejaVu Sans"/>
                <a:ea typeface="DejaVu Sans"/>
                <a:cs typeface="DejaVu Sans"/>
              </a:rPr>
              <a:t>3</a:t>
            </a:r>
          </a:p>
        </p:txBody>
      </p:sp>
      <p:sp>
        <p:nvSpPr>
          <p:cNvPr id="15" name="">
            <a:extLst xmlns:a="http://schemas.openxmlformats.org/drawingml/2006/main">
              <a:ext uri="{FF2B5EF4-FFF2-40B4-BE49-F238E27FC236}">
                <a16:creationId xmlns:a16="http://schemas.microsoft.com/office/drawing/2014/main" id="{FB8164B6-07BA-4A1F-B511-F40FA9F7422A}"/>
              </a:ext>
            </a:extLst>
          </p:cNvPr>
          <p:cNvSpPr>
            <a:spLocks xmlns:a="http://schemas.openxmlformats.org/drawingml/2006/main" noGrp="1"/>
          </p:cNvSpPr>
          <p:nvPr/>
        </p:nvSpPr>
        <p:spPr>
          <a:xfrm xmlns:a="http://schemas.openxmlformats.org/drawingml/2006/main">
            <a:off x="6858000" y="6191250"/>
            <a:ext cx="9048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325" b="0">
                <a:solidFill>
                  <a:srgbClr val="252525"/>
                </a:solidFill>
                <a:latin typeface="DejaVu Sans"/>
                <a:ea typeface="DejaVu Sans"/>
                <a:cs typeface="DejaVu Sans"/>
              </a:defRPr>
            </a:pPr>
            <a:r>
              <a:rPr sz="2325" b="0">
                <a:solidFill>
                  <a:srgbClr val="252525"/>
                </a:solidFill>
                <a:latin typeface="DejaVu Sans"/>
                <a:ea typeface="DejaVu Sans"/>
                <a:cs typeface="DejaVu Sans"/>
              </a:rPr>
              <a:t>What must the customer know to refer you again?</a:t>
            </a:r>
          </a:p>
        </p:txBody>
      </p:sp>
      <p:sp>
        <p:nvSpPr>
          <p:cNvPr id="16" name="">
            <a:extLst xmlns:a="http://schemas.openxmlformats.org/drawingml/2006/main">
              <a:ext uri="{FF2B5EF4-FFF2-40B4-BE49-F238E27FC236}">
                <a16:creationId xmlns:a16="http://schemas.microsoft.com/office/drawing/2014/main" id="{24513FC9-E3E8-4D13-BE9B-B3D272612CD5}"/>
              </a:ext>
            </a:extLst>
          </p:cNvPr>
          <p:cNvSpPr>
            <a:spLocks xmlns:a="http://schemas.openxmlformats.org/drawingml/2006/main" noGrp="1"/>
          </p:cNvSpPr>
          <p:nvPr/>
        </p:nvSpPr>
        <p:spPr>
          <a:xfrm xmlns:a="http://schemas.openxmlformats.org/drawingml/2006/main">
            <a:off x="5048250" y="8096250"/>
            <a:ext cx="11144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100" b="1">
                <a:solidFill>
                  <a:srgbClr val="5E6266"/>
                </a:solidFill>
                <a:latin typeface="DejaVu Sans"/>
                <a:ea typeface="DejaVu Sans"/>
                <a:cs typeface="DejaVu Sans"/>
              </a:defRPr>
            </a:pPr>
            <a:r>
              <a:rPr sz="2100" b="1">
                <a:solidFill>
                  <a:srgbClr val="5E6266"/>
                </a:solidFill>
                <a:latin typeface="DejaVu Sans"/>
                <a:ea typeface="DejaVu Sans"/>
                <a:cs typeface="DejaVu Sans"/>
              </a:rPr>
              <a:t>Discuss with the person beside you for 60 seconds</a:t>
            </a:r>
          </a:p>
        </p:txBody>
      </p:sp>
    </p:spTree>
    <p:extLst>
      <p:ext uri="{BB962C8B-B14F-4D97-AF65-F5344CB8AC3E}">
        <p14:creationId xmlns:p14="http://schemas.microsoft.com/office/powerpoint/2010/main" val="117017779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263013A-0660-4BC8-B2FF-D30720E8969B}"/>
              </a:ext>
            </a:extLst>
          </p:cNvPr>
          <p:cNvSpPr>
            <a:spLocks xmlns:a="http://schemas.openxmlformats.org/drawingml/2006/main" noGrp="1"/>
          </p:cNvSpPr>
          <p:nvPr/>
        </p:nvSpPr>
        <p:spPr>
          <a:xfrm xmlns:a="http://schemas.openxmlformats.org/drawingml/2006/main">
            <a:off x="0" y="0"/>
            <a:ext cx="18288000" cy="1143000"/>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621B840-F6CA-4661-A036-C978C55D7A45}"/>
              </a:ext>
            </a:extLst>
          </p:cNvPr>
          <p:cNvSpPr>
            <a:spLocks xmlns:a="http://schemas.openxmlformats.org/drawingml/2006/main" noGrp="1"/>
          </p:cNvSpPr>
          <p:nvPr/>
        </p:nvSpPr>
        <p:spPr>
          <a:xfrm xmlns:a="http://schemas.openxmlformats.org/drawingml/2006/main">
            <a:off x="533400" y="171450"/>
            <a:ext cx="295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12 Weeks of</a:t>
            </a:r>
          </a:p>
          <a:p xmlns:a="http://schemas.openxmlformats.org/drawingml/2006/main">
            <a:pPr algn="l">
              <a:defRPr sz="1800" b="1">
                <a:solidFill>
                  <a:srgbClr val="FFFFFF"/>
                </a:solidFill>
                <a:latin typeface="DejaVu Sans"/>
                <a:ea typeface="DejaVu Sans"/>
                <a:cs typeface="DejaVu Sans"/>
              </a:defRPr>
            </a:pPr>
            <a:r>
              <a:rPr sz="1800" b="1">
                <a:solidFill>
                  <a:srgbClr val="FFFFFF"/>
                </a:solidFill>
                <a:latin typeface="DejaVu Sans"/>
                <a:ea typeface="DejaVu Sans"/>
                <a:cs typeface="DejaVu Sans"/>
              </a:rPr>
              <a:t>BNI Fundamentals</a:t>
            </a:r>
          </a:p>
        </p:txBody>
      </p:sp>
      <p:sp>
        <p:nvSpPr>
          <p:cNvPr id="3" name="">
            <a:extLst xmlns:a="http://schemas.openxmlformats.org/drawingml/2006/main">
              <a:ext uri="{FF2B5EF4-FFF2-40B4-BE49-F238E27FC236}">
                <a16:creationId xmlns:a16="http://schemas.microsoft.com/office/drawing/2014/main" id="{0EBBC699-3662-4405-A347-2C179DB76CB9}"/>
              </a:ext>
            </a:extLst>
          </p:cNvPr>
          <p:cNvSpPr>
            <a:spLocks xmlns:a="http://schemas.openxmlformats.org/drawingml/2006/main" noGrp="1"/>
          </p:cNvSpPr>
          <p:nvPr/>
        </p:nvSpPr>
        <p:spPr>
          <a:xfrm xmlns:a="http://schemas.openxmlformats.org/drawingml/2006/main">
            <a:off x="15811500" y="1143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667"/>
          </a:bodyPr>
          <a:lstStyle xmlns:a="http://schemas.openxmlformats.org/drawingml/2006/main"/>
          <a:p xmlns:a="http://schemas.openxmlformats.org/drawingml/2006/main">
            <a:pPr algn="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BNI</a:t>
            </a:r>
          </a:p>
        </p:txBody>
      </p:sp>
      <p:sp>
        <p:nvSpPr>
          <p:cNvPr id="4" name="">
            <a:extLst xmlns:a="http://schemas.openxmlformats.org/drawingml/2006/main">
              <a:ext uri="{FF2B5EF4-FFF2-40B4-BE49-F238E27FC236}">
                <a16:creationId xmlns:a16="http://schemas.microsoft.com/office/drawing/2014/main" id="{30534199-986D-4A96-90C9-558DB7E138E9}"/>
              </a:ext>
            </a:extLst>
          </p:cNvPr>
          <p:cNvSpPr>
            <a:spLocks xmlns:a="http://schemas.openxmlformats.org/drawingml/2006/main" noGrp="1"/>
          </p:cNvSpPr>
          <p:nvPr/>
        </p:nvSpPr>
        <p:spPr>
          <a:xfrm xmlns:a="http://schemas.openxmlformats.org/drawingml/2006/main">
            <a:off x="13430250" y="666750"/>
            <a:ext cx="419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Changing the Way the World Does Business</a:t>
            </a:r>
          </a:p>
        </p:txBody>
      </p:sp>
      <p:sp>
        <p:nvSpPr>
          <p:cNvPr id="5" name="">
            <a:extLst xmlns:a="http://schemas.openxmlformats.org/drawingml/2006/main">
              <a:ext uri="{FF2B5EF4-FFF2-40B4-BE49-F238E27FC236}">
                <a16:creationId xmlns:a16="http://schemas.microsoft.com/office/drawing/2014/main" id="{67B84A1B-D530-46F1-91CB-B0BE286B5743}"/>
              </a:ext>
            </a:extLst>
          </p:cNvPr>
          <p:cNvSpPr>
            <a:spLocks xmlns:a="http://schemas.openxmlformats.org/drawingml/2006/main" noGrp="1"/>
          </p:cNvSpPr>
          <p:nvPr/>
        </p:nvSpPr>
        <p:spPr>
          <a:xfrm xmlns:a="http://schemas.openxmlformats.org/drawingml/2006/main">
            <a:off x="904875" y="1409700"/>
            <a:ext cx="16430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925" b="1">
                <a:solidFill>
                  <a:srgbClr val="252525"/>
                </a:solidFill>
                <a:latin typeface="DejaVu Sans"/>
                <a:ea typeface="DejaVu Sans"/>
                <a:cs typeface="DejaVu Sans"/>
              </a:defRPr>
            </a:pPr>
            <a:r>
              <a:rPr sz="2925" b="1">
                <a:solidFill>
                  <a:srgbClr val="252525"/>
                </a:solidFill>
                <a:latin typeface="DejaVu Sans"/>
                <a:ea typeface="DejaVu Sans"/>
                <a:cs typeface="DejaVu Sans"/>
              </a:rPr>
              <a:t>This week’s challenge</a:t>
            </a:r>
          </a:p>
        </p:txBody>
      </p:sp>
      <p:sp>
        <p:nvSpPr>
          <p:cNvPr id="6" name="">
            <a:extLst xmlns:a="http://schemas.openxmlformats.org/drawingml/2006/main">
              <a:ext uri="{FF2B5EF4-FFF2-40B4-BE49-F238E27FC236}">
                <a16:creationId xmlns:a16="http://schemas.microsoft.com/office/drawing/2014/main" id="{5E445735-2958-486F-85CD-7814C3132FF1}"/>
              </a:ext>
            </a:extLst>
          </p:cNvPr>
          <p:cNvSpPr>
            <a:spLocks xmlns:a="http://schemas.openxmlformats.org/drawingml/2006/main" noGrp="1"/>
          </p:cNvSpPr>
          <p:nvPr/>
        </p:nvSpPr>
        <p:spPr>
          <a:xfrm xmlns:a="http://schemas.openxmlformats.org/drawingml/2006/main">
            <a:off x="0" y="10029825"/>
            <a:ext cx="18288000" cy="257175"/>
          </a:xfrm>
          <a:prstGeom xmlns:a="http://schemas.openxmlformats.org/drawingml/2006/main" prst="rect">
            <a:avLst/>
          </a:prstGeom>
          <a:solidFill xmlns:a="http://schemas.openxmlformats.org/drawingml/2006/main">
            <a:srgbClr val="CF203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53EE28C-B32D-49D0-AF98-4F4095EE1B4D}"/>
              </a:ext>
            </a:extLst>
          </p:cNvPr>
          <p:cNvSpPr>
            <a:spLocks xmlns:a="http://schemas.openxmlformats.org/drawingml/2006/main" noGrp="1"/>
          </p:cNvSpPr>
          <p:nvPr/>
        </p:nvSpPr>
        <p:spPr>
          <a:xfrm xmlns:a="http://schemas.openxmlformats.org/drawingml/2006/main">
            <a:off x="17145000" y="966787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1275" b="0">
                <a:solidFill>
                  <a:srgbClr val="5E6266"/>
                </a:solidFill>
                <a:latin typeface="DejaVu Sans"/>
                <a:ea typeface="DejaVu Sans"/>
                <a:cs typeface="DejaVu Sans"/>
              </a:defRPr>
            </a:pPr>
            <a:r>
              <a:rPr sz="1275" b="0">
                <a:solidFill>
                  <a:srgbClr val="5E6266"/>
                </a:solidFill>
                <a:latin typeface="DejaVu Sans"/>
                <a:ea typeface="DejaVu Sans"/>
                <a:cs typeface="DejaVu Sans"/>
              </a:rPr>
              <a:t>8</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f08d5a8f1afb4119"/>
          <a:stretch xmlns:a="http://schemas.openxmlformats.org/drawingml/2006/main"/>
        </p:blipFill>
        <p:spPr>
          <a:xfrm xmlns:a="http://schemas.openxmlformats.org/drawingml/2006/main">
            <a:off x="1476375" y="3336354"/>
            <a:ext cx="4095750" cy="342379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C7106EE-53FC-4A82-A144-EA6D01AFC82D}"/>
              </a:ext>
            </a:extLst>
          </p:cNvPr>
          <p:cNvSpPr>
            <a:spLocks xmlns:a="http://schemas.openxmlformats.org/drawingml/2006/main" noGrp="1"/>
          </p:cNvSpPr>
          <p:nvPr/>
        </p:nvSpPr>
        <p:spPr>
          <a:xfrm xmlns:a="http://schemas.openxmlformats.org/drawingml/2006/main">
            <a:off x="6667500" y="2857500"/>
            <a:ext cx="9525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150" b="1">
                <a:solidFill>
                  <a:srgbClr val="252525"/>
                </a:solidFill>
                <a:latin typeface="DejaVu Sans"/>
                <a:ea typeface="DejaVu Sans"/>
                <a:cs typeface="DejaVu Sans"/>
              </a:defRPr>
            </a:pPr>
            <a:r>
              <a:rPr sz="3150" b="1">
                <a:solidFill>
                  <a:srgbClr val="252525"/>
                </a:solidFill>
                <a:latin typeface="DejaVu Sans"/>
                <a:ea typeface="DejaVu Sans"/>
                <a:cs typeface="DejaVu Sans"/>
              </a:rPr>
              <a:t>Ask one customer for a referral</a:t>
            </a:r>
          </a:p>
        </p:txBody>
      </p:sp>
      <p:sp>
        <p:nvSpPr>
          <p:cNvPr id="10" name="">
            <a:extLst xmlns:a="http://schemas.openxmlformats.org/drawingml/2006/main">
              <a:ext uri="{FF2B5EF4-FFF2-40B4-BE49-F238E27FC236}">
                <a16:creationId xmlns:a16="http://schemas.microsoft.com/office/drawing/2014/main" id="{D248A94A-D242-41F4-88DE-23B6B828C843}"/>
              </a:ext>
            </a:extLst>
          </p:cNvPr>
          <p:cNvSpPr>
            <a:spLocks xmlns:a="http://schemas.openxmlformats.org/drawingml/2006/main" noGrp="1"/>
          </p:cNvSpPr>
          <p:nvPr/>
        </p:nvSpPr>
        <p:spPr>
          <a:xfrm xmlns:a="http://schemas.openxmlformats.org/drawingml/2006/main">
            <a:off x="6667500" y="4238625"/>
            <a:ext cx="9525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250" b="0">
                <a:solidFill>
                  <a:srgbClr val="5E6266"/>
                </a:solidFill>
                <a:latin typeface="DejaVu Sans"/>
                <a:ea typeface="DejaVu Sans"/>
                <a:cs typeface="DejaVu Sans"/>
              </a:defRPr>
            </a:pPr>
            <a:r>
              <a:rPr sz="2250" b="0">
                <a:solidFill>
                  <a:srgbClr val="5E6266"/>
                </a:solidFill>
                <a:latin typeface="DejaVu Sans"/>
                <a:ea typeface="DejaVu Sans"/>
                <a:cs typeface="DejaVu Sans"/>
              </a:rPr>
              <a:t>Explain who you want to meet</a:t>
            </a:r>
          </a:p>
        </p:txBody>
      </p:sp>
      <p:sp>
        <p:nvSpPr>
          <p:cNvPr id="11" name="">
            <a:extLst xmlns:a="http://schemas.openxmlformats.org/drawingml/2006/main">
              <a:ext uri="{FF2B5EF4-FFF2-40B4-BE49-F238E27FC236}">
                <a16:creationId xmlns:a16="http://schemas.microsoft.com/office/drawing/2014/main" id="{14E4266E-5A11-447E-A1BF-E072AF78F50F}"/>
              </a:ext>
            </a:extLst>
          </p:cNvPr>
          <p:cNvSpPr>
            <a:spLocks xmlns:a="http://schemas.openxmlformats.org/drawingml/2006/main" noGrp="1"/>
          </p:cNvSpPr>
          <p:nvPr/>
        </p:nvSpPr>
        <p:spPr>
          <a:xfrm xmlns:a="http://schemas.openxmlformats.org/drawingml/2006/main">
            <a:off x="6667500" y="5143500"/>
            <a:ext cx="9525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250" b="0">
                <a:solidFill>
                  <a:srgbClr val="5E6266"/>
                </a:solidFill>
                <a:latin typeface="DejaVu Sans"/>
                <a:ea typeface="DejaVu Sans"/>
                <a:cs typeface="DejaVu Sans"/>
              </a:defRPr>
            </a:pPr>
            <a:r>
              <a:rPr sz="2250" b="0">
                <a:solidFill>
                  <a:srgbClr val="5E6266"/>
                </a:solidFill>
                <a:latin typeface="DejaVu Sans"/>
                <a:ea typeface="DejaVu Sans"/>
                <a:cs typeface="DejaVu Sans"/>
              </a:rPr>
              <a:t>Describe the problem you solve</a:t>
            </a:r>
          </a:p>
        </p:txBody>
      </p:sp>
      <p:sp>
        <p:nvSpPr>
          <p:cNvPr id="12" name="">
            <a:extLst xmlns:a="http://schemas.openxmlformats.org/drawingml/2006/main">
              <a:ext uri="{FF2B5EF4-FFF2-40B4-BE49-F238E27FC236}">
                <a16:creationId xmlns:a16="http://schemas.microsoft.com/office/drawing/2014/main" id="{E3CAC3AE-C12D-4932-95D4-4C7B7624BD1D}"/>
              </a:ext>
            </a:extLst>
          </p:cNvPr>
          <p:cNvSpPr>
            <a:spLocks xmlns:a="http://schemas.openxmlformats.org/drawingml/2006/main" noGrp="1"/>
          </p:cNvSpPr>
          <p:nvPr/>
        </p:nvSpPr>
        <p:spPr>
          <a:xfrm xmlns:a="http://schemas.openxmlformats.org/drawingml/2006/main">
            <a:off x="6667500" y="6048375"/>
            <a:ext cx="9525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250" b="0">
                <a:solidFill>
                  <a:srgbClr val="5E6266"/>
                </a:solidFill>
                <a:latin typeface="DejaVu Sans"/>
                <a:ea typeface="DejaVu Sans"/>
                <a:cs typeface="DejaVu Sans"/>
              </a:defRPr>
            </a:pPr>
            <a:r>
              <a:rPr sz="2250" b="0">
                <a:solidFill>
                  <a:srgbClr val="5E6266"/>
                </a:solidFill>
                <a:latin typeface="DejaVu Sans"/>
                <a:ea typeface="DejaVu Sans"/>
                <a:cs typeface="DejaVu Sans"/>
              </a:rPr>
              <a:t>Make the introduction easy</a:t>
            </a:r>
          </a:p>
        </p:txBody>
      </p:sp>
      <p:sp>
        <p:nvSpPr>
          <p:cNvPr id="13" name="">
            <a:extLst xmlns:a="http://schemas.openxmlformats.org/drawingml/2006/main">
              <a:ext uri="{FF2B5EF4-FFF2-40B4-BE49-F238E27FC236}">
                <a16:creationId xmlns:a16="http://schemas.microsoft.com/office/drawing/2014/main" id="{8318A132-A396-40E9-B15C-66A2E74CC50C}"/>
              </a:ext>
            </a:extLst>
          </p:cNvPr>
          <p:cNvSpPr>
            <a:spLocks xmlns:a="http://schemas.openxmlformats.org/drawingml/2006/main" noGrp="1"/>
          </p:cNvSpPr>
          <p:nvPr/>
        </p:nvSpPr>
        <p:spPr>
          <a:xfrm xmlns:a="http://schemas.openxmlformats.org/drawingml/2006/main">
            <a:off x="6667500" y="7143750"/>
            <a:ext cx="8858250" cy="28575"/>
          </a:xfrm>
          <a:prstGeom xmlns:a="http://schemas.openxmlformats.org/drawingml/2006/main" prst="rect">
            <a:avLst/>
          </a:prstGeom>
          <a:solidFill xmlns:a="http://schemas.openxmlformats.org/drawingml/2006/main">
            <a:srgbClr val="D4A72C"/>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4AF1987-87D2-4ECC-B79B-0C101A9CBA0B}"/>
              </a:ext>
            </a:extLst>
          </p:cNvPr>
          <p:cNvSpPr>
            <a:spLocks xmlns:a="http://schemas.openxmlformats.org/drawingml/2006/main" noGrp="1"/>
          </p:cNvSpPr>
          <p:nvPr/>
        </p:nvSpPr>
        <p:spPr>
          <a:xfrm xmlns:a="http://schemas.openxmlformats.org/drawingml/2006/main">
            <a:off x="6667500" y="7524750"/>
            <a:ext cx="9525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325" b="1">
                <a:solidFill>
                  <a:srgbClr val="CF2030"/>
                </a:solidFill>
                <a:latin typeface="DejaVu Sans"/>
                <a:ea typeface="DejaVu Sans"/>
                <a:cs typeface="DejaVu Sans"/>
              </a:defRPr>
            </a:pPr>
            <a:r>
              <a:rPr sz="2325" b="1">
                <a:solidFill>
                  <a:srgbClr val="CF2030"/>
                </a:solidFill>
                <a:latin typeface="DejaVu Sans"/>
                <a:ea typeface="DejaVu Sans"/>
                <a:cs typeface="DejaVu Sans"/>
              </a:rPr>
              <a:t>Don’t think small. Givers Gain is a bigger game than most of us realise.</a:t>
            </a:r>
          </a:p>
        </p:txBody>
      </p:sp>
    </p:spTree>
    <p:extLst>
      <p:ext uri="{BB962C8B-B14F-4D97-AF65-F5344CB8AC3E}">
        <p14:creationId xmlns:p14="http://schemas.microsoft.com/office/powerpoint/2010/main" val="20567985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2026-09-14T04:28:00.8190000Z</dcterms:created>
  <dcterms:modified xsi:type="dcterms:W3CDTF">2026-09-14T04:28:00.8190000Z</dcterms:modified>
</coreProperties>
</file>