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embeddedFontLst>
    <p:embeddedFont>
      <p:font typeface="Helvetica Neue" panose="02000503000000020004" pitchFamily="2" charset="0"/>
      <p:regular r:id="rId27"/>
      <p:bold r:id="rId28"/>
      <p:italic r:id="rId29"/>
      <p:boldItalic r:id="rId30"/>
    </p:embeddedFont>
    <p:embeddedFont>
      <p:font typeface="Nunito Sans" pitchFamily="2" charset="77"/>
      <p:regular r:id="rId31"/>
      <p:bold r:id="rId32"/>
      <p:italic r:id="rId33"/>
      <p:boldItalic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3" roundtripDataSignature="AMtx7mjhHB6WhGcNzNqs2jIGajORMPH1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607CC0-763F-41FA-84C3-50F6F7AC40FB}">
  <a:tblStyle styleId="{3D607CC0-763F-41FA-84C3-50F6F7AC40F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17" name="Google Shape;41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International Mining's August 2017:</a:t>
            </a:r>
            <a:r>
              <a:rPr lang="en-US" sz="12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Blasting represents less than 4% of total mine cost, but it can positively impact 60% of the cost, through improved fragmentation, vibration, increased throw etc.(By Orica)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C0C0C"/>
              </a:buClr>
              <a:buSzPts val="1200"/>
              <a:buFont typeface="Calibri"/>
              <a:buNone/>
            </a:pPr>
            <a:r>
              <a:rPr lang="en-US" sz="12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https://view.joomag.com/im-2017-august-17/0791217001501582550?utm_source=IM+August17+Password+PDF+Circ+list&amp;utm_campaign=IM+August+17+Password+PDF+circ&amp;utm_medium=email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C0C0C"/>
              </a:buClr>
              <a:buSzPts val="1200"/>
              <a:buFont typeface="Calibri"/>
              <a:buNone/>
            </a:pPr>
            <a:r>
              <a:rPr lang="en-US" sz="12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Password: </a:t>
            </a:r>
            <a:r>
              <a:rPr lang="en-US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EJsp21wH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read pages about explosives and blasting 50-55</a:t>
            </a:r>
            <a:endParaRPr sz="1200" b="1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C0C0C"/>
              </a:buClr>
              <a:buSzPts val="1200"/>
              <a:buFont typeface="Calibri"/>
              <a:buNone/>
            </a:pPr>
            <a:r>
              <a:rPr lang="en-US" sz="12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Blasting/Explosive industry is XXX with the major players of Orica &amp; Incitec Pivot HQ in Melbourne.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C0C0C"/>
              </a:buClr>
              <a:buSzPts val="1200"/>
              <a:buFont typeface="Calibri"/>
              <a:buNone/>
            </a:pPr>
            <a:r>
              <a:rPr lang="en-US" sz="12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Blasting is mainly in Construction industry especially the cement industry and mineral mining industry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">
  <p:cSld name="Full imag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5"/>
          <p:cNvSpPr txBox="1">
            <a:spLocks noGrp="1"/>
          </p:cNvSpPr>
          <p:nvPr>
            <p:ph type="body" idx="1"/>
          </p:nvPr>
        </p:nvSpPr>
        <p:spPr>
          <a:xfrm>
            <a:off x="609600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body" idx="2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body" idx="3"/>
          </p:nvPr>
        </p:nvSpPr>
        <p:spPr>
          <a:xfrm>
            <a:off x="6193370" y="1535114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36"/>
          <p:cNvSpPr txBox="1">
            <a:spLocks noGrp="1"/>
          </p:cNvSpPr>
          <p:nvPr>
            <p:ph type="body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6" name="Google Shape;66;p3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8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8"/>
          <p:cNvSpPr txBox="1">
            <a:spLocks noGrp="1"/>
          </p:cNvSpPr>
          <p:nvPr>
            <p:ph type="body"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body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9"/>
          <p:cNvSpPr txBox="1"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9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39"/>
          <p:cNvSpPr txBox="1">
            <a:spLocks noGrp="1"/>
          </p:cNvSpPr>
          <p:nvPr>
            <p:ph type="body" idx="1"/>
          </p:nvPr>
        </p:nvSpPr>
        <p:spPr>
          <a:xfrm>
            <a:off x="2389717" y="5367339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3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0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4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1"/>
          <p:cNvSpPr txBox="1">
            <a:spLocks noGrp="1"/>
          </p:cNvSpPr>
          <p:nvPr>
            <p:ph type="title"/>
          </p:nvPr>
        </p:nvSpPr>
        <p:spPr>
          <a:xfrm rot="5400000">
            <a:off x="7285037" y="1828803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1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8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4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9"/>
          <p:cNvSpPr txBox="1"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2">
  <p:cSld name="Content 12">
    <p:bg>
      <p:bgPr>
        <a:solidFill>
          <a:schemeClr val="accen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 txBox="1">
            <a:spLocks noGrp="1"/>
          </p:cNvSpPr>
          <p:nvPr>
            <p:ph type="title"/>
          </p:nvPr>
        </p:nvSpPr>
        <p:spPr>
          <a:xfrm>
            <a:off x="893630" y="5334486"/>
            <a:ext cx="9336223" cy="443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1"/>
          </p:nvPr>
        </p:nvSpPr>
        <p:spPr>
          <a:xfrm>
            <a:off x="893630" y="5924553"/>
            <a:ext cx="9336223" cy="74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25"/>
              </a:spcBef>
              <a:spcAft>
                <a:spcPts val="0"/>
              </a:spcAft>
              <a:buClr>
                <a:srgbClr val="FFFFFF"/>
              </a:buClr>
              <a:buSzPts val="1125"/>
              <a:buNone/>
              <a:defRPr sz="1125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5">
  <p:cSld name="Content 5">
    <p:bg>
      <p:bgPr>
        <a:solidFill>
          <a:srgbClr val="1C4D89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31"/>
          <p:cNvCxnSpPr/>
          <p:nvPr/>
        </p:nvCxnSpPr>
        <p:spPr>
          <a:xfrm>
            <a:off x="929936" y="1473693"/>
            <a:ext cx="10332128" cy="0"/>
          </a:xfrm>
          <a:prstGeom prst="straightConnector1">
            <a:avLst/>
          </a:prstGeom>
          <a:noFill/>
          <a:ln w="9525" cap="flat" cmpd="sng">
            <a:solidFill>
              <a:srgbClr val="FFFFFF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31"/>
          <p:cNvSpPr txBox="1">
            <a:spLocks noGrp="1"/>
          </p:cNvSpPr>
          <p:nvPr>
            <p:ph type="dt" idx="10"/>
          </p:nvPr>
        </p:nvSpPr>
        <p:spPr>
          <a:xfrm>
            <a:off x="858421" y="6452281"/>
            <a:ext cx="1130180" cy="321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ftr" idx="11"/>
          </p:nvPr>
        </p:nvSpPr>
        <p:spPr>
          <a:xfrm>
            <a:off x="3686187" y="6452281"/>
            <a:ext cx="4822804" cy="321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title"/>
          </p:nvPr>
        </p:nvSpPr>
        <p:spPr>
          <a:xfrm>
            <a:off x="870933" y="670915"/>
            <a:ext cx="7758711" cy="443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body" idx="1"/>
          </p:nvPr>
        </p:nvSpPr>
        <p:spPr>
          <a:xfrm>
            <a:off x="875312" y="1808018"/>
            <a:ext cx="10386752" cy="127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7">
  <p:cSld name="Content 7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2"/>
          <p:cNvSpPr txBox="1">
            <a:spLocks noGrp="1"/>
          </p:cNvSpPr>
          <p:nvPr>
            <p:ph type="title"/>
          </p:nvPr>
        </p:nvSpPr>
        <p:spPr>
          <a:xfrm>
            <a:off x="870931" y="670914"/>
            <a:ext cx="7758711" cy="443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rgbClr val="1A9FE3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6">
  <p:cSld name="Content 6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3"/>
          <p:cNvSpPr txBox="1">
            <a:spLocks noGrp="1"/>
          </p:cNvSpPr>
          <p:nvPr>
            <p:ph type="title"/>
          </p:nvPr>
        </p:nvSpPr>
        <p:spPr>
          <a:xfrm>
            <a:off x="870931" y="670914"/>
            <a:ext cx="7758711" cy="443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4"/>
          <p:cNvSpPr txBox="1"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106" name="Google Shape;106;p1"/>
          <p:cNvSpPr txBox="1"/>
          <p:nvPr/>
        </p:nvSpPr>
        <p:spPr>
          <a:xfrm>
            <a:off x="5135327" y="706618"/>
            <a:ext cx="5694543" cy="445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5C24C"/>
                </a:solidFill>
                <a:latin typeface="Calibri"/>
                <a:ea typeface="Calibri"/>
                <a:cs typeface="Calibri"/>
                <a:sym typeface="Calibri"/>
              </a:rPr>
              <a:t>MineExcellence Drilling  Platform</a:t>
            </a:r>
            <a:endParaRPr/>
          </a:p>
        </p:txBody>
      </p:sp>
      <p:pic>
        <p:nvPicPr>
          <p:cNvPr id="107" name="Google Shape;107;p1" descr="Artboard 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32721" y="474095"/>
            <a:ext cx="1790177" cy="135631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"/>
          <p:cNvSpPr txBox="1"/>
          <p:nvPr/>
        </p:nvSpPr>
        <p:spPr>
          <a:xfrm>
            <a:off x="5161679" y="1180712"/>
            <a:ext cx="5507199" cy="319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Get more from your drilling data…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"/>
          <p:cNvSpPr txBox="1"/>
          <p:nvPr/>
        </p:nvSpPr>
        <p:spPr>
          <a:xfrm>
            <a:off x="263352" y="195894"/>
            <a:ext cx="7992888" cy="60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Mobile App  </a:t>
            </a:r>
            <a:endParaRPr/>
          </a:p>
        </p:txBody>
      </p:sp>
      <p:pic>
        <p:nvPicPr>
          <p:cNvPr id="189" name="Google Shape;18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1452" y="841276"/>
            <a:ext cx="3170413" cy="5875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2081" y="841276"/>
            <a:ext cx="3170413" cy="5875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6375" y="883408"/>
            <a:ext cx="3170413" cy="5875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7571" y="1461048"/>
            <a:ext cx="2449819" cy="4555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36556" y="1444526"/>
            <a:ext cx="2383583" cy="4530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67264" y="1510865"/>
            <a:ext cx="2403710" cy="4536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"/>
          <p:cNvSpPr txBox="1"/>
          <p:nvPr/>
        </p:nvSpPr>
        <p:spPr>
          <a:xfrm>
            <a:off x="1622017" y="82436"/>
            <a:ext cx="8327151" cy="60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Features in Basic vs. Enterprise DRIMS</a:t>
            </a:r>
            <a:endParaRPr/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11" descr="Artboard 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40417" y="139438"/>
            <a:ext cx="720985" cy="54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"/>
          <p:cNvSpPr txBox="1"/>
          <p:nvPr/>
        </p:nvSpPr>
        <p:spPr>
          <a:xfrm>
            <a:off x="191344" y="254700"/>
            <a:ext cx="7992888" cy="60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Ability to See Drill Zones in the field Directly </a:t>
            </a:r>
            <a:endParaRPr/>
          </a:p>
        </p:txBody>
      </p:sp>
      <p:pic>
        <p:nvPicPr>
          <p:cNvPr id="209" name="Google Shape;209;p12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4113" y="1247775"/>
            <a:ext cx="7343775" cy="436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2"/>
          <p:cNvSpPr txBox="1"/>
          <p:nvPr/>
        </p:nvSpPr>
        <p:spPr>
          <a:xfrm>
            <a:off x="479376" y="5786625"/>
            <a:ext cx="1058517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 time collaboration with drill zones on maps, the progress on current drilling &amp; which rigs and other vehicles are allotted to that zone and for how long they have been there.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/>
          <p:nvPr/>
        </p:nvSpPr>
        <p:spPr>
          <a:xfrm>
            <a:off x="263352" y="82437"/>
            <a:ext cx="7992888" cy="60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Reports </a:t>
            </a:r>
            <a:endParaRPr/>
          </a:p>
        </p:txBody>
      </p:sp>
      <p:pic>
        <p:nvPicPr>
          <p:cNvPr id="217" name="Google Shape;21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2706" y="900189"/>
            <a:ext cx="4061489" cy="30249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18" name="Google Shape;21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67972" y="3993716"/>
            <a:ext cx="4619765" cy="251268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"/>
          <p:cNvSpPr txBox="1"/>
          <p:nvPr/>
        </p:nvSpPr>
        <p:spPr>
          <a:xfrm>
            <a:off x="112924" y="193011"/>
            <a:ext cx="7992888" cy="60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Analytics </a:t>
            </a:r>
            <a:endParaRPr/>
          </a:p>
        </p:txBody>
      </p:sp>
      <p:pic>
        <p:nvPicPr>
          <p:cNvPr id="225" name="Google Shape;2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3782" y="908720"/>
            <a:ext cx="4804186" cy="2870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9374" y="908719"/>
            <a:ext cx="4453107" cy="2870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72818" y="3605781"/>
            <a:ext cx="4616480" cy="2870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28043" y="3605781"/>
            <a:ext cx="4453107" cy="2870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5"/>
          <p:cNvSpPr txBox="1">
            <a:spLocks noGrp="1"/>
          </p:cNvSpPr>
          <p:nvPr>
            <p:ph type="title"/>
          </p:nvPr>
        </p:nvSpPr>
        <p:spPr>
          <a:xfrm>
            <a:off x="-1528760" y="-19260"/>
            <a:ext cx="8229600" cy="857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Benefits To A Mining Company</a:t>
            </a:r>
            <a:endParaRPr sz="3200" b="1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4" name="Google Shape;234;p15"/>
          <p:cNvGrpSpPr/>
          <p:nvPr/>
        </p:nvGrpSpPr>
        <p:grpSpPr>
          <a:xfrm>
            <a:off x="2353511" y="2095532"/>
            <a:ext cx="3138011" cy="3138011"/>
            <a:chOff x="1104424" y="1757680"/>
            <a:chExt cx="4184014" cy="4184014"/>
          </a:xfrm>
        </p:grpSpPr>
        <p:grpSp>
          <p:nvGrpSpPr>
            <p:cNvPr id="235" name="Google Shape;235;p15"/>
            <p:cNvGrpSpPr/>
            <p:nvPr/>
          </p:nvGrpSpPr>
          <p:grpSpPr>
            <a:xfrm>
              <a:off x="1414463" y="2066925"/>
              <a:ext cx="3563937" cy="3565525"/>
              <a:chOff x="1414463" y="2066925"/>
              <a:chExt cx="3563937" cy="3565525"/>
            </a:xfrm>
          </p:grpSpPr>
          <p:sp>
            <p:nvSpPr>
              <p:cNvPr id="236" name="Google Shape;236;p15"/>
              <p:cNvSpPr/>
              <p:nvPr/>
            </p:nvSpPr>
            <p:spPr>
              <a:xfrm>
                <a:off x="1414463" y="2066925"/>
                <a:ext cx="3563937" cy="3565525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27000" dist="292100" dir="2700000" algn="tl" rotWithShape="0">
                  <a:srgbClr val="000000">
                    <a:alpha val="12941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15"/>
              <p:cNvSpPr/>
              <p:nvPr/>
            </p:nvSpPr>
            <p:spPr>
              <a:xfrm>
                <a:off x="3375025" y="2890838"/>
                <a:ext cx="1300162" cy="2314575"/>
              </a:xfrm>
              <a:custGeom>
                <a:avLst/>
                <a:gdLst/>
                <a:ahLst/>
                <a:cxnLst/>
                <a:rect l="l" t="t" r="r" b="b"/>
                <a:pathLst>
                  <a:path w="232" h="413" extrusionOk="0">
                    <a:moveTo>
                      <a:pt x="0" y="171"/>
                    </a:moveTo>
                    <a:cubicBezTo>
                      <a:pt x="44" y="245"/>
                      <a:pt x="69" y="328"/>
                      <a:pt x="73" y="413"/>
                    </a:cubicBezTo>
                    <a:cubicBezTo>
                      <a:pt x="166" y="373"/>
                      <a:pt x="232" y="280"/>
                      <a:pt x="232" y="171"/>
                    </a:cubicBezTo>
                    <a:cubicBezTo>
                      <a:pt x="232" y="106"/>
                      <a:pt x="208" y="46"/>
                      <a:pt x="168" y="0"/>
                    </a:cubicBezTo>
                    <a:cubicBezTo>
                      <a:pt x="99" y="41"/>
                      <a:pt x="41" y="99"/>
                      <a:pt x="0" y="171"/>
                    </a:cubicBezTo>
                    <a:close/>
                  </a:path>
                </a:pathLst>
              </a:custGeom>
              <a:solidFill>
                <a:srgbClr val="C4BD9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15"/>
              <p:cNvSpPr/>
              <p:nvPr/>
            </p:nvSpPr>
            <p:spPr>
              <a:xfrm>
                <a:off x="1795463" y="2368550"/>
                <a:ext cx="2286000" cy="1335088"/>
              </a:xfrm>
              <a:custGeom>
                <a:avLst/>
                <a:gdLst/>
                <a:ahLst/>
                <a:cxnLst/>
                <a:rect l="l" t="t" r="r" b="b"/>
                <a:pathLst>
                  <a:path w="408" h="238" extrusionOk="0">
                    <a:moveTo>
                      <a:pt x="233" y="237"/>
                    </a:moveTo>
                    <a:cubicBezTo>
                      <a:pt x="276" y="161"/>
                      <a:pt x="336" y="99"/>
                      <a:pt x="408" y="53"/>
                    </a:cubicBezTo>
                    <a:cubicBezTo>
                      <a:pt x="364" y="20"/>
                      <a:pt x="309" y="0"/>
                      <a:pt x="250" y="0"/>
                    </a:cubicBezTo>
                    <a:cubicBezTo>
                      <a:pt x="134" y="0"/>
                      <a:pt x="35" y="75"/>
                      <a:pt x="0" y="180"/>
                    </a:cubicBezTo>
                    <a:cubicBezTo>
                      <a:pt x="71" y="218"/>
                      <a:pt x="151" y="238"/>
                      <a:pt x="233" y="237"/>
                    </a:cubicBez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15"/>
              <p:cNvSpPr/>
              <p:nvPr/>
            </p:nvSpPr>
            <p:spPr>
              <a:xfrm>
                <a:off x="1717675" y="3692525"/>
                <a:ext cx="1758950" cy="1636713"/>
              </a:xfrm>
              <a:custGeom>
                <a:avLst/>
                <a:gdLst/>
                <a:ahLst/>
                <a:cxnLst/>
                <a:rect l="l" t="t" r="r" b="b"/>
                <a:pathLst>
                  <a:path w="314" h="292" extrusionOk="0">
                    <a:moveTo>
                      <a:pt x="239" y="57"/>
                    </a:moveTo>
                    <a:cubicBezTo>
                      <a:pt x="155" y="57"/>
                      <a:pt x="74" y="37"/>
                      <a:pt x="1" y="0"/>
                    </a:cubicBezTo>
                    <a:cubicBezTo>
                      <a:pt x="0" y="10"/>
                      <a:pt x="0" y="19"/>
                      <a:pt x="0" y="28"/>
                    </a:cubicBezTo>
                    <a:cubicBezTo>
                      <a:pt x="0" y="174"/>
                      <a:pt x="118" y="292"/>
                      <a:pt x="264" y="292"/>
                    </a:cubicBezTo>
                    <a:cubicBezTo>
                      <a:pt x="281" y="292"/>
                      <a:pt x="297" y="291"/>
                      <a:pt x="314" y="287"/>
                    </a:cubicBezTo>
                    <a:cubicBezTo>
                      <a:pt x="312" y="207"/>
                      <a:pt x="290" y="128"/>
                      <a:pt x="248" y="57"/>
                    </a:cubicBezTo>
                    <a:cubicBezTo>
                      <a:pt x="245" y="57"/>
                      <a:pt x="242" y="57"/>
                      <a:pt x="239" y="57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0" name="Google Shape;240;p15"/>
            <p:cNvSpPr/>
            <p:nvPr/>
          </p:nvSpPr>
          <p:spPr>
            <a:xfrm>
              <a:off x="1104424" y="1757680"/>
              <a:ext cx="4184014" cy="4184014"/>
            </a:xfrm>
            <a:prstGeom prst="ellipse">
              <a:avLst/>
            </a:prstGeom>
            <a:noFill/>
            <a:ln w="1905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1" name="Google Shape;241;p15"/>
          <p:cNvSpPr/>
          <p:nvPr/>
        </p:nvSpPr>
        <p:spPr>
          <a:xfrm>
            <a:off x="6933011" y="1550127"/>
            <a:ext cx="3138010" cy="946529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215900" dist="177800" dir="2700000" algn="tl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5"/>
          <p:cNvSpPr/>
          <p:nvPr/>
        </p:nvSpPr>
        <p:spPr>
          <a:xfrm>
            <a:off x="6933012" y="2590613"/>
            <a:ext cx="3138009" cy="946529"/>
          </a:xfrm>
          <a:prstGeom prst="rect">
            <a:avLst/>
          </a:prstGeom>
          <a:solidFill>
            <a:srgbClr val="C4BD97"/>
          </a:solidFill>
          <a:ln>
            <a:noFill/>
          </a:ln>
          <a:effectLst>
            <a:outerShdw blurRad="215900" dist="177800" dir="2700000" algn="tl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5"/>
          <p:cNvSpPr/>
          <p:nvPr/>
        </p:nvSpPr>
        <p:spPr>
          <a:xfrm>
            <a:off x="6933011" y="3570145"/>
            <a:ext cx="3138008" cy="946529"/>
          </a:xfrm>
          <a:prstGeom prst="rect">
            <a:avLst/>
          </a:prstGeom>
          <a:solidFill>
            <a:srgbClr val="3F3F3F"/>
          </a:solidFill>
          <a:ln>
            <a:noFill/>
          </a:ln>
          <a:effectLst>
            <a:outerShdw blurRad="215900" dist="177800" dir="2700000" algn="tl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4" name="Google Shape;244;p15"/>
          <p:cNvCxnSpPr/>
          <p:nvPr/>
        </p:nvCxnSpPr>
        <p:spPr>
          <a:xfrm rot="10800000">
            <a:off x="4579805" y="2205420"/>
            <a:ext cx="2353206" cy="1053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round/>
            <a:headEnd type="none" w="sm" len="sm"/>
            <a:tailEnd type="oval" w="lg" len="lg"/>
          </a:ln>
        </p:spPr>
      </p:cxnSp>
      <p:cxnSp>
        <p:nvCxnSpPr>
          <p:cNvPr id="245" name="Google Shape;245;p15"/>
          <p:cNvCxnSpPr/>
          <p:nvPr/>
        </p:nvCxnSpPr>
        <p:spPr>
          <a:xfrm rot="10800000">
            <a:off x="5425353" y="3973585"/>
            <a:ext cx="1507658" cy="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round/>
            <a:headEnd type="none" w="sm" len="sm"/>
            <a:tailEnd type="oval" w="lg" len="lg"/>
          </a:ln>
        </p:spPr>
      </p:cxnSp>
      <p:cxnSp>
        <p:nvCxnSpPr>
          <p:cNvPr id="246" name="Google Shape;246;p15"/>
          <p:cNvCxnSpPr/>
          <p:nvPr/>
        </p:nvCxnSpPr>
        <p:spPr>
          <a:xfrm rot="10800000">
            <a:off x="5392344" y="2945399"/>
            <a:ext cx="1540669" cy="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round/>
            <a:headEnd type="none" w="sm" len="sm"/>
            <a:tailEnd type="oval" w="lg" len="lg"/>
          </a:ln>
        </p:spPr>
      </p:cxnSp>
      <p:sp>
        <p:nvSpPr>
          <p:cNvPr id="247" name="Google Shape;247;p15"/>
          <p:cNvSpPr/>
          <p:nvPr/>
        </p:nvSpPr>
        <p:spPr>
          <a:xfrm>
            <a:off x="7485287" y="1777198"/>
            <a:ext cx="2592312" cy="581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Char char="•"/>
            </a:pPr>
            <a:r>
              <a:rPr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Greater visibility to meterage drilled etc.</a:t>
            </a:r>
            <a:endParaRPr/>
          </a:p>
          <a:p>
            <a:pPr marL="171450" marR="0" lvl="0" indent="-1047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</a:pP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Char char="•"/>
            </a:pPr>
            <a:r>
              <a:rPr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Visibility of shift utilisation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5"/>
          <p:cNvSpPr txBox="1"/>
          <p:nvPr/>
        </p:nvSpPr>
        <p:spPr>
          <a:xfrm>
            <a:off x="3363407" y="2971299"/>
            <a:ext cx="1026114" cy="23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Visibility</a:t>
            </a:r>
            <a:endParaRPr/>
          </a:p>
        </p:txBody>
      </p:sp>
      <p:sp>
        <p:nvSpPr>
          <p:cNvPr id="249" name="Google Shape;249;p15"/>
          <p:cNvSpPr txBox="1"/>
          <p:nvPr/>
        </p:nvSpPr>
        <p:spPr>
          <a:xfrm>
            <a:off x="4146879" y="3575609"/>
            <a:ext cx="1064701" cy="23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Productivity</a:t>
            </a:r>
            <a:endParaRPr/>
          </a:p>
        </p:txBody>
      </p:sp>
      <p:sp>
        <p:nvSpPr>
          <p:cNvPr id="250" name="Google Shape;250;p15"/>
          <p:cNvSpPr txBox="1"/>
          <p:nvPr/>
        </p:nvSpPr>
        <p:spPr>
          <a:xfrm>
            <a:off x="2968053" y="4083158"/>
            <a:ext cx="1113569" cy="23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Transparency</a:t>
            </a:r>
            <a:endParaRPr/>
          </a:p>
        </p:txBody>
      </p:sp>
      <p:grpSp>
        <p:nvGrpSpPr>
          <p:cNvPr id="251" name="Google Shape;251;p15"/>
          <p:cNvGrpSpPr/>
          <p:nvPr/>
        </p:nvGrpSpPr>
        <p:grpSpPr>
          <a:xfrm>
            <a:off x="7066362" y="2892088"/>
            <a:ext cx="379646" cy="343577"/>
            <a:chOff x="5110163" y="7618413"/>
            <a:chExt cx="2289175" cy="2071688"/>
          </a:xfrm>
        </p:grpSpPr>
        <p:sp>
          <p:nvSpPr>
            <p:cNvPr id="252" name="Google Shape;252;p15"/>
            <p:cNvSpPr/>
            <p:nvPr/>
          </p:nvSpPr>
          <p:spPr>
            <a:xfrm>
              <a:off x="5110163" y="7618413"/>
              <a:ext cx="2289175" cy="2071688"/>
            </a:xfrm>
            <a:custGeom>
              <a:avLst/>
              <a:gdLst/>
              <a:ahLst/>
              <a:cxnLst/>
              <a:rect l="l" t="t" r="r" b="b"/>
              <a:pathLst>
                <a:path w="2381" h="2153" extrusionOk="0">
                  <a:moveTo>
                    <a:pt x="2129" y="0"/>
                  </a:moveTo>
                  <a:cubicBezTo>
                    <a:pt x="252" y="0"/>
                    <a:pt x="252" y="0"/>
                    <a:pt x="252" y="0"/>
                  </a:cubicBezTo>
                  <a:cubicBezTo>
                    <a:pt x="113" y="0"/>
                    <a:pt x="0" y="113"/>
                    <a:pt x="0" y="252"/>
                  </a:cubicBezTo>
                  <a:cubicBezTo>
                    <a:pt x="0" y="1283"/>
                    <a:pt x="0" y="1283"/>
                    <a:pt x="0" y="1283"/>
                  </a:cubicBezTo>
                  <a:cubicBezTo>
                    <a:pt x="0" y="1443"/>
                    <a:pt x="0" y="1443"/>
                    <a:pt x="0" y="1443"/>
                  </a:cubicBezTo>
                  <a:cubicBezTo>
                    <a:pt x="0" y="1582"/>
                    <a:pt x="113" y="1695"/>
                    <a:pt x="252" y="1695"/>
                  </a:cubicBezTo>
                  <a:cubicBezTo>
                    <a:pt x="860" y="1695"/>
                    <a:pt x="860" y="1695"/>
                    <a:pt x="860" y="1695"/>
                  </a:cubicBezTo>
                  <a:cubicBezTo>
                    <a:pt x="787" y="2061"/>
                    <a:pt x="787" y="2061"/>
                    <a:pt x="787" y="2061"/>
                  </a:cubicBezTo>
                  <a:cubicBezTo>
                    <a:pt x="550" y="2061"/>
                    <a:pt x="550" y="2061"/>
                    <a:pt x="550" y="2061"/>
                  </a:cubicBezTo>
                  <a:cubicBezTo>
                    <a:pt x="524" y="2061"/>
                    <a:pt x="504" y="2082"/>
                    <a:pt x="504" y="2107"/>
                  </a:cubicBezTo>
                  <a:cubicBezTo>
                    <a:pt x="504" y="2132"/>
                    <a:pt x="524" y="2153"/>
                    <a:pt x="550" y="2153"/>
                  </a:cubicBezTo>
                  <a:cubicBezTo>
                    <a:pt x="1832" y="2153"/>
                    <a:pt x="1832" y="2153"/>
                    <a:pt x="1832" y="2153"/>
                  </a:cubicBezTo>
                  <a:cubicBezTo>
                    <a:pt x="1857" y="2153"/>
                    <a:pt x="1878" y="2132"/>
                    <a:pt x="1878" y="2107"/>
                  </a:cubicBezTo>
                  <a:cubicBezTo>
                    <a:pt x="1878" y="2082"/>
                    <a:pt x="1857" y="2061"/>
                    <a:pt x="1832" y="2061"/>
                  </a:cubicBezTo>
                  <a:cubicBezTo>
                    <a:pt x="1595" y="2061"/>
                    <a:pt x="1595" y="2061"/>
                    <a:pt x="1595" y="2061"/>
                  </a:cubicBezTo>
                  <a:cubicBezTo>
                    <a:pt x="1521" y="1695"/>
                    <a:pt x="1521" y="1695"/>
                    <a:pt x="1521" y="1695"/>
                  </a:cubicBezTo>
                  <a:cubicBezTo>
                    <a:pt x="2129" y="1695"/>
                    <a:pt x="2129" y="1695"/>
                    <a:pt x="2129" y="1695"/>
                  </a:cubicBezTo>
                  <a:cubicBezTo>
                    <a:pt x="2268" y="1695"/>
                    <a:pt x="2381" y="1582"/>
                    <a:pt x="2381" y="1443"/>
                  </a:cubicBezTo>
                  <a:cubicBezTo>
                    <a:pt x="2381" y="1283"/>
                    <a:pt x="2381" y="1283"/>
                    <a:pt x="2381" y="1283"/>
                  </a:cubicBezTo>
                  <a:cubicBezTo>
                    <a:pt x="2381" y="252"/>
                    <a:pt x="2381" y="252"/>
                    <a:pt x="2381" y="252"/>
                  </a:cubicBezTo>
                  <a:cubicBezTo>
                    <a:pt x="2381" y="113"/>
                    <a:pt x="2268" y="0"/>
                    <a:pt x="2129" y="0"/>
                  </a:cubicBezTo>
                  <a:close/>
                  <a:moveTo>
                    <a:pt x="880" y="2061"/>
                  </a:moveTo>
                  <a:cubicBezTo>
                    <a:pt x="954" y="1695"/>
                    <a:pt x="954" y="1695"/>
                    <a:pt x="954" y="1695"/>
                  </a:cubicBezTo>
                  <a:cubicBezTo>
                    <a:pt x="1428" y="1695"/>
                    <a:pt x="1428" y="1695"/>
                    <a:pt x="1428" y="1695"/>
                  </a:cubicBezTo>
                  <a:cubicBezTo>
                    <a:pt x="1501" y="2061"/>
                    <a:pt x="1501" y="2061"/>
                    <a:pt x="1501" y="2061"/>
                  </a:cubicBezTo>
                  <a:cubicBezTo>
                    <a:pt x="880" y="2061"/>
                    <a:pt x="880" y="2061"/>
                    <a:pt x="880" y="2061"/>
                  </a:cubicBezTo>
                  <a:close/>
                  <a:moveTo>
                    <a:pt x="2290" y="1443"/>
                  </a:moveTo>
                  <a:cubicBezTo>
                    <a:pt x="2290" y="1531"/>
                    <a:pt x="2218" y="1603"/>
                    <a:pt x="2129" y="1603"/>
                  </a:cubicBezTo>
                  <a:cubicBezTo>
                    <a:pt x="252" y="1603"/>
                    <a:pt x="252" y="1603"/>
                    <a:pt x="252" y="1603"/>
                  </a:cubicBezTo>
                  <a:cubicBezTo>
                    <a:pt x="164" y="1603"/>
                    <a:pt x="92" y="1531"/>
                    <a:pt x="92" y="1443"/>
                  </a:cubicBezTo>
                  <a:cubicBezTo>
                    <a:pt x="92" y="1328"/>
                    <a:pt x="92" y="1328"/>
                    <a:pt x="92" y="1328"/>
                  </a:cubicBezTo>
                  <a:cubicBezTo>
                    <a:pt x="2290" y="1328"/>
                    <a:pt x="2290" y="1328"/>
                    <a:pt x="2290" y="1328"/>
                  </a:cubicBezTo>
                  <a:cubicBezTo>
                    <a:pt x="2290" y="1443"/>
                    <a:pt x="2290" y="1443"/>
                    <a:pt x="2290" y="1443"/>
                  </a:cubicBezTo>
                  <a:close/>
                  <a:moveTo>
                    <a:pt x="2290" y="1237"/>
                  </a:moveTo>
                  <a:cubicBezTo>
                    <a:pt x="92" y="1237"/>
                    <a:pt x="92" y="1237"/>
                    <a:pt x="92" y="1237"/>
                  </a:cubicBezTo>
                  <a:cubicBezTo>
                    <a:pt x="92" y="1145"/>
                    <a:pt x="92" y="1145"/>
                    <a:pt x="92" y="1145"/>
                  </a:cubicBezTo>
                  <a:cubicBezTo>
                    <a:pt x="367" y="1145"/>
                    <a:pt x="367" y="1145"/>
                    <a:pt x="367" y="1145"/>
                  </a:cubicBezTo>
                  <a:cubicBezTo>
                    <a:pt x="392" y="1145"/>
                    <a:pt x="412" y="1125"/>
                    <a:pt x="412" y="1099"/>
                  </a:cubicBezTo>
                  <a:cubicBezTo>
                    <a:pt x="412" y="1074"/>
                    <a:pt x="392" y="1054"/>
                    <a:pt x="367" y="1054"/>
                  </a:cubicBezTo>
                  <a:cubicBezTo>
                    <a:pt x="92" y="1054"/>
                    <a:pt x="92" y="1054"/>
                    <a:pt x="92" y="1054"/>
                  </a:cubicBezTo>
                  <a:cubicBezTo>
                    <a:pt x="92" y="252"/>
                    <a:pt x="92" y="252"/>
                    <a:pt x="92" y="252"/>
                  </a:cubicBezTo>
                  <a:cubicBezTo>
                    <a:pt x="92" y="164"/>
                    <a:pt x="164" y="92"/>
                    <a:pt x="252" y="92"/>
                  </a:cubicBezTo>
                  <a:cubicBezTo>
                    <a:pt x="2129" y="92"/>
                    <a:pt x="2129" y="92"/>
                    <a:pt x="2129" y="92"/>
                  </a:cubicBezTo>
                  <a:cubicBezTo>
                    <a:pt x="2218" y="92"/>
                    <a:pt x="2290" y="164"/>
                    <a:pt x="2290" y="252"/>
                  </a:cubicBezTo>
                  <a:cubicBezTo>
                    <a:pt x="2290" y="1237"/>
                    <a:pt x="2290" y="1237"/>
                    <a:pt x="2290" y="12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5"/>
            <p:cNvSpPr/>
            <p:nvPr/>
          </p:nvSpPr>
          <p:spPr>
            <a:xfrm>
              <a:off x="6167438" y="8940800"/>
              <a:ext cx="174625" cy="1762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6118225" y="8120063"/>
              <a:ext cx="514350" cy="511175"/>
            </a:xfrm>
            <a:custGeom>
              <a:avLst/>
              <a:gdLst/>
              <a:ahLst/>
              <a:cxnLst/>
              <a:rect l="l" t="t" r="r" b="b"/>
              <a:pathLst>
                <a:path w="536" h="531" extrusionOk="0">
                  <a:moveTo>
                    <a:pt x="518" y="355"/>
                  </a:moveTo>
                  <a:cubicBezTo>
                    <a:pt x="421" y="258"/>
                    <a:pt x="421" y="258"/>
                    <a:pt x="421" y="258"/>
                  </a:cubicBezTo>
                  <a:cubicBezTo>
                    <a:pt x="501" y="177"/>
                    <a:pt x="501" y="177"/>
                    <a:pt x="501" y="177"/>
                  </a:cubicBezTo>
                  <a:cubicBezTo>
                    <a:pt x="513" y="166"/>
                    <a:pt x="518" y="148"/>
                    <a:pt x="513" y="132"/>
                  </a:cubicBezTo>
                  <a:cubicBezTo>
                    <a:pt x="509" y="116"/>
                    <a:pt x="496" y="104"/>
                    <a:pt x="479" y="100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43" y="0"/>
                    <a:pt x="27" y="4"/>
                    <a:pt x="16" y="15"/>
                  </a:cubicBezTo>
                  <a:cubicBezTo>
                    <a:pt x="5" y="27"/>
                    <a:pt x="0" y="43"/>
                    <a:pt x="4" y="58"/>
                  </a:cubicBezTo>
                  <a:cubicBezTo>
                    <a:pt x="101" y="479"/>
                    <a:pt x="101" y="479"/>
                    <a:pt x="101" y="479"/>
                  </a:cubicBezTo>
                  <a:cubicBezTo>
                    <a:pt x="104" y="495"/>
                    <a:pt x="117" y="508"/>
                    <a:pt x="133" y="513"/>
                  </a:cubicBezTo>
                  <a:cubicBezTo>
                    <a:pt x="149" y="517"/>
                    <a:pt x="166" y="513"/>
                    <a:pt x="178" y="501"/>
                  </a:cubicBezTo>
                  <a:cubicBezTo>
                    <a:pt x="259" y="420"/>
                    <a:pt x="259" y="420"/>
                    <a:pt x="259" y="420"/>
                  </a:cubicBezTo>
                  <a:cubicBezTo>
                    <a:pt x="356" y="517"/>
                    <a:pt x="356" y="517"/>
                    <a:pt x="356" y="517"/>
                  </a:cubicBezTo>
                  <a:cubicBezTo>
                    <a:pt x="365" y="526"/>
                    <a:pt x="376" y="531"/>
                    <a:pt x="388" y="531"/>
                  </a:cubicBezTo>
                  <a:cubicBezTo>
                    <a:pt x="400" y="531"/>
                    <a:pt x="412" y="526"/>
                    <a:pt x="421" y="517"/>
                  </a:cubicBezTo>
                  <a:cubicBezTo>
                    <a:pt x="518" y="420"/>
                    <a:pt x="518" y="420"/>
                    <a:pt x="518" y="420"/>
                  </a:cubicBezTo>
                  <a:cubicBezTo>
                    <a:pt x="536" y="402"/>
                    <a:pt x="536" y="373"/>
                    <a:pt x="518" y="355"/>
                  </a:cubicBezTo>
                  <a:close/>
                  <a:moveTo>
                    <a:pt x="388" y="420"/>
                  </a:moveTo>
                  <a:cubicBezTo>
                    <a:pt x="291" y="323"/>
                    <a:pt x="291" y="323"/>
                    <a:pt x="291" y="323"/>
                  </a:cubicBezTo>
                  <a:cubicBezTo>
                    <a:pt x="282" y="314"/>
                    <a:pt x="270" y="310"/>
                    <a:pt x="259" y="310"/>
                  </a:cubicBezTo>
                  <a:cubicBezTo>
                    <a:pt x="247" y="310"/>
                    <a:pt x="235" y="314"/>
                    <a:pt x="226" y="323"/>
                  </a:cubicBezTo>
                  <a:cubicBezTo>
                    <a:pt x="171" y="378"/>
                    <a:pt x="171" y="378"/>
                    <a:pt x="171" y="378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378" y="171"/>
                    <a:pt x="378" y="171"/>
                    <a:pt x="378" y="171"/>
                  </a:cubicBezTo>
                  <a:cubicBezTo>
                    <a:pt x="323" y="226"/>
                    <a:pt x="323" y="226"/>
                    <a:pt x="323" y="226"/>
                  </a:cubicBezTo>
                  <a:cubicBezTo>
                    <a:pt x="306" y="244"/>
                    <a:pt x="306" y="273"/>
                    <a:pt x="323" y="291"/>
                  </a:cubicBezTo>
                  <a:cubicBezTo>
                    <a:pt x="421" y="388"/>
                    <a:pt x="421" y="388"/>
                    <a:pt x="421" y="388"/>
                  </a:cubicBezTo>
                  <a:lnTo>
                    <a:pt x="388" y="4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5949950" y="7953375"/>
              <a:ext cx="141287" cy="134938"/>
            </a:xfrm>
            <a:custGeom>
              <a:avLst/>
              <a:gdLst/>
              <a:ahLst/>
              <a:cxnLst/>
              <a:rect l="l" t="t" r="r" b="b"/>
              <a:pathLst>
                <a:path w="146" h="141" extrusionOk="0">
                  <a:moveTo>
                    <a:pt x="128" y="63"/>
                  </a:moveTo>
                  <a:cubicBezTo>
                    <a:pt x="83" y="17"/>
                    <a:pt x="83" y="17"/>
                    <a:pt x="83" y="17"/>
                  </a:cubicBezTo>
                  <a:cubicBezTo>
                    <a:pt x="65" y="0"/>
                    <a:pt x="36" y="0"/>
                    <a:pt x="18" y="17"/>
                  </a:cubicBezTo>
                  <a:cubicBezTo>
                    <a:pt x="0" y="35"/>
                    <a:pt x="0" y="64"/>
                    <a:pt x="18" y="82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72" y="137"/>
                    <a:pt x="84" y="141"/>
                    <a:pt x="96" y="141"/>
                  </a:cubicBezTo>
                  <a:cubicBezTo>
                    <a:pt x="108" y="141"/>
                    <a:pt x="119" y="137"/>
                    <a:pt x="128" y="128"/>
                  </a:cubicBezTo>
                  <a:cubicBezTo>
                    <a:pt x="146" y="110"/>
                    <a:pt x="146" y="81"/>
                    <a:pt x="128" y="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5"/>
            <p:cNvSpPr/>
            <p:nvPr/>
          </p:nvSpPr>
          <p:spPr>
            <a:xfrm>
              <a:off x="5881688" y="8132763"/>
              <a:ext cx="150812" cy="88900"/>
            </a:xfrm>
            <a:custGeom>
              <a:avLst/>
              <a:gdLst/>
              <a:ahLst/>
              <a:cxnLst/>
              <a:rect l="l" t="t" r="r" b="b"/>
              <a:pathLst>
                <a:path w="157" h="92" extrusionOk="0">
                  <a:moveTo>
                    <a:pt x="11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1" y="0"/>
                    <a:pt x="0" y="21"/>
                    <a:pt x="0" y="46"/>
                  </a:cubicBezTo>
                  <a:cubicBezTo>
                    <a:pt x="0" y="71"/>
                    <a:pt x="21" y="92"/>
                    <a:pt x="46" y="92"/>
                  </a:cubicBezTo>
                  <a:cubicBezTo>
                    <a:pt x="111" y="92"/>
                    <a:pt x="111" y="92"/>
                    <a:pt x="111" y="92"/>
                  </a:cubicBezTo>
                  <a:cubicBezTo>
                    <a:pt x="136" y="92"/>
                    <a:pt x="157" y="71"/>
                    <a:pt x="157" y="46"/>
                  </a:cubicBezTo>
                  <a:cubicBezTo>
                    <a:pt x="157" y="21"/>
                    <a:pt x="136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5"/>
            <p:cNvSpPr/>
            <p:nvPr/>
          </p:nvSpPr>
          <p:spPr>
            <a:xfrm>
              <a:off x="5949950" y="8261350"/>
              <a:ext cx="141287" cy="136525"/>
            </a:xfrm>
            <a:custGeom>
              <a:avLst/>
              <a:gdLst/>
              <a:ahLst/>
              <a:cxnLst/>
              <a:rect l="l" t="t" r="r" b="b"/>
              <a:pathLst>
                <a:path w="146" h="142" extrusionOk="0">
                  <a:moveTo>
                    <a:pt x="128" y="18"/>
                  </a:moveTo>
                  <a:cubicBezTo>
                    <a:pt x="110" y="0"/>
                    <a:pt x="81" y="0"/>
                    <a:pt x="64" y="18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0" y="82"/>
                    <a:pt x="0" y="111"/>
                    <a:pt x="18" y="128"/>
                  </a:cubicBezTo>
                  <a:cubicBezTo>
                    <a:pt x="27" y="137"/>
                    <a:pt x="38" y="142"/>
                    <a:pt x="50" y="142"/>
                  </a:cubicBezTo>
                  <a:cubicBezTo>
                    <a:pt x="62" y="142"/>
                    <a:pt x="74" y="137"/>
                    <a:pt x="83" y="128"/>
                  </a:cubicBezTo>
                  <a:cubicBezTo>
                    <a:pt x="128" y="83"/>
                    <a:pt x="128" y="83"/>
                    <a:pt x="128" y="83"/>
                  </a:cubicBezTo>
                  <a:cubicBezTo>
                    <a:pt x="146" y="65"/>
                    <a:pt x="146" y="36"/>
                    <a:pt x="128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5"/>
            <p:cNvSpPr/>
            <p:nvPr/>
          </p:nvSpPr>
          <p:spPr>
            <a:xfrm>
              <a:off x="6257925" y="7953375"/>
              <a:ext cx="141287" cy="134938"/>
            </a:xfrm>
            <a:custGeom>
              <a:avLst/>
              <a:gdLst/>
              <a:ahLst/>
              <a:cxnLst/>
              <a:rect l="l" t="t" r="r" b="b"/>
              <a:pathLst>
                <a:path w="147" h="141" extrusionOk="0">
                  <a:moveTo>
                    <a:pt x="129" y="17"/>
                  </a:moveTo>
                  <a:cubicBezTo>
                    <a:pt x="111" y="0"/>
                    <a:pt x="82" y="0"/>
                    <a:pt x="64" y="17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0" y="81"/>
                    <a:pt x="0" y="110"/>
                    <a:pt x="18" y="128"/>
                  </a:cubicBezTo>
                  <a:cubicBezTo>
                    <a:pt x="27" y="137"/>
                    <a:pt x="39" y="141"/>
                    <a:pt x="51" y="141"/>
                  </a:cubicBezTo>
                  <a:cubicBezTo>
                    <a:pt x="62" y="141"/>
                    <a:pt x="74" y="137"/>
                    <a:pt x="83" y="128"/>
                  </a:cubicBezTo>
                  <a:cubicBezTo>
                    <a:pt x="129" y="82"/>
                    <a:pt x="129" y="82"/>
                    <a:pt x="129" y="82"/>
                  </a:cubicBezTo>
                  <a:cubicBezTo>
                    <a:pt x="147" y="64"/>
                    <a:pt x="147" y="35"/>
                    <a:pt x="129" y="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5"/>
            <p:cNvSpPr/>
            <p:nvPr/>
          </p:nvSpPr>
          <p:spPr>
            <a:xfrm>
              <a:off x="6130925" y="7883525"/>
              <a:ext cx="87312" cy="150813"/>
            </a:xfrm>
            <a:custGeom>
              <a:avLst/>
              <a:gdLst/>
              <a:ahLst/>
              <a:cxnLst/>
              <a:rect l="l" t="t" r="r" b="b"/>
              <a:pathLst>
                <a:path w="91" h="156" extrusionOk="0">
                  <a:moveTo>
                    <a:pt x="45" y="0"/>
                  </a:moveTo>
                  <a:cubicBezTo>
                    <a:pt x="20" y="0"/>
                    <a:pt x="0" y="21"/>
                    <a:pt x="0" y="46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36"/>
                    <a:pt x="20" y="156"/>
                    <a:pt x="45" y="156"/>
                  </a:cubicBezTo>
                  <a:cubicBezTo>
                    <a:pt x="71" y="156"/>
                    <a:pt x="91" y="136"/>
                    <a:pt x="91" y="111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21"/>
                    <a:pt x="71" y="0"/>
                    <a:pt x="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5549900" y="8631238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91" y="38"/>
                  </a:moveTo>
                  <a:cubicBezTo>
                    <a:pt x="90" y="35"/>
                    <a:pt x="89" y="32"/>
                    <a:pt x="88" y="29"/>
                  </a:cubicBezTo>
                  <a:cubicBezTo>
                    <a:pt x="87" y="26"/>
                    <a:pt x="86" y="24"/>
                    <a:pt x="84" y="21"/>
                  </a:cubicBezTo>
                  <a:cubicBezTo>
                    <a:pt x="82" y="19"/>
                    <a:pt x="80" y="16"/>
                    <a:pt x="78" y="14"/>
                  </a:cubicBezTo>
                  <a:cubicBezTo>
                    <a:pt x="76" y="12"/>
                    <a:pt x="74" y="10"/>
                    <a:pt x="71" y="8"/>
                  </a:cubicBezTo>
                  <a:cubicBezTo>
                    <a:pt x="69" y="7"/>
                    <a:pt x="66" y="5"/>
                    <a:pt x="63" y="4"/>
                  </a:cubicBezTo>
                  <a:cubicBezTo>
                    <a:pt x="61" y="3"/>
                    <a:pt x="58" y="2"/>
                    <a:pt x="55" y="2"/>
                  </a:cubicBezTo>
                  <a:cubicBezTo>
                    <a:pt x="49" y="0"/>
                    <a:pt x="43" y="0"/>
                    <a:pt x="37" y="2"/>
                  </a:cubicBezTo>
                  <a:cubicBezTo>
                    <a:pt x="34" y="2"/>
                    <a:pt x="31" y="3"/>
                    <a:pt x="28" y="4"/>
                  </a:cubicBezTo>
                  <a:cubicBezTo>
                    <a:pt x="26" y="5"/>
                    <a:pt x="23" y="7"/>
                    <a:pt x="21" y="8"/>
                  </a:cubicBezTo>
                  <a:cubicBezTo>
                    <a:pt x="18" y="10"/>
                    <a:pt x="16" y="12"/>
                    <a:pt x="14" y="14"/>
                  </a:cubicBezTo>
                  <a:cubicBezTo>
                    <a:pt x="11" y="16"/>
                    <a:pt x="10" y="19"/>
                    <a:pt x="8" y="21"/>
                  </a:cubicBezTo>
                  <a:cubicBezTo>
                    <a:pt x="6" y="24"/>
                    <a:pt x="5" y="26"/>
                    <a:pt x="4" y="29"/>
                  </a:cubicBezTo>
                  <a:cubicBezTo>
                    <a:pt x="3" y="32"/>
                    <a:pt x="2" y="35"/>
                    <a:pt x="1" y="38"/>
                  </a:cubicBezTo>
                  <a:cubicBezTo>
                    <a:pt x="0" y="40"/>
                    <a:pt x="0" y="43"/>
                    <a:pt x="0" y="46"/>
                  </a:cubicBezTo>
                  <a:cubicBezTo>
                    <a:pt x="0" y="49"/>
                    <a:pt x="0" y="52"/>
                    <a:pt x="1" y="55"/>
                  </a:cubicBezTo>
                  <a:cubicBezTo>
                    <a:pt x="2" y="58"/>
                    <a:pt x="3" y="61"/>
                    <a:pt x="4" y="64"/>
                  </a:cubicBezTo>
                  <a:cubicBezTo>
                    <a:pt x="5" y="67"/>
                    <a:pt x="6" y="69"/>
                    <a:pt x="8" y="72"/>
                  </a:cubicBezTo>
                  <a:cubicBezTo>
                    <a:pt x="10" y="74"/>
                    <a:pt x="11" y="77"/>
                    <a:pt x="14" y="79"/>
                  </a:cubicBezTo>
                  <a:cubicBezTo>
                    <a:pt x="16" y="81"/>
                    <a:pt x="18" y="83"/>
                    <a:pt x="21" y="85"/>
                  </a:cubicBezTo>
                  <a:cubicBezTo>
                    <a:pt x="23" y="86"/>
                    <a:pt x="26" y="88"/>
                    <a:pt x="28" y="89"/>
                  </a:cubicBezTo>
                  <a:cubicBezTo>
                    <a:pt x="31" y="90"/>
                    <a:pt x="34" y="91"/>
                    <a:pt x="37" y="91"/>
                  </a:cubicBezTo>
                  <a:cubicBezTo>
                    <a:pt x="40" y="92"/>
                    <a:pt x="43" y="92"/>
                    <a:pt x="46" y="92"/>
                  </a:cubicBezTo>
                  <a:cubicBezTo>
                    <a:pt x="49" y="92"/>
                    <a:pt x="52" y="92"/>
                    <a:pt x="55" y="91"/>
                  </a:cubicBezTo>
                  <a:cubicBezTo>
                    <a:pt x="58" y="91"/>
                    <a:pt x="61" y="90"/>
                    <a:pt x="63" y="89"/>
                  </a:cubicBezTo>
                  <a:cubicBezTo>
                    <a:pt x="66" y="88"/>
                    <a:pt x="69" y="86"/>
                    <a:pt x="71" y="85"/>
                  </a:cubicBezTo>
                  <a:cubicBezTo>
                    <a:pt x="74" y="83"/>
                    <a:pt x="76" y="81"/>
                    <a:pt x="78" y="79"/>
                  </a:cubicBezTo>
                  <a:cubicBezTo>
                    <a:pt x="80" y="77"/>
                    <a:pt x="82" y="74"/>
                    <a:pt x="84" y="72"/>
                  </a:cubicBezTo>
                  <a:cubicBezTo>
                    <a:pt x="86" y="69"/>
                    <a:pt x="87" y="67"/>
                    <a:pt x="88" y="64"/>
                  </a:cubicBezTo>
                  <a:cubicBezTo>
                    <a:pt x="89" y="61"/>
                    <a:pt x="90" y="58"/>
                    <a:pt x="91" y="55"/>
                  </a:cubicBezTo>
                  <a:cubicBezTo>
                    <a:pt x="91" y="52"/>
                    <a:pt x="92" y="49"/>
                    <a:pt x="92" y="46"/>
                  </a:cubicBezTo>
                  <a:cubicBezTo>
                    <a:pt x="92" y="43"/>
                    <a:pt x="91" y="40"/>
                    <a:pt x="91" y="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1" name="Google Shape;261;p15"/>
          <p:cNvGrpSpPr/>
          <p:nvPr/>
        </p:nvGrpSpPr>
        <p:grpSpPr>
          <a:xfrm>
            <a:off x="7074402" y="3822126"/>
            <a:ext cx="379646" cy="379908"/>
            <a:chOff x="508000" y="7508875"/>
            <a:chExt cx="2289175" cy="2290763"/>
          </a:xfrm>
        </p:grpSpPr>
        <p:sp>
          <p:nvSpPr>
            <p:cNvPr id="262" name="Google Shape;262;p15"/>
            <p:cNvSpPr/>
            <p:nvPr/>
          </p:nvSpPr>
          <p:spPr>
            <a:xfrm>
              <a:off x="508000" y="7508875"/>
              <a:ext cx="2289175" cy="2290763"/>
            </a:xfrm>
            <a:custGeom>
              <a:avLst/>
              <a:gdLst/>
              <a:ahLst/>
              <a:cxnLst/>
              <a:rect l="l" t="t" r="r" b="b"/>
              <a:pathLst>
                <a:path w="2381" h="2381" extrusionOk="0">
                  <a:moveTo>
                    <a:pt x="2226" y="932"/>
                  </a:moveTo>
                  <a:cubicBezTo>
                    <a:pt x="2032" y="932"/>
                    <a:pt x="2032" y="932"/>
                    <a:pt x="2032" y="932"/>
                  </a:cubicBezTo>
                  <a:cubicBezTo>
                    <a:pt x="2016" y="879"/>
                    <a:pt x="1995" y="827"/>
                    <a:pt x="1969" y="779"/>
                  </a:cubicBezTo>
                  <a:cubicBezTo>
                    <a:pt x="2106" y="642"/>
                    <a:pt x="2106" y="642"/>
                    <a:pt x="2106" y="642"/>
                  </a:cubicBezTo>
                  <a:cubicBezTo>
                    <a:pt x="2135" y="612"/>
                    <a:pt x="2151" y="573"/>
                    <a:pt x="2151" y="532"/>
                  </a:cubicBezTo>
                  <a:cubicBezTo>
                    <a:pt x="2151" y="490"/>
                    <a:pt x="2135" y="451"/>
                    <a:pt x="2106" y="422"/>
                  </a:cubicBezTo>
                  <a:cubicBezTo>
                    <a:pt x="1959" y="275"/>
                    <a:pt x="1959" y="275"/>
                    <a:pt x="1959" y="275"/>
                  </a:cubicBezTo>
                  <a:cubicBezTo>
                    <a:pt x="1901" y="217"/>
                    <a:pt x="1798" y="217"/>
                    <a:pt x="1740" y="275"/>
                  </a:cubicBezTo>
                  <a:cubicBezTo>
                    <a:pt x="1603" y="412"/>
                    <a:pt x="1603" y="412"/>
                    <a:pt x="1603" y="412"/>
                  </a:cubicBezTo>
                  <a:cubicBezTo>
                    <a:pt x="1554" y="387"/>
                    <a:pt x="1503" y="365"/>
                    <a:pt x="1450" y="349"/>
                  </a:cubicBezTo>
                  <a:cubicBezTo>
                    <a:pt x="1450" y="155"/>
                    <a:pt x="1450" y="155"/>
                    <a:pt x="1450" y="155"/>
                  </a:cubicBezTo>
                  <a:cubicBezTo>
                    <a:pt x="1450" y="70"/>
                    <a:pt x="1380" y="0"/>
                    <a:pt x="1294" y="0"/>
                  </a:cubicBezTo>
                  <a:cubicBezTo>
                    <a:pt x="1087" y="0"/>
                    <a:pt x="1087" y="0"/>
                    <a:pt x="1087" y="0"/>
                  </a:cubicBezTo>
                  <a:cubicBezTo>
                    <a:pt x="1002" y="0"/>
                    <a:pt x="932" y="70"/>
                    <a:pt x="932" y="155"/>
                  </a:cubicBezTo>
                  <a:cubicBezTo>
                    <a:pt x="932" y="349"/>
                    <a:pt x="932" y="349"/>
                    <a:pt x="932" y="349"/>
                  </a:cubicBezTo>
                  <a:cubicBezTo>
                    <a:pt x="879" y="365"/>
                    <a:pt x="828" y="387"/>
                    <a:pt x="779" y="412"/>
                  </a:cubicBezTo>
                  <a:cubicBezTo>
                    <a:pt x="642" y="276"/>
                    <a:pt x="642" y="276"/>
                    <a:pt x="642" y="276"/>
                  </a:cubicBezTo>
                  <a:cubicBezTo>
                    <a:pt x="581" y="215"/>
                    <a:pt x="483" y="215"/>
                    <a:pt x="422" y="276"/>
                  </a:cubicBezTo>
                  <a:cubicBezTo>
                    <a:pt x="276" y="422"/>
                    <a:pt x="276" y="422"/>
                    <a:pt x="276" y="422"/>
                  </a:cubicBezTo>
                  <a:cubicBezTo>
                    <a:pt x="215" y="483"/>
                    <a:pt x="215" y="581"/>
                    <a:pt x="276" y="642"/>
                  </a:cubicBezTo>
                  <a:cubicBezTo>
                    <a:pt x="413" y="779"/>
                    <a:pt x="413" y="779"/>
                    <a:pt x="413" y="779"/>
                  </a:cubicBezTo>
                  <a:cubicBezTo>
                    <a:pt x="387" y="827"/>
                    <a:pt x="366" y="879"/>
                    <a:pt x="349" y="932"/>
                  </a:cubicBezTo>
                  <a:cubicBezTo>
                    <a:pt x="156" y="932"/>
                    <a:pt x="156" y="932"/>
                    <a:pt x="156" y="932"/>
                  </a:cubicBezTo>
                  <a:cubicBezTo>
                    <a:pt x="70" y="932"/>
                    <a:pt x="0" y="1001"/>
                    <a:pt x="0" y="1087"/>
                  </a:cubicBezTo>
                  <a:cubicBezTo>
                    <a:pt x="0" y="1294"/>
                    <a:pt x="0" y="1294"/>
                    <a:pt x="0" y="1294"/>
                  </a:cubicBezTo>
                  <a:cubicBezTo>
                    <a:pt x="0" y="1380"/>
                    <a:pt x="70" y="1449"/>
                    <a:pt x="156" y="1449"/>
                  </a:cubicBezTo>
                  <a:cubicBezTo>
                    <a:pt x="349" y="1449"/>
                    <a:pt x="349" y="1449"/>
                    <a:pt x="349" y="1449"/>
                  </a:cubicBezTo>
                  <a:cubicBezTo>
                    <a:pt x="366" y="1502"/>
                    <a:pt x="387" y="1554"/>
                    <a:pt x="413" y="1602"/>
                  </a:cubicBezTo>
                  <a:cubicBezTo>
                    <a:pt x="276" y="1739"/>
                    <a:pt x="276" y="1739"/>
                    <a:pt x="276" y="1739"/>
                  </a:cubicBezTo>
                  <a:cubicBezTo>
                    <a:pt x="215" y="1800"/>
                    <a:pt x="215" y="1899"/>
                    <a:pt x="276" y="1959"/>
                  </a:cubicBezTo>
                  <a:cubicBezTo>
                    <a:pt x="422" y="2106"/>
                    <a:pt x="422" y="2106"/>
                    <a:pt x="422" y="2106"/>
                  </a:cubicBezTo>
                  <a:cubicBezTo>
                    <a:pt x="483" y="2166"/>
                    <a:pt x="581" y="2166"/>
                    <a:pt x="642" y="2106"/>
                  </a:cubicBezTo>
                  <a:cubicBezTo>
                    <a:pt x="779" y="1969"/>
                    <a:pt x="779" y="1969"/>
                    <a:pt x="779" y="1969"/>
                  </a:cubicBezTo>
                  <a:cubicBezTo>
                    <a:pt x="828" y="1995"/>
                    <a:pt x="879" y="2016"/>
                    <a:pt x="932" y="2032"/>
                  </a:cubicBezTo>
                  <a:cubicBezTo>
                    <a:pt x="932" y="2226"/>
                    <a:pt x="932" y="2226"/>
                    <a:pt x="932" y="2226"/>
                  </a:cubicBezTo>
                  <a:cubicBezTo>
                    <a:pt x="932" y="2311"/>
                    <a:pt x="1002" y="2381"/>
                    <a:pt x="1087" y="2381"/>
                  </a:cubicBezTo>
                  <a:cubicBezTo>
                    <a:pt x="1294" y="2381"/>
                    <a:pt x="1294" y="2381"/>
                    <a:pt x="1294" y="2381"/>
                  </a:cubicBezTo>
                  <a:cubicBezTo>
                    <a:pt x="1380" y="2381"/>
                    <a:pt x="1450" y="2311"/>
                    <a:pt x="1450" y="2226"/>
                  </a:cubicBezTo>
                  <a:cubicBezTo>
                    <a:pt x="1450" y="2032"/>
                    <a:pt x="1450" y="2032"/>
                    <a:pt x="1450" y="2032"/>
                  </a:cubicBezTo>
                  <a:cubicBezTo>
                    <a:pt x="1503" y="2016"/>
                    <a:pt x="1554" y="1994"/>
                    <a:pt x="1603" y="1969"/>
                  </a:cubicBezTo>
                  <a:cubicBezTo>
                    <a:pt x="1740" y="2106"/>
                    <a:pt x="1740" y="2106"/>
                    <a:pt x="1740" y="2106"/>
                  </a:cubicBezTo>
                  <a:cubicBezTo>
                    <a:pt x="1798" y="2164"/>
                    <a:pt x="1901" y="2164"/>
                    <a:pt x="1959" y="2106"/>
                  </a:cubicBezTo>
                  <a:cubicBezTo>
                    <a:pt x="2106" y="1959"/>
                    <a:pt x="2106" y="1959"/>
                    <a:pt x="2106" y="1959"/>
                  </a:cubicBezTo>
                  <a:cubicBezTo>
                    <a:pt x="2135" y="1930"/>
                    <a:pt x="2151" y="1891"/>
                    <a:pt x="2151" y="1849"/>
                  </a:cubicBezTo>
                  <a:cubicBezTo>
                    <a:pt x="2151" y="1808"/>
                    <a:pt x="2135" y="1769"/>
                    <a:pt x="2106" y="1739"/>
                  </a:cubicBezTo>
                  <a:cubicBezTo>
                    <a:pt x="1969" y="1602"/>
                    <a:pt x="1969" y="1602"/>
                    <a:pt x="1969" y="1602"/>
                  </a:cubicBezTo>
                  <a:cubicBezTo>
                    <a:pt x="1995" y="1554"/>
                    <a:pt x="2016" y="1502"/>
                    <a:pt x="2032" y="1449"/>
                  </a:cubicBezTo>
                  <a:cubicBezTo>
                    <a:pt x="2226" y="1449"/>
                    <a:pt x="2226" y="1449"/>
                    <a:pt x="2226" y="1449"/>
                  </a:cubicBezTo>
                  <a:cubicBezTo>
                    <a:pt x="2312" y="1449"/>
                    <a:pt x="2381" y="1380"/>
                    <a:pt x="2381" y="1294"/>
                  </a:cubicBezTo>
                  <a:cubicBezTo>
                    <a:pt x="2381" y="1087"/>
                    <a:pt x="2381" y="1087"/>
                    <a:pt x="2381" y="1087"/>
                  </a:cubicBezTo>
                  <a:cubicBezTo>
                    <a:pt x="2381" y="1001"/>
                    <a:pt x="2312" y="932"/>
                    <a:pt x="2226" y="932"/>
                  </a:cubicBezTo>
                  <a:close/>
                  <a:moveTo>
                    <a:pt x="2278" y="1294"/>
                  </a:moveTo>
                  <a:cubicBezTo>
                    <a:pt x="2278" y="1323"/>
                    <a:pt x="2255" y="1346"/>
                    <a:pt x="2226" y="1346"/>
                  </a:cubicBezTo>
                  <a:cubicBezTo>
                    <a:pt x="1993" y="1346"/>
                    <a:pt x="1993" y="1346"/>
                    <a:pt x="1993" y="1346"/>
                  </a:cubicBezTo>
                  <a:cubicBezTo>
                    <a:pt x="1970" y="1346"/>
                    <a:pt x="1949" y="1362"/>
                    <a:pt x="1943" y="1385"/>
                  </a:cubicBezTo>
                  <a:cubicBezTo>
                    <a:pt x="1925" y="1455"/>
                    <a:pt x="1897" y="1523"/>
                    <a:pt x="1860" y="1585"/>
                  </a:cubicBezTo>
                  <a:cubicBezTo>
                    <a:pt x="1848" y="1605"/>
                    <a:pt x="1851" y="1631"/>
                    <a:pt x="1868" y="1648"/>
                  </a:cubicBezTo>
                  <a:cubicBezTo>
                    <a:pt x="2033" y="1813"/>
                    <a:pt x="2033" y="1813"/>
                    <a:pt x="2033" y="1813"/>
                  </a:cubicBezTo>
                  <a:cubicBezTo>
                    <a:pt x="2042" y="1822"/>
                    <a:pt x="2048" y="1835"/>
                    <a:pt x="2048" y="1849"/>
                  </a:cubicBezTo>
                  <a:cubicBezTo>
                    <a:pt x="2048" y="1863"/>
                    <a:pt x="2042" y="1876"/>
                    <a:pt x="2033" y="1886"/>
                  </a:cubicBezTo>
                  <a:cubicBezTo>
                    <a:pt x="1886" y="2032"/>
                    <a:pt x="1886" y="2032"/>
                    <a:pt x="1886" y="2032"/>
                  </a:cubicBezTo>
                  <a:cubicBezTo>
                    <a:pt x="1867" y="2052"/>
                    <a:pt x="1832" y="2052"/>
                    <a:pt x="1813" y="2032"/>
                  </a:cubicBezTo>
                  <a:cubicBezTo>
                    <a:pt x="1648" y="1868"/>
                    <a:pt x="1648" y="1868"/>
                    <a:pt x="1648" y="1868"/>
                  </a:cubicBezTo>
                  <a:cubicBezTo>
                    <a:pt x="1631" y="1851"/>
                    <a:pt x="1606" y="1848"/>
                    <a:pt x="1585" y="1860"/>
                  </a:cubicBezTo>
                  <a:cubicBezTo>
                    <a:pt x="1523" y="1897"/>
                    <a:pt x="1456" y="1925"/>
                    <a:pt x="1385" y="1943"/>
                  </a:cubicBezTo>
                  <a:cubicBezTo>
                    <a:pt x="1362" y="1949"/>
                    <a:pt x="1346" y="1969"/>
                    <a:pt x="1346" y="1993"/>
                  </a:cubicBezTo>
                  <a:cubicBezTo>
                    <a:pt x="1346" y="2226"/>
                    <a:pt x="1346" y="2226"/>
                    <a:pt x="1346" y="2226"/>
                  </a:cubicBezTo>
                  <a:cubicBezTo>
                    <a:pt x="1346" y="2254"/>
                    <a:pt x="1323" y="2278"/>
                    <a:pt x="1294" y="2278"/>
                  </a:cubicBezTo>
                  <a:cubicBezTo>
                    <a:pt x="1087" y="2278"/>
                    <a:pt x="1087" y="2278"/>
                    <a:pt x="1087" y="2278"/>
                  </a:cubicBezTo>
                  <a:cubicBezTo>
                    <a:pt x="1059" y="2278"/>
                    <a:pt x="1035" y="2254"/>
                    <a:pt x="1035" y="2226"/>
                  </a:cubicBezTo>
                  <a:cubicBezTo>
                    <a:pt x="1035" y="1993"/>
                    <a:pt x="1035" y="1993"/>
                    <a:pt x="1035" y="1993"/>
                  </a:cubicBezTo>
                  <a:cubicBezTo>
                    <a:pt x="1035" y="1969"/>
                    <a:pt x="1019" y="1949"/>
                    <a:pt x="997" y="1943"/>
                  </a:cubicBezTo>
                  <a:cubicBezTo>
                    <a:pt x="926" y="1925"/>
                    <a:pt x="859" y="1897"/>
                    <a:pt x="796" y="1860"/>
                  </a:cubicBezTo>
                  <a:cubicBezTo>
                    <a:pt x="788" y="1855"/>
                    <a:pt x="779" y="1853"/>
                    <a:pt x="770" y="1853"/>
                  </a:cubicBezTo>
                  <a:cubicBezTo>
                    <a:pt x="757" y="1853"/>
                    <a:pt x="743" y="1858"/>
                    <a:pt x="733" y="1868"/>
                  </a:cubicBezTo>
                  <a:cubicBezTo>
                    <a:pt x="569" y="2032"/>
                    <a:pt x="569" y="2032"/>
                    <a:pt x="569" y="2032"/>
                  </a:cubicBezTo>
                  <a:cubicBezTo>
                    <a:pt x="548" y="2053"/>
                    <a:pt x="516" y="2053"/>
                    <a:pt x="495" y="2032"/>
                  </a:cubicBezTo>
                  <a:cubicBezTo>
                    <a:pt x="349" y="1886"/>
                    <a:pt x="349" y="1886"/>
                    <a:pt x="349" y="1886"/>
                  </a:cubicBezTo>
                  <a:cubicBezTo>
                    <a:pt x="329" y="1866"/>
                    <a:pt x="329" y="1833"/>
                    <a:pt x="349" y="1813"/>
                  </a:cubicBezTo>
                  <a:cubicBezTo>
                    <a:pt x="514" y="1648"/>
                    <a:pt x="514" y="1648"/>
                    <a:pt x="514" y="1648"/>
                  </a:cubicBezTo>
                  <a:cubicBezTo>
                    <a:pt x="530" y="1631"/>
                    <a:pt x="533" y="1605"/>
                    <a:pt x="521" y="1585"/>
                  </a:cubicBezTo>
                  <a:cubicBezTo>
                    <a:pt x="485" y="1523"/>
                    <a:pt x="457" y="1455"/>
                    <a:pt x="438" y="1385"/>
                  </a:cubicBezTo>
                  <a:cubicBezTo>
                    <a:pt x="433" y="1362"/>
                    <a:pt x="412" y="1346"/>
                    <a:pt x="388" y="1346"/>
                  </a:cubicBezTo>
                  <a:cubicBezTo>
                    <a:pt x="156" y="1346"/>
                    <a:pt x="156" y="1346"/>
                    <a:pt x="156" y="1346"/>
                  </a:cubicBezTo>
                  <a:cubicBezTo>
                    <a:pt x="127" y="1346"/>
                    <a:pt x="104" y="1323"/>
                    <a:pt x="104" y="1294"/>
                  </a:cubicBezTo>
                  <a:cubicBezTo>
                    <a:pt x="104" y="1087"/>
                    <a:pt x="104" y="1087"/>
                    <a:pt x="104" y="1087"/>
                  </a:cubicBezTo>
                  <a:cubicBezTo>
                    <a:pt x="104" y="1059"/>
                    <a:pt x="127" y="1035"/>
                    <a:pt x="156" y="1035"/>
                  </a:cubicBezTo>
                  <a:cubicBezTo>
                    <a:pt x="388" y="1035"/>
                    <a:pt x="388" y="1035"/>
                    <a:pt x="388" y="1035"/>
                  </a:cubicBezTo>
                  <a:cubicBezTo>
                    <a:pt x="412" y="1035"/>
                    <a:pt x="433" y="1019"/>
                    <a:pt x="439" y="996"/>
                  </a:cubicBezTo>
                  <a:cubicBezTo>
                    <a:pt x="457" y="926"/>
                    <a:pt x="485" y="858"/>
                    <a:pt x="522" y="796"/>
                  </a:cubicBezTo>
                  <a:cubicBezTo>
                    <a:pt x="534" y="776"/>
                    <a:pt x="530" y="750"/>
                    <a:pt x="514" y="733"/>
                  </a:cubicBezTo>
                  <a:cubicBezTo>
                    <a:pt x="349" y="569"/>
                    <a:pt x="349" y="569"/>
                    <a:pt x="349" y="569"/>
                  </a:cubicBezTo>
                  <a:cubicBezTo>
                    <a:pt x="329" y="548"/>
                    <a:pt x="329" y="515"/>
                    <a:pt x="349" y="495"/>
                  </a:cubicBezTo>
                  <a:cubicBezTo>
                    <a:pt x="495" y="349"/>
                    <a:pt x="495" y="349"/>
                    <a:pt x="495" y="349"/>
                  </a:cubicBezTo>
                  <a:cubicBezTo>
                    <a:pt x="516" y="328"/>
                    <a:pt x="548" y="329"/>
                    <a:pt x="569" y="349"/>
                  </a:cubicBezTo>
                  <a:cubicBezTo>
                    <a:pt x="733" y="513"/>
                    <a:pt x="733" y="513"/>
                    <a:pt x="733" y="513"/>
                  </a:cubicBezTo>
                  <a:cubicBezTo>
                    <a:pt x="750" y="530"/>
                    <a:pt x="776" y="533"/>
                    <a:pt x="796" y="521"/>
                  </a:cubicBezTo>
                  <a:cubicBezTo>
                    <a:pt x="859" y="485"/>
                    <a:pt x="926" y="457"/>
                    <a:pt x="997" y="438"/>
                  </a:cubicBezTo>
                  <a:cubicBezTo>
                    <a:pt x="1019" y="432"/>
                    <a:pt x="1035" y="412"/>
                    <a:pt x="1035" y="388"/>
                  </a:cubicBezTo>
                  <a:cubicBezTo>
                    <a:pt x="1035" y="155"/>
                    <a:pt x="1035" y="155"/>
                    <a:pt x="1035" y="155"/>
                  </a:cubicBezTo>
                  <a:cubicBezTo>
                    <a:pt x="1035" y="127"/>
                    <a:pt x="1059" y="104"/>
                    <a:pt x="1087" y="104"/>
                  </a:cubicBezTo>
                  <a:cubicBezTo>
                    <a:pt x="1294" y="104"/>
                    <a:pt x="1294" y="104"/>
                    <a:pt x="1294" y="104"/>
                  </a:cubicBezTo>
                  <a:cubicBezTo>
                    <a:pt x="1323" y="104"/>
                    <a:pt x="1346" y="127"/>
                    <a:pt x="1346" y="155"/>
                  </a:cubicBezTo>
                  <a:cubicBezTo>
                    <a:pt x="1346" y="388"/>
                    <a:pt x="1346" y="388"/>
                    <a:pt x="1346" y="388"/>
                  </a:cubicBezTo>
                  <a:cubicBezTo>
                    <a:pt x="1346" y="412"/>
                    <a:pt x="1362" y="432"/>
                    <a:pt x="1385" y="438"/>
                  </a:cubicBezTo>
                  <a:cubicBezTo>
                    <a:pt x="1456" y="457"/>
                    <a:pt x="1523" y="485"/>
                    <a:pt x="1585" y="521"/>
                  </a:cubicBezTo>
                  <a:cubicBezTo>
                    <a:pt x="1606" y="533"/>
                    <a:pt x="1632" y="530"/>
                    <a:pt x="1648" y="513"/>
                  </a:cubicBezTo>
                  <a:cubicBezTo>
                    <a:pt x="1813" y="349"/>
                    <a:pt x="1813" y="349"/>
                    <a:pt x="1813" y="349"/>
                  </a:cubicBezTo>
                  <a:cubicBezTo>
                    <a:pt x="1832" y="329"/>
                    <a:pt x="1867" y="329"/>
                    <a:pt x="1886" y="349"/>
                  </a:cubicBezTo>
                  <a:cubicBezTo>
                    <a:pt x="2033" y="495"/>
                    <a:pt x="2033" y="495"/>
                    <a:pt x="2033" y="495"/>
                  </a:cubicBezTo>
                  <a:cubicBezTo>
                    <a:pt x="2042" y="505"/>
                    <a:pt x="2048" y="518"/>
                    <a:pt x="2048" y="532"/>
                  </a:cubicBezTo>
                  <a:cubicBezTo>
                    <a:pt x="2048" y="546"/>
                    <a:pt x="2042" y="559"/>
                    <a:pt x="2033" y="569"/>
                  </a:cubicBezTo>
                  <a:cubicBezTo>
                    <a:pt x="1868" y="733"/>
                    <a:pt x="1868" y="733"/>
                    <a:pt x="1868" y="733"/>
                  </a:cubicBezTo>
                  <a:cubicBezTo>
                    <a:pt x="1851" y="750"/>
                    <a:pt x="1848" y="776"/>
                    <a:pt x="1860" y="796"/>
                  </a:cubicBezTo>
                  <a:cubicBezTo>
                    <a:pt x="1897" y="858"/>
                    <a:pt x="1925" y="926"/>
                    <a:pt x="1943" y="996"/>
                  </a:cubicBezTo>
                  <a:cubicBezTo>
                    <a:pt x="1949" y="1019"/>
                    <a:pt x="1970" y="1035"/>
                    <a:pt x="1993" y="1035"/>
                  </a:cubicBezTo>
                  <a:cubicBezTo>
                    <a:pt x="2226" y="1035"/>
                    <a:pt x="2226" y="1035"/>
                    <a:pt x="2226" y="1035"/>
                  </a:cubicBezTo>
                  <a:cubicBezTo>
                    <a:pt x="2255" y="1035"/>
                    <a:pt x="2278" y="1059"/>
                    <a:pt x="2278" y="1087"/>
                  </a:cubicBezTo>
                  <a:lnTo>
                    <a:pt x="2278" y="129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1204913" y="8205788"/>
              <a:ext cx="896937" cy="896938"/>
            </a:xfrm>
            <a:custGeom>
              <a:avLst/>
              <a:gdLst/>
              <a:ahLst/>
              <a:cxnLst/>
              <a:rect l="l" t="t" r="r" b="b"/>
              <a:pathLst>
                <a:path w="932" h="931" extrusionOk="0">
                  <a:moveTo>
                    <a:pt x="466" y="0"/>
                  </a:moveTo>
                  <a:cubicBezTo>
                    <a:pt x="209" y="0"/>
                    <a:pt x="0" y="209"/>
                    <a:pt x="0" y="466"/>
                  </a:cubicBezTo>
                  <a:cubicBezTo>
                    <a:pt x="0" y="722"/>
                    <a:pt x="209" y="931"/>
                    <a:pt x="466" y="931"/>
                  </a:cubicBezTo>
                  <a:cubicBezTo>
                    <a:pt x="723" y="931"/>
                    <a:pt x="932" y="722"/>
                    <a:pt x="932" y="466"/>
                  </a:cubicBezTo>
                  <a:cubicBezTo>
                    <a:pt x="932" y="209"/>
                    <a:pt x="723" y="0"/>
                    <a:pt x="466" y="0"/>
                  </a:cubicBezTo>
                  <a:close/>
                  <a:moveTo>
                    <a:pt x="466" y="828"/>
                  </a:moveTo>
                  <a:cubicBezTo>
                    <a:pt x="266" y="828"/>
                    <a:pt x="103" y="665"/>
                    <a:pt x="103" y="466"/>
                  </a:cubicBezTo>
                  <a:cubicBezTo>
                    <a:pt x="103" y="266"/>
                    <a:pt x="266" y="103"/>
                    <a:pt x="466" y="103"/>
                  </a:cubicBezTo>
                  <a:cubicBezTo>
                    <a:pt x="666" y="103"/>
                    <a:pt x="828" y="266"/>
                    <a:pt x="828" y="466"/>
                  </a:cubicBezTo>
                  <a:cubicBezTo>
                    <a:pt x="828" y="665"/>
                    <a:pt x="666" y="828"/>
                    <a:pt x="466" y="8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4" name="Google Shape;264;p15"/>
          <p:cNvSpPr/>
          <p:nvPr/>
        </p:nvSpPr>
        <p:spPr>
          <a:xfrm>
            <a:off x="7525518" y="2740750"/>
            <a:ext cx="255208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Char char="•"/>
            </a:pPr>
            <a:r>
              <a:rPr lang="en-US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Reducing Human Error in drilling</a:t>
            </a:r>
            <a:endParaRPr/>
          </a:p>
          <a:p>
            <a:pPr marL="285750" marR="0" lvl="0" indent="-21907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</a:pPr>
            <a:endParaRPr sz="10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Char char="•"/>
            </a:pPr>
            <a:r>
              <a:rPr lang="en-US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Ability to automate, verify and correct crucial process</a:t>
            </a:r>
            <a:endParaRPr/>
          </a:p>
        </p:txBody>
      </p:sp>
      <p:sp>
        <p:nvSpPr>
          <p:cNvPr id="265" name="Google Shape;265;p15"/>
          <p:cNvSpPr/>
          <p:nvPr/>
        </p:nvSpPr>
        <p:spPr>
          <a:xfrm>
            <a:off x="6933012" y="4625005"/>
            <a:ext cx="3138007" cy="946529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215900" dist="177800" dir="2700000" algn="tl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6" name="Google Shape;266;p15"/>
          <p:cNvCxnSpPr/>
          <p:nvPr/>
        </p:nvCxnSpPr>
        <p:spPr>
          <a:xfrm flipH="1">
            <a:off x="4830871" y="4901609"/>
            <a:ext cx="2102140" cy="1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round/>
            <a:headEnd type="none" w="sm" len="sm"/>
            <a:tailEnd type="oval" w="lg" len="lg"/>
          </a:ln>
        </p:spPr>
      </p:cxnSp>
      <p:pic>
        <p:nvPicPr>
          <p:cNvPr id="267" name="Google Shape;267;p15" descr="Visibility Medical Vector SVG Icon (2) - PNG Repo Free PNG Ic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4402" y="1857587"/>
            <a:ext cx="379646" cy="379646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5"/>
          <p:cNvSpPr/>
          <p:nvPr/>
        </p:nvSpPr>
        <p:spPr>
          <a:xfrm>
            <a:off x="7525342" y="4686130"/>
            <a:ext cx="2552430" cy="106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Char char="•"/>
            </a:pPr>
            <a:r>
              <a:rPr lang="en-US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Ability to cross verify, audit and prevent idle times in drilling process.</a:t>
            </a:r>
            <a:endParaRPr/>
          </a:p>
          <a:p>
            <a:pPr marL="171450" marR="0" lvl="0" indent="-1047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</a:pPr>
            <a:endParaRPr sz="10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Char char="•"/>
            </a:pPr>
            <a:r>
              <a:rPr lang="en-US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Integration with Blast Design Software in Real Time to optimize drill and blast.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15" descr="Usage Icon #312234 - Free Icons Librar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34254" y="4917999"/>
            <a:ext cx="417273" cy="417273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5"/>
          <p:cNvSpPr/>
          <p:nvPr/>
        </p:nvSpPr>
        <p:spPr>
          <a:xfrm>
            <a:off x="7550862" y="3726801"/>
            <a:ext cx="2501390" cy="581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Char char="•"/>
            </a:pPr>
            <a:r>
              <a:rPr lang="en-US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Better production and more revenue due to better drilling.</a:t>
            </a:r>
            <a:endParaRPr/>
          </a:p>
          <a:p>
            <a:pPr marL="171450" marR="0" lvl="0" indent="-1047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</a:pPr>
            <a:endParaRPr sz="10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Char char="•"/>
            </a:pPr>
            <a:r>
              <a:rPr lang="en-US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Automation in Drilling Process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6"/>
          <p:cNvSpPr txBox="1">
            <a:spLocks noGrp="1"/>
          </p:cNvSpPr>
          <p:nvPr>
            <p:ph type="title"/>
          </p:nvPr>
        </p:nvSpPr>
        <p:spPr>
          <a:xfrm>
            <a:off x="-1761289" y="603"/>
            <a:ext cx="8229600" cy="857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Benefits to Drilling Contractor</a:t>
            </a:r>
            <a:endParaRPr sz="3200" b="1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6" name="Google Shape;276;p16"/>
          <p:cNvGrpSpPr/>
          <p:nvPr/>
        </p:nvGrpSpPr>
        <p:grpSpPr>
          <a:xfrm>
            <a:off x="2353511" y="2095532"/>
            <a:ext cx="3138011" cy="3138011"/>
            <a:chOff x="1104424" y="1757680"/>
            <a:chExt cx="4184014" cy="4184014"/>
          </a:xfrm>
        </p:grpSpPr>
        <p:grpSp>
          <p:nvGrpSpPr>
            <p:cNvPr id="277" name="Google Shape;277;p16"/>
            <p:cNvGrpSpPr/>
            <p:nvPr/>
          </p:nvGrpSpPr>
          <p:grpSpPr>
            <a:xfrm>
              <a:off x="1414463" y="2066925"/>
              <a:ext cx="3563937" cy="3565525"/>
              <a:chOff x="1414463" y="2066925"/>
              <a:chExt cx="3563937" cy="3565525"/>
            </a:xfrm>
          </p:grpSpPr>
          <p:sp>
            <p:nvSpPr>
              <p:cNvPr id="278" name="Google Shape;278;p16"/>
              <p:cNvSpPr/>
              <p:nvPr/>
            </p:nvSpPr>
            <p:spPr>
              <a:xfrm>
                <a:off x="1414463" y="2066925"/>
                <a:ext cx="3563937" cy="3565525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27000" dist="292100" dir="2700000" algn="tl" rotWithShape="0">
                  <a:srgbClr val="000000">
                    <a:alpha val="12941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16"/>
              <p:cNvSpPr/>
              <p:nvPr/>
            </p:nvSpPr>
            <p:spPr>
              <a:xfrm>
                <a:off x="3375025" y="2890838"/>
                <a:ext cx="1300162" cy="2314575"/>
              </a:xfrm>
              <a:custGeom>
                <a:avLst/>
                <a:gdLst/>
                <a:ahLst/>
                <a:cxnLst/>
                <a:rect l="l" t="t" r="r" b="b"/>
                <a:pathLst>
                  <a:path w="232" h="413" extrusionOk="0">
                    <a:moveTo>
                      <a:pt x="0" y="171"/>
                    </a:moveTo>
                    <a:cubicBezTo>
                      <a:pt x="44" y="245"/>
                      <a:pt x="69" y="328"/>
                      <a:pt x="73" y="413"/>
                    </a:cubicBezTo>
                    <a:cubicBezTo>
                      <a:pt x="166" y="373"/>
                      <a:pt x="232" y="280"/>
                      <a:pt x="232" y="171"/>
                    </a:cubicBezTo>
                    <a:cubicBezTo>
                      <a:pt x="232" y="106"/>
                      <a:pt x="208" y="46"/>
                      <a:pt x="168" y="0"/>
                    </a:cubicBezTo>
                    <a:cubicBezTo>
                      <a:pt x="99" y="41"/>
                      <a:pt x="41" y="99"/>
                      <a:pt x="0" y="171"/>
                    </a:cubicBezTo>
                    <a:close/>
                  </a:path>
                </a:pathLst>
              </a:custGeom>
              <a:solidFill>
                <a:srgbClr val="5F497A"/>
              </a:solidFill>
              <a:ln w="19050" cap="flat" cmpd="sng">
                <a:solidFill>
                  <a:srgbClr val="B2A0C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280;p16"/>
              <p:cNvSpPr/>
              <p:nvPr/>
            </p:nvSpPr>
            <p:spPr>
              <a:xfrm>
                <a:off x="1795463" y="2368550"/>
                <a:ext cx="2286000" cy="1335088"/>
              </a:xfrm>
              <a:custGeom>
                <a:avLst/>
                <a:gdLst/>
                <a:ahLst/>
                <a:cxnLst/>
                <a:rect l="l" t="t" r="r" b="b"/>
                <a:pathLst>
                  <a:path w="408" h="238" extrusionOk="0">
                    <a:moveTo>
                      <a:pt x="233" y="237"/>
                    </a:moveTo>
                    <a:cubicBezTo>
                      <a:pt x="276" y="161"/>
                      <a:pt x="336" y="99"/>
                      <a:pt x="408" y="53"/>
                    </a:cubicBezTo>
                    <a:cubicBezTo>
                      <a:pt x="364" y="20"/>
                      <a:pt x="309" y="0"/>
                      <a:pt x="250" y="0"/>
                    </a:cubicBezTo>
                    <a:cubicBezTo>
                      <a:pt x="134" y="0"/>
                      <a:pt x="35" y="75"/>
                      <a:pt x="0" y="180"/>
                    </a:cubicBezTo>
                    <a:cubicBezTo>
                      <a:pt x="71" y="218"/>
                      <a:pt x="151" y="238"/>
                      <a:pt x="233" y="237"/>
                    </a:cubicBezTo>
                    <a:close/>
                  </a:path>
                </a:pathLst>
              </a:custGeom>
              <a:solidFill>
                <a:srgbClr val="95373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solidFill>
                    <a:srgbClr val="FABF8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81;p16"/>
              <p:cNvSpPr/>
              <p:nvPr/>
            </p:nvSpPr>
            <p:spPr>
              <a:xfrm>
                <a:off x="1717675" y="3692525"/>
                <a:ext cx="1758950" cy="1636713"/>
              </a:xfrm>
              <a:custGeom>
                <a:avLst/>
                <a:gdLst/>
                <a:ahLst/>
                <a:cxnLst/>
                <a:rect l="l" t="t" r="r" b="b"/>
                <a:pathLst>
                  <a:path w="314" h="292" extrusionOk="0">
                    <a:moveTo>
                      <a:pt x="239" y="57"/>
                    </a:moveTo>
                    <a:cubicBezTo>
                      <a:pt x="155" y="57"/>
                      <a:pt x="74" y="37"/>
                      <a:pt x="1" y="0"/>
                    </a:cubicBezTo>
                    <a:cubicBezTo>
                      <a:pt x="0" y="10"/>
                      <a:pt x="0" y="19"/>
                      <a:pt x="0" y="28"/>
                    </a:cubicBezTo>
                    <a:cubicBezTo>
                      <a:pt x="0" y="174"/>
                      <a:pt x="118" y="292"/>
                      <a:pt x="264" y="292"/>
                    </a:cubicBezTo>
                    <a:cubicBezTo>
                      <a:pt x="281" y="292"/>
                      <a:pt x="297" y="291"/>
                      <a:pt x="314" y="287"/>
                    </a:cubicBezTo>
                    <a:cubicBezTo>
                      <a:pt x="312" y="207"/>
                      <a:pt x="290" y="128"/>
                      <a:pt x="248" y="57"/>
                    </a:cubicBezTo>
                    <a:cubicBezTo>
                      <a:pt x="245" y="57"/>
                      <a:pt x="242" y="57"/>
                      <a:pt x="239" y="57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2" name="Google Shape;282;p16"/>
            <p:cNvSpPr/>
            <p:nvPr/>
          </p:nvSpPr>
          <p:spPr>
            <a:xfrm>
              <a:off x="1104424" y="1757680"/>
              <a:ext cx="4184014" cy="4184014"/>
            </a:xfrm>
            <a:prstGeom prst="ellipse">
              <a:avLst/>
            </a:prstGeom>
            <a:noFill/>
            <a:ln w="1905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3" name="Google Shape;283;p16"/>
          <p:cNvSpPr/>
          <p:nvPr/>
        </p:nvSpPr>
        <p:spPr>
          <a:xfrm>
            <a:off x="6933012" y="1550127"/>
            <a:ext cx="3064429" cy="946529"/>
          </a:xfrm>
          <a:prstGeom prst="rect">
            <a:avLst/>
          </a:prstGeom>
          <a:solidFill>
            <a:srgbClr val="D99593"/>
          </a:solidFill>
          <a:ln>
            <a:noFill/>
          </a:ln>
          <a:effectLst>
            <a:outerShdw blurRad="215900" dist="177800" dir="2700000" algn="tl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6"/>
          <p:cNvSpPr/>
          <p:nvPr/>
        </p:nvSpPr>
        <p:spPr>
          <a:xfrm>
            <a:off x="6933011" y="2590613"/>
            <a:ext cx="3064428" cy="946529"/>
          </a:xfrm>
          <a:prstGeom prst="rect">
            <a:avLst/>
          </a:prstGeom>
          <a:solidFill>
            <a:srgbClr val="31859B"/>
          </a:solidFill>
          <a:ln>
            <a:noFill/>
          </a:ln>
          <a:effectLst>
            <a:outerShdw blurRad="215900" dist="177800" dir="2700000" algn="tl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6"/>
          <p:cNvSpPr/>
          <p:nvPr/>
        </p:nvSpPr>
        <p:spPr>
          <a:xfrm>
            <a:off x="6933011" y="3570145"/>
            <a:ext cx="3064428" cy="946529"/>
          </a:xfrm>
          <a:prstGeom prst="rect">
            <a:avLst/>
          </a:prstGeom>
          <a:solidFill>
            <a:srgbClr val="5F497A"/>
          </a:solidFill>
          <a:ln>
            <a:noFill/>
          </a:ln>
          <a:effectLst>
            <a:outerShdw blurRad="215900" dist="177800" dir="2700000" algn="tl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6" name="Google Shape;286;p16"/>
          <p:cNvCxnSpPr/>
          <p:nvPr/>
        </p:nvCxnSpPr>
        <p:spPr>
          <a:xfrm rot="10800000">
            <a:off x="4579805" y="2205420"/>
            <a:ext cx="2353206" cy="1053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round/>
            <a:headEnd type="none" w="sm" len="sm"/>
            <a:tailEnd type="oval" w="lg" len="lg"/>
          </a:ln>
        </p:spPr>
      </p:cxnSp>
      <p:cxnSp>
        <p:nvCxnSpPr>
          <p:cNvPr id="287" name="Google Shape;287;p16"/>
          <p:cNvCxnSpPr/>
          <p:nvPr/>
        </p:nvCxnSpPr>
        <p:spPr>
          <a:xfrm rot="10800000">
            <a:off x="5425353" y="3973585"/>
            <a:ext cx="1507658" cy="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round/>
            <a:headEnd type="none" w="sm" len="sm"/>
            <a:tailEnd type="oval" w="lg" len="lg"/>
          </a:ln>
        </p:spPr>
      </p:cxnSp>
      <p:cxnSp>
        <p:nvCxnSpPr>
          <p:cNvPr id="288" name="Google Shape;288;p16"/>
          <p:cNvCxnSpPr/>
          <p:nvPr/>
        </p:nvCxnSpPr>
        <p:spPr>
          <a:xfrm rot="10800000">
            <a:off x="5392344" y="2945399"/>
            <a:ext cx="1540669" cy="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round/>
            <a:headEnd type="none" w="sm" len="sm"/>
            <a:tailEnd type="oval" w="lg" len="lg"/>
          </a:ln>
        </p:spPr>
      </p:cxnSp>
      <p:sp>
        <p:nvSpPr>
          <p:cNvPr id="289" name="Google Shape;289;p16"/>
          <p:cNvSpPr/>
          <p:nvPr/>
        </p:nvSpPr>
        <p:spPr>
          <a:xfrm>
            <a:off x="7446010" y="1757066"/>
            <a:ext cx="2551431" cy="727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Char char="•"/>
            </a:pPr>
            <a:r>
              <a:rPr lang="en-US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Real time tracking of Drill Rig.</a:t>
            </a:r>
            <a:endParaRPr/>
          </a:p>
          <a:p>
            <a:pPr marL="171450" marR="0" lvl="0" indent="-1047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</a:pPr>
            <a:endParaRPr sz="10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Char char="•"/>
            </a:pPr>
            <a:r>
              <a:rPr lang="en-US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Visibility of total drilling time, idle time, maintenance time etc.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6"/>
          <p:cNvSpPr txBox="1"/>
          <p:nvPr/>
        </p:nvSpPr>
        <p:spPr>
          <a:xfrm>
            <a:off x="3163382" y="2970018"/>
            <a:ext cx="1026114" cy="23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Automation</a:t>
            </a:r>
            <a:endParaRPr/>
          </a:p>
        </p:txBody>
      </p:sp>
      <p:sp>
        <p:nvSpPr>
          <p:cNvPr id="291" name="Google Shape;291;p16"/>
          <p:cNvSpPr txBox="1"/>
          <p:nvPr/>
        </p:nvSpPr>
        <p:spPr>
          <a:xfrm>
            <a:off x="4146879" y="3575609"/>
            <a:ext cx="1064701" cy="23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Compliance</a:t>
            </a:r>
            <a:endParaRPr/>
          </a:p>
        </p:txBody>
      </p:sp>
      <p:sp>
        <p:nvSpPr>
          <p:cNvPr id="292" name="Google Shape;292;p16"/>
          <p:cNvSpPr txBox="1"/>
          <p:nvPr/>
        </p:nvSpPr>
        <p:spPr>
          <a:xfrm>
            <a:off x="3074072" y="4083157"/>
            <a:ext cx="1113569" cy="23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Digitization</a:t>
            </a:r>
            <a:endParaRPr/>
          </a:p>
        </p:txBody>
      </p:sp>
      <p:grpSp>
        <p:nvGrpSpPr>
          <p:cNvPr id="293" name="Google Shape;293;p16"/>
          <p:cNvGrpSpPr/>
          <p:nvPr/>
        </p:nvGrpSpPr>
        <p:grpSpPr>
          <a:xfrm>
            <a:off x="7074402" y="3822126"/>
            <a:ext cx="379646" cy="379908"/>
            <a:chOff x="508000" y="7508875"/>
            <a:chExt cx="2289175" cy="2290763"/>
          </a:xfrm>
        </p:grpSpPr>
        <p:sp>
          <p:nvSpPr>
            <p:cNvPr id="294" name="Google Shape;294;p16"/>
            <p:cNvSpPr/>
            <p:nvPr/>
          </p:nvSpPr>
          <p:spPr>
            <a:xfrm>
              <a:off x="508000" y="7508875"/>
              <a:ext cx="2289175" cy="2290763"/>
            </a:xfrm>
            <a:custGeom>
              <a:avLst/>
              <a:gdLst/>
              <a:ahLst/>
              <a:cxnLst/>
              <a:rect l="l" t="t" r="r" b="b"/>
              <a:pathLst>
                <a:path w="2381" h="2381" extrusionOk="0">
                  <a:moveTo>
                    <a:pt x="2226" y="932"/>
                  </a:moveTo>
                  <a:cubicBezTo>
                    <a:pt x="2032" y="932"/>
                    <a:pt x="2032" y="932"/>
                    <a:pt x="2032" y="932"/>
                  </a:cubicBezTo>
                  <a:cubicBezTo>
                    <a:pt x="2016" y="879"/>
                    <a:pt x="1995" y="827"/>
                    <a:pt x="1969" y="779"/>
                  </a:cubicBezTo>
                  <a:cubicBezTo>
                    <a:pt x="2106" y="642"/>
                    <a:pt x="2106" y="642"/>
                    <a:pt x="2106" y="642"/>
                  </a:cubicBezTo>
                  <a:cubicBezTo>
                    <a:pt x="2135" y="612"/>
                    <a:pt x="2151" y="573"/>
                    <a:pt x="2151" y="532"/>
                  </a:cubicBezTo>
                  <a:cubicBezTo>
                    <a:pt x="2151" y="490"/>
                    <a:pt x="2135" y="451"/>
                    <a:pt x="2106" y="422"/>
                  </a:cubicBezTo>
                  <a:cubicBezTo>
                    <a:pt x="1959" y="275"/>
                    <a:pt x="1959" y="275"/>
                    <a:pt x="1959" y="275"/>
                  </a:cubicBezTo>
                  <a:cubicBezTo>
                    <a:pt x="1901" y="217"/>
                    <a:pt x="1798" y="217"/>
                    <a:pt x="1740" y="275"/>
                  </a:cubicBezTo>
                  <a:cubicBezTo>
                    <a:pt x="1603" y="412"/>
                    <a:pt x="1603" y="412"/>
                    <a:pt x="1603" y="412"/>
                  </a:cubicBezTo>
                  <a:cubicBezTo>
                    <a:pt x="1554" y="387"/>
                    <a:pt x="1503" y="365"/>
                    <a:pt x="1450" y="349"/>
                  </a:cubicBezTo>
                  <a:cubicBezTo>
                    <a:pt x="1450" y="155"/>
                    <a:pt x="1450" y="155"/>
                    <a:pt x="1450" y="155"/>
                  </a:cubicBezTo>
                  <a:cubicBezTo>
                    <a:pt x="1450" y="70"/>
                    <a:pt x="1380" y="0"/>
                    <a:pt x="1294" y="0"/>
                  </a:cubicBezTo>
                  <a:cubicBezTo>
                    <a:pt x="1087" y="0"/>
                    <a:pt x="1087" y="0"/>
                    <a:pt x="1087" y="0"/>
                  </a:cubicBezTo>
                  <a:cubicBezTo>
                    <a:pt x="1002" y="0"/>
                    <a:pt x="932" y="70"/>
                    <a:pt x="932" y="155"/>
                  </a:cubicBezTo>
                  <a:cubicBezTo>
                    <a:pt x="932" y="349"/>
                    <a:pt x="932" y="349"/>
                    <a:pt x="932" y="349"/>
                  </a:cubicBezTo>
                  <a:cubicBezTo>
                    <a:pt x="879" y="365"/>
                    <a:pt x="828" y="387"/>
                    <a:pt x="779" y="412"/>
                  </a:cubicBezTo>
                  <a:cubicBezTo>
                    <a:pt x="642" y="276"/>
                    <a:pt x="642" y="276"/>
                    <a:pt x="642" y="276"/>
                  </a:cubicBezTo>
                  <a:cubicBezTo>
                    <a:pt x="581" y="215"/>
                    <a:pt x="483" y="215"/>
                    <a:pt x="422" y="276"/>
                  </a:cubicBezTo>
                  <a:cubicBezTo>
                    <a:pt x="276" y="422"/>
                    <a:pt x="276" y="422"/>
                    <a:pt x="276" y="422"/>
                  </a:cubicBezTo>
                  <a:cubicBezTo>
                    <a:pt x="215" y="483"/>
                    <a:pt x="215" y="581"/>
                    <a:pt x="276" y="642"/>
                  </a:cubicBezTo>
                  <a:cubicBezTo>
                    <a:pt x="413" y="779"/>
                    <a:pt x="413" y="779"/>
                    <a:pt x="413" y="779"/>
                  </a:cubicBezTo>
                  <a:cubicBezTo>
                    <a:pt x="387" y="827"/>
                    <a:pt x="366" y="879"/>
                    <a:pt x="349" y="932"/>
                  </a:cubicBezTo>
                  <a:cubicBezTo>
                    <a:pt x="156" y="932"/>
                    <a:pt x="156" y="932"/>
                    <a:pt x="156" y="932"/>
                  </a:cubicBezTo>
                  <a:cubicBezTo>
                    <a:pt x="70" y="932"/>
                    <a:pt x="0" y="1001"/>
                    <a:pt x="0" y="1087"/>
                  </a:cubicBezTo>
                  <a:cubicBezTo>
                    <a:pt x="0" y="1294"/>
                    <a:pt x="0" y="1294"/>
                    <a:pt x="0" y="1294"/>
                  </a:cubicBezTo>
                  <a:cubicBezTo>
                    <a:pt x="0" y="1380"/>
                    <a:pt x="70" y="1449"/>
                    <a:pt x="156" y="1449"/>
                  </a:cubicBezTo>
                  <a:cubicBezTo>
                    <a:pt x="349" y="1449"/>
                    <a:pt x="349" y="1449"/>
                    <a:pt x="349" y="1449"/>
                  </a:cubicBezTo>
                  <a:cubicBezTo>
                    <a:pt x="366" y="1502"/>
                    <a:pt x="387" y="1554"/>
                    <a:pt x="413" y="1602"/>
                  </a:cubicBezTo>
                  <a:cubicBezTo>
                    <a:pt x="276" y="1739"/>
                    <a:pt x="276" y="1739"/>
                    <a:pt x="276" y="1739"/>
                  </a:cubicBezTo>
                  <a:cubicBezTo>
                    <a:pt x="215" y="1800"/>
                    <a:pt x="215" y="1899"/>
                    <a:pt x="276" y="1959"/>
                  </a:cubicBezTo>
                  <a:cubicBezTo>
                    <a:pt x="422" y="2106"/>
                    <a:pt x="422" y="2106"/>
                    <a:pt x="422" y="2106"/>
                  </a:cubicBezTo>
                  <a:cubicBezTo>
                    <a:pt x="483" y="2166"/>
                    <a:pt x="581" y="2166"/>
                    <a:pt x="642" y="2106"/>
                  </a:cubicBezTo>
                  <a:cubicBezTo>
                    <a:pt x="779" y="1969"/>
                    <a:pt x="779" y="1969"/>
                    <a:pt x="779" y="1969"/>
                  </a:cubicBezTo>
                  <a:cubicBezTo>
                    <a:pt x="828" y="1995"/>
                    <a:pt x="879" y="2016"/>
                    <a:pt x="932" y="2032"/>
                  </a:cubicBezTo>
                  <a:cubicBezTo>
                    <a:pt x="932" y="2226"/>
                    <a:pt x="932" y="2226"/>
                    <a:pt x="932" y="2226"/>
                  </a:cubicBezTo>
                  <a:cubicBezTo>
                    <a:pt x="932" y="2311"/>
                    <a:pt x="1002" y="2381"/>
                    <a:pt x="1087" y="2381"/>
                  </a:cubicBezTo>
                  <a:cubicBezTo>
                    <a:pt x="1294" y="2381"/>
                    <a:pt x="1294" y="2381"/>
                    <a:pt x="1294" y="2381"/>
                  </a:cubicBezTo>
                  <a:cubicBezTo>
                    <a:pt x="1380" y="2381"/>
                    <a:pt x="1450" y="2311"/>
                    <a:pt x="1450" y="2226"/>
                  </a:cubicBezTo>
                  <a:cubicBezTo>
                    <a:pt x="1450" y="2032"/>
                    <a:pt x="1450" y="2032"/>
                    <a:pt x="1450" y="2032"/>
                  </a:cubicBezTo>
                  <a:cubicBezTo>
                    <a:pt x="1503" y="2016"/>
                    <a:pt x="1554" y="1994"/>
                    <a:pt x="1603" y="1969"/>
                  </a:cubicBezTo>
                  <a:cubicBezTo>
                    <a:pt x="1740" y="2106"/>
                    <a:pt x="1740" y="2106"/>
                    <a:pt x="1740" y="2106"/>
                  </a:cubicBezTo>
                  <a:cubicBezTo>
                    <a:pt x="1798" y="2164"/>
                    <a:pt x="1901" y="2164"/>
                    <a:pt x="1959" y="2106"/>
                  </a:cubicBezTo>
                  <a:cubicBezTo>
                    <a:pt x="2106" y="1959"/>
                    <a:pt x="2106" y="1959"/>
                    <a:pt x="2106" y="1959"/>
                  </a:cubicBezTo>
                  <a:cubicBezTo>
                    <a:pt x="2135" y="1930"/>
                    <a:pt x="2151" y="1891"/>
                    <a:pt x="2151" y="1849"/>
                  </a:cubicBezTo>
                  <a:cubicBezTo>
                    <a:pt x="2151" y="1808"/>
                    <a:pt x="2135" y="1769"/>
                    <a:pt x="2106" y="1739"/>
                  </a:cubicBezTo>
                  <a:cubicBezTo>
                    <a:pt x="1969" y="1602"/>
                    <a:pt x="1969" y="1602"/>
                    <a:pt x="1969" y="1602"/>
                  </a:cubicBezTo>
                  <a:cubicBezTo>
                    <a:pt x="1995" y="1554"/>
                    <a:pt x="2016" y="1502"/>
                    <a:pt x="2032" y="1449"/>
                  </a:cubicBezTo>
                  <a:cubicBezTo>
                    <a:pt x="2226" y="1449"/>
                    <a:pt x="2226" y="1449"/>
                    <a:pt x="2226" y="1449"/>
                  </a:cubicBezTo>
                  <a:cubicBezTo>
                    <a:pt x="2312" y="1449"/>
                    <a:pt x="2381" y="1380"/>
                    <a:pt x="2381" y="1294"/>
                  </a:cubicBezTo>
                  <a:cubicBezTo>
                    <a:pt x="2381" y="1087"/>
                    <a:pt x="2381" y="1087"/>
                    <a:pt x="2381" y="1087"/>
                  </a:cubicBezTo>
                  <a:cubicBezTo>
                    <a:pt x="2381" y="1001"/>
                    <a:pt x="2312" y="932"/>
                    <a:pt x="2226" y="932"/>
                  </a:cubicBezTo>
                  <a:close/>
                  <a:moveTo>
                    <a:pt x="2278" y="1294"/>
                  </a:moveTo>
                  <a:cubicBezTo>
                    <a:pt x="2278" y="1323"/>
                    <a:pt x="2255" y="1346"/>
                    <a:pt x="2226" y="1346"/>
                  </a:cubicBezTo>
                  <a:cubicBezTo>
                    <a:pt x="1993" y="1346"/>
                    <a:pt x="1993" y="1346"/>
                    <a:pt x="1993" y="1346"/>
                  </a:cubicBezTo>
                  <a:cubicBezTo>
                    <a:pt x="1970" y="1346"/>
                    <a:pt x="1949" y="1362"/>
                    <a:pt x="1943" y="1385"/>
                  </a:cubicBezTo>
                  <a:cubicBezTo>
                    <a:pt x="1925" y="1455"/>
                    <a:pt x="1897" y="1523"/>
                    <a:pt x="1860" y="1585"/>
                  </a:cubicBezTo>
                  <a:cubicBezTo>
                    <a:pt x="1848" y="1605"/>
                    <a:pt x="1851" y="1631"/>
                    <a:pt x="1868" y="1648"/>
                  </a:cubicBezTo>
                  <a:cubicBezTo>
                    <a:pt x="2033" y="1813"/>
                    <a:pt x="2033" y="1813"/>
                    <a:pt x="2033" y="1813"/>
                  </a:cubicBezTo>
                  <a:cubicBezTo>
                    <a:pt x="2042" y="1822"/>
                    <a:pt x="2048" y="1835"/>
                    <a:pt x="2048" y="1849"/>
                  </a:cubicBezTo>
                  <a:cubicBezTo>
                    <a:pt x="2048" y="1863"/>
                    <a:pt x="2042" y="1876"/>
                    <a:pt x="2033" y="1886"/>
                  </a:cubicBezTo>
                  <a:cubicBezTo>
                    <a:pt x="1886" y="2032"/>
                    <a:pt x="1886" y="2032"/>
                    <a:pt x="1886" y="2032"/>
                  </a:cubicBezTo>
                  <a:cubicBezTo>
                    <a:pt x="1867" y="2052"/>
                    <a:pt x="1832" y="2052"/>
                    <a:pt x="1813" y="2032"/>
                  </a:cubicBezTo>
                  <a:cubicBezTo>
                    <a:pt x="1648" y="1868"/>
                    <a:pt x="1648" y="1868"/>
                    <a:pt x="1648" y="1868"/>
                  </a:cubicBezTo>
                  <a:cubicBezTo>
                    <a:pt x="1631" y="1851"/>
                    <a:pt x="1606" y="1848"/>
                    <a:pt x="1585" y="1860"/>
                  </a:cubicBezTo>
                  <a:cubicBezTo>
                    <a:pt x="1523" y="1897"/>
                    <a:pt x="1456" y="1925"/>
                    <a:pt x="1385" y="1943"/>
                  </a:cubicBezTo>
                  <a:cubicBezTo>
                    <a:pt x="1362" y="1949"/>
                    <a:pt x="1346" y="1969"/>
                    <a:pt x="1346" y="1993"/>
                  </a:cubicBezTo>
                  <a:cubicBezTo>
                    <a:pt x="1346" y="2226"/>
                    <a:pt x="1346" y="2226"/>
                    <a:pt x="1346" y="2226"/>
                  </a:cubicBezTo>
                  <a:cubicBezTo>
                    <a:pt x="1346" y="2254"/>
                    <a:pt x="1323" y="2278"/>
                    <a:pt x="1294" y="2278"/>
                  </a:cubicBezTo>
                  <a:cubicBezTo>
                    <a:pt x="1087" y="2278"/>
                    <a:pt x="1087" y="2278"/>
                    <a:pt x="1087" y="2278"/>
                  </a:cubicBezTo>
                  <a:cubicBezTo>
                    <a:pt x="1059" y="2278"/>
                    <a:pt x="1035" y="2254"/>
                    <a:pt x="1035" y="2226"/>
                  </a:cubicBezTo>
                  <a:cubicBezTo>
                    <a:pt x="1035" y="1993"/>
                    <a:pt x="1035" y="1993"/>
                    <a:pt x="1035" y="1993"/>
                  </a:cubicBezTo>
                  <a:cubicBezTo>
                    <a:pt x="1035" y="1969"/>
                    <a:pt x="1019" y="1949"/>
                    <a:pt x="997" y="1943"/>
                  </a:cubicBezTo>
                  <a:cubicBezTo>
                    <a:pt x="926" y="1925"/>
                    <a:pt x="859" y="1897"/>
                    <a:pt x="796" y="1860"/>
                  </a:cubicBezTo>
                  <a:cubicBezTo>
                    <a:pt x="788" y="1855"/>
                    <a:pt x="779" y="1853"/>
                    <a:pt x="770" y="1853"/>
                  </a:cubicBezTo>
                  <a:cubicBezTo>
                    <a:pt x="757" y="1853"/>
                    <a:pt x="743" y="1858"/>
                    <a:pt x="733" y="1868"/>
                  </a:cubicBezTo>
                  <a:cubicBezTo>
                    <a:pt x="569" y="2032"/>
                    <a:pt x="569" y="2032"/>
                    <a:pt x="569" y="2032"/>
                  </a:cubicBezTo>
                  <a:cubicBezTo>
                    <a:pt x="548" y="2053"/>
                    <a:pt x="516" y="2053"/>
                    <a:pt x="495" y="2032"/>
                  </a:cubicBezTo>
                  <a:cubicBezTo>
                    <a:pt x="349" y="1886"/>
                    <a:pt x="349" y="1886"/>
                    <a:pt x="349" y="1886"/>
                  </a:cubicBezTo>
                  <a:cubicBezTo>
                    <a:pt x="329" y="1866"/>
                    <a:pt x="329" y="1833"/>
                    <a:pt x="349" y="1813"/>
                  </a:cubicBezTo>
                  <a:cubicBezTo>
                    <a:pt x="514" y="1648"/>
                    <a:pt x="514" y="1648"/>
                    <a:pt x="514" y="1648"/>
                  </a:cubicBezTo>
                  <a:cubicBezTo>
                    <a:pt x="530" y="1631"/>
                    <a:pt x="533" y="1605"/>
                    <a:pt x="521" y="1585"/>
                  </a:cubicBezTo>
                  <a:cubicBezTo>
                    <a:pt x="485" y="1523"/>
                    <a:pt x="457" y="1455"/>
                    <a:pt x="438" y="1385"/>
                  </a:cubicBezTo>
                  <a:cubicBezTo>
                    <a:pt x="433" y="1362"/>
                    <a:pt x="412" y="1346"/>
                    <a:pt x="388" y="1346"/>
                  </a:cubicBezTo>
                  <a:cubicBezTo>
                    <a:pt x="156" y="1346"/>
                    <a:pt x="156" y="1346"/>
                    <a:pt x="156" y="1346"/>
                  </a:cubicBezTo>
                  <a:cubicBezTo>
                    <a:pt x="127" y="1346"/>
                    <a:pt x="104" y="1323"/>
                    <a:pt x="104" y="1294"/>
                  </a:cubicBezTo>
                  <a:cubicBezTo>
                    <a:pt x="104" y="1087"/>
                    <a:pt x="104" y="1087"/>
                    <a:pt x="104" y="1087"/>
                  </a:cubicBezTo>
                  <a:cubicBezTo>
                    <a:pt x="104" y="1059"/>
                    <a:pt x="127" y="1035"/>
                    <a:pt x="156" y="1035"/>
                  </a:cubicBezTo>
                  <a:cubicBezTo>
                    <a:pt x="388" y="1035"/>
                    <a:pt x="388" y="1035"/>
                    <a:pt x="388" y="1035"/>
                  </a:cubicBezTo>
                  <a:cubicBezTo>
                    <a:pt x="412" y="1035"/>
                    <a:pt x="433" y="1019"/>
                    <a:pt x="439" y="996"/>
                  </a:cubicBezTo>
                  <a:cubicBezTo>
                    <a:pt x="457" y="926"/>
                    <a:pt x="485" y="858"/>
                    <a:pt x="522" y="796"/>
                  </a:cubicBezTo>
                  <a:cubicBezTo>
                    <a:pt x="534" y="776"/>
                    <a:pt x="530" y="750"/>
                    <a:pt x="514" y="733"/>
                  </a:cubicBezTo>
                  <a:cubicBezTo>
                    <a:pt x="349" y="569"/>
                    <a:pt x="349" y="569"/>
                    <a:pt x="349" y="569"/>
                  </a:cubicBezTo>
                  <a:cubicBezTo>
                    <a:pt x="329" y="548"/>
                    <a:pt x="329" y="515"/>
                    <a:pt x="349" y="495"/>
                  </a:cubicBezTo>
                  <a:cubicBezTo>
                    <a:pt x="495" y="349"/>
                    <a:pt x="495" y="349"/>
                    <a:pt x="495" y="349"/>
                  </a:cubicBezTo>
                  <a:cubicBezTo>
                    <a:pt x="516" y="328"/>
                    <a:pt x="548" y="329"/>
                    <a:pt x="569" y="349"/>
                  </a:cubicBezTo>
                  <a:cubicBezTo>
                    <a:pt x="733" y="513"/>
                    <a:pt x="733" y="513"/>
                    <a:pt x="733" y="513"/>
                  </a:cubicBezTo>
                  <a:cubicBezTo>
                    <a:pt x="750" y="530"/>
                    <a:pt x="776" y="533"/>
                    <a:pt x="796" y="521"/>
                  </a:cubicBezTo>
                  <a:cubicBezTo>
                    <a:pt x="859" y="485"/>
                    <a:pt x="926" y="457"/>
                    <a:pt x="997" y="438"/>
                  </a:cubicBezTo>
                  <a:cubicBezTo>
                    <a:pt x="1019" y="432"/>
                    <a:pt x="1035" y="412"/>
                    <a:pt x="1035" y="388"/>
                  </a:cubicBezTo>
                  <a:cubicBezTo>
                    <a:pt x="1035" y="155"/>
                    <a:pt x="1035" y="155"/>
                    <a:pt x="1035" y="155"/>
                  </a:cubicBezTo>
                  <a:cubicBezTo>
                    <a:pt x="1035" y="127"/>
                    <a:pt x="1059" y="104"/>
                    <a:pt x="1087" y="104"/>
                  </a:cubicBezTo>
                  <a:cubicBezTo>
                    <a:pt x="1294" y="104"/>
                    <a:pt x="1294" y="104"/>
                    <a:pt x="1294" y="104"/>
                  </a:cubicBezTo>
                  <a:cubicBezTo>
                    <a:pt x="1323" y="104"/>
                    <a:pt x="1346" y="127"/>
                    <a:pt x="1346" y="155"/>
                  </a:cubicBezTo>
                  <a:cubicBezTo>
                    <a:pt x="1346" y="388"/>
                    <a:pt x="1346" y="388"/>
                    <a:pt x="1346" y="388"/>
                  </a:cubicBezTo>
                  <a:cubicBezTo>
                    <a:pt x="1346" y="412"/>
                    <a:pt x="1362" y="432"/>
                    <a:pt x="1385" y="438"/>
                  </a:cubicBezTo>
                  <a:cubicBezTo>
                    <a:pt x="1456" y="457"/>
                    <a:pt x="1523" y="485"/>
                    <a:pt x="1585" y="521"/>
                  </a:cubicBezTo>
                  <a:cubicBezTo>
                    <a:pt x="1606" y="533"/>
                    <a:pt x="1632" y="530"/>
                    <a:pt x="1648" y="513"/>
                  </a:cubicBezTo>
                  <a:cubicBezTo>
                    <a:pt x="1813" y="349"/>
                    <a:pt x="1813" y="349"/>
                    <a:pt x="1813" y="349"/>
                  </a:cubicBezTo>
                  <a:cubicBezTo>
                    <a:pt x="1832" y="329"/>
                    <a:pt x="1867" y="329"/>
                    <a:pt x="1886" y="349"/>
                  </a:cubicBezTo>
                  <a:cubicBezTo>
                    <a:pt x="2033" y="495"/>
                    <a:pt x="2033" y="495"/>
                    <a:pt x="2033" y="495"/>
                  </a:cubicBezTo>
                  <a:cubicBezTo>
                    <a:pt x="2042" y="505"/>
                    <a:pt x="2048" y="518"/>
                    <a:pt x="2048" y="532"/>
                  </a:cubicBezTo>
                  <a:cubicBezTo>
                    <a:pt x="2048" y="546"/>
                    <a:pt x="2042" y="559"/>
                    <a:pt x="2033" y="569"/>
                  </a:cubicBezTo>
                  <a:cubicBezTo>
                    <a:pt x="1868" y="733"/>
                    <a:pt x="1868" y="733"/>
                    <a:pt x="1868" y="733"/>
                  </a:cubicBezTo>
                  <a:cubicBezTo>
                    <a:pt x="1851" y="750"/>
                    <a:pt x="1848" y="776"/>
                    <a:pt x="1860" y="796"/>
                  </a:cubicBezTo>
                  <a:cubicBezTo>
                    <a:pt x="1897" y="858"/>
                    <a:pt x="1925" y="926"/>
                    <a:pt x="1943" y="996"/>
                  </a:cubicBezTo>
                  <a:cubicBezTo>
                    <a:pt x="1949" y="1019"/>
                    <a:pt x="1970" y="1035"/>
                    <a:pt x="1993" y="1035"/>
                  </a:cubicBezTo>
                  <a:cubicBezTo>
                    <a:pt x="2226" y="1035"/>
                    <a:pt x="2226" y="1035"/>
                    <a:pt x="2226" y="1035"/>
                  </a:cubicBezTo>
                  <a:cubicBezTo>
                    <a:pt x="2255" y="1035"/>
                    <a:pt x="2278" y="1059"/>
                    <a:pt x="2278" y="1087"/>
                  </a:cubicBezTo>
                  <a:lnTo>
                    <a:pt x="2278" y="129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6"/>
            <p:cNvSpPr/>
            <p:nvPr/>
          </p:nvSpPr>
          <p:spPr>
            <a:xfrm>
              <a:off x="1204913" y="8205788"/>
              <a:ext cx="896937" cy="896938"/>
            </a:xfrm>
            <a:custGeom>
              <a:avLst/>
              <a:gdLst/>
              <a:ahLst/>
              <a:cxnLst/>
              <a:rect l="l" t="t" r="r" b="b"/>
              <a:pathLst>
                <a:path w="932" h="931" extrusionOk="0">
                  <a:moveTo>
                    <a:pt x="466" y="0"/>
                  </a:moveTo>
                  <a:cubicBezTo>
                    <a:pt x="209" y="0"/>
                    <a:pt x="0" y="209"/>
                    <a:pt x="0" y="466"/>
                  </a:cubicBezTo>
                  <a:cubicBezTo>
                    <a:pt x="0" y="722"/>
                    <a:pt x="209" y="931"/>
                    <a:pt x="466" y="931"/>
                  </a:cubicBezTo>
                  <a:cubicBezTo>
                    <a:pt x="723" y="931"/>
                    <a:pt x="932" y="722"/>
                    <a:pt x="932" y="466"/>
                  </a:cubicBezTo>
                  <a:cubicBezTo>
                    <a:pt x="932" y="209"/>
                    <a:pt x="723" y="0"/>
                    <a:pt x="466" y="0"/>
                  </a:cubicBezTo>
                  <a:close/>
                  <a:moveTo>
                    <a:pt x="466" y="828"/>
                  </a:moveTo>
                  <a:cubicBezTo>
                    <a:pt x="266" y="828"/>
                    <a:pt x="103" y="665"/>
                    <a:pt x="103" y="466"/>
                  </a:cubicBezTo>
                  <a:cubicBezTo>
                    <a:pt x="103" y="266"/>
                    <a:pt x="266" y="103"/>
                    <a:pt x="466" y="103"/>
                  </a:cubicBezTo>
                  <a:cubicBezTo>
                    <a:pt x="666" y="103"/>
                    <a:pt x="828" y="266"/>
                    <a:pt x="828" y="466"/>
                  </a:cubicBezTo>
                  <a:cubicBezTo>
                    <a:pt x="828" y="665"/>
                    <a:pt x="666" y="828"/>
                    <a:pt x="466" y="8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6" name="Google Shape;296;p16"/>
          <p:cNvSpPr/>
          <p:nvPr/>
        </p:nvSpPr>
        <p:spPr>
          <a:xfrm>
            <a:off x="7460225" y="2700352"/>
            <a:ext cx="2537214" cy="727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Char char="•"/>
            </a:pPr>
            <a:r>
              <a:rPr lang="en-US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Prevent revenue loss due to un-invoiced work.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Char char="•"/>
            </a:pPr>
            <a:r>
              <a:rPr lang="en-US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Prevent disputes with customers with a common system.</a:t>
            </a:r>
            <a:endParaRPr/>
          </a:p>
        </p:txBody>
      </p:sp>
      <p:sp>
        <p:nvSpPr>
          <p:cNvPr id="297" name="Google Shape;297;p16"/>
          <p:cNvSpPr/>
          <p:nvPr/>
        </p:nvSpPr>
        <p:spPr>
          <a:xfrm>
            <a:off x="7491669" y="3865019"/>
            <a:ext cx="2505770" cy="436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Char char="•"/>
            </a:pPr>
            <a:r>
              <a:rPr lang="en-US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Measure drill rig &amp; operator efficiency and delays in drilling on block.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6"/>
          <p:cNvSpPr/>
          <p:nvPr/>
        </p:nvSpPr>
        <p:spPr>
          <a:xfrm>
            <a:off x="6933011" y="4625005"/>
            <a:ext cx="3064428" cy="946529"/>
          </a:xfrm>
          <a:prstGeom prst="rect">
            <a:avLst/>
          </a:prstGeom>
          <a:solidFill>
            <a:srgbClr val="C2D59B"/>
          </a:solidFill>
          <a:ln>
            <a:noFill/>
          </a:ln>
          <a:effectLst>
            <a:outerShdw blurRad="215900" dist="177800" dir="2700000" algn="tl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9" name="Google Shape;299;p16"/>
          <p:cNvCxnSpPr/>
          <p:nvPr/>
        </p:nvCxnSpPr>
        <p:spPr>
          <a:xfrm flipH="1">
            <a:off x="4830871" y="4901609"/>
            <a:ext cx="2102140" cy="1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round/>
            <a:headEnd type="none" w="sm" len="sm"/>
            <a:tailEnd type="oval" w="lg" len="lg"/>
          </a:ln>
        </p:spPr>
      </p:cxnSp>
      <p:sp>
        <p:nvSpPr>
          <p:cNvPr id="300" name="Google Shape;300;p16"/>
          <p:cNvSpPr/>
          <p:nvPr/>
        </p:nvSpPr>
        <p:spPr>
          <a:xfrm>
            <a:off x="7460226" y="4949628"/>
            <a:ext cx="2537214" cy="436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Char char="•"/>
            </a:pPr>
            <a:r>
              <a:rPr lang="en-US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Ability to link drilling to individual blasts accessible in an online portal.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16" descr="Tracking Icon - Free Download, PNG and Vect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9604" y="1745710"/>
            <a:ext cx="572067" cy="5720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2" name="Google Shape;302;p16"/>
          <p:cNvGrpSpPr/>
          <p:nvPr/>
        </p:nvGrpSpPr>
        <p:grpSpPr>
          <a:xfrm>
            <a:off x="7033511" y="4901609"/>
            <a:ext cx="379646" cy="343577"/>
            <a:chOff x="5110163" y="7618413"/>
            <a:chExt cx="2289175" cy="2071688"/>
          </a:xfrm>
        </p:grpSpPr>
        <p:sp>
          <p:nvSpPr>
            <p:cNvPr id="303" name="Google Shape;303;p16"/>
            <p:cNvSpPr/>
            <p:nvPr/>
          </p:nvSpPr>
          <p:spPr>
            <a:xfrm>
              <a:off x="5110163" y="7618413"/>
              <a:ext cx="2289175" cy="2071688"/>
            </a:xfrm>
            <a:custGeom>
              <a:avLst/>
              <a:gdLst/>
              <a:ahLst/>
              <a:cxnLst/>
              <a:rect l="l" t="t" r="r" b="b"/>
              <a:pathLst>
                <a:path w="2381" h="2153" extrusionOk="0">
                  <a:moveTo>
                    <a:pt x="2129" y="0"/>
                  </a:moveTo>
                  <a:cubicBezTo>
                    <a:pt x="252" y="0"/>
                    <a:pt x="252" y="0"/>
                    <a:pt x="252" y="0"/>
                  </a:cubicBezTo>
                  <a:cubicBezTo>
                    <a:pt x="113" y="0"/>
                    <a:pt x="0" y="113"/>
                    <a:pt x="0" y="252"/>
                  </a:cubicBezTo>
                  <a:cubicBezTo>
                    <a:pt x="0" y="1283"/>
                    <a:pt x="0" y="1283"/>
                    <a:pt x="0" y="1283"/>
                  </a:cubicBezTo>
                  <a:cubicBezTo>
                    <a:pt x="0" y="1443"/>
                    <a:pt x="0" y="1443"/>
                    <a:pt x="0" y="1443"/>
                  </a:cubicBezTo>
                  <a:cubicBezTo>
                    <a:pt x="0" y="1582"/>
                    <a:pt x="113" y="1695"/>
                    <a:pt x="252" y="1695"/>
                  </a:cubicBezTo>
                  <a:cubicBezTo>
                    <a:pt x="860" y="1695"/>
                    <a:pt x="860" y="1695"/>
                    <a:pt x="860" y="1695"/>
                  </a:cubicBezTo>
                  <a:cubicBezTo>
                    <a:pt x="787" y="2061"/>
                    <a:pt x="787" y="2061"/>
                    <a:pt x="787" y="2061"/>
                  </a:cubicBezTo>
                  <a:cubicBezTo>
                    <a:pt x="550" y="2061"/>
                    <a:pt x="550" y="2061"/>
                    <a:pt x="550" y="2061"/>
                  </a:cubicBezTo>
                  <a:cubicBezTo>
                    <a:pt x="524" y="2061"/>
                    <a:pt x="504" y="2082"/>
                    <a:pt x="504" y="2107"/>
                  </a:cubicBezTo>
                  <a:cubicBezTo>
                    <a:pt x="504" y="2132"/>
                    <a:pt x="524" y="2153"/>
                    <a:pt x="550" y="2153"/>
                  </a:cubicBezTo>
                  <a:cubicBezTo>
                    <a:pt x="1832" y="2153"/>
                    <a:pt x="1832" y="2153"/>
                    <a:pt x="1832" y="2153"/>
                  </a:cubicBezTo>
                  <a:cubicBezTo>
                    <a:pt x="1857" y="2153"/>
                    <a:pt x="1878" y="2132"/>
                    <a:pt x="1878" y="2107"/>
                  </a:cubicBezTo>
                  <a:cubicBezTo>
                    <a:pt x="1878" y="2082"/>
                    <a:pt x="1857" y="2061"/>
                    <a:pt x="1832" y="2061"/>
                  </a:cubicBezTo>
                  <a:cubicBezTo>
                    <a:pt x="1595" y="2061"/>
                    <a:pt x="1595" y="2061"/>
                    <a:pt x="1595" y="2061"/>
                  </a:cubicBezTo>
                  <a:cubicBezTo>
                    <a:pt x="1521" y="1695"/>
                    <a:pt x="1521" y="1695"/>
                    <a:pt x="1521" y="1695"/>
                  </a:cubicBezTo>
                  <a:cubicBezTo>
                    <a:pt x="2129" y="1695"/>
                    <a:pt x="2129" y="1695"/>
                    <a:pt x="2129" y="1695"/>
                  </a:cubicBezTo>
                  <a:cubicBezTo>
                    <a:pt x="2268" y="1695"/>
                    <a:pt x="2381" y="1582"/>
                    <a:pt x="2381" y="1443"/>
                  </a:cubicBezTo>
                  <a:cubicBezTo>
                    <a:pt x="2381" y="1283"/>
                    <a:pt x="2381" y="1283"/>
                    <a:pt x="2381" y="1283"/>
                  </a:cubicBezTo>
                  <a:cubicBezTo>
                    <a:pt x="2381" y="252"/>
                    <a:pt x="2381" y="252"/>
                    <a:pt x="2381" y="252"/>
                  </a:cubicBezTo>
                  <a:cubicBezTo>
                    <a:pt x="2381" y="113"/>
                    <a:pt x="2268" y="0"/>
                    <a:pt x="2129" y="0"/>
                  </a:cubicBezTo>
                  <a:close/>
                  <a:moveTo>
                    <a:pt x="880" y="2061"/>
                  </a:moveTo>
                  <a:cubicBezTo>
                    <a:pt x="954" y="1695"/>
                    <a:pt x="954" y="1695"/>
                    <a:pt x="954" y="1695"/>
                  </a:cubicBezTo>
                  <a:cubicBezTo>
                    <a:pt x="1428" y="1695"/>
                    <a:pt x="1428" y="1695"/>
                    <a:pt x="1428" y="1695"/>
                  </a:cubicBezTo>
                  <a:cubicBezTo>
                    <a:pt x="1501" y="2061"/>
                    <a:pt x="1501" y="2061"/>
                    <a:pt x="1501" y="2061"/>
                  </a:cubicBezTo>
                  <a:cubicBezTo>
                    <a:pt x="880" y="2061"/>
                    <a:pt x="880" y="2061"/>
                    <a:pt x="880" y="2061"/>
                  </a:cubicBezTo>
                  <a:close/>
                  <a:moveTo>
                    <a:pt x="2290" y="1443"/>
                  </a:moveTo>
                  <a:cubicBezTo>
                    <a:pt x="2290" y="1531"/>
                    <a:pt x="2218" y="1603"/>
                    <a:pt x="2129" y="1603"/>
                  </a:cubicBezTo>
                  <a:cubicBezTo>
                    <a:pt x="252" y="1603"/>
                    <a:pt x="252" y="1603"/>
                    <a:pt x="252" y="1603"/>
                  </a:cubicBezTo>
                  <a:cubicBezTo>
                    <a:pt x="164" y="1603"/>
                    <a:pt x="92" y="1531"/>
                    <a:pt x="92" y="1443"/>
                  </a:cubicBezTo>
                  <a:cubicBezTo>
                    <a:pt x="92" y="1328"/>
                    <a:pt x="92" y="1328"/>
                    <a:pt x="92" y="1328"/>
                  </a:cubicBezTo>
                  <a:cubicBezTo>
                    <a:pt x="2290" y="1328"/>
                    <a:pt x="2290" y="1328"/>
                    <a:pt x="2290" y="1328"/>
                  </a:cubicBezTo>
                  <a:cubicBezTo>
                    <a:pt x="2290" y="1443"/>
                    <a:pt x="2290" y="1443"/>
                    <a:pt x="2290" y="1443"/>
                  </a:cubicBezTo>
                  <a:close/>
                  <a:moveTo>
                    <a:pt x="2290" y="1237"/>
                  </a:moveTo>
                  <a:cubicBezTo>
                    <a:pt x="92" y="1237"/>
                    <a:pt x="92" y="1237"/>
                    <a:pt x="92" y="1237"/>
                  </a:cubicBezTo>
                  <a:cubicBezTo>
                    <a:pt x="92" y="1145"/>
                    <a:pt x="92" y="1145"/>
                    <a:pt x="92" y="1145"/>
                  </a:cubicBezTo>
                  <a:cubicBezTo>
                    <a:pt x="367" y="1145"/>
                    <a:pt x="367" y="1145"/>
                    <a:pt x="367" y="1145"/>
                  </a:cubicBezTo>
                  <a:cubicBezTo>
                    <a:pt x="392" y="1145"/>
                    <a:pt x="412" y="1125"/>
                    <a:pt x="412" y="1099"/>
                  </a:cubicBezTo>
                  <a:cubicBezTo>
                    <a:pt x="412" y="1074"/>
                    <a:pt x="392" y="1054"/>
                    <a:pt x="367" y="1054"/>
                  </a:cubicBezTo>
                  <a:cubicBezTo>
                    <a:pt x="92" y="1054"/>
                    <a:pt x="92" y="1054"/>
                    <a:pt x="92" y="1054"/>
                  </a:cubicBezTo>
                  <a:cubicBezTo>
                    <a:pt x="92" y="252"/>
                    <a:pt x="92" y="252"/>
                    <a:pt x="92" y="252"/>
                  </a:cubicBezTo>
                  <a:cubicBezTo>
                    <a:pt x="92" y="164"/>
                    <a:pt x="164" y="92"/>
                    <a:pt x="252" y="92"/>
                  </a:cubicBezTo>
                  <a:cubicBezTo>
                    <a:pt x="2129" y="92"/>
                    <a:pt x="2129" y="92"/>
                    <a:pt x="2129" y="92"/>
                  </a:cubicBezTo>
                  <a:cubicBezTo>
                    <a:pt x="2218" y="92"/>
                    <a:pt x="2290" y="164"/>
                    <a:pt x="2290" y="252"/>
                  </a:cubicBezTo>
                  <a:cubicBezTo>
                    <a:pt x="2290" y="1237"/>
                    <a:pt x="2290" y="1237"/>
                    <a:pt x="2290" y="12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6167438" y="8940800"/>
              <a:ext cx="174625" cy="1762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6118225" y="8120063"/>
              <a:ext cx="514350" cy="511175"/>
            </a:xfrm>
            <a:custGeom>
              <a:avLst/>
              <a:gdLst/>
              <a:ahLst/>
              <a:cxnLst/>
              <a:rect l="l" t="t" r="r" b="b"/>
              <a:pathLst>
                <a:path w="536" h="531" extrusionOk="0">
                  <a:moveTo>
                    <a:pt x="518" y="355"/>
                  </a:moveTo>
                  <a:cubicBezTo>
                    <a:pt x="421" y="258"/>
                    <a:pt x="421" y="258"/>
                    <a:pt x="421" y="258"/>
                  </a:cubicBezTo>
                  <a:cubicBezTo>
                    <a:pt x="501" y="177"/>
                    <a:pt x="501" y="177"/>
                    <a:pt x="501" y="177"/>
                  </a:cubicBezTo>
                  <a:cubicBezTo>
                    <a:pt x="513" y="166"/>
                    <a:pt x="518" y="148"/>
                    <a:pt x="513" y="132"/>
                  </a:cubicBezTo>
                  <a:cubicBezTo>
                    <a:pt x="509" y="116"/>
                    <a:pt x="496" y="104"/>
                    <a:pt x="479" y="100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43" y="0"/>
                    <a:pt x="27" y="4"/>
                    <a:pt x="16" y="15"/>
                  </a:cubicBezTo>
                  <a:cubicBezTo>
                    <a:pt x="5" y="27"/>
                    <a:pt x="0" y="43"/>
                    <a:pt x="4" y="58"/>
                  </a:cubicBezTo>
                  <a:cubicBezTo>
                    <a:pt x="101" y="479"/>
                    <a:pt x="101" y="479"/>
                    <a:pt x="101" y="479"/>
                  </a:cubicBezTo>
                  <a:cubicBezTo>
                    <a:pt x="104" y="495"/>
                    <a:pt x="117" y="508"/>
                    <a:pt x="133" y="513"/>
                  </a:cubicBezTo>
                  <a:cubicBezTo>
                    <a:pt x="149" y="517"/>
                    <a:pt x="166" y="513"/>
                    <a:pt x="178" y="501"/>
                  </a:cubicBezTo>
                  <a:cubicBezTo>
                    <a:pt x="259" y="420"/>
                    <a:pt x="259" y="420"/>
                    <a:pt x="259" y="420"/>
                  </a:cubicBezTo>
                  <a:cubicBezTo>
                    <a:pt x="356" y="517"/>
                    <a:pt x="356" y="517"/>
                    <a:pt x="356" y="517"/>
                  </a:cubicBezTo>
                  <a:cubicBezTo>
                    <a:pt x="365" y="526"/>
                    <a:pt x="376" y="531"/>
                    <a:pt x="388" y="531"/>
                  </a:cubicBezTo>
                  <a:cubicBezTo>
                    <a:pt x="400" y="531"/>
                    <a:pt x="412" y="526"/>
                    <a:pt x="421" y="517"/>
                  </a:cubicBezTo>
                  <a:cubicBezTo>
                    <a:pt x="518" y="420"/>
                    <a:pt x="518" y="420"/>
                    <a:pt x="518" y="420"/>
                  </a:cubicBezTo>
                  <a:cubicBezTo>
                    <a:pt x="536" y="402"/>
                    <a:pt x="536" y="373"/>
                    <a:pt x="518" y="355"/>
                  </a:cubicBezTo>
                  <a:close/>
                  <a:moveTo>
                    <a:pt x="388" y="420"/>
                  </a:moveTo>
                  <a:cubicBezTo>
                    <a:pt x="291" y="323"/>
                    <a:pt x="291" y="323"/>
                    <a:pt x="291" y="323"/>
                  </a:cubicBezTo>
                  <a:cubicBezTo>
                    <a:pt x="282" y="314"/>
                    <a:pt x="270" y="310"/>
                    <a:pt x="259" y="310"/>
                  </a:cubicBezTo>
                  <a:cubicBezTo>
                    <a:pt x="247" y="310"/>
                    <a:pt x="235" y="314"/>
                    <a:pt x="226" y="323"/>
                  </a:cubicBezTo>
                  <a:cubicBezTo>
                    <a:pt x="171" y="378"/>
                    <a:pt x="171" y="378"/>
                    <a:pt x="171" y="378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378" y="171"/>
                    <a:pt x="378" y="171"/>
                    <a:pt x="378" y="171"/>
                  </a:cubicBezTo>
                  <a:cubicBezTo>
                    <a:pt x="323" y="226"/>
                    <a:pt x="323" y="226"/>
                    <a:pt x="323" y="226"/>
                  </a:cubicBezTo>
                  <a:cubicBezTo>
                    <a:pt x="306" y="244"/>
                    <a:pt x="306" y="273"/>
                    <a:pt x="323" y="291"/>
                  </a:cubicBezTo>
                  <a:cubicBezTo>
                    <a:pt x="421" y="388"/>
                    <a:pt x="421" y="388"/>
                    <a:pt x="421" y="388"/>
                  </a:cubicBezTo>
                  <a:lnTo>
                    <a:pt x="388" y="4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5949950" y="7953375"/>
              <a:ext cx="141287" cy="134938"/>
            </a:xfrm>
            <a:custGeom>
              <a:avLst/>
              <a:gdLst/>
              <a:ahLst/>
              <a:cxnLst/>
              <a:rect l="l" t="t" r="r" b="b"/>
              <a:pathLst>
                <a:path w="146" h="141" extrusionOk="0">
                  <a:moveTo>
                    <a:pt x="128" y="63"/>
                  </a:moveTo>
                  <a:cubicBezTo>
                    <a:pt x="83" y="17"/>
                    <a:pt x="83" y="17"/>
                    <a:pt x="83" y="17"/>
                  </a:cubicBezTo>
                  <a:cubicBezTo>
                    <a:pt x="65" y="0"/>
                    <a:pt x="36" y="0"/>
                    <a:pt x="18" y="17"/>
                  </a:cubicBezTo>
                  <a:cubicBezTo>
                    <a:pt x="0" y="35"/>
                    <a:pt x="0" y="64"/>
                    <a:pt x="18" y="82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72" y="137"/>
                    <a:pt x="84" y="141"/>
                    <a:pt x="96" y="141"/>
                  </a:cubicBezTo>
                  <a:cubicBezTo>
                    <a:pt x="108" y="141"/>
                    <a:pt x="119" y="137"/>
                    <a:pt x="128" y="128"/>
                  </a:cubicBezTo>
                  <a:cubicBezTo>
                    <a:pt x="146" y="110"/>
                    <a:pt x="146" y="81"/>
                    <a:pt x="128" y="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5881688" y="8132763"/>
              <a:ext cx="150812" cy="88900"/>
            </a:xfrm>
            <a:custGeom>
              <a:avLst/>
              <a:gdLst/>
              <a:ahLst/>
              <a:cxnLst/>
              <a:rect l="l" t="t" r="r" b="b"/>
              <a:pathLst>
                <a:path w="157" h="92" extrusionOk="0">
                  <a:moveTo>
                    <a:pt x="11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1" y="0"/>
                    <a:pt x="0" y="21"/>
                    <a:pt x="0" y="46"/>
                  </a:cubicBezTo>
                  <a:cubicBezTo>
                    <a:pt x="0" y="71"/>
                    <a:pt x="21" y="92"/>
                    <a:pt x="46" y="92"/>
                  </a:cubicBezTo>
                  <a:cubicBezTo>
                    <a:pt x="111" y="92"/>
                    <a:pt x="111" y="92"/>
                    <a:pt x="111" y="92"/>
                  </a:cubicBezTo>
                  <a:cubicBezTo>
                    <a:pt x="136" y="92"/>
                    <a:pt x="157" y="71"/>
                    <a:pt x="157" y="46"/>
                  </a:cubicBezTo>
                  <a:cubicBezTo>
                    <a:pt x="157" y="21"/>
                    <a:pt x="136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5949950" y="8261350"/>
              <a:ext cx="141287" cy="136525"/>
            </a:xfrm>
            <a:custGeom>
              <a:avLst/>
              <a:gdLst/>
              <a:ahLst/>
              <a:cxnLst/>
              <a:rect l="l" t="t" r="r" b="b"/>
              <a:pathLst>
                <a:path w="146" h="142" extrusionOk="0">
                  <a:moveTo>
                    <a:pt x="128" y="18"/>
                  </a:moveTo>
                  <a:cubicBezTo>
                    <a:pt x="110" y="0"/>
                    <a:pt x="81" y="0"/>
                    <a:pt x="64" y="18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0" y="82"/>
                    <a:pt x="0" y="111"/>
                    <a:pt x="18" y="128"/>
                  </a:cubicBezTo>
                  <a:cubicBezTo>
                    <a:pt x="27" y="137"/>
                    <a:pt x="38" y="142"/>
                    <a:pt x="50" y="142"/>
                  </a:cubicBezTo>
                  <a:cubicBezTo>
                    <a:pt x="62" y="142"/>
                    <a:pt x="74" y="137"/>
                    <a:pt x="83" y="128"/>
                  </a:cubicBezTo>
                  <a:cubicBezTo>
                    <a:pt x="128" y="83"/>
                    <a:pt x="128" y="83"/>
                    <a:pt x="128" y="83"/>
                  </a:cubicBezTo>
                  <a:cubicBezTo>
                    <a:pt x="146" y="65"/>
                    <a:pt x="146" y="36"/>
                    <a:pt x="128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6"/>
            <p:cNvSpPr/>
            <p:nvPr/>
          </p:nvSpPr>
          <p:spPr>
            <a:xfrm>
              <a:off x="6257925" y="7953375"/>
              <a:ext cx="141287" cy="134938"/>
            </a:xfrm>
            <a:custGeom>
              <a:avLst/>
              <a:gdLst/>
              <a:ahLst/>
              <a:cxnLst/>
              <a:rect l="l" t="t" r="r" b="b"/>
              <a:pathLst>
                <a:path w="147" h="141" extrusionOk="0">
                  <a:moveTo>
                    <a:pt x="129" y="17"/>
                  </a:moveTo>
                  <a:cubicBezTo>
                    <a:pt x="111" y="0"/>
                    <a:pt x="82" y="0"/>
                    <a:pt x="64" y="17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0" y="81"/>
                    <a:pt x="0" y="110"/>
                    <a:pt x="18" y="128"/>
                  </a:cubicBezTo>
                  <a:cubicBezTo>
                    <a:pt x="27" y="137"/>
                    <a:pt x="39" y="141"/>
                    <a:pt x="51" y="141"/>
                  </a:cubicBezTo>
                  <a:cubicBezTo>
                    <a:pt x="62" y="141"/>
                    <a:pt x="74" y="137"/>
                    <a:pt x="83" y="128"/>
                  </a:cubicBezTo>
                  <a:cubicBezTo>
                    <a:pt x="129" y="82"/>
                    <a:pt x="129" y="82"/>
                    <a:pt x="129" y="82"/>
                  </a:cubicBezTo>
                  <a:cubicBezTo>
                    <a:pt x="147" y="64"/>
                    <a:pt x="147" y="35"/>
                    <a:pt x="129" y="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6130925" y="7883525"/>
              <a:ext cx="87312" cy="150813"/>
            </a:xfrm>
            <a:custGeom>
              <a:avLst/>
              <a:gdLst/>
              <a:ahLst/>
              <a:cxnLst/>
              <a:rect l="l" t="t" r="r" b="b"/>
              <a:pathLst>
                <a:path w="91" h="156" extrusionOk="0">
                  <a:moveTo>
                    <a:pt x="45" y="0"/>
                  </a:moveTo>
                  <a:cubicBezTo>
                    <a:pt x="20" y="0"/>
                    <a:pt x="0" y="21"/>
                    <a:pt x="0" y="46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36"/>
                    <a:pt x="20" y="156"/>
                    <a:pt x="45" y="156"/>
                  </a:cubicBezTo>
                  <a:cubicBezTo>
                    <a:pt x="71" y="156"/>
                    <a:pt x="91" y="136"/>
                    <a:pt x="91" y="111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21"/>
                    <a:pt x="71" y="0"/>
                    <a:pt x="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5549900" y="8631238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91" y="38"/>
                  </a:moveTo>
                  <a:cubicBezTo>
                    <a:pt x="90" y="35"/>
                    <a:pt x="89" y="32"/>
                    <a:pt x="88" y="29"/>
                  </a:cubicBezTo>
                  <a:cubicBezTo>
                    <a:pt x="87" y="26"/>
                    <a:pt x="86" y="24"/>
                    <a:pt x="84" y="21"/>
                  </a:cubicBezTo>
                  <a:cubicBezTo>
                    <a:pt x="82" y="19"/>
                    <a:pt x="80" y="16"/>
                    <a:pt x="78" y="14"/>
                  </a:cubicBezTo>
                  <a:cubicBezTo>
                    <a:pt x="76" y="12"/>
                    <a:pt x="74" y="10"/>
                    <a:pt x="71" y="8"/>
                  </a:cubicBezTo>
                  <a:cubicBezTo>
                    <a:pt x="69" y="7"/>
                    <a:pt x="66" y="5"/>
                    <a:pt x="63" y="4"/>
                  </a:cubicBezTo>
                  <a:cubicBezTo>
                    <a:pt x="61" y="3"/>
                    <a:pt x="58" y="2"/>
                    <a:pt x="55" y="2"/>
                  </a:cubicBezTo>
                  <a:cubicBezTo>
                    <a:pt x="49" y="0"/>
                    <a:pt x="43" y="0"/>
                    <a:pt x="37" y="2"/>
                  </a:cubicBezTo>
                  <a:cubicBezTo>
                    <a:pt x="34" y="2"/>
                    <a:pt x="31" y="3"/>
                    <a:pt x="28" y="4"/>
                  </a:cubicBezTo>
                  <a:cubicBezTo>
                    <a:pt x="26" y="5"/>
                    <a:pt x="23" y="7"/>
                    <a:pt x="21" y="8"/>
                  </a:cubicBezTo>
                  <a:cubicBezTo>
                    <a:pt x="18" y="10"/>
                    <a:pt x="16" y="12"/>
                    <a:pt x="14" y="14"/>
                  </a:cubicBezTo>
                  <a:cubicBezTo>
                    <a:pt x="11" y="16"/>
                    <a:pt x="10" y="19"/>
                    <a:pt x="8" y="21"/>
                  </a:cubicBezTo>
                  <a:cubicBezTo>
                    <a:pt x="6" y="24"/>
                    <a:pt x="5" y="26"/>
                    <a:pt x="4" y="29"/>
                  </a:cubicBezTo>
                  <a:cubicBezTo>
                    <a:pt x="3" y="32"/>
                    <a:pt x="2" y="35"/>
                    <a:pt x="1" y="38"/>
                  </a:cubicBezTo>
                  <a:cubicBezTo>
                    <a:pt x="0" y="40"/>
                    <a:pt x="0" y="43"/>
                    <a:pt x="0" y="46"/>
                  </a:cubicBezTo>
                  <a:cubicBezTo>
                    <a:pt x="0" y="49"/>
                    <a:pt x="0" y="52"/>
                    <a:pt x="1" y="55"/>
                  </a:cubicBezTo>
                  <a:cubicBezTo>
                    <a:pt x="2" y="58"/>
                    <a:pt x="3" y="61"/>
                    <a:pt x="4" y="64"/>
                  </a:cubicBezTo>
                  <a:cubicBezTo>
                    <a:pt x="5" y="67"/>
                    <a:pt x="6" y="69"/>
                    <a:pt x="8" y="72"/>
                  </a:cubicBezTo>
                  <a:cubicBezTo>
                    <a:pt x="10" y="74"/>
                    <a:pt x="11" y="77"/>
                    <a:pt x="14" y="79"/>
                  </a:cubicBezTo>
                  <a:cubicBezTo>
                    <a:pt x="16" y="81"/>
                    <a:pt x="18" y="83"/>
                    <a:pt x="21" y="85"/>
                  </a:cubicBezTo>
                  <a:cubicBezTo>
                    <a:pt x="23" y="86"/>
                    <a:pt x="26" y="88"/>
                    <a:pt x="28" y="89"/>
                  </a:cubicBezTo>
                  <a:cubicBezTo>
                    <a:pt x="31" y="90"/>
                    <a:pt x="34" y="91"/>
                    <a:pt x="37" y="91"/>
                  </a:cubicBezTo>
                  <a:cubicBezTo>
                    <a:pt x="40" y="92"/>
                    <a:pt x="43" y="92"/>
                    <a:pt x="46" y="92"/>
                  </a:cubicBezTo>
                  <a:cubicBezTo>
                    <a:pt x="49" y="92"/>
                    <a:pt x="52" y="92"/>
                    <a:pt x="55" y="91"/>
                  </a:cubicBezTo>
                  <a:cubicBezTo>
                    <a:pt x="58" y="91"/>
                    <a:pt x="61" y="90"/>
                    <a:pt x="63" y="89"/>
                  </a:cubicBezTo>
                  <a:cubicBezTo>
                    <a:pt x="66" y="88"/>
                    <a:pt x="69" y="86"/>
                    <a:pt x="71" y="85"/>
                  </a:cubicBezTo>
                  <a:cubicBezTo>
                    <a:pt x="74" y="83"/>
                    <a:pt x="76" y="81"/>
                    <a:pt x="78" y="79"/>
                  </a:cubicBezTo>
                  <a:cubicBezTo>
                    <a:pt x="80" y="77"/>
                    <a:pt x="82" y="74"/>
                    <a:pt x="84" y="72"/>
                  </a:cubicBezTo>
                  <a:cubicBezTo>
                    <a:pt x="86" y="69"/>
                    <a:pt x="87" y="67"/>
                    <a:pt x="88" y="64"/>
                  </a:cubicBezTo>
                  <a:cubicBezTo>
                    <a:pt x="89" y="61"/>
                    <a:pt x="90" y="58"/>
                    <a:pt x="91" y="55"/>
                  </a:cubicBezTo>
                  <a:cubicBezTo>
                    <a:pt x="91" y="52"/>
                    <a:pt x="92" y="49"/>
                    <a:pt x="92" y="46"/>
                  </a:cubicBezTo>
                  <a:cubicBezTo>
                    <a:pt x="92" y="43"/>
                    <a:pt x="91" y="40"/>
                    <a:pt x="91" y="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2" name="Google Shape;312;p16" descr="Png File Svg Pluspng - Account Reconciliation Icon Png Clipart - Full Size  Clipart (#1569461) - PinClipart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2680" y="2820152"/>
            <a:ext cx="454597" cy="487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17"/>
          <p:cNvGrpSpPr/>
          <p:nvPr/>
        </p:nvGrpSpPr>
        <p:grpSpPr>
          <a:xfrm>
            <a:off x="2091288" y="2366751"/>
            <a:ext cx="1543050" cy="1682666"/>
            <a:chOff x="609600" y="609600"/>
            <a:chExt cx="2057400" cy="2243555"/>
          </a:xfrm>
        </p:grpSpPr>
        <p:sp>
          <p:nvSpPr>
            <p:cNvPr id="318" name="Google Shape;318;p17"/>
            <p:cNvSpPr/>
            <p:nvPr/>
          </p:nvSpPr>
          <p:spPr>
            <a:xfrm>
              <a:off x="609600" y="609600"/>
              <a:ext cx="1752600" cy="1828800"/>
            </a:xfrm>
            <a:prstGeom prst="ellipse">
              <a:avLst/>
            </a:prstGeom>
            <a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 cap="flat" cmpd="sng">
              <a:solidFill>
                <a:srgbClr val="31859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7"/>
            <p:cNvSpPr txBox="1"/>
            <p:nvPr/>
          </p:nvSpPr>
          <p:spPr>
            <a:xfrm>
              <a:off x="685800" y="2514600"/>
              <a:ext cx="1981200" cy="3385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1.BLAST DESIGNER</a:t>
              </a:r>
              <a:endParaRPr/>
            </a:p>
          </p:txBody>
        </p:sp>
      </p:grpSp>
      <p:grpSp>
        <p:nvGrpSpPr>
          <p:cNvPr id="320" name="Google Shape;320;p17"/>
          <p:cNvGrpSpPr/>
          <p:nvPr/>
        </p:nvGrpSpPr>
        <p:grpSpPr>
          <a:xfrm>
            <a:off x="5524500" y="1060442"/>
            <a:ext cx="1543050" cy="1739815"/>
            <a:chOff x="3810000" y="533400"/>
            <a:chExt cx="2057400" cy="2319754"/>
          </a:xfrm>
        </p:grpSpPr>
        <p:sp>
          <p:nvSpPr>
            <p:cNvPr id="321" name="Google Shape;321;p17"/>
            <p:cNvSpPr/>
            <p:nvPr/>
          </p:nvSpPr>
          <p:spPr>
            <a:xfrm>
              <a:off x="3810000" y="533400"/>
              <a:ext cx="1752600" cy="1828800"/>
            </a:xfrm>
            <a:prstGeom prst="ellipse">
              <a:avLst/>
            </a:prstGeom>
            <a:blipFill rotWithShape="1">
              <a:blip r:embed="rId4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 cap="flat" cmpd="sng">
              <a:solidFill>
                <a:srgbClr val="D995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7"/>
            <p:cNvSpPr txBox="1"/>
            <p:nvPr/>
          </p:nvSpPr>
          <p:spPr>
            <a:xfrm>
              <a:off x="3886200" y="2514599"/>
              <a:ext cx="1981200" cy="3385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DRILL EQUIPMENT</a:t>
              </a:r>
              <a:endParaRPr/>
            </a:p>
          </p:txBody>
        </p:sp>
      </p:grpSp>
      <p:grpSp>
        <p:nvGrpSpPr>
          <p:cNvPr id="323" name="Google Shape;323;p17"/>
          <p:cNvGrpSpPr/>
          <p:nvPr/>
        </p:nvGrpSpPr>
        <p:grpSpPr>
          <a:xfrm>
            <a:off x="3491463" y="1803392"/>
            <a:ext cx="2033037" cy="1242030"/>
            <a:chOff x="1327884" y="457200"/>
            <a:chExt cx="2710716" cy="1656040"/>
          </a:xfrm>
        </p:grpSpPr>
        <p:sp>
          <p:nvSpPr>
            <p:cNvPr id="324" name="Google Shape;324;p17"/>
            <p:cNvSpPr/>
            <p:nvPr/>
          </p:nvSpPr>
          <p:spPr>
            <a:xfrm>
              <a:off x="1327884" y="1308459"/>
              <a:ext cx="381000" cy="457200"/>
            </a:xfrm>
            <a:prstGeom prst="ellipse">
              <a:avLst/>
            </a:prstGeom>
            <a:solidFill>
              <a:srgbClr val="FF0000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  <p:sp>
          <p:nvSpPr>
            <p:cNvPr id="325" name="Google Shape;325;p17"/>
            <p:cNvSpPr/>
            <p:nvPr/>
          </p:nvSpPr>
          <p:spPr>
            <a:xfrm rot="-1209755">
              <a:off x="1598156" y="877540"/>
              <a:ext cx="2474973" cy="20246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7"/>
            <p:cNvSpPr txBox="1"/>
            <p:nvPr/>
          </p:nvSpPr>
          <p:spPr>
            <a:xfrm>
              <a:off x="2743200" y="1066800"/>
              <a:ext cx="1295400" cy="1046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Drilling sheet from blast designer is fed into drilling equipment</a:t>
              </a:r>
              <a:endParaRPr/>
            </a:p>
          </p:txBody>
        </p:sp>
      </p:grpSp>
      <p:grpSp>
        <p:nvGrpSpPr>
          <p:cNvPr id="327" name="Google Shape;327;p17"/>
          <p:cNvGrpSpPr/>
          <p:nvPr/>
        </p:nvGrpSpPr>
        <p:grpSpPr>
          <a:xfrm>
            <a:off x="8864493" y="3545609"/>
            <a:ext cx="1657350" cy="1901398"/>
            <a:chOff x="3657600" y="533400"/>
            <a:chExt cx="2209800" cy="2535196"/>
          </a:xfrm>
        </p:grpSpPr>
        <p:sp>
          <p:nvSpPr>
            <p:cNvPr id="328" name="Google Shape;328;p17"/>
            <p:cNvSpPr/>
            <p:nvPr/>
          </p:nvSpPr>
          <p:spPr>
            <a:xfrm>
              <a:off x="3810000" y="533400"/>
              <a:ext cx="1752600" cy="1828800"/>
            </a:xfrm>
            <a:prstGeom prst="ellipse">
              <a:avLst/>
            </a:prstGeom>
            <a:blipFill rotWithShape="1">
              <a:blip r:embed="rId5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 cap="flat" cmpd="sng">
              <a:solidFill>
                <a:srgbClr val="31859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7"/>
            <p:cNvSpPr txBox="1"/>
            <p:nvPr/>
          </p:nvSpPr>
          <p:spPr>
            <a:xfrm>
              <a:off x="3657600" y="2514599"/>
              <a:ext cx="2209800" cy="553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2.DRILL INFORMATION MANAGEMENT SYSTEM</a:t>
              </a:r>
              <a:endParaRPr/>
            </a:p>
          </p:txBody>
        </p:sp>
      </p:grpSp>
      <p:grpSp>
        <p:nvGrpSpPr>
          <p:cNvPr id="330" name="Google Shape;330;p17"/>
          <p:cNvGrpSpPr/>
          <p:nvPr/>
        </p:nvGrpSpPr>
        <p:grpSpPr>
          <a:xfrm>
            <a:off x="6764478" y="1974839"/>
            <a:ext cx="2448732" cy="1581416"/>
            <a:chOff x="2034301" y="886819"/>
            <a:chExt cx="3264975" cy="2108554"/>
          </a:xfrm>
        </p:grpSpPr>
        <p:sp>
          <p:nvSpPr>
            <p:cNvPr id="331" name="Google Shape;331;p17"/>
            <p:cNvSpPr/>
            <p:nvPr/>
          </p:nvSpPr>
          <p:spPr>
            <a:xfrm>
              <a:off x="2034301" y="886819"/>
              <a:ext cx="381000" cy="457200"/>
            </a:xfrm>
            <a:prstGeom prst="ellipse">
              <a:avLst/>
            </a:prstGeom>
            <a:solidFill>
              <a:srgbClr val="FF0000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sp>
          <p:nvSpPr>
            <p:cNvPr id="332" name="Google Shape;332;p17"/>
            <p:cNvSpPr/>
            <p:nvPr/>
          </p:nvSpPr>
          <p:spPr>
            <a:xfrm rot="1174484">
              <a:off x="2188196" y="1572017"/>
              <a:ext cx="3161335" cy="2453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7"/>
            <p:cNvSpPr txBox="1"/>
            <p:nvPr/>
          </p:nvSpPr>
          <p:spPr>
            <a:xfrm>
              <a:off x="2438399" y="2318265"/>
              <a:ext cx="1295400" cy="677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Actual drilling data is fed into DRIMS</a:t>
              </a:r>
              <a:endParaRPr/>
            </a:p>
          </p:txBody>
        </p:sp>
      </p:grpSp>
      <p:grpSp>
        <p:nvGrpSpPr>
          <p:cNvPr id="334" name="Google Shape;334;p17"/>
          <p:cNvGrpSpPr/>
          <p:nvPr/>
        </p:nvGrpSpPr>
        <p:grpSpPr>
          <a:xfrm>
            <a:off x="3336859" y="3294336"/>
            <a:ext cx="5518700" cy="1476879"/>
            <a:chOff x="869242" y="3701059"/>
            <a:chExt cx="7608915" cy="1969173"/>
          </a:xfrm>
        </p:grpSpPr>
        <p:grpSp>
          <p:nvGrpSpPr>
            <p:cNvPr id="335" name="Google Shape;335;p17"/>
            <p:cNvGrpSpPr/>
            <p:nvPr/>
          </p:nvGrpSpPr>
          <p:grpSpPr>
            <a:xfrm>
              <a:off x="4009035" y="4439125"/>
              <a:ext cx="4469122" cy="1231107"/>
              <a:chOff x="-715365" y="1086325"/>
              <a:chExt cx="4469122" cy="1231107"/>
            </a:xfrm>
          </p:grpSpPr>
          <p:sp>
            <p:nvSpPr>
              <p:cNvPr id="336" name="Google Shape;336;p17"/>
              <p:cNvSpPr/>
              <p:nvPr/>
            </p:nvSpPr>
            <p:spPr>
              <a:xfrm>
                <a:off x="3372757" y="1123160"/>
                <a:ext cx="381000" cy="457200"/>
              </a:xfrm>
              <a:prstGeom prst="ellipse">
                <a:avLst/>
              </a:prstGeom>
              <a:solidFill>
                <a:srgbClr val="FF0000"/>
              </a:solidFill>
              <a:ln w="254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5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/>
              </a:p>
            </p:txBody>
          </p:sp>
          <p:sp>
            <p:nvSpPr>
              <p:cNvPr id="337" name="Google Shape;337;p17"/>
              <p:cNvSpPr txBox="1"/>
              <p:nvPr/>
            </p:nvSpPr>
            <p:spPr>
              <a:xfrm>
                <a:off x="-715365" y="1086325"/>
                <a:ext cx="1295400" cy="1231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 i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Drilling data is fed into designer to do reconciliation of deviation  and charging design</a:t>
                </a:r>
                <a:endParaRPr/>
              </a:p>
            </p:txBody>
          </p:sp>
        </p:grpSp>
        <p:sp>
          <p:nvSpPr>
            <p:cNvPr id="338" name="Google Shape;338;p17"/>
            <p:cNvSpPr/>
            <p:nvPr/>
          </p:nvSpPr>
          <p:spPr>
            <a:xfrm rot="410472">
              <a:off x="860003" y="4134313"/>
              <a:ext cx="7291146" cy="280689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9" name="Google Shape;339;p17"/>
          <p:cNvSpPr/>
          <p:nvPr/>
        </p:nvSpPr>
        <p:spPr>
          <a:xfrm>
            <a:off x="0" y="214322"/>
            <a:ext cx="7824192" cy="52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High Level Flow diagram of Drilling Automation</a:t>
            </a:r>
            <a:endParaRPr/>
          </a:p>
        </p:txBody>
      </p:sp>
      <p:sp>
        <p:nvSpPr>
          <p:cNvPr id="340" name="Google Shape;340;p17"/>
          <p:cNvSpPr/>
          <p:nvPr/>
        </p:nvSpPr>
        <p:spPr>
          <a:xfrm>
            <a:off x="2137699" y="5173851"/>
            <a:ext cx="126459" cy="116732"/>
          </a:xfrm>
          <a:prstGeom prst="rect">
            <a:avLst/>
          </a:prstGeom>
          <a:solidFill>
            <a:srgbClr val="31859B"/>
          </a:solidFill>
          <a:ln w="25400" cap="flat" cmpd="sng">
            <a:solidFill>
              <a:srgbClr val="3185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7"/>
          <p:cNvSpPr/>
          <p:nvPr/>
        </p:nvSpPr>
        <p:spPr>
          <a:xfrm>
            <a:off x="2153912" y="5608353"/>
            <a:ext cx="126459" cy="116732"/>
          </a:xfrm>
          <a:prstGeom prst="rect">
            <a:avLst/>
          </a:prstGeom>
          <a:solidFill>
            <a:srgbClr val="D99593"/>
          </a:solidFill>
          <a:ln w="25400" cap="flat" cmpd="sng">
            <a:solidFill>
              <a:srgbClr val="D995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7"/>
          <p:cNvSpPr txBox="1"/>
          <p:nvPr/>
        </p:nvSpPr>
        <p:spPr>
          <a:xfrm>
            <a:off x="2291313" y="5021169"/>
            <a:ext cx="148590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MineExcellence Modules</a:t>
            </a:r>
            <a:endParaRPr/>
          </a:p>
        </p:txBody>
      </p:sp>
      <p:sp>
        <p:nvSpPr>
          <p:cNvPr id="343" name="Google Shape;343;p17"/>
          <p:cNvSpPr txBox="1"/>
          <p:nvPr/>
        </p:nvSpPr>
        <p:spPr>
          <a:xfrm>
            <a:off x="2326981" y="5465399"/>
            <a:ext cx="148590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Drilling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Equipments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8"/>
          <p:cNvSpPr/>
          <p:nvPr/>
        </p:nvSpPr>
        <p:spPr>
          <a:xfrm>
            <a:off x="559573" y="5177268"/>
            <a:ext cx="11441083" cy="151876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8"/>
          <p:cNvSpPr txBox="1">
            <a:spLocks noGrp="1"/>
          </p:cNvSpPr>
          <p:nvPr>
            <p:ph type="title"/>
          </p:nvPr>
        </p:nvSpPr>
        <p:spPr>
          <a:xfrm>
            <a:off x="1265890" y="5384407"/>
            <a:ext cx="8726748" cy="33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Drilling Shift time management </a:t>
            </a:r>
            <a:endParaRPr/>
          </a:p>
        </p:txBody>
      </p:sp>
      <p:sp>
        <p:nvSpPr>
          <p:cNvPr id="350" name="Google Shape;350;p18"/>
          <p:cNvSpPr txBox="1">
            <a:spLocks noGrp="1"/>
          </p:cNvSpPr>
          <p:nvPr>
            <p:ph type="body" idx="1"/>
          </p:nvPr>
        </p:nvSpPr>
        <p:spPr>
          <a:xfrm>
            <a:off x="1265890" y="5744442"/>
            <a:ext cx="8726748" cy="784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128588" lvl="0" indent="-12858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Optimise pre and post shift routines</a:t>
            </a:r>
            <a:endParaRPr/>
          </a:p>
          <a:p>
            <a:pPr marL="128588" lvl="0" indent="-128588" algn="l" rtl="0">
              <a:spcBef>
                <a:spcPts val="296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Easily identify areas of difference and areas for improvement</a:t>
            </a:r>
            <a:endParaRPr/>
          </a:p>
          <a:p>
            <a:pPr marL="128588" lvl="0" indent="-128588" algn="l" rtl="0">
              <a:spcBef>
                <a:spcPts val="296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Set targets for operational delays</a:t>
            </a:r>
            <a:endParaRPr/>
          </a:p>
          <a:p>
            <a:pPr marL="128588" lvl="0" indent="-75756" algn="l" rtl="0">
              <a:spcBef>
                <a:spcPts val="166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8588" lvl="0" indent="-75756" algn="l" rtl="0">
              <a:spcBef>
                <a:spcPts val="166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1" name="Google Shape;351;p18"/>
          <p:cNvGrpSpPr/>
          <p:nvPr/>
        </p:nvGrpSpPr>
        <p:grpSpPr>
          <a:xfrm>
            <a:off x="1487906" y="260648"/>
            <a:ext cx="8251762" cy="4002324"/>
            <a:chOff x="986937" y="136476"/>
            <a:chExt cx="9716445" cy="4566362"/>
          </a:xfrm>
        </p:grpSpPr>
        <p:sp>
          <p:nvSpPr>
            <p:cNvPr id="352" name="Google Shape;352;p18"/>
            <p:cNvSpPr/>
            <p:nvPr/>
          </p:nvSpPr>
          <p:spPr>
            <a:xfrm>
              <a:off x="3455447" y="980658"/>
              <a:ext cx="4816580" cy="1345324"/>
            </a:xfrm>
            <a:prstGeom prst="trapezoid">
              <a:avLst>
                <a:gd name="adj" fmla="val 68750"/>
              </a:avLst>
            </a:prstGeom>
            <a:solidFill>
              <a:srgbClr val="F5C24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8"/>
            <p:cNvSpPr txBox="1"/>
            <p:nvPr/>
          </p:nvSpPr>
          <p:spPr>
            <a:xfrm>
              <a:off x="3136832" y="2529930"/>
              <a:ext cx="818945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r>
                <a:rPr lang="en-US" sz="900" b="1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</a:t>
              </a:r>
              <a:r>
                <a:rPr lang="en-US" sz="9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Ignition</a:t>
              </a:r>
              <a:endParaRPr/>
            </a:p>
          </p:txBody>
        </p:sp>
        <p:sp>
          <p:nvSpPr>
            <p:cNvPr id="354" name="Google Shape;354;p18"/>
            <p:cNvSpPr txBox="1"/>
            <p:nvPr/>
          </p:nvSpPr>
          <p:spPr>
            <a:xfrm>
              <a:off x="3756657" y="208177"/>
              <a:ext cx="1174101" cy="307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Drilling start</a:t>
              </a:r>
              <a:endParaRPr/>
            </a:p>
          </p:txBody>
        </p:sp>
        <p:sp>
          <p:nvSpPr>
            <p:cNvPr id="355" name="Google Shape;355;p18"/>
            <p:cNvSpPr txBox="1"/>
            <p:nvPr/>
          </p:nvSpPr>
          <p:spPr>
            <a:xfrm>
              <a:off x="6759558" y="136476"/>
              <a:ext cx="1164683" cy="307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Drilling End</a:t>
              </a:r>
              <a:endParaRPr/>
            </a:p>
          </p:txBody>
        </p:sp>
        <p:sp>
          <p:nvSpPr>
            <p:cNvPr id="356" name="Google Shape;356;p18"/>
            <p:cNvSpPr txBox="1"/>
            <p:nvPr/>
          </p:nvSpPr>
          <p:spPr>
            <a:xfrm>
              <a:off x="8027393" y="2360005"/>
              <a:ext cx="810031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Last Ignition</a:t>
              </a:r>
              <a:endParaRPr/>
            </a:p>
          </p:txBody>
        </p:sp>
        <p:sp>
          <p:nvSpPr>
            <p:cNvPr id="357" name="Google Shape;357;p18"/>
            <p:cNvSpPr txBox="1"/>
            <p:nvPr/>
          </p:nvSpPr>
          <p:spPr>
            <a:xfrm>
              <a:off x="986937" y="2445581"/>
              <a:ext cx="735724" cy="677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Start of Shift</a:t>
              </a:r>
              <a:endParaRPr/>
            </a:p>
          </p:txBody>
        </p:sp>
        <p:sp>
          <p:nvSpPr>
            <p:cNvPr id="358" name="Google Shape;358;p18"/>
            <p:cNvSpPr txBox="1"/>
            <p:nvPr/>
          </p:nvSpPr>
          <p:spPr>
            <a:xfrm>
              <a:off x="9967658" y="2445581"/>
              <a:ext cx="735724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End of Shift</a:t>
              </a:r>
              <a:endParaRPr/>
            </a:p>
          </p:txBody>
        </p:sp>
        <p:cxnSp>
          <p:nvCxnSpPr>
            <p:cNvPr id="359" name="Google Shape;359;p18"/>
            <p:cNvCxnSpPr/>
            <p:nvPr/>
          </p:nvCxnSpPr>
          <p:spPr>
            <a:xfrm rot="10800000">
              <a:off x="2130442" y="2509917"/>
              <a:ext cx="0" cy="852430"/>
            </a:xfrm>
            <a:prstGeom prst="straightConnector1">
              <a:avLst/>
            </a:prstGeom>
            <a:noFill/>
            <a:ln w="25400" cap="flat" cmpd="sng">
              <a:solidFill>
                <a:srgbClr val="3F3F3F"/>
              </a:solidFill>
              <a:prstDash val="dash"/>
              <a:round/>
              <a:headEnd type="none" w="sm" len="sm"/>
              <a:tailEnd type="triangle" w="med" len="med"/>
            </a:ln>
          </p:spPr>
        </p:cxnSp>
        <p:sp>
          <p:nvSpPr>
            <p:cNvPr id="360" name="Google Shape;360;p18"/>
            <p:cNvSpPr/>
            <p:nvPr/>
          </p:nvSpPr>
          <p:spPr>
            <a:xfrm>
              <a:off x="1227746" y="3353716"/>
              <a:ext cx="1805392" cy="1349122"/>
            </a:xfrm>
            <a:prstGeom prst="roundRect">
              <a:avLst>
                <a:gd name="adj" fmla="val 6498"/>
              </a:avLst>
            </a:prstGeom>
            <a:noFill/>
            <a:ln w="25400" cap="flat" cmpd="sng">
              <a:solidFill>
                <a:srgbClr val="3F3F3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8"/>
            <p:cNvSpPr txBox="1"/>
            <p:nvPr/>
          </p:nvSpPr>
          <p:spPr>
            <a:xfrm>
              <a:off x="1293937" y="3319490"/>
              <a:ext cx="1417917" cy="688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Dec 2018: </a:t>
              </a:r>
              <a:r>
                <a:rPr lang="en-US" sz="9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01:36:49</a:t>
              </a:r>
              <a:endParaRPr/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Mar 2019: </a:t>
              </a:r>
              <a:r>
                <a:rPr lang="en-US" sz="9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01:14:40</a:t>
              </a:r>
              <a:endParaRPr/>
            </a:p>
          </p:txBody>
        </p:sp>
        <p:sp>
          <p:nvSpPr>
            <p:cNvPr id="362" name="Google Shape;362;p18"/>
            <p:cNvSpPr txBox="1"/>
            <p:nvPr/>
          </p:nvSpPr>
          <p:spPr>
            <a:xfrm>
              <a:off x="1302480" y="3993098"/>
              <a:ext cx="162206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Variance: 23%</a:t>
              </a:r>
              <a:endParaRPr/>
            </a:p>
          </p:txBody>
        </p:sp>
        <p:sp>
          <p:nvSpPr>
            <p:cNvPr id="363" name="Google Shape;363;p18"/>
            <p:cNvSpPr txBox="1"/>
            <p:nvPr/>
          </p:nvSpPr>
          <p:spPr>
            <a:xfrm>
              <a:off x="1298746" y="4248202"/>
              <a:ext cx="1417917" cy="3722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Difference:</a:t>
              </a:r>
              <a:r>
                <a:rPr lang="en-US" sz="9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00:22:10</a:t>
              </a:r>
              <a:endParaRPr/>
            </a:p>
          </p:txBody>
        </p:sp>
        <p:cxnSp>
          <p:nvCxnSpPr>
            <p:cNvPr id="364" name="Google Shape;364;p18"/>
            <p:cNvCxnSpPr/>
            <p:nvPr/>
          </p:nvCxnSpPr>
          <p:spPr>
            <a:xfrm>
              <a:off x="3578404" y="1475657"/>
              <a:ext cx="377374" cy="0"/>
            </a:xfrm>
            <a:prstGeom prst="straightConnector1">
              <a:avLst/>
            </a:prstGeom>
            <a:noFill/>
            <a:ln w="25400" cap="flat" cmpd="sng">
              <a:solidFill>
                <a:srgbClr val="3F3F3F"/>
              </a:solidFill>
              <a:prstDash val="dash"/>
              <a:round/>
              <a:headEnd type="none" w="sm" len="sm"/>
              <a:tailEnd type="triangle" w="med" len="med"/>
            </a:ln>
          </p:spPr>
        </p:cxnSp>
        <p:sp>
          <p:nvSpPr>
            <p:cNvPr id="365" name="Google Shape;365;p18"/>
            <p:cNvSpPr/>
            <p:nvPr/>
          </p:nvSpPr>
          <p:spPr>
            <a:xfrm>
              <a:off x="1768066" y="389992"/>
              <a:ext cx="1805392" cy="1349122"/>
            </a:xfrm>
            <a:prstGeom prst="roundRect">
              <a:avLst>
                <a:gd name="adj" fmla="val 6498"/>
              </a:avLst>
            </a:prstGeom>
            <a:noFill/>
            <a:ln w="25400" cap="flat" cmpd="sng">
              <a:solidFill>
                <a:srgbClr val="3F3F3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8"/>
            <p:cNvSpPr txBox="1"/>
            <p:nvPr/>
          </p:nvSpPr>
          <p:spPr>
            <a:xfrm>
              <a:off x="1859708" y="371350"/>
              <a:ext cx="1417917" cy="688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Dec 2018: </a:t>
              </a:r>
              <a:r>
                <a:rPr lang="en-US" sz="9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00:54:22</a:t>
              </a:r>
              <a:endParaRPr/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Mar 2019: </a:t>
              </a:r>
              <a:r>
                <a:rPr lang="en-US" sz="9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00:43:55</a:t>
              </a:r>
              <a:endParaRPr/>
            </a:p>
          </p:txBody>
        </p:sp>
        <p:sp>
          <p:nvSpPr>
            <p:cNvPr id="367" name="Google Shape;367;p18"/>
            <p:cNvSpPr txBox="1"/>
            <p:nvPr/>
          </p:nvSpPr>
          <p:spPr>
            <a:xfrm>
              <a:off x="1868250" y="1044958"/>
              <a:ext cx="162206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Variance: 19%</a:t>
              </a:r>
              <a:endParaRPr/>
            </a:p>
          </p:txBody>
        </p:sp>
        <p:sp>
          <p:nvSpPr>
            <p:cNvPr id="368" name="Google Shape;368;p18"/>
            <p:cNvSpPr txBox="1"/>
            <p:nvPr/>
          </p:nvSpPr>
          <p:spPr>
            <a:xfrm>
              <a:off x="1864517" y="1300062"/>
              <a:ext cx="1455667" cy="3722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Difference: </a:t>
              </a:r>
              <a:r>
                <a:rPr lang="en-US" sz="9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00:10:27</a:t>
              </a:r>
              <a:endParaRPr/>
            </a:p>
          </p:txBody>
        </p:sp>
        <p:cxnSp>
          <p:nvCxnSpPr>
            <p:cNvPr id="369" name="Google Shape;369;p18"/>
            <p:cNvCxnSpPr/>
            <p:nvPr/>
          </p:nvCxnSpPr>
          <p:spPr>
            <a:xfrm rot="10800000">
              <a:off x="7908156" y="1519751"/>
              <a:ext cx="368285" cy="0"/>
            </a:xfrm>
            <a:prstGeom prst="straightConnector1">
              <a:avLst/>
            </a:prstGeom>
            <a:noFill/>
            <a:ln w="25400" cap="flat" cmpd="sng">
              <a:solidFill>
                <a:srgbClr val="3F3F3F"/>
              </a:solidFill>
              <a:prstDash val="dash"/>
              <a:round/>
              <a:headEnd type="none" w="sm" len="sm"/>
              <a:tailEnd type="triangle" w="med" len="med"/>
            </a:ln>
          </p:spPr>
        </p:cxnSp>
        <p:sp>
          <p:nvSpPr>
            <p:cNvPr id="370" name="Google Shape;370;p18"/>
            <p:cNvSpPr/>
            <p:nvPr/>
          </p:nvSpPr>
          <p:spPr>
            <a:xfrm>
              <a:off x="8285081" y="433137"/>
              <a:ext cx="1805392" cy="1349122"/>
            </a:xfrm>
            <a:prstGeom prst="roundRect">
              <a:avLst>
                <a:gd name="adj" fmla="val 6498"/>
              </a:avLst>
            </a:prstGeom>
            <a:noFill/>
            <a:ln w="25400" cap="flat" cmpd="sng">
              <a:solidFill>
                <a:srgbClr val="3F3F3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8"/>
            <p:cNvSpPr txBox="1"/>
            <p:nvPr/>
          </p:nvSpPr>
          <p:spPr>
            <a:xfrm>
              <a:off x="8350960" y="401013"/>
              <a:ext cx="1417917" cy="688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Dec 2018: </a:t>
              </a:r>
              <a:r>
                <a:rPr lang="en-US" sz="9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00:40:20</a:t>
              </a:r>
              <a:endParaRPr/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Mar 2019: </a:t>
              </a:r>
              <a:r>
                <a:rPr lang="en-US" sz="9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00:20:46</a:t>
              </a:r>
              <a:endParaRPr/>
            </a:p>
          </p:txBody>
        </p:sp>
        <p:sp>
          <p:nvSpPr>
            <p:cNvPr id="372" name="Google Shape;372;p18"/>
            <p:cNvSpPr txBox="1"/>
            <p:nvPr/>
          </p:nvSpPr>
          <p:spPr>
            <a:xfrm>
              <a:off x="8359502" y="1074621"/>
              <a:ext cx="162206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Variance: 49%</a:t>
              </a:r>
              <a:endParaRPr/>
            </a:p>
          </p:txBody>
        </p:sp>
        <p:sp>
          <p:nvSpPr>
            <p:cNvPr id="373" name="Google Shape;373;p18"/>
            <p:cNvSpPr txBox="1"/>
            <p:nvPr/>
          </p:nvSpPr>
          <p:spPr>
            <a:xfrm>
              <a:off x="8355768" y="1329725"/>
              <a:ext cx="1455667" cy="3722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Difference: </a:t>
              </a:r>
              <a:r>
                <a:rPr lang="en-US" sz="9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00:19:34</a:t>
              </a:r>
              <a:endParaRPr/>
            </a:p>
          </p:txBody>
        </p:sp>
        <p:cxnSp>
          <p:nvCxnSpPr>
            <p:cNvPr id="374" name="Google Shape;374;p18"/>
            <p:cNvCxnSpPr/>
            <p:nvPr/>
          </p:nvCxnSpPr>
          <p:spPr>
            <a:xfrm rot="10800000">
              <a:off x="9555086" y="2492998"/>
              <a:ext cx="0" cy="852430"/>
            </a:xfrm>
            <a:prstGeom prst="straightConnector1">
              <a:avLst/>
            </a:prstGeom>
            <a:noFill/>
            <a:ln w="25400" cap="flat" cmpd="sng">
              <a:solidFill>
                <a:srgbClr val="3F3F3F"/>
              </a:solidFill>
              <a:prstDash val="dash"/>
              <a:round/>
              <a:headEnd type="none" w="sm" len="sm"/>
              <a:tailEnd type="triangle" w="med" len="med"/>
            </a:ln>
          </p:spPr>
        </p:cxnSp>
        <p:sp>
          <p:nvSpPr>
            <p:cNvPr id="375" name="Google Shape;375;p18"/>
            <p:cNvSpPr/>
            <p:nvPr/>
          </p:nvSpPr>
          <p:spPr>
            <a:xfrm>
              <a:off x="8652390" y="3336797"/>
              <a:ext cx="1805392" cy="1349122"/>
            </a:xfrm>
            <a:prstGeom prst="roundRect">
              <a:avLst>
                <a:gd name="adj" fmla="val 6498"/>
              </a:avLst>
            </a:prstGeom>
            <a:noFill/>
            <a:ln w="25400" cap="flat" cmpd="sng">
              <a:solidFill>
                <a:srgbClr val="3F3F3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8"/>
            <p:cNvSpPr txBox="1"/>
            <p:nvPr/>
          </p:nvSpPr>
          <p:spPr>
            <a:xfrm>
              <a:off x="8731459" y="3302685"/>
              <a:ext cx="1417917" cy="688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Dec 2018: </a:t>
              </a:r>
              <a:r>
                <a:rPr lang="en-US" sz="9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00:48:21</a:t>
              </a:r>
              <a:endParaRPr/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Mar 2019: </a:t>
              </a:r>
              <a:r>
                <a:rPr lang="en-US" sz="9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00:40:22</a:t>
              </a:r>
              <a:endParaRPr/>
            </a:p>
          </p:txBody>
        </p:sp>
        <p:sp>
          <p:nvSpPr>
            <p:cNvPr id="377" name="Google Shape;377;p18"/>
            <p:cNvSpPr txBox="1"/>
            <p:nvPr/>
          </p:nvSpPr>
          <p:spPr>
            <a:xfrm>
              <a:off x="8740002" y="3976293"/>
              <a:ext cx="162206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Variance: 17%</a:t>
              </a:r>
              <a:endParaRPr/>
            </a:p>
          </p:txBody>
        </p:sp>
        <p:sp>
          <p:nvSpPr>
            <p:cNvPr id="378" name="Google Shape;378;p18"/>
            <p:cNvSpPr txBox="1"/>
            <p:nvPr/>
          </p:nvSpPr>
          <p:spPr>
            <a:xfrm>
              <a:off x="8736269" y="4231396"/>
              <a:ext cx="1417917" cy="3722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Difference:</a:t>
              </a:r>
              <a:r>
                <a:rPr lang="en-US" sz="9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00:07:49</a:t>
              </a:r>
              <a:endParaRPr/>
            </a:p>
          </p:txBody>
        </p:sp>
        <p:cxnSp>
          <p:nvCxnSpPr>
            <p:cNvPr id="379" name="Google Shape;379;p18"/>
            <p:cNvCxnSpPr/>
            <p:nvPr/>
          </p:nvCxnSpPr>
          <p:spPr>
            <a:xfrm>
              <a:off x="1560363" y="2310569"/>
              <a:ext cx="8754813" cy="0"/>
            </a:xfrm>
            <a:prstGeom prst="straightConnector1">
              <a:avLst/>
            </a:prstGeom>
            <a:noFill/>
            <a:ln w="25400" cap="flat" cmpd="sng">
              <a:solidFill>
                <a:srgbClr val="3F3F3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380" name="Google Shape;380;p18" descr="Mining Drill Icon Stock Illustrations – 1,544 Mining Drill Icon Stock  Illustrations, Vectors &amp; Clipart - Dreamstim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9503" y="1673540"/>
            <a:ext cx="393372" cy="57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18" descr="Mining Drill Icon Stock Illustrations – 1,544 Mining Drill Icon Stock  Illustrations, Vectors &amp; Clipart - Dreamstim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9767" y="1651387"/>
            <a:ext cx="393372" cy="57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18" descr="Mining Drill Icon Stock Illustrations – 1,544 Mining Drill Icon Stock  Illustrations, Vectors &amp; Clipart - Dreamstim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8213" y="547802"/>
            <a:ext cx="393372" cy="57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18" descr="Mining Drill Icon Stock Illustrations – 1,544 Mining Drill Icon Stock  Illustrations, Vectors &amp; Clipart - Dreamstim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1613" y="569835"/>
            <a:ext cx="393372" cy="57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18" descr="Mining Drill Icon Stock Illustrations – 1,544 Mining Drill Icon Stock  Illustrations, Vectors &amp; Clipart - Dreamstim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9831" y="1737948"/>
            <a:ext cx="393372" cy="57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18" descr="Mining Drill Icon Stock Illustrations – 1,544 Mining Drill Icon Stock  Illustrations, Vectors &amp; Clipart - Dreamstim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9209" y="1669127"/>
            <a:ext cx="393372" cy="57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9"/>
          <p:cNvSpPr txBox="1">
            <a:spLocks noGrp="1"/>
          </p:cNvSpPr>
          <p:nvPr>
            <p:ph type="title"/>
          </p:nvPr>
        </p:nvSpPr>
        <p:spPr>
          <a:xfrm>
            <a:off x="341842" y="396714"/>
            <a:ext cx="8346446" cy="33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Live dashboard/ tracking of all your drill rigs globally</a:t>
            </a:r>
            <a:endParaRPr/>
          </a:p>
        </p:txBody>
      </p:sp>
      <p:cxnSp>
        <p:nvCxnSpPr>
          <p:cNvPr id="391" name="Google Shape;391;p19"/>
          <p:cNvCxnSpPr>
            <a:stCxn id="392" idx="3"/>
          </p:cNvCxnSpPr>
          <p:nvPr/>
        </p:nvCxnSpPr>
        <p:spPr>
          <a:xfrm>
            <a:off x="2104581" y="2709766"/>
            <a:ext cx="1897500" cy="42000"/>
          </a:xfrm>
          <a:prstGeom prst="straightConnector1">
            <a:avLst/>
          </a:prstGeom>
          <a:noFill/>
          <a:ln w="19050" cap="flat" cmpd="sng">
            <a:solidFill>
              <a:srgbClr val="44BA96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393" name="Google Shape;393;p19"/>
          <p:cNvCxnSpPr/>
          <p:nvPr/>
        </p:nvCxnSpPr>
        <p:spPr>
          <a:xfrm>
            <a:off x="2207568" y="3354895"/>
            <a:ext cx="1794466" cy="0"/>
          </a:xfrm>
          <a:prstGeom prst="straightConnector1">
            <a:avLst/>
          </a:prstGeom>
          <a:noFill/>
          <a:ln w="19050" cap="flat" cmpd="sng">
            <a:solidFill>
              <a:srgbClr val="44BA96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394" name="Google Shape;394;p19"/>
          <p:cNvSpPr/>
          <p:nvPr/>
        </p:nvSpPr>
        <p:spPr>
          <a:xfrm>
            <a:off x="9673209" y="2430638"/>
            <a:ext cx="1112375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Layer management </a:t>
            </a:r>
            <a:r>
              <a:rPr lang="en-US" sz="825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to maintain updated geographical data</a:t>
            </a:r>
            <a:endParaRPr/>
          </a:p>
        </p:txBody>
      </p:sp>
      <p:sp>
        <p:nvSpPr>
          <p:cNvPr id="395" name="Google Shape;395;p19"/>
          <p:cNvSpPr/>
          <p:nvPr/>
        </p:nvSpPr>
        <p:spPr>
          <a:xfrm>
            <a:off x="9692896" y="3503304"/>
            <a:ext cx="1072999" cy="47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Geofencing </a:t>
            </a:r>
            <a:r>
              <a:rPr lang="en-US" sz="825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to easily identify areas of the mine</a:t>
            </a:r>
            <a:endParaRPr/>
          </a:p>
        </p:txBody>
      </p:sp>
      <p:sp>
        <p:nvSpPr>
          <p:cNvPr id="392" name="Google Shape;392;p19"/>
          <p:cNvSpPr/>
          <p:nvPr/>
        </p:nvSpPr>
        <p:spPr>
          <a:xfrm>
            <a:off x="1031582" y="2473163"/>
            <a:ext cx="1072999" cy="47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Asset filtering</a:t>
            </a:r>
            <a:r>
              <a:rPr lang="en-US" sz="825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to drilldown on an asset level</a:t>
            </a:r>
            <a:endParaRPr/>
          </a:p>
        </p:txBody>
      </p:sp>
      <p:sp>
        <p:nvSpPr>
          <p:cNvPr id="396" name="Google Shape;396;p19"/>
          <p:cNvSpPr/>
          <p:nvPr/>
        </p:nvSpPr>
        <p:spPr>
          <a:xfrm>
            <a:off x="1015075" y="3181770"/>
            <a:ext cx="1072999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Asset search </a:t>
            </a:r>
            <a:r>
              <a:rPr lang="en-US" sz="825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to quickly find assets</a:t>
            </a:r>
            <a:endParaRPr/>
          </a:p>
        </p:txBody>
      </p:sp>
      <p:pic>
        <p:nvPicPr>
          <p:cNvPr id="397" name="Google Shape;397;p19" descr="A screen shot of a computer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3672" y="1108797"/>
            <a:ext cx="6462799" cy="42925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8" name="Google Shape;398;p19"/>
          <p:cNvCxnSpPr/>
          <p:nvPr/>
        </p:nvCxnSpPr>
        <p:spPr>
          <a:xfrm rot="10800000">
            <a:off x="8120589" y="2751675"/>
            <a:ext cx="1485882" cy="0"/>
          </a:xfrm>
          <a:prstGeom prst="straightConnector1">
            <a:avLst/>
          </a:prstGeom>
          <a:noFill/>
          <a:ln w="19050" cap="flat" cmpd="sng">
            <a:solidFill>
              <a:srgbClr val="44BA96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399" name="Google Shape;399;p19"/>
          <p:cNvCxnSpPr/>
          <p:nvPr/>
        </p:nvCxnSpPr>
        <p:spPr>
          <a:xfrm rot="10800000">
            <a:off x="7492761" y="3739907"/>
            <a:ext cx="2200135" cy="0"/>
          </a:xfrm>
          <a:prstGeom prst="straightConnector1">
            <a:avLst/>
          </a:prstGeom>
          <a:noFill/>
          <a:ln w="19050" cap="flat" cmpd="sng">
            <a:solidFill>
              <a:srgbClr val="44BA96"/>
            </a:solidFill>
            <a:prstDash val="dash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/>
          <p:nvPr/>
        </p:nvSpPr>
        <p:spPr>
          <a:xfrm>
            <a:off x="5972175" y="2971800"/>
            <a:ext cx="914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20" descr="A screenshot of a cell phone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29"/>
          <a:stretch/>
        </p:blipFill>
        <p:spPr>
          <a:xfrm>
            <a:off x="2419223" y="1472444"/>
            <a:ext cx="7517931" cy="3913112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20"/>
          <p:cNvSpPr txBox="1">
            <a:spLocks noGrp="1"/>
          </p:cNvSpPr>
          <p:nvPr>
            <p:ph type="title"/>
          </p:nvPr>
        </p:nvSpPr>
        <p:spPr>
          <a:xfrm>
            <a:off x="244180" y="404664"/>
            <a:ext cx="7003948" cy="359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Maintenance event capturing</a:t>
            </a:r>
            <a:endParaRPr/>
          </a:p>
        </p:txBody>
      </p:sp>
      <p:cxnSp>
        <p:nvCxnSpPr>
          <p:cNvPr id="406" name="Google Shape;406;p20"/>
          <p:cNvCxnSpPr/>
          <p:nvPr/>
        </p:nvCxnSpPr>
        <p:spPr>
          <a:xfrm>
            <a:off x="1980129" y="3133896"/>
            <a:ext cx="1173567" cy="0"/>
          </a:xfrm>
          <a:prstGeom prst="straightConnector1">
            <a:avLst/>
          </a:prstGeom>
          <a:noFill/>
          <a:ln w="19050" cap="flat" cmpd="sng">
            <a:solidFill>
              <a:srgbClr val="44BA96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407" name="Google Shape;407;p20"/>
          <p:cNvCxnSpPr/>
          <p:nvPr/>
        </p:nvCxnSpPr>
        <p:spPr>
          <a:xfrm rot="10800000">
            <a:off x="6989016" y="3061490"/>
            <a:ext cx="2948138" cy="0"/>
          </a:xfrm>
          <a:prstGeom prst="straightConnector1">
            <a:avLst/>
          </a:prstGeom>
          <a:noFill/>
          <a:ln w="19050" cap="flat" cmpd="sng">
            <a:solidFill>
              <a:srgbClr val="44BA96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408" name="Google Shape;408;p20"/>
          <p:cNvSpPr/>
          <p:nvPr/>
        </p:nvSpPr>
        <p:spPr>
          <a:xfrm>
            <a:off x="9946635" y="2932374"/>
            <a:ext cx="14869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Asset &amp; date filtering </a:t>
            </a:r>
            <a:r>
              <a:rPr lang="en-US"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to easily locate and modify  maintenance events</a:t>
            </a:r>
            <a:endParaRPr/>
          </a:p>
        </p:txBody>
      </p:sp>
      <p:sp>
        <p:nvSpPr>
          <p:cNvPr id="409" name="Google Shape;409;p20"/>
          <p:cNvSpPr/>
          <p:nvPr/>
        </p:nvSpPr>
        <p:spPr>
          <a:xfrm>
            <a:off x="331767" y="2796964"/>
            <a:ext cx="146894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Ability to </a:t>
            </a:r>
            <a:r>
              <a:rPr lang="en-US" sz="10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edit and add maintenance </a:t>
            </a:r>
            <a:r>
              <a:rPr lang="en-US"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events to ensure accuracy in reporting</a:t>
            </a:r>
            <a:endParaRPr/>
          </a:p>
        </p:txBody>
      </p:sp>
      <p:cxnSp>
        <p:nvCxnSpPr>
          <p:cNvPr id="410" name="Google Shape;410;p20"/>
          <p:cNvCxnSpPr/>
          <p:nvPr/>
        </p:nvCxnSpPr>
        <p:spPr>
          <a:xfrm rot="10800000">
            <a:off x="7739896" y="3704086"/>
            <a:ext cx="2197258" cy="0"/>
          </a:xfrm>
          <a:prstGeom prst="straightConnector1">
            <a:avLst/>
          </a:prstGeom>
          <a:noFill/>
          <a:ln w="19050" cap="flat" cmpd="sng">
            <a:solidFill>
              <a:srgbClr val="44BA96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411" name="Google Shape;411;p20"/>
          <p:cNvSpPr/>
          <p:nvPr/>
        </p:nvSpPr>
        <p:spPr>
          <a:xfrm>
            <a:off x="9946634" y="3607782"/>
            <a:ext cx="14869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View of all events </a:t>
            </a:r>
            <a:r>
              <a:rPr lang="en-US"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within above selection to obtain a accurate view of maintenance</a:t>
            </a:r>
            <a:endParaRPr/>
          </a:p>
        </p:txBody>
      </p:sp>
      <p:cxnSp>
        <p:nvCxnSpPr>
          <p:cNvPr id="412" name="Google Shape;412;p20"/>
          <p:cNvCxnSpPr/>
          <p:nvPr/>
        </p:nvCxnSpPr>
        <p:spPr>
          <a:xfrm rot="10800000">
            <a:off x="4578005" y="3878310"/>
            <a:ext cx="0" cy="695534"/>
          </a:xfrm>
          <a:prstGeom prst="straightConnector1">
            <a:avLst/>
          </a:prstGeom>
          <a:noFill/>
          <a:ln w="19050" cap="flat" cmpd="sng">
            <a:solidFill>
              <a:srgbClr val="44BA96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413" name="Google Shape;413;p20"/>
          <p:cNvSpPr/>
          <p:nvPr/>
        </p:nvSpPr>
        <p:spPr>
          <a:xfrm>
            <a:off x="641021" y="4400719"/>
            <a:ext cx="146894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Automated maintenance </a:t>
            </a:r>
            <a:r>
              <a:rPr lang="en-US"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events on workshop entry</a:t>
            </a:r>
            <a:endParaRPr/>
          </a:p>
        </p:txBody>
      </p:sp>
      <p:cxnSp>
        <p:nvCxnSpPr>
          <p:cNvPr id="414" name="Google Shape;414;p20"/>
          <p:cNvCxnSpPr>
            <a:endCxn id="413" idx="3"/>
          </p:cNvCxnSpPr>
          <p:nvPr/>
        </p:nvCxnSpPr>
        <p:spPr>
          <a:xfrm rot="10800000">
            <a:off x="2109969" y="4677718"/>
            <a:ext cx="2468100" cy="0"/>
          </a:xfrm>
          <a:prstGeom prst="straightConnector1">
            <a:avLst/>
          </a:prstGeom>
          <a:noFill/>
          <a:ln w="19050" cap="flat" cmpd="sng">
            <a:solidFill>
              <a:srgbClr val="44BA96"/>
            </a:solidFill>
            <a:prstDash val="dash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1"/>
          <p:cNvSpPr txBox="1"/>
          <p:nvPr/>
        </p:nvSpPr>
        <p:spPr>
          <a:xfrm>
            <a:off x="4284133" y="5567991"/>
            <a:ext cx="341409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4D4C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21" descr="Image result for saas and mobile"/>
          <p:cNvSpPr/>
          <p:nvPr/>
        </p:nvSpPr>
        <p:spPr>
          <a:xfrm>
            <a:off x="207433" y="-192617"/>
            <a:ext cx="406400" cy="40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21" descr="Image result for web and mobile"/>
          <p:cNvSpPr/>
          <p:nvPr/>
        </p:nvSpPr>
        <p:spPr>
          <a:xfrm>
            <a:off x="410633" y="10584"/>
            <a:ext cx="406400" cy="40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21"/>
          <p:cNvSpPr txBox="1">
            <a:spLocks noGrp="1"/>
          </p:cNvSpPr>
          <p:nvPr>
            <p:ph type="sldNum" idx="12"/>
          </p:nvPr>
        </p:nvSpPr>
        <p:spPr>
          <a:xfrm>
            <a:off x="9992519" y="6356352"/>
            <a:ext cx="2012765" cy="365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423" name="Google Shape;423;p21"/>
          <p:cNvSpPr txBox="1">
            <a:spLocks noGrp="1"/>
          </p:cNvSpPr>
          <p:nvPr>
            <p:ph type="title"/>
          </p:nvPr>
        </p:nvSpPr>
        <p:spPr>
          <a:xfrm>
            <a:off x="-1968896" y="428097"/>
            <a:ext cx="11130571" cy="443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Exact live location of all Drill Rigs</a:t>
            </a:r>
            <a:endParaRPr sz="4000" b="1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4" name="Google Shape;424;p2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832" y="1899233"/>
            <a:ext cx="4088621" cy="4377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2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0233" y="1917712"/>
            <a:ext cx="4886723" cy="4394189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21"/>
          <p:cNvSpPr/>
          <p:nvPr/>
        </p:nvSpPr>
        <p:spPr>
          <a:xfrm>
            <a:off x="6284472" y="2133601"/>
            <a:ext cx="840229" cy="190500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ABC</a:t>
            </a:r>
            <a:endParaRPr/>
          </a:p>
        </p:txBody>
      </p:sp>
      <p:sp>
        <p:nvSpPr>
          <p:cNvPr id="427" name="Google Shape;427;p21"/>
          <p:cNvSpPr/>
          <p:nvPr/>
        </p:nvSpPr>
        <p:spPr>
          <a:xfrm>
            <a:off x="9497129" y="5003801"/>
            <a:ext cx="675571" cy="165100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>
                <a:solidFill>
                  <a:srgbClr val="FA9001"/>
                </a:solidFill>
                <a:latin typeface="Calibri"/>
                <a:ea typeface="Calibri"/>
                <a:cs typeface="Calibri"/>
                <a:sym typeface="Calibri"/>
              </a:rPr>
              <a:t>DEF</a:t>
            </a:r>
            <a:endParaRPr/>
          </a:p>
        </p:txBody>
      </p:sp>
      <p:sp>
        <p:nvSpPr>
          <p:cNvPr id="428" name="Google Shape;428;p21"/>
          <p:cNvSpPr txBox="1"/>
          <p:nvPr/>
        </p:nvSpPr>
        <p:spPr>
          <a:xfrm>
            <a:off x="1023525" y="1456722"/>
            <a:ext cx="10160000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Summarised live view into location and duration on dashboard </a:t>
            </a:r>
            <a:endParaRPr/>
          </a:p>
        </p:txBody>
      </p:sp>
      <p:sp>
        <p:nvSpPr>
          <p:cNvPr id="429" name="Google Shape;429;p21"/>
          <p:cNvSpPr/>
          <p:nvPr/>
        </p:nvSpPr>
        <p:spPr>
          <a:xfrm>
            <a:off x="5235453" y="1933998"/>
            <a:ext cx="555747" cy="4377903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21"/>
          <p:cNvSpPr txBox="1"/>
          <p:nvPr/>
        </p:nvSpPr>
        <p:spPr>
          <a:xfrm>
            <a:off x="2122312" y="6340057"/>
            <a:ext cx="7688157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Know the real-time location and activity of every vehicle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2"/>
          <p:cNvSpPr txBox="1">
            <a:spLocks noGrp="1"/>
          </p:cNvSpPr>
          <p:nvPr>
            <p:ph type="title"/>
          </p:nvPr>
        </p:nvSpPr>
        <p:spPr>
          <a:xfrm>
            <a:off x="-127942" y="389427"/>
            <a:ext cx="12447883" cy="443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Record all delays creating comprehensive Explosive Charging / blasting time model</a:t>
            </a:r>
            <a:endParaRPr/>
          </a:p>
        </p:txBody>
      </p:sp>
      <p:graphicFrame>
        <p:nvGraphicFramePr>
          <p:cNvPr id="436" name="Google Shape;436;p22"/>
          <p:cNvGraphicFramePr/>
          <p:nvPr/>
        </p:nvGraphicFramePr>
        <p:xfrm>
          <a:off x="239626" y="1844824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{3D607CC0-763F-41FA-84C3-50F6F7AC40FB}</a:tableStyleId>
              </a:tblPr>
              <a:tblGrid>
                <a:gridCol w="67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96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Type of delay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WL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Wait to ignite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FUN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Fill up  diesel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FUE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Set up drill bit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PI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Pre-shift inspection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WT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Wash rig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ED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Engineering downtime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SYN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Synchronize delays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WC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Wait for drill sheet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DR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Drill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TT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Travel time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CT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Change tyre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437" name="Google Shape;437;p22"/>
          <p:cNvGraphicFramePr/>
          <p:nvPr/>
        </p:nvGraphicFramePr>
        <p:xfrm>
          <a:off x="3687705" y="1482236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{3D607CC0-763F-41FA-84C3-50F6F7AC40FB}</a:tableStyleId>
              </a:tblPr>
              <a:tblGrid>
                <a:gridCol w="2924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KPI categories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Unit of measurement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1.  Utilisation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Operational breakdown events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Amount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Operational downtime per event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Hours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Traveling speed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Km/hour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First hole drilled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Time stamp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Last hole drilled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Time stamp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Drilling hours (equivalent to DOH)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Hours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2.     Availability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Ignition on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Time stamp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Ignition off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Time stamp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Breakdown events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Amount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Downtime per event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Hours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Planned maintenance downtime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Hours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Equipment availability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%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Plant availability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%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3.  Safety and Efficiencies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Cycle time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Hours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Cycle distance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Km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Travelling speed (instantaneous and trending)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Km/hour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aphicFrame>
        <p:nvGraphicFramePr>
          <p:cNvPr id="438" name="Google Shape;438;p22"/>
          <p:cNvGraphicFramePr/>
          <p:nvPr/>
        </p:nvGraphicFramePr>
        <p:xfrm>
          <a:off x="8297607" y="1481567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{3D607CC0-763F-41FA-84C3-50F6F7AC40FB}</a:tableStyleId>
              </a:tblPr>
              <a:tblGrid>
                <a:gridCol w="210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0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KPI categories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Unit of measurement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4.     Time at block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Arrival time at block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Time stamp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Departure time from block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Time stamp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Time spent on block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Hour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Charging time (Pump hours)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Hour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5  Travel time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Travel distance: Empty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Km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Travel speed: Empty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Km/hour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Travel time: Empty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Hour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Travel distance: Full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Km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Travel speed: Full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Km/hour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Travel time: Full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Hour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Safety: Speeding incidents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Amount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Safety: Harsh braking incidents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Amount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0025" marR="30025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39" name="Google Shape;439;p22"/>
          <p:cNvSpPr txBox="1"/>
          <p:nvPr/>
        </p:nvSpPr>
        <p:spPr>
          <a:xfrm>
            <a:off x="436968" y="1135941"/>
            <a:ext cx="24384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Delay Events</a:t>
            </a:r>
            <a:endParaRPr/>
          </a:p>
        </p:txBody>
      </p:sp>
      <p:sp>
        <p:nvSpPr>
          <p:cNvPr id="440" name="Google Shape;440;p22"/>
          <p:cNvSpPr txBox="1"/>
          <p:nvPr/>
        </p:nvSpPr>
        <p:spPr>
          <a:xfrm>
            <a:off x="4773456" y="1143013"/>
            <a:ext cx="24384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KPI’s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3"/>
          <p:cNvSpPr txBox="1">
            <a:spLocks noGrp="1"/>
          </p:cNvSpPr>
          <p:nvPr>
            <p:ph type="title"/>
          </p:nvPr>
        </p:nvSpPr>
        <p:spPr>
          <a:xfrm>
            <a:off x="180624" y="595726"/>
            <a:ext cx="12011375" cy="443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Visualise events on heatmap to understand relative duration and impact on the operation</a:t>
            </a:r>
            <a:endParaRPr/>
          </a:p>
        </p:txBody>
      </p:sp>
      <p:pic>
        <p:nvPicPr>
          <p:cNvPr id="446" name="Google Shape;446;p2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8600" y="1468407"/>
            <a:ext cx="8813800" cy="4989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4"/>
          <p:cNvSpPr txBox="1"/>
          <p:nvPr/>
        </p:nvSpPr>
        <p:spPr>
          <a:xfrm>
            <a:off x="0" y="3512"/>
            <a:ext cx="1380319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Collaboration Between Maintenance &amp; Production - OEE</a:t>
            </a:r>
            <a:endParaRPr/>
          </a:p>
        </p:txBody>
      </p:sp>
      <p:pic>
        <p:nvPicPr>
          <p:cNvPr id="452" name="Google Shape;45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400" y="1268760"/>
            <a:ext cx="10873208" cy="5328592"/>
          </a:xfrm>
          <a:prstGeom prst="rect">
            <a:avLst/>
          </a:prstGeom>
          <a:solidFill>
            <a:srgbClr val="C4BD97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53" name="Google Shape;453;p24"/>
          <p:cNvSpPr/>
          <p:nvPr/>
        </p:nvSpPr>
        <p:spPr>
          <a:xfrm>
            <a:off x="2144540" y="3445450"/>
            <a:ext cx="5228108" cy="2860048"/>
          </a:xfrm>
          <a:prstGeom prst="rect">
            <a:avLst/>
          </a:prstGeom>
          <a:noFill/>
          <a:ln w="19050" cap="flat" cmpd="sng">
            <a:solidFill>
              <a:srgbClr val="06C8A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24"/>
          <p:cNvSpPr/>
          <p:nvPr/>
        </p:nvSpPr>
        <p:spPr>
          <a:xfrm>
            <a:off x="5568846" y="3445450"/>
            <a:ext cx="3599756" cy="2860048"/>
          </a:xfrm>
          <a:prstGeom prst="rect">
            <a:avLst/>
          </a:prstGeom>
          <a:noFill/>
          <a:ln w="19050" cap="flat" cmpd="sng">
            <a:solidFill>
              <a:srgbClr val="06C8A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24"/>
          <p:cNvSpPr txBox="1"/>
          <p:nvPr/>
        </p:nvSpPr>
        <p:spPr>
          <a:xfrm>
            <a:off x="1775520" y="711398"/>
            <a:ext cx="84969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Tracking and ability to drill down on every production and maintenance activity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/>
          <p:nvPr/>
        </p:nvSpPr>
        <p:spPr>
          <a:xfrm>
            <a:off x="119336" y="176332"/>
            <a:ext cx="9243863" cy="45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Drill Information Management System (DRIMS)</a:t>
            </a:r>
            <a:endParaRPr/>
          </a:p>
        </p:txBody>
      </p:sp>
      <p:sp>
        <p:nvSpPr>
          <p:cNvPr id="122" name="Google Shape;122;p3"/>
          <p:cNvSpPr txBox="1"/>
          <p:nvPr/>
        </p:nvSpPr>
        <p:spPr>
          <a:xfrm>
            <a:off x="119336" y="848777"/>
            <a:ext cx="120726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Drill Information Management System (BIMS) helps to collect drilling information &amp; provides data to meet the strategic and operational needs for planning, controlling and decision making for optimizing mining operations. </a:t>
            </a:r>
            <a:endParaRPr/>
          </a:p>
        </p:txBody>
      </p:sp>
      <p:sp>
        <p:nvSpPr>
          <p:cNvPr id="123" name="Google Shape;123;p3"/>
          <p:cNvSpPr/>
          <p:nvPr/>
        </p:nvSpPr>
        <p:spPr>
          <a:xfrm>
            <a:off x="7176120" y="3158971"/>
            <a:ext cx="244827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6356659" y="1732842"/>
            <a:ext cx="5716005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5C24C"/>
                </a:solidFill>
                <a:latin typeface="Calibri"/>
                <a:ea typeface="Calibri"/>
                <a:cs typeface="Calibri"/>
                <a:sym typeface="Calibri"/>
              </a:rPr>
              <a:t>Some of the key features of DRIMS incudes </a:t>
            </a:r>
            <a:r>
              <a:rPr lang="en-US" sz="16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5" name="Google Shape;125;p3"/>
          <p:cNvGrpSpPr/>
          <p:nvPr/>
        </p:nvGrpSpPr>
        <p:grpSpPr>
          <a:xfrm>
            <a:off x="407368" y="1715114"/>
            <a:ext cx="5427975" cy="4810229"/>
            <a:chOff x="1952709" y="875254"/>
            <a:chExt cx="5238582" cy="3884791"/>
          </a:xfrm>
        </p:grpSpPr>
        <p:pic>
          <p:nvPicPr>
            <p:cNvPr id="126" name="Google Shape;126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52709" y="875254"/>
              <a:ext cx="5238582" cy="38847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158902" y="1005576"/>
              <a:ext cx="4843369" cy="2445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8" name="Google Shape;128;p3"/>
          <p:cNvSpPr/>
          <p:nvPr/>
        </p:nvSpPr>
        <p:spPr>
          <a:xfrm>
            <a:off x="6356659" y="2132856"/>
            <a:ext cx="4572000" cy="4216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Daily Electronic Plod Reports / Daily Activity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Pre-Start Checklist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Drill Logs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Safety Checklists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Basic Payroll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Invoicing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Asset Management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Price/ Insurances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Maintenance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Bills / Expenses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Summary Costs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Drill Performance Report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Live Drill Rig Tracking</a:t>
            </a:r>
            <a:endParaRPr/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 txBox="1"/>
          <p:nvPr/>
        </p:nvSpPr>
        <p:spPr>
          <a:xfrm>
            <a:off x="263352" y="139438"/>
            <a:ext cx="10729192" cy="60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Collaboration via Cloud and mobile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data to all the stakeholders to </a:t>
            </a: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collaboration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600" b="1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238076" y="2090172"/>
            <a:ext cx="11665296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Drilling platform is hosted in a secure online cloud environment, makes collaboration with stakeholders simple. Whether taking decisions to improve operational planning, accounting, monitoring daily activities or capturing drill logs.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mobile version also accepts information in offline mode and synchronizes with online web version to produce real time analytics and pattern  visualization</a:t>
            </a:r>
            <a:r>
              <a:rPr lang="en-US" sz="2400">
                <a:solidFill>
                  <a:srgbClr val="000066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/>
          <p:nvPr/>
        </p:nvSpPr>
        <p:spPr>
          <a:xfrm>
            <a:off x="335360" y="139438"/>
            <a:ext cx="7992888" cy="60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Drill Logs</a:t>
            </a:r>
            <a:endParaRPr/>
          </a:p>
        </p:txBody>
      </p:sp>
      <p:sp>
        <p:nvSpPr>
          <p:cNvPr id="142" name="Google Shape;142;p5"/>
          <p:cNvSpPr/>
          <p:nvPr/>
        </p:nvSpPr>
        <p:spPr>
          <a:xfrm>
            <a:off x="2207568" y="2564904"/>
            <a:ext cx="331236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698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Update the different strata and loading information at different  depths via mobile and tablet.</a:t>
            </a:r>
            <a:endParaRPr sz="18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3" name="Google Shape;143;p5"/>
          <p:cNvGrpSpPr/>
          <p:nvPr/>
        </p:nvGrpSpPr>
        <p:grpSpPr>
          <a:xfrm>
            <a:off x="7680176" y="491159"/>
            <a:ext cx="3170413" cy="5875682"/>
            <a:chOff x="6528049" y="653221"/>
            <a:chExt cx="3170413" cy="5875682"/>
          </a:xfrm>
        </p:grpSpPr>
        <p:pic>
          <p:nvPicPr>
            <p:cNvPr id="144" name="Google Shape;144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528049" y="653221"/>
              <a:ext cx="3170413" cy="58756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888088" y="1268760"/>
              <a:ext cx="2403710" cy="45365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 txBox="1"/>
          <p:nvPr/>
        </p:nvSpPr>
        <p:spPr>
          <a:xfrm>
            <a:off x="176654" y="142887"/>
            <a:ext cx="7992888" cy="60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Plod Reports/ Daily Activity</a:t>
            </a:r>
            <a:endParaRPr/>
          </a:p>
        </p:txBody>
      </p:sp>
      <p:sp>
        <p:nvSpPr>
          <p:cNvPr id="152" name="Google Shape;152;p6"/>
          <p:cNvSpPr/>
          <p:nvPr/>
        </p:nvSpPr>
        <p:spPr>
          <a:xfrm>
            <a:off x="6097166" y="1409836"/>
            <a:ext cx="4212468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SMART DRILL PLOD Data Capture and Control allows for:</a:t>
            </a:r>
            <a:b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 generation of drilling pattern reports; performance measurement &amp; analysis</a:t>
            </a:r>
            <a:b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Advanced analytics related to drill penetration rates, tools, and operator performance</a:t>
            </a:r>
            <a:b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Advanced analytics related to cost, downtime, maintenance, by operation, rig, client, etc.</a:t>
            </a:r>
            <a:b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Connection of activity to payroll, invoicing, supply requirements, etc.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3" name="Google Shape;153;p6"/>
          <p:cNvGrpSpPr/>
          <p:nvPr/>
        </p:nvGrpSpPr>
        <p:grpSpPr>
          <a:xfrm>
            <a:off x="2302866" y="952044"/>
            <a:ext cx="3186748" cy="5905957"/>
            <a:chOff x="2302866" y="952044"/>
            <a:chExt cx="3186748" cy="5905957"/>
          </a:xfrm>
        </p:grpSpPr>
        <p:pic>
          <p:nvPicPr>
            <p:cNvPr id="154" name="Google Shape;154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302866" y="952044"/>
              <a:ext cx="3186748" cy="5905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658878" y="1584126"/>
              <a:ext cx="2479860" cy="458117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 txBox="1"/>
          <p:nvPr/>
        </p:nvSpPr>
        <p:spPr>
          <a:xfrm>
            <a:off x="190314" y="139438"/>
            <a:ext cx="7992888" cy="60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Check list and Inspection </a:t>
            </a:r>
            <a:endParaRPr/>
          </a:p>
        </p:txBody>
      </p:sp>
      <p:grpSp>
        <p:nvGrpSpPr>
          <p:cNvPr id="162" name="Google Shape;162;p7"/>
          <p:cNvGrpSpPr/>
          <p:nvPr/>
        </p:nvGrpSpPr>
        <p:grpSpPr>
          <a:xfrm>
            <a:off x="6597995" y="487805"/>
            <a:ext cx="3170413" cy="5875682"/>
            <a:chOff x="6597996" y="954846"/>
            <a:chExt cx="3170413" cy="5875682"/>
          </a:xfrm>
        </p:grpSpPr>
        <p:pic>
          <p:nvPicPr>
            <p:cNvPr id="163" name="Google Shape;163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597996" y="954846"/>
              <a:ext cx="3170413" cy="58756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933681" y="1558096"/>
              <a:ext cx="2472627" cy="4535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5" name="Google Shape;165;p7"/>
          <p:cNvSpPr/>
          <p:nvPr/>
        </p:nvSpPr>
        <p:spPr>
          <a:xfrm>
            <a:off x="590479" y="1096431"/>
            <a:ext cx="439042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698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Create your custom checklist and inspections forms based on your site operation.</a:t>
            </a:r>
            <a:endParaRPr sz="18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590479" y="3425646"/>
            <a:ext cx="3939155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Few scenarios that you may think for…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1. Daily Machine Prestart Checklist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2. Safe work method form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3. Inspection forms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4. Permit forms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5. Auditing  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/>
          <p:nvPr/>
        </p:nvSpPr>
        <p:spPr>
          <a:xfrm>
            <a:off x="335360" y="209648"/>
            <a:ext cx="7992888" cy="60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Drill Design Pattern</a:t>
            </a:r>
            <a:endParaRPr/>
          </a:p>
        </p:txBody>
      </p:sp>
      <p:pic>
        <p:nvPicPr>
          <p:cNvPr id="173" name="Google Shape;173;p8" descr="Artboard 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40417" y="139438"/>
            <a:ext cx="720985" cy="54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3612" y="1167006"/>
            <a:ext cx="6984776" cy="5179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"/>
          <p:cNvSpPr txBox="1"/>
          <p:nvPr/>
        </p:nvSpPr>
        <p:spPr>
          <a:xfrm>
            <a:off x="263352" y="209648"/>
            <a:ext cx="7992888" cy="60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Real Time Dashboard  </a:t>
            </a:r>
            <a:endParaRPr/>
          </a:p>
        </p:txBody>
      </p:sp>
      <p:pic>
        <p:nvPicPr>
          <p:cNvPr id="181" name="Google Shape;18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3612" y="1167006"/>
            <a:ext cx="6984776" cy="5179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78536" y="1340769"/>
            <a:ext cx="6457825" cy="3260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ica Yellow - Ligh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1200</Words>
  <Application>Microsoft Macintosh PowerPoint</Application>
  <PresentationFormat>Widescreen</PresentationFormat>
  <Paragraphs>256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Helvetica Neue</vt:lpstr>
      <vt:lpstr>Nunito Sans</vt:lpstr>
      <vt:lpstr>Calibri</vt:lpstr>
      <vt:lpstr>Verdana</vt:lpstr>
      <vt:lpstr>Mica Yellow -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Benefits To A Mining Company</vt:lpstr>
      <vt:lpstr>Benefits to Drilling Contractor</vt:lpstr>
      <vt:lpstr>PowerPoint Presentation</vt:lpstr>
      <vt:lpstr>Drilling Shift time management </vt:lpstr>
      <vt:lpstr>Live dashboard/ tracking of all your drill rigs globally</vt:lpstr>
      <vt:lpstr>Maintenance event capturing</vt:lpstr>
      <vt:lpstr>Exact live location of all Drill Rigs</vt:lpstr>
      <vt:lpstr>Record all delays creating comprehensive Explosive Charging / blasting time model</vt:lpstr>
      <vt:lpstr>Visualise events on heatmap to understand relative duration and impact on the operation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EAMEJIA;Nisarg Tripathi;nikhil dhariwal</dc:creator>
  <cp:lastModifiedBy>Matt Quarta</cp:lastModifiedBy>
  <cp:revision>2</cp:revision>
  <dcterms:created xsi:type="dcterms:W3CDTF">2013-07-23T17:44:34Z</dcterms:created>
  <dcterms:modified xsi:type="dcterms:W3CDTF">2025-05-23T11:53:20Z</dcterms:modified>
</cp:coreProperties>
</file>