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53642" y="277627"/>
            <a:ext cx="9022369" cy="3134313"/>
          </a:xfrm>
        </p:spPr>
        <p:txBody>
          <a:bodyPr>
            <a:normAutofit/>
          </a:bodyPr>
          <a:lstStyle/>
          <a:p>
            <a:pPr algn="ctr"/>
            <a:r>
              <a:rPr lang="es-MX" sz="7200" dirty="0">
                <a:solidFill>
                  <a:schemeClr val="tx2"/>
                </a:solidFill>
              </a:rPr>
              <a:t>SEGURO DE GASTOS MÉDICOS</a:t>
            </a:r>
            <a:br>
              <a:rPr lang="es-MX" sz="7200" dirty="0">
                <a:solidFill>
                  <a:schemeClr val="tx2"/>
                </a:solidFill>
              </a:rPr>
            </a:br>
            <a:r>
              <a:rPr lang="es-MX" sz="3200" dirty="0">
                <a:solidFill>
                  <a:schemeClr val="tx2"/>
                </a:solidFill>
              </a:rPr>
              <a:t>Ciclo escolar 2025-2026</a:t>
            </a:r>
            <a:endParaRPr lang="es-MX" sz="7200" dirty="0">
              <a:solidFill>
                <a:schemeClr val="tx2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923" y="3425588"/>
            <a:ext cx="3009900" cy="333375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375" y="5257489"/>
            <a:ext cx="2580118" cy="1600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8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4670" y="313899"/>
            <a:ext cx="8242037" cy="503406"/>
          </a:xfrm>
          <a:solidFill>
            <a:schemeClr val="tx1">
              <a:lumMod val="50000"/>
              <a:lumOff val="50000"/>
            </a:schemeClr>
          </a:solidFill>
        </p:spPr>
        <p:txBody>
          <a:bodyPr/>
          <a:lstStyle/>
          <a:p>
            <a:pPr algn="ctr"/>
            <a:r>
              <a:rPr lang="es-MX" sz="3200" b="1" dirty="0">
                <a:solidFill>
                  <a:schemeClr val="bg1"/>
                </a:solidFill>
                <a:latin typeface="Trebuchet MS" panose="020B0603020202020204" pitchFamily="34" charset="0"/>
              </a:rPr>
              <a:t>¿Qué hacer en caso de accidente?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63474" y="989170"/>
            <a:ext cx="8930901" cy="5152323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s-ES" b="1" dirty="0">
                <a:solidFill>
                  <a:srgbClr val="0000FF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recibir la atención médica es necesario comunicarse con el personal autorizado de la institución para que pueda reportar el incidente a la aseguradora, posteriormente le entregará el folio y el formato de atención.</a:t>
            </a:r>
          </a:p>
          <a:p>
            <a:pPr algn="ctr">
              <a:lnSpc>
                <a:spcPct val="90000"/>
              </a:lnSpc>
              <a:spcAft>
                <a:spcPts val="800"/>
              </a:spcAft>
            </a:pPr>
            <a:r>
              <a:rPr lang="es-ES" b="1" dirty="0">
                <a:solidFill>
                  <a:srgbClr val="0000FF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 llegar al hospital debe mostrar el formato de atención, proporcionar el folio, credencial del alumno y hacer el pago del deducible:</a:t>
            </a:r>
            <a:r>
              <a:rPr lang="es-MX" b="1" dirty="0">
                <a:solidFill>
                  <a:srgbClr val="0000FF"/>
                </a:solidFill>
                <a:latin typeface="Fedra Sans Std Book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MX" b="1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ct val="125000"/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El padre de familia debe comunicarse al colegio 333620-3310 ext. 906 o a la 300 para reportar al accidente, debe proporcionar el nombre, detalle del accidente y fecha de nacimiento del alumno, así como un correo electrónico para que reciba el formato de atención</a:t>
            </a:r>
          </a:p>
          <a:p>
            <a:pPr marL="342900" lvl="0" indent="-342900" algn="l">
              <a:lnSpc>
                <a:spcPct val="150000"/>
              </a:lnSpc>
              <a:buSzPct val="125000"/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El personal del colegio reporta el accidente a la aseguradora y le envía al padre de familia por correo el formato de atención y el folio</a:t>
            </a:r>
          </a:p>
          <a:p>
            <a:pPr marL="342900" lvl="0" indent="-342900" algn="l">
              <a:lnSpc>
                <a:spcPct val="150000"/>
              </a:lnSpc>
              <a:buSzPct val="125000"/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Al llegar al hospital debe mostrar el formato de atención, proporcionar el # de folio, identificación oficial del acompañante, credencial escolar del accidentado o comprobante que avale que el alumno pertenece a la escuela y hacer el pago del deducible de $800</a:t>
            </a:r>
          </a:p>
          <a:p>
            <a:pPr marL="342900" lvl="0" indent="-342900" algn="l">
              <a:lnSpc>
                <a:spcPct val="150000"/>
              </a:lnSpc>
              <a:buSzPct val="125000"/>
              <a:buFont typeface="+mj-lt"/>
              <a:buAutoNum type="arabicPeriod"/>
              <a:tabLst>
                <a:tab pos="457200" algn="l"/>
              </a:tabLst>
            </a:pPr>
            <a:r>
              <a:rPr lang="es-ES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El pago del deducible lo debe realizar el padre de familia directamente al hospital</a:t>
            </a:r>
            <a:endParaRPr lang="es-MX" dirty="0"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50000"/>
              </a:lnSpc>
              <a:buSzPct val="125000"/>
              <a:buFont typeface="+mj-lt"/>
              <a:buAutoNum type="arabicPeriod"/>
              <a:tabLst>
                <a:tab pos="457200" algn="l"/>
              </a:tabLst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702" y="6045958"/>
            <a:ext cx="1309060" cy="812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793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186F9-3C60-4077-9367-2395F9838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Hospitales autorizados para atención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032C99-BEB8-4603-AB82-E998E11E996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4114" y="5257489"/>
            <a:ext cx="2580118" cy="1600511"/>
          </a:xfrm>
          <a:prstGeom prst="rect">
            <a:avLst/>
          </a:prstGeom>
        </p:spPr>
      </p:pic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030B3AFB-5E0C-4221-9A03-DBBEF1F2E7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027462"/>
              </p:ext>
            </p:extLst>
          </p:nvPr>
        </p:nvGraphicFramePr>
        <p:xfrm>
          <a:off x="827537" y="1669774"/>
          <a:ext cx="7899400" cy="2514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388">
                  <a:extLst>
                    <a:ext uri="{9D8B030D-6E8A-4147-A177-3AD203B41FA5}">
                      <a16:colId xmlns:a16="http://schemas.microsoft.com/office/drawing/2014/main" val="140116589"/>
                    </a:ext>
                  </a:extLst>
                </a:gridCol>
                <a:gridCol w="951735">
                  <a:extLst>
                    <a:ext uri="{9D8B030D-6E8A-4147-A177-3AD203B41FA5}">
                      <a16:colId xmlns:a16="http://schemas.microsoft.com/office/drawing/2014/main" val="3391444390"/>
                    </a:ext>
                  </a:extLst>
                </a:gridCol>
                <a:gridCol w="1827331">
                  <a:extLst>
                    <a:ext uri="{9D8B030D-6E8A-4147-A177-3AD203B41FA5}">
                      <a16:colId xmlns:a16="http://schemas.microsoft.com/office/drawing/2014/main" val="2592669116"/>
                    </a:ext>
                  </a:extLst>
                </a:gridCol>
                <a:gridCol w="3378659">
                  <a:extLst>
                    <a:ext uri="{9D8B030D-6E8A-4147-A177-3AD203B41FA5}">
                      <a16:colId xmlns:a16="http://schemas.microsoft.com/office/drawing/2014/main" val="1385516651"/>
                    </a:ext>
                  </a:extLst>
                </a:gridCol>
                <a:gridCol w="980287">
                  <a:extLst>
                    <a:ext uri="{9D8B030D-6E8A-4147-A177-3AD203B41FA5}">
                      <a16:colId xmlns:a16="http://schemas.microsoft.com/office/drawing/2014/main" val="3631215450"/>
                    </a:ext>
                  </a:extLst>
                </a:gridCol>
              </a:tblGrid>
              <a:tr h="8380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JALISCO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ZAPOPAN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HOSPITAL REAL SAN JOSE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LAZARO CARDENAS NO. 4149, JARDINES DE SAN IGNACIO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33-1078-8900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6681227"/>
                  </a:ext>
                </a:extLst>
              </a:tr>
              <a:tr h="8380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JALISCO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ZAPOPAN 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ST JOSEPH SUR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AV. ADOLFO LOPEZ MATEOS SUR NO. 1450, EL PALOMAR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33-1655-8230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3860281"/>
                  </a:ext>
                </a:extLst>
              </a:tr>
              <a:tr h="8380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JALISCO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GUADALAJARA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HOSPITAL MAC BERNARDETTE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>
                          <a:effectLst/>
                        </a:rPr>
                        <a:t>HIDALGO NO. 930, COL. AMERICANA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</a:rPr>
                        <a:t>33-3825-4365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9701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6258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17690</TotalTime>
  <Words>264</Words>
  <Application>Microsoft Office PowerPoint</Application>
  <PresentationFormat>Panorámica</PresentationFormat>
  <Paragraphs>24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Fedra Sans Std Book</vt:lpstr>
      <vt:lpstr>Trebuchet MS</vt:lpstr>
      <vt:lpstr>Wingdings 3</vt:lpstr>
      <vt:lpstr>Faceta</vt:lpstr>
      <vt:lpstr>SEGURO DE GASTOS MÉDICOS Ciclo escolar 2025-2026</vt:lpstr>
      <vt:lpstr>¿Qué hacer en caso de accidente?</vt:lpstr>
      <vt:lpstr>Hospitales autorizados para atención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SEGURO DE GASTOS MEDICOS</dc:title>
  <dc:creator>oficina</dc:creator>
  <cp:lastModifiedBy>Diego Lua</cp:lastModifiedBy>
  <cp:revision>30</cp:revision>
  <dcterms:created xsi:type="dcterms:W3CDTF">2018-08-15T15:48:27Z</dcterms:created>
  <dcterms:modified xsi:type="dcterms:W3CDTF">2025-08-06T16:56:25Z</dcterms:modified>
</cp:coreProperties>
</file>