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jpg" ContentType="image/jpeg"/>
  <Default Extension="fntdata" ContentType="application/x-fontdata"/>
  <Default Extension="rels" ContentType="application/vnd.openxmlformats-package.relationships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84" r:id="rId4"/>
    <p:sldMasterId id="214748368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x="9144000" cy="5143500"/>
  <p:notesSz cx="6858000" cy="9144000"/>
  <p:embeddedFontLst>
    <p:embeddedFont>
      <p:font typeface="Fira Sans Black"/>
      <p:bold r:id="rId50"/>
      <p:boldItalic r:id="rId51"/>
    </p:embeddedFont>
    <p:embeddedFont>
      <p:font typeface="League Spartan"/>
      <p:regular r:id="rId52"/>
      <p:bold r:id="rId53"/>
    </p:embeddedFont>
    <p:embeddedFont>
      <p:font typeface="Montserrat SemiBold"/>
      <p:regular r:id="rId54"/>
      <p:bold r:id="rId55"/>
      <p:italic r:id="rId56"/>
      <p:boldItalic r:id="rId57"/>
    </p:embeddedFont>
    <p:embeddedFont>
      <p:font typeface="Roboto"/>
      <p:regular r:id="rId58"/>
      <p:bold r:id="rId59"/>
      <p:italic r:id="rId60"/>
      <p:boldItalic r:id="rId61"/>
    </p:embeddedFont>
    <p:embeddedFont>
      <p:font typeface="Source Sans 3 SemiBold"/>
      <p:regular r:id="rId62"/>
      <p:bold r:id="rId63"/>
      <p:italic r:id="rId64"/>
      <p:boldItalic r:id="rId65"/>
    </p:embeddedFont>
    <p:embeddedFont>
      <p:font typeface="Anonymous Pro"/>
      <p:regular r:id="rId66"/>
      <p:bold r:id="rId67"/>
      <p:italic r:id="rId68"/>
      <p:boldItalic r:id="rId69"/>
    </p:embeddedFont>
    <p:embeddedFont>
      <p:font typeface="Montserrat"/>
      <p:regular r:id="rId70"/>
      <p:bold r:id="rId71"/>
      <p:italic r:id="rId72"/>
      <p:boldItalic r:id="rId73"/>
    </p:embeddedFont>
    <p:embeddedFont>
      <p:font typeface="Fira Sans ExtraBold"/>
      <p:bold r:id="rId74"/>
      <p:boldItalic r:id="rId75"/>
    </p:embeddedFont>
    <p:embeddedFont>
      <p:font typeface="Fira Sans"/>
      <p:regular r:id="rId76"/>
      <p:bold r:id="rId77"/>
      <p:italic r:id="rId78"/>
      <p:boldItalic r:id="rId79"/>
    </p:embeddedFont>
    <p:embeddedFont>
      <p:font typeface="Montserrat ExtraBold"/>
      <p:bold r:id="rId80"/>
      <p:boldItalic r:id="rId81"/>
    </p:embeddedFont>
    <p:embeddedFont>
      <p:font typeface="Sen"/>
      <p:bold r:id="rId8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34.xml" Id="rId40" /><Relationship Type="http://schemas.openxmlformats.org/officeDocument/2006/relationships/slide" Target="/ppt/slides/slide36.xml" Id="rId42" /><Relationship Type="http://schemas.openxmlformats.org/officeDocument/2006/relationships/slide" Target="/ppt/slides/slide35.xml" Id="rId41" /><Relationship Type="http://schemas.openxmlformats.org/officeDocument/2006/relationships/slide" Target="/ppt/slides/slide38.xml" Id="rId44" /><Relationship Type="http://schemas.openxmlformats.org/officeDocument/2006/relationships/slide" Target="/ppt/slides/slide37.xml" Id="rId43" /><Relationship Type="http://schemas.openxmlformats.org/officeDocument/2006/relationships/slide" Target="/ppt/slides/slide40.xml" Id="rId46" /><Relationship Type="http://schemas.openxmlformats.org/officeDocument/2006/relationships/slide" Target="/ppt/slides/slide39.xml" Id="rId45" /><Relationship Type="http://schemas.openxmlformats.org/officeDocument/2006/relationships/font" Target="/ppt/fonts/MontserratExtraBold-bold.fntdata" Id="rId80" /><Relationship Type="http://schemas.openxmlformats.org/officeDocument/2006/relationships/font" Target="/ppt/fonts/Sen-bold.fntdata" Id="rId82" /><Relationship Type="http://schemas.openxmlformats.org/officeDocument/2006/relationships/font" Target="/ppt/fonts/MontserratExtraBold-boldItalic.fntdata" Id="rId81" /><Relationship Type="http://schemas.openxmlformats.org/officeDocument/2006/relationships/theme" Target="/ppt/theme/theme2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3.xml" Id="rId9" /><Relationship Type="http://schemas.openxmlformats.org/officeDocument/2006/relationships/slide" Target="/ppt/slides/slide42.xml" Id="rId48" /><Relationship Type="http://schemas.openxmlformats.org/officeDocument/2006/relationships/slide" Target="/ppt/slides/slide41.xml" Id="rId47" /><Relationship Type="http://schemas.openxmlformats.org/officeDocument/2006/relationships/slide" Target="/ppt/slides/slide43.xml" Id="rId49" /><Relationship Type="http://schemas.openxmlformats.org/officeDocument/2006/relationships/slideMaster" Target="/ppt/slideMasters/slideMaster2.xml" Id="rId5" /><Relationship Type="http://schemas.openxmlformats.org/officeDocument/2006/relationships/notesMaster" Target="/ppt/notesMasters/notesMaster1.xml" Id="rId6" /><Relationship Type="http://schemas.openxmlformats.org/officeDocument/2006/relationships/slide" Target="/ppt/slides/slide1.xml" Id="rId7" /><Relationship Type="http://schemas.openxmlformats.org/officeDocument/2006/relationships/slide" Target="/ppt/slides/slide2.xml" Id="rId8" /><Relationship Type="http://schemas.openxmlformats.org/officeDocument/2006/relationships/font" Target="/ppt/fonts/Montserrat-boldItalic.fntdata" Id="rId73" /><Relationship Type="http://schemas.openxmlformats.org/officeDocument/2006/relationships/font" Target="/ppt/fonts/Montserrat-italic.fntdata" Id="rId72" /><Relationship Type="http://schemas.openxmlformats.org/officeDocument/2006/relationships/slide" Target="/ppt/slides/slide25.xml" Id="rId31" /><Relationship Type="http://schemas.openxmlformats.org/officeDocument/2006/relationships/font" Target="/ppt/fonts/FiraSansExtraBold-boldItalic.fntdata" Id="rId75" /><Relationship Type="http://schemas.openxmlformats.org/officeDocument/2006/relationships/slide" Target="/ppt/slides/slide24.xml" Id="rId30" /><Relationship Type="http://schemas.openxmlformats.org/officeDocument/2006/relationships/font" Target="/ppt/fonts/FiraSansExtraBold-bold.fntdata" Id="rId74" /><Relationship Type="http://schemas.openxmlformats.org/officeDocument/2006/relationships/slide" Target="/ppt/slides/slide27.xml" Id="rId33" /><Relationship Type="http://schemas.openxmlformats.org/officeDocument/2006/relationships/font" Target="/ppt/fonts/FiraSans-bold.fntdata" Id="rId77" /><Relationship Type="http://schemas.openxmlformats.org/officeDocument/2006/relationships/slide" Target="/ppt/slides/slide26.xml" Id="rId32" /><Relationship Type="http://schemas.openxmlformats.org/officeDocument/2006/relationships/font" Target="/ppt/fonts/FiraSans-regular.fntdata" Id="rId76" /><Relationship Type="http://schemas.openxmlformats.org/officeDocument/2006/relationships/slide" Target="/ppt/slides/slide29.xml" Id="rId35" /><Relationship Type="http://schemas.openxmlformats.org/officeDocument/2006/relationships/font" Target="/ppt/fonts/FiraSans-boldItalic.fntdata" Id="rId79" /><Relationship Type="http://schemas.openxmlformats.org/officeDocument/2006/relationships/slide" Target="/ppt/slides/slide28.xml" Id="rId34" /><Relationship Type="http://schemas.openxmlformats.org/officeDocument/2006/relationships/font" Target="/ppt/fonts/FiraSans-italic.fntdata" Id="rId78" /><Relationship Type="http://schemas.openxmlformats.org/officeDocument/2006/relationships/font" Target="/ppt/fonts/Montserrat-bold.fntdata" Id="rId71" /><Relationship Type="http://schemas.openxmlformats.org/officeDocument/2006/relationships/font" Target="/ppt/fonts/Montserrat-regular.fntdata" Id="rId70" /><Relationship Type="http://schemas.openxmlformats.org/officeDocument/2006/relationships/slide" Target="/ppt/slides/slide31.xml" Id="rId37" /><Relationship Type="http://schemas.openxmlformats.org/officeDocument/2006/relationships/slide" Target="/ppt/slides/slide30.xml" Id="rId36" /><Relationship Type="http://schemas.openxmlformats.org/officeDocument/2006/relationships/slide" Target="/ppt/slides/slide33.xml" Id="rId39" /><Relationship Type="http://schemas.openxmlformats.org/officeDocument/2006/relationships/slide" Target="/ppt/slides/slide32.xml" Id="rId38" /><Relationship Type="http://schemas.openxmlformats.org/officeDocument/2006/relationships/font" Target="/ppt/fonts/SourceSans3SemiBold-regular.fntdata" Id="rId62" /><Relationship Type="http://schemas.openxmlformats.org/officeDocument/2006/relationships/font" Target="/ppt/fonts/Roboto-boldItalic.fntdata" Id="rId61" /><Relationship Type="http://schemas.openxmlformats.org/officeDocument/2006/relationships/slide" Target="/ppt/slides/slide14.xml" Id="rId20" /><Relationship Type="http://schemas.openxmlformats.org/officeDocument/2006/relationships/font" Target="/ppt/fonts/SourceSans3SemiBold-italic.fntdata" Id="rId64" /><Relationship Type="http://schemas.openxmlformats.org/officeDocument/2006/relationships/font" Target="/ppt/fonts/SourceSans3SemiBold-bold.fntdata" Id="rId63" /><Relationship Type="http://schemas.openxmlformats.org/officeDocument/2006/relationships/slide" Target="/ppt/slides/slide16.xml" Id="rId22" /><Relationship Type="http://schemas.openxmlformats.org/officeDocument/2006/relationships/font" Target="/ppt/fonts/AnonymousPro-regular.fntdata" Id="rId66" /><Relationship Type="http://schemas.openxmlformats.org/officeDocument/2006/relationships/slide" Target="/ppt/slides/slide15.xml" Id="rId21" /><Relationship Type="http://schemas.openxmlformats.org/officeDocument/2006/relationships/font" Target="/ppt/fonts/SourceSans3SemiBold-boldItalic.fntdata" Id="rId65" /><Relationship Type="http://schemas.openxmlformats.org/officeDocument/2006/relationships/slide" Target="/ppt/slides/slide18.xml" Id="rId24" /><Relationship Type="http://schemas.openxmlformats.org/officeDocument/2006/relationships/font" Target="/ppt/fonts/AnonymousPro-italic.fntdata" Id="rId68" /><Relationship Type="http://schemas.openxmlformats.org/officeDocument/2006/relationships/slide" Target="/ppt/slides/slide17.xml" Id="rId23" /><Relationship Type="http://schemas.openxmlformats.org/officeDocument/2006/relationships/font" Target="/ppt/fonts/AnonymousPro-bold.fntdata" Id="rId67" /><Relationship Type="http://schemas.openxmlformats.org/officeDocument/2006/relationships/font" Target="/ppt/fonts/Roboto-italic.fntdata" Id="rId60" /><Relationship Type="http://schemas.openxmlformats.org/officeDocument/2006/relationships/slide" Target="/ppt/slides/slide20.xml" Id="rId26" /><Relationship Type="http://schemas.openxmlformats.org/officeDocument/2006/relationships/slide" Target="/ppt/slides/slide19.xml" Id="rId25" /><Relationship Type="http://schemas.openxmlformats.org/officeDocument/2006/relationships/font" Target="/ppt/fonts/AnonymousPro-boldItalic.fntdata" Id="rId69" /><Relationship Type="http://schemas.openxmlformats.org/officeDocument/2006/relationships/slide" Target="/ppt/slides/slide22.xml" Id="rId28" /><Relationship Type="http://schemas.openxmlformats.org/officeDocument/2006/relationships/slide" Target="/ppt/slides/slide21.xml" Id="rId27" /><Relationship Type="http://schemas.openxmlformats.org/officeDocument/2006/relationships/slide" Target="/ppt/slides/slide23.xml" Id="rId29" /><Relationship Type="http://schemas.openxmlformats.org/officeDocument/2006/relationships/font" Target="/ppt/fonts/FiraSansBlack-boldItalic.fntdata" Id="rId51" /><Relationship Type="http://schemas.openxmlformats.org/officeDocument/2006/relationships/font" Target="/ppt/fonts/FiraSansBlack-bold.fntdata" Id="rId50" /><Relationship Type="http://schemas.openxmlformats.org/officeDocument/2006/relationships/font" Target="/ppt/fonts/LeagueSpartan-bold.fntdata" Id="rId53" /><Relationship Type="http://schemas.openxmlformats.org/officeDocument/2006/relationships/font" Target="/ppt/fonts/LeagueSpartan-regular.fntdata" Id="rId52" /><Relationship Type="http://schemas.openxmlformats.org/officeDocument/2006/relationships/slide" Target="/ppt/slides/slide5.xml" Id="rId11" /><Relationship Type="http://schemas.openxmlformats.org/officeDocument/2006/relationships/font" Target="/ppt/fonts/MontserratSemiBold-bold.fntdata" Id="rId55" /><Relationship Type="http://schemas.openxmlformats.org/officeDocument/2006/relationships/slide" Target="/ppt/slides/slide4.xml" Id="rId10" /><Relationship Type="http://schemas.openxmlformats.org/officeDocument/2006/relationships/font" Target="/ppt/fonts/MontserratSemiBold-regular.fntdata" Id="rId54" /><Relationship Type="http://schemas.openxmlformats.org/officeDocument/2006/relationships/slide" Target="/ppt/slides/slide7.xml" Id="rId13" /><Relationship Type="http://schemas.openxmlformats.org/officeDocument/2006/relationships/font" Target="/ppt/fonts/MontserratSemiBold-boldItalic.fntdata" Id="rId57" /><Relationship Type="http://schemas.openxmlformats.org/officeDocument/2006/relationships/slide" Target="/ppt/slides/slide6.xml" Id="rId12" /><Relationship Type="http://schemas.openxmlformats.org/officeDocument/2006/relationships/font" Target="/ppt/fonts/MontserratSemiBold-italic.fntdata" Id="rId56" /><Relationship Type="http://schemas.openxmlformats.org/officeDocument/2006/relationships/slide" Target="/ppt/slides/slide9.xml" Id="rId15" /><Relationship Type="http://schemas.openxmlformats.org/officeDocument/2006/relationships/font" Target="/ppt/fonts/Roboto-bold.fntdata" Id="rId59" /><Relationship Type="http://schemas.openxmlformats.org/officeDocument/2006/relationships/slide" Target="/ppt/slides/slide8.xml" Id="rId14" /><Relationship Type="http://schemas.openxmlformats.org/officeDocument/2006/relationships/font" Target="/ppt/fonts/Roboto-regular.fntdata" Id="rId58" /><Relationship Type="http://schemas.openxmlformats.org/officeDocument/2006/relationships/slide" Target="/ppt/slides/slide11.xml" Id="rId17" /><Relationship Type="http://schemas.openxmlformats.org/officeDocument/2006/relationships/slide" Target="/ppt/slides/slide10.xml" Id="rId16" /><Relationship Type="http://schemas.openxmlformats.org/officeDocument/2006/relationships/slide" Target="/ppt/slides/slide13.xml" Id="rId19" /><Relationship Type="http://schemas.openxmlformats.org/officeDocument/2006/relationships/slide" Target="/ppt/slides/slide12.xml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2f15498f2f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2f15498f2f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2f1780aea2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6" name="Google Shape;326;g32f1780aea2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2f1780aea2_0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1" name="Google Shape;341;g32f1780aea2_0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2f1780aea2_0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2f1780aea2_0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32f1780aea2_0_2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2f1780aea2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2f1780aea2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32f1780aea2_0_2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2f15498f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2f15498f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2f1780aea2_0_6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2f1780aea2_0_6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32f1780aea2_0_6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2f1780aea2_0_6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32f1780aea2_0_6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9" name="Google Shape;409;g32f1780aea2_0_6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2f1780aea2_0_6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32f1780aea2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2f1780aea2_0_6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32f1780aea2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2f1780aea2_0_7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g32f1780aea2_0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f1780aea2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2f1780aea2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2f1780aea2_0_8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2f1780aea2_0_8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32f1780aea2_0_8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2f1780aea2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2f1780aea2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2f1780aea2_0_8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g32f1780aea2_0_8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6" name="Google Shape;486;g32f1780aea2_0_8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2f1780aea2_0_8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32f1780aea2_0_8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5" name="Google Shape;495;g32f1780aea2_0_8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2f1780aea2_0_8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1" name="Google Shape;501;g32f1780aea2_0_8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2f1780aea2_0_10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2f1780aea2_0_10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32f1780aea2_0_10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2f1780aea2_0_10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2f1780aea2_0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2f1780aea2_0_1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2f1780aea2_0_1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g32f1780aea2_0_11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2f1780aea2_0_8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72" name="Google Shape;572;g32f1780aea2_0_8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2f1780aea2_0_8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8" name="Google Shape;588;g32f1780aea2_0_8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f1780aea2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2f1780aea2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2f1780aea2_0_9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01" name="Google Shape;601;g32f1780aea2_0_9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2f1780aea2_0_9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23" name="Google Shape;623;g32f1780aea2_0_9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2f1780aea2_0_10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2f1780aea2_0_10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g32f1780aea2_0_10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2f1780aea2_0_1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2f1780aea2_0_1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g32f1780aea2_0_11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2f1780aea2_0_1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85" name="Google Shape;685;g32f1780aea2_0_1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2f1780aea2_0_1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90" name="Google Shape;690;g32f1780aea2_0_11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2ce55cfd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2ce55cfd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2f1780aea2_0_1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g32f1780aea2_0_1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2f1780aea2_0_1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g32f1780aea2_0_1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2f1780aea2_0_12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g32f1780aea2_0_12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2f1780aea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8" name="Google Shape;248;g32f1780aea2_0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2f1780aea2_0_13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8" name="Google Shape;788;g32f1780aea2_0_13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g32f1780aea2_0_13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2f1780aea2_0_13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1" name="Google Shape;811;g32f1780aea2_0_13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g32f1780aea2_0_13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2f1780aea2_0_13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3" name="Google Shape;823;g32f1780aea2_0_13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g32f1780aea2_0_13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2f1780aea2_0_14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3" name="Google Shape;833;g32f1780aea2_0_14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g32f1780aea2_0_14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2f1780aea2_0_4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2f1780aea2_0_4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Cool looking nice pretty logical path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4" name="Google Shape;254;g32f1780aea2_0_4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2f1780aea2_0_4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32f1780aea2_0_4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IN REALITY - Graphic that shows a path ALL over the place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3" name="Google Shape;273;g32f1780aea2_0_4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2f1780aea2_0_4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3" name="Google Shape;293;g32f1780aea2_0_4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2f1780aea2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32f1780aea2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8" name="Google Shape;308;g32f1780aea2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f1780aea2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5" name="Google Shape;315;g32f1780aea2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image" Target="/ppt/media/image25.png" Id="rId2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Relationship Type="http://schemas.openxmlformats.org/officeDocument/2006/relationships/image" Target="/ppt/media/image27.png" Id="rId2" /></Relationships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1pPr>
            <a:lvl2pPr indent="-28575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2pPr>
            <a:lvl3pPr indent="-28575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/>
            </a:lvl3pPr>
            <a:lvl4pPr indent="-28575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4pPr>
            <a:lvl5pPr indent="-28575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5pPr>
            <a:lvl6pPr indent="-28575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/>
            </a:lvl6pPr>
            <a:lvl7pPr indent="-28575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7pPr>
            <a:lvl8pPr indent="-28575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8pPr>
            <a:lvl9pPr indent="-28575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00"/>
              <a:buChar char="■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0" name="Google Shape;110;p2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1" name="Google Shape;111;p2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 lnSpcReduction="20000"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3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" type="body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2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22" name="Google Shape;122;p2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 lnSpcReduction="20000"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 1">
  <p:cSld name="TITLE_3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65200" y="-261687"/>
            <a:ext cx="9609202" cy="540517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311700" y="724275"/>
            <a:ext cx="3910500" cy="3359400"/>
          </a:xfrm>
          <a:prstGeom prst="rect">
            <a:avLst/>
          </a:prstGeom>
          <a:effectLst>
            <a:outerShdw blurRad="571500" rotWithShape="0" algn="bl" dir="3900000" dist="57150">
              <a:schemeClr val="dk1">
                <a:alpha val="4000"/>
              </a:scheme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311700" y="4083825"/>
            <a:ext cx="5535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 1 2">
  <p:cSld name="TITLE_3_1_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3264"/>
            <a:ext cx="9203150" cy="517676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" name="Google Shape;36;p7"/>
          <p:cNvSpPr txBox="1"/>
          <p:nvPr>
            <p:ph type="ctrTitle"/>
          </p:nvPr>
        </p:nvSpPr>
        <p:spPr>
          <a:xfrm>
            <a:off x="311700" y="724275"/>
            <a:ext cx="3910500" cy="3359400"/>
          </a:xfrm>
          <a:prstGeom prst="rect">
            <a:avLst/>
          </a:prstGeom>
          <a:effectLst>
            <a:outerShdw blurRad="571500" rotWithShape="0" algn="bl" dir="3900000" dist="57150">
              <a:schemeClr val="dk1">
                <a:alpha val="4000"/>
              </a:scheme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311700" y="4083825"/>
            <a:ext cx="5535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" name="Google Shape;38;p7"/>
          <p:cNvSpPr/>
          <p:nvPr/>
        </p:nvSpPr>
        <p:spPr>
          <a:xfrm>
            <a:off x="6062150" y="4596600"/>
            <a:ext cx="3141000" cy="54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22" /><Relationship Type="http://schemas.openxmlformats.org/officeDocument/2006/relationships/slideLayout" Target="/ppt/slideLayouts/slideLayout23.xml" Id="rId23" /><Relationship Type="http://schemas.openxmlformats.org/officeDocument/2006/relationships/theme" Target="/ppt/theme/theme2.xml" Id="rId26" /><Relationship Type="http://schemas.openxmlformats.org/officeDocument/2006/relationships/slideLayout" Target="/ppt/slideLayouts/slideLayout25.xml" Id="rId25" /><Relationship Type="http://schemas.openxmlformats.org/officeDocument/2006/relationships/slideLayout" Target="/ppt/slideLayouts/slideLayout5.xml" Id="rId5" /><Relationship Type="http://schemas.openxmlformats.org/officeDocument/2006/relationships/slideLayout" Target="/ppt/slideLayouts/slideLayout6.xml" Id="rId6" /><Relationship Type="http://schemas.openxmlformats.org/officeDocument/2006/relationships/slideLayout" Target="/ppt/slideLayouts/slideLayout10.xml" Id="rId10" /><Relationship Type="http://schemas.openxmlformats.org/officeDocument/2006/relationships/slideLayout" Target="/ppt/slideLayouts/slideLayout12.xml" Id="rId12" /><Relationship Type="http://schemas.openxmlformats.org/officeDocument/2006/relationships/slideLayout" Target="/ppt/slideLayouts/slideLayout16.xml" Id="rId16" /></Relationships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6.xml" Id="rId1" /><Relationship Type="http://schemas.openxmlformats.org/officeDocument/2006/relationships/theme" Target="/ppt/theme/theme3.xml" Id="rId12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Roboto"/>
              <a:buChar char="●"/>
              <a:defRPr sz="1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○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■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●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○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■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●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○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Roboto"/>
              <a:buChar char="■"/>
              <a:defRPr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5"/>
    <p:sldLayoutId id="2147483653" r:id="rId6"/>
    <p:sldLayoutId id="2147483657" r:id="rId10"/>
    <p:sldLayoutId id="2147483659" r:id="rId12"/>
    <p:sldLayoutId id="2147483663" r:id="rId16"/>
    <p:sldLayoutId id="2147483669" r:id="rId22"/>
    <p:sldLayoutId id="2147483670" r:id="rId23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26" name="Google Shape;126;p27"/>
          <p:cNvSpPr txBox="1"/>
          <p:nvPr>
            <p:ph type="body" idx="1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56.png" Id="rId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10.xml" Id="rId2" /><Relationship Type="http://schemas.openxmlformats.org/officeDocument/2006/relationships/image" Target="/ppt/media/image20.jpg" Id="rId3" /><Relationship Type="http://schemas.openxmlformats.org/officeDocument/2006/relationships/image" Target="/ppt/media/image24.jpg" Id="rId4" /><Relationship Type="http://schemas.openxmlformats.org/officeDocument/2006/relationships/image" Target="/ppt/media/image17.jpg" Id="rId5" /><Relationship Type="http://schemas.openxmlformats.org/officeDocument/2006/relationships/image" Target="/ppt/media/image23.jpg" Id="rId6" /><Relationship Type="http://schemas.openxmlformats.org/officeDocument/2006/relationships/image" Target="/ppt/media/image26.jpg" Id="rId7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11.xml" Id="rId2" /><Relationship Type="http://schemas.openxmlformats.org/officeDocument/2006/relationships/image" Target="/ppt/media/image29.jpg" Id="rId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notesSlide" Target="/ppt/notesSlides/notesSlide12.xml" Id="rId2" /><Relationship Type="http://schemas.openxmlformats.org/officeDocument/2006/relationships/image" Target="/ppt/media/image48.png" Id="rId3" /><Relationship Type="http://schemas.openxmlformats.org/officeDocument/2006/relationships/image" Target="/ppt/media/image28.png" Id="rId4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notesSlide" Target="/ppt/notesSlides/notesSlide13.xml" Id="rId2" /><Relationship Type="http://schemas.openxmlformats.org/officeDocument/2006/relationships/image" Target="/ppt/media/image16.png" Id="rId3" /><Relationship Type="http://schemas.openxmlformats.org/officeDocument/2006/relationships/image" Target="/ppt/media/image36.png" Id="rId4" /><Relationship Type="http://schemas.openxmlformats.org/officeDocument/2006/relationships/image" Target="/ppt/media/image33.png" Id="rId5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notesSlide" Target="/ppt/notesSlides/notesSlide14.xml" Id="rId2" /><Relationship Type="http://schemas.openxmlformats.org/officeDocument/2006/relationships/image" Target="/ppt/media/image54.png" Id="rId3" /><Relationship Type="http://schemas.openxmlformats.org/officeDocument/2006/relationships/image" Target="/ppt/media/image38.png" Id="rId4" /><Relationship Type="http://schemas.openxmlformats.org/officeDocument/2006/relationships/image" Target="/ppt/media/image35.png" Id="rId5" /><Relationship Type="http://schemas.openxmlformats.org/officeDocument/2006/relationships/image" Target="/ppt/media/image31.png" Id="rId6" /><Relationship Type="http://schemas.openxmlformats.org/officeDocument/2006/relationships/image" Target="/ppt/media/image28.png" Id="rId7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notesSlide" Target="/ppt/notesSlides/notesSlide15.xml" Id="rId2" /><Relationship Type="http://schemas.openxmlformats.org/officeDocument/2006/relationships/image" Target="/ppt/media/image16.png" Id="rId3" /><Relationship Type="http://schemas.openxmlformats.org/officeDocument/2006/relationships/image" Target="/ppt/media/image37.png" Id="rId4" /><Relationship Type="http://schemas.openxmlformats.org/officeDocument/2006/relationships/image" Target="/ppt/media/image33.png" Id="rId5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3.xml" Id="rId1" /><Relationship Type="http://schemas.openxmlformats.org/officeDocument/2006/relationships/notesSlide" Target="/ppt/notesSlides/notesSlide16.xml" Id="rId2" /><Relationship Type="http://schemas.openxmlformats.org/officeDocument/2006/relationships/image" Target="/ppt/media/image42.png" Id="rId3" /><Relationship Type="http://schemas.openxmlformats.org/officeDocument/2006/relationships/image" Target="/ppt/media/image46.jpg" Id="rId4" /><Relationship Type="http://schemas.openxmlformats.org/officeDocument/2006/relationships/image" Target="/ppt/media/image32.png" Id="rId5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5.xml" Id="rId1" /><Relationship Type="http://schemas.openxmlformats.org/officeDocument/2006/relationships/notesSlide" Target="/ppt/notesSlides/notesSlide17.xml" Id="rId2" /><Relationship Type="http://schemas.openxmlformats.org/officeDocument/2006/relationships/image" Target="/ppt/media/image44.jpg" Id="rId3" /><Relationship Type="http://schemas.openxmlformats.org/officeDocument/2006/relationships/image" Target="/ppt/media/image45.jpg" Id="rId4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5.xml" Id="rId1" /><Relationship Type="http://schemas.openxmlformats.org/officeDocument/2006/relationships/notesSlide" Target="/ppt/notesSlides/notesSlide18.xml" Id="rId2" /><Relationship Type="http://schemas.openxmlformats.org/officeDocument/2006/relationships/image" Target="/ppt/media/image41.jpg" Id="rId3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5.xml" Id="rId1" /><Relationship Type="http://schemas.openxmlformats.org/officeDocument/2006/relationships/notesSlide" Target="/ppt/notesSlides/notesSlide19.xml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notesSlide" Target="/ppt/notesSlides/notesSlide2.xml" Id="rId2" /><Relationship Type="http://schemas.openxmlformats.org/officeDocument/2006/relationships/image" Target="/ppt/media/image40.png" Id="rId3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notesSlide" Target="/ppt/notesSlides/notesSlide20.xml" Id="rId2" /><Relationship Type="http://schemas.openxmlformats.org/officeDocument/2006/relationships/image" Target="/ppt/media/image16.png" Id="rId3" /><Relationship Type="http://schemas.openxmlformats.org/officeDocument/2006/relationships/image" Target="/ppt/media/image57.png" Id="rId4" /><Relationship Type="http://schemas.openxmlformats.org/officeDocument/2006/relationships/image" Target="/ppt/media/image49.png" Id="rId5" /><Relationship Type="http://schemas.openxmlformats.org/officeDocument/2006/relationships/image" Target="/ppt/media/image52.png" Id="rId6" /><Relationship Type="http://schemas.openxmlformats.org/officeDocument/2006/relationships/image" Target="/ppt/media/image50.png" Id="rId7" /><Relationship Type="http://schemas.openxmlformats.org/officeDocument/2006/relationships/image" Target="/ppt/media/image33.png" Id="rId8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notesSlide" Target="/ppt/notesSlides/notesSlide21.xml" Id="rId2" /><Relationship Type="http://schemas.openxmlformats.org/officeDocument/2006/relationships/image" Target="/ppt/media/image54.png" Id="rId3" /><Relationship Type="http://schemas.openxmlformats.org/officeDocument/2006/relationships/image" Target="/ppt/media/image38.png" Id="rId4" /><Relationship Type="http://schemas.openxmlformats.org/officeDocument/2006/relationships/image" Target="/ppt/media/image55.png" Id="rId5" /><Relationship Type="http://schemas.openxmlformats.org/officeDocument/2006/relationships/image" Target="/ppt/media/image59.png" Id="rId6" /><Relationship Type="http://schemas.openxmlformats.org/officeDocument/2006/relationships/image" Target="/ppt/media/image28.png" Id="rId7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3.xml" Id="rId1" /><Relationship Type="http://schemas.openxmlformats.org/officeDocument/2006/relationships/notesSlide" Target="/ppt/notesSlides/notesSlide22.xml" Id="rId2" /><Relationship Type="http://schemas.openxmlformats.org/officeDocument/2006/relationships/image" Target="/ppt/media/image42.png" Id="rId3" /><Relationship Type="http://schemas.openxmlformats.org/officeDocument/2006/relationships/image" Target="/ppt/media/image47.jpg" Id="rId4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3.xml" Id="rId1" /><Relationship Type="http://schemas.openxmlformats.org/officeDocument/2006/relationships/notesSlide" Target="/ppt/notesSlides/notesSlide23.xml" Id="rId2" /><Relationship Type="http://schemas.openxmlformats.org/officeDocument/2006/relationships/image" Target="/ppt/media/image51.jpg" Id="rId3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24.xml" Id="rId2" /><Relationship Type="http://schemas.openxmlformats.org/officeDocument/2006/relationships/image" Target="/ppt/media/image53.jpg" Id="rId3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notesSlide" Target="/ppt/notesSlides/notesSlide25.xml" Id="rId2" /><Relationship Type="http://schemas.openxmlformats.org/officeDocument/2006/relationships/image" Target="/ppt/media/image16.png" Id="rId3" /><Relationship Type="http://schemas.openxmlformats.org/officeDocument/2006/relationships/image" Target="/ppt/media/image61.png" Id="rId4" /><Relationship Type="http://schemas.openxmlformats.org/officeDocument/2006/relationships/image" Target="/ppt/media/image58.png" Id="rId5" /><Relationship Type="http://schemas.openxmlformats.org/officeDocument/2006/relationships/image" Target="/ppt/media/image69.png" Id="rId6" /><Relationship Type="http://schemas.openxmlformats.org/officeDocument/2006/relationships/image" Target="/ppt/media/image33.png" Id="rId7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notesSlide" Target="/ppt/notesSlides/notesSlide26.xml" Id="rId2" /><Relationship Type="http://schemas.openxmlformats.org/officeDocument/2006/relationships/image" Target="/ppt/media/image54.png" Id="rId3" /><Relationship Type="http://schemas.openxmlformats.org/officeDocument/2006/relationships/image" Target="/ppt/media/image38.png" Id="rId4" /><Relationship Type="http://schemas.openxmlformats.org/officeDocument/2006/relationships/image" Target="/ppt/media/image92.png" Id="rId5" /><Relationship Type="http://schemas.openxmlformats.org/officeDocument/2006/relationships/image" Target="/ppt/media/image28.png" Id="rId6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notesSlide" Target="/ppt/notesSlides/notesSlide27.xml" Id="rId2" /><Relationship Type="http://schemas.openxmlformats.org/officeDocument/2006/relationships/image" Target="/ppt/media/image16.png" Id="rId3" /><Relationship Type="http://schemas.openxmlformats.org/officeDocument/2006/relationships/image" Target="/ppt/media/image61.png" Id="rId4" /><Relationship Type="http://schemas.openxmlformats.org/officeDocument/2006/relationships/image" Target="/ppt/media/image58.png" Id="rId5" /><Relationship Type="http://schemas.openxmlformats.org/officeDocument/2006/relationships/image" Target="/ppt/media/image98.png" Id="rId6" /><Relationship Type="http://schemas.openxmlformats.org/officeDocument/2006/relationships/image" Target="/ppt/media/image33.png" Id="rId7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28.xml" Id="rId2" /><Relationship Type="http://schemas.openxmlformats.org/officeDocument/2006/relationships/image" Target="/ppt/media/image62.jpg" Id="rId3" /><Relationship Type="http://schemas.openxmlformats.org/officeDocument/2006/relationships/image" Target="/ppt/media/image72.jpg" Id="rId4" /><Relationship Type="http://schemas.openxmlformats.org/officeDocument/2006/relationships/image" Target="/ppt/media/image83.jpg" Id="rId5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29.xml" Id="rId2" /><Relationship Type="http://schemas.openxmlformats.org/officeDocument/2006/relationships/image" Target="/ppt/media/image65.png" Id="rId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3.xml" Id="rId2" /><Relationship Type="http://schemas.openxmlformats.org/officeDocument/2006/relationships/image" Target="/ppt/media/image2.png" Id="rId3" /><Relationship Type="http://schemas.openxmlformats.org/officeDocument/2006/relationships/image" Target="/ppt/media/image6.png" Id="rId4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30.xml" Id="rId2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31.xml" Id="rId2" /><Relationship Type="http://schemas.openxmlformats.org/officeDocument/2006/relationships/image" Target="/ppt/media/image64.jpg" Id="rId3" /><Relationship Type="http://schemas.openxmlformats.org/officeDocument/2006/relationships/image" Target="/ppt/media/image68.jpg" Id="rId4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notesSlide" Target="/ppt/notesSlides/notesSlide32.xml" Id="rId2" /><Relationship Type="http://schemas.openxmlformats.org/officeDocument/2006/relationships/image" Target="/ppt/media/image16.png" Id="rId3" /><Relationship Type="http://schemas.openxmlformats.org/officeDocument/2006/relationships/image" Target="/ppt/media/image91.png" Id="rId4" /><Relationship Type="http://schemas.openxmlformats.org/officeDocument/2006/relationships/image" Target="/ppt/media/image33.png" Id="rId5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notesSlide" Target="/ppt/notesSlides/notesSlide33.xml" Id="rId2" /><Relationship Type="http://schemas.openxmlformats.org/officeDocument/2006/relationships/image" Target="/ppt/media/image16.png" Id="rId3" /><Relationship Type="http://schemas.openxmlformats.org/officeDocument/2006/relationships/image" Target="/ppt/media/image99.png" Id="rId4" /><Relationship Type="http://schemas.openxmlformats.org/officeDocument/2006/relationships/image" Target="/ppt/media/image33.png" Id="rId5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34.xml" Id="rId2" /><Relationship Type="http://schemas.openxmlformats.org/officeDocument/2006/relationships/image" Target="/ppt/media/image84.png" Id="rId3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35.xml" Id="rId2" /><Relationship Type="http://schemas.openxmlformats.org/officeDocument/2006/relationships/image" Target="/ppt/media/image73.png" Id="rId3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notesSlide" Target="/ppt/notesSlides/notesSlide36.xml" Id="rId2" /><Relationship Type="http://schemas.openxmlformats.org/officeDocument/2006/relationships/image" Target="/ppt/media/image71.png" Id="rId3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37.xml" Id="rId2" /><Relationship Type="http://schemas.openxmlformats.org/officeDocument/2006/relationships/image" Target="/ppt/media/image117.png" Id="rId3" /><Relationship Type="http://schemas.openxmlformats.org/officeDocument/2006/relationships/image" Target="/ppt/media/image75.png" Id="rId4" /><Relationship Type="http://schemas.openxmlformats.org/officeDocument/2006/relationships/image" Target="/ppt/media/image74.png" Id="rId9" /><Relationship Type="http://schemas.openxmlformats.org/officeDocument/2006/relationships/image" Target="/ppt/media/image66.png" Id="rId5" /><Relationship Type="http://schemas.openxmlformats.org/officeDocument/2006/relationships/image" Target="/ppt/media/image70.png" Id="rId6" /><Relationship Type="http://schemas.openxmlformats.org/officeDocument/2006/relationships/image" Target="/ppt/media/image67.png" Id="rId7" /><Relationship Type="http://schemas.openxmlformats.org/officeDocument/2006/relationships/image" Target="/ppt/media/image63.png" Id="rId8" /><Relationship Type="http://schemas.openxmlformats.org/officeDocument/2006/relationships/image" Target="/ppt/media/image81.png" Id="rId11" /><Relationship Type="http://schemas.openxmlformats.org/officeDocument/2006/relationships/image" Target="/ppt/media/image78.png" Id="rId10" /><Relationship Type="http://schemas.openxmlformats.org/officeDocument/2006/relationships/image" Target="/ppt/media/image76.png" Id="rId13" /><Relationship Type="http://schemas.openxmlformats.org/officeDocument/2006/relationships/image" Target="/ppt/media/image79.png" Id="rId12" /><Relationship Type="http://schemas.openxmlformats.org/officeDocument/2006/relationships/image" Target="/ppt/media/image80.png" Id="rId15" /><Relationship Type="http://schemas.openxmlformats.org/officeDocument/2006/relationships/image" Target="/ppt/media/image90.png" Id="rId14" /><Relationship Type="http://schemas.openxmlformats.org/officeDocument/2006/relationships/image" Target="/ppt/media/image82.png" Id="rId17" /><Relationship Type="http://schemas.openxmlformats.org/officeDocument/2006/relationships/image" Target="/ppt/media/image85.png" Id="rId16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38.xml" Id="rId2" /><Relationship Type="http://schemas.openxmlformats.org/officeDocument/2006/relationships/image" Target="/ppt/media/image117.png" Id="rId3" /><Relationship Type="http://schemas.openxmlformats.org/officeDocument/2006/relationships/image" Target="/ppt/media/image96.png" Id="rId4" /><Relationship Type="http://schemas.openxmlformats.org/officeDocument/2006/relationships/image" Target="/ppt/media/image94.png" Id="rId9" /><Relationship Type="http://schemas.openxmlformats.org/officeDocument/2006/relationships/image" Target="/ppt/media/image87.png" Id="rId5" /><Relationship Type="http://schemas.openxmlformats.org/officeDocument/2006/relationships/image" Target="/ppt/media/image86.png" Id="rId6" /><Relationship Type="http://schemas.openxmlformats.org/officeDocument/2006/relationships/image" Target="/ppt/media/image89.png" Id="rId7" /><Relationship Type="http://schemas.openxmlformats.org/officeDocument/2006/relationships/image" Target="/ppt/media/image93.png" Id="rId8" /><Relationship Type="http://schemas.openxmlformats.org/officeDocument/2006/relationships/image" Target="/ppt/media/image101.png" Id="rId11" /><Relationship Type="http://schemas.openxmlformats.org/officeDocument/2006/relationships/image" Target="/ppt/media/image100.png" Id="rId10" /><Relationship Type="http://schemas.openxmlformats.org/officeDocument/2006/relationships/image" Target="/ppt/media/image103.png" Id="rId13" /><Relationship Type="http://schemas.openxmlformats.org/officeDocument/2006/relationships/image" Target="/ppt/media/image97.png" Id="rId12" /><Relationship Type="http://schemas.openxmlformats.org/officeDocument/2006/relationships/image" Target="/ppt/media/image107.png" Id="rId15" /><Relationship Type="http://schemas.openxmlformats.org/officeDocument/2006/relationships/image" Target="/ppt/media/image102.png" Id="rId14" /><Relationship Type="http://schemas.openxmlformats.org/officeDocument/2006/relationships/image" Target="/ppt/media/image112.png" Id="rId16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39.xml" Id="rId2" /><Relationship Type="http://schemas.openxmlformats.org/officeDocument/2006/relationships/image" Target="/ppt/media/image117.png" Id="rId3" /><Relationship Type="http://schemas.openxmlformats.org/officeDocument/2006/relationships/image" Target="/ppt/media/image113.png" Id="rId4" /><Relationship Type="http://schemas.openxmlformats.org/officeDocument/2006/relationships/image" Target="/ppt/media/image104.png" Id="rId5" /><Relationship Type="http://schemas.openxmlformats.org/officeDocument/2006/relationships/image" Target="/ppt/media/image107.png" Id="rId6" /><Relationship Type="http://schemas.openxmlformats.org/officeDocument/2006/relationships/image" Target="/ppt/media/image105.png" Id="rId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4.xml" Id="rId2" /><Relationship Type="http://schemas.openxmlformats.org/officeDocument/2006/relationships/image" Target="/ppt/media/image1.png" Id="rId3" /></Relationships>
</file>

<file path=ppt/slides/_rels/slide4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40.xml" Id="rId2" /><Relationship Type="http://schemas.openxmlformats.org/officeDocument/2006/relationships/image" Target="/ppt/media/image109.png" Id="rId3" /><Relationship Type="http://schemas.openxmlformats.org/officeDocument/2006/relationships/image" Target="/ppt/media/image33.png" Id="rId4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41.xml" Id="rId2" /><Relationship Type="http://schemas.openxmlformats.org/officeDocument/2006/relationships/image" Target="/ppt/media/image33.png" Id="rId3" /></Relationships>
</file>

<file path=ppt/slides/_rels/slide4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42.xml" Id="rId2" /><Relationship Type="http://schemas.openxmlformats.org/officeDocument/2006/relationships/image" Target="/ppt/media/image115.png" Id="rId3" /><Relationship Type="http://schemas.openxmlformats.org/officeDocument/2006/relationships/image" Target="/ppt/media/image33.png" Id="rId4" /></Relationships>
</file>

<file path=ppt/slides/_rels/slide4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43.xml" Id="rId2" /><Relationship Type="http://schemas.openxmlformats.org/officeDocument/2006/relationships/image" Target="/ppt/media/image110.png" Id="rId3" /><Relationship Type="http://schemas.openxmlformats.org/officeDocument/2006/relationships/image" Target="/ppt/media/image106.png" Id="rId4" /><Relationship Type="http://schemas.openxmlformats.org/officeDocument/2006/relationships/image" Target="/ppt/media/image114.png" Id="rId5" /><Relationship Type="http://schemas.openxmlformats.org/officeDocument/2006/relationships/image" Target="/ppt/media/image28.png" Id="rId6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6.xml" Id="rId1" /><Relationship Type="http://schemas.openxmlformats.org/officeDocument/2006/relationships/notesSlide" Target="/ppt/notesSlides/notesSlide5.xml" Id="rId2" /><Relationship Type="http://schemas.openxmlformats.org/officeDocument/2006/relationships/image" Target="/ppt/media/image11.png" Id="rId3" /><Relationship Type="http://schemas.openxmlformats.org/officeDocument/2006/relationships/image" Target="/ppt/media/image14.png" Id="rId4" /><Relationship Type="http://schemas.openxmlformats.org/officeDocument/2006/relationships/image" Target="/ppt/media/image8.png" Id="rId5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6.xml" Id="rId1" /><Relationship Type="http://schemas.openxmlformats.org/officeDocument/2006/relationships/notesSlide" Target="/ppt/notesSlides/notesSlide6.xml" Id="rId2" /><Relationship Type="http://schemas.openxmlformats.org/officeDocument/2006/relationships/image" Target="/ppt/media/image12.png" Id="rId3" /><Relationship Type="http://schemas.openxmlformats.org/officeDocument/2006/relationships/image" Target="/ppt/media/image11.png" Id="rId4" /><Relationship Type="http://schemas.openxmlformats.org/officeDocument/2006/relationships/image" Target="/ppt/media/image14.png" Id="rId5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6.xml" Id="rId1" /><Relationship Type="http://schemas.openxmlformats.org/officeDocument/2006/relationships/notesSlide" Target="/ppt/notesSlides/notesSlide7.xml" Id="rId2" /><Relationship Type="http://schemas.openxmlformats.org/officeDocument/2006/relationships/image" Target="/ppt/media/image10.jpg" Id="rId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3.xml" Id="rId1" /><Relationship Type="http://schemas.openxmlformats.org/officeDocument/2006/relationships/notesSlide" Target="/ppt/notesSlides/notesSlide8.xml" Id="rId2" /><Relationship Type="http://schemas.openxmlformats.org/officeDocument/2006/relationships/image" Target="/ppt/media/image21.jpg" Id="rId3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notesSlide" Target="/ppt/notesSlides/notesSlide9.xml" Id="rId2" /><Relationship Type="http://schemas.openxmlformats.org/officeDocument/2006/relationships/image" Target="/ppt/media/image30.png" Id="rId3" 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8"/>
          <p:cNvPicPr preferRelativeResize="0"/>
          <p:nvPr/>
        </p:nvPicPr>
        <p:blipFill rotWithShape="1">
          <a:blip r:embed="rId3">
            <a:alphaModFix/>
          </a:blip>
          <a:srcRect b="13121" l="0" r="0" t="18786"/>
          <a:stretch/>
        </p:blipFill>
        <p:spPr>
          <a:xfrm>
            <a:off x="2624964" y="422417"/>
            <a:ext cx="4035851" cy="414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8"/>
          <p:cNvPicPr preferRelativeResize="0"/>
          <p:nvPr/>
        </p:nvPicPr>
        <p:blipFill rotWithShape="1">
          <a:blip r:embed="rId4">
            <a:alphaModFix/>
          </a:blip>
          <a:srcRect b="0" l="9012" r="25254" t="0"/>
          <a:stretch/>
        </p:blipFill>
        <p:spPr>
          <a:xfrm>
            <a:off x="813442" y="2468406"/>
            <a:ext cx="2065869" cy="2095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8"/>
          <p:cNvPicPr preferRelativeResize="0"/>
          <p:nvPr/>
        </p:nvPicPr>
        <p:blipFill rotWithShape="1">
          <a:blip r:embed="rId5">
            <a:alphaModFix/>
          </a:blip>
          <a:srcRect b="0" l="23992" r="23997" t="0"/>
          <a:stretch/>
        </p:blipFill>
        <p:spPr>
          <a:xfrm>
            <a:off x="833973" y="422418"/>
            <a:ext cx="2045337" cy="2074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8"/>
          <p:cNvPicPr preferRelativeResize="0"/>
          <p:nvPr/>
        </p:nvPicPr>
        <p:blipFill rotWithShape="1">
          <a:blip r:embed="rId6">
            <a:alphaModFix/>
          </a:blip>
          <a:srcRect b="0" l="24985" r="9264" t="0"/>
          <a:stretch/>
        </p:blipFill>
        <p:spPr>
          <a:xfrm>
            <a:off x="6629400" y="2530130"/>
            <a:ext cx="2005016" cy="203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25537" y="422417"/>
            <a:ext cx="2025649" cy="211814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8"/>
          <p:cNvSpPr/>
          <p:nvPr/>
        </p:nvSpPr>
        <p:spPr>
          <a:xfrm>
            <a:off x="38" y="4901038"/>
            <a:ext cx="9144000" cy="242400"/>
          </a:xfrm>
          <a:prstGeom prst="rect">
            <a:avLst/>
          </a:prstGeom>
          <a:solidFill>
            <a:srgbClr val="EEF0F2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8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Liz Faircloth | Co-Founder, RealEstateInvestHER</a:t>
            </a:r>
            <a:endParaRPr sz="8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335" name="Google Shape;335;p48"/>
          <p:cNvGrpSpPr/>
          <p:nvPr/>
        </p:nvGrpSpPr>
        <p:grpSpPr>
          <a:xfrm>
            <a:off x="0" y="4692163"/>
            <a:ext cx="9145501" cy="208883"/>
            <a:chOff x="0" y="0"/>
            <a:chExt cx="21641033" cy="557022"/>
          </a:xfrm>
        </p:grpSpPr>
        <p:sp>
          <p:nvSpPr>
            <p:cNvPr id="336" name="Google Shape;336;p48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48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8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9"/>
          <p:cNvSpPr/>
          <p:nvPr/>
        </p:nvSpPr>
        <p:spPr>
          <a:xfrm>
            <a:off x="6008688" y="1946030"/>
            <a:ext cx="2619807" cy="1250888"/>
          </a:xfrm>
          <a:custGeom>
            <a:rect b="b" l="l" r="r" t="t"/>
            <a:pathLst>
              <a:path extrusionOk="0" h="913057" w="1912268">
                <a:moveTo>
                  <a:pt x="0" y="0"/>
                </a:moveTo>
                <a:lnTo>
                  <a:pt x="1912268" y="0"/>
                </a:lnTo>
                <a:lnTo>
                  <a:pt x="1912268" y="913057"/>
                </a:lnTo>
                <a:lnTo>
                  <a:pt x="0" y="91305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49"/>
          <p:cNvPicPr preferRelativeResize="0"/>
          <p:nvPr/>
        </p:nvPicPr>
        <p:blipFill rotWithShape="1">
          <a:blip r:embed="rId3">
            <a:alphaModFix/>
          </a:blip>
          <a:srcRect b="21443" l="0" r="0" t="6598"/>
          <a:stretch/>
        </p:blipFill>
        <p:spPr>
          <a:xfrm>
            <a:off x="514350" y="2500707"/>
            <a:ext cx="5223835" cy="212844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9"/>
          <p:cNvSpPr txBox="1"/>
          <p:nvPr/>
        </p:nvSpPr>
        <p:spPr>
          <a:xfrm>
            <a:off x="1081450" y="414338"/>
            <a:ext cx="4656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League Spartan"/>
              <a:buNone/>
            </a:pPr>
            <a:r>
              <a:rPr lang="en" sz="5300">
                <a:solidFill>
                  <a:srgbClr val="000000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REAL ESTATE IS </a:t>
            </a:r>
            <a:r>
              <a:rPr lang="en" sz="53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3 FOLD</a:t>
            </a:r>
            <a:endParaRPr sz="9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346" name="Google Shape;346;p49"/>
          <p:cNvSpPr/>
          <p:nvPr/>
        </p:nvSpPr>
        <p:spPr>
          <a:xfrm>
            <a:off x="6008688" y="514350"/>
            <a:ext cx="2619807" cy="1250888"/>
          </a:xfrm>
          <a:custGeom>
            <a:rect b="b" l="l" r="r" t="t"/>
            <a:pathLst>
              <a:path extrusionOk="0" h="913057" w="1912268">
                <a:moveTo>
                  <a:pt x="0" y="0"/>
                </a:moveTo>
                <a:lnTo>
                  <a:pt x="1912268" y="0"/>
                </a:lnTo>
                <a:lnTo>
                  <a:pt x="1912268" y="913057"/>
                </a:lnTo>
                <a:lnTo>
                  <a:pt x="0" y="91305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9"/>
          <p:cNvSpPr txBox="1"/>
          <p:nvPr/>
        </p:nvSpPr>
        <p:spPr>
          <a:xfrm>
            <a:off x="6172200" y="2159198"/>
            <a:ext cx="22026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22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b="1" lang="en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REAL ESTATE ASSET CLASS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9"/>
          <p:cNvSpPr txBox="1"/>
          <p:nvPr/>
        </p:nvSpPr>
        <p:spPr>
          <a:xfrm>
            <a:off x="6172200" y="676975"/>
            <a:ext cx="21162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222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None/>
            </a:pP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MARKET NICHE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9"/>
          <p:cNvSpPr/>
          <p:nvPr/>
        </p:nvSpPr>
        <p:spPr>
          <a:xfrm>
            <a:off x="6008688" y="3377710"/>
            <a:ext cx="2619807" cy="1250888"/>
          </a:xfrm>
          <a:custGeom>
            <a:rect b="b" l="l" r="r" t="t"/>
            <a:pathLst>
              <a:path extrusionOk="0" h="913057" w="1912268">
                <a:moveTo>
                  <a:pt x="0" y="0"/>
                </a:moveTo>
                <a:lnTo>
                  <a:pt x="1912268" y="0"/>
                </a:lnTo>
                <a:lnTo>
                  <a:pt x="1912268" y="913057"/>
                </a:lnTo>
                <a:lnTo>
                  <a:pt x="0" y="9130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49"/>
          <p:cNvSpPr txBox="1"/>
          <p:nvPr/>
        </p:nvSpPr>
        <p:spPr>
          <a:xfrm>
            <a:off x="6476086" y="3802308"/>
            <a:ext cx="168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222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None/>
            </a:pPr>
            <a:r>
              <a:rPr b="1" lang="en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STRATEGY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49"/>
          <p:cNvSpPr/>
          <p:nvPr/>
        </p:nvSpPr>
        <p:spPr>
          <a:xfrm>
            <a:off x="38" y="4901038"/>
            <a:ext cx="9144000" cy="242400"/>
          </a:xfrm>
          <a:prstGeom prst="rect">
            <a:avLst/>
          </a:prstGeom>
          <a:solidFill>
            <a:srgbClr val="EEF0F2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9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Liz Faircloth | Co-Founder, RealEstateInvestHER</a:t>
            </a:r>
            <a:endParaRPr sz="8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353" name="Google Shape;353;p49"/>
          <p:cNvGrpSpPr/>
          <p:nvPr/>
        </p:nvGrpSpPr>
        <p:grpSpPr>
          <a:xfrm>
            <a:off x="0" y="4692163"/>
            <a:ext cx="9145501" cy="208883"/>
            <a:chOff x="0" y="0"/>
            <a:chExt cx="21641033" cy="557022"/>
          </a:xfrm>
        </p:grpSpPr>
        <p:sp>
          <p:nvSpPr>
            <p:cNvPr id="354" name="Google Shape;354;p49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49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49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0"/>
          <p:cNvSpPr/>
          <p:nvPr/>
        </p:nvSpPr>
        <p:spPr>
          <a:xfrm>
            <a:off x="0" y="4918375"/>
            <a:ext cx="9144000" cy="215400"/>
          </a:xfrm>
          <a:prstGeom prst="rect">
            <a:avLst/>
          </a:prstGeom>
          <a:solidFill>
            <a:srgbClr val="141B41"/>
          </a:solidFill>
          <a:ln cap="flat" cmpd="sng" w="9525">
            <a:solidFill>
              <a:srgbClr val="131B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50"/>
          <p:cNvSpPr txBox="1"/>
          <p:nvPr>
            <p:ph type="title"/>
          </p:nvPr>
        </p:nvSpPr>
        <p:spPr>
          <a:xfrm>
            <a:off x="462750" y="625925"/>
            <a:ext cx="8332500" cy="37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80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Matching Legal Structure to Portfolio Risk</a:t>
            </a:r>
            <a:endParaRPr b="0" sz="8000">
              <a:solidFill>
                <a:schemeClr val="lt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365" name="Google Shape;365;p50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Jonathan Feniak | Lead Attorney, LLCAttorney.com</a:t>
            </a:r>
            <a:endParaRPr sz="800">
              <a:solidFill>
                <a:schemeClr val="l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pic>
        <p:nvPicPr>
          <p:cNvPr id="366" name="Google Shape;36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2925" y="4508261"/>
            <a:ext cx="1837549" cy="25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 txBox="1"/>
          <p:nvPr>
            <p:ph type="title"/>
          </p:nvPr>
        </p:nvSpPr>
        <p:spPr>
          <a:xfrm>
            <a:off x="228600" y="137325"/>
            <a:ext cx="56937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3820">
                <a:solidFill>
                  <a:srgbClr val="131B4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Starting Simple</a:t>
            </a:r>
            <a:endParaRPr b="0" sz="3820">
              <a:solidFill>
                <a:srgbClr val="131B4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373" name="Google Shape;373;p51"/>
          <p:cNvSpPr/>
          <p:nvPr/>
        </p:nvSpPr>
        <p:spPr>
          <a:xfrm>
            <a:off x="0" y="4918375"/>
            <a:ext cx="9144000" cy="215400"/>
          </a:xfrm>
          <a:prstGeom prst="rect">
            <a:avLst/>
          </a:prstGeom>
          <a:solidFill>
            <a:srgbClr val="141B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51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Jonathan Feniak | Lead Attorney, LLCAttorney.com</a:t>
            </a:r>
            <a:endParaRPr sz="800">
              <a:solidFill>
                <a:schemeClr val="l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375" name="Google Shape;375;p51"/>
          <p:cNvSpPr txBox="1"/>
          <p:nvPr/>
        </p:nvSpPr>
        <p:spPr>
          <a:xfrm>
            <a:off x="353700" y="1500450"/>
            <a:ext cx="2865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Start with what you need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6" name="Google Shape;37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575" y="560000"/>
            <a:ext cx="4417326" cy="362359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1"/>
          <p:cNvSpPr txBox="1"/>
          <p:nvPr/>
        </p:nvSpPr>
        <p:spPr>
          <a:xfrm>
            <a:off x="228600" y="633275"/>
            <a:ext cx="53847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20">
                <a:solidFill>
                  <a:srgbClr val="131B4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Single Property LLC</a:t>
            </a:r>
            <a:endParaRPr/>
          </a:p>
        </p:txBody>
      </p:sp>
      <p:sp>
        <p:nvSpPr>
          <p:cNvPr id="378" name="Google Shape;378;p51"/>
          <p:cNvSpPr txBox="1"/>
          <p:nvPr/>
        </p:nvSpPr>
        <p:spPr>
          <a:xfrm>
            <a:off x="353700" y="3071050"/>
            <a:ext cx="3411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Three key benefits: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Roboto"/>
              <a:buChar char="●"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Separation assets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Roboto"/>
              <a:buChar char="●"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Clear accounting boundaries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Roboto"/>
              <a:buChar char="●"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Basic liability shield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51"/>
          <p:cNvSpPr txBox="1"/>
          <p:nvPr/>
        </p:nvSpPr>
        <p:spPr>
          <a:xfrm>
            <a:off x="353700" y="2027738"/>
            <a:ext cx="2865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Basic protection is often sufficient for first 1-2 properties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0" name="Google Shape;38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3619" y="4500475"/>
            <a:ext cx="1774218" cy="2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7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2"/>
          <p:cNvSpPr txBox="1"/>
          <p:nvPr/>
        </p:nvSpPr>
        <p:spPr>
          <a:xfrm>
            <a:off x="389975" y="1645413"/>
            <a:ext cx="3411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Wyoming, </a:t>
            </a:r>
            <a:r>
              <a:rPr b="1"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Delaware, New Mexico, vs Your Home State</a:t>
            </a:r>
            <a:r>
              <a:rPr b="1"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endParaRPr b="1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52"/>
          <p:cNvSpPr txBox="1"/>
          <p:nvPr/>
        </p:nvSpPr>
        <p:spPr>
          <a:xfrm>
            <a:off x="389975" y="2574800"/>
            <a:ext cx="3411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“Doing Business”?</a:t>
            </a:r>
            <a:endParaRPr b="1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52"/>
          <p:cNvSpPr txBox="1"/>
          <p:nvPr/>
        </p:nvSpPr>
        <p:spPr>
          <a:xfrm>
            <a:off x="389975" y="3196363"/>
            <a:ext cx="3411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Administrative</a:t>
            </a:r>
            <a:r>
              <a:rPr b="1"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&amp; Cost Burden vs. Your Risk</a:t>
            </a:r>
            <a:endParaRPr b="1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9" name="Google Shape;38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75" y="832625"/>
            <a:ext cx="3369674" cy="43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>
                <a:solidFill>
                  <a:schemeClr val="lt1"/>
                </a:solidFill>
              </a:rPr>
              <a:t>State Selection</a:t>
            </a:r>
            <a:endParaRPr sz="3720">
              <a:solidFill>
                <a:schemeClr val="lt1"/>
              </a:solidFill>
            </a:endParaRPr>
          </a:p>
        </p:txBody>
      </p:sp>
      <p:pic>
        <p:nvPicPr>
          <p:cNvPr id="391" name="Google Shape;391;p52"/>
          <p:cNvPicPr preferRelativeResize="0"/>
          <p:nvPr/>
        </p:nvPicPr>
        <p:blipFill rotWithShape="1">
          <a:blip r:embed="rId5">
            <a:alphaModFix/>
          </a:blip>
          <a:srcRect b="13474" l="0" r="0" t="43490"/>
          <a:stretch/>
        </p:blipFill>
        <p:spPr>
          <a:xfrm>
            <a:off x="4186001" y="693968"/>
            <a:ext cx="4646301" cy="355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52"/>
          <p:cNvPicPr preferRelativeResize="0"/>
          <p:nvPr/>
        </p:nvPicPr>
        <p:blipFill rotWithShape="1">
          <a:blip r:embed="rId6">
            <a:alphaModFix/>
          </a:blip>
          <a:srcRect b="58053" l="0" r="11746" t="0"/>
          <a:stretch/>
        </p:blipFill>
        <p:spPr>
          <a:xfrm>
            <a:off x="5343825" y="1428625"/>
            <a:ext cx="677768" cy="5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2925" y="4508261"/>
            <a:ext cx="1837549" cy="25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3"/>
          <p:cNvSpPr txBox="1"/>
          <p:nvPr>
            <p:ph type="title"/>
          </p:nvPr>
        </p:nvSpPr>
        <p:spPr>
          <a:xfrm>
            <a:off x="228600" y="137325"/>
            <a:ext cx="56937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3820">
                <a:solidFill>
                  <a:srgbClr val="131B4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Wyoming </a:t>
            </a:r>
            <a:r>
              <a:rPr b="0" lang="en" sz="3820">
                <a:solidFill>
                  <a:srgbClr val="131B4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Holding</a:t>
            </a:r>
            <a:endParaRPr b="0" sz="3820">
              <a:solidFill>
                <a:srgbClr val="131B4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400" name="Google Shape;400;p53"/>
          <p:cNvSpPr/>
          <p:nvPr/>
        </p:nvSpPr>
        <p:spPr>
          <a:xfrm>
            <a:off x="0" y="4918375"/>
            <a:ext cx="9144000" cy="215400"/>
          </a:xfrm>
          <a:prstGeom prst="rect">
            <a:avLst/>
          </a:prstGeom>
          <a:solidFill>
            <a:srgbClr val="141B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53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Jonathan Feniak | Lead Attorney, LLCAttorney.com</a:t>
            </a:r>
            <a:endParaRPr sz="800">
              <a:solidFill>
                <a:schemeClr val="l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402" name="Google Shape;402;p53"/>
          <p:cNvSpPr txBox="1"/>
          <p:nvPr/>
        </p:nvSpPr>
        <p:spPr>
          <a:xfrm>
            <a:off x="228600" y="633275"/>
            <a:ext cx="53847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20">
                <a:solidFill>
                  <a:srgbClr val="131B4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Company Evolution</a:t>
            </a:r>
            <a:endParaRPr/>
          </a:p>
        </p:txBody>
      </p:sp>
      <p:sp>
        <p:nvSpPr>
          <p:cNvPr id="403" name="Google Shape;403;p53"/>
          <p:cNvSpPr txBox="1"/>
          <p:nvPr/>
        </p:nvSpPr>
        <p:spPr>
          <a:xfrm>
            <a:off x="393400" y="1663650"/>
            <a:ext cx="34110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Trigger points for upgrading: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Roboto"/>
              <a:buChar char="●"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3+ properties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Roboto"/>
              <a:buChar char="●"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Partnerships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Roboto"/>
              <a:buChar char="●"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Multi-State Portfolios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Roboto"/>
              <a:buChar char="●"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Privacy concerns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Roboto"/>
              <a:buChar char="●"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Increased liability exposure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4" name="Google Shape;404;p53"/>
          <p:cNvPicPr preferRelativeResize="0"/>
          <p:nvPr/>
        </p:nvPicPr>
        <p:blipFill rotWithShape="1">
          <a:blip r:embed="rId4">
            <a:alphaModFix/>
          </a:blip>
          <a:srcRect b="9119" l="0" r="0" t="10105"/>
          <a:stretch/>
        </p:blipFill>
        <p:spPr>
          <a:xfrm>
            <a:off x="5321700" y="137325"/>
            <a:ext cx="2918926" cy="419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3619" y="4500475"/>
            <a:ext cx="1774218" cy="2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4"/>
          <p:cNvSpPr/>
          <p:nvPr/>
        </p:nvSpPr>
        <p:spPr>
          <a:xfrm>
            <a:off x="0" y="0"/>
            <a:ext cx="9144000" cy="284100"/>
          </a:xfrm>
          <a:prstGeom prst="rect">
            <a:avLst/>
          </a:prstGeom>
          <a:solidFill>
            <a:srgbClr val="344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7945" y="0"/>
            <a:ext cx="1288112" cy="28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4"/>
          <p:cNvPicPr preferRelativeResize="0"/>
          <p:nvPr/>
        </p:nvPicPr>
        <p:blipFill rotWithShape="1">
          <a:blip r:embed="rId4">
            <a:alphaModFix/>
          </a:blip>
          <a:srcRect b="7915" l="0" r="4761" t="1172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4"/>
          <p:cNvPicPr preferRelativeResize="0"/>
          <p:nvPr/>
        </p:nvPicPr>
        <p:blipFill rotWithShape="1">
          <a:blip r:embed="rId5">
            <a:alphaModFix/>
          </a:blip>
          <a:srcRect b="0" l="0" r="14675" t="0"/>
          <a:stretch/>
        </p:blipFill>
        <p:spPr>
          <a:xfrm>
            <a:off x="0" y="0"/>
            <a:ext cx="9143997" cy="522722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4"/>
          <p:cNvSpPr/>
          <p:nvPr/>
        </p:nvSpPr>
        <p:spPr>
          <a:xfrm>
            <a:off x="1531800" y="1868400"/>
            <a:ext cx="6080400" cy="1406700"/>
          </a:xfrm>
          <a:prstGeom prst="rect">
            <a:avLst/>
          </a:prstGeom>
          <a:noFill/>
          <a:ln>
            <a:noFill/>
          </a:ln>
          <a:effectLst>
            <a:outerShdw blurRad="842963" rotWithShape="0" algn="bl">
              <a:srgbClr val="000000"/>
            </a:outerShdw>
          </a:effectLst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</a:pPr>
            <a:r>
              <a:rPr lang="en" sz="9000">
                <a:solidFill>
                  <a:srgbClr val="FCFDF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A – Analyze</a:t>
            </a:r>
            <a:endParaRPr sz="9000">
              <a:solidFill>
                <a:srgbClr val="FCFDFC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  <a:p>
            <a:pPr indent="-279400" lvl="1" marL="774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i="0" sz="9000" u="none" cap="none" strike="noStrike">
              <a:solidFill>
                <a:srgbClr val="FCFDFC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5"/>
          <p:cNvSpPr txBox="1"/>
          <p:nvPr>
            <p:ph type="title"/>
          </p:nvPr>
        </p:nvSpPr>
        <p:spPr>
          <a:xfrm>
            <a:off x="479778" y="609147"/>
            <a:ext cx="846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#1 MARKET &gt; DEAL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1" name="Google Shape;42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8405" y="1535382"/>
            <a:ext cx="3859133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631" y="1535382"/>
            <a:ext cx="3868198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5"/>
          <p:cNvSpPr/>
          <p:nvPr/>
        </p:nvSpPr>
        <p:spPr>
          <a:xfrm>
            <a:off x="38" y="4901038"/>
            <a:ext cx="9144000" cy="242400"/>
          </a:xfrm>
          <a:prstGeom prst="rect">
            <a:avLst/>
          </a:prstGeom>
          <a:solidFill>
            <a:srgbClr val="EEF0F2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5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Liz Faircloth | Co-Founder, RealEstateInvestHER</a:t>
            </a:r>
            <a:endParaRPr sz="8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425" name="Google Shape;425;p55"/>
          <p:cNvGrpSpPr/>
          <p:nvPr/>
        </p:nvGrpSpPr>
        <p:grpSpPr>
          <a:xfrm>
            <a:off x="0" y="4692163"/>
            <a:ext cx="9145501" cy="208883"/>
            <a:chOff x="0" y="0"/>
            <a:chExt cx="21641033" cy="557022"/>
          </a:xfrm>
        </p:grpSpPr>
        <p:sp>
          <p:nvSpPr>
            <p:cNvPr id="426" name="Google Shape;426;p55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55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55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6"/>
          <p:cNvSpPr txBox="1"/>
          <p:nvPr>
            <p:ph idx="1" type="body"/>
          </p:nvPr>
        </p:nvSpPr>
        <p:spPr>
          <a:xfrm>
            <a:off x="346475" y="1254975"/>
            <a:ext cx="39789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01600" lvl="0" marL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Easier to scale (brokers, property management)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Leverage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1" marL="22860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Maintenance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1" marL="22860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Management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1" marL="22860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Money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0" rtl="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lang="en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Local Business Collaboration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Clr>
                <a:srgbClr val="888888"/>
              </a:buClr>
              <a:buSzPts val="1000"/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56"/>
          <p:cNvSpPr txBox="1"/>
          <p:nvPr/>
        </p:nvSpPr>
        <p:spPr>
          <a:xfrm>
            <a:off x="346475" y="492925"/>
            <a:ext cx="397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rPr b="1" lang="en" sz="2000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WHY MARKET FOCUS?</a:t>
            </a:r>
            <a:endParaRPr b="1" sz="2000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5" name="Google Shape;435;p56"/>
          <p:cNvPicPr preferRelativeResize="0"/>
          <p:nvPr/>
        </p:nvPicPr>
        <p:blipFill rotWithShape="1">
          <a:blip r:embed="rId3">
            <a:alphaModFix/>
          </a:blip>
          <a:srcRect b="6424" l="0" r="0" t="31915"/>
          <a:stretch/>
        </p:blipFill>
        <p:spPr>
          <a:xfrm>
            <a:off x="4572000" y="1082725"/>
            <a:ext cx="4639068" cy="2649108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6"/>
          <p:cNvSpPr/>
          <p:nvPr/>
        </p:nvSpPr>
        <p:spPr>
          <a:xfrm>
            <a:off x="38" y="4901038"/>
            <a:ext cx="9144000" cy="242400"/>
          </a:xfrm>
          <a:prstGeom prst="rect">
            <a:avLst/>
          </a:prstGeom>
          <a:solidFill>
            <a:srgbClr val="EEF0F2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6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Liz Faircloth | Co-Founder, RealEstateInvestHER</a:t>
            </a:r>
            <a:endParaRPr sz="8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438" name="Google Shape;438;p56"/>
          <p:cNvGrpSpPr/>
          <p:nvPr/>
        </p:nvGrpSpPr>
        <p:grpSpPr>
          <a:xfrm>
            <a:off x="0" y="4692163"/>
            <a:ext cx="9145501" cy="208883"/>
            <a:chOff x="0" y="0"/>
            <a:chExt cx="21641033" cy="557022"/>
          </a:xfrm>
        </p:grpSpPr>
        <p:sp>
          <p:nvSpPr>
            <p:cNvPr id="439" name="Google Shape;439;p56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56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56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7"/>
          <p:cNvSpPr txBox="1"/>
          <p:nvPr/>
        </p:nvSpPr>
        <p:spPr>
          <a:xfrm>
            <a:off x="930323" y="1733550"/>
            <a:ext cx="2789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</a:pPr>
            <a:r>
              <a:rPr b="1" lang="en" sz="2700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MARKET ANALYSIS</a:t>
            </a:r>
            <a:endParaRPr sz="700"/>
          </a:p>
        </p:txBody>
      </p:sp>
      <p:sp>
        <p:nvSpPr>
          <p:cNvPr id="447" name="Google Shape;447;p57"/>
          <p:cNvSpPr txBox="1"/>
          <p:nvPr/>
        </p:nvSpPr>
        <p:spPr>
          <a:xfrm>
            <a:off x="3886200" y="1009784"/>
            <a:ext cx="4572000" cy="3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Population Growth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Employment Growth &amp; Diversity 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Economic Drivers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Supply and Demand Dynamics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Affordability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Local Real Estate Regulations and Taxes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Rental Income by Property and Unit Type</a:t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Solve housing challenges</a:t>
            </a:r>
            <a:endParaRPr sz="700"/>
          </a:p>
        </p:txBody>
      </p:sp>
      <p:sp>
        <p:nvSpPr>
          <p:cNvPr id="448" name="Google Shape;448;p57"/>
          <p:cNvSpPr/>
          <p:nvPr/>
        </p:nvSpPr>
        <p:spPr>
          <a:xfrm>
            <a:off x="38" y="4901038"/>
            <a:ext cx="9144000" cy="242400"/>
          </a:xfrm>
          <a:prstGeom prst="rect">
            <a:avLst/>
          </a:prstGeom>
          <a:solidFill>
            <a:srgbClr val="EEF0F2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7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Liz Faircloth | Co-Founder, RealEstateInvestHER</a:t>
            </a:r>
            <a:endParaRPr sz="8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450" name="Google Shape;450;p57"/>
          <p:cNvGrpSpPr/>
          <p:nvPr/>
        </p:nvGrpSpPr>
        <p:grpSpPr>
          <a:xfrm>
            <a:off x="0" y="4692163"/>
            <a:ext cx="9145501" cy="208883"/>
            <a:chOff x="0" y="0"/>
            <a:chExt cx="21641033" cy="557022"/>
          </a:xfrm>
        </p:grpSpPr>
        <p:sp>
          <p:nvSpPr>
            <p:cNvPr id="451" name="Google Shape;451;p57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57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57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5075"/>
            <a:ext cx="9241901" cy="519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0"/>
          <p:cNvSpPr/>
          <p:nvPr/>
        </p:nvSpPr>
        <p:spPr>
          <a:xfrm>
            <a:off x="6700025" y="4931375"/>
            <a:ext cx="2541900" cy="169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40"/>
          <p:cNvSpPr txBox="1"/>
          <p:nvPr/>
        </p:nvSpPr>
        <p:spPr>
          <a:xfrm>
            <a:off x="475750" y="319750"/>
            <a:ext cx="4602300" cy="9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Housekeeping</a:t>
            </a:r>
            <a:endParaRPr sz="3900">
              <a:solidFill>
                <a:schemeClr val="l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211" name="Google Shape;211;p40"/>
          <p:cNvSpPr txBox="1"/>
          <p:nvPr/>
        </p:nvSpPr>
        <p:spPr>
          <a:xfrm>
            <a:off x="475750" y="1640925"/>
            <a:ext cx="5168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45</a:t>
            </a: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-minute presentation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Q&amp;A at the end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Recording available afterwards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chat for questions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2457" y="1508792"/>
            <a:ext cx="1837532" cy="220570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8"/>
          <p:cNvSpPr txBox="1"/>
          <p:nvPr>
            <p:ph type="title"/>
          </p:nvPr>
        </p:nvSpPr>
        <p:spPr>
          <a:xfrm>
            <a:off x="228600" y="137325"/>
            <a:ext cx="56937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3820">
                <a:solidFill>
                  <a:srgbClr val="131B4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Property-Specific Risk</a:t>
            </a:r>
            <a:endParaRPr b="0" sz="3820">
              <a:solidFill>
                <a:srgbClr val="131B4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461" name="Google Shape;461;p58"/>
          <p:cNvSpPr/>
          <p:nvPr/>
        </p:nvSpPr>
        <p:spPr>
          <a:xfrm>
            <a:off x="0" y="4918375"/>
            <a:ext cx="9144000" cy="215400"/>
          </a:xfrm>
          <a:prstGeom prst="rect">
            <a:avLst/>
          </a:prstGeom>
          <a:solidFill>
            <a:srgbClr val="141B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58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Jonathan Feniak | Lead Attorney, LLCAttorney.com</a:t>
            </a:r>
            <a:endParaRPr sz="800">
              <a:solidFill>
                <a:schemeClr val="l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463" name="Google Shape;463;p58"/>
          <p:cNvSpPr txBox="1"/>
          <p:nvPr/>
        </p:nvSpPr>
        <p:spPr>
          <a:xfrm>
            <a:off x="228600" y="633275"/>
            <a:ext cx="53847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820">
                <a:solidFill>
                  <a:srgbClr val="131B4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Analysis</a:t>
            </a:r>
            <a:endParaRPr/>
          </a:p>
        </p:txBody>
      </p:sp>
      <p:pic>
        <p:nvPicPr>
          <p:cNvPr id="464" name="Google Shape;46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1804" y="1457088"/>
            <a:ext cx="1923653" cy="2309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8"/>
          <p:cNvPicPr preferRelativeResize="0"/>
          <p:nvPr/>
        </p:nvPicPr>
        <p:blipFill rotWithShape="1">
          <a:blip r:embed="rId6">
            <a:alphaModFix/>
          </a:blip>
          <a:srcRect b="17979" l="0" r="0" t="0"/>
          <a:stretch/>
        </p:blipFill>
        <p:spPr>
          <a:xfrm>
            <a:off x="354013" y="1497405"/>
            <a:ext cx="1866653" cy="183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8"/>
          <p:cNvPicPr preferRelativeResize="0"/>
          <p:nvPr/>
        </p:nvPicPr>
        <p:blipFill rotWithShape="1">
          <a:blip r:embed="rId7">
            <a:alphaModFix/>
          </a:blip>
          <a:srcRect b="15704" l="0" r="0" t="0"/>
          <a:stretch/>
        </p:blipFill>
        <p:spPr>
          <a:xfrm>
            <a:off x="2569418" y="1443125"/>
            <a:ext cx="1923653" cy="194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3619" y="4500475"/>
            <a:ext cx="1774218" cy="2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8"/>
          <p:cNvSpPr txBox="1"/>
          <p:nvPr/>
        </p:nvSpPr>
        <p:spPr>
          <a:xfrm>
            <a:off x="604700" y="3426575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Section 8</a:t>
            </a:r>
            <a:endParaRPr sz="18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58"/>
          <p:cNvSpPr txBox="1"/>
          <p:nvPr/>
        </p:nvSpPr>
        <p:spPr>
          <a:xfrm>
            <a:off x="2723250" y="3426575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Luxury</a:t>
            </a:r>
            <a:endParaRPr sz="18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58"/>
          <p:cNvSpPr txBox="1"/>
          <p:nvPr/>
        </p:nvSpPr>
        <p:spPr>
          <a:xfrm>
            <a:off x="5120975" y="3426575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Flooding</a:t>
            </a:r>
            <a:endParaRPr sz="18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58"/>
          <p:cNvSpPr txBox="1"/>
          <p:nvPr/>
        </p:nvSpPr>
        <p:spPr>
          <a:xfrm>
            <a:off x="7030575" y="3426575"/>
            <a:ext cx="168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Earthquakes</a:t>
            </a:r>
            <a:endParaRPr sz="18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"/>
            <a:ext cx="9144000" cy="514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350" y="626250"/>
            <a:ext cx="445349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9"/>
          <p:cNvSpPr txBox="1"/>
          <p:nvPr>
            <p:ph type="title"/>
          </p:nvPr>
        </p:nvSpPr>
        <p:spPr>
          <a:xfrm>
            <a:off x="389975" y="94475"/>
            <a:ext cx="39114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500">
                <a:solidFill>
                  <a:schemeClr val="lt1"/>
                </a:solidFill>
              </a:rPr>
              <a:t>Insurance</a:t>
            </a:r>
            <a:endParaRPr sz="6500">
              <a:solidFill>
                <a:schemeClr val="lt1"/>
              </a:solidFill>
            </a:endParaRPr>
          </a:p>
        </p:txBody>
      </p:sp>
      <p:sp>
        <p:nvSpPr>
          <p:cNvPr id="479" name="Google Shape;479;p59"/>
          <p:cNvSpPr txBox="1"/>
          <p:nvPr>
            <p:ph type="title"/>
          </p:nvPr>
        </p:nvSpPr>
        <p:spPr>
          <a:xfrm>
            <a:off x="389975" y="1087850"/>
            <a:ext cx="570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>
                <a:solidFill>
                  <a:schemeClr val="lt1"/>
                </a:solidFill>
              </a:rPr>
              <a:t>Your First Line of Defense</a:t>
            </a:r>
            <a:endParaRPr sz="3720">
              <a:solidFill>
                <a:schemeClr val="lt1"/>
              </a:solidFill>
            </a:endParaRPr>
          </a:p>
        </p:txBody>
      </p:sp>
      <p:pic>
        <p:nvPicPr>
          <p:cNvPr id="480" name="Google Shape;48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4938" y="2102725"/>
            <a:ext cx="3626525" cy="203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2538" y="2216325"/>
            <a:ext cx="3424598" cy="192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2925" y="4508261"/>
            <a:ext cx="1837549" cy="25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/>
          <p:nvPr/>
        </p:nvSpPr>
        <p:spPr>
          <a:xfrm>
            <a:off x="0" y="0"/>
            <a:ext cx="9144000" cy="284100"/>
          </a:xfrm>
          <a:prstGeom prst="rect">
            <a:avLst/>
          </a:prstGeom>
          <a:solidFill>
            <a:srgbClr val="34414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9" name="Google Shape;48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7945" y="0"/>
            <a:ext cx="1288112" cy="28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70711" y="-1944"/>
            <a:ext cx="9414710" cy="500143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0"/>
          <p:cNvSpPr/>
          <p:nvPr/>
        </p:nvSpPr>
        <p:spPr>
          <a:xfrm>
            <a:off x="4038600" y="974979"/>
            <a:ext cx="36327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Montserrat ExtraBold"/>
              <a:buNone/>
            </a:pPr>
            <a:r>
              <a:rPr lang="en" sz="10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 </a:t>
            </a:r>
            <a:r>
              <a:rPr lang="en" sz="5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Systems &amp; Processes</a:t>
            </a:r>
            <a:endParaRPr sz="36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12822" y="-171450"/>
            <a:ext cx="9456821" cy="6304547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1"/>
          <p:cNvSpPr/>
          <p:nvPr/>
        </p:nvSpPr>
        <p:spPr>
          <a:xfrm>
            <a:off x="914400" y="2853995"/>
            <a:ext cx="7780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1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Creating Documented Processes/Work Flows 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-342900" lvl="2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" sz="24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Standard Operating Procedures (SOP)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3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" sz="24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Automate ?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3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" sz="24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Delegate ?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3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" sz="24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Outsource ?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62"/>
          <p:cNvPicPr preferRelativeResize="0"/>
          <p:nvPr/>
        </p:nvPicPr>
        <p:blipFill rotWithShape="1">
          <a:blip r:embed="rId3">
            <a:alphaModFix/>
          </a:blip>
          <a:srcRect b="0" l="27028" r="33000" t="0"/>
          <a:stretch/>
        </p:blipFill>
        <p:spPr>
          <a:xfrm>
            <a:off x="6162674" y="514350"/>
            <a:ext cx="246697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2"/>
          <p:cNvSpPr txBox="1"/>
          <p:nvPr/>
        </p:nvSpPr>
        <p:spPr>
          <a:xfrm>
            <a:off x="514350" y="701626"/>
            <a:ext cx="53682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lang="en" sz="4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BUSINESS MONEY MANAGEMENT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62"/>
          <p:cNvSpPr/>
          <p:nvPr/>
        </p:nvSpPr>
        <p:spPr>
          <a:xfrm>
            <a:off x="514350" y="3890499"/>
            <a:ext cx="2619807" cy="738326"/>
          </a:xfrm>
          <a:custGeom>
            <a:rect b="b" l="l" r="r" t="t"/>
            <a:pathLst>
              <a:path extrusionOk="0" h="538924" w="1912268">
                <a:moveTo>
                  <a:pt x="0" y="0"/>
                </a:moveTo>
                <a:lnTo>
                  <a:pt x="1912268" y="0"/>
                </a:lnTo>
                <a:lnTo>
                  <a:pt x="1912268" y="538924"/>
                </a:lnTo>
                <a:lnTo>
                  <a:pt x="0" y="5389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Google Shape;506;p62"/>
          <p:cNvSpPr/>
          <p:nvPr/>
        </p:nvSpPr>
        <p:spPr>
          <a:xfrm>
            <a:off x="514350" y="2723660"/>
            <a:ext cx="2619807" cy="1248839"/>
          </a:xfrm>
          <a:custGeom>
            <a:rect b="b" l="l" r="r" t="t"/>
            <a:pathLst>
              <a:path extrusionOk="0" h="911561" w="1912268">
                <a:moveTo>
                  <a:pt x="0" y="0"/>
                </a:moveTo>
                <a:lnTo>
                  <a:pt x="1912268" y="0"/>
                </a:lnTo>
                <a:lnTo>
                  <a:pt x="1912268" y="911561"/>
                </a:lnTo>
                <a:lnTo>
                  <a:pt x="0" y="911561"/>
                </a:lnTo>
                <a:close/>
              </a:path>
            </a:pathLst>
          </a:custGeom>
          <a:solidFill>
            <a:srgbClr val="33A5D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62"/>
          <p:cNvSpPr txBox="1"/>
          <p:nvPr/>
        </p:nvSpPr>
        <p:spPr>
          <a:xfrm>
            <a:off x="723506" y="2865616"/>
            <a:ext cx="22026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SYSTEMS IN PLACE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62"/>
          <p:cNvSpPr/>
          <p:nvPr/>
        </p:nvSpPr>
        <p:spPr>
          <a:xfrm>
            <a:off x="3261519" y="3890499"/>
            <a:ext cx="2619807" cy="738326"/>
          </a:xfrm>
          <a:custGeom>
            <a:rect b="b" l="l" r="r" t="t"/>
            <a:pathLst>
              <a:path extrusionOk="0" h="538924" w="1912268">
                <a:moveTo>
                  <a:pt x="0" y="0"/>
                </a:moveTo>
                <a:lnTo>
                  <a:pt x="1912268" y="0"/>
                </a:lnTo>
                <a:lnTo>
                  <a:pt x="1912268" y="538924"/>
                </a:lnTo>
                <a:lnTo>
                  <a:pt x="0" y="5389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62"/>
          <p:cNvSpPr/>
          <p:nvPr/>
        </p:nvSpPr>
        <p:spPr>
          <a:xfrm>
            <a:off x="3261519" y="2723660"/>
            <a:ext cx="2619807" cy="1250888"/>
          </a:xfrm>
          <a:custGeom>
            <a:rect b="b" l="l" r="r" t="t"/>
            <a:pathLst>
              <a:path extrusionOk="0" h="913057" w="1912268">
                <a:moveTo>
                  <a:pt x="0" y="0"/>
                </a:moveTo>
                <a:lnTo>
                  <a:pt x="1912268" y="0"/>
                </a:lnTo>
                <a:lnTo>
                  <a:pt x="1912268" y="913057"/>
                </a:lnTo>
                <a:lnTo>
                  <a:pt x="0" y="913057"/>
                </a:lnTo>
                <a:close/>
              </a:path>
            </a:pathLst>
          </a:custGeom>
          <a:solidFill>
            <a:srgbClr val="EC1B23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2"/>
          <p:cNvSpPr txBox="1"/>
          <p:nvPr/>
        </p:nvSpPr>
        <p:spPr>
          <a:xfrm>
            <a:off x="3513921" y="3020523"/>
            <a:ext cx="2116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Montserrat"/>
              <a:buNone/>
            </a:pPr>
            <a:r>
              <a:rPr b="1" lang="en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TEAM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62"/>
          <p:cNvSpPr txBox="1"/>
          <p:nvPr/>
        </p:nvSpPr>
        <p:spPr>
          <a:xfrm>
            <a:off x="706400" y="4004864"/>
            <a:ext cx="2202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 SemiBold"/>
              <a:buNone/>
            </a:pPr>
            <a:r>
              <a:rPr b="1" lang="en" sz="17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INVESTOR PORTAL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 SemiBold"/>
              <a:buNone/>
            </a:pPr>
            <a:r>
              <a:rPr b="1" lang="en" sz="17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QUICKBOOKS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62"/>
          <p:cNvSpPr txBox="1"/>
          <p:nvPr/>
        </p:nvSpPr>
        <p:spPr>
          <a:xfrm>
            <a:off x="3470675" y="4127678"/>
            <a:ext cx="2202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b="1" lang="en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CFO/BOOKKEEPER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2"/>
          <p:cNvSpPr/>
          <p:nvPr/>
        </p:nvSpPr>
        <p:spPr>
          <a:xfrm>
            <a:off x="38" y="4901038"/>
            <a:ext cx="9144000" cy="242400"/>
          </a:xfrm>
          <a:prstGeom prst="rect">
            <a:avLst/>
          </a:prstGeom>
          <a:solidFill>
            <a:srgbClr val="EEF0F2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2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Liz Faircloth | Co-Founder, RealEstateInvestHER</a:t>
            </a:r>
            <a:endParaRPr sz="8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515" name="Google Shape;515;p62"/>
          <p:cNvGrpSpPr/>
          <p:nvPr/>
        </p:nvGrpSpPr>
        <p:grpSpPr>
          <a:xfrm>
            <a:off x="0" y="4692163"/>
            <a:ext cx="9145501" cy="208883"/>
            <a:chOff x="0" y="0"/>
            <a:chExt cx="21641033" cy="557022"/>
          </a:xfrm>
        </p:grpSpPr>
        <p:sp>
          <p:nvSpPr>
            <p:cNvPr id="516" name="Google Shape;516;p62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62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62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3"/>
          <p:cNvSpPr txBox="1"/>
          <p:nvPr>
            <p:ph type="title"/>
          </p:nvPr>
        </p:nvSpPr>
        <p:spPr>
          <a:xfrm>
            <a:off x="228600" y="466050"/>
            <a:ext cx="56937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3820">
                <a:solidFill>
                  <a:srgbClr val="131B4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Corporate Formalities</a:t>
            </a:r>
            <a:endParaRPr b="0" sz="3820">
              <a:solidFill>
                <a:srgbClr val="131B4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525" name="Google Shape;525;p63"/>
          <p:cNvSpPr/>
          <p:nvPr/>
        </p:nvSpPr>
        <p:spPr>
          <a:xfrm>
            <a:off x="0" y="4918375"/>
            <a:ext cx="9144000" cy="215400"/>
          </a:xfrm>
          <a:prstGeom prst="rect">
            <a:avLst/>
          </a:prstGeom>
          <a:solidFill>
            <a:srgbClr val="141B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p63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Jonathan Feniak | Lead Attorney, LLCAttorney.com</a:t>
            </a:r>
            <a:endParaRPr sz="800">
              <a:solidFill>
                <a:schemeClr val="l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527" name="Google Shape;527;p63"/>
          <p:cNvSpPr txBox="1"/>
          <p:nvPr/>
        </p:nvSpPr>
        <p:spPr>
          <a:xfrm>
            <a:off x="1468275" y="1854750"/>
            <a:ext cx="354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Annual meeting requirements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8" name="Google Shape;528;p63"/>
          <p:cNvSpPr txBox="1"/>
          <p:nvPr/>
        </p:nvSpPr>
        <p:spPr>
          <a:xfrm>
            <a:off x="1468275" y="2820350"/>
            <a:ext cx="341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Record keeping systems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9" name="Google Shape;529;p63"/>
          <p:cNvSpPr txBox="1"/>
          <p:nvPr/>
        </p:nvSpPr>
        <p:spPr>
          <a:xfrm>
            <a:off x="1468275" y="2337550"/>
            <a:ext cx="3666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Documentation best practices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0" name="Google Shape;53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900" y="1938362"/>
            <a:ext cx="276826" cy="2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8350" y="1771149"/>
            <a:ext cx="563082" cy="4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900" y="2440712"/>
            <a:ext cx="276826" cy="2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8350" y="2273499"/>
            <a:ext cx="563082" cy="4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875" y="2943062"/>
            <a:ext cx="276826" cy="2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6325" y="2775849"/>
            <a:ext cx="563082" cy="4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350" y="558925"/>
            <a:ext cx="3487203" cy="390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3619" y="4500475"/>
            <a:ext cx="1774218" cy="2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"/>
            <a:ext cx="9144000" cy="514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675" y="1578000"/>
            <a:ext cx="3369674" cy="43332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64"/>
          <p:cNvSpPr txBox="1"/>
          <p:nvPr>
            <p:ph type="title"/>
          </p:nvPr>
        </p:nvSpPr>
        <p:spPr>
          <a:xfrm>
            <a:off x="3453600" y="302700"/>
            <a:ext cx="504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020">
                <a:solidFill>
                  <a:schemeClr val="lt1"/>
                </a:solidFill>
              </a:rPr>
              <a:t>Management</a:t>
            </a:r>
            <a:endParaRPr sz="6020">
              <a:solidFill>
                <a:schemeClr val="lt1"/>
              </a:solidFill>
            </a:endParaRPr>
          </a:p>
        </p:txBody>
      </p:sp>
      <p:pic>
        <p:nvPicPr>
          <p:cNvPr id="545" name="Google Shape;545;p64"/>
          <p:cNvPicPr preferRelativeResize="0"/>
          <p:nvPr/>
        </p:nvPicPr>
        <p:blipFill rotWithShape="1">
          <a:blip r:embed="rId5">
            <a:alphaModFix/>
          </a:blip>
          <a:srcRect b="44678" l="0" r="0" t="0"/>
          <a:stretch/>
        </p:blipFill>
        <p:spPr>
          <a:xfrm>
            <a:off x="788251" y="-98525"/>
            <a:ext cx="5283849" cy="5196648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4"/>
          <p:cNvSpPr txBox="1"/>
          <p:nvPr>
            <p:ph type="title"/>
          </p:nvPr>
        </p:nvSpPr>
        <p:spPr>
          <a:xfrm>
            <a:off x="4155900" y="978113"/>
            <a:ext cx="4345200" cy="11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020">
                <a:solidFill>
                  <a:schemeClr val="lt1"/>
                </a:solidFill>
              </a:rPr>
              <a:t>Company</a:t>
            </a:r>
            <a:endParaRPr sz="6020">
              <a:solidFill>
                <a:schemeClr val="lt1"/>
              </a:solidFill>
            </a:endParaRPr>
          </a:p>
        </p:txBody>
      </p:sp>
      <p:pic>
        <p:nvPicPr>
          <p:cNvPr id="547" name="Google Shape;547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2925" y="4508261"/>
            <a:ext cx="1837549" cy="25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5"/>
          <p:cNvSpPr txBox="1"/>
          <p:nvPr>
            <p:ph type="title"/>
          </p:nvPr>
        </p:nvSpPr>
        <p:spPr>
          <a:xfrm>
            <a:off x="228600" y="466050"/>
            <a:ext cx="56937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3820">
                <a:solidFill>
                  <a:srgbClr val="131B4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Contract Systems</a:t>
            </a:r>
            <a:endParaRPr b="0" sz="3820">
              <a:solidFill>
                <a:srgbClr val="131B4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554" name="Google Shape;554;p65"/>
          <p:cNvSpPr/>
          <p:nvPr/>
        </p:nvSpPr>
        <p:spPr>
          <a:xfrm>
            <a:off x="0" y="4918375"/>
            <a:ext cx="9144000" cy="271200"/>
          </a:xfrm>
          <a:prstGeom prst="rect">
            <a:avLst/>
          </a:prstGeom>
          <a:solidFill>
            <a:srgbClr val="141B41"/>
          </a:solidFill>
          <a:ln cap="flat" cmpd="sng" w="9525">
            <a:solidFill>
              <a:srgbClr val="141B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65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Jonathan Feniak | Lead Attorney, LLCAttorney.com</a:t>
            </a:r>
            <a:endParaRPr sz="800">
              <a:solidFill>
                <a:schemeClr val="l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556" name="Google Shape;556;p65"/>
          <p:cNvSpPr txBox="1"/>
          <p:nvPr/>
        </p:nvSpPr>
        <p:spPr>
          <a:xfrm>
            <a:off x="905700" y="1854750"/>
            <a:ext cx="3547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Standard agreement templates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p65"/>
          <p:cNvSpPr txBox="1"/>
          <p:nvPr/>
        </p:nvSpPr>
        <p:spPr>
          <a:xfrm>
            <a:off x="905700" y="2820350"/>
            <a:ext cx="341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Storage and accessibility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" name="Google Shape;558;p65"/>
          <p:cNvSpPr txBox="1"/>
          <p:nvPr/>
        </p:nvSpPr>
        <p:spPr>
          <a:xfrm>
            <a:off x="905700" y="2337550"/>
            <a:ext cx="3666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Review procedures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9" name="Google Shape;55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325" y="1938362"/>
            <a:ext cx="276826" cy="2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775" y="1771149"/>
            <a:ext cx="563082" cy="4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325" y="2440712"/>
            <a:ext cx="276826" cy="2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775" y="2273499"/>
            <a:ext cx="563082" cy="4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300" y="2943062"/>
            <a:ext cx="276826" cy="2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750" y="2775849"/>
            <a:ext cx="563082" cy="4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65"/>
          <p:cNvSpPr txBox="1"/>
          <p:nvPr/>
        </p:nvSpPr>
        <p:spPr>
          <a:xfrm>
            <a:off x="905700" y="3412413"/>
            <a:ext cx="341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Update protocols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6" name="Google Shape;566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300" y="3535125"/>
            <a:ext cx="276826" cy="2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750" y="3367912"/>
            <a:ext cx="563082" cy="4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2675" y="356150"/>
            <a:ext cx="7596451" cy="42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3619" y="4500475"/>
            <a:ext cx="1774218" cy="2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66"/>
          <p:cNvPicPr preferRelativeResize="0"/>
          <p:nvPr/>
        </p:nvPicPr>
        <p:blipFill rotWithShape="1">
          <a:blip r:embed="rId3">
            <a:alphaModFix/>
          </a:blip>
          <a:srcRect b="13099" l="0" r="0" t="53592"/>
          <a:stretch/>
        </p:blipFill>
        <p:spPr>
          <a:xfrm>
            <a:off x="514350" y="3109913"/>
            <a:ext cx="8115300" cy="15192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5" name="Google Shape;575;p66"/>
          <p:cNvGrpSpPr/>
          <p:nvPr/>
        </p:nvGrpSpPr>
        <p:grpSpPr>
          <a:xfrm>
            <a:off x="514350" y="514350"/>
            <a:ext cx="8115300" cy="1517146"/>
            <a:chOff x="0" y="0"/>
            <a:chExt cx="21640801" cy="4045722"/>
          </a:xfrm>
        </p:grpSpPr>
        <p:pic>
          <p:nvPicPr>
            <p:cNvPr id="576" name="Google Shape;576;p66"/>
            <p:cNvPicPr preferRelativeResize="0"/>
            <p:nvPr/>
          </p:nvPicPr>
          <p:blipFill rotWithShape="1">
            <a:blip r:embed="rId4">
              <a:alphaModFix/>
            </a:blip>
            <a:srcRect b="41883" l="0" r="0" t="39285"/>
            <a:stretch/>
          </p:blipFill>
          <p:spPr>
            <a:xfrm>
              <a:off x="7298267" y="0"/>
              <a:ext cx="14342534" cy="4045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66"/>
            <p:cNvPicPr preferRelativeResize="0"/>
            <p:nvPr/>
          </p:nvPicPr>
          <p:blipFill rotWithShape="1">
            <a:blip r:embed="rId5">
              <a:alphaModFix/>
            </a:blip>
            <a:srcRect b="36302" l="0" r="0" t="26086"/>
            <a:stretch/>
          </p:blipFill>
          <p:spPr>
            <a:xfrm>
              <a:off x="0" y="0"/>
              <a:ext cx="7171267" cy="40457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8" name="Google Shape;578;p66"/>
          <p:cNvSpPr/>
          <p:nvPr/>
        </p:nvSpPr>
        <p:spPr>
          <a:xfrm>
            <a:off x="514350" y="2105025"/>
            <a:ext cx="8111725" cy="933039"/>
          </a:xfrm>
          <a:custGeom>
            <a:rect b="b" l="l" r="r" t="t"/>
            <a:pathLst>
              <a:path extrusionOk="0" h="681050" w="5920967">
                <a:moveTo>
                  <a:pt x="0" y="0"/>
                </a:moveTo>
                <a:lnTo>
                  <a:pt x="5920967" y="0"/>
                </a:lnTo>
                <a:lnTo>
                  <a:pt x="5920967" y="681050"/>
                </a:lnTo>
                <a:lnTo>
                  <a:pt x="0" y="6810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66"/>
          <p:cNvSpPr txBox="1"/>
          <p:nvPr/>
        </p:nvSpPr>
        <p:spPr>
          <a:xfrm>
            <a:off x="514350" y="2177347"/>
            <a:ext cx="811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b="1"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TEAM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66"/>
          <p:cNvSpPr/>
          <p:nvPr/>
        </p:nvSpPr>
        <p:spPr>
          <a:xfrm>
            <a:off x="38" y="4901038"/>
            <a:ext cx="9144000" cy="242400"/>
          </a:xfrm>
          <a:prstGeom prst="rect">
            <a:avLst/>
          </a:prstGeom>
          <a:solidFill>
            <a:srgbClr val="EEF0F2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66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Liz Faircloth | Co-Founder, RealEstateInvestHER</a:t>
            </a:r>
            <a:endParaRPr sz="8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582" name="Google Shape;582;p66"/>
          <p:cNvGrpSpPr/>
          <p:nvPr/>
        </p:nvGrpSpPr>
        <p:grpSpPr>
          <a:xfrm>
            <a:off x="0" y="4692163"/>
            <a:ext cx="9145501" cy="208883"/>
            <a:chOff x="0" y="0"/>
            <a:chExt cx="21641033" cy="557022"/>
          </a:xfrm>
        </p:grpSpPr>
        <p:sp>
          <p:nvSpPr>
            <p:cNvPr id="583" name="Google Shape;583;p66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66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66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7"/>
          <p:cNvSpPr/>
          <p:nvPr/>
        </p:nvSpPr>
        <p:spPr>
          <a:xfrm>
            <a:off x="4502621" y="514350"/>
            <a:ext cx="4128659" cy="4121736"/>
          </a:xfrm>
          <a:custGeom>
            <a:rect b="b" l="l" r="r" t="t"/>
            <a:pathLst>
              <a:path extrusionOk="0" h="2965278" w="2970258">
                <a:moveTo>
                  <a:pt x="0" y="0"/>
                </a:moveTo>
                <a:lnTo>
                  <a:pt x="2970258" y="0"/>
                </a:lnTo>
                <a:lnTo>
                  <a:pt x="2970258" y="2965278"/>
                </a:lnTo>
                <a:lnTo>
                  <a:pt x="0" y="2965278"/>
                </a:lnTo>
                <a:close/>
              </a:path>
            </a:pathLst>
          </a:custGeom>
          <a:solidFill>
            <a:srgbClr val="33A5D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67"/>
          <p:cNvPicPr preferRelativeResize="0"/>
          <p:nvPr/>
        </p:nvPicPr>
        <p:blipFill rotWithShape="1">
          <a:blip r:embed="rId3">
            <a:alphaModFix/>
          </a:blip>
          <a:srcRect b="6537" l="9560" r="5535" t="8558"/>
          <a:stretch/>
        </p:blipFill>
        <p:spPr>
          <a:xfrm>
            <a:off x="4626267" y="634537"/>
            <a:ext cx="3879737" cy="3879737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67"/>
          <p:cNvSpPr txBox="1"/>
          <p:nvPr/>
        </p:nvSpPr>
        <p:spPr>
          <a:xfrm>
            <a:off x="514350" y="986730"/>
            <a:ext cx="3584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League Spartan"/>
              <a:buNone/>
            </a:pPr>
            <a:r>
              <a:rPr lang="en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</a:t>
            </a:r>
            <a:r>
              <a:rPr lang="en" sz="5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FOUR</a:t>
            </a:r>
            <a:r>
              <a:rPr lang="en" sz="5000">
                <a:solidFill>
                  <a:srgbClr val="33A5D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/>
            </a:r>
            <a:r>
              <a:rPr lang="en" sz="5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SEATS</a:t>
            </a:r>
            <a:r>
              <a:rPr lang="en" sz="5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ON THE BUS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67"/>
          <p:cNvSpPr/>
          <p:nvPr/>
        </p:nvSpPr>
        <p:spPr>
          <a:xfrm>
            <a:off x="38" y="4901038"/>
            <a:ext cx="9144000" cy="242400"/>
          </a:xfrm>
          <a:prstGeom prst="rect">
            <a:avLst/>
          </a:prstGeom>
          <a:solidFill>
            <a:srgbClr val="EEF0F2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67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Liz Faircloth | Co-Founder, RealEstateInvestHER</a:t>
            </a:r>
            <a:endParaRPr sz="8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595" name="Google Shape;595;p67"/>
          <p:cNvGrpSpPr/>
          <p:nvPr/>
        </p:nvGrpSpPr>
        <p:grpSpPr>
          <a:xfrm>
            <a:off x="0" y="4692163"/>
            <a:ext cx="9145501" cy="208883"/>
            <a:chOff x="0" y="0"/>
            <a:chExt cx="21641033" cy="557022"/>
          </a:xfrm>
        </p:grpSpPr>
        <p:sp>
          <p:nvSpPr>
            <p:cNvPr id="596" name="Google Shape;596;p67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67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67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6C4EB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/>
          <p:nvPr/>
        </p:nvSpPr>
        <p:spPr>
          <a:xfrm>
            <a:off x="5181683" y="1409843"/>
            <a:ext cx="807949" cy="961009"/>
          </a:xfrm>
          <a:custGeom>
            <a:rect b="b" l="l" r="r" t="t"/>
            <a:pathLst>
              <a:path extrusionOk="0" h="2089150" w="1756410">
                <a:moveTo>
                  <a:pt x="162687" y="1853438"/>
                </a:moveTo>
                <a:lnTo>
                  <a:pt x="243967" y="1755902"/>
                </a:lnTo>
                <a:lnTo>
                  <a:pt x="292735" y="1796542"/>
                </a:lnTo>
                <a:lnTo>
                  <a:pt x="211455" y="1894078"/>
                </a:lnTo>
                <a:close/>
                <a:moveTo>
                  <a:pt x="374142" y="1699006"/>
                </a:moveTo>
                <a:lnTo>
                  <a:pt x="455422" y="1601470"/>
                </a:lnTo>
                <a:lnTo>
                  <a:pt x="504190" y="1642110"/>
                </a:lnTo>
                <a:lnTo>
                  <a:pt x="422910" y="1739646"/>
                </a:lnTo>
                <a:close/>
                <a:moveTo>
                  <a:pt x="487934" y="1463167"/>
                </a:moveTo>
                <a:lnTo>
                  <a:pt x="569214" y="1365631"/>
                </a:lnTo>
                <a:lnTo>
                  <a:pt x="617982" y="1406271"/>
                </a:lnTo>
                <a:lnTo>
                  <a:pt x="536702" y="1503807"/>
                </a:lnTo>
                <a:close/>
                <a:moveTo>
                  <a:pt x="650494" y="1268095"/>
                </a:moveTo>
                <a:lnTo>
                  <a:pt x="731774" y="1170559"/>
                </a:lnTo>
                <a:lnTo>
                  <a:pt x="780542" y="1211199"/>
                </a:lnTo>
                <a:lnTo>
                  <a:pt x="699262" y="1308735"/>
                </a:lnTo>
                <a:close/>
                <a:moveTo>
                  <a:pt x="813181" y="1073023"/>
                </a:moveTo>
                <a:lnTo>
                  <a:pt x="894461" y="975487"/>
                </a:lnTo>
                <a:lnTo>
                  <a:pt x="943229" y="1016127"/>
                </a:lnTo>
                <a:lnTo>
                  <a:pt x="861949" y="1113663"/>
                </a:lnTo>
                <a:close/>
                <a:moveTo>
                  <a:pt x="975868" y="877951"/>
                </a:moveTo>
                <a:lnTo>
                  <a:pt x="1057148" y="780415"/>
                </a:lnTo>
                <a:lnTo>
                  <a:pt x="1105916" y="821055"/>
                </a:lnTo>
                <a:lnTo>
                  <a:pt x="1024636" y="918591"/>
                </a:lnTo>
                <a:close/>
                <a:moveTo>
                  <a:pt x="1138428" y="682752"/>
                </a:moveTo>
                <a:lnTo>
                  <a:pt x="1219708" y="585216"/>
                </a:lnTo>
                <a:lnTo>
                  <a:pt x="1268476" y="625856"/>
                </a:lnTo>
                <a:lnTo>
                  <a:pt x="1187196" y="723392"/>
                </a:lnTo>
                <a:close/>
                <a:moveTo>
                  <a:pt x="1349883" y="528320"/>
                </a:moveTo>
                <a:lnTo>
                  <a:pt x="1431163" y="430784"/>
                </a:lnTo>
                <a:lnTo>
                  <a:pt x="1479931" y="471424"/>
                </a:lnTo>
                <a:lnTo>
                  <a:pt x="1398651" y="568960"/>
                </a:lnTo>
                <a:close/>
                <a:moveTo>
                  <a:pt x="1561338" y="373888"/>
                </a:moveTo>
                <a:lnTo>
                  <a:pt x="1642618" y="276352"/>
                </a:lnTo>
                <a:lnTo>
                  <a:pt x="1691386" y="316992"/>
                </a:lnTo>
                <a:lnTo>
                  <a:pt x="1610106" y="414528"/>
                </a:lnTo>
                <a:close/>
                <a:moveTo>
                  <a:pt x="1626362" y="97536"/>
                </a:moveTo>
                <a:lnTo>
                  <a:pt x="1707642" y="0"/>
                </a:lnTo>
                <a:lnTo>
                  <a:pt x="1756410" y="40640"/>
                </a:lnTo>
                <a:lnTo>
                  <a:pt x="1675130" y="138176"/>
                </a:lnTo>
                <a:close/>
                <a:moveTo>
                  <a:pt x="0" y="2048510"/>
                </a:moveTo>
                <a:lnTo>
                  <a:pt x="81280" y="1950974"/>
                </a:lnTo>
                <a:lnTo>
                  <a:pt x="130048" y="1991614"/>
                </a:lnTo>
                <a:lnTo>
                  <a:pt x="48768" y="2089150"/>
                </a:lnTo>
                <a:close/>
              </a:path>
            </a:pathLst>
          </a:custGeom>
          <a:solidFill>
            <a:srgbClr val="EAF3F6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1"/>
          <p:cNvSpPr/>
          <p:nvPr/>
        </p:nvSpPr>
        <p:spPr>
          <a:xfrm>
            <a:off x="5236714" y="2557169"/>
            <a:ext cx="1945752" cy="460400"/>
          </a:xfrm>
          <a:custGeom>
            <a:rect b="b" l="l" r="r" t="t"/>
            <a:pathLst>
              <a:path extrusionOk="0" h="1278890" w="5404866">
                <a:moveTo>
                  <a:pt x="253873" y="129540"/>
                </a:moveTo>
                <a:lnTo>
                  <a:pt x="380873" y="126365"/>
                </a:lnTo>
                <a:lnTo>
                  <a:pt x="382524" y="189865"/>
                </a:lnTo>
                <a:lnTo>
                  <a:pt x="255524" y="193040"/>
                </a:lnTo>
                <a:close/>
                <a:moveTo>
                  <a:pt x="509397" y="186690"/>
                </a:moveTo>
                <a:lnTo>
                  <a:pt x="636397" y="183515"/>
                </a:lnTo>
                <a:lnTo>
                  <a:pt x="638048" y="247015"/>
                </a:lnTo>
                <a:lnTo>
                  <a:pt x="511048" y="250190"/>
                </a:lnTo>
                <a:close/>
                <a:moveTo>
                  <a:pt x="764921" y="243840"/>
                </a:moveTo>
                <a:lnTo>
                  <a:pt x="891921" y="240665"/>
                </a:lnTo>
                <a:lnTo>
                  <a:pt x="893572" y="304165"/>
                </a:lnTo>
                <a:lnTo>
                  <a:pt x="766572" y="307340"/>
                </a:lnTo>
                <a:close/>
                <a:moveTo>
                  <a:pt x="1020445" y="300990"/>
                </a:moveTo>
                <a:lnTo>
                  <a:pt x="1147445" y="297815"/>
                </a:lnTo>
                <a:lnTo>
                  <a:pt x="1149096" y="361315"/>
                </a:lnTo>
                <a:lnTo>
                  <a:pt x="1022096" y="364490"/>
                </a:lnTo>
                <a:close/>
                <a:moveTo>
                  <a:pt x="1275969" y="358140"/>
                </a:moveTo>
                <a:lnTo>
                  <a:pt x="1402969" y="354965"/>
                </a:lnTo>
                <a:lnTo>
                  <a:pt x="1404620" y="418465"/>
                </a:lnTo>
                <a:lnTo>
                  <a:pt x="1277620" y="421640"/>
                </a:lnTo>
                <a:close/>
                <a:moveTo>
                  <a:pt x="1531493" y="415290"/>
                </a:moveTo>
                <a:lnTo>
                  <a:pt x="1658493" y="412115"/>
                </a:lnTo>
                <a:lnTo>
                  <a:pt x="1660144" y="475615"/>
                </a:lnTo>
                <a:lnTo>
                  <a:pt x="1533144" y="478790"/>
                </a:lnTo>
                <a:close/>
                <a:moveTo>
                  <a:pt x="1787017" y="472440"/>
                </a:moveTo>
                <a:lnTo>
                  <a:pt x="1914017" y="469265"/>
                </a:lnTo>
                <a:lnTo>
                  <a:pt x="1915668" y="532765"/>
                </a:lnTo>
                <a:lnTo>
                  <a:pt x="1788668" y="535940"/>
                </a:lnTo>
                <a:close/>
                <a:moveTo>
                  <a:pt x="2042541" y="529590"/>
                </a:moveTo>
                <a:lnTo>
                  <a:pt x="2169541" y="526415"/>
                </a:lnTo>
                <a:lnTo>
                  <a:pt x="2171192" y="589915"/>
                </a:lnTo>
                <a:lnTo>
                  <a:pt x="2044192" y="593090"/>
                </a:lnTo>
                <a:close/>
                <a:moveTo>
                  <a:pt x="2298065" y="586740"/>
                </a:moveTo>
                <a:lnTo>
                  <a:pt x="2425065" y="583565"/>
                </a:lnTo>
                <a:lnTo>
                  <a:pt x="2426716" y="647065"/>
                </a:lnTo>
                <a:lnTo>
                  <a:pt x="2299716" y="650240"/>
                </a:lnTo>
                <a:close/>
                <a:moveTo>
                  <a:pt x="2553589" y="643890"/>
                </a:moveTo>
                <a:lnTo>
                  <a:pt x="2680589" y="640715"/>
                </a:lnTo>
                <a:lnTo>
                  <a:pt x="2682240" y="704215"/>
                </a:lnTo>
                <a:lnTo>
                  <a:pt x="2555240" y="707390"/>
                </a:lnTo>
                <a:close/>
                <a:moveTo>
                  <a:pt x="2809113" y="701040"/>
                </a:moveTo>
                <a:lnTo>
                  <a:pt x="2936113" y="697865"/>
                </a:lnTo>
                <a:lnTo>
                  <a:pt x="2937764" y="761365"/>
                </a:lnTo>
                <a:lnTo>
                  <a:pt x="2810764" y="764540"/>
                </a:lnTo>
                <a:close/>
                <a:moveTo>
                  <a:pt x="3064637" y="758190"/>
                </a:moveTo>
                <a:lnTo>
                  <a:pt x="3191637" y="755015"/>
                </a:lnTo>
                <a:lnTo>
                  <a:pt x="3193288" y="818515"/>
                </a:lnTo>
                <a:lnTo>
                  <a:pt x="3066288" y="821690"/>
                </a:lnTo>
                <a:close/>
                <a:moveTo>
                  <a:pt x="3320161" y="815340"/>
                </a:moveTo>
                <a:lnTo>
                  <a:pt x="3447161" y="812165"/>
                </a:lnTo>
                <a:lnTo>
                  <a:pt x="3448812" y="875665"/>
                </a:lnTo>
                <a:lnTo>
                  <a:pt x="3321812" y="878840"/>
                </a:lnTo>
                <a:close/>
                <a:moveTo>
                  <a:pt x="3575685" y="872490"/>
                </a:moveTo>
                <a:lnTo>
                  <a:pt x="3702685" y="869315"/>
                </a:lnTo>
                <a:lnTo>
                  <a:pt x="3704336" y="932815"/>
                </a:lnTo>
                <a:lnTo>
                  <a:pt x="3577336" y="935990"/>
                </a:lnTo>
                <a:close/>
                <a:moveTo>
                  <a:pt x="3831209" y="929640"/>
                </a:moveTo>
                <a:lnTo>
                  <a:pt x="3958209" y="926465"/>
                </a:lnTo>
                <a:lnTo>
                  <a:pt x="3959860" y="989965"/>
                </a:lnTo>
                <a:lnTo>
                  <a:pt x="3832860" y="993140"/>
                </a:lnTo>
                <a:close/>
                <a:moveTo>
                  <a:pt x="4086733" y="986790"/>
                </a:moveTo>
                <a:lnTo>
                  <a:pt x="4213733" y="983615"/>
                </a:lnTo>
                <a:lnTo>
                  <a:pt x="4215384" y="1047115"/>
                </a:lnTo>
                <a:lnTo>
                  <a:pt x="4088384" y="1050290"/>
                </a:lnTo>
                <a:close/>
                <a:moveTo>
                  <a:pt x="4342257" y="1043940"/>
                </a:moveTo>
                <a:lnTo>
                  <a:pt x="4469257" y="1040765"/>
                </a:lnTo>
                <a:lnTo>
                  <a:pt x="4470908" y="1104265"/>
                </a:lnTo>
                <a:lnTo>
                  <a:pt x="4343908" y="1107440"/>
                </a:lnTo>
                <a:close/>
                <a:moveTo>
                  <a:pt x="4597781" y="1101090"/>
                </a:moveTo>
                <a:lnTo>
                  <a:pt x="4724781" y="1097915"/>
                </a:lnTo>
                <a:lnTo>
                  <a:pt x="4726432" y="1161415"/>
                </a:lnTo>
                <a:lnTo>
                  <a:pt x="4599432" y="1164590"/>
                </a:lnTo>
                <a:close/>
                <a:moveTo>
                  <a:pt x="4853305" y="1158240"/>
                </a:moveTo>
                <a:lnTo>
                  <a:pt x="4980305" y="1155065"/>
                </a:lnTo>
                <a:lnTo>
                  <a:pt x="4981956" y="1218565"/>
                </a:lnTo>
                <a:lnTo>
                  <a:pt x="4854956" y="1221740"/>
                </a:lnTo>
                <a:close/>
                <a:moveTo>
                  <a:pt x="5108829" y="1215390"/>
                </a:moveTo>
                <a:lnTo>
                  <a:pt x="5235829" y="1212215"/>
                </a:lnTo>
                <a:lnTo>
                  <a:pt x="5237480" y="1275715"/>
                </a:lnTo>
                <a:lnTo>
                  <a:pt x="5110480" y="1278890"/>
                </a:lnTo>
                <a:close/>
                <a:moveTo>
                  <a:pt x="5332222" y="1778"/>
                </a:moveTo>
                <a:lnTo>
                  <a:pt x="5403215" y="0"/>
                </a:lnTo>
                <a:lnTo>
                  <a:pt x="5404866" y="63500"/>
                </a:lnTo>
                <a:lnTo>
                  <a:pt x="5333873" y="65278"/>
                </a:lnTo>
                <a:close/>
                <a:moveTo>
                  <a:pt x="0" y="135890"/>
                </a:moveTo>
                <a:lnTo>
                  <a:pt x="127000" y="132715"/>
                </a:lnTo>
                <a:lnTo>
                  <a:pt x="128651" y="196215"/>
                </a:lnTo>
                <a:lnTo>
                  <a:pt x="1651" y="199390"/>
                </a:lnTo>
                <a:close/>
              </a:path>
            </a:pathLst>
          </a:custGeom>
          <a:solidFill>
            <a:srgbClr val="EAF3F6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1"/>
          <p:cNvSpPr/>
          <p:nvPr/>
        </p:nvSpPr>
        <p:spPr>
          <a:xfrm>
            <a:off x="2848901" y="1732406"/>
            <a:ext cx="829772" cy="629526"/>
          </a:xfrm>
          <a:custGeom>
            <a:rect b="b" l="l" r="r" t="t"/>
            <a:pathLst>
              <a:path extrusionOk="0" h="1624584" w="2141347">
                <a:moveTo>
                  <a:pt x="1899920" y="1472311"/>
                </a:moveTo>
                <a:lnTo>
                  <a:pt x="1798193" y="1396238"/>
                </a:lnTo>
                <a:lnTo>
                  <a:pt x="1836293" y="1345438"/>
                </a:lnTo>
                <a:lnTo>
                  <a:pt x="1938020" y="1421511"/>
                </a:lnTo>
                <a:close/>
                <a:moveTo>
                  <a:pt x="1734693" y="1269365"/>
                </a:moveTo>
                <a:lnTo>
                  <a:pt x="1632966" y="1193292"/>
                </a:lnTo>
                <a:lnTo>
                  <a:pt x="1671066" y="1142492"/>
                </a:lnTo>
                <a:lnTo>
                  <a:pt x="1772793" y="1218565"/>
                </a:lnTo>
                <a:close/>
                <a:moveTo>
                  <a:pt x="1493139" y="1168019"/>
                </a:moveTo>
                <a:lnTo>
                  <a:pt x="1391412" y="1091946"/>
                </a:lnTo>
                <a:lnTo>
                  <a:pt x="1429512" y="1041146"/>
                </a:lnTo>
                <a:lnTo>
                  <a:pt x="1531239" y="1117219"/>
                </a:lnTo>
                <a:close/>
                <a:moveTo>
                  <a:pt x="1289812" y="1015873"/>
                </a:moveTo>
                <a:lnTo>
                  <a:pt x="1188085" y="939800"/>
                </a:lnTo>
                <a:lnTo>
                  <a:pt x="1226185" y="889000"/>
                </a:lnTo>
                <a:lnTo>
                  <a:pt x="1327912" y="965073"/>
                </a:lnTo>
                <a:close/>
                <a:moveTo>
                  <a:pt x="1086485" y="863727"/>
                </a:moveTo>
                <a:lnTo>
                  <a:pt x="984758" y="787654"/>
                </a:lnTo>
                <a:lnTo>
                  <a:pt x="1022858" y="736854"/>
                </a:lnTo>
                <a:lnTo>
                  <a:pt x="1124585" y="812927"/>
                </a:lnTo>
                <a:close/>
                <a:moveTo>
                  <a:pt x="883031" y="711454"/>
                </a:moveTo>
                <a:lnTo>
                  <a:pt x="781304" y="635381"/>
                </a:lnTo>
                <a:lnTo>
                  <a:pt x="819404" y="584581"/>
                </a:lnTo>
                <a:lnTo>
                  <a:pt x="921131" y="660654"/>
                </a:lnTo>
                <a:close/>
                <a:moveTo>
                  <a:pt x="679704" y="559308"/>
                </a:moveTo>
                <a:lnTo>
                  <a:pt x="577977" y="483235"/>
                </a:lnTo>
                <a:lnTo>
                  <a:pt x="616077" y="432435"/>
                </a:lnTo>
                <a:lnTo>
                  <a:pt x="717804" y="508508"/>
                </a:lnTo>
                <a:close/>
                <a:moveTo>
                  <a:pt x="476250" y="407162"/>
                </a:moveTo>
                <a:lnTo>
                  <a:pt x="374650" y="331089"/>
                </a:lnTo>
                <a:lnTo>
                  <a:pt x="412750" y="280289"/>
                </a:lnTo>
                <a:lnTo>
                  <a:pt x="514477" y="356362"/>
                </a:lnTo>
                <a:close/>
                <a:moveTo>
                  <a:pt x="272923" y="255016"/>
                </a:moveTo>
                <a:lnTo>
                  <a:pt x="171196" y="178943"/>
                </a:lnTo>
                <a:lnTo>
                  <a:pt x="209296" y="128143"/>
                </a:lnTo>
                <a:lnTo>
                  <a:pt x="311023" y="204216"/>
                </a:lnTo>
                <a:close/>
                <a:moveTo>
                  <a:pt x="69596" y="102870"/>
                </a:moveTo>
                <a:lnTo>
                  <a:pt x="0" y="50800"/>
                </a:lnTo>
                <a:lnTo>
                  <a:pt x="38100" y="0"/>
                </a:lnTo>
                <a:lnTo>
                  <a:pt x="107569" y="52070"/>
                </a:lnTo>
                <a:close/>
                <a:moveTo>
                  <a:pt x="2103247" y="1624584"/>
                </a:moveTo>
                <a:lnTo>
                  <a:pt x="2001520" y="1548511"/>
                </a:lnTo>
                <a:lnTo>
                  <a:pt x="2039620" y="1497711"/>
                </a:lnTo>
                <a:lnTo>
                  <a:pt x="2141347" y="1573784"/>
                </a:lnTo>
                <a:close/>
              </a:path>
            </a:pathLst>
          </a:custGeom>
          <a:solidFill>
            <a:srgbClr val="EAF3F6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1"/>
          <p:cNvSpPr/>
          <p:nvPr/>
        </p:nvSpPr>
        <p:spPr>
          <a:xfrm>
            <a:off x="2430861" y="2485717"/>
            <a:ext cx="1090365" cy="126432"/>
          </a:xfrm>
          <a:custGeom>
            <a:rect b="b" l="l" r="r" t="t"/>
            <a:pathLst>
              <a:path extrusionOk="0" h="417957" w="3604514">
                <a:moveTo>
                  <a:pt x="3347339" y="417957"/>
                </a:moveTo>
                <a:lnTo>
                  <a:pt x="3220339" y="414655"/>
                </a:lnTo>
                <a:lnTo>
                  <a:pt x="3221990" y="351155"/>
                </a:lnTo>
                <a:lnTo>
                  <a:pt x="3348990" y="354457"/>
                </a:lnTo>
                <a:close/>
                <a:moveTo>
                  <a:pt x="3095117" y="347726"/>
                </a:moveTo>
                <a:lnTo>
                  <a:pt x="2968117" y="344424"/>
                </a:lnTo>
                <a:lnTo>
                  <a:pt x="2969768" y="280924"/>
                </a:lnTo>
                <a:lnTo>
                  <a:pt x="3096768" y="284226"/>
                </a:lnTo>
                <a:close/>
                <a:moveTo>
                  <a:pt x="2842895" y="277495"/>
                </a:moveTo>
                <a:lnTo>
                  <a:pt x="2715895" y="274193"/>
                </a:lnTo>
                <a:lnTo>
                  <a:pt x="2717546" y="210693"/>
                </a:lnTo>
                <a:lnTo>
                  <a:pt x="2844546" y="213995"/>
                </a:lnTo>
                <a:close/>
                <a:moveTo>
                  <a:pt x="2590673" y="207264"/>
                </a:moveTo>
                <a:lnTo>
                  <a:pt x="2463673" y="203962"/>
                </a:lnTo>
                <a:lnTo>
                  <a:pt x="2465324" y="140462"/>
                </a:lnTo>
                <a:lnTo>
                  <a:pt x="2592324" y="143764"/>
                </a:lnTo>
                <a:close/>
                <a:moveTo>
                  <a:pt x="2338451" y="137033"/>
                </a:moveTo>
                <a:lnTo>
                  <a:pt x="2211451" y="133731"/>
                </a:lnTo>
                <a:lnTo>
                  <a:pt x="2213102" y="70231"/>
                </a:lnTo>
                <a:lnTo>
                  <a:pt x="2340102" y="73533"/>
                </a:lnTo>
                <a:close/>
                <a:moveTo>
                  <a:pt x="2086229" y="66802"/>
                </a:moveTo>
                <a:lnTo>
                  <a:pt x="1959229" y="63500"/>
                </a:lnTo>
                <a:lnTo>
                  <a:pt x="1960880" y="0"/>
                </a:lnTo>
                <a:lnTo>
                  <a:pt x="2087880" y="3302"/>
                </a:lnTo>
                <a:close/>
                <a:moveTo>
                  <a:pt x="1823847" y="377571"/>
                </a:moveTo>
                <a:lnTo>
                  <a:pt x="1696847" y="374269"/>
                </a:lnTo>
                <a:lnTo>
                  <a:pt x="1698498" y="310769"/>
                </a:lnTo>
                <a:lnTo>
                  <a:pt x="1825498" y="314071"/>
                </a:lnTo>
                <a:close/>
                <a:moveTo>
                  <a:pt x="1571625" y="307340"/>
                </a:moveTo>
                <a:lnTo>
                  <a:pt x="1444625" y="304038"/>
                </a:lnTo>
                <a:lnTo>
                  <a:pt x="1446276" y="240538"/>
                </a:lnTo>
                <a:lnTo>
                  <a:pt x="1573276" y="243840"/>
                </a:lnTo>
                <a:close/>
                <a:moveTo>
                  <a:pt x="1319403" y="237109"/>
                </a:moveTo>
                <a:lnTo>
                  <a:pt x="1192403" y="233807"/>
                </a:lnTo>
                <a:lnTo>
                  <a:pt x="1194054" y="170307"/>
                </a:lnTo>
                <a:lnTo>
                  <a:pt x="1321054" y="173609"/>
                </a:lnTo>
                <a:close/>
                <a:moveTo>
                  <a:pt x="1062101" y="357378"/>
                </a:moveTo>
                <a:lnTo>
                  <a:pt x="935101" y="354076"/>
                </a:lnTo>
                <a:lnTo>
                  <a:pt x="936752" y="290576"/>
                </a:lnTo>
                <a:lnTo>
                  <a:pt x="1063752" y="293878"/>
                </a:lnTo>
                <a:close/>
                <a:moveTo>
                  <a:pt x="808228" y="350647"/>
                </a:moveTo>
                <a:lnTo>
                  <a:pt x="681228" y="347345"/>
                </a:lnTo>
                <a:lnTo>
                  <a:pt x="682879" y="283845"/>
                </a:lnTo>
                <a:lnTo>
                  <a:pt x="809879" y="287147"/>
                </a:lnTo>
                <a:close/>
                <a:moveTo>
                  <a:pt x="554355" y="344043"/>
                </a:moveTo>
                <a:lnTo>
                  <a:pt x="427355" y="340741"/>
                </a:lnTo>
                <a:lnTo>
                  <a:pt x="429006" y="277241"/>
                </a:lnTo>
                <a:lnTo>
                  <a:pt x="556006" y="280543"/>
                </a:lnTo>
                <a:close/>
                <a:moveTo>
                  <a:pt x="300355" y="337312"/>
                </a:moveTo>
                <a:lnTo>
                  <a:pt x="173355" y="334010"/>
                </a:lnTo>
                <a:lnTo>
                  <a:pt x="175006" y="270510"/>
                </a:lnTo>
                <a:lnTo>
                  <a:pt x="302006" y="273812"/>
                </a:lnTo>
                <a:close/>
                <a:moveTo>
                  <a:pt x="46482" y="330581"/>
                </a:moveTo>
                <a:lnTo>
                  <a:pt x="0" y="329311"/>
                </a:lnTo>
                <a:lnTo>
                  <a:pt x="1651" y="265811"/>
                </a:lnTo>
                <a:lnTo>
                  <a:pt x="48133" y="267081"/>
                </a:lnTo>
                <a:close/>
                <a:moveTo>
                  <a:pt x="3602863" y="361188"/>
                </a:moveTo>
                <a:lnTo>
                  <a:pt x="3475863" y="357886"/>
                </a:lnTo>
                <a:lnTo>
                  <a:pt x="3477514" y="294386"/>
                </a:lnTo>
                <a:lnTo>
                  <a:pt x="3604514" y="297688"/>
                </a:lnTo>
                <a:close/>
              </a:path>
            </a:pathLst>
          </a:custGeom>
          <a:solidFill>
            <a:srgbClr val="EAF3F6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1"/>
          <p:cNvSpPr/>
          <p:nvPr/>
        </p:nvSpPr>
        <p:spPr>
          <a:xfrm rot="-70629">
            <a:off x="5099506" y="3056038"/>
            <a:ext cx="517153" cy="462906"/>
          </a:xfrm>
          <a:custGeom>
            <a:rect b="b" l="l" r="r" t="t"/>
            <a:pathLst>
              <a:path extrusionOk="0" h="1267968" w="1416558">
                <a:moveTo>
                  <a:pt x="236220" y="161798"/>
                </a:moveTo>
                <a:lnTo>
                  <a:pt x="334137" y="242697"/>
                </a:lnTo>
                <a:lnTo>
                  <a:pt x="293751" y="291592"/>
                </a:lnTo>
                <a:lnTo>
                  <a:pt x="195834" y="210693"/>
                </a:lnTo>
                <a:close/>
                <a:moveTo>
                  <a:pt x="432054" y="323596"/>
                </a:moveTo>
                <a:lnTo>
                  <a:pt x="529971" y="404495"/>
                </a:lnTo>
                <a:lnTo>
                  <a:pt x="489585" y="453390"/>
                </a:lnTo>
                <a:lnTo>
                  <a:pt x="391668" y="372491"/>
                </a:lnTo>
                <a:close/>
                <a:moveTo>
                  <a:pt x="627888" y="485267"/>
                </a:moveTo>
                <a:lnTo>
                  <a:pt x="725805" y="566166"/>
                </a:lnTo>
                <a:lnTo>
                  <a:pt x="685419" y="615061"/>
                </a:lnTo>
                <a:lnTo>
                  <a:pt x="587502" y="534162"/>
                </a:lnTo>
                <a:close/>
                <a:moveTo>
                  <a:pt x="823722" y="647065"/>
                </a:moveTo>
                <a:lnTo>
                  <a:pt x="921639" y="727964"/>
                </a:lnTo>
                <a:lnTo>
                  <a:pt x="881253" y="776859"/>
                </a:lnTo>
                <a:lnTo>
                  <a:pt x="783336" y="695960"/>
                </a:lnTo>
                <a:close/>
                <a:moveTo>
                  <a:pt x="1019556" y="808863"/>
                </a:moveTo>
                <a:lnTo>
                  <a:pt x="1117473" y="889762"/>
                </a:lnTo>
                <a:lnTo>
                  <a:pt x="1077087" y="938657"/>
                </a:lnTo>
                <a:lnTo>
                  <a:pt x="979170" y="857758"/>
                </a:lnTo>
                <a:close/>
                <a:moveTo>
                  <a:pt x="1215390" y="970661"/>
                </a:moveTo>
                <a:lnTo>
                  <a:pt x="1313307" y="1051560"/>
                </a:lnTo>
                <a:lnTo>
                  <a:pt x="1272921" y="1100455"/>
                </a:lnTo>
                <a:lnTo>
                  <a:pt x="1175004" y="1019556"/>
                </a:lnTo>
                <a:close/>
                <a:moveTo>
                  <a:pt x="1370838" y="1181354"/>
                </a:moveTo>
                <a:lnTo>
                  <a:pt x="1416558" y="1219073"/>
                </a:lnTo>
                <a:lnTo>
                  <a:pt x="1376172" y="1267968"/>
                </a:lnTo>
                <a:lnTo>
                  <a:pt x="1330452" y="1230249"/>
                </a:lnTo>
                <a:close/>
                <a:moveTo>
                  <a:pt x="40386" y="0"/>
                </a:moveTo>
                <a:lnTo>
                  <a:pt x="138303" y="80899"/>
                </a:lnTo>
                <a:lnTo>
                  <a:pt x="97917" y="129921"/>
                </a:lnTo>
                <a:lnTo>
                  <a:pt x="0" y="49022"/>
                </a:lnTo>
                <a:close/>
              </a:path>
            </a:pathLst>
          </a:custGeom>
          <a:solidFill>
            <a:srgbClr val="EAF3F6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1"/>
          <p:cNvSpPr/>
          <p:nvPr/>
        </p:nvSpPr>
        <p:spPr>
          <a:xfrm>
            <a:off x="3447446" y="2010488"/>
            <a:ext cx="1833615" cy="1410356"/>
          </a:xfrm>
          <a:custGeom>
            <a:rect b="b" l="l" r="r" t="t"/>
            <a:pathLst>
              <a:path extrusionOk="0" h="2820711" w="3667229">
                <a:moveTo>
                  <a:pt x="0" y="0"/>
                </a:moveTo>
                <a:lnTo>
                  <a:pt x="3667229" y="0"/>
                </a:lnTo>
                <a:lnTo>
                  <a:pt x="3667229" y="2820710"/>
                </a:lnTo>
                <a:lnTo>
                  <a:pt x="0" y="282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41"/>
          <p:cNvGrpSpPr/>
          <p:nvPr/>
        </p:nvGrpSpPr>
        <p:grpSpPr>
          <a:xfrm>
            <a:off x="5718775" y="368333"/>
            <a:ext cx="1551240" cy="1811860"/>
            <a:chOff x="0" y="-171450"/>
            <a:chExt cx="4136641" cy="4831627"/>
          </a:xfrm>
        </p:grpSpPr>
        <p:sp>
          <p:nvSpPr>
            <p:cNvPr id="223" name="Google Shape;223;p41"/>
            <p:cNvSpPr txBox="1"/>
            <p:nvPr/>
          </p:nvSpPr>
          <p:spPr>
            <a:xfrm>
              <a:off x="541" y="1892515"/>
              <a:ext cx="41361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68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DFC"/>
                </a:buClr>
                <a:buSzPts val="1600"/>
                <a:buFont typeface="Fira Sans"/>
                <a:buNone/>
              </a:pPr>
              <a:r>
                <a:rPr b="1" i="0" lang="en" sz="1600" u="none" cap="none" strike="noStrike">
                  <a:solidFill>
                    <a:srgbClr val="FCFDFC"/>
                  </a:solidFill>
                  <a:latin typeface="Fira Sans"/>
                  <a:ea typeface="Fira Sans"/>
                  <a:cs typeface="Fira Sans"/>
                  <a:sym typeface="Fira Sans"/>
                </a:rPr>
                <a:t>IN 42 COUNTRIES</a:t>
              </a:r>
              <a:endParaRPr sz="700"/>
            </a:p>
          </p:txBody>
        </p:sp>
        <p:sp>
          <p:nvSpPr>
            <p:cNvPr id="224" name="Google Shape;224;p41"/>
            <p:cNvSpPr txBox="1"/>
            <p:nvPr/>
          </p:nvSpPr>
          <p:spPr>
            <a:xfrm>
              <a:off x="0" y="227377"/>
              <a:ext cx="2600100" cy="44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Clr>
                  <a:srgbClr val="ED1C24"/>
                </a:buClr>
                <a:buSzPts val="4500"/>
                <a:buFont typeface="Fira Sans"/>
                <a:buNone/>
              </a:pPr>
              <a:r>
                <a:rPr b="1" i="0" lang="en" sz="4500" u="none" cap="none" strike="noStrike">
                  <a:solidFill>
                    <a:srgbClr val="ED1C24"/>
                  </a:solidFill>
                  <a:latin typeface="Fira Sans"/>
                  <a:ea typeface="Fira Sans"/>
                  <a:cs typeface="Fira Sans"/>
                  <a:sym typeface="Fira Sans"/>
                </a:rPr>
                <a:t>500</a:t>
              </a:r>
              <a:endParaRPr sz="700"/>
            </a:p>
          </p:txBody>
        </p:sp>
        <p:sp>
          <p:nvSpPr>
            <p:cNvPr id="225" name="Google Shape;225;p41"/>
            <p:cNvSpPr txBox="1"/>
            <p:nvPr/>
          </p:nvSpPr>
          <p:spPr>
            <a:xfrm>
              <a:off x="2600027" y="1308740"/>
              <a:ext cx="15360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DFC"/>
                </a:buClr>
                <a:buSzPts val="1100"/>
                <a:buFont typeface="Fira Sans"/>
                <a:buNone/>
              </a:pPr>
              <a:r>
                <a:rPr b="1" i="0" lang="en" sz="1100" u="none" cap="none" strike="noStrike">
                  <a:solidFill>
                    <a:srgbClr val="FCFDFC"/>
                  </a:solidFill>
                  <a:latin typeface="Fira Sans"/>
                  <a:ea typeface="Fira Sans"/>
                  <a:cs typeface="Fira Sans"/>
                  <a:sym typeface="Fira Sans"/>
                </a:rPr>
                <a:t>PODCAST</a:t>
              </a:r>
              <a:endParaRPr sz="700"/>
            </a:p>
          </p:txBody>
        </p:sp>
        <p:sp>
          <p:nvSpPr>
            <p:cNvPr id="226" name="Google Shape;226;p41"/>
            <p:cNvSpPr txBox="1"/>
            <p:nvPr/>
          </p:nvSpPr>
          <p:spPr>
            <a:xfrm>
              <a:off x="2979720" y="-171450"/>
              <a:ext cx="8094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DFC"/>
                </a:buClr>
                <a:buSzPts val="4500"/>
                <a:buFont typeface="Fira Sans"/>
                <a:buNone/>
              </a:pPr>
              <a:r>
                <a:rPr b="1" i="0" lang="en" sz="4500" u="none" cap="none" strike="noStrike">
                  <a:solidFill>
                    <a:srgbClr val="FCFDFC"/>
                  </a:solidFill>
                  <a:latin typeface="Fira Sans"/>
                  <a:ea typeface="Fira Sans"/>
                  <a:cs typeface="Fira Sans"/>
                  <a:sym typeface="Fira Sans"/>
                </a:rPr>
                <a:t>+</a:t>
              </a:r>
              <a:endParaRPr sz="700"/>
            </a:p>
          </p:txBody>
        </p:sp>
      </p:grpSp>
      <p:grpSp>
        <p:nvGrpSpPr>
          <p:cNvPr id="227" name="Google Shape;227;p41"/>
          <p:cNvGrpSpPr/>
          <p:nvPr/>
        </p:nvGrpSpPr>
        <p:grpSpPr>
          <a:xfrm>
            <a:off x="7269990" y="1866316"/>
            <a:ext cx="1565208" cy="992996"/>
            <a:chOff x="0" y="-171450"/>
            <a:chExt cx="4173888" cy="2647990"/>
          </a:xfrm>
        </p:grpSpPr>
        <p:sp>
          <p:nvSpPr>
            <p:cNvPr id="228" name="Google Shape;228;p41"/>
            <p:cNvSpPr txBox="1"/>
            <p:nvPr/>
          </p:nvSpPr>
          <p:spPr>
            <a:xfrm>
              <a:off x="0" y="1902040"/>
              <a:ext cx="4136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DFC"/>
                </a:buClr>
                <a:buSzPts val="1400"/>
                <a:buFont typeface="Fira Sans"/>
                <a:buNone/>
              </a:pPr>
              <a:r>
                <a:rPr b="1" i="0" lang="en" sz="1400" u="none" cap="none" strike="noStrike">
                  <a:solidFill>
                    <a:srgbClr val="FCFDFC"/>
                  </a:solidFill>
                  <a:latin typeface="Fira Sans"/>
                  <a:ea typeface="Fira Sans"/>
                  <a:cs typeface="Fira Sans"/>
                  <a:sym typeface="Fira Sans"/>
                </a:rPr>
                <a:t>FB PRIVATE GROUP</a:t>
              </a:r>
              <a:endParaRPr sz="700"/>
            </a:p>
          </p:txBody>
        </p:sp>
        <p:sp>
          <p:nvSpPr>
            <p:cNvPr id="229" name="Google Shape;229;p41"/>
            <p:cNvSpPr txBox="1"/>
            <p:nvPr/>
          </p:nvSpPr>
          <p:spPr>
            <a:xfrm>
              <a:off x="33787" y="227376"/>
              <a:ext cx="27285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Clr>
                  <a:srgbClr val="ED1C24"/>
                </a:buClr>
                <a:buSzPts val="4500"/>
                <a:buFont typeface="Fira Sans"/>
                <a:buNone/>
              </a:pPr>
              <a:r>
                <a:rPr b="1" i="0" lang="en" sz="4500" u="none" cap="none" strike="noStrike">
                  <a:solidFill>
                    <a:srgbClr val="ED1C24"/>
                  </a:solidFill>
                  <a:latin typeface="Fira Sans"/>
                  <a:ea typeface="Fira Sans"/>
                  <a:cs typeface="Fira Sans"/>
                  <a:sym typeface="Fira Sans"/>
                </a:rPr>
                <a:t>16K</a:t>
              </a:r>
              <a:endParaRPr sz="700"/>
            </a:p>
          </p:txBody>
        </p:sp>
        <p:sp>
          <p:nvSpPr>
            <p:cNvPr id="230" name="Google Shape;230;p41"/>
            <p:cNvSpPr txBox="1"/>
            <p:nvPr/>
          </p:nvSpPr>
          <p:spPr>
            <a:xfrm>
              <a:off x="2561088" y="1308740"/>
              <a:ext cx="16128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DFC"/>
                </a:buClr>
                <a:buSzPts val="1100"/>
                <a:buFont typeface="Fira Sans"/>
                <a:buNone/>
              </a:pPr>
              <a:r>
                <a:rPr b="1" i="0" lang="en" sz="1100" u="none" cap="none" strike="noStrike">
                  <a:solidFill>
                    <a:srgbClr val="FCFDFC"/>
                  </a:solidFill>
                  <a:latin typeface="Fira Sans"/>
                  <a:ea typeface="Fira Sans"/>
                  <a:cs typeface="Fira Sans"/>
                  <a:sym typeface="Fira Sans"/>
                </a:rPr>
                <a:t>MEMBERS</a:t>
              </a:r>
              <a:endParaRPr sz="700"/>
            </a:p>
          </p:txBody>
        </p:sp>
        <p:sp>
          <p:nvSpPr>
            <p:cNvPr id="231" name="Google Shape;231;p41"/>
            <p:cNvSpPr txBox="1"/>
            <p:nvPr/>
          </p:nvSpPr>
          <p:spPr>
            <a:xfrm>
              <a:off x="2979178" y="-171450"/>
              <a:ext cx="8094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DFC"/>
                </a:buClr>
                <a:buSzPts val="4500"/>
                <a:buFont typeface="Fira Sans"/>
                <a:buNone/>
              </a:pPr>
              <a:r>
                <a:rPr b="1" i="0" lang="en" sz="4500" u="none" cap="none" strike="noStrike">
                  <a:solidFill>
                    <a:srgbClr val="FCFDFC"/>
                  </a:solidFill>
                  <a:latin typeface="Fira Sans"/>
                  <a:ea typeface="Fira Sans"/>
                  <a:cs typeface="Fira Sans"/>
                  <a:sym typeface="Fira Sans"/>
                </a:rPr>
                <a:t>+</a:t>
              </a:r>
              <a:endParaRPr sz="700"/>
            </a:p>
          </p:txBody>
        </p:sp>
      </p:grpSp>
      <p:sp>
        <p:nvSpPr>
          <p:cNvPr id="232" name="Google Shape;232;p41"/>
          <p:cNvSpPr txBox="1"/>
          <p:nvPr/>
        </p:nvSpPr>
        <p:spPr>
          <a:xfrm>
            <a:off x="5718775" y="3982444"/>
            <a:ext cx="1764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FCFDFC"/>
              </a:buClr>
              <a:buSzPts val="1600"/>
              <a:buFont typeface="Fira Sans"/>
              <a:buNone/>
            </a:pPr>
            <a:r>
              <a:rPr b="1" i="0" lang="en" sz="1600" u="none" cap="none" strike="noStrike">
                <a:solidFill>
                  <a:srgbClr val="FCFDFC"/>
                </a:solidFill>
                <a:latin typeface="Fira Sans"/>
                <a:ea typeface="Fira Sans"/>
                <a:cs typeface="Fira Sans"/>
                <a:sym typeface="Fira Sans"/>
              </a:rPr>
              <a:t>IG FOLLOWERS</a:t>
            </a:r>
            <a:endParaRPr sz="700"/>
          </a:p>
        </p:txBody>
      </p:sp>
      <p:sp>
        <p:nvSpPr>
          <p:cNvPr id="233" name="Google Shape;233;p41"/>
          <p:cNvSpPr txBox="1"/>
          <p:nvPr/>
        </p:nvSpPr>
        <p:spPr>
          <a:xfrm>
            <a:off x="5946505" y="3327008"/>
            <a:ext cx="975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Pts val="4500"/>
              <a:buFont typeface="Fira Sans"/>
              <a:buNone/>
            </a:pPr>
            <a:r>
              <a:rPr b="1" i="0" lang="en" sz="4500" u="none" cap="none" strike="noStrike">
                <a:solidFill>
                  <a:srgbClr val="ED1C24"/>
                </a:solidFill>
                <a:latin typeface="Fira Sans"/>
                <a:ea typeface="Fira Sans"/>
                <a:cs typeface="Fira Sans"/>
                <a:sym typeface="Fira Sans"/>
              </a:rPr>
              <a:t>16K</a:t>
            </a:r>
            <a:endParaRPr sz="700"/>
          </a:p>
        </p:txBody>
      </p:sp>
      <p:grpSp>
        <p:nvGrpSpPr>
          <p:cNvPr id="234" name="Google Shape;234;p41"/>
          <p:cNvGrpSpPr/>
          <p:nvPr/>
        </p:nvGrpSpPr>
        <p:grpSpPr>
          <a:xfrm>
            <a:off x="775611" y="510891"/>
            <a:ext cx="2692463" cy="1219058"/>
            <a:chOff x="0" y="-171450"/>
            <a:chExt cx="7179900" cy="3250821"/>
          </a:xfrm>
        </p:grpSpPr>
        <p:sp>
          <p:nvSpPr>
            <p:cNvPr id="235" name="Google Shape;235;p41"/>
            <p:cNvSpPr/>
            <p:nvPr/>
          </p:nvSpPr>
          <p:spPr>
            <a:xfrm>
              <a:off x="1012378" y="2048322"/>
              <a:ext cx="5155246" cy="1031049"/>
            </a:xfrm>
            <a:custGeom>
              <a:rect b="b" l="l" r="r" t="t"/>
              <a:pathLst>
                <a:path extrusionOk="0" h="1031049" w="5155246">
                  <a:moveTo>
                    <a:pt x="0" y="0"/>
                  </a:moveTo>
                  <a:lnTo>
                    <a:pt x="5155246" y="0"/>
                  </a:lnTo>
                  <a:lnTo>
                    <a:pt x="5155246" y="1031050"/>
                  </a:lnTo>
                  <a:lnTo>
                    <a:pt x="0" y="10310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41"/>
            <p:cNvSpPr txBox="1"/>
            <p:nvPr/>
          </p:nvSpPr>
          <p:spPr>
            <a:xfrm>
              <a:off x="0" y="1609939"/>
              <a:ext cx="7179900" cy="12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DFC"/>
                </a:buClr>
                <a:buSzPts val="1300"/>
                <a:buFont typeface="Fira Sans"/>
                <a:buNone/>
              </a:pPr>
              <a:r>
                <a:rPr b="1" i="0" lang="en" sz="1300" u="none" cap="none" strike="noStrike">
                  <a:solidFill>
                    <a:srgbClr val="FCFDFC"/>
                  </a:solidFill>
                  <a:latin typeface="Fira Sans"/>
                  <a:ea typeface="Fira Sans"/>
                  <a:cs typeface="Fira Sans"/>
                  <a:sym typeface="Fira Sans"/>
                </a:rPr>
                <a:t>BUILD GENERATIONAL WEALTH 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DFC"/>
                </a:buClr>
                <a:buSzPts val="1300"/>
                <a:buFont typeface="Fira Sans"/>
                <a:buNone/>
              </a:pPr>
              <a:r>
                <a:rPr b="1" i="0" lang="en" sz="1300" u="none" cap="none" strike="noStrike">
                  <a:solidFill>
                    <a:srgbClr val="FCFDFC"/>
                  </a:solidFill>
                  <a:latin typeface="Fira Sans"/>
                  <a:ea typeface="Fira Sans"/>
                  <a:cs typeface="Fira Sans"/>
                  <a:sym typeface="Fira Sans"/>
                </a:rPr>
                <a:t>WITH CONFIDENCE</a:t>
              </a:r>
              <a:endParaRPr sz="700"/>
            </a:p>
          </p:txBody>
        </p:sp>
        <p:sp>
          <p:nvSpPr>
            <p:cNvPr id="237" name="Google Shape;237;p41"/>
            <p:cNvSpPr txBox="1"/>
            <p:nvPr/>
          </p:nvSpPr>
          <p:spPr>
            <a:xfrm>
              <a:off x="1139019" y="-171450"/>
              <a:ext cx="49020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BD0"/>
                </a:buClr>
                <a:buSzPts val="4500"/>
                <a:buFont typeface="Fira Sans"/>
                <a:buNone/>
              </a:pPr>
              <a:r>
                <a:rPr b="1" i="0" lang="en" sz="4500" u="none" cap="none" strike="noStrike">
                  <a:solidFill>
                    <a:srgbClr val="009BD0"/>
                  </a:solidFill>
                  <a:latin typeface="Fira Sans"/>
                  <a:ea typeface="Fira Sans"/>
                  <a:cs typeface="Fira Sans"/>
                  <a:sym typeface="Fira Sans"/>
                </a:rPr>
                <a:t>STRIVE</a:t>
              </a:r>
              <a:endParaRPr sz="700"/>
            </a:p>
          </p:txBody>
        </p:sp>
      </p:grpSp>
      <p:grpSp>
        <p:nvGrpSpPr>
          <p:cNvPr id="238" name="Google Shape;238;p41"/>
          <p:cNvGrpSpPr/>
          <p:nvPr/>
        </p:nvGrpSpPr>
        <p:grpSpPr>
          <a:xfrm>
            <a:off x="1317774" y="3174930"/>
            <a:ext cx="2692463" cy="1692295"/>
            <a:chOff x="0" y="16282"/>
            <a:chExt cx="7179900" cy="4512786"/>
          </a:xfrm>
        </p:grpSpPr>
        <p:sp>
          <p:nvSpPr>
            <p:cNvPr id="239" name="Google Shape;239;p41"/>
            <p:cNvSpPr/>
            <p:nvPr/>
          </p:nvSpPr>
          <p:spPr>
            <a:xfrm rot="1288999">
              <a:off x="5720560" y="10097"/>
              <a:ext cx="229287" cy="1386720"/>
            </a:xfrm>
            <a:custGeom>
              <a:rect b="b" l="l" r="r" t="t"/>
              <a:pathLst>
                <a:path extrusionOk="0" h="2072894" w="342743">
                  <a:moveTo>
                    <a:pt x="307098" y="261239"/>
                  </a:moveTo>
                  <a:lnTo>
                    <a:pt x="289326" y="386207"/>
                  </a:lnTo>
                  <a:lnTo>
                    <a:pt x="240476" y="374777"/>
                  </a:lnTo>
                  <a:lnTo>
                    <a:pt x="258249" y="249809"/>
                  </a:lnTo>
                  <a:close/>
                  <a:moveTo>
                    <a:pt x="271454" y="511175"/>
                  </a:moveTo>
                  <a:lnTo>
                    <a:pt x="253681" y="636143"/>
                  </a:lnTo>
                  <a:lnTo>
                    <a:pt x="204832" y="624713"/>
                  </a:lnTo>
                  <a:lnTo>
                    <a:pt x="222604" y="499745"/>
                  </a:lnTo>
                  <a:close/>
                  <a:moveTo>
                    <a:pt x="235810" y="761111"/>
                  </a:moveTo>
                  <a:lnTo>
                    <a:pt x="218037" y="885952"/>
                  </a:lnTo>
                  <a:lnTo>
                    <a:pt x="169187" y="874522"/>
                  </a:lnTo>
                  <a:lnTo>
                    <a:pt x="186960" y="749554"/>
                  </a:lnTo>
                  <a:close/>
                  <a:moveTo>
                    <a:pt x="200264" y="1010920"/>
                  </a:moveTo>
                  <a:lnTo>
                    <a:pt x="182492" y="1135888"/>
                  </a:lnTo>
                  <a:lnTo>
                    <a:pt x="133642" y="1124458"/>
                  </a:lnTo>
                  <a:lnTo>
                    <a:pt x="151415" y="999490"/>
                  </a:lnTo>
                  <a:close/>
                  <a:moveTo>
                    <a:pt x="115770" y="1249426"/>
                  </a:moveTo>
                  <a:lnTo>
                    <a:pt x="97998" y="1374394"/>
                  </a:lnTo>
                  <a:lnTo>
                    <a:pt x="49148" y="1362964"/>
                  </a:lnTo>
                  <a:lnTo>
                    <a:pt x="66920" y="1237996"/>
                  </a:lnTo>
                  <a:close/>
                  <a:moveTo>
                    <a:pt x="128975" y="1510665"/>
                  </a:moveTo>
                  <a:lnTo>
                    <a:pt x="111203" y="1635633"/>
                  </a:lnTo>
                  <a:lnTo>
                    <a:pt x="62353" y="1624203"/>
                  </a:lnTo>
                  <a:lnTo>
                    <a:pt x="80126" y="1499235"/>
                  </a:lnTo>
                  <a:close/>
                  <a:moveTo>
                    <a:pt x="93331" y="1760601"/>
                  </a:moveTo>
                  <a:lnTo>
                    <a:pt x="75558" y="1885569"/>
                  </a:lnTo>
                  <a:lnTo>
                    <a:pt x="26709" y="1874139"/>
                  </a:lnTo>
                  <a:lnTo>
                    <a:pt x="44481" y="1749171"/>
                  </a:lnTo>
                  <a:close/>
                  <a:moveTo>
                    <a:pt x="57786" y="2010410"/>
                  </a:moveTo>
                  <a:lnTo>
                    <a:pt x="48850" y="2072894"/>
                  </a:lnTo>
                  <a:lnTo>
                    <a:pt x="0" y="2061464"/>
                  </a:lnTo>
                  <a:lnTo>
                    <a:pt x="8936" y="1998980"/>
                  </a:lnTo>
                  <a:close/>
                  <a:moveTo>
                    <a:pt x="342743" y="11430"/>
                  </a:moveTo>
                  <a:lnTo>
                    <a:pt x="324970" y="136398"/>
                  </a:lnTo>
                  <a:lnTo>
                    <a:pt x="276121" y="124968"/>
                  </a:lnTo>
                  <a:lnTo>
                    <a:pt x="293893" y="0"/>
                  </a:lnTo>
                  <a:close/>
                </a:path>
              </a:pathLst>
            </a:custGeom>
            <a:solidFill>
              <a:srgbClr val="EAF3F6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41"/>
            <p:cNvSpPr/>
            <p:nvPr/>
          </p:nvSpPr>
          <p:spPr>
            <a:xfrm>
              <a:off x="1012378" y="3498019"/>
              <a:ext cx="5155246" cy="1031049"/>
            </a:xfrm>
            <a:custGeom>
              <a:rect b="b" l="l" r="r" t="t"/>
              <a:pathLst>
                <a:path extrusionOk="0" h="1031049" w="5155246">
                  <a:moveTo>
                    <a:pt x="0" y="0"/>
                  </a:moveTo>
                  <a:lnTo>
                    <a:pt x="5155246" y="0"/>
                  </a:lnTo>
                  <a:lnTo>
                    <a:pt x="5155246" y="1031049"/>
                  </a:lnTo>
                  <a:lnTo>
                    <a:pt x="0" y="10310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41"/>
            <p:cNvSpPr txBox="1"/>
            <p:nvPr/>
          </p:nvSpPr>
          <p:spPr>
            <a:xfrm>
              <a:off x="0" y="3059636"/>
              <a:ext cx="7179900" cy="12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FDFC"/>
                </a:buClr>
                <a:buSzPts val="1300"/>
                <a:buFont typeface="Fira Sans"/>
                <a:buNone/>
              </a:pPr>
              <a:r>
                <a:rPr b="1" i="0" lang="en" sz="1300" u="none" cap="none" strike="noStrike">
                  <a:solidFill>
                    <a:srgbClr val="FCFDFC"/>
                  </a:solidFill>
                  <a:latin typeface="Fira Sans"/>
                  <a:ea typeface="Fira Sans"/>
                  <a:cs typeface="Fira Sans"/>
                  <a:sym typeface="Fira Sans"/>
                </a:rPr>
                <a:t>DETERMINE WHAT TYPE OF INVESTHER YOU ARE</a:t>
              </a:r>
              <a:endParaRPr sz="700"/>
            </a:p>
          </p:txBody>
        </p:sp>
        <p:sp>
          <p:nvSpPr>
            <p:cNvPr id="242" name="Google Shape;242;p41"/>
            <p:cNvSpPr txBox="1"/>
            <p:nvPr/>
          </p:nvSpPr>
          <p:spPr>
            <a:xfrm>
              <a:off x="199129" y="1338975"/>
              <a:ext cx="6781800" cy="204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9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Fira Sans"/>
                <a:buNone/>
              </a:pPr>
              <a:r>
                <a:rPr b="1" i="0" lang="en" sz="2800" u="none" cap="none" strike="noStrike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INVESTHER ASSESSMENT</a:t>
              </a:r>
              <a:endParaRPr sz="700"/>
            </a:p>
          </p:txBody>
        </p:sp>
      </p:grpSp>
      <p:sp>
        <p:nvSpPr>
          <p:cNvPr id="243" name="Google Shape;243;p41"/>
          <p:cNvSpPr/>
          <p:nvPr/>
        </p:nvSpPr>
        <p:spPr>
          <a:xfrm>
            <a:off x="531128" y="3046945"/>
            <a:ext cx="1933217" cy="386644"/>
          </a:xfrm>
          <a:custGeom>
            <a:rect b="b" l="l" r="r" t="t"/>
            <a:pathLst>
              <a:path extrusionOk="0" h="773287" w="3866434">
                <a:moveTo>
                  <a:pt x="0" y="0"/>
                </a:moveTo>
                <a:lnTo>
                  <a:pt x="3866434" y="0"/>
                </a:lnTo>
                <a:lnTo>
                  <a:pt x="3866434" y="773287"/>
                </a:lnTo>
                <a:lnTo>
                  <a:pt x="0" y="7732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1"/>
          <p:cNvSpPr txBox="1"/>
          <p:nvPr/>
        </p:nvSpPr>
        <p:spPr>
          <a:xfrm>
            <a:off x="151486" y="2852949"/>
            <a:ext cx="2692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CFDFC"/>
              </a:buClr>
              <a:buSzPts val="1300"/>
              <a:buFont typeface="Fira Sans"/>
              <a:buNone/>
            </a:pPr>
            <a:r>
              <a:rPr b="1" i="0" lang="en" sz="1300" u="none" cap="none" strike="noStrike">
                <a:solidFill>
                  <a:srgbClr val="FCFDFC"/>
                </a:solidFill>
                <a:latin typeface="Fira Sans"/>
                <a:ea typeface="Fira Sans"/>
                <a:cs typeface="Fira Sans"/>
                <a:sym typeface="Fira Sans"/>
              </a:rPr>
              <a:t>MAKE DEEPER CONNECTIONS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CFDFC"/>
              </a:buClr>
              <a:buSzPts val="1300"/>
              <a:buFont typeface="Fira Sans"/>
              <a:buNone/>
            </a:pPr>
            <a:r>
              <a:rPr b="1" i="0" lang="en" sz="1300" u="none" cap="none" strike="noStrike">
                <a:solidFill>
                  <a:srgbClr val="FCFDFC"/>
                </a:solidFill>
                <a:latin typeface="Fira Sans"/>
                <a:ea typeface="Fira Sans"/>
                <a:cs typeface="Fira Sans"/>
                <a:sym typeface="Fira Sans"/>
              </a:rPr>
              <a:t>AND GROW TOGETHER</a:t>
            </a:r>
            <a:endParaRPr sz="700"/>
          </a:p>
        </p:txBody>
      </p:sp>
      <p:sp>
        <p:nvSpPr>
          <p:cNvPr id="245" name="Google Shape;245;p41"/>
          <p:cNvSpPr txBox="1"/>
          <p:nvPr/>
        </p:nvSpPr>
        <p:spPr>
          <a:xfrm>
            <a:off x="226159" y="2235085"/>
            <a:ext cx="25431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009BD0"/>
              </a:buClr>
              <a:buSzPts val="2800"/>
              <a:buFont typeface="Fira Sans"/>
              <a:buNone/>
            </a:pPr>
            <a:r>
              <a:rPr b="1" i="0" lang="en" sz="2800" u="none" cap="none" strike="noStrike">
                <a:solidFill>
                  <a:srgbClr val="009BD0"/>
                </a:solidFill>
                <a:latin typeface="Fira Sans"/>
                <a:ea typeface="Fira Sans"/>
                <a:cs typeface="Fira Sans"/>
                <a:sym typeface="Fira Sans"/>
              </a:rPr>
              <a:t>INVESTHER PLUS</a:t>
            </a:r>
            <a:endParaRPr sz="7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8"/>
          <p:cNvSpPr/>
          <p:nvPr/>
        </p:nvSpPr>
        <p:spPr>
          <a:xfrm>
            <a:off x="523436" y="514350"/>
            <a:ext cx="4061670" cy="4079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33A5D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4" name="Google Shape;604;p68"/>
          <p:cNvSpPr/>
          <p:nvPr/>
        </p:nvSpPr>
        <p:spPr>
          <a:xfrm>
            <a:off x="908465" y="901104"/>
            <a:ext cx="3287266" cy="3302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EB5B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68"/>
          <p:cNvSpPr/>
          <p:nvPr/>
        </p:nvSpPr>
        <p:spPr>
          <a:xfrm>
            <a:off x="1330245" y="1324775"/>
            <a:ext cx="2449645" cy="24606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8DCD4B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68"/>
          <p:cNvSpPr/>
          <p:nvPr/>
        </p:nvSpPr>
        <p:spPr>
          <a:xfrm>
            <a:off x="1724023" y="1720317"/>
            <a:ext cx="1643633" cy="1651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C1B23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68"/>
          <p:cNvSpPr txBox="1"/>
          <p:nvPr/>
        </p:nvSpPr>
        <p:spPr>
          <a:xfrm>
            <a:off x="1842456" y="2190847"/>
            <a:ext cx="14166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b="1" lang="en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CORE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"/>
              <a:buNone/>
            </a:pPr>
            <a:r>
              <a:rPr b="1" lang="en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GENIUS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68"/>
          <p:cNvSpPr txBox="1"/>
          <p:nvPr/>
        </p:nvSpPr>
        <p:spPr>
          <a:xfrm>
            <a:off x="2231397" y="1432119"/>
            <a:ext cx="638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GREAT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68"/>
          <p:cNvSpPr txBox="1"/>
          <p:nvPr/>
        </p:nvSpPr>
        <p:spPr>
          <a:xfrm>
            <a:off x="2265406" y="1015878"/>
            <a:ext cx="570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GOOD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68"/>
          <p:cNvSpPr txBox="1"/>
          <p:nvPr/>
        </p:nvSpPr>
        <p:spPr>
          <a:xfrm>
            <a:off x="2029532" y="616773"/>
            <a:ext cx="1042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ADEQUATE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68"/>
          <p:cNvSpPr txBox="1"/>
          <p:nvPr/>
        </p:nvSpPr>
        <p:spPr>
          <a:xfrm>
            <a:off x="2230206" y="3406268"/>
            <a:ext cx="641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GREAT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68"/>
          <p:cNvSpPr txBox="1"/>
          <p:nvPr/>
        </p:nvSpPr>
        <p:spPr>
          <a:xfrm>
            <a:off x="2265482" y="3842800"/>
            <a:ext cx="573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GOOD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68"/>
          <p:cNvSpPr txBox="1"/>
          <p:nvPr/>
        </p:nvSpPr>
        <p:spPr>
          <a:xfrm>
            <a:off x="2062005" y="4227066"/>
            <a:ext cx="104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ADEQUATE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68"/>
          <p:cNvSpPr txBox="1"/>
          <p:nvPr/>
        </p:nvSpPr>
        <p:spPr>
          <a:xfrm>
            <a:off x="5140324" y="1589153"/>
            <a:ext cx="3489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</a:pPr>
            <a:r>
              <a:rPr b="1" lang="en" sz="5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KNOW </a:t>
            </a:r>
            <a:r>
              <a:rPr b="1" lang="en" sz="5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THYSELF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68"/>
          <p:cNvSpPr/>
          <p:nvPr/>
        </p:nvSpPr>
        <p:spPr>
          <a:xfrm>
            <a:off x="38" y="4901038"/>
            <a:ext cx="9144000" cy="242400"/>
          </a:xfrm>
          <a:prstGeom prst="rect">
            <a:avLst/>
          </a:prstGeom>
          <a:solidFill>
            <a:srgbClr val="EEF0F2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68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Liz Faircloth | Co-Founder, RealEstateInvestHER</a:t>
            </a:r>
            <a:endParaRPr sz="8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617" name="Google Shape;617;p68"/>
          <p:cNvGrpSpPr/>
          <p:nvPr/>
        </p:nvGrpSpPr>
        <p:grpSpPr>
          <a:xfrm>
            <a:off x="0" y="4692163"/>
            <a:ext cx="9145501" cy="208883"/>
            <a:chOff x="0" y="0"/>
            <a:chExt cx="21641033" cy="557022"/>
          </a:xfrm>
        </p:grpSpPr>
        <p:sp>
          <p:nvSpPr>
            <p:cNvPr id="618" name="Google Shape;618;p68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8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8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69"/>
          <p:cNvGrpSpPr/>
          <p:nvPr/>
        </p:nvGrpSpPr>
        <p:grpSpPr>
          <a:xfrm>
            <a:off x="514349" y="1055132"/>
            <a:ext cx="3122926" cy="945313"/>
            <a:chOff x="0" y="-100572"/>
            <a:chExt cx="8327803" cy="2520834"/>
          </a:xfrm>
        </p:grpSpPr>
        <p:sp>
          <p:nvSpPr>
            <p:cNvPr id="626" name="Google Shape;626;p69"/>
            <p:cNvSpPr/>
            <p:nvPr/>
          </p:nvSpPr>
          <p:spPr>
            <a:xfrm>
              <a:off x="0" y="0"/>
              <a:ext cx="1759507" cy="1198701"/>
            </a:xfrm>
            <a:custGeom>
              <a:rect b="b" l="l" r="r" t="t"/>
              <a:pathLst>
                <a:path extrusionOk="0" h="455780" w="669014">
                  <a:moveTo>
                    <a:pt x="0" y="0"/>
                  </a:moveTo>
                  <a:lnTo>
                    <a:pt x="669014" y="0"/>
                  </a:lnTo>
                  <a:lnTo>
                    <a:pt x="669014" y="455780"/>
                  </a:lnTo>
                  <a:lnTo>
                    <a:pt x="0" y="45578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1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7" name="Google Shape;627;p69"/>
            <p:cNvSpPr/>
            <p:nvPr/>
          </p:nvSpPr>
          <p:spPr>
            <a:xfrm>
              <a:off x="0" y="1198193"/>
              <a:ext cx="8327803" cy="1222069"/>
            </a:xfrm>
            <a:custGeom>
              <a:rect b="b" l="l" r="r" t="t"/>
              <a:pathLst>
                <a:path extrusionOk="0" h="464665" w="3166465">
                  <a:moveTo>
                    <a:pt x="0" y="0"/>
                  </a:moveTo>
                  <a:lnTo>
                    <a:pt x="3166465" y="0"/>
                  </a:lnTo>
                  <a:lnTo>
                    <a:pt x="3166465" y="464665"/>
                  </a:lnTo>
                  <a:lnTo>
                    <a:pt x="0" y="464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1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8" name="Google Shape;628;p69"/>
            <p:cNvSpPr txBox="1"/>
            <p:nvPr/>
          </p:nvSpPr>
          <p:spPr>
            <a:xfrm>
              <a:off x="166583" y="57097"/>
              <a:ext cx="1425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Montserrat"/>
                <a:buNone/>
              </a:pPr>
              <a:r>
                <a:rPr b="1" lang="en" sz="27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9"/>
            <p:cNvSpPr txBox="1"/>
            <p:nvPr/>
          </p:nvSpPr>
          <p:spPr>
            <a:xfrm>
              <a:off x="369671" y="1458576"/>
              <a:ext cx="7584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051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Montserrat"/>
                <a:buNone/>
              </a:pPr>
              <a:r>
                <a:rPr b="1" lang="en" sz="1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DISC, Predictive Index, Strengths Finder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69"/>
            <p:cNvSpPr/>
            <p:nvPr/>
          </p:nvSpPr>
          <p:spPr>
            <a:xfrm>
              <a:off x="1758760" y="0"/>
              <a:ext cx="6568296" cy="1198701"/>
            </a:xfrm>
            <a:custGeom>
              <a:rect b="b" l="l" r="r" t="t"/>
              <a:pathLst>
                <a:path extrusionOk="0" h="455780" w="2497451">
                  <a:moveTo>
                    <a:pt x="0" y="0"/>
                  </a:moveTo>
                  <a:lnTo>
                    <a:pt x="2497451" y="0"/>
                  </a:lnTo>
                  <a:lnTo>
                    <a:pt x="2497451" y="455780"/>
                  </a:lnTo>
                  <a:lnTo>
                    <a:pt x="0" y="45578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1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1" name="Google Shape;631;p69"/>
            <p:cNvSpPr txBox="1"/>
            <p:nvPr/>
          </p:nvSpPr>
          <p:spPr>
            <a:xfrm>
              <a:off x="2084752" y="-100572"/>
              <a:ext cx="6239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314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Montserrat"/>
                <a:buNone/>
              </a:pPr>
              <a:r>
                <a:rPr b="1" lang="en" sz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BEHAVIORAL STRENGTHS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69"/>
          <p:cNvGrpSpPr/>
          <p:nvPr/>
        </p:nvGrpSpPr>
        <p:grpSpPr>
          <a:xfrm>
            <a:off x="514350" y="3486150"/>
            <a:ext cx="3122926" cy="925384"/>
            <a:chOff x="0" y="-49703"/>
            <a:chExt cx="8327803" cy="2467690"/>
          </a:xfrm>
        </p:grpSpPr>
        <p:sp>
          <p:nvSpPr>
            <p:cNvPr id="633" name="Google Shape;633;p69"/>
            <p:cNvSpPr/>
            <p:nvPr/>
          </p:nvSpPr>
          <p:spPr>
            <a:xfrm>
              <a:off x="0" y="1198193"/>
              <a:ext cx="8327803" cy="1219794"/>
            </a:xfrm>
            <a:custGeom>
              <a:rect b="b" l="l" r="r" t="t"/>
              <a:pathLst>
                <a:path extrusionOk="0" h="463800" w="3166465">
                  <a:moveTo>
                    <a:pt x="0" y="0"/>
                  </a:moveTo>
                  <a:lnTo>
                    <a:pt x="3166465" y="0"/>
                  </a:lnTo>
                  <a:lnTo>
                    <a:pt x="3166465" y="463800"/>
                  </a:lnTo>
                  <a:lnTo>
                    <a:pt x="0" y="463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1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4" name="Google Shape;634;p69"/>
            <p:cNvSpPr txBox="1"/>
            <p:nvPr/>
          </p:nvSpPr>
          <p:spPr>
            <a:xfrm>
              <a:off x="221699" y="1457476"/>
              <a:ext cx="7881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28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Montserrat"/>
                <a:buNone/>
              </a:pPr>
              <a:r>
                <a:rPr b="1" lang="en" sz="9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VISIONARY VS INTEGRATOR – ROCKET FUEL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9"/>
            <p:cNvSpPr/>
            <p:nvPr/>
          </p:nvSpPr>
          <p:spPr>
            <a:xfrm>
              <a:off x="0" y="0"/>
              <a:ext cx="1759507" cy="1198701"/>
            </a:xfrm>
            <a:custGeom>
              <a:rect b="b" l="l" r="r" t="t"/>
              <a:pathLst>
                <a:path extrusionOk="0" h="455780" w="669014">
                  <a:moveTo>
                    <a:pt x="0" y="0"/>
                  </a:moveTo>
                  <a:lnTo>
                    <a:pt x="669014" y="0"/>
                  </a:lnTo>
                  <a:lnTo>
                    <a:pt x="669014" y="455780"/>
                  </a:lnTo>
                  <a:lnTo>
                    <a:pt x="0" y="45578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1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6" name="Google Shape;636;p69"/>
            <p:cNvSpPr txBox="1"/>
            <p:nvPr/>
          </p:nvSpPr>
          <p:spPr>
            <a:xfrm>
              <a:off x="166583" y="57098"/>
              <a:ext cx="1425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Montserrat"/>
                <a:buNone/>
              </a:pPr>
              <a:r>
                <a:rPr b="1" lang="en" sz="27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9"/>
            <p:cNvSpPr/>
            <p:nvPr/>
          </p:nvSpPr>
          <p:spPr>
            <a:xfrm>
              <a:off x="1758760" y="0"/>
              <a:ext cx="6568296" cy="1198701"/>
            </a:xfrm>
            <a:custGeom>
              <a:rect b="b" l="l" r="r" t="t"/>
              <a:pathLst>
                <a:path extrusionOk="0" h="455780" w="2497451">
                  <a:moveTo>
                    <a:pt x="0" y="0"/>
                  </a:moveTo>
                  <a:lnTo>
                    <a:pt x="2497451" y="0"/>
                  </a:lnTo>
                  <a:lnTo>
                    <a:pt x="2497451" y="455780"/>
                  </a:lnTo>
                  <a:lnTo>
                    <a:pt x="0" y="45578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1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8" name="Google Shape;638;p69"/>
            <p:cNvSpPr txBox="1"/>
            <p:nvPr/>
          </p:nvSpPr>
          <p:spPr>
            <a:xfrm>
              <a:off x="1939156" y="-49703"/>
              <a:ext cx="6125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314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Montserrat"/>
                <a:buNone/>
              </a:pPr>
              <a:r>
                <a:rPr b="1" lang="en" sz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LEADERSHIP STRENGTHS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9" name="Google Shape;639;p69"/>
          <p:cNvSpPr txBox="1"/>
          <p:nvPr/>
        </p:nvSpPr>
        <p:spPr>
          <a:xfrm>
            <a:off x="514349" y="404044"/>
            <a:ext cx="312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3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"/>
              <a:buNone/>
            </a:pPr>
            <a:r>
              <a:rPr b="1" lang="en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STEPS TO TAKE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p69"/>
          <p:cNvPicPr preferRelativeResize="0"/>
          <p:nvPr/>
        </p:nvPicPr>
        <p:blipFill rotWithShape="1">
          <a:blip r:embed="rId3">
            <a:alphaModFix/>
          </a:blip>
          <a:srcRect b="9638" l="0" r="0" t="17892"/>
          <a:stretch/>
        </p:blipFill>
        <p:spPr>
          <a:xfrm>
            <a:off x="3962400" y="2607333"/>
            <a:ext cx="4818565" cy="196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69"/>
          <p:cNvPicPr preferRelativeResize="0"/>
          <p:nvPr/>
        </p:nvPicPr>
        <p:blipFill rotWithShape="1">
          <a:blip r:embed="rId4">
            <a:alphaModFix/>
          </a:blip>
          <a:srcRect b="4834" l="0" r="0" t="20904"/>
          <a:stretch/>
        </p:blipFill>
        <p:spPr>
          <a:xfrm>
            <a:off x="3962400" y="474807"/>
            <a:ext cx="4818563" cy="2013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2" name="Google Shape;642;p69"/>
          <p:cNvGrpSpPr/>
          <p:nvPr/>
        </p:nvGrpSpPr>
        <p:grpSpPr>
          <a:xfrm>
            <a:off x="514349" y="2228850"/>
            <a:ext cx="3122926" cy="952581"/>
            <a:chOff x="-3" y="-90155"/>
            <a:chExt cx="8327803" cy="2540216"/>
          </a:xfrm>
        </p:grpSpPr>
        <p:sp>
          <p:nvSpPr>
            <p:cNvPr id="643" name="Google Shape;643;p69"/>
            <p:cNvSpPr/>
            <p:nvPr/>
          </p:nvSpPr>
          <p:spPr>
            <a:xfrm>
              <a:off x="0" y="0"/>
              <a:ext cx="1759507" cy="1198701"/>
            </a:xfrm>
            <a:custGeom>
              <a:rect b="b" l="l" r="r" t="t"/>
              <a:pathLst>
                <a:path extrusionOk="0" h="455780" w="669014">
                  <a:moveTo>
                    <a:pt x="0" y="0"/>
                  </a:moveTo>
                  <a:lnTo>
                    <a:pt x="669014" y="0"/>
                  </a:lnTo>
                  <a:lnTo>
                    <a:pt x="669014" y="455780"/>
                  </a:lnTo>
                  <a:lnTo>
                    <a:pt x="0" y="45578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1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4" name="Google Shape;644;p69"/>
            <p:cNvSpPr/>
            <p:nvPr/>
          </p:nvSpPr>
          <p:spPr>
            <a:xfrm>
              <a:off x="-3" y="1138544"/>
              <a:ext cx="8327803" cy="1311517"/>
            </a:xfrm>
            <a:custGeom>
              <a:rect b="b" l="l" r="r" t="t"/>
              <a:pathLst>
                <a:path extrusionOk="0" h="464665" w="3166465">
                  <a:moveTo>
                    <a:pt x="0" y="0"/>
                  </a:moveTo>
                  <a:lnTo>
                    <a:pt x="3166465" y="0"/>
                  </a:lnTo>
                  <a:lnTo>
                    <a:pt x="3166465" y="464665"/>
                  </a:lnTo>
                  <a:lnTo>
                    <a:pt x="0" y="464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1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5" name="Google Shape;645;p69"/>
            <p:cNvSpPr txBox="1"/>
            <p:nvPr/>
          </p:nvSpPr>
          <p:spPr>
            <a:xfrm>
              <a:off x="166583" y="57097"/>
              <a:ext cx="14256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Montserrat"/>
                <a:buNone/>
              </a:pPr>
              <a:r>
                <a:rPr b="1" lang="en" sz="27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69"/>
            <p:cNvSpPr txBox="1"/>
            <p:nvPr/>
          </p:nvSpPr>
          <p:spPr>
            <a:xfrm>
              <a:off x="369670" y="1458576"/>
              <a:ext cx="75849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00"/>
                <a:buFont typeface="Montserrat"/>
                <a:buNone/>
              </a:pPr>
              <a:r>
                <a:rPr b="1" lang="en" sz="7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YOUR INSTINCTS / HOW YOU EXECUTE  - KOLBE INDEX 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69"/>
            <p:cNvSpPr/>
            <p:nvPr/>
          </p:nvSpPr>
          <p:spPr>
            <a:xfrm>
              <a:off x="1758760" y="0"/>
              <a:ext cx="6568296" cy="1198701"/>
            </a:xfrm>
            <a:custGeom>
              <a:rect b="b" l="l" r="r" t="t"/>
              <a:pathLst>
                <a:path extrusionOk="0" h="455780" w="2497451">
                  <a:moveTo>
                    <a:pt x="0" y="0"/>
                  </a:moveTo>
                  <a:lnTo>
                    <a:pt x="2497451" y="0"/>
                  </a:lnTo>
                  <a:lnTo>
                    <a:pt x="2497451" y="455780"/>
                  </a:lnTo>
                  <a:lnTo>
                    <a:pt x="0" y="45578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b="1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8" name="Google Shape;648;p69"/>
            <p:cNvSpPr txBox="1"/>
            <p:nvPr/>
          </p:nvSpPr>
          <p:spPr>
            <a:xfrm>
              <a:off x="2084753" y="-90155"/>
              <a:ext cx="6239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314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Montserrat"/>
                <a:buNone/>
              </a:pPr>
              <a:r>
                <a:rPr b="1" lang="en" sz="12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CONATIVE STRENGTHS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69"/>
          <p:cNvSpPr/>
          <p:nvPr/>
        </p:nvSpPr>
        <p:spPr>
          <a:xfrm>
            <a:off x="38" y="4901038"/>
            <a:ext cx="9144000" cy="242400"/>
          </a:xfrm>
          <a:prstGeom prst="rect">
            <a:avLst/>
          </a:prstGeom>
          <a:solidFill>
            <a:srgbClr val="EEF0F2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69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Liz Faircloth | Co-Founder, RealEstateInvestHER</a:t>
            </a:r>
            <a:endParaRPr sz="8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651" name="Google Shape;651;p69"/>
          <p:cNvGrpSpPr/>
          <p:nvPr/>
        </p:nvGrpSpPr>
        <p:grpSpPr>
          <a:xfrm>
            <a:off x="0" y="4692163"/>
            <a:ext cx="9145501" cy="208883"/>
            <a:chOff x="0" y="0"/>
            <a:chExt cx="21641033" cy="557022"/>
          </a:xfrm>
        </p:grpSpPr>
        <p:sp>
          <p:nvSpPr>
            <p:cNvPr id="652" name="Google Shape;652;p69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69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69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0"/>
          <p:cNvSpPr txBox="1"/>
          <p:nvPr>
            <p:ph type="title"/>
          </p:nvPr>
        </p:nvSpPr>
        <p:spPr>
          <a:xfrm>
            <a:off x="692075" y="496325"/>
            <a:ext cx="56937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3820">
                <a:solidFill>
                  <a:srgbClr val="131B4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Partnership</a:t>
            </a:r>
            <a:endParaRPr b="0" sz="3820">
              <a:solidFill>
                <a:srgbClr val="131B4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661" name="Google Shape;661;p70"/>
          <p:cNvSpPr/>
          <p:nvPr/>
        </p:nvSpPr>
        <p:spPr>
          <a:xfrm>
            <a:off x="0" y="4918375"/>
            <a:ext cx="9144000" cy="215400"/>
          </a:xfrm>
          <a:prstGeom prst="rect">
            <a:avLst/>
          </a:prstGeom>
          <a:solidFill>
            <a:srgbClr val="141B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p70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Jonathan Feniak | Lead Attorney, LLCAttorney.com</a:t>
            </a:r>
            <a:endParaRPr sz="800">
              <a:solidFill>
                <a:schemeClr val="l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663" name="Google Shape;663;p70"/>
          <p:cNvSpPr txBox="1"/>
          <p:nvPr/>
        </p:nvSpPr>
        <p:spPr>
          <a:xfrm>
            <a:off x="692075" y="1951300"/>
            <a:ext cx="3303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Operating agreement essentials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4" name="Google Shape;664;p70"/>
          <p:cNvSpPr txBox="1"/>
          <p:nvPr/>
        </p:nvSpPr>
        <p:spPr>
          <a:xfrm>
            <a:off x="692075" y="2451288"/>
            <a:ext cx="3303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Capital contribution structures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5" name="Google Shape;665;p70"/>
          <p:cNvSpPr txBox="1"/>
          <p:nvPr/>
        </p:nvSpPr>
        <p:spPr>
          <a:xfrm>
            <a:off x="692075" y="2951300"/>
            <a:ext cx="33033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Decision-making authority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6" name="Google Shape;666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375" y="227325"/>
            <a:ext cx="3451550" cy="39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70"/>
          <p:cNvSpPr txBox="1"/>
          <p:nvPr>
            <p:ph type="title"/>
          </p:nvPr>
        </p:nvSpPr>
        <p:spPr>
          <a:xfrm>
            <a:off x="692075" y="938950"/>
            <a:ext cx="56937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3820">
                <a:solidFill>
                  <a:srgbClr val="131B4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Structures</a:t>
            </a:r>
            <a:endParaRPr b="0" sz="3820">
              <a:solidFill>
                <a:srgbClr val="131B4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pic>
        <p:nvPicPr>
          <p:cNvPr id="668" name="Google Shape;668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3619" y="4500475"/>
            <a:ext cx="1774218" cy="2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71"/>
          <p:cNvPicPr preferRelativeResize="0"/>
          <p:nvPr/>
        </p:nvPicPr>
        <p:blipFill rotWithShape="1">
          <a:blip r:embed="rId4">
            <a:alphaModFix/>
          </a:blip>
          <a:srcRect b="0" l="36338" r="0" t="0"/>
          <a:stretch/>
        </p:blipFill>
        <p:spPr>
          <a:xfrm>
            <a:off x="0" y="0"/>
            <a:ext cx="5691024" cy="5028376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71"/>
          <p:cNvSpPr txBox="1"/>
          <p:nvPr>
            <p:ph type="title"/>
          </p:nvPr>
        </p:nvSpPr>
        <p:spPr>
          <a:xfrm>
            <a:off x="3716600" y="539175"/>
            <a:ext cx="5085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3520">
                <a:solidFill>
                  <a:srgbClr val="131B4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Employee/Contractor</a:t>
            </a:r>
            <a:endParaRPr b="0" sz="3520">
              <a:solidFill>
                <a:srgbClr val="131B4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676" name="Google Shape;676;p71"/>
          <p:cNvSpPr/>
          <p:nvPr/>
        </p:nvSpPr>
        <p:spPr>
          <a:xfrm>
            <a:off x="0" y="4918375"/>
            <a:ext cx="9144000" cy="215400"/>
          </a:xfrm>
          <a:prstGeom prst="rect">
            <a:avLst/>
          </a:prstGeom>
          <a:solidFill>
            <a:srgbClr val="141B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7" name="Google Shape;677;p71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Jonathan Feniak | Lead Attorney, LLCAttorney.com</a:t>
            </a:r>
            <a:endParaRPr sz="800">
              <a:solidFill>
                <a:schemeClr val="l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678" name="Google Shape;678;p71"/>
          <p:cNvSpPr txBox="1"/>
          <p:nvPr/>
        </p:nvSpPr>
        <p:spPr>
          <a:xfrm>
            <a:off x="5823578" y="2128075"/>
            <a:ext cx="2950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Compliance requirements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71"/>
          <p:cNvSpPr txBox="1"/>
          <p:nvPr/>
        </p:nvSpPr>
        <p:spPr>
          <a:xfrm>
            <a:off x="5823578" y="2628063"/>
            <a:ext cx="2950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Training documentation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0" name="Google Shape;680;p71"/>
          <p:cNvSpPr txBox="1"/>
          <p:nvPr/>
        </p:nvSpPr>
        <p:spPr>
          <a:xfrm>
            <a:off x="5823578" y="3128075"/>
            <a:ext cx="2950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Risk mitigation strategies</a:t>
            </a:r>
            <a:endParaRPr b="1" sz="1600">
              <a:solidFill>
                <a:srgbClr val="231F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1" name="Google Shape;681;p71"/>
          <p:cNvSpPr txBox="1"/>
          <p:nvPr>
            <p:ph type="title"/>
          </p:nvPr>
        </p:nvSpPr>
        <p:spPr>
          <a:xfrm>
            <a:off x="3716600" y="896075"/>
            <a:ext cx="50856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3820">
                <a:solidFill>
                  <a:srgbClr val="131B4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Management</a:t>
            </a:r>
            <a:endParaRPr b="0" sz="3820">
              <a:solidFill>
                <a:srgbClr val="131B4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pic>
        <p:nvPicPr>
          <p:cNvPr id="682" name="Google Shape;682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3619" y="4500475"/>
            <a:ext cx="1774218" cy="2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4"/>
          <p:cNvSpPr txBox="1"/>
          <p:nvPr>
            <p:ph type="ctrTitle"/>
          </p:nvPr>
        </p:nvSpPr>
        <p:spPr>
          <a:xfrm>
            <a:off x="-191200" y="981600"/>
            <a:ext cx="5082900" cy="254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 to Access the Market Analysis Tool</a:t>
            </a:r>
            <a:endParaRPr/>
          </a:p>
        </p:txBody>
      </p:sp>
      <p:pic>
        <p:nvPicPr>
          <p:cNvPr id="698" name="Google Shape;69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800" y="1018925"/>
            <a:ext cx="2469049" cy="24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5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999" l="0" r="-109" t="-114588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75"/>
          <p:cNvSpPr/>
          <p:nvPr/>
        </p:nvSpPr>
        <p:spPr>
          <a:xfrm>
            <a:off x="369570" y="514350"/>
            <a:ext cx="1394460" cy="1249680"/>
          </a:xfrm>
          <a:custGeom>
            <a:rect b="b" l="l" r="r" t="t"/>
            <a:pathLst>
              <a:path extrusionOk="0" h="2499360" w="2788920">
                <a:moveTo>
                  <a:pt x="0" y="0"/>
                </a:moveTo>
                <a:lnTo>
                  <a:pt x="2788920" y="0"/>
                </a:lnTo>
                <a:lnTo>
                  <a:pt x="2788920" y="2499360"/>
                </a:lnTo>
                <a:lnTo>
                  <a:pt x="0" y="2499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75"/>
          <p:cNvSpPr/>
          <p:nvPr/>
        </p:nvSpPr>
        <p:spPr>
          <a:xfrm>
            <a:off x="7650480" y="312420"/>
            <a:ext cx="1181100" cy="1539240"/>
          </a:xfrm>
          <a:custGeom>
            <a:rect b="b" l="l" r="r" t="t"/>
            <a:pathLst>
              <a:path extrusionOk="0" h="3078480" w="2362200">
                <a:moveTo>
                  <a:pt x="0" y="0"/>
                </a:moveTo>
                <a:lnTo>
                  <a:pt x="2362200" y="0"/>
                </a:lnTo>
                <a:lnTo>
                  <a:pt x="2362200" y="3078480"/>
                </a:lnTo>
                <a:lnTo>
                  <a:pt x="0" y="3078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75"/>
          <p:cNvSpPr/>
          <p:nvPr/>
        </p:nvSpPr>
        <p:spPr>
          <a:xfrm>
            <a:off x="608195" y="735330"/>
            <a:ext cx="838200" cy="807720"/>
          </a:xfrm>
          <a:custGeom>
            <a:rect b="b" l="l" r="r" t="t"/>
            <a:pathLst>
              <a:path extrusionOk="0" h="1615440" w="1676400">
                <a:moveTo>
                  <a:pt x="0" y="0"/>
                </a:moveTo>
                <a:lnTo>
                  <a:pt x="1676400" y="0"/>
                </a:lnTo>
                <a:lnTo>
                  <a:pt x="1676400" y="1615440"/>
                </a:lnTo>
                <a:lnTo>
                  <a:pt x="0" y="1615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75"/>
          <p:cNvSpPr/>
          <p:nvPr/>
        </p:nvSpPr>
        <p:spPr>
          <a:xfrm>
            <a:off x="7890510" y="758190"/>
            <a:ext cx="739140" cy="723900"/>
          </a:xfrm>
          <a:custGeom>
            <a:rect b="b" l="l" r="r" t="t"/>
            <a:pathLst>
              <a:path extrusionOk="0" h="1447800" w="1478280">
                <a:moveTo>
                  <a:pt x="0" y="0"/>
                </a:moveTo>
                <a:lnTo>
                  <a:pt x="1478280" y="0"/>
                </a:lnTo>
                <a:lnTo>
                  <a:pt x="147828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75"/>
          <p:cNvSpPr/>
          <p:nvPr/>
        </p:nvSpPr>
        <p:spPr>
          <a:xfrm>
            <a:off x="6603782" y="0"/>
            <a:ext cx="533400" cy="1432560"/>
          </a:xfrm>
          <a:custGeom>
            <a:rect b="b" l="l" r="r" t="t"/>
            <a:pathLst>
              <a:path extrusionOk="0" h="2865120" w="1066800">
                <a:moveTo>
                  <a:pt x="0" y="0"/>
                </a:moveTo>
                <a:lnTo>
                  <a:pt x="1066800" y="0"/>
                </a:lnTo>
                <a:lnTo>
                  <a:pt x="1066800" y="2865120"/>
                </a:lnTo>
                <a:lnTo>
                  <a:pt x="0" y="2865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75"/>
          <p:cNvSpPr/>
          <p:nvPr/>
        </p:nvSpPr>
        <p:spPr>
          <a:xfrm>
            <a:off x="2198870" y="0"/>
            <a:ext cx="342900" cy="1318260"/>
          </a:xfrm>
          <a:custGeom>
            <a:rect b="b" l="l" r="r" t="t"/>
            <a:pathLst>
              <a:path extrusionOk="0" h="2636520" w="685800">
                <a:moveTo>
                  <a:pt x="0" y="0"/>
                </a:moveTo>
                <a:lnTo>
                  <a:pt x="685800" y="0"/>
                </a:lnTo>
                <a:lnTo>
                  <a:pt x="685800" y="2636520"/>
                </a:lnTo>
                <a:lnTo>
                  <a:pt x="0" y="2636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75"/>
          <p:cNvSpPr/>
          <p:nvPr/>
        </p:nvSpPr>
        <p:spPr>
          <a:xfrm>
            <a:off x="0" y="4629150"/>
            <a:ext cx="9144000" cy="76200"/>
          </a:xfrm>
          <a:custGeom>
            <a:rect b="b" l="l" r="r" t="t"/>
            <a:pathLst>
              <a:path extrusionOk="0" h="152400" w="18288000">
                <a:moveTo>
                  <a:pt x="0" y="0"/>
                </a:moveTo>
                <a:lnTo>
                  <a:pt x="18288000" y="0"/>
                </a:lnTo>
                <a:lnTo>
                  <a:pt x="182880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75"/>
          <p:cNvSpPr/>
          <p:nvPr/>
        </p:nvSpPr>
        <p:spPr>
          <a:xfrm>
            <a:off x="6103620" y="2659380"/>
            <a:ext cx="2964180" cy="2316480"/>
          </a:xfrm>
          <a:custGeom>
            <a:rect b="b" l="l" r="r" t="t"/>
            <a:pathLst>
              <a:path extrusionOk="0" h="4632960" w="5928360">
                <a:moveTo>
                  <a:pt x="0" y="0"/>
                </a:moveTo>
                <a:lnTo>
                  <a:pt x="5928360" y="0"/>
                </a:lnTo>
                <a:lnTo>
                  <a:pt x="5928360" y="4632960"/>
                </a:lnTo>
                <a:lnTo>
                  <a:pt x="0" y="4632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75"/>
          <p:cNvSpPr/>
          <p:nvPr/>
        </p:nvSpPr>
        <p:spPr>
          <a:xfrm>
            <a:off x="137160" y="2510361"/>
            <a:ext cx="2788920" cy="2385060"/>
          </a:xfrm>
          <a:custGeom>
            <a:rect b="b" l="l" r="r" t="t"/>
            <a:pathLst>
              <a:path extrusionOk="0" h="4770120" w="5577840">
                <a:moveTo>
                  <a:pt x="0" y="0"/>
                </a:moveTo>
                <a:lnTo>
                  <a:pt x="5577840" y="0"/>
                </a:lnTo>
                <a:lnTo>
                  <a:pt x="5577840" y="4770120"/>
                </a:lnTo>
                <a:lnTo>
                  <a:pt x="0" y="4770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75"/>
          <p:cNvSpPr/>
          <p:nvPr/>
        </p:nvSpPr>
        <p:spPr>
          <a:xfrm>
            <a:off x="8686800" y="2659380"/>
            <a:ext cx="289560" cy="266700"/>
          </a:xfrm>
          <a:custGeom>
            <a:rect b="b" l="l" r="r" t="t"/>
            <a:pathLst>
              <a:path extrusionOk="0" h="533400" w="579120">
                <a:moveTo>
                  <a:pt x="0" y="0"/>
                </a:moveTo>
                <a:lnTo>
                  <a:pt x="579120" y="0"/>
                </a:lnTo>
                <a:lnTo>
                  <a:pt x="57912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75"/>
          <p:cNvSpPr/>
          <p:nvPr/>
        </p:nvSpPr>
        <p:spPr>
          <a:xfrm>
            <a:off x="224790" y="3028950"/>
            <a:ext cx="289560" cy="266700"/>
          </a:xfrm>
          <a:custGeom>
            <a:rect b="b" l="l" r="r" t="t"/>
            <a:pathLst>
              <a:path extrusionOk="0" h="533400" w="579120">
                <a:moveTo>
                  <a:pt x="0" y="0"/>
                </a:moveTo>
                <a:lnTo>
                  <a:pt x="579120" y="0"/>
                </a:lnTo>
                <a:lnTo>
                  <a:pt x="57912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75"/>
          <p:cNvSpPr/>
          <p:nvPr/>
        </p:nvSpPr>
        <p:spPr>
          <a:xfrm>
            <a:off x="3660957" y="205740"/>
            <a:ext cx="1822085" cy="1337310"/>
          </a:xfrm>
          <a:custGeom>
            <a:rect b="b" l="l" r="r" t="t"/>
            <a:pathLst>
              <a:path extrusionOk="0" h="2674620" w="3644170">
                <a:moveTo>
                  <a:pt x="0" y="0"/>
                </a:moveTo>
                <a:lnTo>
                  <a:pt x="3644170" y="0"/>
                </a:lnTo>
                <a:lnTo>
                  <a:pt x="3644170" y="2674620"/>
                </a:lnTo>
                <a:lnTo>
                  <a:pt x="0" y="2674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75"/>
          <p:cNvSpPr/>
          <p:nvPr/>
        </p:nvSpPr>
        <p:spPr>
          <a:xfrm>
            <a:off x="2617276" y="2346105"/>
            <a:ext cx="4119933" cy="399142"/>
          </a:xfrm>
          <a:custGeom>
            <a:rect b="b" l="l" r="r" t="t"/>
            <a:pathLst>
              <a:path extrusionOk="0" h="798284" w="8239865">
                <a:moveTo>
                  <a:pt x="0" y="0"/>
                </a:moveTo>
                <a:lnTo>
                  <a:pt x="8239864" y="0"/>
                </a:lnTo>
                <a:lnTo>
                  <a:pt x="8239864" y="798284"/>
                </a:lnTo>
                <a:lnTo>
                  <a:pt x="0" y="798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-2989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75"/>
          <p:cNvSpPr/>
          <p:nvPr/>
        </p:nvSpPr>
        <p:spPr>
          <a:xfrm>
            <a:off x="2626310" y="1846270"/>
            <a:ext cx="2796314" cy="352363"/>
          </a:xfrm>
          <a:custGeom>
            <a:rect b="b" l="l" r="r" t="t"/>
            <a:pathLst>
              <a:path extrusionOk="0" h="704725" w="5592627">
                <a:moveTo>
                  <a:pt x="0" y="0"/>
                </a:moveTo>
                <a:lnTo>
                  <a:pt x="5592627" y="0"/>
                </a:lnTo>
                <a:lnTo>
                  <a:pt x="5592627" y="704725"/>
                </a:lnTo>
                <a:lnTo>
                  <a:pt x="0" y="704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75"/>
          <p:cNvSpPr txBox="1"/>
          <p:nvPr/>
        </p:nvSpPr>
        <p:spPr>
          <a:xfrm>
            <a:off x="2477357" y="2100113"/>
            <a:ext cx="4431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2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0000"/>
                </a:solidFill>
                <a:latin typeface="Sen"/>
                <a:ea typeface="Sen"/>
                <a:cs typeface="Sen"/>
                <a:sym typeface="Sen"/>
              </a:rPr>
              <a:t>CONNECTIONS</a:t>
            </a:r>
            <a:endParaRPr sz="700"/>
          </a:p>
        </p:txBody>
      </p:sp>
      <p:sp>
        <p:nvSpPr>
          <p:cNvPr id="719" name="Google Shape;719;p75"/>
          <p:cNvSpPr txBox="1"/>
          <p:nvPr/>
        </p:nvSpPr>
        <p:spPr>
          <a:xfrm>
            <a:off x="2617276" y="2750952"/>
            <a:ext cx="411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114B64"/>
                </a:solidFill>
                <a:latin typeface="Sen"/>
                <a:ea typeface="Sen"/>
                <a:cs typeface="Sen"/>
                <a:sym typeface="Sen"/>
              </a:rPr>
              <a:t>AND WEALTH BUILDING</a:t>
            </a:r>
            <a:endParaRPr sz="700"/>
          </a:p>
        </p:txBody>
      </p:sp>
      <p:sp>
        <p:nvSpPr>
          <p:cNvPr id="720" name="Google Shape;720;p75"/>
          <p:cNvSpPr/>
          <p:nvPr/>
        </p:nvSpPr>
        <p:spPr>
          <a:xfrm>
            <a:off x="2926080" y="2198632"/>
            <a:ext cx="555649" cy="533062"/>
          </a:xfrm>
          <a:custGeom>
            <a:rect b="b" l="l" r="r" t="t"/>
            <a:pathLst>
              <a:path extrusionOk="0" h="1066123" w="1111298">
                <a:moveTo>
                  <a:pt x="0" y="0"/>
                </a:moveTo>
                <a:lnTo>
                  <a:pt x="1111298" y="0"/>
                </a:lnTo>
                <a:lnTo>
                  <a:pt x="1111298" y="1066123"/>
                </a:lnTo>
                <a:lnTo>
                  <a:pt x="0" y="1066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75"/>
          <p:cNvSpPr txBox="1"/>
          <p:nvPr/>
        </p:nvSpPr>
        <p:spPr>
          <a:xfrm>
            <a:off x="2485009" y="1882399"/>
            <a:ext cx="438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3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114B64"/>
                </a:solidFill>
                <a:latin typeface="Anonymous Pro"/>
                <a:ea typeface="Anonymous Pro"/>
                <a:cs typeface="Anonymous Pro"/>
                <a:sym typeface="Anonymous Pro"/>
              </a:rPr>
              <a:t>A one-stop platform for Deeper</a:t>
            </a:r>
            <a:endParaRPr sz="7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76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6" l="0" r="-109" t="-114705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7" name="Google Shape;727;p76"/>
          <p:cNvGrpSpPr/>
          <p:nvPr/>
        </p:nvGrpSpPr>
        <p:grpSpPr>
          <a:xfrm>
            <a:off x="2013407" y="125570"/>
            <a:ext cx="5117175" cy="1167056"/>
            <a:chOff x="0" y="0"/>
            <a:chExt cx="13645800" cy="3112149"/>
          </a:xfrm>
        </p:grpSpPr>
        <p:sp>
          <p:nvSpPr>
            <p:cNvPr id="728" name="Google Shape;728;p76"/>
            <p:cNvSpPr/>
            <p:nvPr/>
          </p:nvSpPr>
          <p:spPr>
            <a:xfrm>
              <a:off x="383599" y="355531"/>
              <a:ext cx="12930090" cy="1094660"/>
            </a:xfrm>
            <a:custGeom>
              <a:rect b="b" l="l" r="r" t="t"/>
              <a:pathLst>
                <a:path extrusionOk="0" h="1094660" w="12930090">
                  <a:moveTo>
                    <a:pt x="0" y="0"/>
                  </a:moveTo>
                  <a:lnTo>
                    <a:pt x="12930090" y="0"/>
                  </a:lnTo>
                  <a:lnTo>
                    <a:pt x="12930090" y="1094660"/>
                  </a:lnTo>
                  <a:lnTo>
                    <a:pt x="0" y="10946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76"/>
            <p:cNvSpPr txBox="1"/>
            <p:nvPr/>
          </p:nvSpPr>
          <p:spPr>
            <a:xfrm>
              <a:off x="2806821" y="1429149"/>
              <a:ext cx="8139900" cy="16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100">
                  <a:solidFill>
                    <a:srgbClr val="0B4B61"/>
                  </a:solidFill>
                  <a:latin typeface="Sen"/>
                  <a:ea typeface="Sen"/>
                  <a:cs typeface="Sen"/>
                  <a:sym typeface="Sen"/>
                </a:rPr>
                <a:t>PLATFORM</a:t>
              </a:r>
              <a:endParaRPr sz="700"/>
            </a:p>
          </p:txBody>
        </p:sp>
        <p:sp>
          <p:nvSpPr>
            <p:cNvPr id="730" name="Google Shape;730;p76"/>
            <p:cNvSpPr txBox="1"/>
            <p:nvPr/>
          </p:nvSpPr>
          <p:spPr>
            <a:xfrm>
              <a:off x="0" y="0"/>
              <a:ext cx="136458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rgbClr val="F01C28"/>
                  </a:solidFill>
                  <a:latin typeface="Sen"/>
                  <a:ea typeface="Sen"/>
                  <a:cs typeface="Sen"/>
                  <a:sym typeface="Sen"/>
                </a:rPr>
                <a:t>ALL IN ONE-STOP</a:t>
              </a:r>
              <a:endParaRPr sz="700"/>
            </a:p>
          </p:txBody>
        </p:sp>
      </p:grpSp>
      <p:grpSp>
        <p:nvGrpSpPr>
          <p:cNvPr id="731" name="Google Shape;731;p76"/>
          <p:cNvGrpSpPr/>
          <p:nvPr/>
        </p:nvGrpSpPr>
        <p:grpSpPr>
          <a:xfrm>
            <a:off x="514350" y="1390820"/>
            <a:ext cx="4754279" cy="3692569"/>
            <a:chOff x="0" y="0"/>
            <a:chExt cx="12678076" cy="9846851"/>
          </a:xfrm>
        </p:grpSpPr>
        <p:sp>
          <p:nvSpPr>
            <p:cNvPr id="732" name="Google Shape;732;p76"/>
            <p:cNvSpPr/>
            <p:nvPr/>
          </p:nvSpPr>
          <p:spPr>
            <a:xfrm>
              <a:off x="9936596" y="4603187"/>
              <a:ext cx="2441935" cy="2441935"/>
            </a:xfrm>
            <a:custGeom>
              <a:rect b="b" l="l" r="r" t="t"/>
              <a:pathLst>
                <a:path extrusionOk="0" h="2441935" w="2441935">
                  <a:moveTo>
                    <a:pt x="0" y="0"/>
                  </a:moveTo>
                  <a:lnTo>
                    <a:pt x="2441935" y="0"/>
                  </a:lnTo>
                  <a:lnTo>
                    <a:pt x="2441935" y="2441934"/>
                  </a:lnTo>
                  <a:lnTo>
                    <a:pt x="0" y="24419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76"/>
            <p:cNvSpPr/>
            <p:nvPr/>
          </p:nvSpPr>
          <p:spPr>
            <a:xfrm>
              <a:off x="10310839" y="4930649"/>
              <a:ext cx="1702805" cy="1787010"/>
            </a:xfrm>
            <a:custGeom>
              <a:rect b="b" l="l" r="r" t="t"/>
              <a:pathLst>
                <a:path extrusionOk="0" h="1787010" w="1702805">
                  <a:moveTo>
                    <a:pt x="0" y="0"/>
                  </a:moveTo>
                  <a:lnTo>
                    <a:pt x="1702805" y="0"/>
                  </a:lnTo>
                  <a:lnTo>
                    <a:pt x="1702805" y="1787010"/>
                  </a:lnTo>
                  <a:lnTo>
                    <a:pt x="0" y="17870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76"/>
            <p:cNvSpPr/>
            <p:nvPr/>
          </p:nvSpPr>
          <p:spPr>
            <a:xfrm>
              <a:off x="6652616" y="4603187"/>
              <a:ext cx="2441935" cy="2441935"/>
            </a:xfrm>
            <a:custGeom>
              <a:rect b="b" l="l" r="r" t="t"/>
              <a:pathLst>
                <a:path extrusionOk="0" h="2441935" w="2441935">
                  <a:moveTo>
                    <a:pt x="0" y="0"/>
                  </a:moveTo>
                  <a:lnTo>
                    <a:pt x="2441934" y="0"/>
                  </a:lnTo>
                  <a:lnTo>
                    <a:pt x="2441934" y="2441934"/>
                  </a:lnTo>
                  <a:lnTo>
                    <a:pt x="0" y="24419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76"/>
            <p:cNvSpPr/>
            <p:nvPr/>
          </p:nvSpPr>
          <p:spPr>
            <a:xfrm>
              <a:off x="6933298" y="4986786"/>
              <a:ext cx="1889926" cy="1758941"/>
            </a:xfrm>
            <a:custGeom>
              <a:rect b="b" l="l" r="r" t="t"/>
              <a:pathLst>
                <a:path extrusionOk="0" h="1758941" w="1889926">
                  <a:moveTo>
                    <a:pt x="0" y="0"/>
                  </a:moveTo>
                  <a:lnTo>
                    <a:pt x="1889926" y="0"/>
                  </a:lnTo>
                  <a:lnTo>
                    <a:pt x="1889926" y="1758941"/>
                  </a:lnTo>
                  <a:lnTo>
                    <a:pt x="0" y="17589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76"/>
            <p:cNvSpPr/>
            <p:nvPr/>
          </p:nvSpPr>
          <p:spPr>
            <a:xfrm>
              <a:off x="3368635" y="4603187"/>
              <a:ext cx="2441935" cy="2441935"/>
            </a:xfrm>
            <a:custGeom>
              <a:rect b="b" l="l" r="r" t="t"/>
              <a:pathLst>
                <a:path extrusionOk="0" h="2441935" w="2441935">
                  <a:moveTo>
                    <a:pt x="0" y="0"/>
                  </a:moveTo>
                  <a:lnTo>
                    <a:pt x="2441934" y="0"/>
                  </a:lnTo>
                  <a:lnTo>
                    <a:pt x="2441934" y="2441934"/>
                  </a:lnTo>
                  <a:lnTo>
                    <a:pt x="0" y="24419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76"/>
            <p:cNvSpPr/>
            <p:nvPr/>
          </p:nvSpPr>
          <p:spPr>
            <a:xfrm>
              <a:off x="3733521" y="5033566"/>
              <a:ext cx="1665381" cy="1646668"/>
            </a:xfrm>
            <a:custGeom>
              <a:rect b="b" l="l" r="r" t="t"/>
              <a:pathLst>
                <a:path extrusionOk="0" h="1646668" w="1665381">
                  <a:moveTo>
                    <a:pt x="0" y="0"/>
                  </a:moveTo>
                  <a:lnTo>
                    <a:pt x="1665381" y="0"/>
                  </a:lnTo>
                  <a:lnTo>
                    <a:pt x="1665381" y="1646669"/>
                  </a:lnTo>
                  <a:lnTo>
                    <a:pt x="0" y="16466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76"/>
            <p:cNvSpPr/>
            <p:nvPr/>
          </p:nvSpPr>
          <p:spPr>
            <a:xfrm>
              <a:off x="103366" y="4603187"/>
              <a:ext cx="2441935" cy="2441935"/>
            </a:xfrm>
            <a:custGeom>
              <a:rect b="b" l="l" r="r" t="t"/>
              <a:pathLst>
                <a:path extrusionOk="0" h="2441935" w="2441935">
                  <a:moveTo>
                    <a:pt x="0" y="0"/>
                  </a:moveTo>
                  <a:lnTo>
                    <a:pt x="2441934" y="0"/>
                  </a:lnTo>
                  <a:lnTo>
                    <a:pt x="2441934" y="2441934"/>
                  </a:lnTo>
                  <a:lnTo>
                    <a:pt x="0" y="24419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76"/>
            <p:cNvSpPr/>
            <p:nvPr/>
          </p:nvSpPr>
          <p:spPr>
            <a:xfrm>
              <a:off x="468253" y="4968074"/>
              <a:ext cx="1702805" cy="1712161"/>
            </a:xfrm>
            <a:custGeom>
              <a:rect b="b" l="l" r="r" t="t"/>
              <a:pathLst>
                <a:path extrusionOk="0" h="1712161" w="1702805">
                  <a:moveTo>
                    <a:pt x="0" y="0"/>
                  </a:moveTo>
                  <a:lnTo>
                    <a:pt x="1702805" y="0"/>
                  </a:lnTo>
                  <a:lnTo>
                    <a:pt x="1702805" y="1712161"/>
                  </a:lnTo>
                  <a:lnTo>
                    <a:pt x="0" y="17121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76"/>
            <p:cNvSpPr/>
            <p:nvPr/>
          </p:nvSpPr>
          <p:spPr>
            <a:xfrm>
              <a:off x="9936596" y="0"/>
              <a:ext cx="2441935" cy="2441935"/>
            </a:xfrm>
            <a:custGeom>
              <a:rect b="b" l="l" r="r" t="t"/>
              <a:pathLst>
                <a:path extrusionOk="0" h="2441935" w="2441935">
                  <a:moveTo>
                    <a:pt x="0" y="0"/>
                  </a:moveTo>
                  <a:lnTo>
                    <a:pt x="2441935" y="0"/>
                  </a:lnTo>
                  <a:lnTo>
                    <a:pt x="2441935" y="2441935"/>
                  </a:lnTo>
                  <a:lnTo>
                    <a:pt x="0" y="2441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76"/>
            <p:cNvSpPr/>
            <p:nvPr/>
          </p:nvSpPr>
          <p:spPr>
            <a:xfrm>
              <a:off x="10273415" y="374243"/>
              <a:ext cx="1749585" cy="1721517"/>
            </a:xfrm>
            <a:custGeom>
              <a:rect b="b" l="l" r="r" t="t"/>
              <a:pathLst>
                <a:path extrusionOk="0" h="1721517" w="1749585">
                  <a:moveTo>
                    <a:pt x="0" y="0"/>
                  </a:moveTo>
                  <a:lnTo>
                    <a:pt x="1749585" y="0"/>
                  </a:lnTo>
                  <a:lnTo>
                    <a:pt x="1749585" y="1721517"/>
                  </a:lnTo>
                  <a:lnTo>
                    <a:pt x="0" y="1721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76"/>
            <p:cNvSpPr/>
            <p:nvPr/>
          </p:nvSpPr>
          <p:spPr>
            <a:xfrm>
              <a:off x="6652616" y="0"/>
              <a:ext cx="2441935" cy="2441935"/>
            </a:xfrm>
            <a:custGeom>
              <a:rect b="b" l="l" r="r" t="t"/>
              <a:pathLst>
                <a:path extrusionOk="0" h="2441935" w="2441935">
                  <a:moveTo>
                    <a:pt x="0" y="0"/>
                  </a:moveTo>
                  <a:lnTo>
                    <a:pt x="2441934" y="0"/>
                  </a:lnTo>
                  <a:lnTo>
                    <a:pt x="2441934" y="2441935"/>
                  </a:lnTo>
                  <a:lnTo>
                    <a:pt x="0" y="2441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76"/>
            <p:cNvSpPr/>
            <p:nvPr/>
          </p:nvSpPr>
          <p:spPr>
            <a:xfrm>
              <a:off x="6895873" y="514584"/>
              <a:ext cx="1787010" cy="1440835"/>
            </a:xfrm>
            <a:custGeom>
              <a:rect b="b" l="l" r="r" t="t"/>
              <a:pathLst>
                <a:path extrusionOk="0" h="1440835" w="1787010">
                  <a:moveTo>
                    <a:pt x="0" y="0"/>
                  </a:moveTo>
                  <a:lnTo>
                    <a:pt x="1787010" y="0"/>
                  </a:lnTo>
                  <a:lnTo>
                    <a:pt x="1787010" y="1440835"/>
                  </a:lnTo>
                  <a:lnTo>
                    <a:pt x="0" y="14408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76"/>
            <p:cNvSpPr/>
            <p:nvPr/>
          </p:nvSpPr>
          <p:spPr>
            <a:xfrm>
              <a:off x="3368635" y="0"/>
              <a:ext cx="2441935" cy="2441935"/>
            </a:xfrm>
            <a:custGeom>
              <a:rect b="b" l="l" r="r" t="t"/>
              <a:pathLst>
                <a:path extrusionOk="0" h="2441935" w="2441935">
                  <a:moveTo>
                    <a:pt x="0" y="0"/>
                  </a:moveTo>
                  <a:lnTo>
                    <a:pt x="2441934" y="0"/>
                  </a:lnTo>
                  <a:lnTo>
                    <a:pt x="2441934" y="2441935"/>
                  </a:lnTo>
                  <a:lnTo>
                    <a:pt x="0" y="2441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76"/>
            <p:cNvSpPr/>
            <p:nvPr/>
          </p:nvSpPr>
          <p:spPr>
            <a:xfrm>
              <a:off x="3799014" y="374243"/>
              <a:ext cx="1468903" cy="1824434"/>
            </a:xfrm>
            <a:custGeom>
              <a:rect b="b" l="l" r="r" t="t"/>
              <a:pathLst>
                <a:path extrusionOk="0" h="1824434" w="1468903">
                  <a:moveTo>
                    <a:pt x="0" y="0"/>
                  </a:moveTo>
                  <a:lnTo>
                    <a:pt x="1468903" y="0"/>
                  </a:lnTo>
                  <a:lnTo>
                    <a:pt x="1468903" y="1824434"/>
                  </a:lnTo>
                  <a:lnTo>
                    <a:pt x="0" y="18244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76"/>
            <p:cNvSpPr/>
            <p:nvPr/>
          </p:nvSpPr>
          <p:spPr>
            <a:xfrm>
              <a:off x="103366" y="0"/>
              <a:ext cx="2441935" cy="2441935"/>
            </a:xfrm>
            <a:custGeom>
              <a:rect b="b" l="l" r="r" t="t"/>
              <a:pathLst>
                <a:path extrusionOk="0" h="2441935" w="2441935">
                  <a:moveTo>
                    <a:pt x="0" y="0"/>
                  </a:moveTo>
                  <a:lnTo>
                    <a:pt x="2441934" y="0"/>
                  </a:lnTo>
                  <a:lnTo>
                    <a:pt x="2441934" y="2441935"/>
                  </a:lnTo>
                  <a:lnTo>
                    <a:pt x="0" y="2441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76"/>
            <p:cNvSpPr/>
            <p:nvPr/>
          </p:nvSpPr>
          <p:spPr>
            <a:xfrm>
              <a:off x="224995" y="205834"/>
              <a:ext cx="1899282" cy="1805722"/>
            </a:xfrm>
            <a:custGeom>
              <a:rect b="b" l="l" r="r" t="t"/>
              <a:pathLst>
                <a:path extrusionOk="0" h="1805722" w="1899282">
                  <a:moveTo>
                    <a:pt x="0" y="0"/>
                  </a:moveTo>
                  <a:lnTo>
                    <a:pt x="1899282" y="0"/>
                  </a:lnTo>
                  <a:lnTo>
                    <a:pt x="1899282" y="1805721"/>
                  </a:lnTo>
                  <a:lnTo>
                    <a:pt x="0" y="18057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76"/>
            <p:cNvSpPr txBox="1"/>
            <p:nvPr/>
          </p:nvSpPr>
          <p:spPr>
            <a:xfrm>
              <a:off x="10004119" y="7421575"/>
              <a:ext cx="2450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InvestHER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Support</a:t>
              </a:r>
              <a:endParaRPr sz="700"/>
            </a:p>
          </p:txBody>
        </p:sp>
        <p:sp>
          <p:nvSpPr>
            <p:cNvPr id="749" name="Google Shape;749;p76"/>
            <p:cNvSpPr txBox="1"/>
            <p:nvPr/>
          </p:nvSpPr>
          <p:spPr>
            <a:xfrm>
              <a:off x="6652616" y="7384151"/>
              <a:ext cx="24345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Exclusive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Perks &amp;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Discounts!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0B4B6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76"/>
            <p:cNvSpPr txBox="1"/>
            <p:nvPr/>
          </p:nvSpPr>
          <p:spPr>
            <a:xfrm>
              <a:off x="3386767" y="7402863"/>
              <a:ext cx="24144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21 Day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Meditation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Guide</a:t>
              </a:r>
              <a:endParaRPr sz="700"/>
            </a:p>
          </p:txBody>
        </p:sp>
        <p:sp>
          <p:nvSpPr>
            <p:cNvPr id="751" name="Google Shape;751;p76"/>
            <p:cNvSpPr txBox="1"/>
            <p:nvPr/>
          </p:nvSpPr>
          <p:spPr>
            <a:xfrm>
              <a:off x="315590" y="7393800"/>
              <a:ext cx="20175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Tailored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Podcast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sz="700"/>
            </a:p>
          </p:txBody>
        </p:sp>
        <p:sp>
          <p:nvSpPr>
            <p:cNvPr id="752" name="Google Shape;752;p76"/>
            <p:cNvSpPr txBox="1"/>
            <p:nvPr/>
          </p:nvSpPr>
          <p:spPr>
            <a:xfrm>
              <a:off x="9925276" y="2790320"/>
              <a:ext cx="27528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Nationwide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Chapters</a:t>
              </a:r>
              <a:endParaRPr sz="700"/>
            </a:p>
          </p:txBody>
        </p:sp>
        <p:sp>
          <p:nvSpPr>
            <p:cNvPr id="753" name="Google Shape;753;p76"/>
            <p:cNvSpPr txBox="1"/>
            <p:nvPr/>
          </p:nvSpPr>
          <p:spPr>
            <a:xfrm>
              <a:off x="6342855" y="2678047"/>
              <a:ext cx="30702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On Demand: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Real Estate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Fundamentals</a:t>
              </a:r>
              <a:endParaRPr sz="700"/>
            </a:p>
          </p:txBody>
        </p:sp>
        <p:sp>
          <p:nvSpPr>
            <p:cNvPr id="754" name="Google Shape;754;p76"/>
            <p:cNvSpPr txBox="1"/>
            <p:nvPr/>
          </p:nvSpPr>
          <p:spPr>
            <a:xfrm>
              <a:off x="3577217" y="2659335"/>
              <a:ext cx="22533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Market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MastHER</a:t>
              </a:r>
              <a:endParaRPr sz="1500">
                <a:solidFill>
                  <a:srgbClr val="0B4B6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E-book</a:t>
              </a:r>
              <a:endParaRPr sz="700"/>
            </a:p>
          </p:txBody>
        </p:sp>
        <p:sp>
          <p:nvSpPr>
            <p:cNvPr id="755" name="Google Shape;755;p76"/>
            <p:cNvSpPr txBox="1"/>
            <p:nvPr/>
          </p:nvSpPr>
          <p:spPr>
            <a:xfrm>
              <a:off x="0" y="2799676"/>
              <a:ext cx="27696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AI-Powered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B4B61"/>
                  </a:solidFill>
                  <a:latin typeface="Arial"/>
                  <a:ea typeface="Arial"/>
                  <a:cs typeface="Arial"/>
                  <a:sym typeface="Arial"/>
                </a:rPr>
                <a:t>Connections</a:t>
              </a:r>
              <a:endParaRPr sz="700"/>
            </a:p>
          </p:txBody>
        </p:sp>
      </p:grpSp>
      <p:sp>
        <p:nvSpPr>
          <p:cNvPr id="756" name="Google Shape;756;p76"/>
          <p:cNvSpPr/>
          <p:nvPr/>
        </p:nvSpPr>
        <p:spPr>
          <a:xfrm rot="621362">
            <a:off x="5767092" y="1056354"/>
            <a:ext cx="3226683" cy="2047185"/>
          </a:xfrm>
          <a:custGeom>
            <a:rect b="b" l="l" r="r" t="t"/>
            <a:pathLst>
              <a:path extrusionOk="0" h="4092632" w="6444913">
                <a:moveTo>
                  <a:pt x="0" y="0"/>
                </a:moveTo>
                <a:lnTo>
                  <a:pt x="6444913" y="0"/>
                </a:lnTo>
                <a:lnTo>
                  <a:pt x="6444913" y="4092632"/>
                </a:lnTo>
                <a:lnTo>
                  <a:pt x="0" y="4092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76"/>
          <p:cNvSpPr/>
          <p:nvPr/>
        </p:nvSpPr>
        <p:spPr>
          <a:xfrm>
            <a:off x="5372739" y="3464243"/>
            <a:ext cx="253923" cy="282529"/>
          </a:xfrm>
          <a:custGeom>
            <a:rect b="b" l="l" r="r" t="t"/>
            <a:pathLst>
              <a:path extrusionOk="0" h="565058" w="507846">
                <a:moveTo>
                  <a:pt x="0" y="0"/>
                </a:moveTo>
                <a:lnTo>
                  <a:pt x="507845" y="0"/>
                </a:lnTo>
                <a:lnTo>
                  <a:pt x="507845" y="565058"/>
                </a:lnTo>
                <a:lnTo>
                  <a:pt x="0" y="565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76"/>
          <p:cNvSpPr txBox="1"/>
          <p:nvPr/>
        </p:nvSpPr>
        <p:spPr>
          <a:xfrm rot="648560">
            <a:off x="5997211" y="2099044"/>
            <a:ext cx="2377077" cy="631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F01C28"/>
                </a:solidFill>
                <a:latin typeface="Sen"/>
                <a:ea typeface="Sen"/>
                <a:cs typeface="Sen"/>
                <a:sym typeface="Sen"/>
              </a:rPr>
              <a:t>$10,000</a:t>
            </a:r>
            <a:endParaRPr sz="700"/>
          </a:p>
        </p:txBody>
      </p:sp>
      <p:sp>
        <p:nvSpPr>
          <p:cNvPr id="759" name="Google Shape;759;p76"/>
          <p:cNvSpPr txBox="1"/>
          <p:nvPr/>
        </p:nvSpPr>
        <p:spPr>
          <a:xfrm rot="624170">
            <a:off x="6239294" y="1269708"/>
            <a:ext cx="2118320" cy="956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4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1A497F"/>
                </a:solidFill>
                <a:latin typeface="Sen"/>
                <a:ea typeface="Sen"/>
                <a:cs typeface="Sen"/>
                <a:sym typeface="Sen"/>
              </a:rPr>
              <a:t>VALUE OVER</a:t>
            </a:r>
            <a:endParaRPr sz="700"/>
          </a:p>
        </p:txBody>
      </p:sp>
      <p:sp>
        <p:nvSpPr>
          <p:cNvPr id="760" name="Google Shape;760;p76"/>
          <p:cNvSpPr txBox="1"/>
          <p:nvPr/>
        </p:nvSpPr>
        <p:spPr>
          <a:xfrm>
            <a:off x="5638763" y="3349246"/>
            <a:ext cx="34719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A497F"/>
                </a:solidFill>
                <a:latin typeface="Sen"/>
                <a:ea typeface="Sen"/>
                <a:cs typeface="Sen"/>
                <a:sym typeface="Sen"/>
              </a:rPr>
              <a:t>27 YEARS OF EXPERIENCE</a:t>
            </a:r>
            <a:endParaRPr sz="700"/>
          </a:p>
          <a:p>
            <a:pPr indent="0" lvl="0" marL="0" marR="0" rtl="0" algn="l">
              <a:lnSpc>
                <a:spcPct val="15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A497F"/>
                </a:solidFill>
                <a:latin typeface="Sen"/>
                <a:ea typeface="Sen"/>
                <a:cs typeface="Sen"/>
                <a:sym typeface="Sen"/>
              </a:rPr>
              <a:t>ON DEMAND: 10 EXPERTS</a:t>
            </a:r>
            <a:endParaRPr sz="700"/>
          </a:p>
          <a:p>
            <a:pPr indent="0" lvl="0" marL="0" marR="0" rtl="0" algn="l">
              <a:lnSpc>
                <a:spcPct val="15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A497F"/>
                </a:solidFill>
                <a:latin typeface="Sen"/>
                <a:ea typeface="Sen"/>
                <a:cs typeface="Sen"/>
                <a:sym typeface="Sen"/>
              </a:rPr>
              <a:t>500 + PODCAST INTERVIEWS</a:t>
            </a:r>
            <a:endParaRPr sz="700"/>
          </a:p>
          <a:p>
            <a:pPr indent="0" lvl="0" marL="0" marR="0" rtl="0" algn="l">
              <a:lnSpc>
                <a:spcPct val="15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A497F"/>
                </a:solidFill>
                <a:latin typeface="Sen"/>
                <a:ea typeface="Sen"/>
                <a:cs typeface="Sen"/>
                <a:sym typeface="Sen"/>
              </a:rPr>
              <a:t>COMMUNITY</a:t>
            </a:r>
            <a:endParaRPr sz="700"/>
          </a:p>
        </p:txBody>
      </p:sp>
      <p:sp>
        <p:nvSpPr>
          <p:cNvPr id="761" name="Google Shape;761;p76"/>
          <p:cNvSpPr/>
          <p:nvPr/>
        </p:nvSpPr>
        <p:spPr>
          <a:xfrm>
            <a:off x="5372739" y="3827189"/>
            <a:ext cx="253923" cy="282529"/>
          </a:xfrm>
          <a:custGeom>
            <a:rect b="b" l="l" r="r" t="t"/>
            <a:pathLst>
              <a:path extrusionOk="0" h="565058" w="507846">
                <a:moveTo>
                  <a:pt x="0" y="0"/>
                </a:moveTo>
                <a:lnTo>
                  <a:pt x="507845" y="0"/>
                </a:lnTo>
                <a:lnTo>
                  <a:pt x="507845" y="565057"/>
                </a:lnTo>
                <a:lnTo>
                  <a:pt x="0" y="565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76"/>
          <p:cNvSpPr/>
          <p:nvPr/>
        </p:nvSpPr>
        <p:spPr>
          <a:xfrm>
            <a:off x="5372739" y="4190680"/>
            <a:ext cx="253923" cy="282529"/>
          </a:xfrm>
          <a:custGeom>
            <a:rect b="b" l="l" r="r" t="t"/>
            <a:pathLst>
              <a:path extrusionOk="0" h="565058" w="507846">
                <a:moveTo>
                  <a:pt x="0" y="0"/>
                </a:moveTo>
                <a:lnTo>
                  <a:pt x="507845" y="0"/>
                </a:lnTo>
                <a:lnTo>
                  <a:pt x="507845" y="565058"/>
                </a:lnTo>
                <a:lnTo>
                  <a:pt x="0" y="565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76"/>
          <p:cNvSpPr/>
          <p:nvPr/>
        </p:nvSpPr>
        <p:spPr>
          <a:xfrm>
            <a:off x="5372739" y="4554172"/>
            <a:ext cx="253923" cy="282529"/>
          </a:xfrm>
          <a:custGeom>
            <a:rect b="b" l="l" r="r" t="t"/>
            <a:pathLst>
              <a:path extrusionOk="0" h="565058" w="507846">
                <a:moveTo>
                  <a:pt x="0" y="0"/>
                </a:moveTo>
                <a:lnTo>
                  <a:pt x="507845" y="0"/>
                </a:lnTo>
                <a:lnTo>
                  <a:pt x="507845" y="565058"/>
                </a:lnTo>
                <a:lnTo>
                  <a:pt x="0" y="5650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77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6" l="0" r="-109" t="-114705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77"/>
          <p:cNvSpPr/>
          <p:nvPr/>
        </p:nvSpPr>
        <p:spPr>
          <a:xfrm>
            <a:off x="0" y="-95582"/>
            <a:ext cx="9144000" cy="5864889"/>
          </a:xfrm>
          <a:custGeom>
            <a:rect b="b" l="l" r="r" t="t"/>
            <a:pathLst>
              <a:path extrusionOk="0" h="11729777" w="18288000">
                <a:moveTo>
                  <a:pt x="0" y="0"/>
                </a:moveTo>
                <a:lnTo>
                  <a:pt x="18288000" y="0"/>
                </a:lnTo>
                <a:lnTo>
                  <a:pt x="18288000" y="11729777"/>
                </a:lnTo>
                <a:lnTo>
                  <a:pt x="0" y="11729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08" l="0" r="0" t="-4608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77"/>
          <p:cNvSpPr/>
          <p:nvPr/>
        </p:nvSpPr>
        <p:spPr>
          <a:xfrm>
            <a:off x="1374865" y="1168551"/>
            <a:ext cx="385352" cy="359818"/>
          </a:xfrm>
          <a:custGeom>
            <a:rect b="b" l="l" r="r" t="t"/>
            <a:pathLst>
              <a:path extrusionOk="0" h="719635" w="770705">
                <a:moveTo>
                  <a:pt x="0" y="0"/>
                </a:moveTo>
                <a:lnTo>
                  <a:pt x="770706" y="0"/>
                </a:lnTo>
                <a:lnTo>
                  <a:pt x="770706" y="719635"/>
                </a:lnTo>
                <a:lnTo>
                  <a:pt x="0" y="7196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77"/>
          <p:cNvSpPr/>
          <p:nvPr/>
        </p:nvSpPr>
        <p:spPr>
          <a:xfrm>
            <a:off x="778267" y="1368682"/>
            <a:ext cx="3222457" cy="2046316"/>
          </a:xfrm>
          <a:custGeom>
            <a:rect b="b" l="l" r="r" t="t"/>
            <a:pathLst>
              <a:path extrusionOk="0" h="4092632" w="6444913">
                <a:moveTo>
                  <a:pt x="0" y="0"/>
                </a:moveTo>
                <a:lnTo>
                  <a:pt x="6444913" y="0"/>
                </a:lnTo>
                <a:lnTo>
                  <a:pt x="6444913" y="4092631"/>
                </a:lnTo>
                <a:lnTo>
                  <a:pt x="0" y="40926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77"/>
          <p:cNvSpPr txBox="1"/>
          <p:nvPr/>
        </p:nvSpPr>
        <p:spPr>
          <a:xfrm>
            <a:off x="1105943" y="2571750"/>
            <a:ext cx="2376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01C28"/>
                </a:solidFill>
                <a:latin typeface="Sen"/>
                <a:ea typeface="Sen"/>
                <a:cs typeface="Sen"/>
                <a:sym typeface="Sen"/>
              </a:rPr>
              <a:t>Wealth Building!</a:t>
            </a:r>
            <a:endParaRPr sz="700"/>
          </a:p>
        </p:txBody>
      </p:sp>
      <p:sp>
        <p:nvSpPr>
          <p:cNvPr id="773" name="Google Shape;773;p77"/>
          <p:cNvSpPr txBox="1"/>
          <p:nvPr/>
        </p:nvSpPr>
        <p:spPr>
          <a:xfrm>
            <a:off x="952500" y="2336110"/>
            <a:ext cx="2579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01C28"/>
                </a:solidFill>
                <a:latin typeface="Sen"/>
                <a:ea typeface="Sen"/>
                <a:cs typeface="Sen"/>
                <a:sym typeface="Sen"/>
              </a:rPr>
              <a:t>Deeper Connections and</a:t>
            </a:r>
            <a:endParaRPr sz="700"/>
          </a:p>
        </p:txBody>
      </p:sp>
      <p:sp>
        <p:nvSpPr>
          <p:cNvPr id="774" name="Google Shape;774;p77"/>
          <p:cNvSpPr txBox="1"/>
          <p:nvPr/>
        </p:nvSpPr>
        <p:spPr>
          <a:xfrm>
            <a:off x="1296452" y="1494878"/>
            <a:ext cx="1995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4B61"/>
                </a:solidFill>
                <a:latin typeface="Anonymous Pro"/>
                <a:ea typeface="Anonymous Pro"/>
                <a:cs typeface="Anonymous Pro"/>
                <a:sym typeface="Anonymous Pro"/>
              </a:rPr>
              <a:t>Make 2025 the year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B4B61"/>
                </a:solidFill>
                <a:latin typeface="Anonymous Pro"/>
                <a:ea typeface="Anonymous Pro"/>
                <a:cs typeface="Anonymous Pro"/>
                <a:sym typeface="Anonymous Pro"/>
              </a:rPr>
              <a:t>you say YES to</a:t>
            </a:r>
            <a:endParaRPr sz="700"/>
          </a:p>
        </p:txBody>
      </p:sp>
      <p:sp>
        <p:nvSpPr>
          <p:cNvPr id="775" name="Google Shape;775;p77"/>
          <p:cNvSpPr txBox="1"/>
          <p:nvPr/>
        </p:nvSpPr>
        <p:spPr>
          <a:xfrm>
            <a:off x="195078" y="4209688"/>
            <a:ext cx="59484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2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0B4B61"/>
                </a:solidFill>
                <a:latin typeface="Sen"/>
                <a:ea typeface="Sen"/>
                <a:cs typeface="Sen"/>
                <a:sym typeface="Sen"/>
              </a:rPr>
              <a:t/>
            </a:r>
            <a:r>
              <a:rPr b="1" lang="en" sz="2400">
                <a:solidFill>
                  <a:srgbClr val="0B4B61"/>
                </a:solidFill>
                <a:latin typeface="Sen"/>
                <a:ea typeface="Sen"/>
                <a:cs typeface="Sen"/>
                <a:sym typeface="Sen"/>
              </a:rPr>
              <a:t>FOUNDER’S PRICE $185</a:t>
            </a:r>
            <a:endParaRPr sz="700"/>
          </a:p>
          <a:p>
            <a:pPr indent="0" lvl="0" marL="0" marR="0" rtl="0" algn="ctr">
              <a:lnSpc>
                <a:spcPct val="1488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B4B61"/>
                </a:solidFill>
                <a:latin typeface="Sen"/>
                <a:ea typeface="Sen"/>
                <a:cs typeface="Sen"/>
                <a:sym typeface="Sen"/>
              </a:rPr>
              <a:t>https://plus.investhercommunity.com/</a:t>
            </a:r>
            <a:endParaRPr sz="700"/>
          </a:p>
        </p:txBody>
      </p:sp>
      <p:grpSp>
        <p:nvGrpSpPr>
          <p:cNvPr id="776" name="Google Shape;776;p77"/>
          <p:cNvGrpSpPr/>
          <p:nvPr/>
        </p:nvGrpSpPr>
        <p:grpSpPr>
          <a:xfrm>
            <a:off x="1447725" y="3468122"/>
            <a:ext cx="1910755" cy="646020"/>
            <a:chOff x="0" y="-47625"/>
            <a:chExt cx="1609599" cy="544200"/>
          </a:xfrm>
        </p:grpSpPr>
        <p:sp>
          <p:nvSpPr>
            <p:cNvPr id="777" name="Google Shape;777;p77"/>
            <p:cNvSpPr/>
            <p:nvPr/>
          </p:nvSpPr>
          <p:spPr>
            <a:xfrm>
              <a:off x="0" y="0"/>
              <a:ext cx="1609599" cy="496535"/>
            </a:xfrm>
            <a:custGeom>
              <a:rect b="b" l="l" r="r" t="t"/>
              <a:pathLst>
                <a:path extrusionOk="0" h="496535" w="1609599">
                  <a:moveTo>
                    <a:pt x="139783" y="0"/>
                  </a:moveTo>
                  <a:lnTo>
                    <a:pt x="1469816" y="0"/>
                  </a:lnTo>
                  <a:cubicBezTo>
                    <a:pt x="1506889" y="0"/>
                    <a:pt x="1542443" y="14727"/>
                    <a:pt x="1568657" y="40942"/>
                  </a:cubicBezTo>
                  <a:cubicBezTo>
                    <a:pt x="1594872" y="67156"/>
                    <a:pt x="1609599" y="102710"/>
                    <a:pt x="1609599" y="139783"/>
                  </a:cubicBezTo>
                  <a:lnTo>
                    <a:pt x="1609599" y="356752"/>
                  </a:lnTo>
                  <a:cubicBezTo>
                    <a:pt x="1609599" y="433952"/>
                    <a:pt x="1547016" y="496535"/>
                    <a:pt x="1469816" y="496535"/>
                  </a:cubicBezTo>
                  <a:lnTo>
                    <a:pt x="139783" y="496535"/>
                  </a:lnTo>
                  <a:cubicBezTo>
                    <a:pt x="62583" y="496535"/>
                    <a:pt x="0" y="433952"/>
                    <a:pt x="0" y="356752"/>
                  </a:cubicBezTo>
                  <a:lnTo>
                    <a:pt x="0" y="139783"/>
                  </a:lnTo>
                  <a:cubicBezTo>
                    <a:pt x="0" y="62583"/>
                    <a:pt x="62583" y="0"/>
                    <a:pt x="1397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77"/>
            <p:cNvSpPr txBox="1"/>
            <p:nvPr/>
          </p:nvSpPr>
          <p:spPr>
            <a:xfrm>
              <a:off x="0" y="-47625"/>
              <a:ext cx="1609500" cy="54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700" lIns="18700" spcFirstLastPara="1" rIns="18700" wrap="square" tIns="187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9" name="Google Shape;779;p77"/>
          <p:cNvGrpSpPr/>
          <p:nvPr/>
        </p:nvGrpSpPr>
        <p:grpSpPr>
          <a:xfrm>
            <a:off x="1441036" y="3457686"/>
            <a:ext cx="1896885" cy="620796"/>
            <a:chOff x="0" y="-47625"/>
            <a:chExt cx="1597915" cy="522952"/>
          </a:xfrm>
        </p:grpSpPr>
        <p:sp>
          <p:nvSpPr>
            <p:cNvPr id="780" name="Google Shape;780;p77"/>
            <p:cNvSpPr/>
            <p:nvPr/>
          </p:nvSpPr>
          <p:spPr>
            <a:xfrm>
              <a:off x="0" y="0"/>
              <a:ext cx="1597915" cy="475327"/>
            </a:xfrm>
            <a:custGeom>
              <a:rect b="b" l="l" r="r" t="t"/>
              <a:pathLst>
                <a:path extrusionOk="0" h="475327" w="1597915">
                  <a:moveTo>
                    <a:pt x="140805" y="0"/>
                  </a:moveTo>
                  <a:lnTo>
                    <a:pt x="1457110" y="0"/>
                  </a:lnTo>
                  <a:cubicBezTo>
                    <a:pt x="1534875" y="0"/>
                    <a:pt x="1597915" y="63041"/>
                    <a:pt x="1597915" y="140805"/>
                  </a:cubicBezTo>
                  <a:lnTo>
                    <a:pt x="1597915" y="334522"/>
                  </a:lnTo>
                  <a:cubicBezTo>
                    <a:pt x="1597915" y="412286"/>
                    <a:pt x="1534875" y="475327"/>
                    <a:pt x="1457110" y="475327"/>
                  </a:cubicBezTo>
                  <a:lnTo>
                    <a:pt x="140805" y="475327"/>
                  </a:lnTo>
                  <a:cubicBezTo>
                    <a:pt x="63041" y="475327"/>
                    <a:pt x="0" y="412286"/>
                    <a:pt x="0" y="334522"/>
                  </a:cubicBezTo>
                  <a:lnTo>
                    <a:pt x="0" y="140805"/>
                  </a:lnTo>
                  <a:cubicBezTo>
                    <a:pt x="0" y="63041"/>
                    <a:pt x="63041" y="0"/>
                    <a:pt x="140805" y="0"/>
                  </a:cubicBezTo>
                  <a:close/>
                </a:path>
              </a:pathLst>
            </a:custGeom>
            <a:solidFill>
              <a:srgbClr val="ED1C24"/>
            </a:solidFill>
            <a:ln cap="rnd" cmpd="sng" w="666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77"/>
            <p:cNvSpPr txBox="1"/>
            <p:nvPr/>
          </p:nvSpPr>
          <p:spPr>
            <a:xfrm>
              <a:off x="0" y="-47625"/>
              <a:ext cx="15978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700" lIns="18700" spcFirstLastPara="1" rIns="18700" wrap="square" tIns="187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2" name="Google Shape;782;p77"/>
          <p:cNvSpPr txBox="1"/>
          <p:nvPr/>
        </p:nvSpPr>
        <p:spPr>
          <a:xfrm>
            <a:off x="1541014" y="3728974"/>
            <a:ext cx="16971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4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Sen"/>
                <a:ea typeface="Sen"/>
                <a:cs typeface="Sen"/>
                <a:sym typeface="Sen"/>
              </a:rPr>
              <a:t>JOIN TODAY</a:t>
            </a:r>
            <a:endParaRPr sz="700"/>
          </a:p>
        </p:txBody>
      </p:sp>
      <p:grpSp>
        <p:nvGrpSpPr>
          <p:cNvPr id="783" name="Google Shape;783;p77"/>
          <p:cNvGrpSpPr/>
          <p:nvPr/>
        </p:nvGrpSpPr>
        <p:grpSpPr>
          <a:xfrm>
            <a:off x="6338422" y="4400550"/>
            <a:ext cx="2489400" cy="620663"/>
            <a:chOff x="0" y="114300"/>
            <a:chExt cx="6638400" cy="1655100"/>
          </a:xfrm>
        </p:grpSpPr>
        <p:sp>
          <p:nvSpPr>
            <p:cNvPr id="784" name="Google Shape;784;p77"/>
            <p:cNvSpPr txBox="1"/>
            <p:nvPr/>
          </p:nvSpPr>
          <p:spPr>
            <a:xfrm>
              <a:off x="0" y="114300"/>
              <a:ext cx="6638400" cy="165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4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1A497F"/>
                  </a:solidFill>
                  <a:latin typeface="Sen"/>
                  <a:ea typeface="Sen"/>
                  <a:cs typeface="Sen"/>
                  <a:sym typeface="Sen"/>
                </a:rPr>
                <a:t>ANNUAL INVESTMENT </a:t>
              </a:r>
              <a:endParaRPr sz="700"/>
            </a:p>
            <a:p>
              <a:pPr indent="0" lvl="0" marL="0" marR="0" rtl="0" algn="ctr">
                <a:lnSpc>
                  <a:spcPct val="84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rgbClr val="1A497F"/>
                </a:solidFill>
                <a:latin typeface="Sen"/>
                <a:ea typeface="Sen"/>
                <a:cs typeface="Sen"/>
                <a:sym typeface="Sen"/>
              </a:endParaRPr>
            </a:p>
            <a:p>
              <a:pPr indent="0" lvl="0" marL="0" marR="0" rtl="0" algn="ctr">
                <a:lnSpc>
                  <a:spcPct val="84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1A497F"/>
                  </a:solidFill>
                  <a:latin typeface="Sen"/>
                  <a:ea typeface="Sen"/>
                  <a:cs typeface="Sen"/>
                  <a:sym typeface="Sen"/>
                </a:rPr>
                <a:t>50     PER DAY</a:t>
              </a:r>
              <a:endParaRPr sz="700"/>
            </a:p>
          </p:txBody>
        </p:sp>
        <p:sp>
          <p:nvSpPr>
            <p:cNvPr id="785" name="Google Shape;785;p77"/>
            <p:cNvSpPr/>
            <p:nvPr/>
          </p:nvSpPr>
          <p:spPr>
            <a:xfrm>
              <a:off x="1995141" y="821661"/>
              <a:ext cx="490788" cy="600352"/>
            </a:xfrm>
            <a:custGeom>
              <a:rect b="b" l="l" r="r" t="t"/>
              <a:pathLst>
                <a:path extrusionOk="0" h="600352" w="490788">
                  <a:moveTo>
                    <a:pt x="0" y="0"/>
                  </a:moveTo>
                  <a:lnTo>
                    <a:pt x="490787" y="0"/>
                  </a:lnTo>
                  <a:lnTo>
                    <a:pt x="490787" y="600352"/>
                  </a:lnTo>
                  <a:lnTo>
                    <a:pt x="0" y="6003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7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2" name="Google Shape;792;p78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3" name="Google Shape;793;p78"/>
          <p:cNvSpPr/>
          <p:nvPr/>
        </p:nvSpPr>
        <p:spPr>
          <a:xfrm>
            <a:off x="511443" y="1685173"/>
            <a:ext cx="2493600" cy="1260300"/>
          </a:xfrm>
          <a:prstGeom prst="round2SameRect">
            <a:avLst>
              <a:gd fmla="val 1738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4" name="Google Shape;794;p78"/>
          <p:cNvSpPr/>
          <p:nvPr/>
        </p:nvSpPr>
        <p:spPr>
          <a:xfrm rot="10800000">
            <a:off x="511688" y="2934747"/>
            <a:ext cx="2493300" cy="1074000"/>
          </a:xfrm>
          <a:prstGeom prst="round2SameRect">
            <a:avLst>
              <a:gd fmla="val 3779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5" name="Google Shape;795;p78"/>
          <p:cNvCxnSpPr/>
          <p:nvPr/>
        </p:nvCxnSpPr>
        <p:spPr>
          <a:xfrm>
            <a:off x="547739" y="4021848"/>
            <a:ext cx="2423400" cy="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6" name="Google Shape;796;p78"/>
          <p:cNvSpPr/>
          <p:nvPr/>
        </p:nvSpPr>
        <p:spPr>
          <a:xfrm>
            <a:off x="3325229" y="1685173"/>
            <a:ext cx="2493600" cy="1260300"/>
          </a:xfrm>
          <a:prstGeom prst="round2SameRect">
            <a:avLst>
              <a:gd fmla="val 1738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78"/>
          <p:cNvSpPr/>
          <p:nvPr/>
        </p:nvSpPr>
        <p:spPr>
          <a:xfrm rot="10800000">
            <a:off x="3325473" y="2934747"/>
            <a:ext cx="2493300" cy="1074000"/>
          </a:xfrm>
          <a:prstGeom prst="round2SameRect">
            <a:avLst>
              <a:gd fmla="val 3779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8" name="Google Shape;798;p78"/>
          <p:cNvCxnSpPr/>
          <p:nvPr/>
        </p:nvCxnSpPr>
        <p:spPr>
          <a:xfrm>
            <a:off x="3361524" y="4021848"/>
            <a:ext cx="2423400" cy="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9" name="Google Shape;799;p78"/>
          <p:cNvSpPr/>
          <p:nvPr/>
        </p:nvSpPr>
        <p:spPr>
          <a:xfrm>
            <a:off x="6139013" y="1685173"/>
            <a:ext cx="2493600" cy="1260300"/>
          </a:xfrm>
          <a:prstGeom prst="round2SameRect">
            <a:avLst>
              <a:gd fmla="val 1738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p78"/>
          <p:cNvSpPr/>
          <p:nvPr/>
        </p:nvSpPr>
        <p:spPr>
          <a:xfrm rot="10800000">
            <a:off x="6139258" y="2934747"/>
            <a:ext cx="2493300" cy="1074000"/>
          </a:xfrm>
          <a:prstGeom prst="round2SameRect">
            <a:avLst>
              <a:gd fmla="val 3779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1" name="Google Shape;801;p78"/>
          <p:cNvCxnSpPr/>
          <p:nvPr/>
        </p:nvCxnSpPr>
        <p:spPr>
          <a:xfrm>
            <a:off x="6175309" y="4021848"/>
            <a:ext cx="2423400" cy="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02" name="Google Shape;802;p78"/>
          <p:cNvGrpSpPr/>
          <p:nvPr/>
        </p:nvGrpSpPr>
        <p:grpSpPr>
          <a:xfrm>
            <a:off x="738593" y="2004087"/>
            <a:ext cx="7701512" cy="1606411"/>
            <a:chOff x="984790" y="2496271"/>
            <a:chExt cx="10268683" cy="2141881"/>
          </a:xfrm>
        </p:grpSpPr>
        <p:pic>
          <p:nvPicPr>
            <p:cNvPr id="803" name="Google Shape;803;p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6921" y="2496271"/>
              <a:ext cx="10266552" cy="21398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4" name="Google Shape;804;p78"/>
            <p:cNvSpPr txBox="1"/>
            <p:nvPr/>
          </p:nvSpPr>
          <p:spPr>
            <a:xfrm>
              <a:off x="984790" y="4258652"/>
              <a:ext cx="2718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Roboto"/>
                <a:buNone/>
              </a:pPr>
              <a:r>
                <a:rPr b="0" i="0" lang="en" sz="1400" u="none" cap="none" strike="noStrike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LLC formation</a:t>
              </a:r>
              <a:endParaRPr sz="1100"/>
            </a:p>
          </p:txBody>
        </p:sp>
        <p:sp>
          <p:nvSpPr>
            <p:cNvPr id="805" name="Google Shape;805;p78"/>
            <p:cNvSpPr txBox="1"/>
            <p:nvPr/>
          </p:nvSpPr>
          <p:spPr>
            <a:xfrm>
              <a:off x="4967118" y="4258652"/>
              <a:ext cx="22155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Roboto"/>
                <a:buNone/>
              </a:pPr>
              <a:r>
                <a:rPr b="0" i="0" lang="en" sz="1400" u="none" cap="none" strike="noStrike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Registered agent</a:t>
              </a:r>
              <a:endParaRPr sz="1100"/>
            </a:p>
          </p:txBody>
        </p:sp>
        <p:sp>
          <p:nvSpPr>
            <p:cNvPr id="806" name="Google Shape;806;p78"/>
            <p:cNvSpPr txBox="1"/>
            <p:nvPr/>
          </p:nvSpPr>
          <p:spPr>
            <a:xfrm>
              <a:off x="8555362" y="4258652"/>
              <a:ext cx="25848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Roboto"/>
                <a:buNone/>
              </a:pPr>
              <a:r>
                <a:rPr b="0" i="0" lang="en" sz="1400" u="none" cap="none" strike="noStrike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Compliance Tools</a:t>
              </a:r>
              <a:endParaRPr sz="1100"/>
            </a:p>
          </p:txBody>
        </p:sp>
      </p:grpSp>
      <p:sp>
        <p:nvSpPr>
          <p:cNvPr id="807" name="Google Shape;807;p78"/>
          <p:cNvSpPr txBox="1"/>
          <p:nvPr/>
        </p:nvSpPr>
        <p:spPr>
          <a:xfrm>
            <a:off x="461523" y="326879"/>
            <a:ext cx="8225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141B4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How We Can Help</a:t>
            </a:r>
            <a:endParaRPr sz="1100">
              <a:solidFill>
                <a:srgbClr val="141B4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pic>
        <p:nvPicPr>
          <p:cNvPr id="808" name="Google Shape;808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619" y="4500475"/>
            <a:ext cx="1774218" cy="2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7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5" name="Google Shape;815;p79"/>
          <p:cNvSpPr/>
          <p:nvPr/>
        </p:nvSpPr>
        <p:spPr>
          <a:xfrm>
            <a:off x="2603444" y="1654984"/>
            <a:ext cx="3818400" cy="1463100"/>
          </a:xfrm>
          <a:prstGeom prst="round2SameRect">
            <a:avLst>
              <a:gd fmla="val 1738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6" name="Google Shape;816;p79"/>
          <p:cNvSpPr/>
          <p:nvPr/>
        </p:nvSpPr>
        <p:spPr>
          <a:xfrm rot="10800000">
            <a:off x="2603531" y="1925535"/>
            <a:ext cx="3818100" cy="1463100"/>
          </a:xfrm>
          <a:prstGeom prst="round2SameRect">
            <a:avLst>
              <a:gd fmla="val 3779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7" name="Google Shape;817;p79"/>
          <p:cNvCxnSpPr/>
          <p:nvPr/>
        </p:nvCxnSpPr>
        <p:spPr>
          <a:xfrm>
            <a:off x="2603444" y="3388636"/>
            <a:ext cx="3818400" cy="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8" name="Google Shape;818;p79"/>
          <p:cNvSpPr txBox="1"/>
          <p:nvPr/>
        </p:nvSpPr>
        <p:spPr>
          <a:xfrm>
            <a:off x="3031262" y="2081596"/>
            <a:ext cx="3081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24 Hour Filing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Extra Charge for Privacy</a:t>
            </a:r>
            <a:endParaRPr sz="1100"/>
          </a:p>
          <a:p>
            <a:pPr indent="-2095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en" sz="15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Hidden Fees</a:t>
            </a:r>
            <a:endParaRPr sz="1100"/>
          </a:p>
        </p:txBody>
      </p:sp>
      <p:sp>
        <p:nvSpPr>
          <p:cNvPr id="819" name="Google Shape;819;p79"/>
          <p:cNvSpPr txBox="1"/>
          <p:nvPr/>
        </p:nvSpPr>
        <p:spPr>
          <a:xfrm>
            <a:off x="461523" y="326879"/>
            <a:ext cx="8225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141B4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How We’re Different</a:t>
            </a:r>
            <a:endParaRPr sz="1100">
              <a:solidFill>
                <a:srgbClr val="141B4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pic>
        <p:nvPicPr>
          <p:cNvPr id="820" name="Google Shape;82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619" y="4500475"/>
            <a:ext cx="1774218" cy="2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8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7" name="Google Shape;827;p80"/>
          <p:cNvSpPr txBox="1"/>
          <p:nvPr/>
        </p:nvSpPr>
        <p:spPr>
          <a:xfrm>
            <a:off x="459298" y="419354"/>
            <a:ext cx="8225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141B4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Our Pricing</a:t>
            </a:r>
            <a:endParaRPr sz="1100">
              <a:solidFill>
                <a:srgbClr val="141B4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pic>
        <p:nvPicPr>
          <p:cNvPr descr="A black rectangle with white lines&#10;&#10;Description automatically generated" id="828" name="Google Shape;82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301" y="1672306"/>
            <a:ext cx="7973396" cy="124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619" y="4500475"/>
            <a:ext cx="1774218" cy="2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80"/>
          <p:cNvSpPr txBox="1"/>
          <p:nvPr/>
        </p:nvSpPr>
        <p:spPr>
          <a:xfrm>
            <a:off x="459298" y="2986404"/>
            <a:ext cx="8225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141B41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Formations Starting at $49 + State Fees</a:t>
            </a:r>
            <a:endParaRPr sz="1100">
              <a:solidFill>
                <a:srgbClr val="141B41"/>
              </a:solidFill>
              <a:latin typeface="Source Sans 3 SemiBold"/>
              <a:ea typeface="Source Sans 3 SemiBold"/>
              <a:cs typeface="Source Sans 3 SemiBold"/>
              <a:sym typeface="Source Sans 3 SemiBol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1B41"/>
        </a:solidFill>
      </p:bgPr>
    </p:bg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81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-3269449" y="-1757158"/>
            <a:ext cx="60674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81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5684399" y="-2075460"/>
            <a:ext cx="60674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81"/>
          <p:cNvPicPr preferRelativeResize="0"/>
          <p:nvPr/>
        </p:nvPicPr>
        <p:blipFill rotWithShape="1">
          <a:blip r:embed="rId4">
            <a:alphaModFix amt="6000"/>
          </a:blip>
          <a:srcRect b="0" l="0" r="0" t="0"/>
          <a:stretch/>
        </p:blipFill>
        <p:spPr>
          <a:xfrm>
            <a:off x="1727457" y="0"/>
            <a:ext cx="568908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63" y="4824835"/>
            <a:ext cx="1142623" cy="15869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81"/>
          <p:cNvSpPr txBox="1"/>
          <p:nvPr/>
        </p:nvSpPr>
        <p:spPr>
          <a:xfrm>
            <a:off x="929709" y="1906051"/>
            <a:ext cx="72846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4100"/>
              <a:buFont typeface="Lato"/>
              <a:buNone/>
            </a:pPr>
            <a:r>
              <a:rPr i="0" lang="en" sz="41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30% off with code </a:t>
            </a:r>
            <a:r>
              <a:rPr lang="en" sz="41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REALESTATE30</a:t>
            </a:r>
            <a:endParaRPr i="0" sz="4100" u="none" cap="none" strike="noStrike">
              <a:solidFill>
                <a:schemeClr val="lt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pic>
        <p:nvPicPr>
          <p:cNvPr id="841" name="Google Shape;841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2925" y="4508261"/>
            <a:ext cx="1837549" cy="25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/>
          <p:nvPr/>
        </p:nvSpPr>
        <p:spPr>
          <a:xfrm>
            <a:off x="1676007" y="1338113"/>
            <a:ext cx="2016125" cy="201611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719" r="-1719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3"/>
          <p:cNvSpPr/>
          <p:nvPr/>
        </p:nvSpPr>
        <p:spPr>
          <a:xfrm>
            <a:off x="5448163" y="1338113"/>
            <a:ext cx="2016125" cy="201611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5499" r="-35499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09052" y="2166669"/>
            <a:ext cx="1324972" cy="36271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3"/>
          <p:cNvSpPr txBox="1"/>
          <p:nvPr/>
        </p:nvSpPr>
        <p:spPr>
          <a:xfrm>
            <a:off x="2133946" y="3455938"/>
            <a:ext cx="1142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231F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 Units, PA</a:t>
            </a:r>
            <a:endParaRPr b="0" i="0" sz="7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60" name="Google Shape;260;p43"/>
          <p:cNvSpPr txBox="1"/>
          <p:nvPr/>
        </p:nvSpPr>
        <p:spPr>
          <a:xfrm>
            <a:off x="2186680" y="3799270"/>
            <a:ext cx="998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ED1C2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$30,000</a:t>
            </a:r>
            <a:endParaRPr b="0" i="0" sz="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61" name="Google Shape;261;p43"/>
          <p:cNvSpPr txBox="1"/>
          <p:nvPr/>
        </p:nvSpPr>
        <p:spPr>
          <a:xfrm>
            <a:off x="5335657" y="3481339"/>
            <a:ext cx="2244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231F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670 Units, NC &amp; KY</a:t>
            </a:r>
            <a:endParaRPr b="0" i="0" sz="7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62" name="Google Shape;262;p43"/>
          <p:cNvSpPr txBox="1"/>
          <p:nvPr/>
        </p:nvSpPr>
        <p:spPr>
          <a:xfrm>
            <a:off x="5638800" y="3790950"/>
            <a:ext cx="1509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ED1C2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$60 million</a:t>
            </a:r>
            <a:endParaRPr b="0" i="0" sz="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63" name="Google Shape;263;p43"/>
          <p:cNvSpPr txBox="1"/>
          <p:nvPr/>
        </p:nvSpPr>
        <p:spPr>
          <a:xfrm>
            <a:off x="514350" y="462634"/>
            <a:ext cx="68352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6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134C6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Journey...</a:t>
            </a:r>
            <a:endParaRPr b="0" i="0" sz="7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64" name="Google Shape;264;p43"/>
          <p:cNvSpPr/>
          <p:nvPr/>
        </p:nvSpPr>
        <p:spPr>
          <a:xfrm>
            <a:off x="38" y="4901038"/>
            <a:ext cx="9144000" cy="242400"/>
          </a:xfrm>
          <a:prstGeom prst="rect">
            <a:avLst/>
          </a:prstGeom>
          <a:solidFill>
            <a:srgbClr val="EEF0F2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3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Liz Faircloth | Co-Founder, RealEstateInvestHER</a:t>
            </a:r>
            <a:endParaRPr sz="8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266" name="Google Shape;266;p43"/>
          <p:cNvGrpSpPr/>
          <p:nvPr/>
        </p:nvGrpSpPr>
        <p:grpSpPr>
          <a:xfrm>
            <a:off x="0" y="4692163"/>
            <a:ext cx="9145501" cy="208883"/>
            <a:chOff x="0" y="0"/>
            <a:chExt cx="21641033" cy="557022"/>
          </a:xfrm>
        </p:grpSpPr>
        <p:sp>
          <p:nvSpPr>
            <p:cNvPr id="267" name="Google Shape;267;p43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43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43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2604" y="1722102"/>
            <a:ext cx="5283601" cy="15894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44"/>
          <p:cNvGrpSpPr/>
          <p:nvPr/>
        </p:nvGrpSpPr>
        <p:grpSpPr>
          <a:xfrm>
            <a:off x="224705" y="1561561"/>
            <a:ext cx="2101453" cy="2764969"/>
            <a:chOff x="0" y="0"/>
            <a:chExt cx="5603875" cy="7373250"/>
          </a:xfrm>
        </p:grpSpPr>
        <p:sp>
          <p:nvSpPr>
            <p:cNvPr id="277" name="Google Shape;277;p44"/>
            <p:cNvSpPr/>
            <p:nvPr/>
          </p:nvSpPr>
          <p:spPr>
            <a:xfrm>
              <a:off x="0" y="0"/>
              <a:ext cx="5603875" cy="5603852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1719" r="-1719" t="0"/>
              </a:stretch>
            </a:blip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278" name="Google Shape;278;p44"/>
            <p:cNvSpPr txBox="1"/>
            <p:nvPr/>
          </p:nvSpPr>
          <p:spPr>
            <a:xfrm>
              <a:off x="1033428" y="6552450"/>
              <a:ext cx="37200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rgbClr val="ED1C24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$30,000</a:t>
              </a:r>
              <a:endParaRPr b="0" i="0" sz="20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79" name="Google Shape;279;p44"/>
          <p:cNvGrpSpPr/>
          <p:nvPr/>
        </p:nvGrpSpPr>
        <p:grpSpPr>
          <a:xfrm>
            <a:off x="6741997" y="364460"/>
            <a:ext cx="2101453" cy="2742656"/>
            <a:chOff x="0" y="0"/>
            <a:chExt cx="5603875" cy="7313749"/>
          </a:xfrm>
        </p:grpSpPr>
        <p:sp>
          <p:nvSpPr>
            <p:cNvPr id="280" name="Google Shape;280;p44"/>
            <p:cNvSpPr/>
            <p:nvPr/>
          </p:nvSpPr>
          <p:spPr>
            <a:xfrm>
              <a:off x="0" y="0"/>
              <a:ext cx="5603875" cy="5603852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35499" r="-35499" t="0"/>
              </a:stretch>
            </a:blip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281" name="Google Shape;281;p44"/>
            <p:cNvSpPr txBox="1"/>
            <p:nvPr/>
          </p:nvSpPr>
          <p:spPr>
            <a:xfrm>
              <a:off x="321879" y="5877083"/>
              <a:ext cx="4962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231F2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670 Units, NC &amp; KY</a:t>
              </a:r>
              <a:endParaRPr b="0" i="0" sz="6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282" name="Google Shape;282;p44"/>
            <p:cNvSpPr txBox="1"/>
            <p:nvPr/>
          </p:nvSpPr>
          <p:spPr>
            <a:xfrm>
              <a:off x="956665" y="6492949"/>
              <a:ext cx="40245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rgbClr val="ED1C24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$60 million</a:t>
              </a:r>
              <a:endParaRPr b="0" i="0" sz="500" u="none" cap="none" strike="noStrik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283" name="Google Shape;283;p44"/>
          <p:cNvSpPr txBox="1"/>
          <p:nvPr/>
        </p:nvSpPr>
        <p:spPr>
          <a:xfrm>
            <a:off x="514350" y="462634"/>
            <a:ext cx="68352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134C6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actual journey...</a:t>
            </a:r>
            <a:endParaRPr b="0" i="0" sz="7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84" name="Google Shape;284;p44"/>
          <p:cNvSpPr txBox="1"/>
          <p:nvPr/>
        </p:nvSpPr>
        <p:spPr>
          <a:xfrm>
            <a:off x="714494" y="3804556"/>
            <a:ext cx="119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231F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 Units, PA</a:t>
            </a:r>
            <a:endParaRPr b="0" i="0" sz="7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85" name="Google Shape;285;p44"/>
          <p:cNvSpPr/>
          <p:nvPr/>
        </p:nvSpPr>
        <p:spPr>
          <a:xfrm>
            <a:off x="38" y="4901038"/>
            <a:ext cx="9144000" cy="242400"/>
          </a:xfrm>
          <a:prstGeom prst="rect">
            <a:avLst/>
          </a:prstGeom>
          <a:solidFill>
            <a:srgbClr val="EEF0F2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4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Liz Faircloth | Co-Founder, RealEstateInvestHER</a:t>
            </a:r>
            <a:endParaRPr sz="8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287" name="Google Shape;287;p44"/>
          <p:cNvGrpSpPr/>
          <p:nvPr/>
        </p:nvGrpSpPr>
        <p:grpSpPr>
          <a:xfrm>
            <a:off x="0" y="4692163"/>
            <a:ext cx="9145501" cy="208883"/>
            <a:chOff x="0" y="0"/>
            <a:chExt cx="21641033" cy="557022"/>
          </a:xfrm>
        </p:grpSpPr>
        <p:sp>
          <p:nvSpPr>
            <p:cNvPr id="288" name="Google Shape;288;p44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5"/>
          <p:cNvPicPr preferRelativeResize="0"/>
          <p:nvPr/>
        </p:nvPicPr>
        <p:blipFill rotWithShape="1">
          <a:blip r:embed="rId3">
            <a:alphaModFix/>
          </a:blip>
          <a:srcRect b="26110" l="0" r="0" t="6280"/>
          <a:stretch/>
        </p:blipFill>
        <p:spPr>
          <a:xfrm>
            <a:off x="4572000" y="514350"/>
            <a:ext cx="4057652" cy="411480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5"/>
          <p:cNvSpPr txBox="1"/>
          <p:nvPr/>
        </p:nvSpPr>
        <p:spPr>
          <a:xfrm>
            <a:off x="514350" y="1115904"/>
            <a:ext cx="37236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239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"/>
              <a:buNone/>
            </a:pPr>
            <a:r>
              <a:rPr lang="en" sz="5400">
                <a:solidFill>
                  <a:schemeClr val="dk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BIGGEST </a:t>
            </a:r>
            <a:r>
              <a:rPr lang="en" sz="5400">
                <a:solidFill>
                  <a:srgbClr val="EC1B23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FEAR</a:t>
            </a:r>
            <a:endParaRPr sz="900">
              <a:solidFill>
                <a:schemeClr val="dk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297" name="Google Shape;297;p45"/>
          <p:cNvSpPr txBox="1"/>
          <p:nvPr/>
        </p:nvSpPr>
        <p:spPr>
          <a:xfrm>
            <a:off x="514350" y="751905"/>
            <a:ext cx="3723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lang="en" sz="2500">
                <a:solidFill>
                  <a:srgbClr val="000000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WHAT IS YOUR</a:t>
            </a:r>
            <a:endParaRPr sz="9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sp>
        <p:nvSpPr>
          <p:cNvPr id="298" name="Google Shape;298;p45"/>
          <p:cNvSpPr txBox="1"/>
          <p:nvPr/>
        </p:nvSpPr>
        <p:spPr>
          <a:xfrm>
            <a:off x="514350" y="3045593"/>
            <a:ext cx="37236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None/>
            </a:pPr>
            <a:r>
              <a:rPr lang="en" sz="2500">
                <a:solidFill>
                  <a:srgbClr val="000000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WHEN IT COMES TO SCALING YOUR PORTFOLIO?</a:t>
            </a:r>
            <a:endParaRPr sz="900">
              <a:solidFill>
                <a:schemeClr val="dk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299" name="Google Shape;299;p45"/>
          <p:cNvSpPr/>
          <p:nvPr/>
        </p:nvSpPr>
        <p:spPr>
          <a:xfrm>
            <a:off x="38" y="4901038"/>
            <a:ext cx="9144000" cy="242400"/>
          </a:xfrm>
          <a:prstGeom prst="rect">
            <a:avLst/>
          </a:prstGeom>
          <a:solidFill>
            <a:srgbClr val="EEF0F2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5"/>
          <p:cNvSpPr txBox="1"/>
          <p:nvPr/>
        </p:nvSpPr>
        <p:spPr>
          <a:xfrm>
            <a:off x="6597527" y="4918375"/>
            <a:ext cx="2546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Liz Faircloth | Co-Founder, RealEstateInvestHER</a:t>
            </a:r>
            <a:endParaRPr sz="800">
              <a:solidFill>
                <a:schemeClr val="dk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grpSp>
        <p:nvGrpSpPr>
          <p:cNvPr id="301" name="Google Shape;301;p45"/>
          <p:cNvGrpSpPr/>
          <p:nvPr/>
        </p:nvGrpSpPr>
        <p:grpSpPr>
          <a:xfrm>
            <a:off x="0" y="4692163"/>
            <a:ext cx="9145501" cy="208883"/>
            <a:chOff x="0" y="0"/>
            <a:chExt cx="21641033" cy="557022"/>
          </a:xfrm>
        </p:grpSpPr>
        <p:sp>
          <p:nvSpPr>
            <p:cNvPr id="302" name="Google Shape;302;p45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45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45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3163"/>
            <a:ext cx="10389874" cy="779240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6"/>
          <p:cNvSpPr txBox="1"/>
          <p:nvPr>
            <p:ph idx="1" type="body"/>
          </p:nvPr>
        </p:nvSpPr>
        <p:spPr>
          <a:xfrm>
            <a:off x="4457700" y="991539"/>
            <a:ext cx="7886700" cy="32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-177800" lvl="0" marL="177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Char char="✔"/>
            </a:pPr>
            <a:r>
              <a:rPr lang="en" sz="4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 F – Focus</a:t>
            </a:r>
            <a:endParaRPr/>
          </a:p>
          <a:p>
            <a:pPr indent="-177800" lvl="0" marL="17780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Char char="✔"/>
            </a:pPr>
            <a:r>
              <a:rPr lang="en" sz="4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 A – Analyze </a:t>
            </a:r>
            <a:endParaRPr/>
          </a:p>
          <a:p>
            <a:pPr indent="-177800" lvl="0" marL="17780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Char char="✔"/>
            </a:pPr>
            <a:r>
              <a:rPr lang="en" sz="4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 S – Systems</a:t>
            </a:r>
            <a:endParaRPr/>
          </a:p>
          <a:p>
            <a:pPr indent="-177800" lvl="0" marL="177800" rtl="0" algn="l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ymbols"/>
              <a:buChar char="✔"/>
            </a:pPr>
            <a:r>
              <a:rPr lang="en" sz="44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 T - Team  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1778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1778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2" name="Google Shape;312;p46"/>
          <p:cNvSpPr/>
          <p:nvPr/>
        </p:nvSpPr>
        <p:spPr>
          <a:xfrm>
            <a:off x="156364" y="974821"/>
            <a:ext cx="4012500" cy="18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ExtraBold"/>
              <a:buNone/>
            </a:pPr>
            <a:r>
              <a:rPr b="1" lang="en" sz="6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FAST Method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7"/>
          <p:cNvSpPr/>
          <p:nvPr/>
        </p:nvSpPr>
        <p:spPr>
          <a:xfrm>
            <a:off x="514350" y="514350"/>
            <a:ext cx="8111725" cy="644208"/>
          </a:xfrm>
          <a:custGeom>
            <a:rect b="b" l="l" r="r" t="t"/>
            <a:pathLst>
              <a:path extrusionOk="0" h="470225" w="5920967">
                <a:moveTo>
                  <a:pt x="0" y="0"/>
                </a:moveTo>
                <a:lnTo>
                  <a:pt x="5920967" y="0"/>
                </a:lnTo>
                <a:lnTo>
                  <a:pt x="5920967" y="470225"/>
                </a:lnTo>
                <a:lnTo>
                  <a:pt x="0" y="470225"/>
                </a:lnTo>
                <a:close/>
              </a:path>
            </a:pathLst>
          </a:custGeom>
          <a:solidFill>
            <a:srgbClr val="33A5D7"/>
          </a:solidFill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7"/>
          <p:cNvSpPr txBox="1"/>
          <p:nvPr/>
        </p:nvSpPr>
        <p:spPr>
          <a:xfrm>
            <a:off x="514350" y="552450"/>
            <a:ext cx="8115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b="1" lang="en" sz="4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#1: FOCUS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50" y="1162050"/>
            <a:ext cx="6419850" cy="37744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47"/>
          <p:cNvGrpSpPr/>
          <p:nvPr/>
        </p:nvGrpSpPr>
        <p:grpSpPr>
          <a:xfrm>
            <a:off x="514350" y="4761208"/>
            <a:ext cx="8115387" cy="208883"/>
            <a:chOff x="0" y="0"/>
            <a:chExt cx="21641033" cy="557022"/>
          </a:xfrm>
        </p:grpSpPr>
        <p:sp>
          <p:nvSpPr>
            <p:cNvPr id="321" name="Google Shape;321;p47"/>
            <p:cNvSpPr/>
            <p:nvPr/>
          </p:nvSpPr>
          <p:spPr>
            <a:xfrm>
              <a:off x="6508752" y="0"/>
              <a:ext cx="15132281" cy="557022"/>
            </a:xfrm>
            <a:custGeom>
              <a:rect b="b" l="l" r="r" t="t"/>
              <a:pathLst>
                <a:path extrusionOk="0" h="152400" w="4140159">
                  <a:moveTo>
                    <a:pt x="0" y="0"/>
                  </a:moveTo>
                  <a:lnTo>
                    <a:pt x="4140159" y="0"/>
                  </a:lnTo>
                  <a:lnTo>
                    <a:pt x="4140159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7"/>
            <p:cNvSpPr/>
            <p:nvPr/>
          </p:nvSpPr>
          <p:spPr>
            <a:xfrm>
              <a:off x="0" y="0"/>
              <a:ext cx="5401816" cy="557022"/>
            </a:xfrm>
            <a:custGeom>
              <a:rect b="b" l="l" r="r" t="t"/>
              <a:pathLst>
                <a:path extrusionOk="0" h="152400" w="1477925">
                  <a:moveTo>
                    <a:pt x="0" y="0"/>
                  </a:moveTo>
                  <a:lnTo>
                    <a:pt x="1477925" y="0"/>
                  </a:lnTo>
                  <a:lnTo>
                    <a:pt x="14779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33A5D7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7"/>
            <p:cNvSpPr/>
            <p:nvPr/>
          </p:nvSpPr>
          <p:spPr>
            <a:xfrm>
              <a:off x="5334001" y="0"/>
              <a:ext cx="1244619" cy="557022"/>
            </a:xfrm>
            <a:custGeom>
              <a:rect b="b" l="l" r="r" t="t"/>
              <a:pathLst>
                <a:path extrusionOk="0" h="152400" w="340525">
                  <a:moveTo>
                    <a:pt x="0" y="0"/>
                  </a:moveTo>
                  <a:lnTo>
                    <a:pt x="340525" y="0"/>
                  </a:lnTo>
                  <a:lnTo>
                    <a:pt x="340525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EC1B23"/>
            </a:solidFill>
            <a:ln>
              <a:noFill/>
            </a:ln>
          </p:spPr>
          <p:txBody>
            <a:bodyPr anchorCtr="0" anchor="t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